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44">
          <p15:clr>
            <a:srgbClr val="A4A3A4"/>
          </p15:clr>
        </p15:guide>
        <p15:guide id="2" orient="horz" pos="2160">
          <p15:clr>
            <a:srgbClr val="A4A3A4"/>
          </p15:clr>
        </p15:guide>
      </p15:sldGuideLst>
    </p:ext>
    <p:ext uri="GoogleSlidesCustomDataVersion2">
      <go:slidesCustomData xmlns:go="http://customooxmlschemas.google.com/" r:id="rId203" roundtripDataSignature="AMtx7mgpANP0VoEoQWg9k/rwNy6NiuD4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859E1C-D3B5-4B89-813F-5614CC74FDCA}">
  <a:tblStyle styleId="{95859E1C-D3B5-4B89-813F-5614CC74FDC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BBBD0ED-3E54-4D03-A637-6F8FEC469EF4}" styleName="Table_1">
    <a:wholeTbl>
      <a:tcTxStyle b="off" i="off">
        <a:font>
          <a:latin typeface="SamsungOne 400"/>
          <a:ea typeface="SamsungOne 400"/>
          <a:cs typeface="SamsungOne 400"/>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134E66D-A12D-4BAF-B149-AE44785F04D8}" styleName="Table_2">
    <a:wholeTbl>
      <a:tcTxStyle b="off" i="off">
        <a:font>
          <a:latin typeface="SamsungOne 400"/>
          <a:ea typeface="SamsungOne 400"/>
          <a:cs typeface="SamsungOne 400"/>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SamsungOne 400"/>
          <a:ea typeface="SamsungOne 400"/>
          <a:cs typeface="SamsungOne 400"/>
        </a:font>
        <a:schemeClr val="lt1"/>
      </a:tcTxStyle>
      <a:tcStyle>
        <a:fill>
          <a:solidFill>
            <a:schemeClr val="accent1"/>
          </a:solidFill>
        </a:fill>
      </a:tcStyle>
    </a:lastCol>
    <a:firstCol>
      <a:tcTxStyle b="on" i="off">
        <a:font>
          <a:latin typeface="SamsungOne 400"/>
          <a:ea typeface="SamsungOne 400"/>
          <a:cs typeface="SamsungOne 400"/>
        </a:font>
        <a:schemeClr val="lt1"/>
      </a:tcTxStyle>
      <a:tcStyle>
        <a:fill>
          <a:solidFill>
            <a:schemeClr val="accent1"/>
          </a:solidFill>
        </a:fill>
      </a:tcStyle>
    </a:firstCol>
    <a:lastRow>
      <a:tcTxStyle b="on" i="off">
        <a:font>
          <a:latin typeface="SamsungOne 400"/>
          <a:ea typeface="SamsungOne 400"/>
          <a:cs typeface="SamsungOne 400"/>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SamsungOne 400"/>
          <a:ea typeface="SamsungOne 400"/>
          <a:cs typeface="SamsungOne 400"/>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44"/>
        <p:guide pos="216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slide" Target="slides/slide188.xml"/><Relationship Id="rId43" Type="http://schemas.openxmlformats.org/officeDocument/2006/relationships/slide" Target="slides/slide37.xml"/><Relationship Id="rId193" Type="http://schemas.openxmlformats.org/officeDocument/2006/relationships/slide" Target="slides/slide187.xml"/><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98" Type="http://schemas.openxmlformats.org/officeDocument/2006/relationships/slide" Target="slides/slide192.xml"/><Relationship Id="rId14" Type="http://schemas.openxmlformats.org/officeDocument/2006/relationships/slide" Target="slides/slide8.xml"/><Relationship Id="rId197" Type="http://schemas.openxmlformats.org/officeDocument/2006/relationships/slide" Target="slides/slide191.xml"/><Relationship Id="rId17" Type="http://schemas.openxmlformats.org/officeDocument/2006/relationships/slide" Target="slides/slide11.xml"/><Relationship Id="rId196" Type="http://schemas.openxmlformats.org/officeDocument/2006/relationships/slide" Target="slides/slide190.xml"/><Relationship Id="rId16" Type="http://schemas.openxmlformats.org/officeDocument/2006/relationships/slide" Target="slides/slide10.xml"/><Relationship Id="rId195" Type="http://schemas.openxmlformats.org/officeDocument/2006/relationships/slide" Target="slides/slide189.xml"/><Relationship Id="rId19" Type="http://schemas.openxmlformats.org/officeDocument/2006/relationships/slide" Target="slides/slide13.xml"/><Relationship Id="rId18" Type="http://schemas.openxmlformats.org/officeDocument/2006/relationships/slide" Target="slides/slide12.xml"/><Relationship Id="rId199" Type="http://schemas.openxmlformats.org/officeDocument/2006/relationships/slide" Target="slides/slide193.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121" Type="http://schemas.openxmlformats.org/officeDocument/2006/relationships/slide" Target="slides/slide115.xml"/><Relationship Id="rId120" Type="http://schemas.openxmlformats.org/officeDocument/2006/relationships/slide" Target="slides/slide114.xml"/><Relationship Id="rId125" Type="http://schemas.openxmlformats.org/officeDocument/2006/relationships/slide" Target="slides/slide119.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10" Type="http://schemas.openxmlformats.org/officeDocument/2006/relationships/slide" Target="slides/slide104.xml"/><Relationship Id="rId114" Type="http://schemas.openxmlformats.org/officeDocument/2006/relationships/slide" Target="slides/slide108.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203" Type="http://customschemas.google.com/relationships/presentationmetadata" Target="metadata"/><Relationship Id="rId202" Type="http://schemas.openxmlformats.org/officeDocument/2006/relationships/slide" Target="slides/slide196.xml"/><Relationship Id="rId201" Type="http://schemas.openxmlformats.org/officeDocument/2006/relationships/slide" Target="slides/slide195.xml"/><Relationship Id="rId200" Type="http://schemas.openxmlformats.org/officeDocument/2006/relationships/slide" Target="slides/slide19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29159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Kudu được sinh ra với ý tưởng sử dụng bộ lưu trữ SSD. Trên thực tế, đây có lẽ là điều bắt buộc để nắm bắt được cả hai mặt của thông số kỹ thuật.</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Làm nổi bật các mục tiêu thiết kế của một hệ thống cung cấp cả thông lượng cao và độ trễ thấp.</a:t>
            </a:r>
            <a:endParaRPr b="0">
              <a:latin typeface="Arial"/>
              <a:ea typeface="Arial"/>
              <a:cs typeface="Arial"/>
              <a:sym typeface="Arial"/>
            </a:endParaRPr>
          </a:p>
        </p:txBody>
      </p:sp>
      <p:sp>
        <p:nvSpPr>
          <p:cNvPr id="177" name="Google Shape;17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2" name="Shape 2702"/>
        <p:cNvGrpSpPr/>
        <p:nvPr/>
      </p:nvGrpSpPr>
      <p:grpSpPr>
        <a:xfrm>
          <a:off x="0" y="0"/>
          <a:ext cx="0" cy="0"/>
          <a:chOff x="0" y="0"/>
          <a:chExt cx="0" cy="0"/>
        </a:xfrm>
      </p:grpSpPr>
      <p:sp>
        <p:nvSpPr>
          <p:cNvPr id="2703" name="Google Shape;2703;p100: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4" name="Google Shape;2704;p10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[Instructor Guide]</a:t>
            </a:r>
            <a:endParaRPr/>
          </a:p>
          <a:p>
            <a:pPr indent="0" lvl="0" marL="0" marR="0" rtl="0" algn="l">
              <a:lnSpc>
                <a:spcPct val="100000"/>
              </a:lnSpc>
              <a:spcBef>
                <a:spcPts val="0"/>
              </a:spcBef>
              <a:spcAft>
                <a:spcPts val="0"/>
              </a:spcAft>
              <a:buClr>
                <a:schemeClr val="dk1"/>
              </a:buClr>
              <a:buSzPts val="1200"/>
              <a:buFont typeface="Arial"/>
              <a:buNone/>
            </a:pPr>
            <a:r>
              <a:rPr lang="en-US">
                <a:latin typeface="Arial"/>
                <a:ea typeface="Arial"/>
                <a:cs typeface="Arial"/>
                <a:sym typeface="Arial"/>
              </a:rPr>
              <a:t>HBase is based on Google's BigTable and developed by Cloudera.</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Use Apache </a:t>
            </a:r>
            <a:r>
              <a:rPr lang="en-US">
                <a:latin typeface="Arial"/>
                <a:ea typeface="Arial"/>
                <a:cs typeface="Arial"/>
                <a:sym typeface="Arial"/>
              </a:rPr>
              <a:t>HBase</a:t>
            </a:r>
            <a:r>
              <a:rPr b="0" i="0" lang="en-US" sz="1200">
                <a:solidFill>
                  <a:schemeClr val="dk1"/>
                </a:solidFill>
                <a:latin typeface="Arial"/>
                <a:ea typeface="Arial"/>
                <a:cs typeface="Arial"/>
                <a:sym typeface="Arial"/>
              </a:rPr>
              <a:t> when you need random, </a:t>
            </a:r>
            <a:r>
              <a:rPr lang="en-US">
                <a:latin typeface="Arial"/>
                <a:ea typeface="Arial"/>
                <a:cs typeface="Arial"/>
                <a:sym typeface="Arial"/>
              </a:rPr>
              <a:t>real time</a:t>
            </a:r>
            <a:r>
              <a:rPr b="0" i="0" lang="en-US" sz="1200">
                <a:solidFill>
                  <a:schemeClr val="dk1"/>
                </a:solidFill>
                <a:latin typeface="Arial"/>
                <a:ea typeface="Arial"/>
                <a:cs typeface="Arial"/>
                <a:sym typeface="Arial"/>
              </a:rPr>
              <a:t> read/write access to your Big Data.</a:t>
            </a:r>
            <a:endParaRPr>
              <a:solidFill>
                <a:srgbClr val="3F3F3F"/>
              </a:solidFill>
              <a:latin typeface="Arial"/>
              <a:ea typeface="Arial"/>
              <a:cs typeface="Arial"/>
              <a:sym typeface="Arial"/>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1" lang="en-US">
                <a:latin typeface="Arial"/>
                <a:ea typeface="Arial"/>
                <a:cs typeface="Arial"/>
                <a:sym typeface="Arial"/>
              </a:rPr>
              <a:t>[Key Message]</a:t>
            </a:r>
            <a:endParaRPr/>
          </a:p>
          <a:p>
            <a:pPr indent="0" lvl="0" marL="0" rtl="0" algn="l">
              <a:spcBef>
                <a:spcPts val="0"/>
              </a:spcBef>
              <a:spcAft>
                <a:spcPts val="0"/>
              </a:spcAft>
              <a:buNone/>
            </a:pPr>
            <a:r>
              <a:rPr lang="en-US">
                <a:latin typeface="Arial"/>
                <a:ea typeface="Arial"/>
                <a:cs typeface="Arial"/>
                <a:sym typeface="Arial"/>
              </a:rPr>
              <a:t>HBase is the open source, column store type NoSQL running on top of HDFS.</a:t>
            </a:r>
            <a:endParaRPr b="0">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a:t>
            </a:r>
            <a:r>
              <a:rPr b="1" lang="en-US">
                <a:latin typeface="Arial"/>
                <a:ea typeface="Arial"/>
                <a:cs typeface="Arial"/>
                <a:sym typeface="Arial"/>
              </a:rPr>
              <a:t>Reference]</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sz="1200">
                <a:solidFill>
                  <a:schemeClr val="dk1"/>
                </a:solidFill>
                <a:latin typeface="Arial"/>
                <a:ea typeface="Arial"/>
                <a:cs typeface="Arial"/>
                <a:sym typeface="Arial"/>
              </a:rPr>
              <a:t>https://hbase.apache.org/</a:t>
            </a:r>
            <a:endParaRPr/>
          </a:p>
          <a:p>
            <a:pPr indent="0" lvl="0" marL="0" rtl="0" algn="l">
              <a:spcBef>
                <a:spcPts val="0"/>
              </a:spcBef>
              <a:spcAft>
                <a:spcPts val="0"/>
              </a:spcAft>
              <a:buNone/>
            </a:pPr>
            <a:r>
              <a:t/>
            </a:r>
            <a:endParaRPr>
              <a:latin typeface="Arial"/>
              <a:ea typeface="Arial"/>
              <a:cs typeface="Arial"/>
              <a:sym typeface="Arial"/>
            </a:endParaRPr>
          </a:p>
        </p:txBody>
      </p:sp>
      <p:sp>
        <p:nvSpPr>
          <p:cNvPr id="2705" name="Google Shape;2705;p10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2" name="Shape 2712"/>
        <p:cNvGrpSpPr/>
        <p:nvPr/>
      </p:nvGrpSpPr>
      <p:grpSpPr>
        <a:xfrm>
          <a:off x="0" y="0"/>
          <a:ext cx="0" cy="0"/>
          <a:chOff x="0" y="0"/>
          <a:chExt cx="0" cy="0"/>
        </a:xfrm>
      </p:grpSpPr>
      <p:sp>
        <p:nvSpPr>
          <p:cNvPr id="2713" name="Google Shape;2713;p101: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4" name="Google Shape;2714;p10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5" name="Google Shape;2715;p10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1" name="Shape 2721"/>
        <p:cNvGrpSpPr/>
        <p:nvPr/>
      </p:nvGrpSpPr>
      <p:grpSpPr>
        <a:xfrm>
          <a:off x="0" y="0"/>
          <a:ext cx="0" cy="0"/>
          <a:chOff x="0" y="0"/>
          <a:chExt cx="0" cy="0"/>
        </a:xfrm>
      </p:grpSpPr>
      <p:sp>
        <p:nvSpPr>
          <p:cNvPr id="2722" name="Google Shape;2722;p102: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3" name="Google Shape;2723;p10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[Instructor Guide]</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When Should I Use HBase?</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HBase isn’t suitable for every problem.</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First, make sure you have enough data. If you have hundreds of millions or billions of rows, then HBase is a good candidate.</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If you only have a few thousand/million rows, then using a traditional RDBMS might be a better choice due to the fact that all of your data might wind up on a single node (or two) and the rest of the cluster may be sitting idle.</a:t>
            </a:r>
            <a:endParaRPr/>
          </a:p>
          <a:p>
            <a:pPr indent="0" lvl="0" marL="0" rtl="0" algn="l">
              <a:spcBef>
                <a:spcPts val="0"/>
              </a:spcBef>
              <a:spcAft>
                <a:spcPts val="0"/>
              </a:spcAft>
              <a:buNone/>
            </a:pPr>
            <a:r>
              <a:t/>
            </a:r>
            <a:endParaRPr b="0" i="0" sz="1200">
              <a:solidFill>
                <a:schemeClr val="dk1"/>
              </a:solidFill>
              <a:latin typeface="Arial"/>
              <a:ea typeface="Arial"/>
              <a:cs typeface="Arial"/>
              <a:sym typeface="Arial"/>
            </a:endParaRPr>
          </a:p>
          <a:p>
            <a:pPr indent="0" lvl="0" marL="0" rtl="0" algn="l">
              <a:spcBef>
                <a:spcPts val="0"/>
              </a:spcBef>
              <a:spcAft>
                <a:spcPts val="0"/>
              </a:spcAft>
              <a:buNone/>
            </a:pPr>
            <a:r>
              <a:rPr b="0" i="0" lang="en-US" sz="1200">
                <a:solidFill>
                  <a:schemeClr val="dk1"/>
                </a:solidFill>
                <a:latin typeface="Arial"/>
                <a:ea typeface="Arial"/>
                <a:cs typeface="Arial"/>
                <a:sym typeface="Arial"/>
              </a:rPr>
              <a:t>Second, make sure you can live without all the extra features that an RDBMS provides (e.g., typed columns, secondary indexes, transactions, advanced query languages, etc.) </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An application built against an RDBMS cannot be "ported" to HBase by simply changing a JDBC driver, for example. Consider moving from an RDBMS to HBase as a complete redesign as opposed to a port.</a:t>
            </a:r>
            <a:endParaRPr/>
          </a:p>
          <a:p>
            <a:pPr indent="0" lvl="0" marL="0" rtl="0" algn="l">
              <a:spcBef>
                <a:spcPts val="0"/>
              </a:spcBef>
              <a:spcAft>
                <a:spcPts val="0"/>
              </a:spcAft>
              <a:buNone/>
            </a:pPr>
            <a:r>
              <a:t/>
            </a:r>
            <a:endParaRPr b="0" i="0" sz="1200">
              <a:solidFill>
                <a:schemeClr val="dk1"/>
              </a:solidFill>
              <a:latin typeface="Arial"/>
              <a:ea typeface="Arial"/>
              <a:cs typeface="Arial"/>
              <a:sym typeface="Arial"/>
            </a:endParaRPr>
          </a:p>
          <a:p>
            <a:pPr indent="0" lvl="0" marL="0" rtl="0" algn="l">
              <a:spcBef>
                <a:spcPts val="0"/>
              </a:spcBef>
              <a:spcAft>
                <a:spcPts val="0"/>
              </a:spcAft>
              <a:buNone/>
            </a:pPr>
            <a:r>
              <a:rPr b="0" i="0" lang="en-US" sz="1200">
                <a:solidFill>
                  <a:schemeClr val="dk1"/>
                </a:solidFill>
                <a:latin typeface="Arial"/>
                <a:ea typeface="Arial"/>
                <a:cs typeface="Arial"/>
                <a:sym typeface="Arial"/>
              </a:rPr>
              <a:t>Third, make sure you have enough hardware. </a:t>
            </a:r>
            <a:endParaRPr b="0">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b="1" lang="en-US">
                <a:latin typeface="Arial"/>
                <a:ea typeface="Arial"/>
                <a:cs typeface="Arial"/>
                <a:sym typeface="Arial"/>
              </a:rPr>
              <a:t>[Key Message]</a:t>
            </a:r>
            <a:endParaRPr/>
          </a:p>
          <a:p>
            <a:pPr indent="0" lvl="0" marL="0" rtl="0" algn="l">
              <a:spcBef>
                <a:spcPts val="0"/>
              </a:spcBef>
              <a:spcAft>
                <a:spcPts val="0"/>
              </a:spcAft>
              <a:buNone/>
            </a:pPr>
            <a:r>
              <a:rPr i="0" lang="en-US" sz="1200">
                <a:solidFill>
                  <a:schemeClr val="dk1"/>
                </a:solidFill>
                <a:latin typeface="Arial"/>
                <a:ea typeface="Arial"/>
                <a:cs typeface="Arial"/>
                <a:sym typeface="Arial"/>
              </a:rPr>
              <a:t>HBase is:</a:t>
            </a:r>
            <a:endParaRPr i="0" sz="1200">
              <a:solidFill>
                <a:schemeClr val="dk1"/>
              </a:solidFill>
              <a:latin typeface="Arial"/>
              <a:ea typeface="Arial"/>
              <a:cs typeface="Arial"/>
              <a:sym typeface="Arial"/>
            </a:endParaRPr>
          </a:p>
          <a:p>
            <a:pPr indent="0" lvl="0" marL="0" rtl="0" algn="l">
              <a:spcBef>
                <a:spcPts val="0"/>
              </a:spcBef>
              <a:spcAft>
                <a:spcPts val="0"/>
              </a:spcAft>
              <a:buNone/>
            </a:pPr>
            <a:r>
              <a:rPr b="0" i="0" lang="en-US" sz="1200">
                <a:solidFill>
                  <a:schemeClr val="dk1"/>
                </a:solidFill>
                <a:latin typeface="Arial"/>
                <a:ea typeface="Arial"/>
                <a:cs typeface="Arial"/>
                <a:sym typeface="Arial"/>
              </a:rPr>
              <a:t>Linear and modular scalability.</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Strictly consistent reads and writes.</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Automatic and configurable sharding of tables</a:t>
            </a:r>
            <a:r>
              <a:rPr lang="en-US">
                <a:latin typeface="Arial"/>
                <a:ea typeface="Arial"/>
                <a:cs typeface="Arial"/>
                <a:sym typeface="Arial"/>
              </a:rPr>
              <a:t>.</a:t>
            </a:r>
            <a:endParaRPr b="0" i="0" sz="1200">
              <a:solidFill>
                <a:schemeClr val="dk1"/>
              </a:solidFill>
              <a:latin typeface="Arial"/>
              <a:ea typeface="Arial"/>
              <a:cs typeface="Arial"/>
              <a:sym typeface="Arial"/>
            </a:endParaRPr>
          </a:p>
          <a:p>
            <a:pPr indent="0" lvl="0" marL="0" rtl="0" algn="l">
              <a:spcBef>
                <a:spcPts val="0"/>
              </a:spcBef>
              <a:spcAft>
                <a:spcPts val="0"/>
              </a:spcAft>
              <a:buNone/>
            </a:pPr>
            <a:r>
              <a:rPr b="0" i="0" lang="en-US" sz="1200">
                <a:solidFill>
                  <a:schemeClr val="dk1"/>
                </a:solidFill>
                <a:latin typeface="Arial"/>
                <a:ea typeface="Arial"/>
                <a:cs typeface="Arial"/>
                <a:sym typeface="Arial"/>
              </a:rPr>
              <a:t>Automatic failover support between RegionServers.</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Convenient base classes for backing Hadoop MapReduce jobs with Apache HBase tables.</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Easy to use Java API for client access.</a:t>
            </a:r>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t/>
            </a:r>
            <a:endParaRPr/>
          </a:p>
        </p:txBody>
      </p:sp>
      <p:sp>
        <p:nvSpPr>
          <p:cNvPr id="2724" name="Google Shape;2724;p10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0" name="Shape 2730"/>
        <p:cNvGrpSpPr/>
        <p:nvPr/>
      </p:nvGrpSpPr>
      <p:grpSpPr>
        <a:xfrm>
          <a:off x="0" y="0"/>
          <a:ext cx="0" cy="0"/>
          <a:chOff x="0" y="0"/>
          <a:chExt cx="0" cy="0"/>
        </a:xfrm>
      </p:grpSpPr>
      <p:sp>
        <p:nvSpPr>
          <p:cNvPr id="2731" name="Google Shape;2731;p103: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2" name="Google Shape;2732;p10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[Instructor Guide]</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HBase is a distributed column-oriented database built on top of the Hadoop file system. </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It is an open-source project and is horizontally scalable.</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HBase is a data model that is similar to Google’s big table designed to provide quick random access to huge amounts of structured data. </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It leverages the fault tolerance provided by the Hadoop File System (HDFS).</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It is a part of the Hadoop ecosystem that provides random real-time read/write access to data in the Hadoop File System.</a:t>
            </a:r>
            <a:endParaRPr/>
          </a:p>
          <a:p>
            <a:pPr indent="0" lvl="0" marL="0" rtl="0" algn="l">
              <a:spcBef>
                <a:spcPts val="0"/>
              </a:spcBef>
              <a:spcAft>
                <a:spcPts val="0"/>
              </a:spcAft>
              <a:buNone/>
            </a:pPr>
            <a:r>
              <a:t/>
            </a:r>
            <a:endParaRPr b="1">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b="0" i="0" lang="en-US" sz="1200">
                <a:solidFill>
                  <a:schemeClr val="dk1"/>
                </a:solidFill>
                <a:latin typeface="Arial"/>
                <a:ea typeface="Arial"/>
                <a:cs typeface="Arial"/>
                <a:sym typeface="Arial"/>
              </a:rPr>
              <a:t>Multi-dimennnsional:</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Columns in Apache HBase are grouped into column families. All column members of a column family have the same prefix. </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For example, the columns topic:history and topic:math are both members of the courses column family. </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The colon character (:) delimits the column family from the column family qualifier. </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The column family prefix must be composed of printable characters. </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The qualifying tail, the column family qualifier, can be made of any arbitrary bytes. </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Column families must be declared up front at schema definition time whereas columns do not need to be defined at schema time but can be conjured on the fly while the table is up and running.</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Physically, all column family members are stored together on the filesystem. </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Because tunings and storage specifications are done at the column family level, it is advised that all column family members have the same general access pattern and size characteristics.</a:t>
            </a:r>
            <a:endParaRPr/>
          </a:p>
          <a:p>
            <a:pPr indent="0" lvl="0" marL="0" rtl="0" algn="l">
              <a:spcBef>
                <a:spcPts val="0"/>
              </a:spcBef>
              <a:spcAft>
                <a:spcPts val="0"/>
              </a:spcAft>
              <a:buNone/>
            </a:pPr>
            <a:r>
              <a:t/>
            </a:r>
            <a:endParaRPr b="1" sz="1200">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
        <p:nvSpPr>
          <p:cNvPr id="2733" name="Google Shape;2733;p10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9" name="Shape 2739"/>
        <p:cNvGrpSpPr/>
        <p:nvPr/>
      </p:nvGrpSpPr>
      <p:grpSpPr>
        <a:xfrm>
          <a:off x="0" y="0"/>
          <a:ext cx="0" cy="0"/>
          <a:chOff x="0" y="0"/>
          <a:chExt cx="0" cy="0"/>
        </a:xfrm>
      </p:grpSpPr>
      <p:sp>
        <p:nvSpPr>
          <p:cNvPr id="2740" name="Google Shape;2740;p104: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1" name="Google Shape;2741;p10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[Instructor Guide]</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A {row, column, version} tuple exactly specifies a </a:t>
            </a:r>
            <a:r>
              <a:rPr i="0" lang="en-US">
                <a:latin typeface="Arial"/>
                <a:ea typeface="Arial"/>
                <a:cs typeface="Arial"/>
                <a:sym typeface="Arial"/>
              </a:rPr>
              <a:t>cell</a:t>
            </a:r>
            <a:r>
              <a:rPr b="0" i="0" lang="en-US" sz="1200">
                <a:solidFill>
                  <a:schemeClr val="dk1"/>
                </a:solidFill>
                <a:latin typeface="Arial"/>
                <a:ea typeface="Arial"/>
                <a:cs typeface="Arial"/>
                <a:sym typeface="Arial"/>
              </a:rPr>
              <a:t> in HBase. </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Cell content is uninterpreted bytes.</a:t>
            </a:r>
            <a:endParaRPr b="1" i="0">
              <a:latin typeface="Arial"/>
              <a:ea typeface="Arial"/>
              <a:cs typeface="Arial"/>
              <a:sym typeface="Arial"/>
            </a:endParaRPr>
          </a:p>
          <a:p>
            <a:pPr indent="0" lvl="0" marL="0" rtl="0" algn="l">
              <a:spcBef>
                <a:spcPts val="0"/>
              </a:spcBef>
              <a:spcAft>
                <a:spcPts val="0"/>
              </a:spcAft>
              <a:buNone/>
            </a:pPr>
            <a:r>
              <a:rPr b="0" i="0" lang="en-US" sz="1200">
                <a:solidFill>
                  <a:schemeClr val="dk1"/>
                </a:solidFill>
                <a:latin typeface="Arial"/>
                <a:ea typeface="Arial"/>
                <a:cs typeface="Arial"/>
                <a:sym typeface="Arial"/>
              </a:rPr>
              <a:t>Row keys are uninterpreted bytes.</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Rows are lexicographically sorted with the lowest order appearing first in a table. </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The empty byte array is used to denote both the start and end of a tables' namespace.</a:t>
            </a:r>
            <a:endParaRPr b="0" i="0">
              <a:latin typeface="Arial"/>
              <a:ea typeface="Arial"/>
              <a:cs typeface="Arial"/>
              <a:sym typeface="Arial"/>
            </a:endParaRPr>
          </a:p>
          <a:p>
            <a:pPr indent="0" lvl="0" marL="0" rtl="0" algn="l">
              <a:spcBef>
                <a:spcPts val="0"/>
              </a:spcBef>
              <a:spcAft>
                <a:spcPts val="0"/>
              </a:spcAft>
              <a:buNone/>
            </a:pPr>
            <a:r>
              <a:t/>
            </a:r>
            <a:endParaRPr/>
          </a:p>
        </p:txBody>
      </p:sp>
      <p:sp>
        <p:nvSpPr>
          <p:cNvPr id="2742" name="Google Shape;2742;p10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2" name="Shape 2762"/>
        <p:cNvGrpSpPr/>
        <p:nvPr/>
      </p:nvGrpSpPr>
      <p:grpSpPr>
        <a:xfrm>
          <a:off x="0" y="0"/>
          <a:ext cx="0" cy="0"/>
          <a:chOff x="0" y="0"/>
          <a:chExt cx="0" cy="0"/>
        </a:xfrm>
      </p:grpSpPr>
      <p:sp>
        <p:nvSpPr>
          <p:cNvPr id="2763" name="Google Shape;2763;p105: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4" name="Google Shape;2764;p10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[Instructor Guide]</a:t>
            </a:r>
            <a:endParaRPr/>
          </a:p>
          <a:p>
            <a:pPr indent="0" lvl="0" marL="0" rtl="0" algn="l">
              <a:spcBef>
                <a:spcPts val="0"/>
              </a:spcBef>
              <a:spcAft>
                <a:spcPts val="0"/>
              </a:spcAft>
              <a:buNone/>
            </a:pPr>
            <a:r>
              <a:rPr b="0" lang="en-US">
                <a:latin typeface="Arial"/>
                <a:ea typeface="Arial"/>
                <a:cs typeface="Arial"/>
                <a:sym typeface="Arial"/>
              </a:rPr>
              <a:t>In Hbase, column families must be defined when creating a table, but columns are optional. </a:t>
            </a:r>
            <a:endParaRPr/>
          </a:p>
          <a:p>
            <a:pPr indent="0" lvl="0" marL="0" rtl="0" algn="l">
              <a:spcBef>
                <a:spcPts val="0"/>
              </a:spcBef>
              <a:spcAft>
                <a:spcPts val="0"/>
              </a:spcAft>
              <a:buNone/>
            </a:pPr>
            <a:r>
              <a:rPr b="0" lang="en-US">
                <a:latin typeface="Arial"/>
                <a:ea typeface="Arial"/>
                <a:cs typeface="Arial"/>
                <a:sym typeface="Arial"/>
              </a:rPr>
              <a:t>It can be added and expanded at any time when needed.</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HBase currently does not do well with anything above two or three column families so keep the number of column families in your schema low. </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Currently, flushing is done on a per Region basis so if one column family is carrying the bulk of the data bringing on flushes, the adjacent families will also be flushed even though the amount of data they carry is small.</a:t>
            </a:r>
            <a:endParaRPr b="0">
              <a:latin typeface="Arial"/>
              <a:ea typeface="Arial"/>
              <a:cs typeface="Arial"/>
              <a:sym typeface="Arial"/>
            </a:endParaRPr>
          </a:p>
          <a:p>
            <a:pPr indent="0" lvl="0" marL="0" rtl="0" algn="l">
              <a:spcBef>
                <a:spcPts val="0"/>
              </a:spcBef>
              <a:spcAft>
                <a:spcPts val="0"/>
              </a:spcAft>
              <a:buNone/>
            </a:pPr>
            <a:r>
              <a:t/>
            </a:r>
            <a:endParaRPr/>
          </a:p>
        </p:txBody>
      </p:sp>
      <p:sp>
        <p:nvSpPr>
          <p:cNvPr id="2765" name="Google Shape;2765;p10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2" name="Shape 2772"/>
        <p:cNvGrpSpPr/>
        <p:nvPr/>
      </p:nvGrpSpPr>
      <p:grpSpPr>
        <a:xfrm>
          <a:off x="0" y="0"/>
          <a:ext cx="0" cy="0"/>
          <a:chOff x="0" y="0"/>
          <a:chExt cx="0" cy="0"/>
        </a:xfrm>
      </p:grpSpPr>
      <p:sp>
        <p:nvSpPr>
          <p:cNvPr id="2773" name="Google Shape;2773;p106: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4" name="Google Shape;2774;p10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[Instructor Guide]</a:t>
            </a:r>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Columns in Apache HBase are grouped into column families. </a:t>
            </a:r>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All column members of a column family have the same prefix. </a:t>
            </a:r>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For example, the columns pfino:fname and pinfo:lname are both members of the pinfo column family. </a:t>
            </a:r>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The colon character (:) delimits the column family from the column family qualifier. </a:t>
            </a:r>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The column family prefix must be composed of printable characters.</a:t>
            </a:r>
            <a:endParaRPr/>
          </a:p>
          <a:p>
            <a:pPr indent="0" lvl="0" marL="0" rtl="0" algn="l">
              <a:spcBef>
                <a:spcPts val="0"/>
              </a:spcBef>
              <a:spcAft>
                <a:spcPts val="0"/>
              </a:spcAft>
              <a:buNone/>
            </a:pPr>
            <a:r>
              <a:t/>
            </a:r>
            <a:endParaRPr/>
          </a:p>
        </p:txBody>
      </p:sp>
      <p:sp>
        <p:nvSpPr>
          <p:cNvPr id="2775" name="Google Shape;2775;p10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1" name="Shape 2781"/>
        <p:cNvGrpSpPr/>
        <p:nvPr/>
      </p:nvGrpSpPr>
      <p:grpSpPr>
        <a:xfrm>
          <a:off x="0" y="0"/>
          <a:ext cx="0" cy="0"/>
          <a:chOff x="0" y="0"/>
          <a:chExt cx="0" cy="0"/>
        </a:xfrm>
      </p:grpSpPr>
      <p:sp>
        <p:nvSpPr>
          <p:cNvPr id="2782" name="Google Shape;2782;p107: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3" name="Google Shape;2783;p10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[Instructor Guide]</a:t>
            </a:r>
            <a:endParaRPr/>
          </a:p>
          <a:p>
            <a:pPr indent="0" lvl="0" marL="0" marR="0" rtl="0" algn="l">
              <a:lnSpc>
                <a:spcPct val="100000"/>
              </a:lnSpc>
              <a:spcBef>
                <a:spcPts val="0"/>
              </a:spcBef>
              <a:spcAft>
                <a:spcPts val="0"/>
              </a:spcAft>
              <a:buClr>
                <a:schemeClr val="dk1"/>
              </a:buClr>
              <a:buSzPts val="1200"/>
              <a:buFont typeface="Arial"/>
              <a:buNone/>
            </a:pPr>
            <a:r>
              <a:rPr b="0" i="0" lang="en-US" sz="1200">
                <a:solidFill>
                  <a:schemeClr val="dk1"/>
                </a:solidFill>
                <a:latin typeface="Arial"/>
                <a:ea typeface="Arial"/>
                <a:cs typeface="Arial"/>
                <a:sym typeface="Arial"/>
              </a:rPr>
              <a:t>Tables are declared up front at schema definition time.</a:t>
            </a:r>
            <a:endParaRPr b="0">
              <a:latin typeface="Arial"/>
              <a:ea typeface="Arial"/>
              <a:cs typeface="Arial"/>
              <a:sym typeface="Arial"/>
            </a:endParaRPr>
          </a:p>
          <a:p>
            <a:pPr indent="0" lvl="0" marL="0" rtl="0" algn="l">
              <a:spcBef>
                <a:spcPts val="0"/>
              </a:spcBef>
              <a:spcAft>
                <a:spcPts val="0"/>
              </a:spcAft>
              <a:buNone/>
            </a:pPr>
            <a:r>
              <a:t/>
            </a:r>
            <a:endParaRPr/>
          </a:p>
        </p:txBody>
      </p:sp>
      <p:sp>
        <p:nvSpPr>
          <p:cNvPr id="2784" name="Google Shape;2784;p10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1" name="Shape 2801"/>
        <p:cNvGrpSpPr/>
        <p:nvPr/>
      </p:nvGrpSpPr>
      <p:grpSpPr>
        <a:xfrm>
          <a:off x="0" y="0"/>
          <a:ext cx="0" cy="0"/>
          <a:chOff x="0" y="0"/>
          <a:chExt cx="0" cy="0"/>
        </a:xfrm>
      </p:grpSpPr>
      <p:sp>
        <p:nvSpPr>
          <p:cNvPr id="2802" name="Google Shape;2802;p108: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3" name="Google Shape;2803;p10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[Instructor Guide]</a:t>
            </a:r>
            <a:endParaRPr/>
          </a:p>
          <a:p>
            <a:pPr indent="0" lvl="0" marL="0" marR="0" rtl="0" algn="l">
              <a:lnSpc>
                <a:spcPct val="100000"/>
              </a:lnSpc>
              <a:spcBef>
                <a:spcPts val="0"/>
              </a:spcBef>
              <a:spcAft>
                <a:spcPts val="0"/>
              </a:spcAft>
              <a:buClr>
                <a:schemeClr val="dk1"/>
              </a:buClr>
              <a:buSzPts val="1200"/>
              <a:buFont typeface="Arial"/>
              <a:buNone/>
            </a:pPr>
            <a:r>
              <a:rPr b="0" i="0" lang="en-US" sz="1200">
                <a:solidFill>
                  <a:schemeClr val="dk1"/>
                </a:solidFill>
                <a:latin typeface="Arial"/>
                <a:ea typeface="Arial"/>
                <a:cs typeface="Arial"/>
                <a:sym typeface="Arial"/>
              </a:rPr>
              <a:t>A {row, column, version} tuple exactly specifies a </a:t>
            </a:r>
            <a:r>
              <a:rPr i="0" lang="en-US">
                <a:latin typeface="Arial"/>
                <a:ea typeface="Arial"/>
                <a:cs typeface="Arial"/>
                <a:sym typeface="Arial"/>
              </a:rPr>
              <a:t>cell</a:t>
            </a:r>
            <a:r>
              <a:rPr b="0" i="0" lang="en-US" sz="1200">
                <a:solidFill>
                  <a:schemeClr val="dk1"/>
                </a:solidFill>
                <a:latin typeface="Arial"/>
                <a:ea typeface="Arial"/>
                <a:cs typeface="Arial"/>
                <a:sym typeface="Arial"/>
              </a:rPr>
              <a:t> in HBase. </a:t>
            </a:r>
            <a:endParaRPr/>
          </a:p>
          <a:p>
            <a:pPr indent="0" lvl="0" marL="0" marR="0" rtl="0" algn="l">
              <a:lnSpc>
                <a:spcPct val="100000"/>
              </a:lnSpc>
              <a:spcBef>
                <a:spcPts val="0"/>
              </a:spcBef>
              <a:spcAft>
                <a:spcPts val="0"/>
              </a:spcAft>
              <a:buClr>
                <a:schemeClr val="dk1"/>
              </a:buClr>
              <a:buSzPts val="1200"/>
              <a:buFont typeface="Arial"/>
              <a:buNone/>
            </a:pPr>
            <a:r>
              <a:rPr b="0" i="0" lang="en-US" sz="1200">
                <a:solidFill>
                  <a:schemeClr val="dk1"/>
                </a:solidFill>
                <a:latin typeface="Arial"/>
                <a:ea typeface="Arial"/>
                <a:cs typeface="Arial"/>
                <a:sym typeface="Arial"/>
              </a:rPr>
              <a:t>Cell content is Scott and Jeon, here.</a:t>
            </a:r>
            <a:endParaRPr b="0" i="0">
              <a:latin typeface="Arial"/>
              <a:ea typeface="Arial"/>
              <a:cs typeface="Arial"/>
              <a:sym typeface="Arial"/>
            </a:endParaRPr>
          </a:p>
          <a:p>
            <a:pPr indent="0" lvl="0" marL="0" rtl="0" algn="l">
              <a:spcBef>
                <a:spcPts val="0"/>
              </a:spcBef>
              <a:spcAft>
                <a:spcPts val="0"/>
              </a:spcAft>
              <a:buNone/>
            </a:pPr>
            <a:r>
              <a:t/>
            </a:r>
            <a:endParaRPr/>
          </a:p>
        </p:txBody>
      </p:sp>
      <p:sp>
        <p:nvSpPr>
          <p:cNvPr id="2804" name="Google Shape;2804;p10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7" name="Shape 2817"/>
        <p:cNvGrpSpPr/>
        <p:nvPr/>
      </p:nvGrpSpPr>
      <p:grpSpPr>
        <a:xfrm>
          <a:off x="0" y="0"/>
          <a:ext cx="0" cy="0"/>
          <a:chOff x="0" y="0"/>
          <a:chExt cx="0" cy="0"/>
        </a:xfrm>
      </p:grpSpPr>
      <p:sp>
        <p:nvSpPr>
          <p:cNvPr id="2818" name="Google Shape;2818;p109: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9" name="Google Shape;2819;p10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[Instructor Guide]</a:t>
            </a:r>
            <a:endParaRPr/>
          </a:p>
          <a:p>
            <a:pPr indent="-171450" lvl="0" marL="171450" rtl="0" algn="l">
              <a:spcBef>
                <a:spcPts val="0"/>
              </a:spcBef>
              <a:spcAft>
                <a:spcPts val="0"/>
              </a:spcAft>
              <a:buClr>
                <a:schemeClr val="dk1"/>
              </a:buClr>
              <a:buSzPts val="1200"/>
              <a:buFont typeface="Arial"/>
              <a:buChar char="•"/>
            </a:pPr>
            <a:r>
              <a:rPr b="0" i="0" lang="en-US" sz="1200">
                <a:solidFill>
                  <a:schemeClr val="dk1"/>
                </a:solidFill>
                <a:latin typeface="Arial"/>
                <a:ea typeface="Arial"/>
                <a:cs typeface="Arial"/>
                <a:sym typeface="Arial"/>
              </a:rPr>
              <a:t>Region server</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The region servers have regions that -</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Communicate with the client and handle data-related operations.</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Handle read and write requests for all the regions under it.</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Decide the size of the region by following the region size thresholds.</a:t>
            </a:r>
            <a:endParaRPr/>
          </a:p>
          <a:p>
            <a:pPr indent="0" lvl="0" marL="0" rtl="0" algn="l">
              <a:spcBef>
                <a:spcPts val="0"/>
              </a:spcBef>
              <a:spcAft>
                <a:spcPts val="0"/>
              </a:spcAft>
              <a:buNone/>
            </a:pPr>
            <a:r>
              <a:t/>
            </a:r>
            <a:endParaRPr b="0">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Hbase Master</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Assigns regions to the region servers and takes the help of Apache ZooKeeper for this task.</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Handles load balancing of the regions across region servers. </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It unloads the busy servers and shifts the regions to less occupied servers.</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Maintains the state of the cluster by negotiating the load balancing.</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Is responsible for schema changes and other metadata operations such as creation of tables and column families.</a:t>
            </a:r>
            <a:endParaRPr/>
          </a:p>
          <a:p>
            <a:pPr indent="0" lvl="0" marL="0" rtl="0" algn="l">
              <a:spcBef>
                <a:spcPts val="0"/>
              </a:spcBef>
              <a:spcAft>
                <a:spcPts val="0"/>
              </a:spcAft>
              <a:buNone/>
            </a:pPr>
            <a:r>
              <a:t/>
            </a:r>
            <a:endParaRPr b="0" i="0" sz="1200">
              <a:solidFill>
                <a:schemeClr val="dk1"/>
              </a:solidFill>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b="0" i="0" lang="en-US" sz="1200">
                <a:solidFill>
                  <a:schemeClr val="dk1"/>
                </a:solidFill>
                <a:latin typeface="Arial"/>
                <a:ea typeface="Arial"/>
                <a:cs typeface="Arial"/>
                <a:sym typeface="Arial"/>
              </a:rPr>
              <a:t>Zookeeper</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Zookeeper is an open-source project that provides services like maintaining configuration information, naming, providing distributed synchronization, etc. Zookeeper has ephemeral nodes representing different region servers. </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Master servers use these nodes to discover available servers.</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In addition to availability, the nodes are also used to track server failures or network partitions.</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Clients communicate with region servers via zookeeper.</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In pseudo and standalone modes, HBase itself will take care of zookeeper.</a:t>
            </a:r>
            <a:endParaRPr/>
          </a:p>
          <a:p>
            <a:pPr indent="0" lvl="0" marL="0" rtl="0" algn="l">
              <a:spcBef>
                <a:spcPts val="0"/>
              </a:spcBef>
              <a:spcAft>
                <a:spcPts val="0"/>
              </a:spcAft>
              <a:buNone/>
            </a:pPr>
            <a:r>
              <a:t/>
            </a:r>
            <a:endParaRPr b="0" i="0" sz="1200">
              <a:solidFill>
                <a:schemeClr val="dk1"/>
              </a:solidFill>
              <a:latin typeface="Arial"/>
              <a:ea typeface="Arial"/>
              <a:cs typeface="Arial"/>
              <a:sym typeface="Arial"/>
            </a:endParaRPr>
          </a:p>
          <a:p>
            <a:pPr indent="0" lvl="0" marL="0" rtl="0" algn="l">
              <a:spcBef>
                <a:spcPts val="0"/>
              </a:spcBef>
              <a:spcAft>
                <a:spcPts val="0"/>
              </a:spcAft>
              <a:buNone/>
            </a:pPr>
            <a:r>
              <a:rPr b="0" i="0" lang="en-US" sz="1200">
                <a:solidFill>
                  <a:schemeClr val="dk1"/>
                </a:solidFill>
                <a:latin typeface="Arial"/>
                <a:ea typeface="Arial"/>
                <a:cs typeface="Arial"/>
                <a:sym typeface="Arial"/>
              </a:rPr>
              <a:t>Namenode and Datanode is role of HDFS services.</a:t>
            </a:r>
            <a:endParaRPr b="0">
              <a:latin typeface="Arial"/>
              <a:ea typeface="Arial"/>
              <a:cs typeface="Arial"/>
              <a:sym typeface="Arial"/>
            </a:endParaRPr>
          </a:p>
          <a:p>
            <a:pPr indent="0" lvl="0" marL="0" rtl="0" algn="l">
              <a:spcBef>
                <a:spcPts val="0"/>
              </a:spcBef>
              <a:spcAft>
                <a:spcPts val="0"/>
              </a:spcAft>
              <a:buNone/>
            </a:pPr>
            <a:r>
              <a:t/>
            </a:r>
            <a:endParaRPr/>
          </a:p>
        </p:txBody>
      </p:sp>
      <p:sp>
        <p:nvSpPr>
          <p:cNvPr id="2820" name="Google Shape;2820;p10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Kudu cũng được tích hợp chặt chẽ với Impala.</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Hầu hết các công ty sử dụng kết hợp lưu trữ Impala/Kudu/SSD.</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Tiếp tục làm nổi bật các mục tiêu thiết kế của một hệ thống cung cấp cả thông lượng cao và độ trễ thấp.</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[Tài liệu tham khảo]</a:t>
            </a:r>
            <a:endParaRPr/>
          </a:p>
          <a:p>
            <a:pPr indent="0" lvl="0" marL="0" rtl="0" algn="l">
              <a:spcBef>
                <a:spcPts val="0"/>
              </a:spcBef>
              <a:spcAft>
                <a:spcPts val="0"/>
              </a:spcAft>
              <a:buNone/>
            </a:pPr>
            <a:r>
              <a:rPr b="0" lang="en-US">
                <a:latin typeface="Arial"/>
                <a:ea typeface="Arial"/>
                <a:cs typeface="Arial"/>
                <a:sym typeface="Arial"/>
              </a:rPr>
              <a:t>https://kudu.apache.org/docs/</a:t>
            </a:r>
            <a:endParaRPr b="0">
              <a:latin typeface="Arial"/>
              <a:ea typeface="Arial"/>
              <a:cs typeface="Arial"/>
              <a:sym typeface="Arial"/>
            </a:endParaRPr>
          </a:p>
        </p:txBody>
      </p:sp>
      <p:sp>
        <p:nvSpPr>
          <p:cNvPr id="197" name="Google Shape;19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6" name="Shape 2826"/>
        <p:cNvGrpSpPr/>
        <p:nvPr/>
      </p:nvGrpSpPr>
      <p:grpSpPr>
        <a:xfrm>
          <a:off x="0" y="0"/>
          <a:ext cx="0" cy="0"/>
          <a:chOff x="0" y="0"/>
          <a:chExt cx="0" cy="0"/>
        </a:xfrm>
      </p:grpSpPr>
      <p:sp>
        <p:nvSpPr>
          <p:cNvPr id="2827" name="Google Shape;2827;p110: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8" name="Google Shape;2828;p1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[Instructor Guide]</a:t>
            </a:r>
            <a:endParaRPr/>
          </a:p>
          <a:p>
            <a:pPr indent="0" lvl="0" marL="0" rtl="0" algn="l">
              <a:spcBef>
                <a:spcPts val="0"/>
              </a:spcBef>
              <a:spcAft>
                <a:spcPts val="0"/>
              </a:spcAft>
              <a:buNone/>
            </a:pPr>
            <a:r>
              <a:rPr b="0" lang="en-US">
                <a:latin typeface="Arial"/>
                <a:ea typeface="Arial"/>
                <a:cs typeface="Arial"/>
                <a:sym typeface="Arial"/>
              </a:rPr>
              <a:t>A region can have n regions for each region server, and one region is separated when it grows larger than a certain size.</a:t>
            </a:r>
            <a:endParaRPr/>
          </a:p>
          <a:p>
            <a:pPr indent="0" lvl="0" marL="0" rtl="0" algn="l">
              <a:spcBef>
                <a:spcPts val="0"/>
              </a:spcBef>
              <a:spcAft>
                <a:spcPts val="0"/>
              </a:spcAft>
              <a:buNone/>
            </a:pPr>
            <a:r>
              <a:rPr b="0" lang="en-US">
                <a:latin typeface="Arial"/>
                <a:ea typeface="Arial"/>
                <a:cs typeface="Arial"/>
                <a:sym typeface="Arial"/>
              </a:rPr>
              <a:t>When HBase writes, it first stores data in WAL (Write Ahead Log: HLog). </a:t>
            </a:r>
            <a:endParaRPr/>
          </a:p>
          <a:p>
            <a:pPr indent="0" lvl="0" marL="0" rtl="0" algn="l">
              <a:spcBef>
                <a:spcPts val="0"/>
              </a:spcBef>
              <a:spcAft>
                <a:spcPts val="0"/>
              </a:spcAft>
              <a:buNone/>
            </a:pPr>
            <a:r>
              <a:rPr b="0" lang="en-US">
                <a:latin typeface="Arial"/>
                <a:ea typeface="Arial"/>
                <a:cs typeface="Arial"/>
                <a:sym typeface="Arial"/>
              </a:rPr>
              <a:t>This is a concept similar to RDB's Commit Log.</a:t>
            </a:r>
            <a:endParaRPr/>
          </a:p>
          <a:p>
            <a:pPr indent="0" lvl="0" marL="0" rtl="0" algn="l">
              <a:spcBef>
                <a:spcPts val="0"/>
              </a:spcBef>
              <a:spcAft>
                <a:spcPts val="0"/>
              </a:spcAft>
              <a:buNone/>
            </a:pPr>
            <a:r>
              <a:rPr b="0" lang="en-US">
                <a:latin typeface="Arial"/>
                <a:ea typeface="Arial"/>
                <a:cs typeface="Arial"/>
                <a:sym typeface="Arial"/>
              </a:rPr>
              <a:t>After that, zookeeper finds a region server that can be saved and stores the data stored in the WAL in a storage called memstore.</a:t>
            </a:r>
            <a:endParaRPr/>
          </a:p>
          <a:p>
            <a:pPr indent="0" lvl="0" marL="0" rtl="0" algn="l">
              <a:spcBef>
                <a:spcPts val="0"/>
              </a:spcBef>
              <a:spcAft>
                <a:spcPts val="0"/>
              </a:spcAft>
              <a:buNone/>
            </a:pPr>
            <a:r>
              <a:rPr b="0" lang="en-US">
                <a:latin typeface="Arial"/>
                <a:ea typeface="Arial"/>
                <a:cs typeface="Arial"/>
                <a:sym typeface="Arial"/>
              </a:rPr>
              <a:t>When the data stored in the memstore becomes full, Zookeeper flushes it to a file on HDFS called HFile.</a:t>
            </a:r>
            <a:endParaRPr/>
          </a:p>
          <a:p>
            <a:pPr indent="0" lvl="0" marL="0" rtl="0" algn="l">
              <a:spcBef>
                <a:spcPts val="0"/>
              </a:spcBef>
              <a:spcAft>
                <a:spcPts val="0"/>
              </a:spcAft>
              <a:buNone/>
            </a:pPr>
            <a:r>
              <a:t/>
            </a:r>
            <a:endParaRPr/>
          </a:p>
        </p:txBody>
      </p:sp>
      <p:sp>
        <p:nvSpPr>
          <p:cNvPr id="2829" name="Google Shape;2829;p1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5" name="Shape 2885"/>
        <p:cNvGrpSpPr/>
        <p:nvPr/>
      </p:nvGrpSpPr>
      <p:grpSpPr>
        <a:xfrm>
          <a:off x="0" y="0"/>
          <a:ext cx="0" cy="0"/>
          <a:chOff x="0" y="0"/>
          <a:chExt cx="0" cy="0"/>
        </a:xfrm>
      </p:grpSpPr>
      <p:sp>
        <p:nvSpPr>
          <p:cNvPr id="2886" name="Google Shape;2886;p111: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7" name="Google Shape;2887;p1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[Instructor Guide]</a:t>
            </a:r>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horizontal partition</a:t>
            </a:r>
            <a:endParaRPr/>
          </a:p>
          <a:p>
            <a:pPr indent="0" lvl="0" marL="0" rtl="0" algn="l">
              <a:spcBef>
                <a:spcPts val="0"/>
              </a:spcBef>
              <a:spcAft>
                <a:spcPts val="0"/>
              </a:spcAft>
              <a:buNone/>
            </a:pPr>
            <a:r>
              <a:rPr b="0" lang="en-US">
                <a:latin typeface="Arial"/>
                <a:ea typeface="Arial"/>
                <a:cs typeface="Arial"/>
                <a:sym typeface="Arial"/>
              </a:rPr>
              <a:t>Distributed storage in multiple places based on KEY for performance and availability.</a:t>
            </a:r>
            <a:endParaRPr/>
          </a:p>
          <a:p>
            <a:pPr indent="0" lvl="0" marL="0" rtl="0" algn="l">
              <a:spcBef>
                <a:spcPts val="0"/>
              </a:spcBef>
              <a:spcAft>
                <a:spcPts val="0"/>
              </a:spcAft>
              <a:buNone/>
            </a:pPr>
            <a:r>
              <a:rPr b="0" lang="en-US">
                <a:latin typeface="Arial"/>
                <a:ea typeface="Arial"/>
                <a:cs typeface="Arial"/>
                <a:sym typeface="Arial"/>
              </a:rPr>
              <a:t>In general, in distributed storage technology, partitioning means horizontal partitioning.</a:t>
            </a:r>
            <a:endParaRPr/>
          </a:p>
          <a:p>
            <a:pPr indent="0" lvl="0" marL="0" rtl="0" algn="l">
              <a:spcBef>
                <a:spcPts val="0"/>
              </a:spcBef>
              <a:spcAft>
                <a:spcPts val="0"/>
              </a:spcAft>
              <a:buNone/>
            </a:pPr>
            <a:r>
              <a:t/>
            </a:r>
            <a:endParaRPr b="0">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vertical partition (normalization process)</a:t>
            </a:r>
            <a:endParaRPr/>
          </a:p>
          <a:p>
            <a:pPr indent="0" lvl="0" marL="0" rtl="0" algn="l">
              <a:spcBef>
                <a:spcPts val="0"/>
              </a:spcBef>
              <a:spcAft>
                <a:spcPts val="0"/>
              </a:spcAft>
              <a:buNone/>
            </a:pPr>
            <a:r>
              <a:rPr b="0" lang="en-US">
                <a:latin typeface="Arial"/>
                <a:ea typeface="Arial"/>
                <a:cs typeface="Arial"/>
                <a:sym typeface="Arial"/>
              </a:rPr>
              <a:t>Separating one entity into two or more</a:t>
            </a:r>
            <a:endParaRPr/>
          </a:p>
          <a:p>
            <a:pPr indent="0" lvl="0" marL="0" rtl="0" algn="l">
              <a:spcBef>
                <a:spcPts val="0"/>
              </a:spcBef>
              <a:spcAft>
                <a:spcPts val="0"/>
              </a:spcAft>
              <a:buNone/>
            </a:pPr>
            <a:r>
              <a:t/>
            </a:r>
            <a:endParaRPr b="0">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sharding == horizontal partitioning</a:t>
            </a:r>
            <a:endParaRPr/>
          </a:p>
          <a:p>
            <a:pPr indent="0" lvl="0" marL="0" rtl="0" algn="l">
              <a:spcBef>
                <a:spcPts val="0"/>
              </a:spcBef>
              <a:spcAft>
                <a:spcPts val="0"/>
              </a:spcAft>
              <a:buNone/>
            </a:pPr>
            <a:r>
              <a:rPr b="0" lang="en-US">
                <a:latin typeface="Arial"/>
                <a:ea typeface="Arial"/>
                <a:cs typeface="Arial"/>
                <a:sym typeface="Arial"/>
              </a:rPr>
              <a:t>Replica (copy) Another sharding.. Replica for failover (availability)</a:t>
            </a:r>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1" lang="en-US" u="none">
                <a:latin typeface="Arial"/>
                <a:ea typeface="Arial"/>
                <a:cs typeface="Arial"/>
                <a:sym typeface="Arial"/>
              </a:rPr>
              <a:t>[Key Message]</a:t>
            </a:r>
            <a:endParaRPr/>
          </a:p>
          <a:p>
            <a:pPr indent="0" lvl="0" marL="0" rtl="0" algn="l">
              <a:spcBef>
                <a:spcPts val="0"/>
              </a:spcBef>
              <a:spcAft>
                <a:spcPts val="0"/>
              </a:spcAft>
              <a:buNone/>
            </a:pPr>
            <a:r>
              <a:rPr b="0" lang="en-US" u="none">
                <a:latin typeface="Arial"/>
                <a:ea typeface="Arial"/>
                <a:cs typeface="Arial"/>
                <a:sym typeface="Arial"/>
              </a:rPr>
              <a:t>Regions are the basic element of availability and distribution for tables and are comprised of a Store per Column Family.</a:t>
            </a:r>
            <a:endParaRPr b="1" u="sng">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Region Server is responsible for serving and managing regions. In a distributed cluster, a RegionServer runs on a DataNode.</a:t>
            </a:r>
            <a:endParaRPr/>
          </a:p>
          <a:p>
            <a:pPr indent="0" lvl="0" marL="0" rtl="0" algn="l">
              <a:spcBef>
                <a:spcPts val="0"/>
              </a:spcBef>
              <a:spcAft>
                <a:spcPts val="0"/>
              </a:spcAft>
              <a:buNone/>
            </a:pPr>
            <a:r>
              <a:t/>
            </a:r>
            <a:endParaRPr/>
          </a:p>
        </p:txBody>
      </p:sp>
      <p:sp>
        <p:nvSpPr>
          <p:cNvPr id="2888" name="Google Shape;2888;p1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4" name="Shape 2924"/>
        <p:cNvGrpSpPr/>
        <p:nvPr/>
      </p:nvGrpSpPr>
      <p:grpSpPr>
        <a:xfrm>
          <a:off x="0" y="0"/>
          <a:ext cx="0" cy="0"/>
          <a:chOff x="0" y="0"/>
          <a:chExt cx="0" cy="0"/>
        </a:xfrm>
      </p:grpSpPr>
      <p:sp>
        <p:nvSpPr>
          <p:cNvPr id="2925" name="Google Shape;2925;p112: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6" name="Google Shape;2926;p1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[Instructor Guide]</a:t>
            </a:r>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The Apache HBase Shell is (J)Ruby's IRB(Interactive Rudy Shell) with some HBase particular commands added. </a:t>
            </a:r>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Anything you can do in IRB, you should be able to do in the HBase Shell.</a:t>
            </a:r>
            <a:endParaRPr/>
          </a:p>
          <a:p>
            <a:pPr indent="0" lvl="0" marL="0" rtl="0" algn="l">
              <a:spcBef>
                <a:spcPts val="0"/>
              </a:spcBef>
              <a:spcAft>
                <a:spcPts val="0"/>
              </a:spcAft>
              <a:buNone/>
            </a:pPr>
            <a:r>
              <a:t/>
            </a:r>
            <a:endParaRPr/>
          </a:p>
        </p:txBody>
      </p:sp>
      <p:sp>
        <p:nvSpPr>
          <p:cNvPr id="2927" name="Google Shape;2927;p1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5" name="Shape 2935"/>
        <p:cNvGrpSpPr/>
        <p:nvPr/>
      </p:nvGrpSpPr>
      <p:grpSpPr>
        <a:xfrm>
          <a:off x="0" y="0"/>
          <a:ext cx="0" cy="0"/>
          <a:chOff x="0" y="0"/>
          <a:chExt cx="0" cy="0"/>
        </a:xfrm>
      </p:grpSpPr>
      <p:sp>
        <p:nvSpPr>
          <p:cNvPr id="2936" name="Google Shape;2936;p113: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7" name="Google Shape;2937;p1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[Instructor Guide]</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HBase contains a shell using which you can communicate with HBase. </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HBase uses the Hadoop File System to store its data. </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It will have a master server and region servers. </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The data storage will be in the form of regions (tables). </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These regions will be split up and stored in region servers.</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The master server manages these region servers and all these tasks take place on HDFS. </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Given below are some of the commands supported by HBase Shell.</a:t>
            </a:r>
            <a:endParaRPr/>
          </a:p>
          <a:p>
            <a:pPr indent="0" lvl="0" marL="0" rtl="0" algn="l">
              <a:spcBef>
                <a:spcPts val="0"/>
              </a:spcBef>
              <a:spcAft>
                <a:spcPts val="0"/>
              </a:spcAft>
              <a:buNone/>
            </a:pPr>
            <a:r>
              <a:t/>
            </a:r>
            <a:endParaRPr/>
          </a:p>
        </p:txBody>
      </p:sp>
      <p:sp>
        <p:nvSpPr>
          <p:cNvPr id="2938" name="Google Shape;2938;p1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8" name="Shape 2948"/>
        <p:cNvGrpSpPr/>
        <p:nvPr/>
      </p:nvGrpSpPr>
      <p:grpSpPr>
        <a:xfrm>
          <a:off x="0" y="0"/>
          <a:ext cx="0" cy="0"/>
          <a:chOff x="0" y="0"/>
          <a:chExt cx="0" cy="0"/>
        </a:xfrm>
      </p:grpSpPr>
      <p:sp>
        <p:nvSpPr>
          <p:cNvPr id="2949" name="Google Shape;2949;p114: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0" name="Google Shape;2950;p1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u="none">
                <a:latin typeface="Arial"/>
                <a:ea typeface="Arial"/>
                <a:cs typeface="Arial"/>
                <a:sym typeface="Arial"/>
              </a:rPr>
              <a:t>[Key Message]</a:t>
            </a:r>
            <a:endParaRPr/>
          </a:p>
          <a:p>
            <a:pPr indent="0" lvl="0" marL="0" rtl="0" algn="l">
              <a:spcBef>
                <a:spcPts val="0"/>
              </a:spcBef>
              <a:spcAft>
                <a:spcPts val="0"/>
              </a:spcAft>
              <a:buNone/>
            </a:pPr>
            <a:r>
              <a:rPr b="0" lang="en-US">
                <a:latin typeface="Arial"/>
                <a:ea typeface="Arial"/>
                <a:cs typeface="Arial"/>
                <a:sym typeface="Arial"/>
              </a:rPr>
              <a:t>The shell internally uses Ruby's irb (Interactive Ruby Shell).</a:t>
            </a:r>
            <a:endParaRPr/>
          </a:p>
          <a:p>
            <a:pPr indent="0" lvl="0" marL="0" rtl="0" algn="l">
              <a:spcBef>
                <a:spcPts val="0"/>
              </a:spcBef>
              <a:spcAft>
                <a:spcPts val="0"/>
              </a:spcAft>
              <a:buNone/>
            </a:pPr>
            <a:r>
              <a:rPr b="0" lang="en-US">
                <a:latin typeface="Arial"/>
                <a:ea typeface="Arial"/>
                <a:cs typeface="Arial"/>
                <a:sym typeface="Arial"/>
              </a:rPr>
              <a:t>hbase(main):001:0&gt;</a:t>
            </a:r>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You can use the script with three words separated by a colon separator (:).</a:t>
            </a:r>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The first word prints the main object name, the second word means line number, and the last word is semantic indentation.</a:t>
            </a:r>
            <a:endParaRPr/>
          </a:p>
          <a:p>
            <a:pPr indent="0" lvl="0" marL="0" rtl="0" algn="l">
              <a:spcBef>
                <a:spcPts val="0"/>
              </a:spcBef>
              <a:spcAft>
                <a:spcPts val="0"/>
              </a:spcAft>
              <a:buNone/>
            </a:pPr>
            <a:r>
              <a:t/>
            </a:r>
            <a:endParaRPr/>
          </a:p>
        </p:txBody>
      </p:sp>
      <p:sp>
        <p:nvSpPr>
          <p:cNvPr id="2951" name="Google Shape;2951;p1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8" name="Shape 2958"/>
        <p:cNvGrpSpPr/>
        <p:nvPr/>
      </p:nvGrpSpPr>
      <p:grpSpPr>
        <a:xfrm>
          <a:off x="0" y="0"/>
          <a:ext cx="0" cy="0"/>
          <a:chOff x="0" y="0"/>
          <a:chExt cx="0" cy="0"/>
        </a:xfrm>
      </p:grpSpPr>
      <p:sp>
        <p:nvSpPr>
          <p:cNvPr id="2959" name="Google Shape;2959;p115: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0" name="Google Shape;2960;p1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[Instructor Guide]</a:t>
            </a:r>
            <a:endParaRPr/>
          </a:p>
          <a:p>
            <a:pPr indent="-171450" lvl="0" marL="171450" rtl="0" algn="l">
              <a:spcBef>
                <a:spcPts val="0"/>
              </a:spcBef>
              <a:spcAft>
                <a:spcPts val="0"/>
              </a:spcAft>
              <a:buClr>
                <a:schemeClr val="dk1"/>
              </a:buClr>
              <a:buSzPts val="1200"/>
              <a:buFont typeface="Arial"/>
              <a:buChar char="•"/>
            </a:pPr>
            <a:r>
              <a:rPr b="0" i="0" lang="en-US" sz="1200">
                <a:solidFill>
                  <a:schemeClr val="dk1"/>
                </a:solidFill>
                <a:latin typeface="Arial"/>
                <a:ea typeface="Arial"/>
                <a:cs typeface="Arial"/>
                <a:sym typeface="Arial"/>
              </a:rPr>
              <a:t>General Commands</a:t>
            </a:r>
            <a:endParaRPr/>
          </a:p>
          <a:p>
            <a:pPr indent="-171450" lvl="1" marL="628637"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status</a:t>
            </a:r>
            <a:r>
              <a:rPr b="0" i="0" lang="en-US" sz="1200">
                <a:solidFill>
                  <a:schemeClr val="dk1"/>
                </a:solidFill>
                <a:latin typeface="Arial"/>
                <a:ea typeface="Arial"/>
                <a:cs typeface="Arial"/>
                <a:sym typeface="Arial"/>
              </a:rPr>
              <a:t> - Provides the status of HBase, for example, the number of servers.</a:t>
            </a:r>
            <a:endParaRPr/>
          </a:p>
          <a:p>
            <a:pPr indent="-171450" lvl="1" marL="628637"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version</a:t>
            </a:r>
            <a:r>
              <a:rPr b="0" i="0" lang="en-US" sz="1200">
                <a:solidFill>
                  <a:schemeClr val="dk1"/>
                </a:solidFill>
                <a:latin typeface="Arial"/>
                <a:ea typeface="Arial"/>
                <a:cs typeface="Arial"/>
                <a:sym typeface="Arial"/>
              </a:rPr>
              <a:t> - Provides the version of HBase being used.</a:t>
            </a:r>
            <a:endParaRPr/>
          </a:p>
          <a:p>
            <a:pPr indent="-171450" lvl="1" marL="628637"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table_help</a:t>
            </a:r>
            <a:r>
              <a:rPr b="0" i="0" lang="en-US" sz="1200">
                <a:solidFill>
                  <a:schemeClr val="dk1"/>
                </a:solidFill>
                <a:latin typeface="Arial"/>
                <a:ea typeface="Arial"/>
                <a:cs typeface="Arial"/>
                <a:sym typeface="Arial"/>
              </a:rPr>
              <a:t> - Provides help for table-reference commands.</a:t>
            </a:r>
            <a:endParaRPr/>
          </a:p>
        </p:txBody>
      </p:sp>
      <p:sp>
        <p:nvSpPr>
          <p:cNvPr id="2961" name="Google Shape;2961;p1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9" name="Shape 2969"/>
        <p:cNvGrpSpPr/>
        <p:nvPr/>
      </p:nvGrpSpPr>
      <p:grpSpPr>
        <a:xfrm>
          <a:off x="0" y="0"/>
          <a:ext cx="0" cy="0"/>
          <a:chOff x="0" y="0"/>
          <a:chExt cx="0" cy="0"/>
        </a:xfrm>
      </p:grpSpPr>
      <p:sp>
        <p:nvSpPr>
          <p:cNvPr id="2970" name="Google Shape;2970;p116: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1" name="Google Shape;2971;p1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[Instructor Guide]</a:t>
            </a:r>
            <a:endParaRPr b="0">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b="0" i="0" lang="en-US" sz="1200">
                <a:solidFill>
                  <a:schemeClr val="dk1"/>
                </a:solidFill>
                <a:latin typeface="Arial"/>
                <a:ea typeface="Arial"/>
                <a:cs typeface="Arial"/>
                <a:sym typeface="Arial"/>
              </a:rPr>
              <a:t>Data Definition Language</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These are the commands that operate on the tables in HBase.</a:t>
            </a:r>
            <a:endParaRPr/>
          </a:p>
          <a:p>
            <a:pPr indent="-171450" lvl="1" marL="628637"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create</a:t>
            </a:r>
            <a:r>
              <a:rPr b="0" i="0" lang="en-US" sz="1200">
                <a:solidFill>
                  <a:schemeClr val="dk1"/>
                </a:solidFill>
                <a:latin typeface="Arial"/>
                <a:ea typeface="Arial"/>
                <a:cs typeface="Arial"/>
                <a:sym typeface="Arial"/>
              </a:rPr>
              <a:t> - Creates a table.</a:t>
            </a:r>
            <a:endParaRPr/>
          </a:p>
          <a:p>
            <a:pPr indent="-171450" lvl="1" marL="628637"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list</a:t>
            </a:r>
            <a:r>
              <a:rPr b="0" i="0" lang="en-US" sz="1200">
                <a:solidFill>
                  <a:schemeClr val="dk1"/>
                </a:solidFill>
                <a:latin typeface="Arial"/>
                <a:ea typeface="Arial"/>
                <a:cs typeface="Arial"/>
                <a:sym typeface="Arial"/>
              </a:rPr>
              <a:t> - Lists all the tables in HBase.</a:t>
            </a:r>
            <a:endParaRPr/>
          </a:p>
          <a:p>
            <a:pPr indent="-171450" lvl="1" marL="628637"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disable</a:t>
            </a:r>
            <a:r>
              <a:rPr b="0" i="0" lang="en-US" sz="1200">
                <a:solidFill>
                  <a:schemeClr val="dk1"/>
                </a:solidFill>
                <a:latin typeface="Arial"/>
                <a:ea typeface="Arial"/>
                <a:cs typeface="Arial"/>
                <a:sym typeface="Arial"/>
              </a:rPr>
              <a:t> - Disables a table.</a:t>
            </a:r>
            <a:endParaRPr/>
          </a:p>
          <a:p>
            <a:pPr indent="-171450" lvl="1" marL="628637"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enable</a:t>
            </a:r>
            <a:r>
              <a:rPr b="0" i="0" lang="en-US" sz="1200">
                <a:solidFill>
                  <a:schemeClr val="dk1"/>
                </a:solidFill>
                <a:latin typeface="Arial"/>
                <a:ea typeface="Arial"/>
                <a:cs typeface="Arial"/>
                <a:sym typeface="Arial"/>
              </a:rPr>
              <a:t> - Enables a table.</a:t>
            </a:r>
            <a:endParaRPr/>
          </a:p>
          <a:p>
            <a:pPr indent="-171450" lvl="1" marL="628637"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describe</a:t>
            </a:r>
            <a:r>
              <a:rPr b="0" i="0" lang="en-US" sz="1200">
                <a:solidFill>
                  <a:schemeClr val="dk1"/>
                </a:solidFill>
                <a:latin typeface="Arial"/>
                <a:ea typeface="Arial"/>
                <a:cs typeface="Arial"/>
                <a:sym typeface="Arial"/>
              </a:rPr>
              <a:t> - Provides the description of a table.</a:t>
            </a:r>
            <a:endParaRPr/>
          </a:p>
          <a:p>
            <a:pPr indent="-171450" lvl="1" marL="628637"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alter</a:t>
            </a:r>
            <a:r>
              <a:rPr b="0" i="0" lang="en-US" sz="1200">
                <a:solidFill>
                  <a:schemeClr val="dk1"/>
                </a:solidFill>
                <a:latin typeface="Arial"/>
                <a:ea typeface="Arial"/>
                <a:cs typeface="Arial"/>
                <a:sym typeface="Arial"/>
              </a:rPr>
              <a:t> - Alters a table.</a:t>
            </a:r>
            <a:endParaRPr/>
          </a:p>
          <a:p>
            <a:pPr indent="-171450" lvl="1" marL="628637"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exists</a:t>
            </a:r>
            <a:r>
              <a:rPr b="0" i="0" lang="en-US" sz="1200">
                <a:solidFill>
                  <a:schemeClr val="dk1"/>
                </a:solidFill>
                <a:latin typeface="Arial"/>
                <a:ea typeface="Arial"/>
                <a:cs typeface="Arial"/>
                <a:sym typeface="Arial"/>
              </a:rPr>
              <a:t> - Verifies whether a table exists.</a:t>
            </a:r>
            <a:endParaRPr/>
          </a:p>
          <a:p>
            <a:pPr indent="-171450" lvl="1" marL="628637"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drop</a:t>
            </a:r>
            <a:r>
              <a:rPr b="0" i="0" lang="en-US" sz="1200">
                <a:solidFill>
                  <a:schemeClr val="dk1"/>
                </a:solidFill>
                <a:latin typeface="Arial"/>
                <a:ea typeface="Arial"/>
                <a:cs typeface="Arial"/>
                <a:sym typeface="Arial"/>
              </a:rPr>
              <a:t> - Drops a table from HBase.</a:t>
            </a:r>
            <a:endParaRPr/>
          </a:p>
          <a:p>
            <a:pPr indent="0" lvl="0" marL="0" rtl="0" algn="l">
              <a:spcBef>
                <a:spcPts val="0"/>
              </a:spcBef>
              <a:spcAft>
                <a:spcPts val="0"/>
              </a:spcAft>
              <a:buNone/>
            </a:pPr>
            <a:r>
              <a:t/>
            </a:r>
            <a:endParaRPr b="0">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b="0" i="0" lang="en-US" sz="1200">
                <a:solidFill>
                  <a:schemeClr val="dk1"/>
                </a:solidFill>
                <a:latin typeface="Arial"/>
                <a:ea typeface="Arial"/>
                <a:cs typeface="Arial"/>
                <a:sym typeface="Arial"/>
              </a:rPr>
              <a:t>Data Manipulation Language</a:t>
            </a:r>
            <a:endParaRPr/>
          </a:p>
          <a:p>
            <a:pPr indent="-171450" lvl="1" marL="628637"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put</a:t>
            </a:r>
            <a:r>
              <a:rPr b="0" i="0" lang="en-US" sz="1200">
                <a:solidFill>
                  <a:schemeClr val="dk1"/>
                </a:solidFill>
                <a:latin typeface="Arial"/>
                <a:ea typeface="Arial"/>
                <a:cs typeface="Arial"/>
                <a:sym typeface="Arial"/>
              </a:rPr>
              <a:t> - Puts a cell value at a specified column in a specified row in a particular table.</a:t>
            </a:r>
            <a:endParaRPr/>
          </a:p>
          <a:p>
            <a:pPr indent="-171450" lvl="1" marL="628637"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get</a:t>
            </a:r>
            <a:r>
              <a:rPr b="0" i="0" lang="en-US" sz="1200">
                <a:solidFill>
                  <a:schemeClr val="dk1"/>
                </a:solidFill>
                <a:latin typeface="Arial"/>
                <a:ea typeface="Arial"/>
                <a:cs typeface="Arial"/>
                <a:sym typeface="Arial"/>
              </a:rPr>
              <a:t> - Fetches the contents of row or a cell.</a:t>
            </a:r>
            <a:endParaRPr/>
          </a:p>
          <a:p>
            <a:pPr indent="-171450" lvl="1" marL="628637"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delete</a:t>
            </a:r>
            <a:r>
              <a:rPr b="0" i="0" lang="en-US" sz="1200">
                <a:solidFill>
                  <a:schemeClr val="dk1"/>
                </a:solidFill>
                <a:latin typeface="Arial"/>
                <a:ea typeface="Arial"/>
                <a:cs typeface="Arial"/>
                <a:sym typeface="Arial"/>
              </a:rPr>
              <a:t> - Deletes a cell value in a table.</a:t>
            </a:r>
            <a:endParaRPr/>
          </a:p>
          <a:p>
            <a:pPr indent="-171450" lvl="1" marL="628637"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deleteall</a:t>
            </a:r>
            <a:r>
              <a:rPr b="0" i="0" lang="en-US" sz="1200">
                <a:solidFill>
                  <a:schemeClr val="dk1"/>
                </a:solidFill>
                <a:latin typeface="Arial"/>
                <a:ea typeface="Arial"/>
                <a:cs typeface="Arial"/>
                <a:sym typeface="Arial"/>
              </a:rPr>
              <a:t> - Deletes all the cells in a given row.</a:t>
            </a:r>
            <a:endParaRPr/>
          </a:p>
          <a:p>
            <a:pPr indent="-171450" lvl="1" marL="628637"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scan</a:t>
            </a:r>
            <a:r>
              <a:rPr b="0" i="0" lang="en-US" sz="1200">
                <a:solidFill>
                  <a:schemeClr val="dk1"/>
                </a:solidFill>
                <a:latin typeface="Arial"/>
                <a:ea typeface="Arial"/>
                <a:cs typeface="Arial"/>
                <a:sym typeface="Arial"/>
              </a:rPr>
              <a:t> - Scans and returns the table data.</a:t>
            </a:r>
            <a:endParaRPr/>
          </a:p>
          <a:p>
            <a:pPr indent="-171450" lvl="1" marL="628637"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count</a:t>
            </a:r>
            <a:r>
              <a:rPr b="0" i="0" lang="en-US" sz="1200">
                <a:solidFill>
                  <a:schemeClr val="dk1"/>
                </a:solidFill>
                <a:latin typeface="Arial"/>
                <a:ea typeface="Arial"/>
                <a:cs typeface="Arial"/>
                <a:sym typeface="Arial"/>
              </a:rPr>
              <a:t> - Counts and returns the number of rows in a table.</a:t>
            </a:r>
            <a:endParaRPr/>
          </a:p>
          <a:p>
            <a:pPr indent="-171450" lvl="1" marL="628637"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truncate</a:t>
            </a:r>
            <a:r>
              <a:rPr b="0" i="0" lang="en-US" sz="1200">
                <a:solidFill>
                  <a:schemeClr val="dk1"/>
                </a:solidFill>
                <a:latin typeface="Arial"/>
                <a:ea typeface="Arial"/>
                <a:cs typeface="Arial"/>
                <a:sym typeface="Arial"/>
              </a:rPr>
              <a:t> - Disables, drops, and recreates a specified table.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create table</a:t>
            </a:r>
            <a:endParaRPr/>
          </a:p>
          <a:p>
            <a:pPr indent="0" lvl="0" marL="0" rtl="0" algn="l">
              <a:spcBef>
                <a:spcPts val="0"/>
              </a:spcBef>
              <a:spcAft>
                <a:spcPts val="0"/>
              </a:spcAft>
              <a:buNone/>
            </a:pPr>
            <a:r>
              <a:rPr b="0" lang="en-US">
                <a:latin typeface="Arial"/>
                <a:ea typeface="Arial"/>
                <a:cs typeface="Arial"/>
                <a:sym typeface="Arial"/>
              </a:rPr>
              <a:t>A map consists of a key and a value pair, like a ruby hash or a Java hashmap.</a:t>
            </a:r>
            <a:endParaRPr/>
          </a:p>
          <a:p>
            <a:pPr indent="0" lvl="0" marL="0" rtl="0" algn="l">
              <a:spcBef>
                <a:spcPts val="0"/>
              </a:spcBef>
              <a:spcAft>
                <a:spcPts val="0"/>
              </a:spcAft>
              <a:buNone/>
            </a:pPr>
            <a:r>
              <a:rPr b="0" lang="en-US">
                <a:latin typeface="Arial"/>
                <a:ea typeface="Arial"/>
                <a:cs typeface="Arial"/>
                <a:sym typeface="Arial"/>
              </a:rPr>
              <a:t>HBase tables are basically large maps (key=&gt;value).</a:t>
            </a:r>
            <a:endParaRPr/>
          </a:p>
          <a:p>
            <a:pPr indent="0" lvl="0" marL="0" rtl="0" algn="l">
              <a:spcBef>
                <a:spcPts val="0"/>
              </a:spcBef>
              <a:spcAft>
                <a:spcPts val="0"/>
              </a:spcAft>
              <a:buNone/>
            </a:pPr>
            <a:r>
              <a:t/>
            </a:r>
            <a:endParaRPr/>
          </a:p>
        </p:txBody>
      </p:sp>
      <p:sp>
        <p:nvSpPr>
          <p:cNvPr id="2972" name="Google Shape;2972;p1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9" name="Shape 2979"/>
        <p:cNvGrpSpPr/>
        <p:nvPr/>
      </p:nvGrpSpPr>
      <p:grpSpPr>
        <a:xfrm>
          <a:off x="0" y="0"/>
          <a:ext cx="0" cy="0"/>
          <a:chOff x="0" y="0"/>
          <a:chExt cx="0" cy="0"/>
        </a:xfrm>
      </p:grpSpPr>
      <p:sp>
        <p:nvSpPr>
          <p:cNvPr id="2980" name="Google Shape;2980;p117: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1" name="Google Shape;2981;p1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[Instructor Guide]</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You can use HBase shell in your scripts. </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You can also write Ruby scripts for use with HBase Shell. </a:t>
            </a:r>
            <a:endParaRPr/>
          </a:p>
          <a:p>
            <a:pPr indent="0" lvl="0" marL="0" rtl="0" algn="l">
              <a:spcBef>
                <a:spcPts val="0"/>
              </a:spcBef>
              <a:spcAft>
                <a:spcPts val="0"/>
              </a:spcAft>
              <a:buNone/>
            </a:pPr>
            <a:r>
              <a:rPr lang="en-US">
                <a:latin typeface="Arial"/>
                <a:ea typeface="Arial"/>
                <a:cs typeface="Arial"/>
                <a:sym typeface="Arial"/>
              </a:rPr>
              <a:t>The non-interactive mode allows you to use HBase Shell in scripts and allow the script to access the exit status of the HBase Shell commands.</a:t>
            </a:r>
            <a:endParaRPr/>
          </a:p>
          <a:p>
            <a:pPr indent="0" lvl="0" marL="0" rtl="0" algn="l">
              <a:spcBef>
                <a:spcPts val="0"/>
              </a:spcBef>
              <a:spcAft>
                <a:spcPts val="0"/>
              </a:spcAft>
              <a:buNone/>
            </a:pPr>
            <a:r>
              <a:t/>
            </a:r>
            <a:endParaRPr/>
          </a:p>
        </p:txBody>
      </p:sp>
      <p:sp>
        <p:nvSpPr>
          <p:cNvPr id="2982" name="Google Shape;2982;p1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9" name="Shape 2989"/>
        <p:cNvGrpSpPr/>
        <p:nvPr/>
      </p:nvGrpSpPr>
      <p:grpSpPr>
        <a:xfrm>
          <a:off x="0" y="0"/>
          <a:ext cx="0" cy="0"/>
          <a:chOff x="0" y="0"/>
          <a:chExt cx="0" cy="0"/>
        </a:xfrm>
      </p:grpSpPr>
      <p:sp>
        <p:nvSpPr>
          <p:cNvPr id="2990" name="Google Shape;2990;p118: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1" name="Google Shape;2991;p1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[Instructor Guide]</a:t>
            </a:r>
            <a:endParaRPr/>
          </a:p>
          <a:p>
            <a:pPr indent="0" lvl="0" marL="0" rtl="0" algn="l">
              <a:spcBef>
                <a:spcPts val="0"/>
              </a:spcBef>
              <a:spcAft>
                <a:spcPts val="0"/>
              </a:spcAft>
              <a:buNone/>
            </a:pPr>
            <a:r>
              <a:rPr b="0" lang="en-US">
                <a:latin typeface="Arial"/>
                <a:ea typeface="Arial"/>
                <a:cs typeface="Arial"/>
                <a:sym typeface="Arial"/>
              </a:rPr>
              <a:t>Table management commands</a:t>
            </a:r>
            <a:endParaRPr/>
          </a:p>
          <a:p>
            <a:pPr indent="-171450" lvl="0" marL="171450"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create</a:t>
            </a:r>
            <a:r>
              <a:rPr b="0" i="0" lang="en-US" sz="1200">
                <a:solidFill>
                  <a:schemeClr val="dk1"/>
                </a:solidFill>
                <a:latin typeface="Arial"/>
                <a:ea typeface="Arial"/>
                <a:cs typeface="Arial"/>
                <a:sym typeface="Arial"/>
              </a:rPr>
              <a:t> - Creates a table.</a:t>
            </a:r>
            <a:endParaRPr/>
          </a:p>
          <a:p>
            <a:pPr indent="-171450" lvl="0" marL="171450"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list</a:t>
            </a:r>
            <a:r>
              <a:rPr b="0" i="0" lang="en-US" sz="1200">
                <a:solidFill>
                  <a:schemeClr val="dk1"/>
                </a:solidFill>
                <a:latin typeface="Arial"/>
                <a:ea typeface="Arial"/>
                <a:cs typeface="Arial"/>
                <a:sym typeface="Arial"/>
              </a:rPr>
              <a:t> - Lists all the tables in HBase.</a:t>
            </a:r>
            <a:endParaRPr/>
          </a:p>
          <a:p>
            <a:pPr indent="-171450" lvl="0" marL="171450"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disable</a:t>
            </a:r>
            <a:r>
              <a:rPr b="0" i="0" lang="en-US" sz="1200">
                <a:solidFill>
                  <a:schemeClr val="dk1"/>
                </a:solidFill>
                <a:latin typeface="Arial"/>
                <a:ea typeface="Arial"/>
                <a:cs typeface="Arial"/>
                <a:sym typeface="Arial"/>
              </a:rPr>
              <a:t> - Disables a table.</a:t>
            </a:r>
            <a:endParaRPr/>
          </a:p>
          <a:p>
            <a:pPr indent="-171450" lvl="0" marL="171450"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enable</a:t>
            </a:r>
            <a:r>
              <a:rPr b="0" i="0" lang="en-US" sz="1200">
                <a:solidFill>
                  <a:schemeClr val="dk1"/>
                </a:solidFill>
                <a:latin typeface="Arial"/>
                <a:ea typeface="Arial"/>
                <a:cs typeface="Arial"/>
                <a:sym typeface="Arial"/>
              </a:rPr>
              <a:t> - Enables a table.</a:t>
            </a:r>
            <a:endParaRPr/>
          </a:p>
          <a:p>
            <a:pPr indent="-171450" lvl="0" marL="171450"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describe</a:t>
            </a:r>
            <a:r>
              <a:rPr b="0" i="0" lang="en-US" sz="1200">
                <a:solidFill>
                  <a:schemeClr val="dk1"/>
                </a:solidFill>
                <a:latin typeface="Arial"/>
                <a:ea typeface="Arial"/>
                <a:cs typeface="Arial"/>
                <a:sym typeface="Arial"/>
              </a:rPr>
              <a:t> - Provides the description of a table.</a:t>
            </a:r>
            <a:endParaRPr/>
          </a:p>
          <a:p>
            <a:pPr indent="-171450" lvl="0" marL="171450"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alter</a:t>
            </a:r>
            <a:r>
              <a:rPr b="0" i="0" lang="en-US" sz="1200">
                <a:solidFill>
                  <a:schemeClr val="dk1"/>
                </a:solidFill>
                <a:latin typeface="Arial"/>
                <a:ea typeface="Arial"/>
                <a:cs typeface="Arial"/>
                <a:sym typeface="Arial"/>
              </a:rPr>
              <a:t> - Alters a table.</a:t>
            </a:r>
            <a:endParaRPr/>
          </a:p>
          <a:p>
            <a:pPr indent="-171450" lvl="0" marL="171450"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exists</a:t>
            </a:r>
            <a:r>
              <a:rPr b="0" i="0" lang="en-US" sz="1200">
                <a:solidFill>
                  <a:schemeClr val="dk1"/>
                </a:solidFill>
                <a:latin typeface="Arial"/>
                <a:ea typeface="Arial"/>
                <a:cs typeface="Arial"/>
                <a:sym typeface="Arial"/>
              </a:rPr>
              <a:t> - Verifies whether a table exists.</a:t>
            </a:r>
            <a:endParaRPr/>
          </a:p>
          <a:p>
            <a:pPr indent="-171450" lvl="0" marL="171450"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drop</a:t>
            </a:r>
            <a:r>
              <a:rPr b="0" i="0" lang="en-US" sz="1200">
                <a:solidFill>
                  <a:schemeClr val="dk1"/>
                </a:solidFill>
                <a:latin typeface="Arial"/>
                <a:ea typeface="Arial"/>
                <a:cs typeface="Arial"/>
                <a:sym typeface="Arial"/>
              </a:rPr>
              <a:t> - Drops a table from HBase.</a:t>
            </a:r>
            <a:endParaRPr/>
          </a:p>
          <a:p>
            <a:pPr indent="0" lvl="0" marL="0" rtl="0" algn="l">
              <a:spcBef>
                <a:spcPts val="0"/>
              </a:spcBef>
              <a:spcAft>
                <a:spcPts val="0"/>
              </a:spcAft>
              <a:buNone/>
            </a:pPr>
            <a:r>
              <a:t/>
            </a:r>
            <a:endParaRPr/>
          </a:p>
        </p:txBody>
      </p:sp>
      <p:sp>
        <p:nvSpPr>
          <p:cNvPr id="2992" name="Google Shape;2992;p1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4" name="Shape 3014"/>
        <p:cNvGrpSpPr/>
        <p:nvPr/>
      </p:nvGrpSpPr>
      <p:grpSpPr>
        <a:xfrm>
          <a:off x="0" y="0"/>
          <a:ext cx="0" cy="0"/>
          <a:chOff x="0" y="0"/>
          <a:chExt cx="0" cy="0"/>
        </a:xfrm>
      </p:grpSpPr>
      <p:sp>
        <p:nvSpPr>
          <p:cNvPr id="3015" name="Google Shape;3015;p119: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6" name="Google Shape;3016;p1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7" name="Google Shape;3017;p1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Cả HDFS và Kudu đều nằm trên hệ thống tệp cục bộ.</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Chúng tôi cho thấy rằng nó là một phần của hệ thống lưu trữ, cùng với HDFS và NoSQL.</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[Tài liệu tham khảo]</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https://kudu.apache.org/</a:t>
            </a:r>
            <a:endParaRPr/>
          </a:p>
          <a:p>
            <a:pPr indent="0" lvl="0" marL="0" marR="0" rtl="0" algn="l">
              <a:lnSpc>
                <a:spcPct val="100000"/>
              </a:lnSpc>
              <a:spcBef>
                <a:spcPts val="360"/>
              </a:spcBef>
              <a:spcAft>
                <a:spcPts val="0"/>
              </a:spcAft>
              <a:buClr>
                <a:schemeClr val="dk1"/>
              </a:buClr>
              <a:buSzPts val="1200"/>
              <a:buFont typeface="Arial"/>
              <a:buNone/>
            </a:pPr>
            <a:r>
              <a:t/>
            </a:r>
            <a:endParaRPr b="1">
              <a:latin typeface="Arial"/>
              <a:ea typeface="Arial"/>
              <a:cs typeface="Arial"/>
              <a:sym typeface="Arial"/>
            </a:endParaRPr>
          </a:p>
        </p:txBody>
      </p:sp>
      <p:sp>
        <p:nvSpPr>
          <p:cNvPr id="217" name="Google Shape;21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3" name="Shape 3023"/>
        <p:cNvGrpSpPr/>
        <p:nvPr/>
      </p:nvGrpSpPr>
      <p:grpSpPr>
        <a:xfrm>
          <a:off x="0" y="0"/>
          <a:ext cx="0" cy="0"/>
          <a:chOff x="0" y="0"/>
          <a:chExt cx="0" cy="0"/>
        </a:xfrm>
      </p:grpSpPr>
      <p:sp>
        <p:nvSpPr>
          <p:cNvPr id="3024" name="Google Shape;3024;p120: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5" name="Google Shape;3025;p1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Ngông ngữ thao tác dữ liệu</a:t>
            </a:r>
            <a:endParaRPr b="0" i="0" sz="1200">
              <a:solidFill>
                <a:schemeClr val="dk1"/>
              </a:solidFill>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put</a:t>
            </a:r>
            <a:r>
              <a:rPr b="0" i="0" lang="en-US" sz="1200">
                <a:solidFill>
                  <a:schemeClr val="dk1"/>
                </a:solidFill>
                <a:latin typeface="Arial"/>
                <a:ea typeface="Arial"/>
                <a:cs typeface="Arial"/>
                <a:sym typeface="Arial"/>
              </a:rPr>
              <a:t> - Đặt một giá trị ô tại một cột được chỉ định trong một hàng được chỉ định trong một bảng cụ thể.</a:t>
            </a:r>
            <a:endParaRPr b="0" i="0" sz="1200">
              <a:solidFill>
                <a:schemeClr val="dk1"/>
              </a:solidFill>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get</a:t>
            </a:r>
            <a:r>
              <a:rPr b="0" i="0" lang="en-US" sz="1200">
                <a:solidFill>
                  <a:schemeClr val="dk1"/>
                </a:solidFill>
                <a:latin typeface="Arial"/>
                <a:ea typeface="Arial"/>
                <a:cs typeface="Arial"/>
                <a:sym typeface="Arial"/>
              </a:rPr>
              <a:t> - Tìm nạp nội dung của hàng hoặc ô.</a:t>
            </a:r>
            <a:endParaRPr/>
          </a:p>
          <a:p>
            <a:pPr indent="-171450" lvl="0" marL="171450"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delete</a:t>
            </a:r>
            <a:r>
              <a:rPr b="0" i="0" lang="en-US" sz="1200">
                <a:solidFill>
                  <a:schemeClr val="dk1"/>
                </a:solidFill>
                <a:latin typeface="Arial"/>
                <a:ea typeface="Arial"/>
                <a:cs typeface="Arial"/>
                <a:sym typeface="Arial"/>
              </a:rPr>
              <a:t> - Xóa một giá trị ô trong bảng.</a:t>
            </a:r>
            <a:endParaRPr/>
          </a:p>
          <a:p>
            <a:pPr indent="-171450" lvl="0" marL="171450"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deleteall</a:t>
            </a:r>
            <a:r>
              <a:rPr b="0" i="0" lang="en-US" sz="1200">
                <a:solidFill>
                  <a:schemeClr val="dk1"/>
                </a:solidFill>
                <a:latin typeface="Arial"/>
                <a:ea typeface="Arial"/>
                <a:cs typeface="Arial"/>
                <a:sym typeface="Arial"/>
              </a:rPr>
              <a:t> - Xóa tất cả các ô trong một hàng nhất định.</a:t>
            </a:r>
            <a:endParaRPr/>
          </a:p>
          <a:p>
            <a:pPr indent="-171450" lvl="0" marL="171450"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scan</a:t>
            </a:r>
            <a:r>
              <a:rPr b="0" i="0" lang="en-US" sz="1200">
                <a:solidFill>
                  <a:schemeClr val="dk1"/>
                </a:solidFill>
                <a:latin typeface="Arial"/>
                <a:ea typeface="Arial"/>
                <a:cs typeface="Arial"/>
                <a:sym typeface="Arial"/>
              </a:rPr>
              <a:t> - Quét và trả về dữ liệu bảng.</a:t>
            </a:r>
            <a:endParaRPr/>
          </a:p>
          <a:p>
            <a:pPr indent="-171450" lvl="0" marL="171450"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truncate</a:t>
            </a:r>
            <a:r>
              <a:rPr b="0" i="0" lang="en-US" sz="1200">
                <a:solidFill>
                  <a:schemeClr val="dk1"/>
                </a:solidFill>
                <a:latin typeface="Arial"/>
                <a:ea typeface="Arial"/>
                <a:cs typeface="Arial"/>
                <a:sym typeface="Arial"/>
              </a:rPr>
              <a:t> - Vô hiệu hóa, loại bỏ và tạo lại một bảng đã chỉ định.</a:t>
            </a:r>
            <a:endParaRPr/>
          </a:p>
          <a:p>
            <a:pPr indent="-171450" lvl="0" marL="171450" rtl="0" algn="l">
              <a:spcBef>
                <a:spcPts val="0"/>
              </a:spcBef>
              <a:spcAft>
                <a:spcPts val="0"/>
              </a:spcAft>
              <a:buClr>
                <a:schemeClr val="dk1"/>
              </a:buClr>
              <a:buSzPts val="1200"/>
              <a:buFont typeface="Arial"/>
              <a:buChar char="•"/>
            </a:pPr>
            <a:r>
              <a:rPr b="1" lang="en-US">
                <a:latin typeface="Arial"/>
                <a:ea typeface="Arial"/>
                <a:cs typeface="Arial"/>
                <a:sym typeface="Arial"/>
              </a:rPr>
              <a:t>count</a:t>
            </a:r>
            <a:r>
              <a:rPr b="0" lang="en-US">
                <a:latin typeface="Arial"/>
                <a:ea typeface="Arial"/>
                <a:cs typeface="Arial"/>
                <a:sym typeface="Arial"/>
              </a:rPr>
              <a:t> - Xuất ra số hàng trong bảng. Lệnh này được thực hiện trong một thời gian dài vì nó được thực hiện thông qua công việc mapreduce. Số lượng hàng được in cứ sau 1000 hàng và cài đặt này có thể được thay đổi thông qua các tùy chọn.’</a:t>
            </a:r>
            <a:endParaRPr b="0">
              <a:latin typeface="Arial"/>
              <a:ea typeface="Arial"/>
              <a:cs typeface="Arial"/>
              <a:sym typeface="Arial"/>
            </a:endParaRPr>
          </a:p>
          <a:p>
            <a:pPr indent="0" lvl="0" marL="0" rtl="0" algn="l">
              <a:spcBef>
                <a:spcPts val="0"/>
              </a:spcBef>
              <a:spcAft>
                <a:spcPts val="0"/>
              </a:spcAft>
              <a:buNone/>
            </a:pPr>
            <a:r>
              <a:t/>
            </a:r>
            <a:endParaRPr/>
          </a:p>
        </p:txBody>
      </p:sp>
      <p:sp>
        <p:nvSpPr>
          <p:cNvPr id="3026" name="Google Shape;3026;p1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9" name="Shape 3049"/>
        <p:cNvGrpSpPr/>
        <p:nvPr/>
      </p:nvGrpSpPr>
      <p:grpSpPr>
        <a:xfrm>
          <a:off x="0" y="0"/>
          <a:ext cx="0" cy="0"/>
          <a:chOff x="0" y="0"/>
          <a:chExt cx="0" cy="0"/>
        </a:xfrm>
      </p:grpSpPr>
      <p:sp>
        <p:nvSpPr>
          <p:cNvPr id="3050" name="Google Shape;3050;p121: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1" name="Google Shape;3051;p1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Trang này hiển thị cách tạo dữ liệu trong bảng HBase.</a:t>
            </a:r>
            <a:endParaRPr/>
          </a:p>
          <a:p>
            <a:pPr indent="0" lvl="0" marL="0" rtl="0" algn="l">
              <a:spcBef>
                <a:spcPts val="0"/>
              </a:spcBef>
              <a:spcAft>
                <a:spcPts val="0"/>
              </a:spcAft>
              <a:buNone/>
            </a:pPr>
            <a:r>
              <a:rPr b="0" lang="en-US">
                <a:latin typeface="Arial"/>
                <a:ea typeface="Arial"/>
                <a:cs typeface="Arial"/>
                <a:sym typeface="Arial"/>
              </a:rPr>
              <a:t>Để tạo dữ liệu trong bảng HBase, các lệnh và phương thức sau được sử dụng:</a:t>
            </a:r>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đặt 'test', '1', 'pinfo:name', "Jean"</a:t>
            </a:r>
            <a:endParaRPr/>
          </a:p>
          <a:p>
            <a:pPr indent="0" lvl="0" marL="0" rtl="0" algn="l">
              <a:spcBef>
                <a:spcPts val="0"/>
              </a:spcBef>
              <a:spcAft>
                <a:spcPts val="0"/>
              </a:spcAft>
              <a:buNone/>
            </a:pPr>
            <a:r>
              <a:rPr b="0" lang="en-US">
                <a:latin typeface="Arial"/>
                <a:ea typeface="Arial"/>
                <a:cs typeface="Arial"/>
                <a:sym typeface="Arial"/>
              </a:rPr>
              <a:t>Lệnh này là để nhập giá trị Jean vào trường pinfo:name trong rowkey 1 trong bảng có tên là test.</a:t>
            </a:r>
            <a:endParaRPr/>
          </a:p>
          <a:p>
            <a:pPr indent="0" lvl="0" marL="0" rtl="0" algn="l">
              <a:spcBef>
                <a:spcPts val="0"/>
              </a:spcBef>
              <a:spcAft>
                <a:spcPts val="0"/>
              </a:spcAft>
              <a:buNone/>
            </a:pPr>
            <a:r>
              <a:rPr b="0" lang="en-US">
                <a:latin typeface="Arial"/>
                <a:ea typeface="Arial"/>
                <a:cs typeface="Arial"/>
                <a:sym typeface="Arial"/>
              </a:rPr>
              <a:t>Tại thời điểm này, nếu một giá trị khác được nhập vào khóa 1, cập nhật được thực hiện, nếu không thì thực hiện chèn.</a:t>
            </a:r>
            <a:endParaRPr/>
          </a:p>
        </p:txBody>
      </p:sp>
      <p:sp>
        <p:nvSpPr>
          <p:cNvPr id="3052" name="Google Shape;3052;p1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0" name="Shape 3060"/>
        <p:cNvGrpSpPr/>
        <p:nvPr/>
      </p:nvGrpSpPr>
      <p:grpSpPr>
        <a:xfrm>
          <a:off x="0" y="0"/>
          <a:ext cx="0" cy="0"/>
          <a:chOff x="0" y="0"/>
          <a:chExt cx="0" cy="0"/>
        </a:xfrm>
      </p:grpSpPr>
      <p:sp>
        <p:nvSpPr>
          <p:cNvPr id="3061" name="Google Shape;3061;p122: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2" name="Google Shape;3062;p1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Khi sử dụng lệnh get, bạn có thể tìm kiếm cột và họ cột mong muốn bằng cách sử dụng hàng phím làm tùy chọn bắt buộc.</a:t>
            </a:r>
            <a:endParaRPr/>
          </a:p>
        </p:txBody>
      </p:sp>
      <p:sp>
        <p:nvSpPr>
          <p:cNvPr id="3063" name="Google Shape;3063;p1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1" name="Shape 3071"/>
        <p:cNvGrpSpPr/>
        <p:nvPr/>
      </p:nvGrpSpPr>
      <p:grpSpPr>
        <a:xfrm>
          <a:off x="0" y="0"/>
          <a:ext cx="0" cy="0"/>
          <a:chOff x="0" y="0"/>
          <a:chExt cx="0" cy="0"/>
        </a:xfrm>
      </p:grpSpPr>
      <p:sp>
        <p:nvSpPr>
          <p:cNvPr id="3072" name="Google Shape;3072;p123: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3" name="Google Shape;3073;p1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scan : Truy xuất giá trị bảng (=chọn). Máy quét có thể thêm các tùy chọn như TIMERANGE, FILTER, LIMIT, STARTROW, STOPROW, TIMESTAMP, MAXLENGTH, COLUMNS, CACHE, v.v. Về cơ bản, định dạng 'toStringBinary' hoặc lệnh quét hỗ trợ các định dạng tùy chỉnh. Để tìm kiếm tất cả các giá trị của họ cột, hãy để trống vòng loại (ví dụ: 'cf1:'). Bộ lọc có thể được thiết lập theo hai cách.</a:t>
            </a:r>
            <a:endParaRPr b="0">
              <a:latin typeface="Arial"/>
              <a:ea typeface="Arial"/>
              <a:cs typeface="Arial"/>
              <a:sym typeface="Arial"/>
            </a:endParaRPr>
          </a:p>
          <a:p>
            <a:pPr indent="-95250" lvl="0" marL="171450" rtl="0" algn="l">
              <a:spcBef>
                <a:spcPts val="0"/>
              </a:spcBef>
              <a:spcAft>
                <a:spcPts val="0"/>
              </a:spcAft>
              <a:buClr>
                <a:schemeClr val="dk1"/>
              </a:buClr>
              <a:buSzPts val="1200"/>
              <a:buFont typeface="Arial"/>
              <a:buNone/>
            </a:pPr>
            <a:r>
              <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scan 'movie'</a:t>
            </a:r>
            <a:endParaRPr/>
          </a:p>
          <a:p>
            <a:pPr indent="0" lvl="0" marL="0" rtl="0" algn="l">
              <a:spcBef>
                <a:spcPts val="0"/>
              </a:spcBef>
              <a:spcAft>
                <a:spcPts val="0"/>
              </a:spcAft>
              <a:buNone/>
            </a:pPr>
            <a:r>
              <a:rPr b="0" lang="en-US">
                <a:latin typeface="Arial"/>
                <a:ea typeface="Arial"/>
                <a:cs typeface="Arial"/>
                <a:sym typeface="Arial"/>
              </a:rPr>
              <a:t>Quét toàn bộ bảng</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scan 'movie', {LIMIT =&gt; 10}</a:t>
            </a:r>
            <a:endParaRPr/>
          </a:p>
          <a:p>
            <a:pPr indent="0" lvl="0" marL="0" rtl="0" algn="l">
              <a:spcBef>
                <a:spcPts val="0"/>
              </a:spcBef>
              <a:spcAft>
                <a:spcPts val="0"/>
              </a:spcAft>
              <a:buNone/>
            </a:pPr>
            <a:r>
              <a:rPr b="0" lang="en-US">
                <a:latin typeface="Arial"/>
                <a:ea typeface="Arial"/>
                <a:cs typeface="Arial"/>
                <a:sym typeface="Arial"/>
              </a:rPr>
              <a:t>Quét 10 hàng đầu tiên trong bảng</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scan 'movie', {STARTROW =&gt; 'rowkey1', STOPROW =&gt; 'rowkey5'}</a:t>
            </a:r>
            <a:endParaRPr/>
          </a:p>
          <a:p>
            <a:pPr indent="0" lvl="0" marL="0" rtl="0" algn="l">
              <a:spcBef>
                <a:spcPts val="0"/>
              </a:spcBef>
              <a:spcAft>
                <a:spcPts val="0"/>
              </a:spcAft>
              <a:buNone/>
            </a:pPr>
            <a:r>
              <a:rPr b="0" lang="en-US">
                <a:latin typeface="Arial"/>
                <a:ea typeface="Arial"/>
                <a:cs typeface="Arial"/>
                <a:sym typeface="Arial"/>
              </a:rPr>
              <a:t>Quét giữa hàng bắt đầu và hàng dừng</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scan 'movie', {COLUMNS =&gt; ['info:title', 'media:type']}</a:t>
            </a:r>
            <a:endParaRPr/>
          </a:p>
          <a:p>
            <a:pPr indent="0" lvl="0" marL="0" rtl="0" algn="l">
              <a:spcBef>
                <a:spcPts val="0"/>
              </a:spcBef>
              <a:spcAft>
                <a:spcPts val="0"/>
              </a:spcAft>
              <a:buNone/>
            </a:pPr>
            <a:r>
              <a:rPr b="0" lang="en-US">
                <a:latin typeface="Arial"/>
                <a:ea typeface="Arial"/>
                <a:cs typeface="Arial"/>
                <a:sym typeface="Arial"/>
              </a:rPr>
              <a:t>Quét toàn bộ bảng cho chỉ 2 họ cột đó</a:t>
            </a:r>
            <a:endParaRPr/>
          </a:p>
        </p:txBody>
      </p:sp>
      <p:sp>
        <p:nvSpPr>
          <p:cNvPr id="3074" name="Google Shape;3074;p1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2" name="Shape 3082"/>
        <p:cNvGrpSpPr/>
        <p:nvPr/>
      </p:nvGrpSpPr>
      <p:grpSpPr>
        <a:xfrm>
          <a:off x="0" y="0"/>
          <a:ext cx="0" cy="0"/>
          <a:chOff x="0" y="0"/>
          <a:chExt cx="0" cy="0"/>
        </a:xfrm>
      </p:grpSpPr>
      <p:sp>
        <p:nvSpPr>
          <p:cNvPr id="3083" name="Google Shape;3083;p124: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4" name="Google Shape;3084;p1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Xóa dữ liệu</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Đánh dấu “Điểm đánh dấu Tombstones” để nó không bị trả lại khi tìm kiếm (do HDFS) Các mục tiêu xóa được đánh dấu bằng điểm đánh dấu sẽ bị xóa vĩnh viễn trong quá trình Nén lớn.</a:t>
            </a:r>
            <a:endParaRPr/>
          </a:p>
          <a:p>
            <a:pPr indent="0" lvl="0" marL="0" rtl="0" algn="l">
              <a:spcBef>
                <a:spcPts val="0"/>
              </a:spcBef>
              <a:spcAft>
                <a:spcPts val="0"/>
              </a:spcAft>
              <a:buNone/>
            </a:pPr>
            <a:r>
              <a:rPr b="0" lang="en-US">
                <a:latin typeface="Arial"/>
                <a:ea typeface="Arial"/>
                <a:cs typeface="Arial"/>
                <a:sym typeface="Arial"/>
              </a:rPr>
              <a:t>Không nên kết hợp các thao tác Xóa và Đặt vì thứ tự không được đảm bảo trong quá trình xử lý hàng loạt.</a:t>
            </a:r>
            <a:endParaRPr/>
          </a:p>
          <a:p>
            <a:pPr indent="0" lvl="0" marL="0" rtl="0" algn="l">
              <a:spcBef>
                <a:spcPts val="0"/>
              </a:spcBef>
              <a:spcAft>
                <a:spcPts val="0"/>
              </a:spcAft>
              <a:buNone/>
            </a:pPr>
            <a:r>
              <a:rPr b="0" lang="en-US">
                <a:latin typeface="Arial"/>
                <a:ea typeface="Arial"/>
                <a:cs typeface="Arial"/>
                <a:sym typeface="Arial"/>
              </a:rPr>
              <a:t>Cập nhật lược đồ Nếu bảng hoặc CF được cập nhật (kích thước vùng, kích thước khối, v.v.), StoreFile được cấu hình lại trong quá trình nén chính.</a:t>
            </a:r>
            <a:endParaRPr/>
          </a:p>
          <a:p>
            <a:pPr indent="0" lvl="0" marL="0" rtl="0" algn="l">
              <a:spcBef>
                <a:spcPts val="0"/>
              </a:spcBef>
              <a:spcAft>
                <a:spcPts val="0"/>
              </a:spcAft>
              <a:buNone/>
            </a:pPr>
            <a:r>
              <a:rPr b="0" lang="en-US">
                <a:latin typeface="Arial"/>
                <a:ea typeface="Arial"/>
                <a:cs typeface="Arial"/>
                <a:sym typeface="Arial"/>
              </a:rPr>
              <a:t>Tham gia HBase không được hỗ trợ.</a:t>
            </a:r>
            <a:endParaRPr/>
          </a:p>
          <a:p>
            <a:pPr indent="0" lvl="0" marL="0" rtl="0" algn="l">
              <a:spcBef>
                <a:spcPts val="0"/>
              </a:spcBef>
              <a:spcAft>
                <a:spcPts val="0"/>
              </a:spcAft>
              <a:buNone/>
            </a:pPr>
            <a:r>
              <a:rPr b="0" lang="en-US">
                <a:latin typeface="Arial"/>
                <a:ea typeface="Arial"/>
                <a:cs typeface="Arial"/>
                <a:sym typeface="Arial"/>
              </a:rPr>
              <a:t>Nên triển khai chức năng nối bằng MapReduce.</a:t>
            </a:r>
            <a:endParaRPr/>
          </a:p>
        </p:txBody>
      </p:sp>
      <p:sp>
        <p:nvSpPr>
          <p:cNvPr id="3085" name="Google Shape;3085;p1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4" name="Shape 3094"/>
        <p:cNvGrpSpPr/>
        <p:nvPr/>
      </p:nvGrpSpPr>
      <p:grpSpPr>
        <a:xfrm>
          <a:off x="0" y="0"/>
          <a:ext cx="0" cy="0"/>
          <a:chOff x="0" y="0"/>
          <a:chExt cx="0" cy="0"/>
        </a:xfrm>
      </p:grpSpPr>
      <p:sp>
        <p:nvSpPr>
          <p:cNvPr id="3095" name="Google Shape;3095;p125: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6" name="Google Shape;3096;p1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marR="0" rtl="0" algn="l">
              <a:lnSpc>
                <a:spcPct val="100000"/>
              </a:lnSpc>
              <a:spcBef>
                <a:spcPts val="0"/>
              </a:spcBef>
              <a:spcAft>
                <a:spcPts val="0"/>
              </a:spcAft>
              <a:buClr>
                <a:schemeClr val="dk1"/>
              </a:buClr>
              <a:buSzPts val="1200"/>
              <a:buFont typeface="Arial"/>
              <a:buNone/>
            </a:pPr>
            <a:r>
              <a:rPr b="0" i="0" lang="en-US" sz="1200">
                <a:solidFill>
                  <a:schemeClr val="dk1"/>
                </a:solidFill>
                <a:latin typeface="Arial"/>
                <a:ea typeface="Arial"/>
                <a:cs typeface="Arial"/>
                <a:sym typeface="Arial"/>
              </a:rPr>
              <a:t>Mặc định cho các phiên bản tối đa là 1.</a:t>
            </a:r>
            <a:endParaRPr/>
          </a:p>
          <a:p>
            <a:pPr indent="0" lvl="0" marL="0" marR="0" rtl="0" algn="l">
              <a:lnSpc>
                <a:spcPct val="100000"/>
              </a:lnSpc>
              <a:spcBef>
                <a:spcPts val="0"/>
              </a:spcBef>
              <a:spcAft>
                <a:spcPts val="0"/>
              </a:spcAft>
              <a:buClr>
                <a:schemeClr val="dk1"/>
              </a:buClr>
              <a:buSzPts val="1200"/>
              <a:buFont typeface="Arial"/>
              <a:buNone/>
            </a:pPr>
            <a:r>
              <a:rPr b="0" i="0" lang="en-US" sz="1200">
                <a:solidFill>
                  <a:schemeClr val="dk1"/>
                </a:solidFill>
                <a:latin typeface="Arial"/>
                <a:ea typeface="Arial"/>
                <a:cs typeface="Arial"/>
                <a:sym typeface="Arial"/>
              </a:rPr>
              <a:t>Đây là một tham số quan trọng vì như được mô tả trong phần </a:t>
            </a:r>
            <a:r>
              <a:rPr b="0" i="0" lang="en-US" sz="1200" u="sng">
                <a:solidFill>
                  <a:srgbClr val="193EB0"/>
                </a:solidFill>
                <a:latin typeface="Arial"/>
                <a:ea typeface="Arial"/>
                <a:cs typeface="Arial"/>
                <a:sym typeface="Arial"/>
              </a:rPr>
              <a:t>Mô hình dữ liệu</a:t>
            </a:r>
            <a:r>
              <a:rPr b="0" i="0" lang="en-US" sz="1200">
                <a:solidFill>
                  <a:schemeClr val="dk1"/>
                </a:solidFill>
                <a:latin typeface="Arial"/>
                <a:ea typeface="Arial"/>
                <a:cs typeface="Arial"/>
                <a:sym typeface="Arial"/>
              </a:rPr>
              <a:t>, HBase không ghi đè các giá trị hàng, mà lưu trữ các giá trị khác nhau trên mỗi hàng theo thời gian (và vòng loại).</a:t>
            </a:r>
            <a:endParaRPr/>
          </a:p>
          <a:p>
            <a:pPr indent="0" lvl="0" marL="0" marR="0" rtl="0" algn="l">
              <a:lnSpc>
                <a:spcPct val="100000"/>
              </a:lnSpc>
              <a:spcBef>
                <a:spcPts val="0"/>
              </a:spcBef>
              <a:spcAft>
                <a:spcPts val="0"/>
              </a:spcAft>
              <a:buClr>
                <a:schemeClr val="dk1"/>
              </a:buClr>
              <a:buSzPts val="1200"/>
              <a:buFont typeface="Arial"/>
              <a:buNone/>
            </a:pPr>
            <a:r>
              <a:rPr b="0" i="0" lang="en-US" sz="1200">
                <a:solidFill>
                  <a:schemeClr val="dk1"/>
                </a:solidFill>
                <a:latin typeface="Arial"/>
                <a:ea typeface="Arial"/>
                <a:cs typeface="Arial"/>
                <a:sym typeface="Arial"/>
              </a:rPr>
              <a:t>Các phiên bản dư thừa được loại bỏ trong quá trình nén lớn.</a:t>
            </a:r>
            <a:endParaRPr/>
          </a:p>
          <a:p>
            <a:pPr indent="0" lvl="0" marL="0" marR="0" rtl="0" algn="l">
              <a:lnSpc>
                <a:spcPct val="100000"/>
              </a:lnSpc>
              <a:spcBef>
                <a:spcPts val="0"/>
              </a:spcBef>
              <a:spcAft>
                <a:spcPts val="0"/>
              </a:spcAft>
              <a:buClr>
                <a:schemeClr val="dk1"/>
              </a:buClr>
              <a:buSzPts val="1200"/>
              <a:buFont typeface="Arial"/>
              <a:buNone/>
            </a:pPr>
            <a:r>
              <a:rPr b="0" i="0" lang="en-US" sz="1200">
                <a:solidFill>
                  <a:schemeClr val="dk1"/>
                </a:solidFill>
                <a:latin typeface="Arial"/>
                <a:ea typeface="Arial"/>
                <a:cs typeface="Arial"/>
                <a:sym typeface="Arial"/>
              </a:rPr>
              <a:t>Số lượng phiên bản tối đa có thể cần tăng hoặc giảm tùy thuộc vào nhu cầu của ứng dụng.</a:t>
            </a:r>
            <a:endParaRPr b="0" i="0" sz="12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1" lang="en-US" u="none">
                <a:latin typeface="Arial"/>
                <a:ea typeface="Arial"/>
                <a:cs typeface="Arial"/>
                <a:sym typeface="Arial"/>
              </a:rPr>
              <a:t>[Thông điệp chính]</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Bộ {</a:t>
            </a:r>
            <a:r>
              <a:rPr b="0" i="1" lang="en-US" sz="1200">
                <a:solidFill>
                  <a:schemeClr val="dk1"/>
                </a:solidFill>
                <a:latin typeface="Arial"/>
                <a:ea typeface="Arial"/>
                <a:cs typeface="Arial"/>
                <a:sym typeface="Arial"/>
              </a:rPr>
              <a:t>hàng, cột, phiên bản</a:t>
            </a:r>
            <a:r>
              <a:rPr b="0" i="0" lang="en-US" sz="1200">
                <a:solidFill>
                  <a:schemeClr val="dk1"/>
                </a:solidFill>
                <a:latin typeface="Arial"/>
                <a:ea typeface="Arial"/>
                <a:cs typeface="Arial"/>
                <a:sym typeface="Arial"/>
              </a:rPr>
              <a:t>} chỉ định chính xác một ô trong HBase.</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Có thể có vô số ô trong đó hàng và cột giống nhau nhưng địa chỉ ô chỉ khác ở kích thước phiên bản của nó.</a:t>
            </a:r>
            <a:endParaRPr b="0">
              <a:latin typeface="Arial"/>
              <a:ea typeface="Arial"/>
              <a:cs typeface="Arial"/>
              <a:sym typeface="Arial"/>
            </a:endParaRPr>
          </a:p>
          <a:p>
            <a:pPr indent="0" lvl="0" marL="0" rtl="0" algn="l">
              <a:spcBef>
                <a:spcPts val="0"/>
              </a:spcBef>
              <a:spcAft>
                <a:spcPts val="0"/>
              </a:spcAft>
              <a:buNone/>
            </a:pPr>
            <a:r>
              <a:t/>
            </a:r>
            <a:endParaRPr/>
          </a:p>
        </p:txBody>
      </p:sp>
      <p:sp>
        <p:nvSpPr>
          <p:cNvPr id="3097" name="Google Shape;3097;p1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5" name="Shape 3105"/>
        <p:cNvGrpSpPr/>
        <p:nvPr/>
      </p:nvGrpSpPr>
      <p:grpSpPr>
        <a:xfrm>
          <a:off x="0" y="0"/>
          <a:ext cx="0" cy="0"/>
          <a:chOff x="0" y="0"/>
          <a:chExt cx="0" cy="0"/>
        </a:xfrm>
      </p:grpSpPr>
      <p:sp>
        <p:nvSpPr>
          <p:cNvPr id="3106" name="Google Shape;3106;p126: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7" name="Google Shape;3107;p1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Ngẫu nhiên hóa các khóa hàng bằng cách đặt các hàm băm tính toán nhỏ trước dữ liệu thực tế.</a:t>
            </a:r>
            <a:endParaRPr/>
          </a:p>
          <a:p>
            <a:pPr indent="0" lvl="0" marL="0" rtl="0" algn="l">
              <a:spcBef>
                <a:spcPts val="0"/>
              </a:spcBef>
              <a:spcAft>
                <a:spcPts val="0"/>
              </a:spcAft>
              <a:buNone/>
            </a:pPr>
            <a:r>
              <a:rPr b="0" lang="en-US">
                <a:latin typeface="Arial"/>
                <a:ea typeface="Arial"/>
                <a:cs typeface="Arial"/>
                <a:sym typeface="Arial"/>
              </a:rPr>
              <a:t>Ví dụ: &lt;salt&gt; &lt;timestamp&gt; thay vì &lt;timestamp&gt; có thể quét bằng cách bỏ qua salt.</a:t>
            </a:r>
            <a:endParaRPr/>
          </a:p>
          <a:p>
            <a:pPr indent="0" lvl="0" marL="0" rtl="0" algn="l">
              <a:spcBef>
                <a:spcPts val="0"/>
              </a:spcBef>
              <a:spcAft>
                <a:spcPts val="0"/>
              </a:spcAft>
              <a:buNone/>
            </a:pPr>
            <a:r>
              <a:rPr b="0" lang="en-US">
                <a:latin typeface="Arial"/>
                <a:ea typeface="Arial"/>
                <a:cs typeface="Arial"/>
                <a:sym typeface="Arial"/>
              </a:rPr>
              <a:t>Tiền tố salt phân phối ghi trên nhiều Máy chủ vùng, cải thiện hiệu suất ghi.</a:t>
            </a:r>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Hiệu suất đọc kém nhất vì tất cả các giá trị phải được đọc.</a:t>
            </a:r>
            <a:endParaRPr/>
          </a:p>
          <a:p>
            <a:pPr indent="0" lvl="0" marL="0" rtl="0" algn="l">
              <a:spcBef>
                <a:spcPts val="0"/>
              </a:spcBef>
              <a:spcAft>
                <a:spcPts val="0"/>
              </a:spcAft>
              <a:buNone/>
            </a:pPr>
            <a:r>
              <a:rPr b="0" lang="en-US">
                <a:latin typeface="Arial"/>
                <a:ea typeface="Arial"/>
                <a:cs typeface="Arial"/>
                <a:sym typeface="Arial"/>
              </a:rPr>
              <a:t>Hiệu suất ghi tốt nhất khi các phím hàng ngẫu nhiên phân phối đồng đều ghi trên tất cả các Máy chủ Vùng.</a:t>
            </a:r>
            <a:endParaRPr/>
          </a:p>
          <a:p>
            <a:pPr indent="0" lvl="0" marL="0" rtl="0" algn="l">
              <a:spcBef>
                <a:spcPts val="0"/>
              </a:spcBef>
              <a:spcAft>
                <a:spcPts val="0"/>
              </a:spcAft>
              <a:buNone/>
            </a:pPr>
            <a:r>
              <a:rPr b="0" lang="en-US">
                <a:latin typeface="Arial"/>
                <a:ea typeface="Arial"/>
                <a:cs typeface="Arial"/>
                <a:sym typeface="Arial"/>
              </a:rPr>
              <a:t>Lưu ý: Nói một cách chính xác, các hàng phím không phải là ngẫu nhiên vì chúng được lấy từ dữ liệu gốc.</a:t>
            </a:r>
            <a:endParaRPr/>
          </a:p>
        </p:txBody>
      </p:sp>
      <p:sp>
        <p:nvSpPr>
          <p:cNvPr id="3108" name="Google Shape;3108;p1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7" name="Shape 3127"/>
        <p:cNvGrpSpPr/>
        <p:nvPr/>
      </p:nvGrpSpPr>
      <p:grpSpPr>
        <a:xfrm>
          <a:off x="0" y="0"/>
          <a:ext cx="0" cy="0"/>
          <a:chOff x="0" y="0"/>
          <a:chExt cx="0" cy="0"/>
        </a:xfrm>
      </p:grpSpPr>
      <p:sp>
        <p:nvSpPr>
          <p:cNvPr id="3128" name="Google Shape;3128;p127: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9" name="Google Shape;3129;p1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lang="en-US">
                <a:latin typeface="Arial"/>
                <a:ea typeface="Arial"/>
                <a:cs typeface="Arial"/>
                <a:sym typeface="Arial"/>
              </a:rPr>
              <a:t>Số lượng phiên bản tối đa để giữ là tùy chọn.</a:t>
            </a:r>
            <a:endParaRPr/>
          </a:p>
          <a:p>
            <a:pPr indent="0" lvl="0" marL="0" rtl="0" algn="l">
              <a:spcBef>
                <a:spcPts val="0"/>
              </a:spcBef>
              <a:spcAft>
                <a:spcPts val="0"/>
              </a:spcAft>
              <a:buNone/>
            </a:pPr>
            <a:r>
              <a:rPr lang="en-US">
                <a:latin typeface="Arial"/>
                <a:ea typeface="Arial"/>
                <a:cs typeface="Arial"/>
                <a:sym typeface="Arial"/>
              </a:rPr>
              <a:t>Thuộc tính VERSIONS có thể được đặt cho mỗi họ cột.</a:t>
            </a:r>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US">
                <a:latin typeface="Arial"/>
                <a:ea typeface="Arial"/>
                <a:cs typeface="Arial"/>
                <a:sym typeface="Arial"/>
              </a:rPr>
              <a:t>TTL được tính bằng giây và được định cấu hình trên cơ sở họ mỗi cột.</a:t>
            </a:r>
            <a:endParaRPr/>
          </a:p>
          <a:p>
            <a:pPr indent="0" lvl="0" marL="0" rtl="0" algn="l">
              <a:spcBef>
                <a:spcPts val="0"/>
              </a:spcBef>
              <a:spcAft>
                <a:spcPts val="0"/>
              </a:spcAft>
              <a:buNone/>
            </a:pPr>
            <a:r>
              <a:rPr lang="en-US">
                <a:latin typeface="Arial"/>
                <a:ea typeface="Arial"/>
                <a:cs typeface="Arial"/>
                <a:sym typeface="Arial"/>
              </a:rPr>
              <a:t>Giá trị mặc định của TTL là MÃI MÃI.</a:t>
            </a:r>
            <a:endParaRPr b="0">
              <a:latin typeface="Arial"/>
              <a:ea typeface="Arial"/>
              <a:cs typeface="Arial"/>
              <a:sym typeface="Arial"/>
            </a:endParaRPr>
          </a:p>
          <a:p>
            <a:pPr indent="0" lvl="0" marL="0" rtl="0" algn="l">
              <a:spcBef>
                <a:spcPts val="0"/>
              </a:spcBef>
              <a:spcAft>
                <a:spcPts val="0"/>
              </a:spcAft>
              <a:buNone/>
            </a:pPr>
            <a:r>
              <a:t/>
            </a:r>
            <a:endParaRPr/>
          </a:p>
        </p:txBody>
      </p:sp>
      <p:sp>
        <p:nvSpPr>
          <p:cNvPr id="3130" name="Google Shape;3130;p1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6" name="Shape 3136"/>
        <p:cNvGrpSpPr/>
        <p:nvPr/>
      </p:nvGrpSpPr>
      <p:grpSpPr>
        <a:xfrm>
          <a:off x="0" y="0"/>
          <a:ext cx="0" cy="0"/>
          <a:chOff x="0" y="0"/>
          <a:chExt cx="0" cy="0"/>
        </a:xfrm>
      </p:grpSpPr>
      <p:sp>
        <p:nvSpPr>
          <p:cNvPr id="3137" name="Google Shape;3137;p128: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8" name="Google Shape;3138;p1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Phần mềm kho dữ liệu Apache Hive™ tạo điều kiện thuận lợi cho việc đọc, viết và quản lý các bộ dữ liệu lớn nằm trong bộ lưu trữ phân tán bằng SQL.</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Cấu trúc có thể được chiếu lên dữ liệu đã có trong bộ lưu trữ.</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Một công cụ dòng lệnh và trình điều khiển JDBC được cung cấp để kết nối người dùng với Hive.</a:t>
            </a:r>
            <a:endParaRPr b="0" i="0" sz="1200">
              <a:solidFill>
                <a:schemeClr val="dk1"/>
              </a:solidFill>
              <a:latin typeface="Arial"/>
              <a:ea typeface="Arial"/>
              <a:cs typeface="Arial"/>
              <a:sym typeface="Arial"/>
            </a:endParaRPr>
          </a:p>
          <a:p>
            <a:pPr indent="0" lvl="0" marL="0" rtl="0" algn="l">
              <a:spcBef>
                <a:spcPts val="0"/>
              </a:spcBef>
              <a:spcAft>
                <a:spcPts val="0"/>
              </a:spcAft>
              <a:buNone/>
            </a:pPr>
            <a:r>
              <a:t/>
            </a:r>
            <a:endParaRPr b="0" i="0" sz="1200">
              <a:solidFill>
                <a:schemeClr val="dk1"/>
              </a:solidFill>
              <a:latin typeface="Arial"/>
              <a:ea typeface="Arial"/>
              <a:cs typeface="Arial"/>
              <a:sym typeface="Arial"/>
            </a:endParaRPr>
          </a:p>
          <a:p>
            <a:pPr indent="0" lvl="0" marL="0" rtl="0" algn="l">
              <a:spcBef>
                <a:spcPts val="0"/>
              </a:spcBef>
              <a:spcAft>
                <a:spcPts val="0"/>
              </a:spcAft>
              <a:buNone/>
            </a:pPr>
            <a:r>
              <a:rPr b="1" lang="en-US" sz="1200">
                <a:solidFill>
                  <a:schemeClr val="dk1"/>
                </a:solidFill>
                <a:latin typeface="Arial"/>
                <a:ea typeface="Arial"/>
                <a:cs typeface="Arial"/>
                <a:sym typeface="Arial"/>
              </a:rPr>
              <a:t>[Tài liệu tham khâo]</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sz="1200">
                <a:latin typeface="Arial"/>
                <a:ea typeface="Arial"/>
                <a:cs typeface="Arial"/>
                <a:sym typeface="Arial"/>
              </a:rPr>
              <a:t>https://hive.apache.org/</a:t>
            </a:r>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
        <p:nvSpPr>
          <p:cNvPr id="3139" name="Google Shape;3139;p1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4" name="Shape 3154"/>
        <p:cNvGrpSpPr/>
        <p:nvPr/>
      </p:nvGrpSpPr>
      <p:grpSpPr>
        <a:xfrm>
          <a:off x="0" y="0"/>
          <a:ext cx="0" cy="0"/>
          <a:chOff x="0" y="0"/>
          <a:chExt cx="0" cy="0"/>
        </a:xfrm>
      </p:grpSpPr>
      <p:sp>
        <p:nvSpPr>
          <p:cNvPr id="3155" name="Google Shape;3155;p129: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6" name="Google Shape;3156;p1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Thông thường, bạn sử dụng API HBase Java để thực hiện Đặt, Tìm nạp và Quét trong chương trình.</a:t>
            </a:r>
            <a:endParaRPr/>
          </a:p>
          <a:p>
            <a:pPr indent="0" lvl="0" marL="0" rtl="0" algn="l">
              <a:spcBef>
                <a:spcPts val="0"/>
              </a:spcBef>
              <a:spcAft>
                <a:spcPts val="0"/>
              </a:spcAft>
              <a:buNone/>
            </a:pPr>
            <a:r>
              <a:rPr b="0" lang="en-US">
                <a:latin typeface="Arial"/>
                <a:ea typeface="Arial"/>
                <a:cs typeface="Arial"/>
                <a:sym typeface="Arial"/>
              </a:rPr>
              <a:t>Bạn cũng có thể sử dụng Python với giao diện Thrift thay vì Java.</a:t>
            </a:r>
            <a:endParaRPr/>
          </a:p>
        </p:txBody>
      </p:sp>
      <p:sp>
        <p:nvSpPr>
          <p:cNvPr id="3157" name="Google Shape;3157;p1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3: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Kudu không phải là sự thay thế cho HDFS hay HBase.</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Kudu sẽ không phục vụ tốt cho việc triển khai datalake.</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Kudu tỏa sáng khi được sử dụng với SSD, cùng với máy chủ máy tính bảng lưu trữ dữ liệu.</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Điều này sẽ cực kỳ tốn kém như một datalake.</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HBase mang đến công cụ truy vấn của riêng mình dưới dạng api CRUD (Tạo, Thay thế, Cập nhật, Xóa), Kudo về bản chất là một hệ thống lưu trữ</a:t>
            </a:r>
            <a:endParaRPr b="0">
              <a:latin typeface="Arial"/>
              <a:ea typeface="Arial"/>
              <a:cs typeface="Arial"/>
              <a:sym typeface="Arial"/>
            </a:endParaRPr>
          </a:p>
        </p:txBody>
      </p:sp>
      <p:sp>
        <p:nvSpPr>
          <p:cNvPr id="261" name="Google Shape;26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3" name="Shape 3163"/>
        <p:cNvGrpSpPr/>
        <p:nvPr/>
      </p:nvGrpSpPr>
      <p:grpSpPr>
        <a:xfrm>
          <a:off x="0" y="0"/>
          <a:ext cx="0" cy="0"/>
          <a:chOff x="0" y="0"/>
          <a:chExt cx="0" cy="0"/>
        </a:xfrm>
      </p:grpSpPr>
      <p:sp>
        <p:nvSpPr>
          <p:cNvPr id="3164" name="Google Shape;3164;p130: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5" name="Google Shape;3165;p1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Bạn có thể tạo một bảng Hive và ánh xạ nó tới từng cột của HBase.</a:t>
            </a:r>
            <a:endParaRPr/>
          </a:p>
          <a:p>
            <a:pPr indent="0" lvl="0" marL="0" rtl="0" algn="l">
              <a:spcBef>
                <a:spcPts val="0"/>
              </a:spcBef>
              <a:spcAft>
                <a:spcPts val="0"/>
              </a:spcAft>
              <a:buNone/>
            </a:pPr>
            <a:r>
              <a:t/>
            </a:r>
            <a:endParaRPr b="0" sz="1200">
              <a:solidFill>
                <a:schemeClr val="dk1"/>
              </a:solidFill>
              <a:latin typeface="Arial"/>
              <a:ea typeface="Arial"/>
              <a:cs typeface="Arial"/>
              <a:sym typeface="Arial"/>
            </a:endParaRPr>
          </a:p>
          <a:p>
            <a:pPr indent="0" lvl="0" marL="0" rtl="0" algn="l">
              <a:spcBef>
                <a:spcPts val="0"/>
              </a:spcBef>
              <a:spcAft>
                <a:spcPts val="0"/>
              </a:spcAft>
              <a:buNone/>
            </a:pPr>
            <a:r>
              <a:rPr b="1" lang="en-US" sz="1200">
                <a:solidFill>
                  <a:schemeClr val="dk1"/>
                </a:solidFill>
                <a:latin typeface="Arial"/>
                <a:ea typeface="Arial"/>
                <a:cs typeface="Arial"/>
                <a:sym typeface="Arial"/>
              </a:rPr>
              <a:t>[Tài liệu tham khảo]</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sz="1200">
                <a:latin typeface="Arial"/>
                <a:ea typeface="Arial"/>
                <a:cs typeface="Arial"/>
                <a:sym typeface="Arial"/>
              </a:rPr>
              <a:t>http://www.cloudera.com/content/cloudera/en/documentation/core/latest/topics/cdh_ig_hive_hbase.html</a:t>
            </a:r>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
        <p:nvSpPr>
          <p:cNvPr id="3166" name="Google Shape;3166;p1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3" name="Shape 3173"/>
        <p:cNvGrpSpPr/>
        <p:nvPr/>
      </p:nvGrpSpPr>
      <p:grpSpPr>
        <a:xfrm>
          <a:off x="0" y="0"/>
          <a:ext cx="0" cy="0"/>
          <a:chOff x="0" y="0"/>
          <a:chExt cx="0" cy="0"/>
        </a:xfrm>
      </p:grpSpPr>
      <p:sp>
        <p:nvSpPr>
          <p:cNvPr id="3174" name="Google Shape;3174;p131: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5" name="Google Shape;3175;p1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Impala có thể chia sẻ di căn với Hive, vì vậy chúng có thể được sử dụng cùng nhau.</a:t>
            </a:r>
            <a:endParaRPr/>
          </a:p>
          <a:p>
            <a:pPr indent="0" lvl="0" marL="0" rtl="0" algn="l">
              <a:spcBef>
                <a:spcPts val="0"/>
              </a:spcBef>
              <a:spcAft>
                <a:spcPts val="0"/>
              </a:spcAft>
              <a:buNone/>
            </a:pPr>
            <a:r>
              <a:rPr b="0" lang="en-US">
                <a:latin typeface="Arial"/>
                <a:ea typeface="Arial"/>
                <a:cs typeface="Arial"/>
                <a:sym typeface="Arial"/>
              </a:rPr>
              <a:t>Bạn có thể tìm kiếm các bảng được lưu trữ trong HBase bằng trình chỉnh sửa truy vấn ở Hue.</a:t>
            </a:r>
            <a:endParaRPr b="0">
              <a:latin typeface="Arial"/>
              <a:ea typeface="Arial"/>
              <a:cs typeface="Arial"/>
              <a:sym typeface="Arial"/>
            </a:endParaRPr>
          </a:p>
          <a:p>
            <a:pPr indent="0" lvl="0" marL="0" rtl="0" algn="l">
              <a:spcBef>
                <a:spcPts val="0"/>
              </a:spcBef>
              <a:spcAft>
                <a:spcPts val="0"/>
              </a:spcAft>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https://impala.apache.org/</a:t>
            </a:r>
            <a:endParaRPr/>
          </a:p>
          <a:p>
            <a:pPr indent="0" lvl="0" marL="0" rtl="0" algn="l">
              <a:spcBef>
                <a:spcPts val="0"/>
              </a:spcBef>
              <a:spcAft>
                <a:spcPts val="0"/>
              </a:spcAft>
              <a:buNone/>
            </a:pPr>
            <a:r>
              <a:t/>
            </a:r>
            <a:endParaRPr/>
          </a:p>
        </p:txBody>
      </p:sp>
      <p:sp>
        <p:nvSpPr>
          <p:cNvPr id="3176" name="Google Shape;3176;p1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3" name="Shape 3183"/>
        <p:cNvGrpSpPr/>
        <p:nvPr/>
      </p:nvGrpSpPr>
      <p:grpSpPr>
        <a:xfrm>
          <a:off x="0" y="0"/>
          <a:ext cx="0" cy="0"/>
          <a:chOff x="0" y="0"/>
          <a:chExt cx="0" cy="0"/>
        </a:xfrm>
      </p:grpSpPr>
      <p:sp>
        <p:nvSpPr>
          <p:cNvPr id="3184" name="Google Shape;3184;p132: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5" name="Google Shape;3185;p1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Bạn có thể hiểu các tính năng và lĩnh vực ứng dụng của Cassandra cũng như hiểu được sự khác biệt so với các CSDL NoSQL khác.</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Bạn có thể xem cấu trúc cơ bản của Cassandra là gì và cách đọc/ghi dữ liệu.</a:t>
            </a:r>
            <a:endParaRPr b="1">
              <a:latin typeface="Arial"/>
              <a:ea typeface="Arial"/>
              <a:cs typeface="Arial"/>
              <a:sym typeface="Arial"/>
            </a:endParaRPr>
          </a:p>
          <a:p>
            <a:pPr indent="0" lvl="0" marL="0" rtl="0" algn="l">
              <a:spcBef>
                <a:spcPts val="0"/>
              </a:spcBef>
              <a:spcAft>
                <a:spcPts val="0"/>
              </a:spcAft>
              <a:buNone/>
            </a:pPr>
            <a:r>
              <a:t/>
            </a:r>
            <a:endParaRPr/>
          </a:p>
        </p:txBody>
      </p:sp>
      <p:sp>
        <p:nvSpPr>
          <p:cNvPr id="3186" name="Google Shape;3186;p1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0" name="Shape 3200"/>
        <p:cNvGrpSpPr/>
        <p:nvPr/>
      </p:nvGrpSpPr>
      <p:grpSpPr>
        <a:xfrm>
          <a:off x="0" y="0"/>
          <a:ext cx="0" cy="0"/>
          <a:chOff x="0" y="0"/>
          <a:chExt cx="0" cy="0"/>
        </a:xfrm>
      </p:grpSpPr>
      <p:sp>
        <p:nvSpPr>
          <p:cNvPr id="3201" name="Google Shape;3201;p133: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2" name="Google Shape;3202;p1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u="none">
                <a:latin typeface="Arial"/>
                <a:ea typeface="Arial"/>
                <a:cs typeface="Arial"/>
                <a:sym typeface="Arial"/>
              </a:rPr>
              <a:t>[Thông điệp chính]</a:t>
            </a:r>
            <a:endParaRPr/>
          </a:p>
          <a:p>
            <a:pPr indent="0" lvl="0" marL="0" rtl="0" algn="l">
              <a:spcBef>
                <a:spcPts val="0"/>
              </a:spcBef>
              <a:spcAft>
                <a:spcPts val="0"/>
              </a:spcAft>
              <a:buNone/>
            </a:pPr>
            <a:r>
              <a:rPr b="0" lang="en-US">
                <a:latin typeface="Arial"/>
                <a:ea typeface="Arial"/>
                <a:cs typeface="Arial"/>
                <a:sym typeface="Arial"/>
              </a:rPr>
              <a:t>Cassandra là một loại lưu trữ cột NoSQL với các đặc tính AP (Tính khả dụng và dung sai phân vùng) được phát triển dựa trên Java.</a:t>
            </a:r>
            <a:endParaRPr/>
          </a:p>
          <a:p>
            <a:pPr indent="0" lvl="0" marL="0" rtl="0" algn="l">
              <a:spcBef>
                <a:spcPts val="0"/>
              </a:spcBef>
              <a:spcAft>
                <a:spcPts val="0"/>
              </a:spcAft>
              <a:buNone/>
            </a:pPr>
            <a:r>
              <a:rPr b="0" lang="en-US">
                <a:latin typeface="Arial"/>
                <a:ea typeface="Arial"/>
                <a:cs typeface="Arial"/>
                <a:sym typeface="Arial"/>
              </a:rPr>
              <a:t>Chúng tôi sẽ giải thích khái niệm chi tiết về AP trong bài giảng sau.</a:t>
            </a:r>
            <a:endParaRPr/>
          </a:p>
          <a:p>
            <a:pPr indent="0" lvl="0" marL="0" rtl="0" algn="l">
              <a:spcBef>
                <a:spcPts val="0"/>
              </a:spcBef>
              <a:spcAft>
                <a:spcPts val="0"/>
              </a:spcAft>
              <a:buNone/>
            </a:pPr>
            <a:r>
              <a:rPr b="0" lang="en-US">
                <a:latin typeface="Arial"/>
                <a:ea typeface="Arial"/>
                <a:cs typeface="Arial"/>
                <a:sym typeface="Arial"/>
              </a:rPr>
              <a:t>Nó được Facebook phát triển vào năm 2008 và hiện là phần mềm mã nguồn mở.</a:t>
            </a:r>
            <a:endParaRPr b="0">
              <a:latin typeface="Arial"/>
              <a:ea typeface="Arial"/>
              <a:cs typeface="Arial"/>
              <a:sym typeface="Arial"/>
            </a:endParaRPr>
          </a:p>
          <a:p>
            <a:pPr indent="0" lvl="0" marL="0" rtl="0" algn="l">
              <a:spcBef>
                <a:spcPts val="0"/>
              </a:spcBef>
              <a:spcAft>
                <a:spcPts val="0"/>
              </a:spcAft>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https://cassandra.apache.org/</a:t>
            </a:r>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t/>
            </a:r>
            <a:endParaRPr/>
          </a:p>
        </p:txBody>
      </p:sp>
      <p:sp>
        <p:nvSpPr>
          <p:cNvPr id="3203" name="Google Shape;3203;p1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1" name="Shape 3221"/>
        <p:cNvGrpSpPr/>
        <p:nvPr/>
      </p:nvGrpSpPr>
      <p:grpSpPr>
        <a:xfrm>
          <a:off x="0" y="0"/>
          <a:ext cx="0" cy="0"/>
          <a:chOff x="0" y="0"/>
          <a:chExt cx="0" cy="0"/>
        </a:xfrm>
      </p:grpSpPr>
      <p:sp>
        <p:nvSpPr>
          <p:cNvPr id="3222" name="Google Shape;3222;p134: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3" name="Google Shape;3223;p1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Cassandra có cấu trúc vòng trong đó tất cả các nút đều bình đẳng thông qua giao thức Gossip.</a:t>
            </a:r>
            <a:endParaRPr/>
          </a:p>
          <a:p>
            <a:pPr indent="0" lvl="0" marL="0" rtl="0" algn="l">
              <a:spcBef>
                <a:spcPts val="0"/>
              </a:spcBef>
              <a:spcAft>
                <a:spcPts val="0"/>
              </a:spcAft>
              <a:buNone/>
            </a:pPr>
            <a:r>
              <a:rPr b="0" lang="en-US">
                <a:latin typeface="Arial"/>
                <a:ea typeface="Arial"/>
                <a:cs typeface="Arial"/>
                <a:sym typeface="Arial"/>
              </a:rPr>
              <a:t>Dữ liệu được phân phối và lưu trữ trong mỗi nút cấu thành vòng.</a:t>
            </a:r>
            <a:endParaRPr/>
          </a:p>
          <a:p>
            <a:pPr indent="0" lvl="0" marL="0" rtl="0" algn="l">
              <a:spcBef>
                <a:spcPts val="0"/>
              </a:spcBef>
              <a:spcAft>
                <a:spcPts val="0"/>
              </a:spcAft>
              <a:buNone/>
            </a:pPr>
            <a:r>
              <a:rPr b="0" lang="en-US">
                <a:latin typeface="Arial"/>
                <a:ea typeface="Arial"/>
                <a:cs typeface="Arial"/>
                <a:sym typeface="Arial"/>
              </a:rPr>
              <a:t>được gọi là Khóa phân vùng (được gọi là Hàng phím trong Lớp dữ liệu Cassandra thực)</a:t>
            </a:r>
            <a:endParaRPr/>
          </a:p>
          <a:p>
            <a:pPr indent="0" lvl="0" marL="0" rtl="0" algn="l">
              <a:spcBef>
                <a:spcPts val="0"/>
              </a:spcBef>
              <a:spcAft>
                <a:spcPts val="0"/>
              </a:spcAft>
              <a:buNone/>
            </a:pPr>
            <a:r>
              <a:rPr b="0" lang="en-US">
                <a:latin typeface="Arial"/>
                <a:ea typeface="Arial"/>
                <a:cs typeface="Arial"/>
                <a:sym typeface="Arial"/>
              </a:rPr>
              <a:t>Phân phối dữ liệu dựa trên giá trị băm của dữ liệu</a:t>
            </a:r>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Tin đồn: Một giao thức chia sẻ thông tin giữa các nút trong một cụm.</a:t>
            </a:r>
            <a:endParaRPr/>
          </a:p>
          <a:p>
            <a:pPr indent="0" lvl="0" marL="0" rtl="0" algn="l">
              <a:spcBef>
                <a:spcPts val="0"/>
              </a:spcBef>
              <a:spcAft>
                <a:spcPts val="0"/>
              </a:spcAft>
              <a:buNone/>
            </a:pPr>
            <a:r>
              <a:rPr b="0" lang="en-US">
                <a:latin typeface="Arial"/>
                <a:ea typeface="Arial"/>
                <a:cs typeface="Arial"/>
                <a:sym typeface="Arial"/>
              </a:rPr>
              <a:t>Thông tin lan truyền như virus.</a:t>
            </a:r>
            <a:endParaRPr/>
          </a:p>
          <a:p>
            <a:pPr indent="0" lvl="0" marL="0" rtl="0" algn="l">
              <a:spcBef>
                <a:spcPts val="0"/>
              </a:spcBef>
              <a:spcAft>
                <a:spcPts val="0"/>
              </a:spcAft>
              <a:buNone/>
            </a:pPr>
            <a:r>
              <a:rPr b="0" lang="en-US">
                <a:latin typeface="Arial"/>
                <a:ea typeface="Arial"/>
                <a:cs typeface="Arial"/>
                <a:sym typeface="Arial"/>
              </a:rPr>
              <a:t>Nhẹ trong các nhóm lớn, truyền phát đa hướng nhanh chóng.</a:t>
            </a:r>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Phân tán (Shard)</a:t>
            </a:r>
            <a:endParaRPr/>
          </a:p>
          <a:p>
            <a:pPr indent="0" lvl="0" marL="0" rtl="0" algn="l">
              <a:spcBef>
                <a:spcPts val="0"/>
              </a:spcBef>
              <a:spcAft>
                <a:spcPts val="0"/>
              </a:spcAft>
              <a:buNone/>
            </a:pPr>
            <a:r>
              <a:rPr b="0" lang="en-US">
                <a:latin typeface="Arial"/>
                <a:ea typeface="Arial"/>
                <a:cs typeface="Arial"/>
                <a:sym typeface="Arial"/>
              </a:rPr>
              <a:t>Cassandra làm việc không có chủ. Tức là không có máy chủ riêng phụ trách phân phối hoặc khôi phục dữ liệu.</a:t>
            </a:r>
            <a:endParaRPr/>
          </a:p>
        </p:txBody>
      </p:sp>
      <p:sp>
        <p:nvSpPr>
          <p:cNvPr id="3224" name="Google Shape;3224;p1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4" name="Shape 3244"/>
        <p:cNvGrpSpPr/>
        <p:nvPr/>
      </p:nvGrpSpPr>
      <p:grpSpPr>
        <a:xfrm>
          <a:off x="0" y="0"/>
          <a:ext cx="0" cy="0"/>
          <a:chOff x="0" y="0"/>
          <a:chExt cx="0" cy="0"/>
        </a:xfrm>
      </p:grpSpPr>
      <p:sp>
        <p:nvSpPr>
          <p:cNvPr id="3245" name="Google Shape;3245;p135: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6" name="Google Shape;3246;p1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Khả năng mở rộng đàn hồi có nghĩa là tăng trưởng tuyến tính về hiệu suất.</a:t>
            </a:r>
            <a:endParaRPr/>
          </a:p>
          <a:p>
            <a:pPr indent="0" lvl="0" marL="0" rtl="0" algn="l">
              <a:spcBef>
                <a:spcPts val="0"/>
              </a:spcBef>
              <a:spcAft>
                <a:spcPts val="0"/>
              </a:spcAft>
              <a:buNone/>
            </a:pPr>
            <a:r>
              <a:rPr b="0" lang="en-US">
                <a:latin typeface="Arial"/>
                <a:ea typeface="Arial"/>
                <a:cs typeface="Arial"/>
                <a:sym typeface="Arial"/>
              </a:rPr>
              <a:t>Ngoài ra, việc thêm và giảm số lượng nút rất dễ dàng và đơn giản.</a:t>
            </a:r>
            <a:endParaRPr/>
          </a:p>
          <a:p>
            <a:pPr indent="0" lvl="0" marL="0" rtl="0" algn="l">
              <a:spcBef>
                <a:spcPts val="0"/>
              </a:spcBef>
              <a:spcAft>
                <a:spcPts val="0"/>
              </a:spcAft>
              <a:buNone/>
            </a:pPr>
            <a:r>
              <a:rPr b="0" lang="en-US">
                <a:latin typeface="Arial"/>
                <a:ea typeface="Arial"/>
                <a:cs typeface="Arial"/>
                <a:sym typeface="Arial"/>
              </a:rPr>
              <a:t>Không cần phải cấu hình lại toàn bộ cụm.</a:t>
            </a:r>
            <a:endParaRPr/>
          </a:p>
          <a:p>
            <a:pPr indent="0" lvl="0" marL="0" rtl="0" algn="l">
              <a:spcBef>
                <a:spcPts val="0"/>
              </a:spcBef>
              <a:spcAft>
                <a:spcPts val="0"/>
              </a:spcAft>
              <a:buNone/>
            </a:pPr>
            <a:r>
              <a:rPr b="0" lang="en-US">
                <a:latin typeface="Arial"/>
                <a:ea typeface="Arial"/>
                <a:cs typeface="Arial"/>
                <a:sym typeface="Arial"/>
              </a:rPr>
              <a:t>Không cần phải trực tiếp cân bằng lại toàn bộ dữ liệu.</a:t>
            </a:r>
            <a:endParaRPr/>
          </a:p>
          <a:p>
            <a:pPr indent="0" lvl="0" marL="0" rtl="0" algn="l">
              <a:spcBef>
                <a:spcPts val="0"/>
              </a:spcBef>
              <a:spcAft>
                <a:spcPts val="0"/>
              </a:spcAft>
              <a:buNone/>
            </a:pPr>
            <a:r>
              <a:rPr b="0" lang="en-US">
                <a:latin typeface="Arial"/>
                <a:ea typeface="Arial"/>
                <a:cs typeface="Arial"/>
                <a:sym typeface="Arial"/>
              </a:rPr>
              <a:t>Thông lượng đọc/ghi của cụm Cassandra tăng tuyến tính khi số lượng nút tăng lên.</a:t>
            </a:r>
            <a:endParaRPr/>
          </a:p>
        </p:txBody>
      </p:sp>
      <p:sp>
        <p:nvSpPr>
          <p:cNvPr id="3247" name="Google Shape;3247;p1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3" name="Shape 3293"/>
        <p:cNvGrpSpPr/>
        <p:nvPr/>
      </p:nvGrpSpPr>
      <p:grpSpPr>
        <a:xfrm>
          <a:off x="0" y="0"/>
          <a:ext cx="0" cy="0"/>
          <a:chOff x="0" y="0"/>
          <a:chExt cx="0" cy="0"/>
        </a:xfrm>
      </p:grpSpPr>
      <p:sp>
        <p:nvSpPr>
          <p:cNvPr id="3294" name="Google Shape;3294;p136: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5" name="Google Shape;3295;p1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Không có điểm lỗi duy nhất nào đối với khách hàng khi ghi và xóa dữ liệu.</a:t>
            </a:r>
            <a:endParaRPr/>
          </a:p>
          <a:p>
            <a:pPr indent="0" lvl="0" marL="0" rtl="0" algn="l">
              <a:spcBef>
                <a:spcPts val="0"/>
              </a:spcBef>
              <a:spcAft>
                <a:spcPts val="0"/>
              </a:spcAft>
              <a:buNone/>
            </a:pPr>
            <a:r>
              <a:rPr b="0" lang="en-US">
                <a:latin typeface="Arial"/>
                <a:ea typeface="Arial"/>
                <a:cs typeface="Arial"/>
                <a:sym typeface="Arial"/>
              </a:rPr>
              <a:t>Với cấu trúc masterless, bất kỳ node nào cũng có thể thực hiện thao tác ghi/đọc.</a:t>
            </a:r>
            <a:endParaRPr/>
          </a:p>
          <a:p>
            <a:pPr indent="0" lvl="0" marL="0" rtl="0" algn="l">
              <a:spcBef>
                <a:spcPts val="0"/>
              </a:spcBef>
              <a:spcAft>
                <a:spcPts val="0"/>
              </a:spcAft>
              <a:buNone/>
            </a:pPr>
            <a:r>
              <a:rPr b="0" lang="en-US">
                <a:latin typeface="Arial"/>
                <a:ea typeface="Arial"/>
                <a:cs typeface="Arial"/>
                <a:sym typeface="Arial"/>
              </a:rPr>
              <a:t>Dữ liệu được sao chép trong nhiều node, vì vậy ngay cả khi một nút cụ thể bị lỗi, nó vẫn hoạt động bình thường.</a:t>
            </a:r>
            <a:endParaRPr/>
          </a:p>
        </p:txBody>
      </p:sp>
      <p:sp>
        <p:nvSpPr>
          <p:cNvPr id="3296" name="Google Shape;3296;p1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5" name="Shape 3335"/>
        <p:cNvGrpSpPr/>
        <p:nvPr/>
      </p:nvGrpSpPr>
      <p:grpSpPr>
        <a:xfrm>
          <a:off x="0" y="0"/>
          <a:ext cx="0" cy="0"/>
          <a:chOff x="0" y="0"/>
          <a:chExt cx="0" cy="0"/>
        </a:xfrm>
      </p:grpSpPr>
      <p:sp>
        <p:nvSpPr>
          <p:cNvPr id="3336" name="Google Shape;3336;p137: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7" name="Google Shape;3337;p1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Cassandra sử dụng nhiều máy chủ được phân phối ở những nơi khác nhau để phân phối một lượng lớn dữ liệu đến nhiều máy chủ và sao chép dữ liệu được phân phối đến nhiều máy chủ, do đó, cả đọc và ghi đều tuyệt vời.</a:t>
            </a:r>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Bản sao Khi tạo một không gian khóa lần đầu tiên, bạn có thể xác định chiến lược sắp xếp bản sao và số lượng cũng như vị trí của các bản sao bản sao phù hợp với chiến lược đó.</a:t>
            </a:r>
            <a:endParaRPr/>
          </a:p>
          <a:p>
            <a:pPr indent="0" lvl="0" marL="0" rtl="0" algn="l">
              <a:spcBef>
                <a:spcPts val="0"/>
              </a:spcBef>
              <a:spcAft>
                <a:spcPts val="0"/>
              </a:spcAft>
              <a:buNone/>
            </a:pPr>
            <a:r>
              <a:rPr b="0" lang="en-US">
                <a:latin typeface="Arial"/>
                <a:ea typeface="Arial"/>
                <a:cs typeface="Arial"/>
                <a:sym typeface="Arial"/>
              </a:rPr>
              <a:t>Để loại bỏ một điểm lỗi duy nhất, phải có ba lần lặp lại.</a:t>
            </a:r>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Trong cấu trúc vòng, các nút được chọn theo chiều kim đồng hồ.</a:t>
            </a:r>
            <a:endParaRPr/>
          </a:p>
          <a:p>
            <a:pPr indent="0" lvl="0" marL="0" rtl="0" algn="l">
              <a:spcBef>
                <a:spcPts val="0"/>
              </a:spcBef>
              <a:spcAft>
                <a:spcPts val="0"/>
              </a:spcAft>
              <a:buNone/>
            </a:pPr>
            <a:r>
              <a:rPr b="0" lang="en-US">
                <a:latin typeface="Arial"/>
                <a:ea typeface="Arial"/>
                <a:cs typeface="Arial"/>
                <a:sym typeface="Arial"/>
              </a:rPr>
              <a:t>Chiến lược NetworkToplogy được áp dụng khi sử dụng hai hoặc nhiều trung tâm dữ liệu.</a:t>
            </a:r>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Gossip là một giao thức truyền thông ngang hàng trong đó các nút định kỳ trao đổi thông tin trạng thái về bản thân và về các nút khác mà chúng biết.</a:t>
            </a:r>
            <a:endParaRPr/>
          </a:p>
          <a:p>
            <a:pPr indent="0" lvl="0" marL="0" rtl="0" algn="l">
              <a:spcBef>
                <a:spcPts val="0"/>
              </a:spcBef>
              <a:spcAft>
                <a:spcPts val="0"/>
              </a:spcAft>
              <a:buNone/>
            </a:pPr>
            <a:r>
              <a:rPr b="0" lang="en-US">
                <a:latin typeface="Arial"/>
                <a:ea typeface="Arial"/>
                <a:cs typeface="Arial"/>
                <a:sym typeface="Arial"/>
              </a:rPr>
              <a:t>Quá trình tin đồn chạy mỗi giây và trao đổi thông báo trạng thái với tối đa ba nút khác trong cụm.</a:t>
            </a:r>
            <a:endParaRPr/>
          </a:p>
          <a:p>
            <a:pPr indent="0" lvl="0" marL="0" rtl="0" algn="l">
              <a:spcBef>
                <a:spcPts val="0"/>
              </a:spcBef>
              <a:spcAft>
                <a:spcPts val="0"/>
              </a:spcAft>
              <a:buNone/>
            </a:pPr>
            <a:r>
              <a:rPr b="0" lang="en-US">
                <a:latin typeface="Arial"/>
                <a:ea typeface="Arial"/>
                <a:cs typeface="Arial"/>
                <a:sym typeface="Arial"/>
              </a:rPr>
              <a:t>Các nút trao đổi thông tin về chính chúng và về các nút khác mà chúng đã buôn chuyện, vì vậy tất cả các nút nhanh chóng tìm hiểu về tất cả các nút khác trong cụm.</a:t>
            </a:r>
            <a:endParaRPr/>
          </a:p>
          <a:p>
            <a:pPr indent="0" lvl="0" marL="0" rtl="0" algn="l">
              <a:spcBef>
                <a:spcPts val="0"/>
              </a:spcBef>
              <a:spcAft>
                <a:spcPts val="0"/>
              </a:spcAft>
              <a:buNone/>
            </a:pPr>
            <a:r>
              <a:rPr b="0" lang="en-US">
                <a:latin typeface="Arial"/>
                <a:ea typeface="Arial"/>
                <a:cs typeface="Arial"/>
                <a:sym typeface="Arial"/>
              </a:rPr>
              <a:t>Một tin nhắn buôn chuyện có một phiên bản được liên kết với nó, do đó trong quá trình trao đổi tin đồn, thông tin cũ hơn sẽ được ghi đè bằng trạng thái mới nhất cho một nút cụ thể.</a:t>
            </a:r>
            <a:endParaRPr/>
          </a:p>
        </p:txBody>
      </p:sp>
      <p:sp>
        <p:nvSpPr>
          <p:cNvPr id="3338" name="Google Shape;3338;p1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6" name="Shape 3396"/>
        <p:cNvGrpSpPr/>
        <p:nvPr/>
      </p:nvGrpSpPr>
      <p:grpSpPr>
        <a:xfrm>
          <a:off x="0" y="0"/>
          <a:ext cx="0" cy="0"/>
          <a:chOff x="0" y="0"/>
          <a:chExt cx="0" cy="0"/>
        </a:xfrm>
      </p:grpSpPr>
      <p:sp>
        <p:nvSpPr>
          <p:cNvPr id="3397" name="Google Shape;3397;p138: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8" name="Google Shape;3398;p1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u="none">
                <a:latin typeface="Arial"/>
                <a:ea typeface="Arial"/>
                <a:cs typeface="Arial"/>
                <a:sym typeface="Arial"/>
              </a:rPr>
              <a:t>[Thông điệp chính]</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Cassandra duy trì tính nhất quán có thể điều chỉnh được.</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Khi thực hiện thao tác đọc hoặc ghi, máy khách cơ sở dữ liệu có thể chỉ định mức nhất quán.</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Mức độ nhất quán đề cập đến số lượng bản sao cần phản hồi để thao tác đọc hoặc ghi được coi là hoàn thành.</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Ở đây cũng có sự đánh đổi giữa tính nhất quán và tính khả dụng.</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Nếu một trong các bản sao bị hỏng hoặc không thể truy cập được, thao tác ghi sẽ không thành công do Cassandra không thể đáp ứng mức độ nhất quán cần thiết.</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Trong trường hợp này, Cassandra hy sinh tính khả dụng để đảm bảo tính nhất quán.</a:t>
            </a:r>
            <a:endParaRPr/>
          </a:p>
        </p:txBody>
      </p:sp>
      <p:sp>
        <p:nvSpPr>
          <p:cNvPr id="3399" name="Google Shape;3399;p1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9" name="Shape 3439"/>
        <p:cNvGrpSpPr/>
        <p:nvPr/>
      </p:nvGrpSpPr>
      <p:grpSpPr>
        <a:xfrm>
          <a:off x="0" y="0"/>
          <a:ext cx="0" cy="0"/>
          <a:chOff x="0" y="0"/>
          <a:chExt cx="0" cy="0"/>
        </a:xfrm>
      </p:grpSpPr>
      <p:sp>
        <p:nvSpPr>
          <p:cNvPr id="3440" name="Google Shape;3440;p139: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1" name="Google Shape;3441;p1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Một DBMS hướng cột hoặc DBMS cột là một hệ thống quản lý cơ sở dữ liệu (DBMS) lưu trữ các bảng dữ liệu theo cột chứ không phải theo hàng.</a:t>
            </a:r>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Việc sử dụng thực tế lưu trữ cột so với lưu trữ hàng khác nhau rất ít trong thế giới DBMS quan hệ.</a:t>
            </a:r>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Cả cơ sở dữ liệu cột và hàng đều có thể sử dụng ngôn ngữ truy vấn cơ sở dữ liệu truyền thống như SQL để tải dữ liệu và thực hiện truy vấn.</a:t>
            </a:r>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Cả cơ sở dữ liệu hàng và cột đều có thể trở thành xương sống trong một hệ thống để cung cấp dữ liệu cho các công cụ trích xuất, chuyển đổi, tải (ETL) và trực quan hóa dữ liệu chung.</a:t>
            </a:r>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Tuy nhiên, bằng cách lưu trữ dữ liệu trong cột chứ không phải hàng, cơ sở dữ liệu có thể truy cập dữ liệu cần thiết để trả lời truy vấn chính xác hơn thay vì quét và loại bỏ dữ liệu không mong muốn trong hàng.</a:t>
            </a:r>
            <a:endParaRPr b="0">
              <a:latin typeface="Arial"/>
              <a:ea typeface="Arial"/>
              <a:cs typeface="Arial"/>
              <a:sym typeface="Arial"/>
            </a:endParaRPr>
          </a:p>
          <a:p>
            <a:pPr indent="0" lvl="0" marL="0" rtl="0" algn="l">
              <a:spcBef>
                <a:spcPts val="0"/>
              </a:spcBef>
              <a:spcAft>
                <a:spcPts val="0"/>
              </a:spcAft>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https://en.wikipedia.org/wiki/Column-oriented_DBMS</a:t>
            </a:r>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
        <p:nvSpPr>
          <p:cNvPr id="3442" name="Google Shape;3442;p1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4: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Kudu thú vị ở chỗ nó sử dụng cả kiến trúc Master Slave (2 trình nền khác nhau, Máy chủ master và Máy chủ tablet xử lý những thứ khác nhau) cũng như kiến trúc Leader Follower (Nhiều máy chủ master và tablet, với một số được bầu làm lãnh đạo và những máy chủ khác được bầu làm người theo dõi)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Các đặc điểm chính của kiến trúc và thiết kế Kudu được trình bày.</a:t>
            </a:r>
            <a:endParaRPr b="0">
              <a:latin typeface="Arial"/>
              <a:ea typeface="Arial"/>
              <a:cs typeface="Arial"/>
              <a:sym typeface="Arial"/>
            </a:endParaRPr>
          </a:p>
        </p:txBody>
      </p:sp>
      <p:sp>
        <p:nvSpPr>
          <p:cNvPr id="270" name="Google Shape;270;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5" name="Shape 3485"/>
        <p:cNvGrpSpPr/>
        <p:nvPr/>
      </p:nvGrpSpPr>
      <p:grpSpPr>
        <a:xfrm>
          <a:off x="0" y="0"/>
          <a:ext cx="0" cy="0"/>
          <a:chOff x="0" y="0"/>
          <a:chExt cx="0" cy="0"/>
        </a:xfrm>
      </p:grpSpPr>
      <p:sp>
        <p:nvSpPr>
          <p:cNvPr id="3486" name="Google Shape;3486;p140: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7" name="Google Shape;3487;p1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Ngôn ngữ truy vấn Cassandra (CQL) tương tự như các câu lệnh sql tiêu chuẩn chung của RDB và có thể được sử dụng dễ dàng.</a:t>
            </a:r>
            <a:endParaRPr/>
          </a:p>
          <a:p>
            <a:pPr indent="0" lvl="0" marL="0" rtl="0" algn="l">
              <a:spcBef>
                <a:spcPts val="0"/>
              </a:spcBef>
              <a:spcAft>
                <a:spcPts val="0"/>
              </a:spcAft>
              <a:buNone/>
            </a:pPr>
            <a:r>
              <a:rPr b="0" lang="en-US">
                <a:latin typeface="Arial"/>
                <a:ea typeface="Arial"/>
                <a:cs typeface="Arial"/>
                <a:sym typeface="Arial"/>
              </a:rPr>
              <a:t>Lược đồ linh hoạt, vì vậy bạn có thể dễ dàng thêm các cột và hỗ trợ các loại bộ sưu tập.</a:t>
            </a:r>
            <a:endParaRPr/>
          </a:p>
          <a:p>
            <a:pPr indent="0" lvl="0" marL="0" rtl="0" algn="l">
              <a:spcBef>
                <a:spcPts val="0"/>
              </a:spcBef>
              <a:spcAft>
                <a:spcPts val="0"/>
              </a:spcAft>
              <a:buNone/>
            </a:pPr>
            <a:r>
              <a:rPr b="0" lang="en-US">
                <a:latin typeface="Arial"/>
                <a:ea typeface="Arial"/>
                <a:cs typeface="Arial"/>
                <a:sym typeface="Arial"/>
              </a:rPr>
              <a:t>Tuy nhiên, tham gia không được hỗ trợ.</a:t>
            </a:r>
            <a:endParaRPr/>
          </a:p>
        </p:txBody>
      </p:sp>
      <p:sp>
        <p:nvSpPr>
          <p:cNvPr id="3488" name="Google Shape;3488;p1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8" name="Shape 3518"/>
        <p:cNvGrpSpPr/>
        <p:nvPr/>
      </p:nvGrpSpPr>
      <p:grpSpPr>
        <a:xfrm>
          <a:off x="0" y="0"/>
          <a:ext cx="0" cy="0"/>
          <a:chOff x="0" y="0"/>
          <a:chExt cx="0" cy="0"/>
        </a:xfrm>
      </p:grpSpPr>
      <p:sp>
        <p:nvSpPr>
          <p:cNvPr id="3519" name="Google Shape;3519;p141: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0" name="Google Shape;3520;p1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1" name="Google Shape;3521;p1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7" name="Shape 3527"/>
        <p:cNvGrpSpPr/>
        <p:nvPr/>
      </p:nvGrpSpPr>
      <p:grpSpPr>
        <a:xfrm>
          <a:off x="0" y="0"/>
          <a:ext cx="0" cy="0"/>
          <a:chOff x="0" y="0"/>
          <a:chExt cx="0" cy="0"/>
        </a:xfrm>
      </p:grpSpPr>
      <p:sp>
        <p:nvSpPr>
          <p:cNvPr id="3528" name="Google Shape;3528;p142: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9" name="Google Shape;3529;p1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Các bản ghi cam kết là một nhật ký chỉ nối thêm tất cả các đột biến cục bộ vào nút Cassandra.</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Bất kỳ dữ liệu nào được ghi vào Cassandra trước tiên sẽ được ghi vào nhật ký cam kết trước khi được ghi vào memtable.</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Điều này mang lại độ bền trong trường hợp tắt máy đột xuất.</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Khi khởi động, bất kỳ thay đổi nào trong nhật ký cam kết sẽ được áp dụng cho các bảng ghi nhớ.</a:t>
            </a:r>
            <a:endParaRPr/>
          </a:p>
          <a:p>
            <a:pPr indent="0" lvl="0" marL="0" rtl="0" algn="l">
              <a:spcBef>
                <a:spcPts val="0"/>
              </a:spcBef>
              <a:spcAft>
                <a:spcPts val="0"/>
              </a:spcAft>
              <a:buNone/>
            </a:pPr>
            <a:r>
              <a:t/>
            </a:r>
            <a:endParaRPr b="0" i="0" sz="1200">
              <a:solidFill>
                <a:schemeClr val="dk1"/>
              </a:solidFill>
              <a:latin typeface="Arial"/>
              <a:ea typeface="Arial"/>
              <a:cs typeface="Arial"/>
              <a:sym typeface="Arial"/>
            </a:endParaRPr>
          </a:p>
          <a:p>
            <a:pPr indent="0" lvl="0" marL="0" rtl="0" algn="l">
              <a:spcBef>
                <a:spcPts val="0"/>
              </a:spcBef>
              <a:spcAft>
                <a:spcPts val="0"/>
              </a:spcAft>
              <a:buNone/>
            </a:pPr>
            <a:r>
              <a:rPr b="0" i="0" lang="en-US" sz="1200">
                <a:solidFill>
                  <a:schemeClr val="dk1"/>
                </a:solidFill>
                <a:latin typeface="Arial"/>
                <a:ea typeface="Arial"/>
                <a:cs typeface="Arial"/>
                <a:sym typeface="Arial"/>
              </a:rPr>
              <a:t>Memtables là cấu trúc trong bộ nhớ nơi bộ đệm Cassandra ghi.</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Nói chung, có một memtable hoạt động trên mỗi bảng.</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Cuối cùng, các bảng ghi nhớ được chuyển vào đĩa và trở thành SSTables bất biến.</a:t>
            </a:r>
            <a:endParaRPr/>
          </a:p>
          <a:p>
            <a:pPr indent="0" lvl="0" marL="0" rtl="0" algn="l">
              <a:spcBef>
                <a:spcPts val="0"/>
              </a:spcBef>
              <a:spcAft>
                <a:spcPts val="0"/>
              </a:spcAft>
              <a:buNone/>
            </a:pPr>
            <a:r>
              <a:t/>
            </a:r>
            <a:endParaRPr b="0" i="0" sz="1200">
              <a:solidFill>
                <a:schemeClr val="dk1"/>
              </a:solidFill>
              <a:latin typeface="Arial"/>
              <a:ea typeface="Arial"/>
              <a:cs typeface="Arial"/>
              <a:sym typeface="Arial"/>
            </a:endParaRPr>
          </a:p>
          <a:p>
            <a:pPr indent="0" lvl="0" marL="0" rtl="0" algn="l">
              <a:spcBef>
                <a:spcPts val="0"/>
              </a:spcBef>
              <a:spcAft>
                <a:spcPts val="0"/>
              </a:spcAft>
              <a:buNone/>
            </a:pPr>
            <a:r>
              <a:rPr b="0" i="0" lang="en-US" sz="1200">
                <a:solidFill>
                  <a:schemeClr val="dk1"/>
                </a:solidFill>
                <a:latin typeface="Arial"/>
                <a:ea typeface="Arial"/>
                <a:cs typeface="Arial"/>
                <a:sym typeface="Arial"/>
              </a:rPr>
              <a:t>SSTables là các tệp dữ liệu bất biến mà Cassandra sử dụng để duy trì dữ liệu trên đĩa.</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Khi các SSTable được chuyển vào đĩa từ Memtables hoặc được truyền trực tuyến từ các node khác, Cassandra sẽ kích hoạt quá trình nén để kết hợp nhiều SSTable thành một.</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Khi SSTable mới đã được viết, SSTable cũ có thể bị xóa.</a:t>
            </a:r>
            <a:endParaRPr b="0" i="0" sz="1200">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
        <p:nvSpPr>
          <p:cNvPr id="3530" name="Google Shape;3530;p1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6" name="Shape 3536"/>
        <p:cNvGrpSpPr/>
        <p:nvPr/>
      </p:nvGrpSpPr>
      <p:grpSpPr>
        <a:xfrm>
          <a:off x="0" y="0"/>
          <a:ext cx="0" cy="0"/>
          <a:chOff x="0" y="0"/>
          <a:chExt cx="0" cy="0"/>
        </a:xfrm>
      </p:grpSpPr>
      <p:sp>
        <p:nvSpPr>
          <p:cNvPr id="3537" name="Google Shape;3537;p143: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8" name="Google Shape;3538;p1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marR="0" rtl="0" algn="l">
              <a:lnSpc>
                <a:spcPct val="100000"/>
              </a:lnSpc>
              <a:spcBef>
                <a:spcPts val="0"/>
              </a:spcBef>
              <a:spcAft>
                <a:spcPts val="0"/>
              </a:spcAft>
              <a:buClr>
                <a:schemeClr val="dk1"/>
              </a:buClr>
              <a:buSzPts val="1200"/>
              <a:buFont typeface="Arial"/>
              <a:buNone/>
            </a:pPr>
            <a:r>
              <a:rPr b="0" i="0" lang="en-US" sz="1200">
                <a:solidFill>
                  <a:schemeClr val="dk1"/>
                </a:solidFill>
                <a:latin typeface="Arial"/>
                <a:ea typeface="Arial"/>
                <a:cs typeface="Arial"/>
                <a:sym typeface="Arial"/>
              </a:rPr>
              <a:t>Mô hình dữ liệu Cassandra bao gồm các keyspace (tương tự như DB trong RDBMS), họ cột (tương tự như bảng trong RDBMS), khóa và cột.</a:t>
            </a:r>
            <a:endParaRPr/>
          </a:p>
          <a:p>
            <a:pPr indent="0" lvl="0" marL="0" marR="0" rtl="0" algn="l">
              <a:lnSpc>
                <a:spcPct val="100000"/>
              </a:lnSpc>
              <a:spcBef>
                <a:spcPts val="0"/>
              </a:spcBef>
              <a:spcAft>
                <a:spcPts val="0"/>
              </a:spcAft>
              <a:buClr>
                <a:schemeClr val="dk1"/>
              </a:buClr>
              <a:buSzPts val="1200"/>
              <a:buFont typeface="Arial"/>
              <a:buNone/>
            </a:pPr>
            <a:r>
              <a:rPr b="0" i="0" lang="en-US" sz="1200">
                <a:solidFill>
                  <a:schemeClr val="dk1"/>
                </a:solidFill>
                <a:latin typeface="Arial"/>
                <a:ea typeface="Arial"/>
                <a:cs typeface="Arial"/>
                <a:sym typeface="Arial"/>
              </a:rPr>
              <a:t>So sánh mô hình dữ liệu Cassandra với các cơ sở dữ liệu khác:</a:t>
            </a:r>
            <a:endParaRPr b="0">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b="0" i="0" lang="en-US" sz="1200">
                <a:solidFill>
                  <a:schemeClr val="dk1"/>
                </a:solidFill>
                <a:latin typeface="Arial"/>
                <a:ea typeface="Arial"/>
                <a:cs typeface="Arial"/>
                <a:sym typeface="Arial"/>
              </a:rPr>
              <a:t>Cassandra : Phím không gian &gt; Bảng &gt; Hàng &gt; Tên cột : Giá trị cột</a:t>
            </a:r>
            <a:endParaRPr/>
          </a:p>
          <a:p>
            <a:pPr indent="-171450" lvl="0" marL="171450" rtl="0" algn="l">
              <a:spcBef>
                <a:spcPts val="0"/>
              </a:spcBef>
              <a:spcAft>
                <a:spcPts val="0"/>
              </a:spcAft>
              <a:buClr>
                <a:schemeClr val="dk1"/>
              </a:buClr>
              <a:buSzPts val="1200"/>
              <a:buFont typeface="Arial"/>
              <a:buChar char="•"/>
            </a:pPr>
            <a:r>
              <a:rPr b="0" i="0" lang="en-US" sz="1200">
                <a:solidFill>
                  <a:schemeClr val="dk1"/>
                </a:solidFill>
                <a:latin typeface="Arial"/>
                <a:ea typeface="Arial"/>
                <a:cs typeface="Arial"/>
                <a:sym typeface="Arial"/>
              </a:rPr>
              <a:t>Mongodb: db &gt; bộ sưu tập &gt; tài liệu &gt; khóa: giá trị</a:t>
            </a:r>
            <a:endParaRPr/>
          </a:p>
          <a:p>
            <a:pPr indent="-171450" lvl="0" marL="171450" rtl="0" algn="l">
              <a:spcBef>
                <a:spcPts val="0"/>
              </a:spcBef>
              <a:spcAft>
                <a:spcPts val="0"/>
              </a:spcAft>
              <a:buClr>
                <a:schemeClr val="dk1"/>
              </a:buClr>
              <a:buSzPts val="1200"/>
              <a:buFont typeface="Arial"/>
              <a:buChar char="•"/>
            </a:pPr>
            <a:r>
              <a:rPr b="0" i="0" lang="en-US" sz="1200">
                <a:solidFill>
                  <a:schemeClr val="dk1"/>
                </a:solidFill>
                <a:latin typeface="Arial"/>
                <a:ea typeface="Arial"/>
                <a:cs typeface="Arial"/>
                <a:sym typeface="Arial"/>
              </a:rPr>
              <a:t>RDBMS: DB &gt; Bảng &gt; hàng &gt; cột</a:t>
            </a:r>
            <a:endParaRPr/>
          </a:p>
          <a:p>
            <a:pPr indent="-171450" lvl="0" marL="171450" rtl="0" algn="l">
              <a:spcBef>
                <a:spcPts val="0"/>
              </a:spcBef>
              <a:spcAft>
                <a:spcPts val="0"/>
              </a:spcAft>
              <a:buClr>
                <a:schemeClr val="dk1"/>
              </a:buClr>
              <a:buSzPts val="1200"/>
              <a:buFont typeface="Arial"/>
              <a:buChar char="•"/>
            </a:pPr>
            <a:r>
              <a:rPr b="0" i="0" lang="en-US" sz="1200">
                <a:solidFill>
                  <a:schemeClr val="dk1"/>
                </a:solidFill>
                <a:latin typeface="Arial"/>
                <a:ea typeface="Arial"/>
                <a:cs typeface="Arial"/>
                <a:sym typeface="Arial"/>
              </a:rPr>
              <a:t>Elaticsearch: chỉ mục &gt; loại&gt; tài liệu &gt; khóa: giá trị</a:t>
            </a:r>
            <a:endParaRPr/>
          </a:p>
        </p:txBody>
      </p:sp>
      <p:sp>
        <p:nvSpPr>
          <p:cNvPr id="3539" name="Google Shape;3539;p1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3" name="Shape 3563"/>
        <p:cNvGrpSpPr/>
        <p:nvPr/>
      </p:nvGrpSpPr>
      <p:grpSpPr>
        <a:xfrm>
          <a:off x="0" y="0"/>
          <a:ext cx="0" cy="0"/>
          <a:chOff x="0" y="0"/>
          <a:chExt cx="0" cy="0"/>
        </a:xfrm>
      </p:grpSpPr>
      <p:sp>
        <p:nvSpPr>
          <p:cNvPr id="3564" name="Google Shape;3564;p144: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5" name="Google Shape;3565;p1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171450" lvl="0" marL="171450" rtl="0" algn="l">
              <a:spcBef>
                <a:spcPts val="0"/>
              </a:spcBef>
              <a:spcAft>
                <a:spcPts val="0"/>
              </a:spcAft>
              <a:buClr>
                <a:schemeClr val="dk1"/>
              </a:buClr>
              <a:buSzPts val="1200"/>
              <a:buFont typeface="Arial"/>
              <a:buChar char="•"/>
            </a:pPr>
            <a:r>
              <a:rPr b="0" i="0" lang="en-US" sz="1200">
                <a:solidFill>
                  <a:schemeClr val="dk1"/>
                </a:solidFill>
                <a:latin typeface="Arial"/>
                <a:ea typeface="Arial"/>
                <a:cs typeface="Arial"/>
                <a:sym typeface="Arial"/>
              </a:rPr>
              <a:t>Điều phối</a:t>
            </a:r>
            <a:endParaRPr b="0" i="0" sz="1200">
              <a:solidFill>
                <a:schemeClr val="dk1"/>
              </a:solidFill>
              <a:latin typeface="Arial"/>
              <a:ea typeface="Arial"/>
              <a:cs typeface="Arial"/>
              <a:sym typeface="Arial"/>
            </a:endParaRPr>
          </a:p>
          <a:p>
            <a:pPr indent="0" lvl="0" marL="0" rtl="0" algn="l">
              <a:spcBef>
                <a:spcPts val="0"/>
              </a:spcBef>
              <a:spcAft>
                <a:spcPts val="0"/>
              </a:spcAft>
              <a:buNone/>
            </a:pPr>
            <a:r>
              <a:rPr b="0" i="0" lang="en-US" sz="1200">
                <a:solidFill>
                  <a:schemeClr val="dk1"/>
                </a:solidFill>
                <a:latin typeface="Arial"/>
                <a:ea typeface="Arial"/>
                <a:cs typeface="Arial"/>
                <a:sym typeface="Arial"/>
              </a:rPr>
              <a:t>Khi một yêu cầu được gửi đến bất kỳ node Cassandra nào, nút này hoạt động như một proxy cho ứng dụng (thực ra là trình điều khiển Cassandra) và các nút liên quan đến luồng yêu cầu.</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Nút proxy này được gọi là điều phối viên.</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Điều phối viên chịu trách nhiệm quản lý toàn bộ đường dẫn yêu cầu và phản hồi lại cho khách hàng.</a:t>
            </a:r>
            <a:endParaRPr/>
          </a:p>
        </p:txBody>
      </p:sp>
      <p:sp>
        <p:nvSpPr>
          <p:cNvPr id="3566" name="Google Shape;3566;p1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1" name="Shape 3591"/>
        <p:cNvGrpSpPr/>
        <p:nvPr/>
      </p:nvGrpSpPr>
      <p:grpSpPr>
        <a:xfrm>
          <a:off x="0" y="0"/>
          <a:ext cx="0" cy="0"/>
          <a:chOff x="0" y="0"/>
          <a:chExt cx="0" cy="0"/>
        </a:xfrm>
      </p:grpSpPr>
      <p:sp>
        <p:nvSpPr>
          <p:cNvPr id="3592" name="Google Shape;3592;p145: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3" name="Google Shape;3593;p1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Cassandra xử lý dữ liệu ở một số giai đoạn trên đường dẫn ghi, bắt đầu bằng việc ghi nhật ký ghi ngay lập tức và kết thúc bằng việc ghi dữ liệu vào đĩa: Ghi dữ liệu vào nhật ký cam kết.</a:t>
            </a:r>
            <a:endParaRPr b="0" i="0" sz="1200">
              <a:solidFill>
                <a:schemeClr val="dk1"/>
              </a:solidFill>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b="0" i="0" lang="en-US" sz="1200">
                <a:solidFill>
                  <a:schemeClr val="dk1"/>
                </a:solidFill>
                <a:latin typeface="Arial"/>
                <a:ea typeface="Arial"/>
                <a:cs typeface="Arial"/>
                <a:sym typeface="Arial"/>
              </a:rPr>
              <a:t>Ghi dữ liệu vào memtable</a:t>
            </a:r>
            <a:endParaRPr/>
          </a:p>
          <a:p>
            <a:pPr indent="-171450" lvl="0" marL="171450" rtl="0" algn="l">
              <a:spcBef>
                <a:spcPts val="0"/>
              </a:spcBef>
              <a:spcAft>
                <a:spcPts val="0"/>
              </a:spcAft>
              <a:buClr>
                <a:schemeClr val="dk1"/>
              </a:buClr>
              <a:buSzPts val="1200"/>
              <a:buFont typeface="Arial"/>
              <a:buChar char="•"/>
            </a:pPr>
            <a:r>
              <a:rPr b="0" i="0" lang="en-US" sz="1200">
                <a:solidFill>
                  <a:schemeClr val="dk1"/>
                </a:solidFill>
                <a:latin typeface="Arial"/>
                <a:ea typeface="Arial"/>
                <a:cs typeface="Arial"/>
                <a:sym typeface="Arial"/>
              </a:rPr>
              <a:t>Xóa dữ liệu từ memtable</a:t>
            </a:r>
            <a:endParaRPr/>
          </a:p>
          <a:p>
            <a:pPr indent="-171450" lvl="0" marL="171450" rtl="0" algn="l">
              <a:spcBef>
                <a:spcPts val="0"/>
              </a:spcBef>
              <a:spcAft>
                <a:spcPts val="0"/>
              </a:spcAft>
              <a:buClr>
                <a:schemeClr val="dk1"/>
              </a:buClr>
              <a:buSzPts val="1200"/>
              <a:buFont typeface="Arial"/>
              <a:buChar char="•"/>
            </a:pPr>
            <a:r>
              <a:rPr b="0" i="0" lang="en-US" sz="1200">
                <a:solidFill>
                  <a:schemeClr val="dk1"/>
                </a:solidFill>
                <a:latin typeface="Arial"/>
                <a:ea typeface="Arial"/>
                <a:cs typeface="Arial"/>
                <a:sym typeface="Arial"/>
              </a:rPr>
              <a:t>Lưu trữ dữ liệu trên đĩa trong SSTables</a:t>
            </a:r>
            <a:endParaRPr b="0" i="0" sz="1200">
              <a:solidFill>
                <a:schemeClr val="dk1"/>
              </a:solidFill>
              <a:latin typeface="Arial"/>
              <a:ea typeface="Arial"/>
              <a:cs typeface="Arial"/>
              <a:sym typeface="Arial"/>
            </a:endParaRPr>
          </a:p>
          <a:p>
            <a:pPr indent="-95250" lvl="0" marL="171450" rtl="0" algn="l">
              <a:spcBef>
                <a:spcPts val="0"/>
              </a:spcBef>
              <a:spcAft>
                <a:spcPts val="0"/>
              </a:spcAft>
              <a:buClr>
                <a:schemeClr val="dk1"/>
              </a:buClr>
              <a:buSzPts val="1200"/>
              <a:buFont typeface="Arial"/>
              <a:buNone/>
            </a:pPr>
            <a:r>
              <a:t/>
            </a:r>
            <a:endParaRPr b="1">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i="0" lang="en-US" sz="1200">
                <a:solidFill>
                  <a:schemeClr val="dk1"/>
                </a:solidFill>
                <a:latin typeface="Arial"/>
                <a:ea typeface="Arial"/>
                <a:cs typeface="Arial"/>
                <a:sym typeface="Arial"/>
              </a:rPr>
              <a:t>Memtables là cấu trúc trong bộ nhớ nơi bộ đệm Cassandra ghi.</a:t>
            </a:r>
            <a:endParaRPr/>
          </a:p>
          <a:p>
            <a:pPr indent="0" lvl="0" marL="0" marR="0" rtl="0" algn="l">
              <a:lnSpc>
                <a:spcPct val="100000"/>
              </a:lnSpc>
              <a:spcBef>
                <a:spcPts val="0"/>
              </a:spcBef>
              <a:spcAft>
                <a:spcPts val="0"/>
              </a:spcAft>
              <a:buClr>
                <a:schemeClr val="dk1"/>
              </a:buClr>
              <a:buSzPts val="1200"/>
              <a:buFont typeface="Arial"/>
              <a:buNone/>
            </a:pPr>
            <a:r>
              <a:rPr b="0" i="0" lang="en-US" sz="1200">
                <a:solidFill>
                  <a:schemeClr val="dk1"/>
                </a:solidFill>
                <a:latin typeface="Arial"/>
                <a:ea typeface="Arial"/>
                <a:cs typeface="Arial"/>
                <a:sym typeface="Arial"/>
              </a:rPr>
              <a:t>Nói chung, có một memtable hoạt động trên mỗi bảng.</a:t>
            </a:r>
            <a:endParaRPr/>
          </a:p>
          <a:p>
            <a:pPr indent="0" lvl="0" marL="0" marR="0" rtl="0" algn="l">
              <a:lnSpc>
                <a:spcPct val="100000"/>
              </a:lnSpc>
              <a:spcBef>
                <a:spcPts val="0"/>
              </a:spcBef>
              <a:spcAft>
                <a:spcPts val="0"/>
              </a:spcAft>
              <a:buClr>
                <a:schemeClr val="dk1"/>
              </a:buClr>
              <a:buSzPts val="1200"/>
              <a:buFont typeface="Arial"/>
              <a:buNone/>
            </a:pPr>
            <a:r>
              <a:rPr b="0" i="0" lang="en-US" sz="1200">
                <a:solidFill>
                  <a:schemeClr val="dk1"/>
                </a:solidFill>
                <a:latin typeface="Arial"/>
                <a:ea typeface="Arial"/>
                <a:cs typeface="Arial"/>
                <a:sym typeface="Arial"/>
              </a:rPr>
              <a:t>Cuối cùng, các bảng ghi nhớ được chuyển vào đĩa và trở thành SSTables bất biến.</a:t>
            </a:r>
            <a:endParaRPr/>
          </a:p>
          <a:p>
            <a:pPr indent="0" lvl="0" marL="0" marR="0" rtl="0" algn="l">
              <a:lnSpc>
                <a:spcPct val="100000"/>
              </a:lnSpc>
              <a:spcBef>
                <a:spcPts val="0"/>
              </a:spcBef>
              <a:spcAft>
                <a:spcPts val="0"/>
              </a:spcAft>
              <a:buClr>
                <a:schemeClr val="dk1"/>
              </a:buClr>
              <a:buSzPts val="1200"/>
              <a:buFont typeface="Arial"/>
              <a:buNone/>
            </a:pPr>
            <a:r>
              <a:t/>
            </a:r>
            <a:endParaRPr b="0" i="0" sz="12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i="0" lang="en-US" sz="1200">
                <a:solidFill>
                  <a:schemeClr val="dk1"/>
                </a:solidFill>
                <a:latin typeface="Arial"/>
                <a:ea typeface="Arial"/>
                <a:cs typeface="Arial"/>
                <a:sym typeface="Arial"/>
              </a:rPr>
              <a:t>SSTables là các tệp dữ liệu bất biến mà Cassandra sử dụng để duy trì dữ liệu trên đĩa.</a:t>
            </a:r>
            <a:endParaRPr/>
          </a:p>
          <a:p>
            <a:pPr indent="0" lvl="0" marL="0" marR="0" rtl="0" algn="l">
              <a:lnSpc>
                <a:spcPct val="100000"/>
              </a:lnSpc>
              <a:spcBef>
                <a:spcPts val="0"/>
              </a:spcBef>
              <a:spcAft>
                <a:spcPts val="0"/>
              </a:spcAft>
              <a:buClr>
                <a:schemeClr val="dk1"/>
              </a:buClr>
              <a:buSzPts val="1200"/>
              <a:buFont typeface="Arial"/>
              <a:buNone/>
            </a:pPr>
            <a:r>
              <a:rPr b="0" i="0" lang="en-US" sz="1200">
                <a:solidFill>
                  <a:schemeClr val="dk1"/>
                </a:solidFill>
                <a:latin typeface="Arial"/>
                <a:ea typeface="Arial"/>
                <a:cs typeface="Arial"/>
                <a:sym typeface="Arial"/>
              </a:rPr>
              <a:t>Khi các SSTable được chuyển vào đĩa từ Memtables hoặc được truyền trực tuyến từ các nút khác, Cassandra sẽ kích hoạt quá trình nén để kết hợp nhiều SSTable thành một. Khi SSTable mới đã được viết, SSTable cũ có thể bị xóa.</a:t>
            </a:r>
            <a:endParaRPr/>
          </a:p>
        </p:txBody>
      </p:sp>
      <p:sp>
        <p:nvSpPr>
          <p:cNvPr id="3594" name="Google Shape;3594;p1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7" name="Shape 3627"/>
        <p:cNvGrpSpPr/>
        <p:nvPr/>
      </p:nvGrpSpPr>
      <p:grpSpPr>
        <a:xfrm>
          <a:off x="0" y="0"/>
          <a:ext cx="0" cy="0"/>
          <a:chOff x="0" y="0"/>
          <a:chExt cx="0" cy="0"/>
        </a:xfrm>
      </p:grpSpPr>
      <p:sp>
        <p:nvSpPr>
          <p:cNvPr id="3628" name="Google Shape;3628;p146: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9" name="Google Shape;3629;p1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Để tạo sự nhất quán mạnh mẽ, hãy đặt tính nhất quán cho tất cả khi viết.</a:t>
            </a:r>
            <a:endParaRPr/>
          </a:p>
          <a:p>
            <a:pPr indent="0" lvl="0" marL="0" rtl="0" algn="l">
              <a:spcBef>
                <a:spcPts val="0"/>
              </a:spcBef>
              <a:spcAft>
                <a:spcPts val="0"/>
              </a:spcAft>
              <a:buNone/>
            </a:pPr>
            <a:r>
              <a:rPr b="0" lang="en-US">
                <a:latin typeface="Arial"/>
                <a:ea typeface="Arial"/>
                <a:cs typeface="Arial"/>
                <a:sym typeface="Arial"/>
              </a:rPr>
              <a:t>Khi đọc, tính nhất quán có thể được trao cho một.</a:t>
            </a:r>
            <a:endParaRPr/>
          </a:p>
          <a:p>
            <a:pPr indent="0" lvl="0" marL="0" rtl="0" algn="l">
              <a:spcBef>
                <a:spcPts val="0"/>
              </a:spcBef>
              <a:spcAft>
                <a:spcPts val="0"/>
              </a:spcAft>
              <a:buNone/>
            </a:pPr>
            <a:r>
              <a:rPr b="0" lang="en-US">
                <a:latin typeface="Arial"/>
                <a:ea typeface="Arial"/>
                <a:cs typeface="Arial"/>
                <a:sym typeface="Arial"/>
              </a:rPr>
              <a:t>Nhược điểm là nếu bất kỳ nút nào gặp sự cố và trình nền bị hỏng (lỗi nút), một ngoại lệ UnavailableException sẽ được đưa ra.</a:t>
            </a:r>
            <a:endParaRPr/>
          </a:p>
          <a:p>
            <a:pPr indent="0" lvl="0" marL="0" rtl="0" algn="l">
              <a:spcBef>
                <a:spcPts val="0"/>
              </a:spcBef>
              <a:spcAft>
                <a:spcPts val="0"/>
              </a:spcAft>
              <a:buNone/>
            </a:pPr>
            <a:r>
              <a:rPr b="0" lang="en-US">
                <a:latin typeface="Arial"/>
                <a:ea typeface="Arial"/>
                <a:cs typeface="Arial"/>
                <a:sym typeface="Arial"/>
              </a:rPr>
              <a:t>QUORUM hoặc LOCAL_QUORUM có thể tốt hơn.</a:t>
            </a:r>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Tính nhất quán đại biểu là tính nhất quán trong Cassandra cho cơ chế cao và để đảm bảo rằng có bao nhiêu nút sẽ phản hồi khi chúng tôi xác định tính nhất quán đọc và ghi trong Cassandra.</a:t>
            </a:r>
            <a:endParaRPr/>
          </a:p>
          <a:p>
            <a:pPr indent="0" lvl="0" marL="0" rtl="0" algn="l">
              <a:spcBef>
                <a:spcPts val="0"/>
              </a:spcBef>
              <a:spcAft>
                <a:spcPts val="0"/>
              </a:spcAft>
              <a:buNone/>
            </a:pPr>
            <a:r>
              <a:rPr b="0" lang="en-US">
                <a:latin typeface="Arial"/>
                <a:ea typeface="Arial"/>
                <a:cs typeface="Arial"/>
                <a:sym typeface="Arial"/>
              </a:rPr>
              <a:t>Trong tính nhất quán của Số đại biểu, phần lớn (n/2 +1) nút của các bản sao phải phản hồi.</a:t>
            </a:r>
            <a:endParaRPr/>
          </a:p>
        </p:txBody>
      </p:sp>
      <p:sp>
        <p:nvSpPr>
          <p:cNvPr id="3630" name="Google Shape;3630;p1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3" name="Shape 3653"/>
        <p:cNvGrpSpPr/>
        <p:nvPr/>
      </p:nvGrpSpPr>
      <p:grpSpPr>
        <a:xfrm>
          <a:off x="0" y="0"/>
          <a:ext cx="0" cy="0"/>
          <a:chOff x="0" y="0"/>
          <a:chExt cx="0" cy="0"/>
        </a:xfrm>
      </p:grpSpPr>
      <p:sp>
        <p:nvSpPr>
          <p:cNvPr id="3654" name="Google Shape;3654;p147: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5" name="Google Shape;3655;p1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Cassandra xử lý dữ liệu ở một số giai đoạn trên đường dẫn đọc để khám phá nơi lưu trữ dữ liệu, bắt đầu với dữ liệu trong memtable và kết thúc với SSTables:</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1. Kiểm tra memtable</a:t>
            </a:r>
            <a:endParaRPr/>
          </a:p>
          <a:p>
            <a:pPr indent="0" lvl="0" marL="0" rtl="0" algn="l">
              <a:spcBef>
                <a:spcPts val="0"/>
              </a:spcBef>
              <a:spcAft>
                <a:spcPts val="0"/>
              </a:spcAft>
              <a:buNone/>
            </a:pPr>
            <a:r>
              <a:rPr b="0" lang="en-US">
                <a:latin typeface="Arial"/>
                <a:ea typeface="Arial"/>
                <a:cs typeface="Arial"/>
                <a:sym typeface="Arial"/>
              </a:rPr>
              <a:t>2. Kiểm tra bộ đệm hàng, nếu được bật</a:t>
            </a:r>
            <a:endParaRPr/>
          </a:p>
          <a:p>
            <a:pPr indent="0" lvl="0" marL="0" rtl="0" algn="l">
              <a:spcBef>
                <a:spcPts val="0"/>
              </a:spcBef>
              <a:spcAft>
                <a:spcPts val="0"/>
              </a:spcAft>
              <a:buNone/>
            </a:pPr>
            <a:r>
              <a:rPr b="0" lang="en-US">
                <a:latin typeface="Arial"/>
                <a:ea typeface="Arial"/>
                <a:cs typeface="Arial"/>
                <a:sym typeface="Arial"/>
              </a:rPr>
              <a:t>3. Kiểm tra bộ lọc Bloom</a:t>
            </a:r>
            <a:endParaRPr/>
          </a:p>
          <a:p>
            <a:pPr indent="0" lvl="0" marL="0" rtl="0" algn="l">
              <a:spcBef>
                <a:spcPts val="0"/>
              </a:spcBef>
              <a:spcAft>
                <a:spcPts val="0"/>
              </a:spcAft>
              <a:buNone/>
            </a:pPr>
            <a:r>
              <a:rPr b="0" lang="en-US">
                <a:latin typeface="Arial"/>
                <a:ea typeface="Arial"/>
                <a:cs typeface="Arial"/>
                <a:sym typeface="Arial"/>
              </a:rPr>
              <a:t>4. Kiểm tra bộ đệm khóa phân vùng, nếu được bật</a:t>
            </a:r>
            <a:endParaRPr/>
          </a:p>
          <a:p>
            <a:pPr indent="0" lvl="0" marL="0" rtl="0" algn="l">
              <a:spcBef>
                <a:spcPts val="0"/>
              </a:spcBef>
              <a:spcAft>
                <a:spcPts val="0"/>
              </a:spcAft>
              <a:buNone/>
            </a:pPr>
            <a:r>
              <a:rPr b="0" lang="en-US">
                <a:latin typeface="Arial"/>
                <a:ea typeface="Arial"/>
                <a:cs typeface="Arial"/>
                <a:sym typeface="Arial"/>
              </a:rPr>
              <a:t>5. Chuyển trực tiếp đến bản đồ bù nén nếu tìm thấy khóa phân vùng trong bộ đệm khóa phân vùng hoặc kiểm tra tóm tắt phân vùng nếu không kiểm tra tóm tắt phân vùng, sau đó truy cập chỉ mục phân vùng</a:t>
            </a:r>
            <a:endParaRPr/>
          </a:p>
          <a:p>
            <a:pPr indent="0" lvl="0" marL="0" rtl="0" algn="l">
              <a:spcBef>
                <a:spcPts val="0"/>
              </a:spcBef>
              <a:spcAft>
                <a:spcPts val="0"/>
              </a:spcAft>
              <a:buNone/>
            </a:pPr>
            <a:r>
              <a:rPr b="0" lang="en-US">
                <a:latin typeface="Arial"/>
                <a:ea typeface="Arial"/>
                <a:cs typeface="Arial"/>
                <a:sym typeface="Arial"/>
              </a:rPr>
              <a:t>6. Định vị dữ liệu trên đĩa bằng bản đồ bù nén</a:t>
            </a:r>
            <a:endParaRPr/>
          </a:p>
          <a:p>
            <a:pPr indent="0" lvl="0" marL="0" rtl="0" algn="l">
              <a:spcBef>
                <a:spcPts val="0"/>
              </a:spcBef>
              <a:spcAft>
                <a:spcPts val="0"/>
              </a:spcAft>
              <a:buNone/>
            </a:pPr>
            <a:r>
              <a:rPr b="0" lang="en-US">
                <a:latin typeface="Arial"/>
                <a:ea typeface="Arial"/>
                <a:cs typeface="Arial"/>
                <a:sym typeface="Arial"/>
              </a:rPr>
              <a:t>7. Lấy dữ liệu từ SSTable trên đĩa</a:t>
            </a:r>
            <a:endParaRPr b="0">
              <a:latin typeface="Arial"/>
              <a:ea typeface="Arial"/>
              <a:cs typeface="Arial"/>
              <a:sym typeface="Arial"/>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Nếu memtable có dữ liệu phân vùng mong muốn, thì dữ liệu sẽ được đọc và sau đó được hợp nhất với dữ liệu từ SSTables.</a:t>
            </a:r>
            <a:endParaRPr/>
          </a:p>
        </p:txBody>
      </p:sp>
      <p:sp>
        <p:nvSpPr>
          <p:cNvPr id="3656" name="Google Shape;3656;p1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4" name="Shape 3694"/>
        <p:cNvGrpSpPr/>
        <p:nvPr/>
      </p:nvGrpSpPr>
      <p:grpSpPr>
        <a:xfrm>
          <a:off x="0" y="0"/>
          <a:ext cx="0" cy="0"/>
          <a:chOff x="0" y="0"/>
          <a:chExt cx="0" cy="0"/>
        </a:xfrm>
      </p:grpSpPr>
      <p:sp>
        <p:nvSpPr>
          <p:cNvPr id="3695" name="Google Shape;3695;p148: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6" name="Google Shape;3696;p1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Số lượng bản sao được liên hệ bởi yêu cầu đọc của máy khách được xác định bởi mức độ nhất quán do máy khách chỉ định.</a:t>
            </a:r>
            <a:endParaRPr/>
          </a:p>
          <a:p>
            <a:pPr indent="0" lvl="0" marL="0" rtl="0" algn="l">
              <a:spcBef>
                <a:spcPts val="0"/>
              </a:spcBef>
              <a:spcAft>
                <a:spcPts val="0"/>
              </a:spcAft>
              <a:buNone/>
            </a:pPr>
            <a:r>
              <a:rPr b="0" lang="en-US">
                <a:latin typeface="Arial"/>
                <a:ea typeface="Arial"/>
                <a:cs typeface="Arial"/>
                <a:sym typeface="Arial"/>
              </a:rPr>
              <a:t>Điều phối viên gửi các yêu cầu này đến các bản sao hiện đang phản hồi nhanh nhất.</a:t>
            </a:r>
            <a:endParaRPr/>
          </a:p>
          <a:p>
            <a:pPr indent="0" lvl="0" marL="0" rtl="0" algn="l">
              <a:spcBef>
                <a:spcPts val="0"/>
              </a:spcBef>
              <a:spcAft>
                <a:spcPts val="0"/>
              </a:spcAft>
              <a:buNone/>
            </a:pPr>
            <a:r>
              <a:rPr b="0" lang="en-US">
                <a:latin typeface="Arial"/>
                <a:ea typeface="Arial"/>
                <a:cs typeface="Arial"/>
                <a:sym typeface="Arial"/>
              </a:rPr>
              <a:t>Các nút được liên hệ phản hồi với dữ liệu được yêu cầu; nếu nhiều nút được liên hệ, các hàng từ mỗi bản sao sẽ được so sánh trong bộ nhớ để xem chúng có nhất quán hay không.</a:t>
            </a:r>
            <a:endParaRPr/>
          </a:p>
          <a:p>
            <a:pPr indent="0" lvl="0" marL="0" rtl="0" algn="l">
              <a:spcBef>
                <a:spcPts val="0"/>
              </a:spcBef>
              <a:spcAft>
                <a:spcPts val="0"/>
              </a:spcAft>
              <a:buNone/>
            </a:pPr>
            <a:r>
              <a:rPr b="0" lang="en-US">
                <a:latin typeface="Arial"/>
                <a:ea typeface="Arial"/>
                <a:cs typeface="Arial"/>
                <a:sym typeface="Arial"/>
              </a:rPr>
              <a:t>Nếu không, thì bản sao có dữ liệu gần đây nhất (dựa trên dấu thời gian) sẽ được điều phối viên sử dụng để chuyển tiếp kết quả trở lại máy khách.</a:t>
            </a:r>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Để đảm bảo rằng tất cả các bản sao đều có phiên bản dữ liệu thường xuyên đọc mới nhất, điều phối viên cũng liên hệ và so sánh dữ liệu từ tất cả các bản sao còn lại sở hữu hàng trong nền.</a:t>
            </a:r>
            <a:endParaRPr/>
          </a:p>
        </p:txBody>
      </p:sp>
      <p:sp>
        <p:nvSpPr>
          <p:cNvPr id="3697" name="Google Shape;3697;p1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0" name="Shape 3720"/>
        <p:cNvGrpSpPr/>
        <p:nvPr/>
      </p:nvGrpSpPr>
      <p:grpSpPr>
        <a:xfrm>
          <a:off x="0" y="0"/>
          <a:ext cx="0" cy="0"/>
          <a:chOff x="0" y="0"/>
          <a:chExt cx="0" cy="0"/>
        </a:xfrm>
      </p:grpSpPr>
      <p:sp>
        <p:nvSpPr>
          <p:cNvPr id="3721" name="Google Shape;3721;p149: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2" name="Google Shape;3722;p1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Dữ liệu được thêm bởi lệnh DELETE là một điểm đánh dấu xóa được gọi là bia mộ.</a:t>
            </a:r>
            <a:endParaRPr/>
          </a:p>
          <a:p>
            <a:pPr indent="0" lvl="0" marL="0" rtl="0" algn="l">
              <a:spcBef>
                <a:spcPts val="0"/>
              </a:spcBef>
              <a:spcAft>
                <a:spcPts val="0"/>
              </a:spcAft>
              <a:buNone/>
            </a:pPr>
            <a:r>
              <a:rPr b="0" lang="en-US">
                <a:latin typeface="Arial"/>
                <a:ea typeface="Arial"/>
                <a:cs typeface="Arial"/>
                <a:sym typeface="Arial"/>
              </a:rPr>
              <a:t>Nó được thêm vào SSTable giống như cách Viết.</a:t>
            </a:r>
            <a:endParaRPr/>
          </a:p>
          <a:p>
            <a:pPr indent="0" lvl="0" marL="0" rtl="0" algn="l">
              <a:spcBef>
                <a:spcPts val="0"/>
              </a:spcBef>
              <a:spcAft>
                <a:spcPts val="0"/>
              </a:spcAft>
              <a:buNone/>
            </a:pPr>
            <a:r>
              <a:rPr b="0" lang="en-US">
                <a:latin typeface="Arial"/>
                <a:ea typeface="Arial"/>
                <a:cs typeface="Arial"/>
                <a:sym typeface="Arial"/>
              </a:rPr>
              <a:t>bia mộ có dữ liệu/thời gian hết hạn tích hợp.</a:t>
            </a:r>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Khi hết thời gian hết hạn, nó sẽ bị xóa trong quá trình nén thông thường của SSTable.</a:t>
            </a:r>
            <a:endParaRPr/>
          </a:p>
          <a:p>
            <a:pPr indent="0" lvl="0" marL="0" rtl="0" algn="l">
              <a:spcBef>
                <a:spcPts val="0"/>
              </a:spcBef>
              <a:spcAft>
                <a:spcPts val="0"/>
              </a:spcAft>
              <a:buNone/>
            </a:pPr>
            <a:r>
              <a:rPr b="0" lang="en-US">
                <a:latin typeface="Arial"/>
                <a:ea typeface="Arial"/>
                <a:cs typeface="Arial"/>
                <a:sym typeface="Arial"/>
              </a:rPr>
              <a:t>Bạn có thể đặt giá trị TTL (thời gian) cho bản ghi Cassandra (hàng hoặc cột).</a:t>
            </a:r>
            <a:endParaRPr/>
          </a:p>
          <a:p>
            <a:pPr indent="0" lvl="0" marL="0" rtl="0" algn="l">
              <a:spcBef>
                <a:spcPts val="0"/>
              </a:spcBef>
              <a:spcAft>
                <a:spcPts val="0"/>
              </a:spcAft>
              <a:buNone/>
            </a:pPr>
            <a:r>
              <a:rPr b="0" lang="en-US">
                <a:latin typeface="Arial"/>
                <a:ea typeface="Arial"/>
                <a:cs typeface="Arial"/>
                <a:sym typeface="Arial"/>
              </a:rPr>
              <a:t>Vào cuối thời gian quy định, một dấu hiệu bia mộ được hiển thị trên bản ghi.</a:t>
            </a:r>
            <a:endParaRPr/>
          </a:p>
          <a:p>
            <a:pPr indent="0" lvl="0" marL="0" rtl="0" algn="l">
              <a:spcBef>
                <a:spcPts val="0"/>
              </a:spcBef>
              <a:spcAft>
                <a:spcPts val="0"/>
              </a:spcAft>
              <a:buNone/>
            </a:pPr>
            <a:r>
              <a:rPr b="0" lang="en-US">
                <a:latin typeface="Arial"/>
                <a:ea typeface="Arial"/>
                <a:cs typeface="Arial"/>
                <a:sym typeface="Arial"/>
              </a:rPr>
              <a:t>Điều này cũng bị xóa trong quá trình nén.</a:t>
            </a:r>
            <a:endParaRPr/>
          </a:p>
        </p:txBody>
      </p:sp>
      <p:sp>
        <p:nvSpPr>
          <p:cNvPr id="3723" name="Google Shape;3723;p1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5: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Lưu trữ cột là một trong những đặc điểm nổi bật của cơ sở dữ liệu NoSQL và Big Data</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Dữ liệu được lưu trữ trong cột thay vì hàng.</a:t>
            </a:r>
            <a:endParaRPr b="0">
              <a:latin typeface="Arial"/>
              <a:ea typeface="Arial"/>
              <a:cs typeface="Arial"/>
              <a:sym typeface="Arial"/>
            </a:endParaRPr>
          </a:p>
        </p:txBody>
      </p:sp>
      <p:sp>
        <p:nvSpPr>
          <p:cNvPr id="285" name="Google Shape;285;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8" name="Shape 3758"/>
        <p:cNvGrpSpPr/>
        <p:nvPr/>
      </p:nvGrpSpPr>
      <p:grpSpPr>
        <a:xfrm>
          <a:off x="0" y="0"/>
          <a:ext cx="0" cy="0"/>
          <a:chOff x="0" y="0"/>
          <a:chExt cx="0" cy="0"/>
        </a:xfrm>
      </p:grpSpPr>
      <p:sp>
        <p:nvSpPr>
          <p:cNvPr id="3759" name="Google Shape;3759;p150: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0" name="Google Shape;3760;p1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b="1">
              <a:solidFill>
                <a:srgbClr val="3F3F3F"/>
              </a:solidFill>
              <a:latin typeface="Arial"/>
              <a:ea typeface="Arial"/>
              <a:cs typeface="Arial"/>
              <a:sym typeface="Arial"/>
            </a:endParaRPr>
          </a:p>
          <a:p>
            <a:pPr indent="0" lvl="0" marL="0" rtl="0" algn="l">
              <a:spcBef>
                <a:spcPts val="0"/>
              </a:spcBef>
              <a:spcAft>
                <a:spcPts val="0"/>
              </a:spcAft>
              <a:buNone/>
            </a:pPr>
            <a:r>
              <a:rPr lang="en-US">
                <a:solidFill>
                  <a:srgbClr val="3F3F3F"/>
                </a:solidFill>
                <a:latin typeface="Arial"/>
                <a:ea typeface="Arial"/>
                <a:cs typeface="Arial"/>
                <a:sym typeface="Arial"/>
              </a:rPr>
              <a:t>Ngôn ngữ truy vấn là ngôn ngữ máy tính được sử dụng để thực hiện truy vấn trong cơ sở dữ liệu và hệ thống thông tin.</a:t>
            </a:r>
            <a:endParaRPr/>
          </a:p>
          <a:p>
            <a:pPr indent="0" lvl="0" marL="0" rtl="0" algn="l">
              <a:spcBef>
                <a:spcPts val="0"/>
              </a:spcBef>
              <a:spcAft>
                <a:spcPts val="0"/>
              </a:spcAft>
              <a:buNone/>
            </a:pPr>
            <a:r>
              <a:rPr lang="en-US">
                <a:solidFill>
                  <a:srgbClr val="3F3F3F"/>
                </a:solidFill>
                <a:latin typeface="Arial"/>
                <a:ea typeface="Arial"/>
                <a:cs typeface="Arial"/>
                <a:sym typeface="Arial"/>
              </a:rPr>
              <a:t>Ngôn ngữ truy vấn Cassandra là ngôn ngữ truy vấn chính để giao tiếp với cơ sở dữ liệu Apache Cassandra.</a:t>
            </a:r>
            <a:endParaRPr/>
          </a:p>
          <a:p>
            <a:pPr indent="0" lvl="0" marL="0" rtl="0" algn="l">
              <a:spcBef>
                <a:spcPts val="0"/>
              </a:spcBef>
              <a:spcAft>
                <a:spcPts val="0"/>
              </a:spcAft>
              <a:buNone/>
            </a:pPr>
            <a:r>
              <a:rPr lang="en-US">
                <a:solidFill>
                  <a:srgbClr val="3F3F3F"/>
                </a:solidFill>
                <a:latin typeface="Arial"/>
                <a:ea typeface="Arial"/>
                <a:cs typeface="Arial"/>
                <a:sym typeface="Arial"/>
              </a:rPr>
              <a:t>Cách cơ bản nhất để tương tác với Apache Cassandra là sử dụng CQL shell, cqlsh. Sử dụng cqlsh, bạn có thể tạo các không gian phím và bảng, chèn và truy vấn bảng, v.v.</a:t>
            </a:r>
            <a:endParaRPr>
              <a:solidFill>
                <a:srgbClr val="3F3F3F"/>
              </a:solidFill>
              <a:latin typeface="Arial"/>
              <a:ea typeface="Arial"/>
              <a:cs typeface="Arial"/>
              <a:sym typeface="Arial"/>
            </a:endParaRPr>
          </a:p>
          <a:p>
            <a:pPr indent="0" lvl="0" marL="0" rtl="0" algn="l">
              <a:spcBef>
                <a:spcPts val="0"/>
              </a:spcBef>
              <a:spcAft>
                <a:spcPts val="0"/>
              </a:spcAft>
              <a:buNone/>
            </a:pPr>
            <a:r>
              <a:t/>
            </a:r>
            <a:endParaRPr>
              <a:solidFill>
                <a:srgbClr val="3F3F3F"/>
              </a:solidFill>
              <a:latin typeface="Arial"/>
              <a:ea typeface="Arial"/>
              <a:cs typeface="Arial"/>
              <a:sym typeface="Arial"/>
            </a:endParaRPr>
          </a:p>
          <a:p>
            <a:pPr indent="-171450" lvl="0" marL="171450" rtl="0" algn="l">
              <a:spcBef>
                <a:spcPts val="0"/>
              </a:spcBef>
              <a:spcAft>
                <a:spcPts val="0"/>
              </a:spcAft>
              <a:buClr>
                <a:srgbClr val="3F3F3F"/>
              </a:buClr>
              <a:buSzPts val="1200"/>
              <a:buFont typeface="Arial"/>
              <a:buChar char="•"/>
            </a:pPr>
            <a:r>
              <a:rPr lang="en-US">
                <a:solidFill>
                  <a:srgbClr val="3F3F3F"/>
                </a:solidFill>
                <a:latin typeface="Arial"/>
                <a:ea typeface="Arial"/>
                <a:cs typeface="Arial"/>
                <a:sym typeface="Arial"/>
              </a:rPr>
              <a:t>Nhận xét</a:t>
            </a:r>
            <a:endParaRPr>
              <a:solidFill>
                <a:srgbClr val="3F3F3F"/>
              </a:solidFill>
              <a:latin typeface="Arial"/>
              <a:ea typeface="Arial"/>
              <a:cs typeface="Arial"/>
              <a:sym typeface="Arial"/>
            </a:endParaRPr>
          </a:p>
          <a:p>
            <a:pPr indent="0" lvl="0" marL="0" rtl="0" algn="l">
              <a:spcBef>
                <a:spcPts val="0"/>
              </a:spcBef>
              <a:spcAft>
                <a:spcPts val="0"/>
              </a:spcAft>
              <a:buNone/>
            </a:pPr>
            <a:r>
              <a:rPr lang="en-US">
                <a:solidFill>
                  <a:srgbClr val="3F3F3F"/>
                </a:solidFill>
                <a:latin typeface="Arial"/>
                <a:ea typeface="Arial"/>
                <a:cs typeface="Arial"/>
                <a:sym typeface="Arial"/>
              </a:rPr>
              <a:t>Nhận xét một dòng được bắt đầu bằng -- hoặc //</a:t>
            </a:r>
            <a:endParaRPr/>
          </a:p>
          <a:p>
            <a:pPr indent="0" lvl="0" marL="0" rtl="0" algn="l">
              <a:spcBef>
                <a:spcPts val="0"/>
              </a:spcBef>
              <a:spcAft>
                <a:spcPts val="0"/>
              </a:spcAft>
              <a:buNone/>
            </a:pPr>
            <a:r>
              <a:rPr lang="en-US">
                <a:solidFill>
                  <a:srgbClr val="3F3F3F"/>
                </a:solidFill>
                <a:latin typeface="Arial"/>
                <a:ea typeface="Arial"/>
                <a:cs typeface="Arial"/>
                <a:sym typeface="Arial"/>
              </a:rPr>
              <a:t>Chú thích nhiều dòng được sử dụng /* .... */, không thể lồng vào nhau</a:t>
            </a:r>
            <a:endParaRPr>
              <a:latin typeface="Arial"/>
              <a:ea typeface="Arial"/>
              <a:cs typeface="Arial"/>
              <a:sym typeface="Arial"/>
            </a:endParaRPr>
          </a:p>
        </p:txBody>
      </p:sp>
      <p:sp>
        <p:nvSpPr>
          <p:cNvPr id="3761" name="Google Shape;3761;p1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7" name="Shape 3767"/>
        <p:cNvGrpSpPr/>
        <p:nvPr/>
      </p:nvGrpSpPr>
      <p:grpSpPr>
        <a:xfrm>
          <a:off x="0" y="0"/>
          <a:ext cx="0" cy="0"/>
          <a:chOff x="0" y="0"/>
          <a:chExt cx="0" cy="0"/>
        </a:xfrm>
      </p:grpSpPr>
      <p:sp>
        <p:nvSpPr>
          <p:cNvPr id="3768" name="Google Shape;3768;p151: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9" name="Google Shape;3769;p1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Loại tập hợp - Một cột tập hợp được khai báo bằng cách sử dụng loại tập hợp, theo sau là một loại khác, chẳng hạn như int hoặc văn bản, trong dấu ngoặc nhọn. Ví dụ: bạn có thể tạo bảng có danh sách phần tử văn bản, danh sách số nguyên hoặc danh sách một số loại phần tử khác.</a:t>
            </a:r>
            <a:endParaRPr/>
          </a:p>
          <a:p>
            <a:pPr indent="-95250" lvl="0" marL="171450" rtl="0" algn="l">
              <a:spcBef>
                <a:spcPts val="0"/>
              </a:spcBef>
              <a:spcAft>
                <a:spcPts val="0"/>
              </a:spcAft>
              <a:buClr>
                <a:schemeClr val="dk1"/>
              </a:buClr>
              <a:buSzPts val="1200"/>
              <a:buFont typeface="Arial"/>
              <a:buNone/>
            </a:pPr>
            <a:r>
              <a:t/>
            </a:r>
            <a:endParaRPr b="0">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Loại bộ - Loại dữ liệu bộ chứa các tập hợp trường vị trí đã nhập có độ dài cố định. Sử dụng bộ làm thay thế cho loại do người dùng xác định. Một bộ có thể chứa nhiều trường (32768), nhiều hơn mức có thể được sử dụng một cách thận trọng. Thông thường, hãy tạo một bộ có một vài trường.</a:t>
            </a:r>
            <a:endParaRPr/>
          </a:p>
          <a:p>
            <a:pPr indent="-95250" lvl="0" marL="171450" rtl="0" algn="l">
              <a:spcBef>
                <a:spcPts val="0"/>
              </a:spcBef>
              <a:spcAft>
                <a:spcPts val="0"/>
              </a:spcAft>
              <a:buClr>
                <a:schemeClr val="dk1"/>
              </a:buClr>
              <a:buSzPts val="1200"/>
              <a:buFont typeface="Arial"/>
              <a:buNone/>
            </a:pPr>
            <a:r>
              <a:t/>
            </a:r>
            <a:endParaRPr b="0">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Loại do người dùng xác định - Loại do người dùng xác định tạo điều kiện thuận lợi cho việc xử lý nhiều trường thông tin liên quan trong một bảng. Các ứng dụng yêu cầu nhiều bảng có thể được đơn giản hóa để sử dụng ít bảng hơn bằng cách sử dụng loại do người dùng xác định để biểu diễn các trường thông tin liên quan thay vì lưu trữ thông tin trong một bảng riêng biệt. </a:t>
            </a:r>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Lưu ý: Các loại tùy chỉnh tồn tại chủ yếu cho mục đích tương thích ngược và việc sử dụng chúng không được khuyến khích. Cách sử dụng của chúng phức tạp, không thân thiện với người dùng và các loại được cung cấp khác, đặc biệt là các loại do người dùng xác định, hầu như luôn luôn là đủ.</a:t>
            </a:r>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CQL định nghĩa các kiểu dữ liệu dựng sẵn cho các cột.</a:t>
            </a:r>
            <a:endParaRPr b="0">
              <a:latin typeface="Arial"/>
              <a:ea typeface="Arial"/>
              <a:cs typeface="Arial"/>
              <a:sym typeface="Arial"/>
            </a:endParaRPr>
          </a:p>
          <a:p>
            <a:pPr indent="0" lvl="0" marL="0" rtl="0" algn="l">
              <a:spcBef>
                <a:spcPts val="0"/>
              </a:spcBef>
              <a:spcAft>
                <a:spcPts val="0"/>
              </a:spcAft>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https://docs.datastax.com/en/cql-oss/3.x/cql/cql_reference/cql_data_types_c.html</a:t>
            </a:r>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
        <p:nvSpPr>
          <p:cNvPr id="3770" name="Google Shape;3770;p1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6" name="Shape 3776"/>
        <p:cNvGrpSpPr/>
        <p:nvPr/>
      </p:nvGrpSpPr>
      <p:grpSpPr>
        <a:xfrm>
          <a:off x="0" y="0"/>
          <a:ext cx="0" cy="0"/>
          <a:chOff x="0" y="0"/>
          <a:chExt cx="0" cy="0"/>
        </a:xfrm>
      </p:grpSpPr>
      <p:sp>
        <p:nvSpPr>
          <p:cNvPr id="3777" name="Google Shape;3777;p152: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8" name="Google Shape;3778;p1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CQL cung cấp một tập hợp phong phú các kiểu dữ liệu dựng sẵn, bao gồm các kiểu tập hợp.</a:t>
            </a:r>
            <a:endParaRPr/>
          </a:p>
          <a:p>
            <a:pPr indent="0" lvl="0" marL="0" rtl="0" algn="l">
              <a:spcBef>
                <a:spcPts val="0"/>
              </a:spcBef>
              <a:spcAft>
                <a:spcPts val="0"/>
              </a:spcAft>
              <a:buNone/>
            </a:pPr>
            <a:r>
              <a:rPr b="0" lang="en-US">
                <a:latin typeface="Arial"/>
                <a:ea typeface="Arial"/>
                <a:cs typeface="Arial"/>
                <a:sym typeface="Arial"/>
              </a:rPr>
              <a:t>Cùng với các loại dữ liệu này, người dùng cũng có thể tạo các loại dữ liệu tùy chỉnh của riêng mình.</a:t>
            </a:r>
            <a:endParaRPr/>
          </a:p>
          <a:p>
            <a:pPr indent="0" lvl="0" marL="0" rtl="0" algn="l">
              <a:spcBef>
                <a:spcPts val="0"/>
              </a:spcBef>
              <a:spcAft>
                <a:spcPts val="0"/>
              </a:spcAft>
              <a:buNone/>
            </a:pPr>
            <a:r>
              <a:rPr b="0" lang="en-US">
                <a:latin typeface="Arial"/>
                <a:ea typeface="Arial"/>
                <a:cs typeface="Arial"/>
                <a:sym typeface="Arial"/>
              </a:rPr>
              <a:t>Bảng trên cung cấp danh sách các kiểu dữ liệu tích hợp có sẵn trong CQL.</a:t>
            </a:r>
            <a:endParaRPr/>
          </a:p>
        </p:txBody>
      </p:sp>
      <p:sp>
        <p:nvSpPr>
          <p:cNvPr id="3779" name="Google Shape;3779;p1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5" name="Shape 3785"/>
        <p:cNvGrpSpPr/>
        <p:nvPr/>
      </p:nvGrpSpPr>
      <p:grpSpPr>
        <a:xfrm>
          <a:off x="0" y="0"/>
          <a:ext cx="0" cy="0"/>
          <a:chOff x="0" y="0"/>
          <a:chExt cx="0" cy="0"/>
        </a:xfrm>
      </p:grpSpPr>
      <p:sp>
        <p:nvSpPr>
          <p:cNvPr id="3786" name="Google Shape;3786;p153: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7" name="Google Shape;3787;p1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Các kiểu dữ liệu bộ sưu tập trong Cassandra về cơ bản là một đơn vị trong đó nhiều giá trị được lưu trữ.</a:t>
            </a:r>
            <a:endParaRPr/>
          </a:p>
          <a:p>
            <a:pPr indent="0" lvl="0" marL="0" rtl="0" algn="l">
              <a:spcBef>
                <a:spcPts val="0"/>
              </a:spcBef>
              <a:spcAft>
                <a:spcPts val="0"/>
              </a:spcAft>
              <a:buNone/>
            </a:pPr>
            <a:r>
              <a:rPr b="0" lang="en-US">
                <a:latin typeface="Arial"/>
                <a:ea typeface="Arial"/>
                <a:cs typeface="Arial"/>
                <a:sym typeface="Arial"/>
              </a:rPr>
              <a:t>Thông thường, một biến duy nhất xác định kiểu dữ liệu của bộ sưu tập Cassandra-CQL.</a:t>
            </a:r>
            <a:endParaRPr/>
          </a:p>
          <a:p>
            <a:pPr indent="0" lvl="0" marL="0" rtl="0" algn="l">
              <a:spcBef>
                <a:spcPts val="0"/>
              </a:spcBef>
              <a:spcAft>
                <a:spcPts val="0"/>
              </a:spcAft>
              <a:buNone/>
            </a:pPr>
            <a:r>
              <a:rPr b="0" lang="en-US">
                <a:latin typeface="Arial"/>
                <a:ea typeface="Arial"/>
                <a:cs typeface="Arial"/>
                <a:sym typeface="Arial"/>
              </a:rPr>
              <a:t>Biến này lần lượt chứa nhiều giá trị.</a:t>
            </a:r>
            <a:endParaRPr/>
          </a:p>
          <a:p>
            <a:pPr indent="0" lvl="0" marL="0" rtl="0" algn="l">
              <a:spcBef>
                <a:spcPts val="0"/>
              </a:spcBef>
              <a:spcAft>
                <a:spcPts val="0"/>
              </a:spcAft>
              <a:buNone/>
            </a:pPr>
            <a:r>
              <a:rPr b="0" lang="en-US">
                <a:latin typeface="Arial"/>
                <a:ea typeface="Arial"/>
                <a:cs typeface="Arial"/>
                <a:sym typeface="Arial"/>
              </a:rPr>
              <a:t>Có một vài kiểu dữ liệu tập hợp, danh sách, tập hợp và bản đồ.</a:t>
            </a:r>
            <a:endParaRPr/>
          </a:p>
          <a:p>
            <a:pPr indent="0" lvl="0" marL="0" rtl="0" algn="l">
              <a:spcBef>
                <a:spcPts val="0"/>
              </a:spcBef>
              <a:spcAft>
                <a:spcPts val="0"/>
              </a:spcAft>
              <a:buNone/>
            </a:pPr>
            <a:r>
              <a:rPr b="0" lang="en-US">
                <a:latin typeface="Arial"/>
                <a:ea typeface="Arial"/>
                <a:cs typeface="Arial"/>
                <a:sym typeface="Arial"/>
              </a:rPr>
              <a:t>Nhiều chức năng được thực hiện trên các loại dữ liệu bộ sưu tập Cassandra này.</a:t>
            </a:r>
            <a:endParaRPr/>
          </a:p>
          <a:p>
            <a:pPr indent="0" lvl="0" marL="0" rtl="0" algn="l">
              <a:spcBef>
                <a:spcPts val="0"/>
              </a:spcBef>
              <a:spcAft>
                <a:spcPts val="0"/>
              </a:spcAft>
              <a:buNone/>
            </a:pPr>
            <a:r>
              <a:rPr b="0" lang="en-US">
                <a:latin typeface="Arial"/>
                <a:ea typeface="Arial"/>
                <a:cs typeface="Arial"/>
                <a:sym typeface="Arial"/>
              </a:rPr>
              <a:t>Các chức năng này bao gồm tạo, chèn, cập nhật và xác minh.</a:t>
            </a:r>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Các giá trị được lưu trữ dưới dạng danh sách. Một giá trị trong danh sách này được lưu trữ nhiều lần.</a:t>
            </a:r>
            <a:endParaRPr/>
          </a:p>
          <a:p>
            <a:pPr indent="0" lvl="0" marL="0" rtl="0" algn="l">
              <a:spcBef>
                <a:spcPts val="0"/>
              </a:spcBef>
              <a:spcAft>
                <a:spcPts val="0"/>
              </a:spcAft>
              <a:buNone/>
            </a:pPr>
            <a:r>
              <a:rPr b="0" lang="en-US">
                <a:latin typeface="Arial"/>
                <a:ea typeface="Arial"/>
                <a:cs typeface="Arial"/>
                <a:sym typeface="Arial"/>
              </a:rPr>
              <a:t>Có một quy tắc cho kiểu dữ liệu danh sách.</a:t>
            </a:r>
            <a:endParaRPr/>
          </a:p>
          <a:p>
            <a:pPr indent="0" lvl="0" marL="0" rtl="0" algn="l">
              <a:spcBef>
                <a:spcPts val="0"/>
              </a:spcBef>
              <a:spcAft>
                <a:spcPts val="0"/>
              </a:spcAft>
              <a:buNone/>
            </a:pPr>
            <a:r>
              <a:rPr b="0" lang="en-US">
                <a:latin typeface="Arial"/>
                <a:ea typeface="Arial"/>
                <a:cs typeface="Arial"/>
                <a:sym typeface="Arial"/>
              </a:rPr>
              <a:t>Thứ tự của các phần tử không thể thay đổi. Sau khi lưu trữ các giá trị trong danh sách, các phần tử sẽ nhận được một chỉ mục cụ thể.</a:t>
            </a:r>
            <a:endParaRPr/>
          </a:p>
          <a:p>
            <a:pPr indent="0" lvl="0" marL="0" rtl="0" algn="l">
              <a:spcBef>
                <a:spcPts val="0"/>
              </a:spcBef>
              <a:spcAft>
                <a:spcPts val="0"/>
              </a:spcAft>
              <a:buNone/>
            </a:pPr>
            <a:r>
              <a:rPr b="0" lang="en-US">
                <a:latin typeface="Arial"/>
                <a:ea typeface="Arial"/>
                <a:cs typeface="Arial"/>
                <a:sym typeface="Arial"/>
              </a:rPr>
              <a:t>Các giá trị có thể được truy xuất thông qua các chỉ mục này.</a:t>
            </a:r>
            <a:endParaRPr b="0">
              <a:latin typeface="Arial"/>
              <a:ea typeface="Arial"/>
              <a:cs typeface="Arial"/>
              <a:sym typeface="Arial"/>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1" lang="en-US" u="none">
                <a:latin typeface="Arial"/>
                <a:ea typeface="Arial"/>
                <a:cs typeface="Arial"/>
                <a:sym typeface="Arial"/>
              </a:rPr>
              <a:t>[Thông điệp chính]</a:t>
            </a:r>
            <a:endParaRPr/>
          </a:p>
          <a:p>
            <a:pPr indent="0" lvl="0" marL="0" rtl="0" algn="l">
              <a:spcBef>
                <a:spcPts val="0"/>
              </a:spcBef>
              <a:spcAft>
                <a:spcPts val="0"/>
              </a:spcAft>
              <a:buNone/>
            </a:pPr>
            <a:r>
              <a:rPr lang="en-US">
                <a:latin typeface="Arial"/>
                <a:ea typeface="Arial"/>
                <a:cs typeface="Arial"/>
                <a:sym typeface="Arial"/>
              </a:rPr>
              <a:t>Danh sách - Danh sách là tập hợp của một hoặc nhiều phần tử được sắp xếp.</a:t>
            </a:r>
            <a:endParaRPr/>
          </a:p>
          <a:p>
            <a:pPr indent="0" lvl="0" marL="0" rtl="0" algn="l">
              <a:spcBef>
                <a:spcPts val="0"/>
              </a:spcBef>
              <a:spcAft>
                <a:spcPts val="0"/>
              </a:spcAft>
              <a:buNone/>
            </a:pPr>
            <a:r>
              <a:rPr lang="en-US">
                <a:latin typeface="Arial"/>
                <a:ea typeface="Arial"/>
                <a:cs typeface="Arial"/>
                <a:sym typeface="Arial"/>
              </a:rPr>
              <a:t>Ánh xạ - Ánh xạ là tập hợp các cặp khóa-giá trị.</a:t>
            </a:r>
            <a:endParaRPr/>
          </a:p>
          <a:p>
            <a:pPr indent="0" lvl="0" marL="0" rtl="0" algn="l">
              <a:spcBef>
                <a:spcPts val="0"/>
              </a:spcBef>
              <a:spcAft>
                <a:spcPts val="0"/>
              </a:spcAft>
              <a:buNone/>
            </a:pPr>
            <a:r>
              <a:rPr lang="en-US">
                <a:latin typeface="Arial"/>
                <a:ea typeface="Arial"/>
                <a:cs typeface="Arial"/>
                <a:sym typeface="Arial"/>
              </a:rPr>
              <a:t>Tập hợp - Tập hợp là tập hợp của một hoặc nhiều phần tử.</a:t>
            </a:r>
            <a:endParaRPr/>
          </a:p>
        </p:txBody>
      </p:sp>
      <p:sp>
        <p:nvSpPr>
          <p:cNvPr id="3788" name="Google Shape;3788;p1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8" name="Shape 3808"/>
        <p:cNvGrpSpPr/>
        <p:nvPr/>
      </p:nvGrpSpPr>
      <p:grpSpPr>
        <a:xfrm>
          <a:off x="0" y="0"/>
          <a:ext cx="0" cy="0"/>
          <a:chOff x="0" y="0"/>
          <a:chExt cx="0" cy="0"/>
        </a:xfrm>
      </p:grpSpPr>
      <p:sp>
        <p:nvSpPr>
          <p:cNvPr id="3809" name="Google Shape;3809;p154: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0" name="Google Shape;3810;p1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Đây là một ví dụ về việc sử dụng loại ánh xạ.</a:t>
            </a:r>
            <a:endParaRPr/>
          </a:p>
        </p:txBody>
      </p:sp>
      <p:sp>
        <p:nvSpPr>
          <p:cNvPr id="3811" name="Google Shape;3811;p1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8" name="Shape 3818"/>
        <p:cNvGrpSpPr/>
        <p:nvPr/>
      </p:nvGrpSpPr>
      <p:grpSpPr>
        <a:xfrm>
          <a:off x="0" y="0"/>
          <a:ext cx="0" cy="0"/>
          <a:chOff x="0" y="0"/>
          <a:chExt cx="0" cy="0"/>
        </a:xfrm>
      </p:grpSpPr>
      <p:sp>
        <p:nvSpPr>
          <p:cNvPr id="3819" name="Google Shape;3819;p155: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0" name="Google Shape;3820;p1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Đây là một ví dụ về việc sử dụng toán tử tập hợp.</a:t>
            </a:r>
            <a:endParaRPr/>
          </a:p>
        </p:txBody>
      </p:sp>
      <p:sp>
        <p:nvSpPr>
          <p:cNvPr id="3821" name="Google Shape;3821;p1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8" name="Shape 3828"/>
        <p:cNvGrpSpPr/>
        <p:nvPr/>
      </p:nvGrpSpPr>
      <p:grpSpPr>
        <a:xfrm>
          <a:off x="0" y="0"/>
          <a:ext cx="0" cy="0"/>
          <a:chOff x="0" y="0"/>
          <a:chExt cx="0" cy="0"/>
        </a:xfrm>
      </p:grpSpPr>
      <p:sp>
        <p:nvSpPr>
          <p:cNvPr id="3829" name="Google Shape;3829;p156: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0" name="Google Shape;3830;p1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Tạo loại do người dùng xác định (UDT)</a:t>
            </a:r>
            <a:endParaRPr/>
          </a:p>
          <a:p>
            <a:pPr indent="0" lvl="0" marL="0" rtl="0" algn="l">
              <a:spcBef>
                <a:spcPts val="0"/>
              </a:spcBef>
              <a:spcAft>
                <a:spcPts val="0"/>
              </a:spcAft>
              <a:buNone/>
            </a:pPr>
            <a:r>
              <a:rPr b="0" lang="en-US">
                <a:latin typeface="Arial"/>
                <a:ea typeface="Arial"/>
                <a:cs typeface="Arial"/>
                <a:sym typeface="Arial"/>
              </a:rPr>
              <a:t>Các loại do người dùng xác định (UDT) có thể đính kèm nhiều trường dữ liệu, mỗi trường được đặt tên và nhập vào một cột.</a:t>
            </a:r>
            <a:endParaRPr/>
          </a:p>
          <a:p>
            <a:pPr indent="0" lvl="0" marL="0" rtl="0" algn="l">
              <a:spcBef>
                <a:spcPts val="0"/>
              </a:spcBef>
              <a:spcAft>
                <a:spcPts val="0"/>
              </a:spcAft>
              <a:buNone/>
            </a:pPr>
            <a:r>
              <a:rPr b="0" lang="en-US">
                <a:latin typeface="Arial"/>
                <a:ea typeface="Arial"/>
                <a:cs typeface="Arial"/>
                <a:sym typeface="Arial"/>
              </a:rPr>
              <a:t>Các trường được sử dụng để tạo UDT có thể là bất kỳ loại dữ liệu hợp lệ nào, bao gồm các bộ sưu tập và các UDT hiện có khác.</a:t>
            </a:r>
            <a:endParaRPr/>
          </a:p>
          <a:p>
            <a:pPr indent="0" lvl="0" marL="0" rtl="0" algn="l">
              <a:spcBef>
                <a:spcPts val="0"/>
              </a:spcBef>
              <a:spcAft>
                <a:spcPts val="0"/>
              </a:spcAft>
              <a:buNone/>
            </a:pPr>
            <a:r>
              <a:rPr b="0" lang="en-US">
                <a:latin typeface="Arial"/>
                <a:ea typeface="Arial"/>
                <a:cs typeface="Arial"/>
                <a:sym typeface="Arial"/>
              </a:rPr>
              <a:t>Sau khi được tạo, UDT có thể được sử dụng để xác định một cột trong bảng.</a:t>
            </a:r>
            <a:endParaRPr/>
          </a:p>
        </p:txBody>
      </p:sp>
      <p:sp>
        <p:nvSpPr>
          <p:cNvPr id="3831" name="Google Shape;3831;p1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8" name="Shape 3858"/>
        <p:cNvGrpSpPr/>
        <p:nvPr/>
      </p:nvGrpSpPr>
      <p:grpSpPr>
        <a:xfrm>
          <a:off x="0" y="0"/>
          <a:ext cx="0" cy="0"/>
          <a:chOff x="0" y="0"/>
          <a:chExt cx="0" cy="0"/>
        </a:xfrm>
      </p:grpSpPr>
      <p:sp>
        <p:nvSpPr>
          <p:cNvPr id="3859" name="Google Shape;3859;p157: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0" name="Google Shape;3860;p1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Đây là một ví dụ về việc sử dụng loại dữ liệu do người dùng xác định, chẳng hạn như thay đổi, thả, mô tả.</a:t>
            </a:r>
            <a:endParaRPr/>
          </a:p>
        </p:txBody>
      </p:sp>
      <p:sp>
        <p:nvSpPr>
          <p:cNvPr id="3861" name="Google Shape;3861;p1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0" name="Shape 3870"/>
        <p:cNvGrpSpPr/>
        <p:nvPr/>
      </p:nvGrpSpPr>
      <p:grpSpPr>
        <a:xfrm>
          <a:off x="0" y="0"/>
          <a:ext cx="0" cy="0"/>
          <a:chOff x="0" y="0"/>
          <a:chExt cx="0" cy="0"/>
        </a:xfrm>
      </p:grpSpPr>
      <p:sp>
        <p:nvSpPr>
          <p:cNvPr id="3871" name="Google Shape;3871;p158: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2" name="Google Shape;3872;p1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Khóa phân vùng là một điểm nhập quan trọng để chèn/chọn</a:t>
            </a:r>
            <a:endParaRPr/>
          </a:p>
          <a:p>
            <a:pPr indent="0" lvl="0" marL="0" rtl="0" algn="l">
              <a:spcBef>
                <a:spcPts val="0"/>
              </a:spcBef>
              <a:spcAft>
                <a:spcPts val="0"/>
              </a:spcAft>
              <a:buNone/>
            </a:pPr>
            <a:r>
              <a:rPr b="0" lang="en-US">
                <a:latin typeface="Arial"/>
                <a:ea typeface="Arial"/>
                <a:cs typeface="Arial"/>
                <a:sym typeface="Arial"/>
              </a:rPr>
              <a:t>Giúp lưu trữ dữ liệu phân tán</a:t>
            </a:r>
            <a:endParaRPr/>
          </a:p>
          <a:p>
            <a:pPr indent="0" lvl="0" marL="0" rtl="0" algn="l">
              <a:spcBef>
                <a:spcPts val="0"/>
              </a:spcBef>
              <a:spcAft>
                <a:spcPts val="0"/>
              </a:spcAft>
              <a:buNone/>
            </a:pPr>
            <a:r>
              <a:rPr b="0" lang="en-US">
                <a:latin typeface="Arial"/>
                <a:ea typeface="Arial"/>
                <a:cs typeface="Arial"/>
                <a:sym typeface="Arial"/>
              </a:rPr>
              <a:t>Không có khóa phân vùng → quét toàn bộ cụm</a:t>
            </a:r>
            <a:endParaRPr b="0">
              <a:latin typeface="Arial"/>
              <a:ea typeface="Arial"/>
              <a:cs typeface="Arial"/>
              <a:sym typeface="Arial"/>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1" lang="en-US" u="none">
                <a:latin typeface="Arial"/>
                <a:ea typeface="Arial"/>
                <a:cs typeface="Arial"/>
                <a:sym typeface="Arial"/>
              </a:rPr>
              <a:t>[Thông điệp chính]</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Khóa phân vùng chịu trách nhiệm phân phối dữ liệu giữa các node.</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Khóa phân vùng giống như khóa chính khi khóa chính bao gồm một cột.</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Các khóa phân vùng thuộc về một nút.</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Cassandra được tổ chức thành một cụm các node, với mỗi node có một phần bằng nhau của hàm băm khóa phân vùng.</a:t>
            </a:r>
            <a:endParaRPr/>
          </a:p>
        </p:txBody>
      </p:sp>
      <p:sp>
        <p:nvSpPr>
          <p:cNvPr id="3873" name="Google Shape;3873;p1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4" name="Shape 3924"/>
        <p:cNvGrpSpPr/>
        <p:nvPr/>
      </p:nvGrpSpPr>
      <p:grpSpPr>
        <a:xfrm>
          <a:off x="0" y="0"/>
          <a:ext cx="0" cy="0"/>
          <a:chOff x="0" y="0"/>
          <a:chExt cx="0" cy="0"/>
        </a:xfrm>
      </p:grpSpPr>
      <p:sp>
        <p:nvSpPr>
          <p:cNvPr id="3925" name="Google Shape;3925;p159: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6" name="Google Shape;3926;p1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Khóa chính là một cột được sử dụng để xác định duy nhất một hàng.</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Do đó, việc xác định khóa chính là bắt buộc khi tạo bảng. Khóa chính được tạo từ một hoặc nhiều cột của bảng.</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Đối với một bảng có khóa chính đơn giản, Cassandra sử dụng một tên cột làm khóa phân vùng.</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Khóa chính chỉ bao gồm khóa phân vùng trong trường hợp này.</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Dữ liệu được lưu trữ bằng một khóa chính đơn giản sẽ nhanh chóng được chèn và truy xuất nếu nhiều giá trị cho cột có thể phân phối các phân vùng trên nhiều nút.</a:t>
            </a:r>
            <a:endParaRPr b="0" i="0" sz="1200">
              <a:solidFill>
                <a:schemeClr val="dk1"/>
              </a:solidFill>
              <a:latin typeface="Arial"/>
              <a:ea typeface="Arial"/>
              <a:cs typeface="Arial"/>
              <a:sym typeface="Arial"/>
            </a:endParaRPr>
          </a:p>
          <a:p>
            <a:pPr indent="0" lvl="0" marL="0" rtl="0" algn="l">
              <a:spcBef>
                <a:spcPts val="0"/>
              </a:spcBef>
              <a:spcAft>
                <a:spcPts val="0"/>
              </a:spcAft>
              <a:buNone/>
            </a:pPr>
            <a:r>
              <a:t/>
            </a:r>
            <a:endParaRPr b="1">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b="0" i="0" lang="en-US" sz="1200">
                <a:solidFill>
                  <a:schemeClr val="dk1"/>
                </a:solidFill>
                <a:latin typeface="Arial"/>
                <a:ea typeface="Arial"/>
                <a:cs typeface="Arial"/>
                <a:sym typeface="Arial"/>
              </a:rPr>
              <a:t>Khóa cụm</a:t>
            </a:r>
            <a:endParaRPr b="0" i="0" sz="1200">
              <a:solidFill>
                <a:schemeClr val="dk1"/>
              </a:solidFill>
              <a:latin typeface="Arial"/>
              <a:ea typeface="Arial"/>
              <a:cs typeface="Arial"/>
              <a:sym typeface="Arial"/>
            </a:endParaRPr>
          </a:p>
          <a:p>
            <a:pPr indent="0" lvl="0" marL="0" rtl="0" algn="l">
              <a:spcBef>
                <a:spcPts val="0"/>
              </a:spcBef>
              <a:spcAft>
                <a:spcPts val="0"/>
              </a:spcAft>
              <a:buNone/>
            </a:pPr>
            <a:r>
              <a:rPr b="0" i="0" lang="en-US" sz="1200">
                <a:solidFill>
                  <a:schemeClr val="dk1"/>
                </a:solidFill>
                <a:latin typeface="Arial"/>
                <a:ea typeface="Arial"/>
                <a:cs typeface="Arial"/>
                <a:sym typeface="Arial"/>
              </a:rPr>
              <a:t>Các khóa phân cụm chịu trách nhiệm sắp xếp dữ liệu trong một phân vùng. Mỗi cột khóa chính sau khóa phân vùng được coi là khóa phân cụm.</a:t>
            </a:r>
            <a:endParaRPr b="0" i="0" sz="1200">
              <a:solidFill>
                <a:schemeClr val="dk1"/>
              </a:solidFill>
              <a:latin typeface="Arial"/>
              <a:ea typeface="Arial"/>
              <a:cs typeface="Arial"/>
              <a:sym typeface="Arial"/>
            </a:endParaRPr>
          </a:p>
          <a:p>
            <a:pPr indent="0" lvl="0" marL="0" rtl="0" algn="l">
              <a:spcBef>
                <a:spcPts val="0"/>
              </a:spcBef>
              <a:spcAft>
                <a:spcPts val="0"/>
              </a:spcAft>
              <a:buNone/>
            </a:pPr>
            <a:r>
              <a:t/>
            </a:r>
            <a:endParaRPr b="0" i="0" sz="1200">
              <a:solidFill>
                <a:schemeClr val="dk1"/>
              </a:solidFill>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b="0" i="0" lang="en-US" sz="1200">
                <a:solidFill>
                  <a:schemeClr val="dk1"/>
                </a:solidFill>
                <a:latin typeface="Arial"/>
                <a:ea typeface="Arial"/>
                <a:cs typeface="Arial"/>
                <a:sym typeface="Arial"/>
              </a:rPr>
              <a:t>Khóa tổng hợp</a:t>
            </a:r>
            <a:endParaRPr b="0" i="0" sz="1200">
              <a:solidFill>
                <a:schemeClr val="dk1"/>
              </a:solidFill>
              <a:latin typeface="Arial"/>
              <a:ea typeface="Arial"/>
              <a:cs typeface="Arial"/>
              <a:sym typeface="Arial"/>
            </a:endParaRPr>
          </a:p>
          <a:p>
            <a:pPr indent="0" lvl="0" marL="0" rtl="0" algn="l">
              <a:spcBef>
                <a:spcPts val="0"/>
              </a:spcBef>
              <a:spcAft>
                <a:spcPts val="0"/>
              </a:spcAft>
              <a:buNone/>
            </a:pPr>
            <a:r>
              <a:rPr b="0" i="0" lang="en-US" sz="1200">
                <a:solidFill>
                  <a:schemeClr val="dk1"/>
                </a:solidFill>
                <a:latin typeface="Arial"/>
                <a:ea typeface="Arial"/>
                <a:cs typeface="Arial"/>
                <a:sym typeface="Arial"/>
              </a:rPr>
              <a:t>Khóa tổng hợp bao gồm nhiều cột trong khóa chính, nhưng các cột bổ sung này không nhất thiết ảnh hưởng đến khóa phân vùng.</a:t>
            </a:r>
            <a:endParaRPr b="0" i="0" sz="1200">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
        <p:nvSpPr>
          <p:cNvPr id="3927" name="Google Shape;3927;p1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6: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 name="Google Shape;32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Việc lựa chọn khóa chính và khóa phân vùng là rất quan trọng đối với hiệu suất tốt của Kudu.</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Chúng ảnh hưởng đến vị trí và phân vùng của dữ liệu, từ đó ảnh hưởng đến các mẫu truy cập đọc ghi.</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Các đặc điểm của bảng và máy tính bảng được trình bày.</a:t>
            </a:r>
            <a:endParaRPr b="0">
              <a:latin typeface="Arial"/>
              <a:ea typeface="Arial"/>
              <a:cs typeface="Arial"/>
              <a:sym typeface="Arial"/>
            </a:endParaRPr>
          </a:p>
        </p:txBody>
      </p:sp>
      <p:sp>
        <p:nvSpPr>
          <p:cNvPr id="329" name="Google Shape;329;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3" name="Shape 3933"/>
        <p:cNvGrpSpPr/>
        <p:nvPr/>
      </p:nvGrpSpPr>
      <p:grpSpPr>
        <a:xfrm>
          <a:off x="0" y="0"/>
          <a:ext cx="0" cy="0"/>
          <a:chOff x="0" y="0"/>
          <a:chExt cx="0" cy="0"/>
        </a:xfrm>
      </p:grpSpPr>
      <p:sp>
        <p:nvSpPr>
          <p:cNvPr id="3934" name="Google Shape;3934;p160: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5" name="Google Shape;3935;p1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Ngôn ngữ định nghĩa dữ liệu (DDL) là một tập hợp các câu lệnh Ngôn ngữ truy vấn Cassandra (CQL) được sử dụng để quản lý cấu trúc dữ liệu trong Apache Cassandra, chẳng hạn như không gian khóa và bảng.</a:t>
            </a:r>
            <a:endParaRPr/>
          </a:p>
          <a:p>
            <a:pPr indent="0" lvl="0" marL="0" rtl="0" algn="l">
              <a:spcBef>
                <a:spcPts val="0"/>
              </a:spcBef>
              <a:spcAft>
                <a:spcPts val="0"/>
              </a:spcAft>
              <a:buNone/>
            </a:pPr>
            <a:r>
              <a:rPr b="0" lang="en-US">
                <a:latin typeface="Arial"/>
                <a:ea typeface="Arial"/>
                <a:cs typeface="Arial"/>
                <a:sym typeface="Arial"/>
              </a:rPr>
              <a:t>DDL được sử dụng để tạo các cấu trúc dữ liệu này, sửa đổi chúng sau khi chúng được tạo và hủy chúng khi chúng không còn được sử dụng.</a:t>
            </a:r>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Trong Apache Cassandra, các không gian khóa xác định cách dữ liệu được sao chép giữa nhiều nút lưu trữ.</a:t>
            </a:r>
            <a:endParaRPr/>
          </a:p>
        </p:txBody>
      </p:sp>
      <p:sp>
        <p:nvSpPr>
          <p:cNvPr id="3936" name="Google Shape;3936;p1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7" name="Shape 3957"/>
        <p:cNvGrpSpPr/>
        <p:nvPr/>
      </p:nvGrpSpPr>
      <p:grpSpPr>
        <a:xfrm>
          <a:off x="0" y="0"/>
          <a:ext cx="0" cy="0"/>
          <a:chOff x="0" y="0"/>
          <a:chExt cx="0" cy="0"/>
        </a:xfrm>
      </p:grpSpPr>
      <p:sp>
        <p:nvSpPr>
          <p:cNvPr id="3958" name="Google Shape;3958;p161: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9" name="Google Shape;3959;p1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Tên bảng được sử dụng làm tên đầy đủ với không gian phím.</a:t>
            </a:r>
            <a:endParaRPr/>
          </a:p>
          <a:p>
            <a:pPr indent="0" lvl="0" marL="0" rtl="0" algn="l">
              <a:spcBef>
                <a:spcPts val="0"/>
              </a:spcBef>
              <a:spcAft>
                <a:spcPts val="0"/>
              </a:spcAft>
              <a:buNone/>
            </a:pPr>
            <a:r>
              <a:rPr b="0" lang="en-US">
                <a:latin typeface="Arial"/>
                <a:ea typeface="Arial"/>
                <a:cs typeface="Arial"/>
                <a:sym typeface="Arial"/>
              </a:rPr>
              <a:t>Nếu không có keyspace nào được xác định, keyspace hiện tại là mặc định.</a:t>
            </a:r>
            <a:endParaRPr/>
          </a:p>
        </p:txBody>
      </p:sp>
      <p:sp>
        <p:nvSpPr>
          <p:cNvPr id="3960" name="Google Shape;3960;p1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8" name="Shape 3968"/>
        <p:cNvGrpSpPr/>
        <p:nvPr/>
      </p:nvGrpSpPr>
      <p:grpSpPr>
        <a:xfrm>
          <a:off x="0" y="0"/>
          <a:ext cx="0" cy="0"/>
          <a:chOff x="0" y="0"/>
          <a:chExt cx="0" cy="0"/>
        </a:xfrm>
      </p:grpSpPr>
      <p:sp>
        <p:nvSpPr>
          <p:cNvPr id="3969" name="Google Shape;3969;p162: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0" name="Google Shape;3970;p1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Một keyspace trong Cassandra là một namespace xác định sao chép dữ liệu trên các node.</a:t>
            </a:r>
            <a:endParaRPr/>
          </a:p>
          <a:p>
            <a:pPr indent="0" lvl="0" marL="0" rtl="0" algn="l">
              <a:spcBef>
                <a:spcPts val="0"/>
              </a:spcBef>
              <a:spcAft>
                <a:spcPts val="0"/>
              </a:spcAft>
              <a:buNone/>
            </a:pPr>
            <a:r>
              <a:rPr b="0" lang="en-US">
                <a:latin typeface="Arial"/>
                <a:ea typeface="Arial"/>
                <a:cs typeface="Arial"/>
                <a:sym typeface="Arial"/>
              </a:rPr>
              <a:t>Một cụm chứa một keyspace cho mỗi node.</a:t>
            </a:r>
            <a:endParaRPr/>
          </a:p>
          <a:p>
            <a:pPr indent="0" lvl="0" marL="0" rtl="0" algn="l">
              <a:spcBef>
                <a:spcPts val="0"/>
              </a:spcBef>
              <a:spcAft>
                <a:spcPts val="0"/>
              </a:spcAft>
              <a:buNone/>
            </a:pPr>
            <a:r>
              <a:rPr b="0" lang="en-US">
                <a:latin typeface="Arial"/>
                <a:ea typeface="Arial"/>
                <a:cs typeface="Arial"/>
                <a:sym typeface="Arial"/>
              </a:rPr>
              <a:t>Tùy chọn sao chép là chỉ định chiến lược Vị trí bản sao và số lượng bản sao mong muốn.</a:t>
            </a:r>
            <a:endParaRPr b="0">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Chiến lược đơn giản - Chỉ định một hệ số sao chép đơn giản cho cụm.</a:t>
            </a:r>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Chiến lược cấu trúc liên kết mạng - Nó có thể đặt hệ số sao chép cho từng trung tâm dữ liệu một cách độc lập.</a:t>
            </a:r>
            <a:endParaRPr b="0">
              <a:latin typeface="Arial"/>
              <a:ea typeface="Arial"/>
              <a:cs typeface="Arial"/>
              <a:sym typeface="Arial"/>
            </a:endParaRPr>
          </a:p>
          <a:p>
            <a:pPr indent="0" lvl="0" marL="0" rtl="0" algn="l">
              <a:spcBef>
                <a:spcPts val="0"/>
              </a:spcBef>
              <a:spcAft>
                <a:spcPts val="0"/>
              </a:spcAft>
              <a:buNone/>
            </a:pPr>
            <a:r>
              <a:t/>
            </a:r>
            <a:endParaRPr/>
          </a:p>
        </p:txBody>
      </p:sp>
      <p:sp>
        <p:nvSpPr>
          <p:cNvPr id="3971" name="Google Shape;3971;p1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9" name="Shape 3979"/>
        <p:cNvGrpSpPr/>
        <p:nvPr/>
      </p:nvGrpSpPr>
      <p:grpSpPr>
        <a:xfrm>
          <a:off x="0" y="0"/>
          <a:ext cx="0" cy="0"/>
          <a:chOff x="0" y="0"/>
          <a:chExt cx="0" cy="0"/>
        </a:xfrm>
      </p:grpSpPr>
      <p:sp>
        <p:nvSpPr>
          <p:cNvPr id="3980" name="Google Shape;3980;p163: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1" name="Google Shape;3981;p1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Bạn có thể tạo bảng bằng lệnh CREATE TABLE.</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Đưa ra ở trên là cú pháp để tạo một bảng.</a:t>
            </a:r>
            <a:endParaRPr/>
          </a:p>
        </p:txBody>
      </p:sp>
      <p:sp>
        <p:nvSpPr>
          <p:cNvPr id="3982" name="Google Shape;3982;p1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9" name="Shape 3989"/>
        <p:cNvGrpSpPr/>
        <p:nvPr/>
      </p:nvGrpSpPr>
      <p:grpSpPr>
        <a:xfrm>
          <a:off x="0" y="0"/>
          <a:ext cx="0" cy="0"/>
          <a:chOff x="0" y="0"/>
          <a:chExt cx="0" cy="0"/>
        </a:xfrm>
      </p:grpSpPr>
      <p:sp>
        <p:nvSpPr>
          <p:cNvPr id="3990" name="Google Shape;3990;p164: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1" name="Google Shape;3991;p1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Chọn - Truy vấn dữ liệu trong bảng</a:t>
            </a:r>
            <a:endParaRPr b="0">
              <a:latin typeface="Arial"/>
              <a:ea typeface="Arial"/>
              <a:cs typeface="Arial"/>
              <a:sym typeface="Arial"/>
            </a:endParaRPr>
          </a:p>
          <a:p>
            <a:pPr indent="0" lvl="0" marL="0" rtl="0" algn="l">
              <a:spcBef>
                <a:spcPts val="0"/>
              </a:spcBef>
              <a:spcAft>
                <a:spcPts val="0"/>
              </a:spcAft>
              <a:buClr>
                <a:schemeClr val="dk1"/>
              </a:buClr>
              <a:buSzPts val="1200"/>
              <a:buFont typeface="Arial"/>
              <a:buNone/>
            </a:pPr>
            <a:r>
              <a:rPr b="0" lang="en-US">
                <a:latin typeface="Arial"/>
                <a:ea typeface="Arial"/>
                <a:cs typeface="Arial"/>
                <a:sym typeface="Arial"/>
              </a:rPr>
              <a:t>- Giới hạn dữ liệu trong một số điều kiện (ở đâu)</a:t>
            </a:r>
            <a:endParaRPr/>
          </a:p>
          <a:p>
            <a:pPr indent="0" lvl="0" marL="0" rtl="0" algn="l">
              <a:spcBef>
                <a:spcPts val="0"/>
              </a:spcBef>
              <a:spcAft>
                <a:spcPts val="0"/>
              </a:spcAft>
              <a:buClr>
                <a:schemeClr val="dk1"/>
              </a:buClr>
              <a:buSzPts val="1200"/>
              <a:buFont typeface="Arial"/>
              <a:buNone/>
            </a:pPr>
            <a:r>
              <a:rPr b="0" lang="en-US">
                <a:latin typeface="Arial"/>
                <a:ea typeface="Arial"/>
                <a:cs typeface="Arial"/>
                <a:sym typeface="Arial"/>
              </a:rPr>
              <a:t>- Sắp xếp theo tên_cột [ ASC, DESC ]</a:t>
            </a:r>
            <a:endParaRPr/>
          </a:p>
          <a:p>
            <a:pPr indent="-95250" lvl="0" marL="171450" rtl="0" algn="l">
              <a:spcBef>
                <a:spcPts val="0"/>
              </a:spcBef>
              <a:spcAft>
                <a:spcPts val="0"/>
              </a:spcAft>
              <a:buClr>
                <a:schemeClr val="dk1"/>
              </a:buClr>
              <a:buSzPts val="1200"/>
              <a:buFont typeface="Arial"/>
              <a:buNone/>
            </a:pPr>
            <a:r>
              <a:t/>
            </a:r>
            <a:endParaRPr b="0">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Chèn - nhập dữ liệu vào hàng</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Nếu hàng không tồn tại, nó được nhập vào, nếu có, nó được cập nhật.</a:t>
            </a:r>
            <a:endParaRPr/>
          </a:p>
          <a:p>
            <a:pPr indent="0" lvl="0" marL="0" rtl="0" algn="l">
              <a:spcBef>
                <a:spcPts val="0"/>
              </a:spcBef>
              <a:spcAft>
                <a:spcPts val="0"/>
              </a:spcAft>
              <a:buNone/>
            </a:pPr>
            <a:r>
              <a:rPr b="0" lang="en-US">
                <a:latin typeface="Arial"/>
                <a:ea typeface="Arial"/>
                <a:cs typeface="Arial"/>
                <a:sym typeface="Arial"/>
              </a:rPr>
              <a:t>Để kiểm tra điều này, hãy sử dụng IF NOT Exist, làm chậm sự cố</a:t>
            </a:r>
            <a:endParaRPr/>
          </a:p>
          <a:p>
            <a:pPr indent="0" lvl="0" marL="0" rtl="0" algn="l">
              <a:spcBef>
                <a:spcPts val="0"/>
              </a:spcBef>
              <a:spcAft>
                <a:spcPts val="0"/>
              </a:spcAft>
              <a:buNone/>
            </a:pPr>
            <a:r>
              <a:rPr b="0" lang="en-US">
                <a:latin typeface="Arial"/>
                <a:ea typeface="Arial"/>
                <a:cs typeface="Arial"/>
                <a:sym typeface="Arial"/>
              </a:rPr>
              <a:t>Hỗ trợ định dạng JSON</a:t>
            </a:r>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Batch giúp giảm vòng lặp mạng giữa máy chủ và máy khách và mỗi thao tác thuộc về từng khóa phân vùng được thực hiện riêng biệt.</a:t>
            </a:r>
            <a:endParaRPr/>
          </a:p>
          <a:p>
            <a:pPr indent="0" lvl="0" marL="0" rtl="0" algn="l">
              <a:spcBef>
                <a:spcPts val="0"/>
              </a:spcBef>
              <a:spcAft>
                <a:spcPts val="0"/>
              </a:spcAft>
              <a:buNone/>
            </a:pPr>
            <a:r>
              <a:rPr b="0" lang="en-US">
                <a:latin typeface="Arial"/>
                <a:ea typeface="Arial"/>
                <a:cs typeface="Arial"/>
                <a:sym typeface="Arial"/>
              </a:rPr>
              <a:t>Tất cả các hoạt động trong lô được thực hiện dưới dạng đã ghi để tất cả các thay đổi được phản ánh hoặc không phải tất cả. (Hỗ trợ nguyên tử)</a:t>
            </a:r>
            <a:endParaRPr/>
          </a:p>
          <a:p>
            <a:pPr indent="0" lvl="0" marL="0" rtl="0" algn="l">
              <a:spcBef>
                <a:spcPts val="0"/>
              </a:spcBef>
              <a:spcAft>
                <a:spcPts val="0"/>
              </a:spcAft>
              <a:buNone/>
            </a:pPr>
            <a:r>
              <a:rPr b="0" lang="en-US">
                <a:latin typeface="Arial"/>
                <a:ea typeface="Arial"/>
                <a:cs typeface="Arial"/>
                <a:sym typeface="Arial"/>
              </a:rPr>
              <a:t>Tất cả các dấu thời gian đều giống nhau.</a:t>
            </a:r>
            <a:endParaRPr/>
          </a:p>
        </p:txBody>
      </p:sp>
      <p:sp>
        <p:nvSpPr>
          <p:cNvPr id="3992" name="Google Shape;3992;p1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7" name="Shape 4017"/>
        <p:cNvGrpSpPr/>
        <p:nvPr/>
      </p:nvGrpSpPr>
      <p:grpSpPr>
        <a:xfrm>
          <a:off x="0" y="0"/>
          <a:ext cx="0" cy="0"/>
          <a:chOff x="0" y="0"/>
          <a:chExt cx="0" cy="0"/>
        </a:xfrm>
      </p:grpSpPr>
      <p:sp>
        <p:nvSpPr>
          <p:cNvPr id="4018" name="Google Shape;4018;p165: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9" name="Google Shape;4019;p1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Thông qua bài tập thực hành, bạn có thể hiểu cách sử dụng CQLSH (CQL Shell) và học cách phân tích dữ liệu bằng cách sử dụng nó.</a:t>
            </a:r>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1" lang="en-US" u="none">
                <a:latin typeface="Arial"/>
                <a:ea typeface="Arial"/>
                <a:cs typeface="Arial"/>
                <a:sym typeface="Arial"/>
              </a:rPr>
              <a:t>[Thông điệp chính]</a:t>
            </a:r>
            <a:endParaRPr/>
          </a:p>
          <a:p>
            <a:pPr indent="0" lvl="0" marL="0" rtl="0" algn="l">
              <a:spcBef>
                <a:spcPts val="0"/>
              </a:spcBef>
              <a:spcAft>
                <a:spcPts val="0"/>
              </a:spcAft>
              <a:buClr>
                <a:schemeClr val="dk1"/>
              </a:buClr>
              <a:buSzPts val="1200"/>
              <a:buFont typeface="Arial"/>
              <a:buNone/>
            </a:pPr>
            <a:r>
              <a:rPr b="0" lang="en-US">
                <a:latin typeface="Arial"/>
                <a:ea typeface="Arial"/>
                <a:cs typeface="Arial"/>
                <a:sym typeface="Arial"/>
              </a:rPr>
              <a:t>Môi trường sử dụng Cqlsh</a:t>
            </a:r>
            <a:endParaRPr b="0">
              <a:latin typeface="Arial"/>
              <a:ea typeface="Arial"/>
              <a:cs typeface="Arial"/>
              <a:sym typeface="Arial"/>
            </a:endParaRPr>
          </a:p>
          <a:p>
            <a:pPr indent="-228600" lvl="0" marL="228600" rtl="0" algn="l">
              <a:spcBef>
                <a:spcPts val="0"/>
              </a:spcBef>
              <a:spcAft>
                <a:spcPts val="0"/>
              </a:spcAft>
              <a:buClr>
                <a:schemeClr val="dk1"/>
              </a:buClr>
              <a:buSzPts val="1200"/>
              <a:buFont typeface="Arial"/>
              <a:buChar char="•"/>
            </a:pPr>
            <a:r>
              <a:rPr b="0" lang="en-US">
                <a:latin typeface="Arial"/>
                <a:ea typeface="Arial"/>
                <a:cs typeface="Arial"/>
                <a:sym typeface="Arial"/>
              </a:rPr>
              <a:t>http://cassandra.apache.org/doad</a:t>
            </a:r>
            <a:endParaRPr/>
          </a:p>
          <a:p>
            <a:pPr indent="-228600" lvl="0" marL="228600" rtl="0" algn="l">
              <a:spcBef>
                <a:spcPts val="0"/>
              </a:spcBef>
              <a:spcAft>
                <a:spcPts val="0"/>
              </a:spcAft>
              <a:buClr>
                <a:schemeClr val="dk1"/>
              </a:buClr>
              <a:buSzPts val="1200"/>
              <a:buFont typeface="Arial"/>
              <a:buChar char="•"/>
            </a:pPr>
            <a:r>
              <a:rPr b="0" lang="en-US">
                <a:latin typeface="Arial"/>
                <a:ea typeface="Arial"/>
                <a:cs typeface="Arial"/>
                <a:sym typeface="Arial"/>
              </a:rPr>
              <a:t>Trên trang tải xuống, hãy chọn hệ điều hành của bạn và bản phân phối phù hợp</a:t>
            </a:r>
            <a:endParaRPr b="0">
              <a:latin typeface="Arial"/>
              <a:ea typeface="Arial"/>
              <a:cs typeface="Arial"/>
              <a:sym typeface="Arial"/>
            </a:endParaRPr>
          </a:p>
          <a:p>
            <a:pPr indent="-228600" lvl="0" marL="228600" rtl="0" algn="l">
              <a:spcBef>
                <a:spcPts val="0"/>
              </a:spcBef>
              <a:spcAft>
                <a:spcPts val="0"/>
              </a:spcAft>
              <a:buClr>
                <a:schemeClr val="dk1"/>
              </a:buClr>
              <a:buSzPts val="1200"/>
              <a:buFont typeface="Arial"/>
              <a:buChar char="•"/>
            </a:pPr>
            <a:r>
              <a:rPr b="0" lang="en-US">
                <a:latin typeface="Arial"/>
                <a:ea typeface="Arial"/>
                <a:cs typeface="Arial"/>
                <a:sym typeface="Arial"/>
              </a:rPr>
              <a:t>Yêu cầu cài đặt Java 8 &amp; Python 2.7</a:t>
            </a:r>
            <a:endParaRPr/>
          </a:p>
        </p:txBody>
      </p:sp>
      <p:sp>
        <p:nvSpPr>
          <p:cNvPr id="4020" name="Google Shape;4020;p1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6" name="Shape 4026"/>
        <p:cNvGrpSpPr/>
        <p:nvPr/>
      </p:nvGrpSpPr>
      <p:grpSpPr>
        <a:xfrm>
          <a:off x="0" y="0"/>
          <a:ext cx="0" cy="0"/>
          <a:chOff x="0" y="0"/>
          <a:chExt cx="0" cy="0"/>
        </a:xfrm>
      </p:grpSpPr>
      <p:sp>
        <p:nvSpPr>
          <p:cNvPr id="4027" name="Google Shape;4027;p166: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8" name="Google Shape;4028;p1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Bạn có thể hiểu các tính năng và lĩnh vực ứng dụng của MongoDB cũng như hiểu được sự khác biệt so với các Cơ sở dữ liệu NoSQL khác.</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Bạn có thể xem cấu trúc cơ bản của MongoDB là gì và cách xử lý dữ liệu.</a:t>
            </a:r>
            <a:endParaRPr b="1">
              <a:latin typeface="Arial"/>
              <a:ea typeface="Arial"/>
              <a:cs typeface="Arial"/>
              <a:sym typeface="Arial"/>
            </a:endParaRPr>
          </a:p>
        </p:txBody>
      </p:sp>
      <p:sp>
        <p:nvSpPr>
          <p:cNvPr id="4029" name="Google Shape;4029;p1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2" name="Shape 4042"/>
        <p:cNvGrpSpPr/>
        <p:nvPr/>
      </p:nvGrpSpPr>
      <p:grpSpPr>
        <a:xfrm>
          <a:off x="0" y="0"/>
          <a:ext cx="0" cy="0"/>
          <a:chOff x="0" y="0"/>
          <a:chExt cx="0" cy="0"/>
        </a:xfrm>
      </p:grpSpPr>
      <p:sp>
        <p:nvSpPr>
          <p:cNvPr id="4043" name="Google Shape;4043;p167: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4" name="Google Shape;4044;p1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Một bản ghi trong MongoDB là một tài liệu, là một cấu trúc dữ liệu bao gồm các cặp trường và giá trị.</a:t>
            </a:r>
            <a:endParaRPr/>
          </a:p>
          <a:p>
            <a:pPr indent="0" lvl="0" marL="0" rtl="0" algn="l">
              <a:spcBef>
                <a:spcPts val="0"/>
              </a:spcBef>
              <a:spcAft>
                <a:spcPts val="0"/>
              </a:spcAft>
              <a:buNone/>
            </a:pPr>
            <a:r>
              <a:rPr b="0" lang="en-US">
                <a:latin typeface="Arial"/>
                <a:ea typeface="Arial"/>
                <a:cs typeface="Arial"/>
                <a:sym typeface="Arial"/>
              </a:rPr>
              <a:t>Các tài liệu MongoDB tương tự như các đối tượng JSON.</a:t>
            </a:r>
            <a:endParaRPr/>
          </a:p>
          <a:p>
            <a:pPr indent="0" lvl="0" marL="0" rtl="0" algn="l">
              <a:spcBef>
                <a:spcPts val="0"/>
              </a:spcBef>
              <a:spcAft>
                <a:spcPts val="0"/>
              </a:spcAft>
              <a:buNone/>
            </a:pPr>
            <a:r>
              <a:rPr b="0" lang="en-US">
                <a:latin typeface="Arial"/>
                <a:ea typeface="Arial"/>
                <a:cs typeface="Arial"/>
                <a:sym typeface="Arial"/>
              </a:rPr>
              <a:t>Giá trị của các trường có thể bao gồm các tài liệu, mảng và mảng tài liệu khác.</a:t>
            </a:r>
            <a:endParaRPr b="0">
              <a:latin typeface="Arial"/>
              <a:ea typeface="Arial"/>
              <a:cs typeface="Arial"/>
              <a:sym typeface="Arial"/>
            </a:endParaRPr>
          </a:p>
          <a:p>
            <a:pPr indent="0" lvl="0" marL="0" rtl="0" algn="l">
              <a:spcBef>
                <a:spcPts val="0"/>
              </a:spcBef>
              <a:spcAft>
                <a:spcPts val="0"/>
              </a:spcAft>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https://www.mongodb.com/</a:t>
            </a:r>
            <a:endParaRPr/>
          </a:p>
          <a:p>
            <a:pPr indent="0" lvl="0" marL="0" rtl="0" algn="l">
              <a:spcBef>
                <a:spcPts val="0"/>
              </a:spcBef>
              <a:spcAft>
                <a:spcPts val="0"/>
              </a:spcAft>
              <a:buNone/>
            </a:pPr>
            <a:r>
              <a:t/>
            </a:r>
            <a:endParaRPr/>
          </a:p>
        </p:txBody>
      </p:sp>
      <p:sp>
        <p:nvSpPr>
          <p:cNvPr id="4045" name="Google Shape;4045;p1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2" name="Shape 4052"/>
        <p:cNvGrpSpPr/>
        <p:nvPr/>
      </p:nvGrpSpPr>
      <p:grpSpPr>
        <a:xfrm>
          <a:off x="0" y="0"/>
          <a:ext cx="0" cy="0"/>
          <a:chOff x="0" y="0"/>
          <a:chExt cx="0" cy="0"/>
        </a:xfrm>
      </p:grpSpPr>
      <p:sp>
        <p:nvSpPr>
          <p:cNvPr id="4053" name="Google Shape;4053;p168: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4" name="Google Shape;4054;p1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lang="en-US">
                <a:latin typeface="Arial"/>
                <a:ea typeface="Arial"/>
                <a:cs typeface="Arial"/>
                <a:sym typeface="Arial"/>
              </a:rPr>
              <a:t>MongoDB cung cấp tính bền vững dữ liệu hiệu suất cao.</a:t>
            </a:r>
            <a:endParaRPr/>
          </a:p>
          <a:p>
            <a:pPr indent="0" lvl="0" marL="0" rtl="0" algn="l">
              <a:spcBef>
                <a:spcPts val="0"/>
              </a:spcBef>
              <a:spcAft>
                <a:spcPts val="0"/>
              </a:spcAft>
              <a:buNone/>
            </a:pPr>
            <a:r>
              <a:rPr lang="en-US">
                <a:latin typeface="Arial"/>
                <a:ea typeface="Arial"/>
                <a:cs typeface="Arial"/>
                <a:sym typeface="Arial"/>
              </a:rPr>
              <a:t>Đặc biệt,</a:t>
            </a:r>
            <a:endParaRPr>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lang="en-US">
                <a:latin typeface="Arial"/>
                <a:ea typeface="Arial"/>
                <a:cs typeface="Arial"/>
                <a:sym typeface="Arial"/>
              </a:rPr>
              <a:t>Hỗ trợ cho các mô hình dữ liệu nhúng làm giảm hoạt động I/O trên hệ thống cơ sở dữ liệu.</a:t>
            </a:r>
            <a:endParaRPr/>
          </a:p>
          <a:p>
            <a:pPr indent="-171450" lvl="0" marL="171450" rtl="0" algn="l">
              <a:spcBef>
                <a:spcPts val="0"/>
              </a:spcBef>
              <a:spcAft>
                <a:spcPts val="0"/>
              </a:spcAft>
              <a:buClr>
                <a:schemeClr val="dk1"/>
              </a:buClr>
              <a:buSzPts val="1200"/>
              <a:buFont typeface="Arial"/>
              <a:buChar char="•"/>
            </a:pPr>
            <a:r>
              <a:rPr lang="en-US">
                <a:latin typeface="Arial"/>
                <a:ea typeface="Arial"/>
                <a:cs typeface="Arial"/>
                <a:sym typeface="Arial"/>
              </a:rPr>
              <a:t>Các chỉ mục hỗ trợ các truy vấn nhanh hơn và có thể bao gồm các khóa từ các tài liệu và mảng được nhúng.</a:t>
            </a:r>
            <a:endParaRPr>
              <a:latin typeface="Arial"/>
              <a:ea typeface="Arial"/>
              <a:cs typeface="Arial"/>
              <a:sym typeface="Arial"/>
            </a:endParaRPr>
          </a:p>
          <a:p>
            <a:pPr indent="-95250" lvl="0" marL="171450" rtl="0" algn="l">
              <a:spcBef>
                <a:spcPts val="0"/>
              </a:spcBef>
              <a:spcAft>
                <a:spcPts val="0"/>
              </a:spcAft>
              <a:buClr>
                <a:schemeClr val="dk1"/>
              </a:buClr>
              <a:buSzPts val="1200"/>
              <a:buFont typeface="Arial"/>
              <a:buNone/>
            </a:pPr>
            <a:r>
              <a:t/>
            </a:r>
            <a:endParaRPr>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1" i="0" lang="en-US" sz="1200">
                <a:solidFill>
                  <a:schemeClr val="dk1"/>
                </a:solidFill>
                <a:latin typeface="Arial"/>
                <a:ea typeface="Arial"/>
                <a:cs typeface="Arial"/>
                <a:sym typeface="Arial"/>
              </a:rPr>
              <a:t>Tính khả dụng cao</a:t>
            </a:r>
            <a:br>
              <a:rPr lang="en-US">
                <a:latin typeface="Arial"/>
                <a:ea typeface="Arial"/>
                <a:cs typeface="Arial"/>
                <a:sym typeface="Arial"/>
              </a:rPr>
            </a:br>
            <a:r>
              <a:rPr lang="en-US">
                <a:latin typeface="Arial"/>
                <a:ea typeface="Arial"/>
                <a:cs typeface="Arial"/>
                <a:sym typeface="Arial"/>
              </a:rPr>
              <a:t>Cơ sở sao chép của MongoDB, được gọi là bộ bản sao, cung cấp:</a:t>
            </a:r>
            <a:endParaRPr>
              <a:latin typeface="Arial"/>
              <a:ea typeface="Arial"/>
              <a:cs typeface="Arial"/>
              <a:sym typeface="Arial"/>
            </a:endParaRPr>
          </a:p>
          <a:p>
            <a:pPr indent="-171450" lvl="0" marL="171450" marR="0" rtl="0" algn="l">
              <a:lnSpc>
                <a:spcPct val="100000"/>
              </a:lnSpc>
              <a:spcBef>
                <a:spcPts val="0"/>
              </a:spcBef>
              <a:spcAft>
                <a:spcPts val="0"/>
              </a:spcAft>
              <a:buClr>
                <a:schemeClr val="dk1"/>
              </a:buClr>
              <a:buSzPts val="1200"/>
              <a:buFont typeface="Arial"/>
              <a:buChar char="•"/>
            </a:pPr>
            <a:r>
              <a:rPr lang="en-US">
                <a:latin typeface="Arial"/>
                <a:ea typeface="Arial"/>
                <a:cs typeface="Arial"/>
                <a:sym typeface="Arial"/>
              </a:rPr>
              <a:t>Tự động chuyển đổi dự phòng</a:t>
            </a:r>
            <a:endParaRPr>
              <a:latin typeface="Arial"/>
              <a:ea typeface="Arial"/>
              <a:cs typeface="Arial"/>
              <a:sym typeface="Arial"/>
            </a:endParaRPr>
          </a:p>
          <a:p>
            <a:pPr indent="-171450" lvl="0" marL="171450" marR="0" rtl="0" algn="l">
              <a:lnSpc>
                <a:spcPct val="100000"/>
              </a:lnSpc>
              <a:spcBef>
                <a:spcPts val="0"/>
              </a:spcBef>
              <a:spcAft>
                <a:spcPts val="0"/>
              </a:spcAft>
              <a:buClr>
                <a:schemeClr val="dk1"/>
              </a:buClr>
              <a:buSzPts val="1200"/>
              <a:buFont typeface="Arial"/>
              <a:buChar char="•"/>
            </a:pPr>
            <a:r>
              <a:rPr lang="en-US">
                <a:latin typeface="Arial"/>
                <a:ea typeface="Arial"/>
                <a:cs typeface="Arial"/>
                <a:sym typeface="Arial"/>
              </a:rPr>
              <a:t>Dữ liệu dự phòng.</a:t>
            </a:r>
            <a:endParaRPr>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lang="en-US">
                <a:latin typeface="Arial"/>
                <a:ea typeface="Arial"/>
                <a:cs typeface="Arial"/>
                <a:sym typeface="Arial"/>
              </a:rPr>
              <a:t>Một bộ bản sao là một nhóm các máy chủ MongoDB duy trì cùng một bộ dữ liệu, cung cấp khả năng dự phòng và tăng tính khả dụng của dữ liệu.</a:t>
            </a:r>
            <a:endParaRPr/>
          </a:p>
          <a:p>
            <a:pPr indent="0" lvl="0" marL="0" marR="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lang="en-US">
                <a:latin typeface="Arial"/>
                <a:ea typeface="Arial"/>
                <a:cs typeface="Arial"/>
                <a:sym typeface="Arial"/>
              </a:rPr>
              <a:t>MongoDB cung cấp khả năng mở rộng theo chiều ngang như một phần của chức năng cốt lõi:</a:t>
            </a:r>
            <a:endParaRPr>
              <a:latin typeface="Arial"/>
              <a:ea typeface="Arial"/>
              <a:cs typeface="Arial"/>
              <a:sym typeface="Arial"/>
            </a:endParaRPr>
          </a:p>
          <a:p>
            <a:pPr indent="-171450" lvl="0" marL="171450" marR="0" rtl="0" algn="l">
              <a:lnSpc>
                <a:spcPct val="100000"/>
              </a:lnSpc>
              <a:spcBef>
                <a:spcPts val="0"/>
              </a:spcBef>
              <a:spcAft>
                <a:spcPts val="0"/>
              </a:spcAft>
              <a:buClr>
                <a:schemeClr val="dk1"/>
              </a:buClr>
              <a:buSzPts val="1200"/>
              <a:buFont typeface="Arial"/>
              <a:buChar char="•"/>
            </a:pPr>
            <a:r>
              <a:rPr lang="en-US">
                <a:latin typeface="Arial"/>
                <a:ea typeface="Arial"/>
                <a:cs typeface="Arial"/>
                <a:sym typeface="Arial"/>
              </a:rPr>
              <a:t>Sharding phân phối dữ liệu trên một cụm máy.</a:t>
            </a:r>
            <a:endParaRPr/>
          </a:p>
          <a:p>
            <a:pPr indent="-95250" lvl="0" marL="171450" marR="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lang="en-US">
                <a:latin typeface="Arial"/>
                <a:ea typeface="Arial"/>
                <a:cs typeface="Arial"/>
                <a:sym typeface="Arial"/>
              </a:rPr>
              <a:t>MongoDB hỗ trợ tạo vùng dữ liệu dựa trên khóa phân đoạn.</a:t>
            </a:r>
            <a:endParaRPr/>
          </a:p>
          <a:p>
            <a:pPr indent="0" lvl="0" marL="0" marR="0" rtl="0" algn="l">
              <a:lnSpc>
                <a:spcPct val="100000"/>
              </a:lnSpc>
              <a:spcBef>
                <a:spcPts val="0"/>
              </a:spcBef>
              <a:spcAft>
                <a:spcPts val="0"/>
              </a:spcAft>
              <a:buClr>
                <a:schemeClr val="dk1"/>
              </a:buClr>
              <a:buSzPts val="1200"/>
              <a:buFont typeface="Arial"/>
              <a:buNone/>
            </a:pPr>
            <a:r>
              <a:rPr lang="en-US">
                <a:latin typeface="Arial"/>
                <a:ea typeface="Arial"/>
                <a:cs typeface="Arial"/>
                <a:sym typeface="Arial"/>
              </a:rPr>
              <a:t>Trong một cụm cân bằng, MongoDB chỉ đạo việc đọc và ghi được bao phủ bởi một vùng chỉ tới các phân đoạn bên trong vùng đó.</a:t>
            </a:r>
            <a:endParaRPr/>
          </a:p>
        </p:txBody>
      </p:sp>
      <p:sp>
        <p:nvSpPr>
          <p:cNvPr id="4055" name="Google Shape;4055;p16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1" name="Shape 4061"/>
        <p:cNvGrpSpPr/>
        <p:nvPr/>
      </p:nvGrpSpPr>
      <p:grpSpPr>
        <a:xfrm>
          <a:off x="0" y="0"/>
          <a:ext cx="0" cy="0"/>
          <a:chOff x="0" y="0"/>
          <a:chExt cx="0" cy="0"/>
        </a:xfrm>
      </p:grpSpPr>
      <p:sp>
        <p:nvSpPr>
          <p:cNvPr id="4062" name="Google Shape;4062;p169: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3" name="Google Shape;4063;p1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Mô hình dữ liệu của Mongodb là một cách mạnh mẽ để lưu trữ và truy xuất dữ liệu cho phép các nhà phát triển di chuyển nhanh chóng. Kiến trúc mở rộng theo chiều ngang của MongoDB có thể hỗ trợ khối lượng lớn dữ liệu và lưu lượng truy cập.</a:t>
            </a:r>
            <a:endParaRPr b="0">
              <a:latin typeface="Arial"/>
              <a:ea typeface="Arial"/>
              <a:cs typeface="Arial"/>
              <a:sym typeface="Arial"/>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Việc sử dụng MongoDB đang được mở rộng và nó là một nền tảng đại diện cho NoSQL.</a:t>
            </a:r>
            <a:endParaRPr b="0">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Chế độ xem đơn: Chế độ xem thời gian thực về doanh nghiệp của bạn tích hợp tất cả dữ liệu được lưu trữ của bạn.</a:t>
            </a:r>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IoT: Nắm bắt giá trị từ IoT</a:t>
            </a:r>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Phân tích thời gian thực : Phân tích nhẹ, độ trễ thấp. Tích hợp vào cơ sở dữ liệu hoạt động của bạn.</a:t>
            </a:r>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Quản lý nội dung : Lưu trữ và phục vụ bất kỳ loại nội dung nào, xây dựng bất kỳ tính năng nào, phục vụ nội dung đó theo bất kỳ cách nào bạn muốn.</a:t>
            </a:r>
            <a:endParaRPr/>
          </a:p>
        </p:txBody>
      </p:sp>
      <p:sp>
        <p:nvSpPr>
          <p:cNvPr id="4064" name="Google Shape;4064;p16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7: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Bảng danh mục là một bảng đặc biệt trong Kudu nơi tất cả siêu dữ liệu được lưu trữ lâu dài.</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Kudo có máy chủ chính chịu trách nhiệm quản lý siêu dữ liệu trong khi máy chủ máy tính bảng chịu trách nhiệm quản lý dữ liệu thực tế.</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Mỗi máy chủ có thể có máy chủ dự phòng hoặc máy chủ theo dõi để có khả năng chịu lỗi tốt hơn.</a:t>
            </a:r>
            <a:endParaRPr b="0">
              <a:latin typeface="Arial"/>
              <a:ea typeface="Arial"/>
              <a:cs typeface="Arial"/>
              <a:sym typeface="Arial"/>
            </a:endParaRPr>
          </a:p>
        </p:txBody>
      </p:sp>
      <p:sp>
        <p:nvSpPr>
          <p:cNvPr id="355" name="Google Shape;355;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2" name="Shape 4072"/>
        <p:cNvGrpSpPr/>
        <p:nvPr/>
      </p:nvGrpSpPr>
      <p:grpSpPr>
        <a:xfrm>
          <a:off x="0" y="0"/>
          <a:ext cx="0" cy="0"/>
          <a:chOff x="0" y="0"/>
          <a:chExt cx="0" cy="0"/>
        </a:xfrm>
      </p:grpSpPr>
      <p:sp>
        <p:nvSpPr>
          <p:cNvPr id="4073" name="Google Shape;4073;p170: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4" name="Google Shape;4074;p1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5" name="Google Shape;4075;p1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1" name="Shape 4081"/>
        <p:cNvGrpSpPr/>
        <p:nvPr/>
      </p:nvGrpSpPr>
      <p:grpSpPr>
        <a:xfrm>
          <a:off x="0" y="0"/>
          <a:ext cx="0" cy="0"/>
          <a:chOff x="0" y="0"/>
          <a:chExt cx="0" cy="0"/>
        </a:xfrm>
      </p:grpSpPr>
      <p:sp>
        <p:nvSpPr>
          <p:cNvPr id="4082" name="Google Shape;4082;p171: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3" name="Google Shape;4083;p1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4" name="Google Shape;4084;p17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0" name="Shape 4090"/>
        <p:cNvGrpSpPr/>
        <p:nvPr/>
      </p:nvGrpSpPr>
      <p:grpSpPr>
        <a:xfrm>
          <a:off x="0" y="0"/>
          <a:ext cx="0" cy="0"/>
          <a:chOff x="0" y="0"/>
          <a:chExt cx="0" cy="0"/>
        </a:xfrm>
      </p:grpSpPr>
      <p:sp>
        <p:nvSpPr>
          <p:cNvPr id="4091" name="Google Shape;4091;p172: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2" name="Google Shape;4092;p1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Cơ sở dữ liệu : Vùng chứa vật lý của Bộ sưu tập.</a:t>
            </a:r>
            <a:endParaRPr/>
          </a:p>
          <a:p>
            <a:pPr indent="0" lvl="0" marL="0" rtl="0" algn="l">
              <a:spcBef>
                <a:spcPts val="0"/>
              </a:spcBef>
              <a:spcAft>
                <a:spcPts val="0"/>
              </a:spcAft>
              <a:buNone/>
            </a:pPr>
            <a:r>
              <a:rPr b="0" lang="en-US">
                <a:latin typeface="Arial"/>
                <a:ea typeface="Arial"/>
                <a:cs typeface="Arial"/>
                <a:sym typeface="Arial"/>
              </a:rPr>
              <a:t>Nhóm Tài liệu, nằm bên trong Tài liệu, không giống như RDBMS, nó không có lược đồ riêng (được tạo dưới dạng lược đồ động)</a:t>
            </a:r>
            <a:endParaRPr b="0">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Tài liệu : Một cấu trúc bao gồm một hoặc nhiều cặp khóa-giá trị.</a:t>
            </a:r>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Khóa/Trường: Cột trong RDBMS bình thường.</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 </a:t>
            </a:r>
            <a:endParaRPr/>
          </a:p>
          <a:p>
            <a:pPr indent="0" lvl="0" marL="0" rtl="0" algn="l">
              <a:spcBef>
                <a:spcPts val="0"/>
              </a:spcBef>
              <a:spcAft>
                <a:spcPts val="0"/>
              </a:spcAft>
              <a:buNone/>
            </a:pPr>
            <a:r>
              <a:rPr b="0" lang="en-US">
                <a:latin typeface="Arial"/>
                <a:ea typeface="Arial"/>
                <a:cs typeface="Arial"/>
                <a:sym typeface="Arial"/>
              </a:rPr>
              <a:t>Khi thiết kế mô hình dữ liệu, hãy luôn xem xét việc sử dụng dữ liệu của ứng dụng (nghĩa là truy vấn, cập nhật và xử lý dữ liệu) cũng như cấu trúc vốn có của chính dữ liệu đó.</a:t>
            </a:r>
            <a:endParaRPr/>
          </a:p>
        </p:txBody>
      </p:sp>
      <p:sp>
        <p:nvSpPr>
          <p:cNvPr id="4093" name="Google Shape;4093;p17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3" name="Shape 4123"/>
        <p:cNvGrpSpPr/>
        <p:nvPr/>
      </p:nvGrpSpPr>
      <p:grpSpPr>
        <a:xfrm>
          <a:off x="0" y="0"/>
          <a:ext cx="0" cy="0"/>
          <a:chOff x="0" y="0"/>
          <a:chExt cx="0" cy="0"/>
        </a:xfrm>
      </p:grpSpPr>
      <p:sp>
        <p:nvSpPr>
          <p:cNvPr id="4124" name="Google Shape;4124;p173: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5" name="Google Shape;4125;p1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Giải thích ngắn gọn các tính năng của MongoDB trong vài slide tiếp theo.</a:t>
            </a:r>
            <a:endParaRPr/>
          </a:p>
        </p:txBody>
      </p:sp>
      <p:sp>
        <p:nvSpPr>
          <p:cNvPr id="4126" name="Google Shape;4126;p17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5" name="Shape 4185"/>
        <p:cNvGrpSpPr/>
        <p:nvPr/>
      </p:nvGrpSpPr>
      <p:grpSpPr>
        <a:xfrm>
          <a:off x="0" y="0"/>
          <a:ext cx="0" cy="0"/>
          <a:chOff x="0" y="0"/>
          <a:chExt cx="0" cy="0"/>
        </a:xfrm>
      </p:grpSpPr>
      <p:sp>
        <p:nvSpPr>
          <p:cNvPr id="4186" name="Google Shape;4186;p174: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87" name="Google Shape;4187;p1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Chúng tôi đã học cách xử lý MapReduce trước đây.</a:t>
            </a:r>
            <a:endParaRPr/>
          </a:p>
          <a:p>
            <a:pPr indent="0" lvl="0" marL="0" rtl="0" algn="l">
              <a:spcBef>
                <a:spcPts val="0"/>
              </a:spcBef>
              <a:spcAft>
                <a:spcPts val="0"/>
              </a:spcAft>
              <a:buNone/>
            </a:pPr>
            <a:r>
              <a:rPr b="0" lang="en-US">
                <a:latin typeface="Arial"/>
                <a:ea typeface="Arial"/>
                <a:cs typeface="Arial"/>
                <a:sym typeface="Arial"/>
              </a:rPr>
              <a:t>MapReduce được sử dụng để xử lý hàng loạt và tổng hợp dữ liệu.</a:t>
            </a:r>
            <a:endParaRPr/>
          </a:p>
          <a:p>
            <a:pPr indent="0" lvl="0" marL="0" rtl="0" algn="l">
              <a:spcBef>
                <a:spcPts val="0"/>
              </a:spcBef>
              <a:spcAft>
                <a:spcPts val="0"/>
              </a:spcAft>
              <a:buNone/>
            </a:pPr>
            <a:r>
              <a:rPr b="0" lang="en-US">
                <a:latin typeface="Arial"/>
                <a:ea typeface="Arial"/>
                <a:cs typeface="Arial"/>
                <a:sym typeface="Arial"/>
              </a:rPr>
              <a:t>Nó cung cấp hỗ trợ phân tán/song song.</a:t>
            </a:r>
            <a:endParaRPr/>
          </a:p>
        </p:txBody>
      </p:sp>
      <p:sp>
        <p:nvSpPr>
          <p:cNvPr id="4188" name="Google Shape;4188;p17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7" name="Shape 4247"/>
        <p:cNvGrpSpPr/>
        <p:nvPr/>
      </p:nvGrpSpPr>
      <p:grpSpPr>
        <a:xfrm>
          <a:off x="0" y="0"/>
          <a:ext cx="0" cy="0"/>
          <a:chOff x="0" y="0"/>
          <a:chExt cx="0" cy="0"/>
        </a:xfrm>
      </p:grpSpPr>
      <p:sp>
        <p:nvSpPr>
          <p:cNvPr id="4248" name="Google Shape;4248;p175: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9" name="Google Shape;4249;p1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0" name="Google Shape;4250;p1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9" name="Shape 4309"/>
        <p:cNvGrpSpPr/>
        <p:nvPr/>
      </p:nvGrpSpPr>
      <p:grpSpPr>
        <a:xfrm>
          <a:off x="0" y="0"/>
          <a:ext cx="0" cy="0"/>
          <a:chOff x="0" y="0"/>
          <a:chExt cx="0" cy="0"/>
        </a:xfrm>
      </p:grpSpPr>
      <p:sp>
        <p:nvSpPr>
          <p:cNvPr id="4310" name="Google Shape;4310;p176: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1" name="Google Shape;4311;p1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Lược đồ: Bạn có thể có các lược đồ khác nhau ngay cả trong cùng một bộ sưu tập</a:t>
            </a:r>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Truy vấn Ad-hoc – Cung cấp từ truy vấn phù hợp với mục đích lưu tài liệu ngoài sql.</a:t>
            </a:r>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Có thể viết mã trực tiếp vì không hỗ trợ Tham gia, nhưng tốc độ chậm.</a:t>
            </a:r>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Bộ nhớ – Nhiều bộ nhớ do dư thừa dữ liệu, v.v.</a:t>
            </a:r>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Kích thước tài liệu 16M, chồng chéo từ 100 tài liệu trở xuống</a:t>
            </a:r>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Do bản chất của Speed-MR hơi chậm nên cần phải liên kết với Hadoop, v.v.</a:t>
            </a:r>
            <a:endParaRPr/>
          </a:p>
        </p:txBody>
      </p:sp>
      <p:sp>
        <p:nvSpPr>
          <p:cNvPr id="4312" name="Google Shape;4312;p17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4" name="Shape 4344"/>
        <p:cNvGrpSpPr/>
        <p:nvPr/>
      </p:nvGrpSpPr>
      <p:grpSpPr>
        <a:xfrm>
          <a:off x="0" y="0"/>
          <a:ext cx="0" cy="0"/>
          <a:chOff x="0" y="0"/>
          <a:chExt cx="0" cy="0"/>
        </a:xfrm>
      </p:grpSpPr>
      <p:sp>
        <p:nvSpPr>
          <p:cNvPr id="4345" name="Google Shape;4345;p177: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6" name="Google Shape;4346;p1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Các truy vấn đặc biệt để phân tích theo thời gian thực, được tối ưu hóa.</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Khi thiết kế lược đồ của cơ sở dữ liệu, không thể biết trước tất cả các truy vấn sẽ được thực hiện bởi người dùng cuối.</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Truy vấn đặc biệt là một lệnh tồn tại trong thời gian ngắn có giá trị phụ thuộc vào một biến.</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Mỗi khi một truy vấn đặc biệt được thực hiện, kết quả có thể khác nhau, tùy thuộc vào các biến được đề cập.</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Việc tối ưu hóa cách xử lý các truy vấn đặc biệt có thể tạo ra sự khác biệt đáng kể trên quy mô lớn, khi có thể cần xem xét hàng nghìn đến hàng triệu biến số.</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Đây là lý do tại sao MongoDB, một cơ sở dữ liệu lược đồ linh hoạt, hướng tài liệu, nổi bật như một nền tảng cơ sở dữ liệu đám mây được lựa chọn cho các ứng dụng doanh nghiệp yêu cầu phân tích thời gian thực.</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Với hỗ trợ truy vấn đặc biệt cho phép các nhà phát triển cập nhật các truy vấn đặc biệt trong thời gian thực, việc cải thiện hiệu suất có thể thay đổi cuộc chơi.</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MongoDB hỗ trợ truy vấn trường, truy vấn phạm vi và tìm kiếm biểu thức chính quy.</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Các truy vấn có thể trả về các trường cụ thể và cũng có thể tính đến các hàm do người dùng xác định.</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Điều này có thể thực hiện được vì MongoDB lập chỉ mục các tài liệu BSON và sử dụng Ngôn ngữ truy vấn MongoDB (MQL).</a:t>
            </a:r>
            <a:endParaRPr/>
          </a:p>
        </p:txBody>
      </p:sp>
      <p:sp>
        <p:nvSpPr>
          <p:cNvPr id="4347" name="Google Shape;4347;p17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3" name="Shape 4353"/>
        <p:cNvGrpSpPr/>
        <p:nvPr/>
      </p:nvGrpSpPr>
      <p:grpSpPr>
        <a:xfrm>
          <a:off x="0" y="0"/>
          <a:ext cx="0" cy="0"/>
          <a:chOff x="0" y="0"/>
          <a:chExt cx="0" cy="0"/>
        </a:xfrm>
      </p:grpSpPr>
      <p:sp>
        <p:nvSpPr>
          <p:cNvPr id="4354" name="Google Shape;4354;p178: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5" name="Google Shape;4355;p1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Bộ bản sao; Nhiều máy chủ tham gia sao chép và đồng bộ hóa cùng một dữ liệu với nhau.</a:t>
            </a:r>
            <a:endParaRPr/>
          </a:p>
          <a:p>
            <a:pPr indent="0" lvl="0" marL="0" rtl="0" algn="l">
              <a:spcBef>
                <a:spcPts val="0"/>
              </a:spcBef>
              <a:spcAft>
                <a:spcPts val="0"/>
              </a:spcAft>
              <a:buNone/>
            </a:pPr>
            <a:r>
              <a:rPr b="0" lang="en-US">
                <a:latin typeface="Arial"/>
                <a:ea typeface="Arial"/>
                <a:cs typeface="Arial"/>
                <a:sym typeface="Arial"/>
              </a:rPr>
              <a:t>Các nhóm chia sẻ dữ liệu như thế này</a:t>
            </a:r>
            <a:endParaRPr/>
          </a:p>
          <a:p>
            <a:pPr indent="0" lvl="0" marL="0" rtl="0" algn="l">
              <a:spcBef>
                <a:spcPts val="0"/>
              </a:spcBef>
              <a:spcAft>
                <a:spcPts val="0"/>
              </a:spcAft>
              <a:buNone/>
            </a:pPr>
            <a:r>
              <a:rPr b="0" lang="en-US">
                <a:latin typeface="Arial"/>
                <a:ea typeface="Arial"/>
                <a:cs typeface="Arial"/>
                <a:sym typeface="Arial"/>
              </a:rPr>
              <a:t>Thuật toán Raft – opLog(log vận hành)</a:t>
            </a:r>
            <a:endParaRPr/>
          </a:p>
          <a:p>
            <a:pPr indent="0" lvl="0" marL="0" rtl="0" algn="l">
              <a:spcBef>
                <a:spcPts val="0"/>
              </a:spcBef>
              <a:spcAft>
                <a:spcPts val="0"/>
              </a:spcAft>
              <a:buNone/>
            </a:pPr>
            <a:r>
              <a:rPr b="0" lang="en-US">
                <a:latin typeface="Arial"/>
                <a:ea typeface="Arial"/>
                <a:cs typeface="Arial"/>
                <a:sym typeface="Arial"/>
              </a:rPr>
              <a:t>Kiểm tra xem các thành viên khác nhau còn sống hay không, nhịp tim, nếu không có liên lạc, một chính mới được bầu.</a:t>
            </a:r>
            <a:endParaRPr b="0">
              <a:latin typeface="Arial"/>
              <a:ea typeface="Arial"/>
              <a:cs typeface="Arial"/>
              <a:sym typeface="Arial"/>
            </a:endParaRPr>
          </a:p>
          <a:p>
            <a:pPr indent="0" lvl="0" marL="0" rtl="0" algn="l">
              <a:spcBef>
                <a:spcPts val="0"/>
              </a:spcBef>
              <a:spcAft>
                <a:spcPts val="0"/>
              </a:spcAft>
              <a:buNone/>
            </a:pPr>
            <a:r>
              <a:t/>
            </a:r>
            <a:endParaRPr b="0">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Thêm nút phụ cho hiệu suất đọc</a:t>
            </a:r>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Các nút phân xử chỉ tham gia vào cuộc bầu cử sơ bộ (tham gia bỏ phiếu mà không sao chép dữ liệu)</a:t>
            </a:r>
            <a:endParaRPr b="0">
              <a:latin typeface="Arial"/>
              <a:ea typeface="Arial"/>
              <a:cs typeface="Arial"/>
              <a:sym typeface="Arial"/>
            </a:endParaRPr>
          </a:p>
          <a:p>
            <a:pPr indent="0" lvl="0" marL="0" rtl="0" algn="l">
              <a:spcBef>
                <a:spcPts val="0"/>
              </a:spcBef>
              <a:spcAft>
                <a:spcPts val="0"/>
              </a:spcAft>
              <a:buClr>
                <a:schemeClr val="dk1"/>
              </a:buClr>
              <a:buSzPts val="1200"/>
              <a:buFont typeface="Arial"/>
              <a:buNone/>
            </a:pPr>
            <a:r>
              <a:rPr b="0" lang="en-US">
                <a:latin typeface="Arial"/>
                <a:ea typeface="Arial"/>
                <a:cs typeface="Arial"/>
                <a:sym typeface="Arial"/>
              </a:rPr>
              <a:t>Ngay cả khi thông số kỹ thuật thấp, nó không thành vấn đề</a:t>
            </a:r>
            <a:endParaRPr/>
          </a:p>
        </p:txBody>
      </p:sp>
      <p:sp>
        <p:nvSpPr>
          <p:cNvPr id="4356" name="Google Shape;4356;p1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1" name="Shape 4381"/>
        <p:cNvGrpSpPr/>
        <p:nvPr/>
      </p:nvGrpSpPr>
      <p:grpSpPr>
        <a:xfrm>
          <a:off x="0" y="0"/>
          <a:ext cx="0" cy="0"/>
          <a:chOff x="0" y="0"/>
          <a:chExt cx="0" cy="0"/>
        </a:xfrm>
      </p:grpSpPr>
      <p:sp>
        <p:nvSpPr>
          <p:cNvPr id="4382" name="Google Shape;4382;p179: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3" name="Google Shape;4383;p17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Phân đoạn có thể được thực hiện song song bởi nhiều quy trình để có hiệu suất nhanh.</a:t>
            </a:r>
            <a:endParaRPr/>
          </a:p>
          <a:p>
            <a:pPr indent="0" lvl="0" marL="0" rtl="0" algn="l">
              <a:spcBef>
                <a:spcPts val="0"/>
              </a:spcBef>
              <a:spcAft>
                <a:spcPts val="0"/>
              </a:spcAft>
              <a:buNone/>
            </a:pPr>
            <a:r>
              <a:rPr b="0" lang="en-US">
                <a:latin typeface="Arial"/>
                <a:ea typeface="Arial"/>
                <a:cs typeface="Arial"/>
                <a:sym typeface="Arial"/>
              </a:rPr>
              <a:t>Khi xử lý các tập dữ liệu đặc biệt lớn, sharding—quá trình phân chia các tập dữ liệu lớn hơn trên nhiều bộ sưu tập được phân phối hoặc “phân đoạn”—giúp cơ sở dữ liệu phân phối và thực thi tốt hơn những truy vấn rắc rối và phức tạp.</a:t>
            </a:r>
            <a:endParaRPr/>
          </a:p>
          <a:p>
            <a:pPr indent="0" lvl="0" marL="0" rtl="0" algn="l">
              <a:spcBef>
                <a:spcPts val="0"/>
              </a:spcBef>
              <a:spcAft>
                <a:spcPts val="0"/>
              </a:spcAft>
              <a:buNone/>
            </a:pPr>
            <a:r>
              <a:rPr b="0" lang="en-US">
                <a:latin typeface="Arial"/>
                <a:ea typeface="Arial"/>
                <a:cs typeface="Arial"/>
                <a:sym typeface="Arial"/>
              </a:rPr>
              <a:t>Giống như sao chép thông qua các bộ sao chép, sharding trong MongoDB cho phép khả năng mở rộng theo chiều ngang lớn hơn nhiều.</a:t>
            </a:r>
            <a:endParaRPr/>
          </a:p>
          <a:p>
            <a:pPr indent="0" lvl="0" marL="0" rtl="0" algn="l">
              <a:spcBef>
                <a:spcPts val="0"/>
              </a:spcBef>
              <a:spcAft>
                <a:spcPts val="0"/>
              </a:spcAft>
              <a:buNone/>
            </a:pPr>
            <a:r>
              <a:rPr b="0" lang="en-US">
                <a:latin typeface="Arial"/>
                <a:ea typeface="Arial"/>
                <a:cs typeface="Arial"/>
                <a:sym typeface="Arial"/>
              </a:rPr>
              <a:t>Chia tỷ lệ theo chiều ngang có nghĩa là mỗi phân đoạn trong mỗi cụm chứa một phần của tập dữ liệu được đề cập, về cơ bản hoạt động như một cơ sở dữ liệu riêng biệt.</a:t>
            </a:r>
            <a:endParaRPr/>
          </a:p>
        </p:txBody>
      </p:sp>
      <p:sp>
        <p:nvSpPr>
          <p:cNvPr id="4384" name="Google Shape;4384;p17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8: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Thuật toán đồng thuận Raft được sử dụng để bầu chọn các lãnh đạo cho máy chủ chính và máy chủ tablet.</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Ngoài ra, nó cũng được sử dụng bởi máy chủ dẫn đầu tablet và máy chủ theo dõi để đạt được sự đồng thuận đa số trước khi thực hiện bất kỳ thao tác nào làm thay đổi dữ liệu.</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Thuật toán này sẽ được trình bày trong slide tiếp theo.</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Kudu cũng có mô hình người theo dõi lãnh đạo cho cả máy chủ chính và máy chủ tablet.</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Các nhà lãnh đạo trong cả hai dịch vụ chịu trách nhiệm cung cấp dịch vụ có liên quan, trong khi những người theo dõi hỗ trợ bằng cách sao chép dữ liệu.</a:t>
            </a:r>
            <a:endParaRPr b="0">
              <a:latin typeface="Arial"/>
              <a:ea typeface="Arial"/>
              <a:cs typeface="Arial"/>
              <a:sym typeface="Arial"/>
            </a:endParaRPr>
          </a:p>
        </p:txBody>
      </p:sp>
      <p:sp>
        <p:nvSpPr>
          <p:cNvPr id="376" name="Google Shape;376;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2" name="Shape 4412"/>
        <p:cNvGrpSpPr/>
        <p:nvPr/>
      </p:nvGrpSpPr>
      <p:grpSpPr>
        <a:xfrm>
          <a:off x="0" y="0"/>
          <a:ext cx="0" cy="0"/>
          <a:chOff x="0" y="0"/>
          <a:chExt cx="0" cy="0"/>
        </a:xfrm>
      </p:grpSpPr>
      <p:sp>
        <p:nvSpPr>
          <p:cNvPr id="4413" name="Google Shape;4413;p180: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4" name="Google Shape;4414;p18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Không cần lo lắng về tính nhất quán của mã giữa lược đồ và chương trình.</a:t>
            </a:r>
            <a:endParaRPr/>
          </a:p>
          <a:p>
            <a:pPr indent="0" lvl="0" marL="0" rtl="0" algn="l">
              <a:spcBef>
                <a:spcPts val="0"/>
              </a:spcBef>
              <a:spcAft>
                <a:spcPts val="0"/>
              </a:spcAft>
              <a:buNone/>
            </a:pPr>
            <a:r>
              <a:rPr b="0" lang="en-US">
                <a:latin typeface="Arial"/>
                <a:ea typeface="Arial"/>
                <a:cs typeface="Arial"/>
                <a:sym typeface="Arial"/>
              </a:rPr>
              <a:t>Các nhà phát triển chỉ cần sửa đổi mã chương trình.</a:t>
            </a:r>
            <a:endParaRPr/>
          </a:p>
          <a:p>
            <a:pPr indent="0" lvl="0" marL="0" rtl="0" algn="l">
              <a:spcBef>
                <a:spcPts val="0"/>
              </a:spcBef>
              <a:spcAft>
                <a:spcPts val="0"/>
              </a:spcAft>
              <a:buNone/>
            </a:pPr>
            <a:r>
              <a:rPr b="0" lang="en-US">
                <a:latin typeface="Arial"/>
                <a:ea typeface="Arial"/>
                <a:cs typeface="Arial"/>
                <a:sym typeface="Arial"/>
              </a:rPr>
              <a:t>Khi cần lưu dữ liệu mới có thể thêm và lưu ngay mà không cần thay đổi lược đồ.</a:t>
            </a:r>
            <a:endParaRPr/>
          </a:p>
        </p:txBody>
      </p:sp>
      <p:sp>
        <p:nvSpPr>
          <p:cNvPr id="4415" name="Google Shape;4415;p18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1" name="Shape 4421"/>
        <p:cNvGrpSpPr/>
        <p:nvPr/>
      </p:nvGrpSpPr>
      <p:grpSpPr>
        <a:xfrm>
          <a:off x="0" y="0"/>
          <a:ext cx="0" cy="0"/>
          <a:chOff x="0" y="0"/>
          <a:chExt cx="0" cy="0"/>
        </a:xfrm>
      </p:grpSpPr>
      <p:sp>
        <p:nvSpPr>
          <p:cNvPr id="4422" name="Google Shape;4422;p181: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23" name="Google Shape;4423;p18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Hoạt động tổng hợp xử lý các bản ghi dữ liệu và trả về kết quả được tính toán.</a:t>
            </a:r>
            <a:endParaRPr/>
          </a:p>
          <a:p>
            <a:pPr indent="0" lvl="0" marL="0" rtl="0" algn="l">
              <a:spcBef>
                <a:spcPts val="0"/>
              </a:spcBef>
              <a:spcAft>
                <a:spcPts val="0"/>
              </a:spcAft>
              <a:buNone/>
            </a:pPr>
            <a:r>
              <a:rPr b="0" lang="en-US">
                <a:latin typeface="Arial"/>
                <a:ea typeface="Arial"/>
                <a:cs typeface="Arial"/>
                <a:sym typeface="Arial"/>
              </a:rPr>
              <a:t>Hoạt động tổng hợp nhóm các giá trị từ nhiều tài liệu lại với nhau và có thể thực hiện nhiều thao tác khác nhau trên dữ liệu được nhóm để trả về một kết quả duy nhất.</a:t>
            </a:r>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Khung tổng hợp của MongoDB được mô hình hóa dựa trên khái niệm về đường ống xử lý dữ liệu.</a:t>
            </a:r>
            <a:endParaRPr/>
          </a:p>
          <a:p>
            <a:pPr indent="0" lvl="0" marL="0" rtl="0" algn="l">
              <a:spcBef>
                <a:spcPts val="0"/>
              </a:spcBef>
              <a:spcAft>
                <a:spcPts val="0"/>
              </a:spcAft>
              <a:buNone/>
            </a:pPr>
            <a:r>
              <a:rPr b="0" lang="en-US">
                <a:latin typeface="Arial"/>
                <a:ea typeface="Arial"/>
                <a:cs typeface="Arial"/>
                <a:sym typeface="Arial"/>
              </a:rPr>
              <a:t>Tài liệu nhập vào một quy trình nhiều giai đoạn để chuyển đổi tài liệu thành kết quả tổng hợp.</a:t>
            </a:r>
            <a:endParaRPr/>
          </a:p>
        </p:txBody>
      </p:sp>
      <p:sp>
        <p:nvSpPr>
          <p:cNvPr id="4424" name="Google Shape;4424;p18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0" name="Shape 4430"/>
        <p:cNvGrpSpPr/>
        <p:nvPr/>
      </p:nvGrpSpPr>
      <p:grpSpPr>
        <a:xfrm>
          <a:off x="0" y="0"/>
          <a:ext cx="0" cy="0"/>
          <a:chOff x="0" y="0"/>
          <a:chExt cx="0" cy="0"/>
        </a:xfrm>
      </p:grpSpPr>
      <p:sp>
        <p:nvSpPr>
          <p:cNvPr id="4431" name="Google Shape;4431;p182: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2" name="Google Shape;4432;p18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So với SQL tiêu chuẩn:</a:t>
            </a:r>
            <a:endParaRPr/>
          </a:p>
          <a:p>
            <a:pPr indent="-171450" lvl="0" marL="171450" marR="0" rtl="0" algn="l">
              <a:lnSpc>
                <a:spcPct val="100000"/>
              </a:lnSpc>
              <a:spcBef>
                <a:spcPts val="360"/>
              </a:spcBef>
              <a:spcAft>
                <a:spcPts val="0"/>
              </a:spcAft>
              <a:buClr>
                <a:schemeClr val="dk1"/>
              </a:buClr>
              <a:buSzPts val="1200"/>
              <a:buFont typeface="Arial"/>
              <a:buChar char="•"/>
            </a:pPr>
            <a:r>
              <a:rPr lang="en-US">
                <a:latin typeface="Arial"/>
                <a:ea typeface="Arial"/>
                <a:cs typeface="Arial"/>
                <a:sym typeface="Arial"/>
              </a:rPr>
              <a:t>Dự án - chọn,</a:t>
            </a:r>
            <a:endParaRPr/>
          </a:p>
          <a:p>
            <a:pPr indent="-171450" lvl="0" marL="171450" marR="0" rtl="0" algn="l">
              <a:lnSpc>
                <a:spcPct val="100000"/>
              </a:lnSpc>
              <a:spcBef>
                <a:spcPts val="360"/>
              </a:spcBef>
              <a:spcAft>
                <a:spcPts val="0"/>
              </a:spcAft>
              <a:buClr>
                <a:schemeClr val="dk1"/>
              </a:buClr>
              <a:buSzPts val="1200"/>
              <a:buFont typeface="Arial"/>
              <a:buChar char="•"/>
            </a:pPr>
            <a:r>
              <a:rPr lang="en-US">
                <a:latin typeface="Arial"/>
                <a:ea typeface="Arial"/>
                <a:cs typeface="Arial"/>
                <a:sym typeface="Arial"/>
              </a:rPr>
              <a:t>Nối – ở đâu</a:t>
            </a:r>
            <a:endParaRPr>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lang="en-US">
                <a:latin typeface="Arial"/>
                <a:ea typeface="Arial"/>
                <a:cs typeface="Arial"/>
                <a:sym typeface="Arial"/>
              </a:rPr>
              <a:t>Nhóm – nhóm theo</a:t>
            </a:r>
            <a:endParaRPr>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lang="en-US">
                <a:latin typeface="Arial"/>
                <a:ea typeface="Arial"/>
                <a:cs typeface="Arial"/>
                <a:sym typeface="Arial"/>
              </a:rPr>
              <a:t>Sắp xếp – sắp xếp theo</a:t>
            </a:r>
            <a:endParaRPr>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lang="en-US">
                <a:latin typeface="Arial"/>
                <a:ea typeface="Arial"/>
                <a:cs typeface="Arial"/>
                <a:sym typeface="Arial"/>
              </a:rPr>
              <a:t>Giới hạn – giới hạn</a:t>
            </a:r>
            <a:endParaRPr/>
          </a:p>
        </p:txBody>
      </p:sp>
      <p:sp>
        <p:nvSpPr>
          <p:cNvPr id="4433" name="Google Shape;4433;p18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8" name="Shape 4458"/>
        <p:cNvGrpSpPr/>
        <p:nvPr/>
      </p:nvGrpSpPr>
      <p:grpSpPr>
        <a:xfrm>
          <a:off x="0" y="0"/>
          <a:ext cx="0" cy="0"/>
          <a:chOff x="0" y="0"/>
          <a:chExt cx="0" cy="0"/>
        </a:xfrm>
      </p:grpSpPr>
      <p:sp>
        <p:nvSpPr>
          <p:cNvPr id="4459" name="Google Shape;4459;p183: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0" name="Google Shape;4460;p1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push – Chèn các giá trị vào tài liệu kết quả</a:t>
            </a:r>
            <a:endParaRPr b="0">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addtoSet – Chèn giá trị vào tài liệu kết quả mà không trùng lặp</a:t>
            </a:r>
            <a:endParaRPr b="0">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first - Tài liệu đầu tiên từ tài liệu nguồn phù hợp với nhóm</a:t>
            </a:r>
            <a:endParaRPr b="0">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last – Tài liệu cuối cùng trong tài liệu nguồn phù hợp với nhóm</a:t>
            </a:r>
            <a:endParaRPr/>
          </a:p>
        </p:txBody>
      </p:sp>
      <p:sp>
        <p:nvSpPr>
          <p:cNvPr id="4461" name="Google Shape;4461;p18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3" name="Shape 4483"/>
        <p:cNvGrpSpPr/>
        <p:nvPr/>
      </p:nvGrpSpPr>
      <p:grpSpPr>
        <a:xfrm>
          <a:off x="0" y="0"/>
          <a:ext cx="0" cy="0"/>
          <a:chOff x="0" y="0"/>
          <a:chExt cx="0" cy="0"/>
        </a:xfrm>
      </p:grpSpPr>
      <p:sp>
        <p:nvSpPr>
          <p:cNvPr id="4484" name="Google Shape;4484;p184: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85" name="Google Shape;4485;p18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Giai đoạn 1 : Giai đoạn $match này chỉ lọc những người có trường trạng thái là “A”</a:t>
            </a:r>
            <a:endParaRPr/>
          </a:p>
          <a:p>
            <a:pPr indent="0" lvl="0" marL="0" rtl="0" algn="l">
              <a:spcBef>
                <a:spcPts val="0"/>
              </a:spcBef>
              <a:spcAft>
                <a:spcPts val="0"/>
              </a:spcAft>
              <a:buNone/>
            </a:pPr>
            <a:r>
              <a:rPr b="0" lang="en-US">
                <a:latin typeface="Arial"/>
                <a:ea typeface="Arial"/>
                <a:cs typeface="Arial"/>
                <a:sym typeface="Arial"/>
              </a:rPr>
              <a:t>Giai đoạn 2: Bước $group này tính toán tổng số tiền bằng cách nhóm các tài liệu theo trường cust_id.</a:t>
            </a:r>
            <a:endParaRPr b="0">
              <a:latin typeface="Arial"/>
              <a:ea typeface="Arial"/>
              <a:cs typeface="Arial"/>
              <a:sym typeface="Arial"/>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db.orders.distinct(“cust_id”) 🡪  [“A123”, “B212”]</a:t>
            </a:r>
            <a:endParaRPr/>
          </a:p>
          <a:p>
            <a:pPr indent="0" lvl="0" marL="0" rtl="0" algn="l">
              <a:spcBef>
                <a:spcPts val="0"/>
              </a:spcBef>
              <a:spcAft>
                <a:spcPts val="0"/>
              </a:spcAft>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rgbClr val="1960B2"/>
              </a:buClr>
              <a:buSzPts val="1200"/>
              <a:buFont typeface="Arial"/>
              <a:buNone/>
            </a:pPr>
            <a:r>
              <a:rPr lang="en-US" sz="1200" u="sng">
                <a:solidFill>
                  <a:srgbClr val="1960B2"/>
                </a:solidFill>
                <a:latin typeface="Arial"/>
                <a:ea typeface="Arial"/>
                <a:cs typeface="Arial"/>
                <a:sym typeface="Arial"/>
              </a:rPr>
              <a:t>https://docs.mongodb.com/master/core/aggregation-pipeline/</a:t>
            </a:r>
            <a:endParaRPr sz="1200" u="sng">
              <a:solidFill>
                <a:srgbClr val="1960B2"/>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4486" name="Google Shape;4486;p18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3" name="Shape 4493"/>
        <p:cNvGrpSpPr/>
        <p:nvPr/>
      </p:nvGrpSpPr>
      <p:grpSpPr>
        <a:xfrm>
          <a:off x="0" y="0"/>
          <a:ext cx="0" cy="0"/>
          <a:chOff x="0" y="0"/>
          <a:chExt cx="0" cy="0"/>
        </a:xfrm>
      </p:grpSpPr>
      <p:sp>
        <p:nvSpPr>
          <p:cNvPr id="4494" name="Google Shape;4494;p185: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95" name="Google Shape;4495;p18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B-tree (cây tìm kiếm nhị phân cân bằng)</a:t>
            </a:r>
            <a:endParaRPr/>
          </a:p>
          <a:p>
            <a:pPr indent="0" lvl="0" marL="0" rtl="0" algn="l">
              <a:spcBef>
                <a:spcPts val="0"/>
              </a:spcBef>
              <a:spcAft>
                <a:spcPts val="0"/>
              </a:spcAft>
              <a:buNone/>
            </a:pPr>
            <a:r>
              <a:rPr b="0" lang="en-US">
                <a:latin typeface="Arial"/>
                <a:ea typeface="Arial"/>
                <a:cs typeface="Arial"/>
                <a:sym typeface="Arial"/>
              </a:rPr>
              <a:t>_id chỉ mục mặc định</a:t>
            </a:r>
            <a:endParaRPr/>
          </a:p>
          <a:p>
            <a:pPr indent="0" lvl="0" marL="0" rtl="0" algn="l">
              <a:spcBef>
                <a:spcPts val="0"/>
              </a:spcBef>
              <a:spcAft>
                <a:spcPts val="0"/>
              </a:spcAft>
              <a:buNone/>
            </a:pPr>
            <a:r>
              <a:rPr b="0" lang="en-US">
                <a:latin typeface="Arial"/>
                <a:ea typeface="Arial"/>
                <a:cs typeface="Arial"/>
                <a:sym typeface="Arial"/>
              </a:rPr>
              <a:t>Theo mặc định, tất cả các bộ sưu tập MongoDB đều có chỉ mục trên trường _id.</a:t>
            </a:r>
            <a:endParaRPr/>
          </a:p>
          <a:p>
            <a:pPr indent="0" lvl="0" marL="0" rtl="0" algn="l">
              <a:spcBef>
                <a:spcPts val="0"/>
              </a:spcBef>
              <a:spcAft>
                <a:spcPts val="0"/>
              </a:spcAft>
              <a:buNone/>
            </a:pPr>
            <a:r>
              <a:rPr b="0" lang="en-US">
                <a:latin typeface="Arial"/>
                <a:ea typeface="Arial"/>
                <a:cs typeface="Arial"/>
                <a:sym typeface="Arial"/>
              </a:rPr>
              <a:t>Nếu trường _id không được chỉ định khi tạo bộ sưu tập, trình điều khiển mongod sẽ tự động đặt giá trị trường _id thành ObjectIdSingle Field Index: loại chỉ mục cơ bản, nếu không thì mặc định là _id</a:t>
            </a:r>
            <a:endParaRPr b="0">
              <a:latin typeface="Arial"/>
              <a:ea typeface="Arial"/>
              <a:cs typeface="Arial"/>
              <a:sym typeface="Arial"/>
            </a:endParaRPr>
          </a:p>
          <a:p>
            <a:pPr indent="0" lvl="0" marL="0" rtl="0" algn="l">
              <a:spcBef>
                <a:spcPts val="0"/>
              </a:spcBef>
              <a:spcAft>
                <a:spcPts val="0"/>
              </a:spcAft>
              <a:buNone/>
            </a:pPr>
            <a:r>
              <a:t/>
            </a:r>
            <a:endParaRPr b="0">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Chỉ mục hợp chất: Chỉ mục hợp chất RDBMS, sử dụng hai hoặc nhiều trường làm chỉ mục</a:t>
            </a:r>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Chỉ mục đa khóa: Chỉ mục nhiều khóa được thêm vào chỉ mục khi có ít nhất một giá trị khớp trong Mảng.</a:t>
            </a:r>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Chỉ mục không gian địa lý: Chỉ mục và truy vấn không gian địa lý</a:t>
            </a:r>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Chỉ mục văn bản: Cũng có thể lập chỉ mục trên Chuỗi.</a:t>
            </a:r>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Chỉ mục băm: Chỉ mục loại băm khác với chỉ mục Btree cũng có thể được sử dụng, giúp cải thiện hiệu quả tìm kiếm. Tuy nhiên, nó không giống như Btree.</a:t>
            </a:r>
            <a:endParaRPr/>
          </a:p>
        </p:txBody>
      </p:sp>
      <p:sp>
        <p:nvSpPr>
          <p:cNvPr id="4496" name="Google Shape;4496;p18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2" name="Shape 4502"/>
        <p:cNvGrpSpPr/>
        <p:nvPr/>
      </p:nvGrpSpPr>
      <p:grpSpPr>
        <a:xfrm>
          <a:off x="0" y="0"/>
          <a:ext cx="0" cy="0"/>
          <a:chOff x="0" y="0"/>
          <a:chExt cx="0" cy="0"/>
        </a:xfrm>
      </p:grpSpPr>
      <p:sp>
        <p:nvSpPr>
          <p:cNvPr id="4503" name="Google Shape;4503;p186: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04" name="Google Shape;4504;p1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Các chỉ mục hỗ trợ thực thi hiệu quả các truy vấn trong MongoDB.</a:t>
            </a:r>
            <a:endParaRPr/>
          </a:p>
          <a:p>
            <a:pPr indent="0" lvl="0" marL="0" rtl="0" algn="l">
              <a:spcBef>
                <a:spcPts val="0"/>
              </a:spcBef>
              <a:spcAft>
                <a:spcPts val="0"/>
              </a:spcAft>
              <a:buNone/>
            </a:pPr>
            <a:r>
              <a:rPr b="0" lang="en-US">
                <a:latin typeface="Arial"/>
                <a:ea typeface="Arial"/>
                <a:cs typeface="Arial"/>
                <a:sym typeface="Arial"/>
              </a:rPr>
              <a:t>Không có chỉ mục, MongoDB phải thực hiện quét bộ sưu tập, tức là quét mọi tài liệu trong bộ sưu tập, để chọn những tài liệu khớp với câu lệnh truy vấn.</a:t>
            </a:r>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Chỉ mục là cấu trúc dữ liệu đặc biệt lưu trữ một phần nhỏ tập dữ liệu của bộ sưu tập ở dạng dễ duyệt.</a:t>
            </a:r>
            <a:endParaRPr/>
          </a:p>
          <a:p>
            <a:pPr indent="0" lvl="0" marL="0" rtl="0" algn="l">
              <a:spcBef>
                <a:spcPts val="0"/>
              </a:spcBef>
              <a:spcAft>
                <a:spcPts val="0"/>
              </a:spcAft>
              <a:buNone/>
            </a:pPr>
            <a:r>
              <a:rPr b="0" lang="en-US">
                <a:latin typeface="Arial"/>
                <a:ea typeface="Arial"/>
                <a:cs typeface="Arial"/>
                <a:sym typeface="Arial"/>
              </a:rPr>
              <a:t>Chỉ mục lưu trữ giá trị của một trường cụ thể hoặc tập hợp các trường, được sắp xếp theo giá trị của trường.</a:t>
            </a:r>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Thứ tự của các mục nhập chỉ mục hỗ trợ khớp đẳng thức hiệu quả và các hoạt động truy vấn dựa trên phạm vi.</a:t>
            </a:r>
            <a:endParaRPr/>
          </a:p>
        </p:txBody>
      </p:sp>
      <p:sp>
        <p:nvSpPr>
          <p:cNvPr id="4505" name="Google Shape;4505;p18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1" name="Shape 4511"/>
        <p:cNvGrpSpPr/>
        <p:nvPr/>
      </p:nvGrpSpPr>
      <p:grpSpPr>
        <a:xfrm>
          <a:off x="0" y="0"/>
          <a:ext cx="0" cy="0"/>
          <a:chOff x="0" y="0"/>
          <a:chExt cx="0" cy="0"/>
        </a:xfrm>
      </p:grpSpPr>
      <p:sp>
        <p:nvSpPr>
          <p:cNvPr id="4512" name="Google Shape;4512;p187: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13" name="Google Shape;4513;p18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Chỉ mục văn bản được đặt khi bạn muốn tìm kiếm các cụm từ trong dữ liệu chuỗi giống như thao tác SQL .</a:t>
            </a:r>
            <a:endParaRPr/>
          </a:p>
        </p:txBody>
      </p:sp>
      <p:sp>
        <p:nvSpPr>
          <p:cNvPr id="4514" name="Google Shape;4514;p18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0" name="Shape 4520"/>
        <p:cNvGrpSpPr/>
        <p:nvPr/>
      </p:nvGrpSpPr>
      <p:grpSpPr>
        <a:xfrm>
          <a:off x="0" y="0"/>
          <a:ext cx="0" cy="0"/>
          <a:chOff x="0" y="0"/>
          <a:chExt cx="0" cy="0"/>
        </a:xfrm>
      </p:grpSpPr>
      <p:sp>
        <p:nvSpPr>
          <p:cNvPr id="4521" name="Google Shape;4521;p188: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2" name="Google Shape;4522;p18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Các bộ sưu tập được giới hạn là các bộ sưu tập có kích thước cố định hỗ trợ các hoạt động thông lượng cao để chèn và truy xuất tài liệu dựa trên thứ tự chèn.</a:t>
            </a:r>
            <a:endParaRPr/>
          </a:p>
          <a:p>
            <a:pPr indent="0" lvl="0" marL="0" rtl="0" algn="l">
              <a:spcBef>
                <a:spcPts val="0"/>
              </a:spcBef>
              <a:spcAft>
                <a:spcPts val="0"/>
              </a:spcAft>
              <a:buNone/>
            </a:pPr>
            <a:r>
              <a:rPr b="0" lang="en-US">
                <a:latin typeface="Arial"/>
                <a:ea typeface="Arial"/>
                <a:cs typeface="Arial"/>
                <a:sym typeface="Arial"/>
              </a:rPr>
              <a:t>Các bộ sưu tập được giới hạn hoạt động theo cách giống như bộ đệm vòng tròn: một khi bộ sưu tập lấp đầy không gian được phân bổ của nó, nó sẽ nhường chỗ cho các tài liệu mới bằng cách ghi đè lên các tài liệu cũ nhất trong bộ sưu tập.</a:t>
            </a:r>
            <a:endParaRPr/>
          </a:p>
        </p:txBody>
      </p:sp>
      <p:sp>
        <p:nvSpPr>
          <p:cNvPr id="4523" name="Google Shape;4523;p18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0" name="Shape 4530"/>
        <p:cNvGrpSpPr/>
        <p:nvPr/>
      </p:nvGrpSpPr>
      <p:grpSpPr>
        <a:xfrm>
          <a:off x="0" y="0"/>
          <a:ext cx="0" cy="0"/>
          <a:chOff x="0" y="0"/>
          <a:chExt cx="0" cy="0"/>
        </a:xfrm>
      </p:grpSpPr>
      <p:sp>
        <p:nvSpPr>
          <p:cNvPr id="4531" name="Google Shape;4531;p189: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32" name="Google Shape;4532;p1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GridFS là một đặc điểm kỹ thuật để lưu trữ và truy xuất các tệp vượt quá giới hạn kích thước tài liệu BSON là 16 MB.</a:t>
            </a:r>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Thay vì lưu trữ một tệp trong một tài liệu, GridFS chia tệp thành các phần hoặc khối và lưu trữ từng khối dưới dạng một tài liệu riêng biệt.</a:t>
            </a:r>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GridFS sử dụng hai bộ sưu tập để lưu trữ tệp.</a:t>
            </a:r>
            <a:endParaRPr/>
          </a:p>
          <a:p>
            <a:pPr indent="0" lvl="0" marL="0" rtl="0" algn="l">
              <a:spcBef>
                <a:spcPts val="0"/>
              </a:spcBef>
              <a:spcAft>
                <a:spcPts val="0"/>
              </a:spcAft>
              <a:buNone/>
            </a:pPr>
            <a:r>
              <a:rPr b="0" lang="en-US">
                <a:latin typeface="Arial"/>
                <a:ea typeface="Arial"/>
                <a:cs typeface="Arial"/>
                <a:sym typeface="Arial"/>
              </a:rPr>
              <a:t>Một bộ sưu tập lưu trữ các khối tệp và bộ sưu tập khác lưu trữ siêu dữ liệu tệp.</a:t>
            </a:r>
            <a:endParaRPr/>
          </a:p>
          <a:p>
            <a:pPr indent="0" lvl="0" marL="0" rtl="0" algn="l">
              <a:spcBef>
                <a:spcPts val="0"/>
              </a:spcBef>
              <a:spcAft>
                <a:spcPts val="0"/>
              </a:spcAft>
              <a:buNone/>
            </a:pPr>
            <a:r>
              <a:rPr b="0" lang="en-US">
                <a:latin typeface="Arial"/>
                <a:ea typeface="Arial"/>
                <a:cs typeface="Arial"/>
                <a:sym typeface="Arial"/>
              </a:rPr>
              <a:t>Đối với các tệp rất lớn, có thể tải một phần tệp mà không cần tải toàn bộ tệp vào bộ nhớ.</a:t>
            </a:r>
            <a:endParaRPr/>
          </a:p>
          <a:p>
            <a:pPr indent="0" lvl="0" marL="0" rtl="0" algn="l">
              <a:spcBef>
                <a:spcPts val="0"/>
              </a:spcBef>
              <a:spcAft>
                <a:spcPts val="0"/>
              </a:spcAft>
              <a:buNone/>
            </a:pPr>
            <a:r>
              <a:rPr b="0" lang="en-US">
                <a:latin typeface="Arial"/>
                <a:ea typeface="Arial"/>
                <a:cs typeface="Arial"/>
                <a:sym typeface="Arial"/>
              </a:rPr>
              <a:t>Mô hình lưu tệp mới và xóa tệp cũ thay vì cập nhật toàn bộ tệp.</a:t>
            </a:r>
            <a:endParaRPr/>
          </a:p>
          <a:p>
            <a:pPr indent="0" lvl="0" marL="0" rtl="0" algn="l">
              <a:spcBef>
                <a:spcPts val="0"/>
              </a:spcBef>
              <a:spcAft>
                <a:spcPts val="0"/>
              </a:spcAft>
              <a:buNone/>
            </a:pPr>
            <a:r>
              <a:rPr b="0" lang="en-US">
                <a:latin typeface="Arial"/>
                <a:ea typeface="Arial"/>
                <a:cs typeface="Arial"/>
                <a:sym typeface="Arial"/>
              </a:rPr>
              <a:t>Không hỗ trợ giao dịch nhiều tài liệu.</a:t>
            </a:r>
            <a:endParaRPr/>
          </a:p>
        </p:txBody>
      </p:sp>
      <p:sp>
        <p:nvSpPr>
          <p:cNvPr id="4533" name="Google Shape;4533;p18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19: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Video được trình bày là phần giới thiệu hay về cơ chế của thuật toán đồng thuận Raft.</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[Tài liệu tham khảo]</a:t>
            </a:r>
            <a:endParaRPr/>
          </a:p>
          <a:p>
            <a:pPr indent="0" lvl="0" marL="0" rtl="0" algn="l">
              <a:spcBef>
                <a:spcPts val="0"/>
              </a:spcBef>
              <a:spcAft>
                <a:spcPts val="0"/>
              </a:spcAft>
              <a:buNone/>
            </a:pPr>
            <a:r>
              <a:rPr lang="en-US">
                <a:latin typeface="Arial"/>
                <a:ea typeface="Arial"/>
                <a:cs typeface="Arial"/>
                <a:sym typeface="Arial"/>
              </a:rPr>
              <a:t>http://thesecretlivesofdata.com/raft/</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p:txBody>
      </p:sp>
      <p:sp>
        <p:nvSpPr>
          <p:cNvPr id="460" name="Google Shape;460;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6" name="Shape 4556"/>
        <p:cNvGrpSpPr/>
        <p:nvPr/>
      </p:nvGrpSpPr>
      <p:grpSpPr>
        <a:xfrm>
          <a:off x="0" y="0"/>
          <a:ext cx="0" cy="0"/>
          <a:chOff x="0" y="0"/>
          <a:chExt cx="0" cy="0"/>
        </a:xfrm>
      </p:grpSpPr>
      <p:sp>
        <p:nvSpPr>
          <p:cNvPr id="4557" name="Google Shape;4557;p190: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58" name="Google Shape;4558;p19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Trường Files_id chứa thông tin _id của tài liệu gốc.</a:t>
            </a:r>
            <a:endParaRPr/>
          </a:p>
          <a:p>
            <a:pPr indent="0" lvl="0" marL="0" rtl="0" algn="l">
              <a:spcBef>
                <a:spcPts val="0"/>
              </a:spcBef>
              <a:spcAft>
                <a:spcPts val="0"/>
              </a:spcAft>
              <a:buNone/>
            </a:pPr>
            <a:r>
              <a:rPr b="0" lang="en-US">
                <a:latin typeface="Arial"/>
                <a:ea typeface="Arial"/>
                <a:cs typeface="Arial"/>
                <a:sym typeface="Arial"/>
              </a:rPr>
              <a:t>trường n - số thứ tự của đoạn.</a:t>
            </a:r>
            <a:endParaRPr/>
          </a:p>
        </p:txBody>
      </p:sp>
      <p:sp>
        <p:nvSpPr>
          <p:cNvPr id="4559" name="Google Shape;4559;p19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5" name="Shape 4565"/>
        <p:cNvGrpSpPr/>
        <p:nvPr/>
      </p:nvGrpSpPr>
      <p:grpSpPr>
        <a:xfrm>
          <a:off x="0" y="0"/>
          <a:ext cx="0" cy="0"/>
          <a:chOff x="0" y="0"/>
          <a:chExt cx="0" cy="0"/>
        </a:xfrm>
      </p:grpSpPr>
      <p:sp>
        <p:nvSpPr>
          <p:cNvPr id="4566" name="Google Shape;4566;p191: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7" name="Google Shape;4567;p19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Instruct students to conduct an exercise using the Lab book of Chapters.</a:t>
            </a:r>
            <a:endParaRPr/>
          </a:p>
          <a:p>
            <a:pPr indent="0" lvl="0" marL="0" rtl="0" algn="l">
              <a:spcBef>
                <a:spcPts val="0"/>
              </a:spcBef>
              <a:spcAft>
                <a:spcPts val="0"/>
              </a:spcAft>
              <a:buNone/>
            </a:pPr>
            <a:r>
              <a:t/>
            </a:r>
            <a:endParaRPr/>
          </a:p>
        </p:txBody>
      </p:sp>
      <p:sp>
        <p:nvSpPr>
          <p:cNvPr id="4568" name="Google Shape;4568;p19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4" name="Shape 4624"/>
        <p:cNvGrpSpPr/>
        <p:nvPr/>
      </p:nvGrpSpPr>
      <p:grpSpPr>
        <a:xfrm>
          <a:off x="0" y="0"/>
          <a:ext cx="0" cy="0"/>
          <a:chOff x="0" y="0"/>
          <a:chExt cx="0" cy="0"/>
        </a:xfrm>
      </p:grpSpPr>
      <p:sp>
        <p:nvSpPr>
          <p:cNvPr id="4625" name="Google Shape;4625;p192: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6" name="Google Shape;4626;p19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Hướng dẫn học sinh tiến hành bài tập sử dụng sách TN chương.</a:t>
            </a:r>
            <a:endParaRPr/>
          </a:p>
        </p:txBody>
      </p:sp>
      <p:sp>
        <p:nvSpPr>
          <p:cNvPr id="4627" name="Google Shape;4627;p19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3" name="Shape 4683"/>
        <p:cNvGrpSpPr/>
        <p:nvPr/>
      </p:nvGrpSpPr>
      <p:grpSpPr>
        <a:xfrm>
          <a:off x="0" y="0"/>
          <a:ext cx="0" cy="0"/>
          <a:chOff x="0" y="0"/>
          <a:chExt cx="0" cy="0"/>
        </a:xfrm>
      </p:grpSpPr>
      <p:sp>
        <p:nvSpPr>
          <p:cNvPr id="4684" name="Google Shape;4684;p193: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5" name="Google Shape;4685;p1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Hướng dẫn học sinh tiến hành bài tập sử dụng sách TN chương.</a:t>
            </a:r>
            <a:endParaRPr/>
          </a:p>
          <a:p>
            <a:pPr indent="0" lvl="0" marL="0" rtl="0" algn="l">
              <a:spcBef>
                <a:spcPts val="0"/>
              </a:spcBef>
              <a:spcAft>
                <a:spcPts val="0"/>
              </a:spcAft>
              <a:buNone/>
            </a:pPr>
            <a:r>
              <a:t/>
            </a:r>
            <a:endParaRPr/>
          </a:p>
        </p:txBody>
      </p:sp>
      <p:sp>
        <p:nvSpPr>
          <p:cNvPr id="4686" name="Google Shape;4686;p19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2" name="Shape 4742"/>
        <p:cNvGrpSpPr/>
        <p:nvPr/>
      </p:nvGrpSpPr>
      <p:grpSpPr>
        <a:xfrm>
          <a:off x="0" y="0"/>
          <a:ext cx="0" cy="0"/>
          <a:chOff x="0" y="0"/>
          <a:chExt cx="0" cy="0"/>
        </a:xfrm>
      </p:grpSpPr>
      <p:sp>
        <p:nvSpPr>
          <p:cNvPr id="4743" name="Google Shape;4743;p194: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4" name="Google Shape;4744;p19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Hướng dẫn học sinh tiến hành bài tập sử dụng sách TN chương.</a:t>
            </a:r>
            <a:endParaRPr/>
          </a:p>
        </p:txBody>
      </p:sp>
      <p:sp>
        <p:nvSpPr>
          <p:cNvPr id="4745" name="Google Shape;4745;p19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1" name="Shape 4801"/>
        <p:cNvGrpSpPr/>
        <p:nvPr/>
      </p:nvGrpSpPr>
      <p:grpSpPr>
        <a:xfrm>
          <a:off x="0" y="0"/>
          <a:ext cx="0" cy="0"/>
          <a:chOff x="0" y="0"/>
          <a:chExt cx="0" cy="0"/>
        </a:xfrm>
      </p:grpSpPr>
      <p:sp>
        <p:nvSpPr>
          <p:cNvPr id="4802" name="Google Shape;4802;p195: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03" name="Google Shape;4803;p19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Hướng dẫn học sinh tiến hành bài tập sử dụng sách TN chương.</a:t>
            </a:r>
            <a:endParaRPr/>
          </a:p>
        </p:txBody>
      </p:sp>
      <p:sp>
        <p:nvSpPr>
          <p:cNvPr id="4804" name="Google Shape;4804;p19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0" name="Shape 4860"/>
        <p:cNvGrpSpPr/>
        <p:nvPr/>
      </p:nvGrpSpPr>
      <p:grpSpPr>
        <a:xfrm>
          <a:off x="0" y="0"/>
          <a:ext cx="0" cy="0"/>
          <a:chOff x="0" y="0"/>
          <a:chExt cx="0" cy="0"/>
        </a:xfrm>
      </p:grpSpPr>
      <p:sp>
        <p:nvSpPr>
          <p:cNvPr id="4861" name="Google Shape;4861;p1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2" name="Google Shape;4862;p196:notes"/>
          <p:cNvSpPr/>
          <p:nvPr>
            <p:ph idx="2" type="sldImg"/>
          </p:nvPr>
        </p:nvSpPr>
        <p:spPr>
          <a:xfrm>
            <a:off x="129159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20: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0" name="Google Shape;470;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Trong 4 slide tiếp theo, mẫu truy cập đọc ghi được trình bày.</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Trước tiên, khách hàng lấy địa chỉ của máy chủ tablet phục vụ tablet với dữ liệu mong muốn.</a:t>
            </a:r>
            <a:endParaRPr b="1"/>
          </a:p>
        </p:txBody>
      </p:sp>
      <p:sp>
        <p:nvSpPr>
          <p:cNvPr id="471" name="Google Shape;471;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21: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Ngoài ra, và để đề phòng, nó cũng gửi thông tin cho các máy chủ tablet gần dữ liệu mong muốn, vì có khả năng cao là khách hàng cũng sẽ cần thông tin đó.</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Master gửi thông tin cho máy chủ tablet có liên quan.</a:t>
            </a:r>
            <a:endParaRPr b="1"/>
          </a:p>
        </p:txBody>
      </p:sp>
      <p:sp>
        <p:nvSpPr>
          <p:cNvPr id="505" name="Google Shape;505;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22: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8" name="Google Shape;538;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Máy khách lưu siêu dữ liệu vào bộ nhớ cache để có hiệu suất tốt hơn.</a:t>
            </a:r>
            <a:endParaRPr b="0">
              <a:latin typeface="Arial"/>
              <a:ea typeface="Arial"/>
              <a:cs typeface="Arial"/>
              <a:sym typeface="Arial"/>
            </a:endParaRPr>
          </a:p>
          <a:p>
            <a:pPr indent="0" lvl="0" marL="0" rtl="0" algn="l">
              <a:spcBef>
                <a:spcPts val="0"/>
              </a:spcBef>
              <a:spcAft>
                <a:spcPts val="0"/>
              </a:spcAft>
              <a:buNone/>
            </a:pPr>
            <a:r>
              <a:t/>
            </a:r>
            <a:endParaRPr b="1"/>
          </a:p>
        </p:txBody>
      </p:sp>
      <p:sp>
        <p:nvSpPr>
          <p:cNvPr id="539" name="Google Shape;539;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23: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2" name="Google Shape;57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Sau đó, máy khách sẽ liên hệ trực tiếp với máy chủ tablet leader để truy cập dữ liệu được yêu cầu.</a:t>
            </a:r>
            <a:endParaRPr b="1"/>
          </a:p>
        </p:txBody>
      </p:sp>
      <p:sp>
        <p:nvSpPr>
          <p:cNvPr id="573" name="Google Shape;573;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24: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6" name="Google Shape;606;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Kudu có các cấu hình mặc định về cách xử lý các lỗi của cả leader và follower.</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Chiến lược để thất bại thoáng qua được trình bày.</a:t>
            </a:r>
            <a:endParaRPr b="0">
              <a:latin typeface="Arial"/>
              <a:ea typeface="Arial"/>
              <a:cs typeface="Arial"/>
              <a:sym typeface="Arial"/>
            </a:endParaRPr>
          </a:p>
        </p:txBody>
      </p:sp>
      <p:sp>
        <p:nvSpPr>
          <p:cNvPr id="607" name="Google Shape;607;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25: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5" name="Google Shape;615;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Cách xử lý lỗi vĩnh viễn của máy chủ tablet.</a:t>
            </a:r>
            <a:endParaRPr b="1"/>
          </a:p>
        </p:txBody>
      </p:sp>
      <p:sp>
        <p:nvSpPr>
          <p:cNvPr id="616" name="Google Shape;616;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26: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4" name="Google Shape;624;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Trang trình bày này trình bày đường dẫn dữ liệu của một ví dụ phân tích thời gian thực.</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Chúng tôi sẽ đi vào chi tiết của các vấn đề với đường ống này.</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Trong slide này, chỉ cần trình bày rằng dữ liệu thời gian thực đến HBase nơi dữ liệu được cập nhật gần thời gian thực khi cần thiết.</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Dữ liệu đến được chuyển đổi sang định dạng sàn gỗ để có hiệu quả cao hơn và cũng được lưu trữ trong HDFS.</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Công cụ truy vấn có thể truy cập cả dữ liệu HBase hoặc truy cập HDFS cho các truy vấn chế độ hàng loạt với lượng lớn dữ liệu.</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Đường dẫn dữ liệu cho ứng dụng phân tích thời gian thực.</a:t>
            </a:r>
            <a:endParaRPr b="0">
              <a:latin typeface="Arial"/>
              <a:ea typeface="Arial"/>
              <a:cs typeface="Arial"/>
              <a:sym typeface="Arial"/>
            </a:endParaRPr>
          </a:p>
        </p:txBody>
      </p:sp>
      <p:sp>
        <p:nvSpPr>
          <p:cNvPr id="625" name="Google Shape;625;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27: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4" name="Google Shape;774;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Có vấn đề gì với đường dẫn ví dụ này.</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Khi chúng ta cập nhật HBase, dữ liệu cần được đẩy vào cơ sở dữ liệu HDFS. Chúng ta không muốn chuyển sang HDFS cho mỗi luồng.</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rgbClr val="000000"/>
              </a:buClr>
              <a:buSzPts val="1200"/>
              <a:buFont typeface="Arial"/>
              <a:buNone/>
            </a:pPr>
            <a:r>
              <a:rPr b="0" i="0" lang="en-US">
                <a:solidFill>
                  <a:srgbClr val="000000"/>
                </a:solidFill>
                <a:latin typeface="Arial"/>
                <a:ea typeface="Arial"/>
                <a:cs typeface="Arial"/>
                <a:sym typeface="Arial"/>
              </a:rPr>
              <a:t>Sử dụng các câu hỏi dưới đây để liệt kê những điều cần được xem xét trong phân tích thời gian thực.</a:t>
            </a:r>
            <a:endParaRPr b="0" i="0">
              <a:solidFill>
                <a:srgbClr val="000000"/>
              </a:solidFill>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Vì vậy, làm thế nào để tôi xác định mức độ thường xuyên để làm điều này?</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Và khi tôi chuyển sang HDFS, dữ liệu nên được tổ chức như thế nào?</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Có nên tạo phân vùng?</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Tôi có gây ra sự cố tệp nhỏ trong HDFS không?</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Khi tôi cố chạy OLAP trên cơ sở dữ liệu HDFS, làm cách nào để biết HDFS hiện tại như thế nào?</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Nói cách khác, lượng dữ liệu đang chờ xử lý vẫn cần được đẩy lên HDFS là bao nhiêu?</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Trong bất kỳ trường hợp nào, làm cách nào để tôi xử lý lỗi hoặc gián đoạn do bảo trì?</a:t>
            </a:r>
            <a:endParaRPr b="1">
              <a:latin typeface="Arial"/>
              <a:ea typeface="Arial"/>
              <a:cs typeface="Arial"/>
              <a:sym typeface="Arial"/>
            </a:endParaRPr>
          </a:p>
        </p:txBody>
      </p:sp>
      <p:sp>
        <p:nvSpPr>
          <p:cNvPr id="775" name="Google Shape;775;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p28: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5" name="Google Shape;925;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Chúng tôi loại bỏ tất cả những lo lắng từ slide trước bằng cách lưu trữ trực tiếp vào Kudu.</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Chỉ có một đường dẫn dữ liệu duy nhất trong đường dẫn dữ liệu và các truy vấn về các sự kiện gần thời gian thực hoặc các sự kiện lịch sử đều được thực hiện thông qua Kudu.</a:t>
            </a:r>
            <a:endParaRPr b="0">
              <a:latin typeface="Arial"/>
              <a:ea typeface="Arial"/>
              <a:cs typeface="Arial"/>
              <a:sym typeface="Arial"/>
            </a:endParaRPr>
          </a:p>
        </p:txBody>
      </p:sp>
      <p:sp>
        <p:nvSpPr>
          <p:cNvPr id="926" name="Google Shape;926;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p29: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9" name="Google Shape;1019;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Chúng ta trình bày một số trường hợp sử dụng cho Kudu.</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Các trường hợp sử dụng tổng thể sẽ có một số chủ đề chung.</a:t>
            </a:r>
            <a:endParaRPr b="0">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Nếu tập dữ liệu được cấu trúc nhưng có thể có các lược đồ phát triển động.</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Được sử dụng trong cả quét phân tích và tra cứu hàng.</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Bộ dữ liệu không ngừng phát triển và nhanh chóng, ngay khi có thể truy vấn dữ liệu mới nhất.</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Nếu tập dữ liệu cần được cập nhật (tuy nhiên, điều này sẽ ở mức tối thiểu).</a:t>
            </a:r>
            <a:endParaRPr b="0">
              <a:latin typeface="Arial"/>
              <a:ea typeface="Arial"/>
              <a:cs typeface="Arial"/>
              <a:sym typeface="Arial"/>
            </a:endParaRPr>
          </a:p>
          <a:p>
            <a:pPr indent="-95250" lvl="0" marL="17145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Kudu cung cấp:</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Cập nhật lược đồ dễ dàng.</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Tính khả dụng ngay lập tức của các hàng khi chúng được nhập.</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Cập nhật liền mạch và xóa.</a:t>
            </a:r>
            <a:endParaRPr b="0">
              <a:latin typeface="Arial"/>
              <a:ea typeface="Arial"/>
              <a:cs typeface="Arial"/>
              <a:sym typeface="Arial"/>
            </a:endParaRPr>
          </a:p>
          <a:p>
            <a:pPr indent="-95250" lvl="0" marL="17145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Đầu vào truyền trực tuyến với tính năng chèn và cập nhật nhanh.</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[Tài liệu tham khảo]</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(p29~32)</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https://kudu.apache.org/docs/#kudu_use_cases</a:t>
            </a:r>
            <a:endParaRPr/>
          </a:p>
        </p:txBody>
      </p:sp>
      <p:sp>
        <p:nvSpPr>
          <p:cNvPr id="1020" name="Google Shape;1020;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p30: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0" name="Google Shape;1060;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Trường hợp sử dụng này phải có khả năng truy cập ngẫu nhiên vào dữ liệu có thể lan truyền xung quanh (nghĩa là không quét).</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Tuy nhiên, nó cũng yêu cầu phân tích dữ liệu quá khứ (phân tích quét dữ liệu lịch sử).</a:t>
            </a:r>
            <a:endParaRPr b="0">
              <a:latin typeface="Arial"/>
              <a:ea typeface="Arial"/>
              <a:cs typeface="Arial"/>
              <a:sym typeface="Arial"/>
            </a:endParaRPr>
          </a:p>
        </p:txBody>
      </p:sp>
      <p:sp>
        <p:nvSpPr>
          <p:cNvPr id="1061" name="Google Shape;1061;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p31: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1" name="Google Shape;1091;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Mô hình dự đoán tạo ra các mô hình ban đầu dựa trên bộ dữ liệu lịch sử lớn.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Điều này yêu cầu quét nhanh.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Tuy nhiên, mô hình được cập nhật thường xuyên.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Điều này yêu cầu truy cập ngẫu nhiên nhanh.</a:t>
            </a:r>
            <a:endParaRPr b="0">
              <a:latin typeface="Arial"/>
              <a:ea typeface="Arial"/>
              <a:cs typeface="Arial"/>
              <a:sym typeface="Arial"/>
            </a:endParaRPr>
          </a:p>
        </p:txBody>
      </p:sp>
      <p:sp>
        <p:nvSpPr>
          <p:cNvPr id="1092" name="Google Shape;1092;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p32: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4" name="Google Shape;1104;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Một trong những mục tiêu thiết kế quan trọng của Kudu là tích hợp với các công cụ hiện có trong hệ sinh thái Hadoop.</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Cuối cùng, Kudu tích hợp tốt với MR, Spark, HBase, HDFS và Hive.</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Tuy nhiên, nó thực sự được thiết kế để hoạt động với Impala sử dụng SSD làm phương tiện lưu trữ vật lý.</a:t>
            </a:r>
            <a:endParaRPr b="0">
              <a:latin typeface="Arial"/>
              <a:ea typeface="Arial"/>
              <a:cs typeface="Arial"/>
              <a:sym typeface="Arial"/>
            </a:endParaRPr>
          </a:p>
        </p:txBody>
      </p:sp>
      <p:sp>
        <p:nvSpPr>
          <p:cNvPr id="1105" name="Google Shape;1105;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p33: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7" name="Google Shape;1127;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Tuy nhiên, bản sao trong HDFS cung cấp khả năng chịu lỗi ở mức giá khá cao.</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Khi dữ liệu không nóng, các nghiên cứu cho thấy các khối sao chép thường không được truy cập.</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Điều này có nghĩa là chúng tôi không tận dụng vị trí dữ liệu và các khối bổ sung chỉ phục vụ cho khả năng mất dữ liệu.</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Khi lượng dữ liệu tiếp tục tăng lên, các tổ chức đang tìm cách giảm chi phí này.</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[Tài liệu tham khảo]</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(p33~39)</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https://hadoop.apache.org/docs/stable/hadoop-project-dist/hadoop-hdfs/HDFSErasureCoding.html </a:t>
            </a:r>
            <a:endParaRPr/>
          </a:p>
        </p:txBody>
      </p:sp>
      <p:sp>
        <p:nvSpPr>
          <p:cNvPr id="1128" name="Google Shape;1128;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p34: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7" name="Google Shape;1167;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Một số sinh viên có thể không biết Độc quyền OR.</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Sau đây là bảng logic cho XOR.</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Về cơ bản, hoạt động là đúng khi một trong các bit là đúng. Nếu cả hai bit đều sai hoặc cả hai đều đúng thì kết quả là sai.</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A     XOR	B	Kết quả</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0	0	0</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0	1	1</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1	0	1</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1	1	0		</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Nếu vị trí dữ liệu không phải là vấn đề quá lớn (đối với dữ liệu ấm và lạnh) và đạt được cùng mức độ chịu lỗi là mục tiêu chính, thì có cách nào khác để lưu và sắp xếp dữ liệu không?</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Trong slide này, chúng ta trình bày một ví dụ đơn giản bằng cách sử dụng XOR - OR độc quyền để cho thấy rằng bằng cách sử dụng XOR, chúng ta có thể đạt được mức chịu lỗi tương tự với chi phí chỉ bằng một nửa.</a:t>
            </a:r>
            <a:endParaRPr b="0">
              <a:latin typeface="Arial"/>
              <a:ea typeface="Arial"/>
              <a:cs typeface="Arial"/>
              <a:sym typeface="Arial"/>
            </a:endParaRPr>
          </a:p>
        </p:txBody>
      </p:sp>
      <p:sp>
        <p:nvSpPr>
          <p:cNvPr id="1168" name="Google Shape;1168;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p35: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0" name="Google Shape;1180;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Phần lớn lý thuyết đằng sau tài liệu trong phần lưu trữ EC đến từ lưu trữ RAID.</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Về bản chất, lưu trữ EC có thể được coi là RAID phần mềm.</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Datablocks có thể được lưu dưới dạng các khối liền kề hoặc sọc.</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Phân loại về bản chất là phân chia dữ liệu thứ cấp.</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Lớp đầu tiên là chia dữ liệu thành các khối dữ liệu.</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Lớp thứ hai là tiếp tục chia mỗi khối dữ liệu thành các dải nhỏ hơn.</a:t>
            </a:r>
            <a:endParaRPr b="0">
              <a:latin typeface="Arial"/>
              <a:ea typeface="Arial"/>
              <a:cs typeface="Arial"/>
              <a:sym typeface="Arial"/>
            </a:endParaRPr>
          </a:p>
        </p:txBody>
      </p:sp>
      <p:sp>
        <p:nvSpPr>
          <p:cNvPr id="1181" name="Google Shape;1181;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p36: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2" name="Google Shape;1262;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Một trong những cách tổ chức dữ liệu để có khả năng chịu lỗi là tạo một tập hợp các khối chẵn lẻ sẽ phụ thuộc vào dữ liệu gốc.</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Điều này cho phép dữ liệu được xây dựng lại từ dữ liệu thô và khối chẵn lẻ nếu có bất kỳ mất mát dữ liệu nào.</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Chúng tôi không muốn tìm hiểu chi tiết về cách thức hoạt động của codec Reed-Solomon(6,3).</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Điều này nằm ngoài phạm vi của tài liệu này và hoàn toàn không cần thiết phải sử dụng bộ lưu trữ EC.</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Điều quan trọng hơn là số lượng chi phí chung cho độ bền và hiệu suất tổng thể của một codec.</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Bộ giải mã RS(6,3) tổ chức dữ liệu thành 6 ô dữ liệu thô thành 3 ô dữ liệu chẵn lẻ.</a:t>
            </a:r>
            <a:endParaRPr/>
          </a:p>
        </p:txBody>
      </p:sp>
      <p:sp>
        <p:nvSpPr>
          <p:cNvPr id="1263" name="Google Shape;1263;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3" name="Shape 1333"/>
        <p:cNvGrpSpPr/>
        <p:nvPr/>
      </p:nvGrpSpPr>
      <p:grpSpPr>
        <a:xfrm>
          <a:off x="0" y="0"/>
          <a:ext cx="0" cy="0"/>
          <a:chOff x="0" y="0"/>
          <a:chExt cx="0" cy="0"/>
        </a:xfrm>
      </p:grpSpPr>
      <p:sp>
        <p:nvSpPr>
          <p:cNvPr id="1334" name="Google Shape;1334;p37: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5" name="Google Shape;1335;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Định nghĩa của stripe được trình bày. Một stripe trong chiến lược RS(6,3) đại diện cho các ô dữ liệu và các ô chẵn lẻ cho một hàng.</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Kích thước của mỗi ô cũng được kiểm soát bởi codec.</a:t>
            </a:r>
            <a:endParaRPr b="0">
              <a:latin typeface="Arial"/>
              <a:ea typeface="Arial"/>
              <a:cs typeface="Arial"/>
              <a:sym typeface="Arial"/>
            </a:endParaRPr>
          </a:p>
        </p:txBody>
      </p:sp>
      <p:sp>
        <p:nvSpPr>
          <p:cNvPr id="1336" name="Google Shape;1336;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7" name="Shape 1407"/>
        <p:cNvGrpSpPr/>
        <p:nvPr/>
      </p:nvGrpSpPr>
      <p:grpSpPr>
        <a:xfrm>
          <a:off x="0" y="0"/>
          <a:ext cx="0" cy="0"/>
          <a:chOff x="0" y="0"/>
          <a:chExt cx="0" cy="0"/>
        </a:xfrm>
      </p:grpSpPr>
      <p:sp>
        <p:nvSpPr>
          <p:cNvPr id="1408" name="Google Shape;1408;p38: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9" name="Google Shape;1409;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Độ bền cao hơn là tốt hơn. Hiệu quả cao hơn là tốt hơn.</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Độ bền và hiệu quả của các thuật toán codec khác nhau được trình bày.</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171450" lvl="0" marL="171450" rtl="0" algn="l">
              <a:spcBef>
                <a:spcPts val="0"/>
              </a:spcBef>
              <a:spcAft>
                <a:spcPts val="0"/>
              </a:spcAft>
              <a:buClr>
                <a:srgbClr val="1F45BC"/>
              </a:buClr>
              <a:buSzPts val="1200"/>
              <a:buFont typeface="Arial"/>
              <a:buChar char="•"/>
            </a:pPr>
            <a:r>
              <a:rPr lang="en-US" sz="1200">
                <a:solidFill>
                  <a:srgbClr val="1F45BC"/>
                </a:solidFill>
                <a:latin typeface="Arial"/>
                <a:ea typeface="Arial"/>
                <a:cs typeface="Arial"/>
                <a:sym typeface="Arial"/>
              </a:rPr>
              <a:t>Độ bền dữ liệu</a:t>
            </a:r>
            <a:br>
              <a:rPr lang="en-US" sz="1200">
                <a:solidFill>
                  <a:srgbClr val="1F45BC"/>
                </a:solidFill>
                <a:latin typeface="Arial"/>
                <a:ea typeface="Arial"/>
                <a:cs typeface="Arial"/>
                <a:sym typeface="Arial"/>
              </a:rPr>
            </a:br>
            <a:r>
              <a:rPr lang="en-US" sz="1200">
                <a:solidFill>
                  <a:srgbClr val="1F45BC"/>
                </a:solidFill>
                <a:latin typeface="Arial"/>
                <a:ea typeface="Arial"/>
                <a:cs typeface="Arial"/>
                <a:sym typeface="Arial"/>
              </a:rPr>
              <a:t>Có bao nhiêu thất bại đồng thời có thể được chấp nhận?</a:t>
            </a:r>
            <a:endParaRPr sz="1200">
              <a:solidFill>
                <a:srgbClr val="1F45BC"/>
              </a:solidFill>
              <a:latin typeface="Arial"/>
              <a:ea typeface="Arial"/>
              <a:cs typeface="Arial"/>
              <a:sym typeface="Arial"/>
            </a:endParaRPr>
          </a:p>
          <a:p>
            <a:pPr indent="-95250" lvl="0" marL="171450" rtl="0" algn="l">
              <a:spcBef>
                <a:spcPts val="0"/>
              </a:spcBef>
              <a:spcAft>
                <a:spcPts val="0"/>
              </a:spcAft>
              <a:buClr>
                <a:schemeClr val="dk1"/>
              </a:buClr>
              <a:buSzPts val="1200"/>
              <a:buFont typeface="Arial"/>
              <a:buNone/>
            </a:pPr>
            <a:r>
              <a:t/>
            </a:r>
            <a:endParaRPr sz="1200">
              <a:solidFill>
                <a:srgbClr val="1F45BC"/>
              </a:solidFill>
              <a:latin typeface="Arial"/>
              <a:ea typeface="Arial"/>
              <a:cs typeface="Arial"/>
              <a:sym typeface="Arial"/>
            </a:endParaRPr>
          </a:p>
          <a:p>
            <a:pPr indent="-171450" lvl="0" marL="171450" rtl="0" algn="l">
              <a:spcBef>
                <a:spcPts val="0"/>
              </a:spcBef>
              <a:spcAft>
                <a:spcPts val="0"/>
              </a:spcAft>
              <a:buClr>
                <a:srgbClr val="1F45BC"/>
              </a:buClr>
              <a:buSzPts val="1200"/>
              <a:buFont typeface="Arial"/>
              <a:buChar char="•"/>
            </a:pPr>
            <a:r>
              <a:rPr lang="en-US" sz="1200">
                <a:solidFill>
                  <a:srgbClr val="1F45BC"/>
                </a:solidFill>
                <a:latin typeface="Arial"/>
                <a:ea typeface="Arial"/>
                <a:cs typeface="Arial"/>
                <a:sym typeface="Arial"/>
              </a:rPr>
              <a:t>Hiệu quả lưu trữ</a:t>
            </a:r>
            <a:br>
              <a:rPr lang="en-US" sz="1200">
                <a:solidFill>
                  <a:srgbClr val="1F45BC"/>
                </a:solidFill>
                <a:latin typeface="Arial"/>
                <a:ea typeface="Arial"/>
                <a:cs typeface="Arial"/>
                <a:sym typeface="Arial"/>
              </a:rPr>
            </a:br>
            <a:r>
              <a:rPr lang="en-US" sz="1200">
                <a:solidFill>
                  <a:srgbClr val="1F45BC"/>
                </a:solidFill>
                <a:latin typeface="Arial"/>
                <a:ea typeface="Arial"/>
                <a:cs typeface="Arial"/>
                <a:sym typeface="Arial"/>
              </a:rPr>
              <a:t>Bao nhiêu phần của phần lưu trữ dành cho dữ liệu hữu ích?</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p:txBody>
      </p:sp>
      <p:sp>
        <p:nvSpPr>
          <p:cNvPr id="1410" name="Google Shape;1410;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8" name="Shape 1418"/>
        <p:cNvGrpSpPr/>
        <p:nvPr/>
      </p:nvGrpSpPr>
      <p:grpSpPr>
        <a:xfrm>
          <a:off x="0" y="0"/>
          <a:ext cx="0" cy="0"/>
          <a:chOff x="0" y="0"/>
          <a:chExt cx="0" cy="0"/>
        </a:xfrm>
      </p:grpSpPr>
      <p:sp>
        <p:nvSpPr>
          <p:cNvPr id="1419" name="Google Shape;1419;p39: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0" name="Google Shape;1420;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Một số cân nhắc trong việc sử dụng lưu trữ EC được trình bày.</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Một trong những vấn đề đầu tiên là dữ liệu dạng stripe và mỗi ô trong stripe phải trải rộng trên các datanode khác nhau.</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Điều này có nghĩa là ở mức tối thiểu, cụm phải có 9 nút dữ liệu để sử dụng codec RS(6,3) mặc định.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Khi giá đỡ có liên quan, nó thậm chí còn phức tạp hơn.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Bộ lưu trữ EC với chính sách sắp xếp giá cố gắng tránh đặt phần lớn các bản sao vào bất kỳ giá nào.</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Lưu trữ EC dựa trên thư mục, nghĩa là trước tiên, một thư mục được định cấu hình và xác định là lưu trữ EC.</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Mọi lưu mới vào thư mục đó sẽ được lưu bằng bộ lưu trữ EC.</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Dữ liệu đã tồn tại không được tự động chuyển đổi.</a:t>
            </a:r>
            <a:endParaRPr b="0">
              <a:latin typeface="Arial"/>
              <a:ea typeface="Arial"/>
              <a:cs typeface="Arial"/>
              <a:sym typeface="Arial"/>
            </a:endParaRPr>
          </a:p>
        </p:txBody>
      </p:sp>
      <p:sp>
        <p:nvSpPr>
          <p:cNvPr id="1421" name="Google Shape;1421;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p40: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9" name="Google Shape;1429;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1430" name="Google Shape;1430;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8" name="Shape 1438"/>
        <p:cNvGrpSpPr/>
        <p:nvPr/>
      </p:nvGrpSpPr>
      <p:grpSpPr>
        <a:xfrm>
          <a:off x="0" y="0"/>
          <a:ext cx="0" cy="0"/>
          <a:chOff x="0" y="0"/>
          <a:chExt cx="0" cy="0"/>
        </a:xfrm>
      </p:grpSpPr>
      <p:sp>
        <p:nvSpPr>
          <p:cNvPr id="1439" name="Google Shape;1439;p41: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0" name="Google Shape;1440;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200">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0"/>
              </a:spcBef>
              <a:spcAft>
                <a:spcPts val="0"/>
              </a:spcAft>
              <a:buNone/>
            </a:pPr>
            <a:r>
              <a:rPr lang="en-US">
                <a:latin typeface="Arial"/>
                <a:ea typeface="Arial"/>
                <a:cs typeface="Arial"/>
                <a:sym typeface="Arial"/>
              </a:rPr>
              <a:t>EC2 Instance Store (Ephemeral Volumes) - Đĩa được gắn trực tiếp vào phần cứng cục bộ. Biến mất khi phần cứng thay đổi do khởi động lại (không ổn định). Được hỗ trợ dưới nhiều hình thức tùy thuộc vào loại IO</a:t>
            </a:r>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US">
                <a:latin typeface="Arial"/>
                <a:ea typeface="Arial"/>
                <a:cs typeface="Arial"/>
                <a:sym typeface="Arial"/>
              </a:rPr>
              <a:t>Hệ thống tệp đàn hồi (EFS) - Dịch vụ lưu trữ dùng chung được quản lý cho các phiên bản EC2, hệ thống tệp tiêu chuẩn</a:t>
            </a:r>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US">
                <a:latin typeface="Arial"/>
                <a:ea typeface="Arial"/>
                <a:cs typeface="Arial"/>
                <a:sym typeface="Arial"/>
              </a:rPr>
              <a:t>EBS - Bộ lưu trữ khối không dễ bay hơi cho EC2</a:t>
            </a:r>
            <a:endParaRPr/>
          </a:p>
          <a:p>
            <a:pPr indent="0" lvl="0" marL="0" rtl="0" algn="l">
              <a:spcBef>
                <a:spcPts val="0"/>
              </a:spcBef>
              <a:spcAft>
                <a:spcPts val="0"/>
              </a:spcAft>
              <a:buNone/>
            </a:pPr>
            <a:r>
              <a:rPr lang="en-US">
                <a:latin typeface="Arial"/>
                <a:ea typeface="Arial"/>
                <a:cs typeface="Arial"/>
                <a:sym typeface="Arial"/>
              </a:rPr>
              <a:t>Chỉ trả tiền cho những gì bạn được phân bổ</a:t>
            </a:r>
            <a:endParaRPr/>
          </a:p>
          <a:p>
            <a:pPr indent="0" lvl="0" marL="0" rtl="0" algn="l">
              <a:spcBef>
                <a:spcPts val="0"/>
              </a:spcBef>
              <a:spcAft>
                <a:spcPts val="0"/>
              </a:spcAft>
              <a:buNone/>
            </a:pPr>
            <a:r>
              <a:rPr lang="en-US">
                <a:latin typeface="Arial"/>
                <a:ea typeface="Arial"/>
                <a:cs typeface="Arial"/>
                <a:sym typeface="Arial"/>
              </a:rPr>
              <a:t>Khối lưu trữ dưới dạng dịch vụ</a:t>
            </a:r>
            <a:endParaRPr>
              <a:latin typeface="Arial"/>
              <a:ea typeface="Arial"/>
              <a:cs typeface="Arial"/>
              <a:sym typeface="Arial"/>
            </a:endParaRPr>
          </a:p>
        </p:txBody>
      </p:sp>
      <p:sp>
        <p:nvSpPr>
          <p:cNvPr id="1441" name="Google Shape;1441;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8" name="Shape 1478"/>
        <p:cNvGrpSpPr/>
        <p:nvPr/>
      </p:nvGrpSpPr>
      <p:grpSpPr>
        <a:xfrm>
          <a:off x="0" y="0"/>
          <a:ext cx="0" cy="0"/>
          <a:chOff x="0" y="0"/>
          <a:chExt cx="0" cy="0"/>
        </a:xfrm>
      </p:grpSpPr>
      <p:sp>
        <p:nvSpPr>
          <p:cNvPr id="1479" name="Google Shape;1479;p42: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0" name="Google Shape;1480;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Amazon S3</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 Lưu trữ đối tượng an toàn, lâu bền, có khả năng mở rộng cao - Có thể truy cập thông qua giao diện dịch vụ web đơn giản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 Lưu trữ và truy xuất bất kỳ lượng dữ liệu nào</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Sử dụng một mình hoặc cùng với các dịch vụ AWS khác</a:t>
            </a:r>
            <a:endParaRPr b="0">
              <a:latin typeface="Arial"/>
              <a:ea typeface="Arial"/>
              <a:cs typeface="Arial"/>
              <a:sym typeface="Arial"/>
            </a:endParaRPr>
          </a:p>
          <a:p>
            <a:pPr indent="-95250" lvl="0" marL="171450" marR="0" rtl="0" algn="l">
              <a:lnSpc>
                <a:spcPct val="100000"/>
              </a:lnSpc>
              <a:spcBef>
                <a:spcPts val="360"/>
              </a:spcBef>
              <a:spcAft>
                <a:spcPts val="0"/>
              </a:spcAft>
              <a:buClr>
                <a:schemeClr val="dk1"/>
              </a:buClr>
              <a:buSzPts val="1200"/>
              <a:buFont typeface="Arial"/>
              <a:buNone/>
            </a:pPr>
            <a:r>
              <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Thông tin cơ bản về lưu trữ AWS S3 được trình bày. S3 sử dụng bộ chứa làm phương tiện lưu trữ chính.</a:t>
            </a:r>
            <a:endParaRPr b="0">
              <a:latin typeface="Arial"/>
              <a:ea typeface="Arial"/>
              <a:cs typeface="Arial"/>
              <a:sym typeface="Arial"/>
            </a:endParaRPr>
          </a:p>
        </p:txBody>
      </p:sp>
      <p:sp>
        <p:nvSpPr>
          <p:cNvPr id="1481" name="Google Shape;1481;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8" name="Shape 1488"/>
        <p:cNvGrpSpPr/>
        <p:nvPr/>
      </p:nvGrpSpPr>
      <p:grpSpPr>
        <a:xfrm>
          <a:off x="0" y="0"/>
          <a:ext cx="0" cy="0"/>
          <a:chOff x="0" y="0"/>
          <a:chExt cx="0" cy="0"/>
        </a:xfrm>
      </p:grpSpPr>
      <p:sp>
        <p:nvSpPr>
          <p:cNvPr id="1489" name="Google Shape;1489;p43: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0" name="Google Shape;1490;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1">
              <a:latin typeface="Arial"/>
              <a:ea typeface="Arial"/>
              <a:cs typeface="Arial"/>
              <a:sym typeface="Arial"/>
            </a:endParaRPr>
          </a:p>
        </p:txBody>
      </p:sp>
      <p:sp>
        <p:nvSpPr>
          <p:cNvPr id="1491" name="Google Shape;1491;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p44: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1" name="Google Shape;1501;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Xây dựng Data Lake trên AWS</a:t>
            </a:r>
            <a:endParaRPr b="1">
              <a:latin typeface="Arial"/>
              <a:ea typeface="Arial"/>
              <a:cs typeface="Arial"/>
              <a:sym typeface="Arial"/>
            </a:endParaRPr>
          </a:p>
        </p:txBody>
      </p:sp>
      <p:sp>
        <p:nvSpPr>
          <p:cNvPr id="1502" name="Google Shape;1502;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1" name="Shape 1521"/>
        <p:cNvGrpSpPr/>
        <p:nvPr/>
      </p:nvGrpSpPr>
      <p:grpSpPr>
        <a:xfrm>
          <a:off x="0" y="0"/>
          <a:ext cx="0" cy="0"/>
          <a:chOff x="0" y="0"/>
          <a:chExt cx="0" cy="0"/>
        </a:xfrm>
      </p:grpSpPr>
      <p:sp>
        <p:nvSpPr>
          <p:cNvPr id="1522" name="Google Shape;1522;p45: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3" name="Google Shape;1523;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Bucket Amazon S3 là tài nguyên lưu trữ đám mây công cộng có sẵn trong Dịch vụ lưu trữ đơn giản (S3) của Amazon Web Services (AWS), một cung cấp lưu trữ đối tượng.</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Bucket Amazon S3, tương tự như thư mục tệp, lưu trữ các đối tượng, bao gồm dữ liệu và siêu dữ liệu mô tả của nó.</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Định nghĩa về bucket S3.</a:t>
            </a:r>
            <a:endParaRPr/>
          </a:p>
        </p:txBody>
      </p:sp>
      <p:sp>
        <p:nvSpPr>
          <p:cNvPr id="1524" name="Google Shape;1524;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2" name="Shape 1532"/>
        <p:cNvGrpSpPr/>
        <p:nvPr/>
      </p:nvGrpSpPr>
      <p:grpSpPr>
        <a:xfrm>
          <a:off x="0" y="0"/>
          <a:ext cx="0" cy="0"/>
          <a:chOff x="0" y="0"/>
          <a:chExt cx="0" cy="0"/>
        </a:xfrm>
      </p:grpSpPr>
      <p:sp>
        <p:nvSpPr>
          <p:cNvPr id="1533" name="Google Shape;1533;p46: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4" name="Google Shape;1534;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Định nghĩa của một đối tượng.</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Dữ liệu trong AWS là một kho lưu trữ đối tượng.</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Điều đó có nghĩa là đối tượng chứa dữ liệu thực cũng như siêu dữ liệu dưới dạng thuộc tính.</a:t>
            </a:r>
            <a:endParaRPr b="1">
              <a:latin typeface="Arial"/>
              <a:ea typeface="Arial"/>
              <a:cs typeface="Arial"/>
              <a:sym typeface="Arial"/>
            </a:endParaRPr>
          </a:p>
        </p:txBody>
      </p:sp>
      <p:sp>
        <p:nvSpPr>
          <p:cNvPr id="1535" name="Google Shape;1535;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1" name="Shape 1541"/>
        <p:cNvGrpSpPr/>
        <p:nvPr/>
      </p:nvGrpSpPr>
      <p:grpSpPr>
        <a:xfrm>
          <a:off x="0" y="0"/>
          <a:ext cx="0" cy="0"/>
          <a:chOff x="0" y="0"/>
          <a:chExt cx="0" cy="0"/>
        </a:xfrm>
      </p:grpSpPr>
      <p:sp>
        <p:nvSpPr>
          <p:cNvPr id="1542" name="Google Shape;1542;p47: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3" name="Google Shape;1543;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Khóa và số phiên bản xác định duy nhất một đối tượng trong nhóm.</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Bộ chứa và khóa được sử dụng tại một phần của URI để truy cập đối tượng đó.</a:t>
            </a:r>
            <a:endParaRPr b="1"/>
          </a:p>
        </p:txBody>
      </p:sp>
      <p:sp>
        <p:nvSpPr>
          <p:cNvPr id="1544" name="Google Shape;1544;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p48: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0" name="Google Shape;1560;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Amazon AWS cung cấp dịch vụ đám mây công cộng từ nhiều khu vực khác nhau trên thế giới.</a:t>
            </a:r>
            <a:endParaRPr b="1"/>
          </a:p>
        </p:txBody>
      </p:sp>
      <p:sp>
        <p:nvSpPr>
          <p:cNvPr id="1561" name="Google Shape;1561;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8" name="Shape 1568"/>
        <p:cNvGrpSpPr/>
        <p:nvPr/>
      </p:nvGrpSpPr>
      <p:grpSpPr>
        <a:xfrm>
          <a:off x="0" y="0"/>
          <a:ext cx="0" cy="0"/>
          <a:chOff x="0" y="0"/>
          <a:chExt cx="0" cy="0"/>
        </a:xfrm>
      </p:grpSpPr>
      <p:sp>
        <p:nvSpPr>
          <p:cNvPr id="1569" name="Google Shape;1569;p49: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0" name="Google Shape;1570;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Tên của bucket được sử dụng như một phần của URI để truy cập nó từ Internet. Điều này yêu cầu nó phải là duy nhất trên toàn cầu với một phân vùng.</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Có 3 phân vùng chính. Trung Quốc đang ở trong phân vùng của riêng mình cũng như đám mây của chính phủ Hoa Kỳ. Phần còn lại của thế giới nằm trong phân vùng tiêu chuẩn.</a:t>
            </a:r>
            <a:endParaRPr b="1"/>
          </a:p>
        </p:txBody>
      </p:sp>
      <p:sp>
        <p:nvSpPr>
          <p:cNvPr id="1571" name="Google Shape;1571;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Trong chương trước, chúng ta đã giới thiệu HDFS làm bộ lưu trữ chính cho Big data. Trong phần này, chúng ta sẽ xem xét các phương án lưu trữ khác.</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Khi HDFS lần đầu tiên được giới thiệu, giá đĩa giảm liên tục và đáng kể và trong khi hiệu suất đĩa tạo 3 bản sao thấp, nó thực sự không được coi là vấn đề lớn.</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Thật không may, cơn lũ dữ liệu thậm chí còn diễn ra mạnh mẽ hơn và hầu hết các doanh nghiệp bắt đầu cảm thấy sức nặng và gánh nặng của 1/3 hiệu quả của HDFS.</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Ngoài ra, khi các trường hợp sử dụng mở rộng, nhu cầu lưu trữ có thể cung cấp khả năng quét nhanh cũng như truy cập ngẫu nhiên đọc và ghi nhanh chóng là rất cần thiết.</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Điều này đã mang lại nhiều lựa chọn thay thế, bao gồm lưu trữ trên đám mây công cộng.</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Chúng tôi sẽ kiểm tra các lựa chọn thay thế giải quyết những nhu cầu này.</a:t>
            </a:r>
            <a:endParaRPr/>
          </a:p>
        </p:txBody>
      </p:sp>
      <p:sp>
        <p:nvSpPr>
          <p:cNvPr id="115" name="Google Shape;11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7" name="Shape 1577"/>
        <p:cNvGrpSpPr/>
        <p:nvPr/>
      </p:nvGrpSpPr>
      <p:grpSpPr>
        <a:xfrm>
          <a:off x="0" y="0"/>
          <a:ext cx="0" cy="0"/>
          <a:chOff x="0" y="0"/>
          <a:chExt cx="0" cy="0"/>
        </a:xfrm>
      </p:grpSpPr>
      <p:sp>
        <p:nvSpPr>
          <p:cNvPr id="1578" name="Google Shape;1578;p50: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9" name="Google Shape;1579;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Để truy cập vào bucket, một điểm truy cập S3 được sử dụng. Điều này có thể ở một điểm truy cập kiểu được lưu trữ ảo hoặc truy cập kiểu đường dẫn.</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Các nhóm được truy cập trong hệ sinh thái Hadoop, chẳng hạn như từ Spark, Hive, v.v. bằng cách sử dụng ký hiệu s3://bucket-name/key-name.</a:t>
            </a:r>
            <a:endParaRPr b="0">
              <a:latin typeface="Arial"/>
              <a:ea typeface="Arial"/>
              <a:cs typeface="Arial"/>
              <a:sym typeface="Arial"/>
            </a:endParaRPr>
          </a:p>
        </p:txBody>
      </p:sp>
      <p:sp>
        <p:nvSpPr>
          <p:cNvPr id="1580" name="Google Shape;1580;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6" name="Shape 1586"/>
        <p:cNvGrpSpPr/>
        <p:nvPr/>
      </p:nvGrpSpPr>
      <p:grpSpPr>
        <a:xfrm>
          <a:off x="0" y="0"/>
          <a:ext cx="0" cy="0"/>
          <a:chOff x="0" y="0"/>
          <a:chExt cx="0" cy="0"/>
        </a:xfrm>
      </p:grpSpPr>
      <p:sp>
        <p:nvSpPr>
          <p:cNvPr id="1587" name="Google Shape;1587;p51: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8" name="Google Shape;1588;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Các bucket có thể bị xóa khỏi trình duyệt, AWS CLI hoặc API.</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Người dùng nên cẩn thận trước khi xóa các bucket vì các bucket thường tương đương với các điểm cuối miền.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Nếu một bucket bị xóa, không có gì đảm bảo rằng URI có thể được lấy lại trong tương lai.</a:t>
            </a:r>
            <a:endParaRPr b="1"/>
          </a:p>
        </p:txBody>
      </p:sp>
      <p:sp>
        <p:nvSpPr>
          <p:cNvPr id="1589" name="Google Shape;1589;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5" name="Shape 1595"/>
        <p:cNvGrpSpPr/>
        <p:nvPr/>
      </p:nvGrpSpPr>
      <p:grpSpPr>
        <a:xfrm>
          <a:off x="0" y="0"/>
          <a:ext cx="0" cy="0"/>
          <a:chOff x="0" y="0"/>
          <a:chExt cx="0" cy="0"/>
        </a:xfrm>
      </p:grpSpPr>
      <p:sp>
        <p:nvSpPr>
          <p:cNvPr id="1596" name="Google Shape;1596;p52: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7" name="Google Shape;1597;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Tiêu chuẩn S3: dữ liệu thường xuyên truy cập</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Tiêu chuẩn – IA : Dữ liệu được sử dụng không liên tục</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Amazon Glacier: Dữ liệu lưu giữ/lưu trữ dài hạn</a:t>
            </a:r>
            <a:endParaRPr b="0">
              <a:latin typeface="Arial"/>
              <a:ea typeface="Arial"/>
              <a:cs typeface="Arial"/>
              <a:sym typeface="Arial"/>
            </a:endParaRPr>
          </a:p>
        </p:txBody>
      </p:sp>
      <p:sp>
        <p:nvSpPr>
          <p:cNvPr id="1598" name="Google Shape;1598;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5" name="Shape 1615"/>
        <p:cNvGrpSpPr/>
        <p:nvPr/>
      </p:nvGrpSpPr>
      <p:grpSpPr>
        <a:xfrm>
          <a:off x="0" y="0"/>
          <a:ext cx="0" cy="0"/>
          <a:chOff x="0" y="0"/>
          <a:chExt cx="0" cy="0"/>
        </a:xfrm>
      </p:grpSpPr>
      <p:sp>
        <p:nvSpPr>
          <p:cNvPr id="1616" name="Google Shape;1616;p53: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7" name="Google Shape;1617;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Nền tảng Lưu trữ Azure là giải pháp lưu trữ đám mây của Microsoft cung cấp nhiều loại kho lưu trữ có thể mở rộng.</a:t>
            </a:r>
            <a:endParaRPr/>
          </a:p>
          <a:p>
            <a:pPr indent="0" lvl="0" marL="0" marR="0" rtl="0" algn="l">
              <a:lnSpc>
                <a:spcPct val="100000"/>
              </a:lnSpc>
              <a:spcBef>
                <a:spcPts val="360"/>
              </a:spcBef>
              <a:spcAft>
                <a:spcPts val="0"/>
              </a:spcAft>
              <a:buClr>
                <a:schemeClr val="dk1"/>
              </a:buClr>
              <a:buSzPts val="1200"/>
              <a:buFont typeface="Arial"/>
              <a:buNone/>
            </a:pPr>
            <a:r>
              <a:t/>
            </a:r>
            <a:endParaRPr b="0" i="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Bền bỉ và có tính sẵn sàng cao. Dự phòng đảm bảo rằng dữ liệu của bạn được an toàn trong trường hợp lỗi phần cứng tạm thời.</a:t>
            </a:r>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Bạn cũng có thể chọn sao chép dữ liệu trên các trung tâm dữ liệu hoặc khu vực địa lý để bảo vệ bổ sung khỏi thảm họa cục bộ hoặc thiên tai.</a:t>
            </a:r>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Dữ liệu được sao chép theo cách này vẫn có tính khả dụng cao trong trường hợp mất điện đột xuất.</a:t>
            </a:r>
            <a:endParaRPr/>
          </a:p>
          <a:p>
            <a:pPr indent="0" lvl="0" marL="0" marR="0" rtl="0" algn="l">
              <a:lnSpc>
                <a:spcPct val="100000"/>
              </a:lnSpc>
              <a:spcBef>
                <a:spcPts val="360"/>
              </a:spcBef>
              <a:spcAft>
                <a:spcPts val="0"/>
              </a:spcAft>
              <a:buClr>
                <a:schemeClr val="dk1"/>
              </a:buClr>
              <a:buSzPts val="1200"/>
              <a:buFont typeface="Arial"/>
              <a:buNone/>
            </a:pPr>
            <a:r>
              <a:t/>
            </a:r>
            <a:endParaRPr b="0" i="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Dịch vụ lưu trữ cốt lõi được mô tả chi tiết sau. Chúng tôi chỉ định nghĩa các thuật ngữ ở đây.</a:t>
            </a:r>
            <a:endParaRPr b="0" i="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rtl="0" algn="l">
              <a:spcBef>
                <a:spcPts val="0"/>
              </a:spcBef>
              <a:spcAft>
                <a:spcPts val="0"/>
              </a:spcAft>
              <a:buClr>
                <a:schemeClr val="dk1"/>
              </a:buClr>
              <a:buSzPts val="1200"/>
              <a:buFont typeface="Arial"/>
              <a:buNone/>
            </a:pPr>
            <a:r>
              <a:rPr lang="en-US">
                <a:latin typeface="Arial"/>
                <a:ea typeface="Arial"/>
                <a:cs typeface="Arial"/>
                <a:sym typeface="Arial"/>
              </a:rPr>
              <a:t>Azure Blobs: Một kho lưu trữ đối tượng có khả năng mở rộng lớn cho dữ liệu văn bản và nhị phân. Cũng bao gồm hỗ trợ phân tích big data thông qua Data Lake Storage Gen2.</a:t>
            </a:r>
            <a:endParaRPr>
              <a:latin typeface="Arial"/>
              <a:ea typeface="Arial"/>
              <a:cs typeface="Arial"/>
              <a:sym typeface="Arial"/>
            </a:endParaRPr>
          </a:p>
          <a:p>
            <a:pPr indent="0" lvl="0" marL="0" rtl="0" algn="l">
              <a:spcBef>
                <a:spcPts val="0"/>
              </a:spcBef>
              <a:spcAft>
                <a:spcPts val="0"/>
              </a:spcAft>
              <a:buClr>
                <a:schemeClr val="dk1"/>
              </a:buClr>
              <a:buSzPts val="1200"/>
              <a:buFont typeface="Arial"/>
              <a:buNone/>
            </a:pPr>
            <a:r>
              <a:rPr lang="en-US">
                <a:latin typeface="Arial"/>
                <a:ea typeface="Arial"/>
                <a:cs typeface="Arial"/>
                <a:sym typeface="Arial"/>
              </a:rPr>
              <a:t>Azure Files: Chia sẻ tệp được quản lý để triển khai trên đám mây hoặc tại chỗ.</a:t>
            </a:r>
            <a:endParaRPr>
              <a:latin typeface="Arial"/>
              <a:ea typeface="Arial"/>
              <a:cs typeface="Arial"/>
              <a:sym typeface="Arial"/>
            </a:endParaRPr>
          </a:p>
          <a:p>
            <a:pPr indent="0" lvl="0" marL="0" rtl="0" algn="l">
              <a:spcBef>
                <a:spcPts val="0"/>
              </a:spcBef>
              <a:spcAft>
                <a:spcPts val="0"/>
              </a:spcAft>
              <a:buClr>
                <a:schemeClr val="dk1"/>
              </a:buClr>
              <a:buSzPts val="1200"/>
              <a:buFont typeface="Arial"/>
              <a:buNone/>
            </a:pPr>
            <a:r>
              <a:rPr lang="en-US">
                <a:latin typeface="Arial"/>
                <a:ea typeface="Arial"/>
                <a:cs typeface="Arial"/>
                <a:sym typeface="Arial"/>
              </a:rPr>
              <a:t>Azure Queues: Một kho lưu trữ tin nhắn để nhắn tin đáng tin cậy giữa các thành phần ứng dụng.</a:t>
            </a:r>
            <a:endParaRPr>
              <a:latin typeface="Arial"/>
              <a:ea typeface="Arial"/>
              <a:cs typeface="Arial"/>
              <a:sym typeface="Arial"/>
            </a:endParaRPr>
          </a:p>
          <a:p>
            <a:pPr indent="0" lvl="0" marL="0" rtl="0" algn="l">
              <a:spcBef>
                <a:spcPts val="0"/>
              </a:spcBef>
              <a:spcAft>
                <a:spcPts val="0"/>
              </a:spcAft>
              <a:buClr>
                <a:schemeClr val="dk1"/>
              </a:buClr>
              <a:buSzPts val="1200"/>
              <a:buFont typeface="Arial"/>
              <a:buNone/>
            </a:pPr>
            <a:r>
              <a:rPr lang="en-US">
                <a:latin typeface="Arial"/>
                <a:ea typeface="Arial"/>
                <a:cs typeface="Arial"/>
                <a:sym typeface="Arial"/>
              </a:rPr>
              <a:t>Azure Tables: Một kho lưu trữ NoSQL để lưu trữ dữ liệu có cấu trúc không lược đồ.</a:t>
            </a:r>
            <a:endParaRPr>
              <a:latin typeface="Arial"/>
              <a:ea typeface="Arial"/>
              <a:cs typeface="Arial"/>
              <a:sym typeface="Arial"/>
            </a:endParaRPr>
          </a:p>
          <a:p>
            <a:pPr indent="0" lvl="0" marL="0" rtl="0" algn="l">
              <a:spcBef>
                <a:spcPts val="0"/>
              </a:spcBef>
              <a:spcAft>
                <a:spcPts val="0"/>
              </a:spcAft>
              <a:buClr>
                <a:schemeClr val="dk1"/>
              </a:buClr>
              <a:buSzPts val="1200"/>
              <a:buFont typeface="Arial"/>
              <a:buNone/>
            </a:pPr>
            <a:r>
              <a:rPr lang="en-US">
                <a:latin typeface="Arial"/>
                <a:ea typeface="Arial"/>
                <a:cs typeface="Arial"/>
                <a:sym typeface="Arial"/>
              </a:rPr>
              <a:t>Azure Disks: Khối lượng lưu trữ cấp khối cho máy ảo Azure.</a:t>
            </a:r>
            <a:endParaRPr>
              <a:latin typeface="Arial"/>
              <a:ea typeface="Arial"/>
              <a:cs typeface="Arial"/>
              <a:sym typeface="Arial"/>
            </a:endParaRPr>
          </a:p>
        </p:txBody>
      </p:sp>
      <p:sp>
        <p:nvSpPr>
          <p:cNvPr id="1618" name="Google Shape;1618;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5" name="Shape 1625"/>
        <p:cNvGrpSpPr/>
        <p:nvPr/>
      </p:nvGrpSpPr>
      <p:grpSpPr>
        <a:xfrm>
          <a:off x="0" y="0"/>
          <a:ext cx="0" cy="0"/>
          <a:chOff x="0" y="0"/>
          <a:chExt cx="0" cy="0"/>
        </a:xfrm>
      </p:grpSpPr>
      <p:sp>
        <p:nvSpPr>
          <p:cNvPr id="1626" name="Google Shape;1626;p54: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7" name="Google Shape;1627;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Phương pháp nhân rộng và dịch vụ được hỗ trợ sẽ được mô tả chi tiết sau. Chúng ta chỉ giới thiệu các điều khoản ở đây.</a:t>
            </a:r>
            <a:endParaRPr/>
          </a:p>
          <a:p>
            <a:pPr indent="0" lvl="0" marL="0" marR="0" rtl="0" algn="l">
              <a:lnSpc>
                <a:spcPct val="100000"/>
              </a:lnSpc>
              <a:spcBef>
                <a:spcPts val="360"/>
              </a:spcBef>
              <a:spcAft>
                <a:spcPts val="0"/>
              </a:spcAft>
              <a:buClr>
                <a:schemeClr val="dk1"/>
              </a:buClr>
              <a:buSzPts val="1200"/>
              <a:buFont typeface="Arial"/>
              <a:buNone/>
            </a:pPr>
            <a:r>
              <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Tài khoản lưu trữ cung cấp một không gian tên duy nhất cho dữ liệu Lưu trữ Azure có thể được truy cập từ mọi nơi trên thế giới qua HTTP hoặc HTTPS.</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US">
                <a:latin typeface="Arial"/>
                <a:ea typeface="Arial"/>
                <a:cs typeface="Arial"/>
                <a:sym typeface="Arial"/>
              </a:rPr>
              <a:t>Bộ lưu trữ Azure cung cấp một số loại tài khoản lưu trữ. Mỗi loại hỗ trợ các tính năng khác nhau và có mô hình định giá riêng.</a:t>
            </a:r>
            <a:endParaRPr>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lang="en-US">
                <a:latin typeface="Arial"/>
                <a:ea typeface="Arial"/>
                <a:cs typeface="Arial"/>
                <a:sym typeface="Arial"/>
              </a:rPr>
              <a:t>General Purpose v2 Account: Loại tài khoản lưu trữ mặc định cho các blob, tệp, hàng đợi và bảng. Chúng tôi khuyên bạn nên sử dụng Bộ lưu trữ Azure cho hầu hết các trường hợp.</a:t>
            </a:r>
            <a:endParaRPr>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lang="en-US">
                <a:latin typeface="Arial"/>
                <a:ea typeface="Arial"/>
                <a:cs typeface="Arial"/>
                <a:sym typeface="Arial"/>
              </a:rPr>
              <a:t>General Purpose v1 Account: Một loại tài khoản kế thừa dành cho các blob, tệp, hàng đợi và bảng. Nếu có thể, hãy sử dụng tài khoản v2 cho mục đích chung để thay thế. (Cuối tháng 4 năm 2024)</a:t>
            </a:r>
            <a:endParaRPr/>
          </a:p>
          <a:p>
            <a:pPr indent="-171450" lvl="0" marL="171450" rtl="0" algn="l">
              <a:spcBef>
                <a:spcPts val="0"/>
              </a:spcBef>
              <a:spcAft>
                <a:spcPts val="0"/>
              </a:spcAft>
              <a:buClr>
                <a:schemeClr val="dk1"/>
              </a:buClr>
              <a:buSzPts val="1200"/>
              <a:buFont typeface="Arial"/>
              <a:buChar char="•"/>
            </a:pPr>
            <a:r>
              <a:rPr lang="en-US">
                <a:latin typeface="Arial"/>
                <a:ea typeface="Arial"/>
                <a:cs typeface="Arial"/>
                <a:sym typeface="Arial"/>
              </a:rPr>
              <a:t>BlockBlobStorage account: Một tài khoản lưu trữ với các đặc tính hiệu suất cao cấp cho các khối blob và các blob nối thêm. Được đề xuất cho các kịch bản hoặc tỷ lệ giao dịch cao sử dụng các đối tượng nhỏ hơn hoặc yêu cầu độ trễ lưu trữ thấp liên tục.</a:t>
            </a:r>
            <a:endParaRPr>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lang="en-US">
                <a:latin typeface="Arial"/>
                <a:ea typeface="Arial"/>
                <a:cs typeface="Arial"/>
                <a:sym typeface="Arial"/>
              </a:rPr>
              <a:t>FileStorage account: Tài khoản lưu trữ chỉ dành cho tệp với các đặc tính hiệu suất cao. Đề xuất cho các ứng dụng quy mô doanh nghiệp hoặc hiệu suất cao.</a:t>
            </a:r>
            <a:endParaRPr>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lang="en-US">
                <a:latin typeface="Arial"/>
                <a:ea typeface="Arial"/>
                <a:cs typeface="Arial"/>
                <a:sym typeface="Arial"/>
              </a:rPr>
              <a:t>BlobStorage account: Tài khoản lưu trữ chỉ dành cho blob kế thừa. Nếu có thể, hãy sử dụng tài khoản v2 cho mục đích chung để thay thế.</a:t>
            </a:r>
            <a:endParaRPr>
              <a:latin typeface="Arial"/>
              <a:ea typeface="Arial"/>
              <a:cs typeface="Arial"/>
              <a:sym typeface="Arial"/>
            </a:endParaRPr>
          </a:p>
          <a:p>
            <a:pPr indent="-95250" lvl="0" marL="171450" rtl="0" algn="l">
              <a:spcBef>
                <a:spcPts val="0"/>
              </a:spcBef>
              <a:spcAft>
                <a:spcPts val="0"/>
              </a:spcAft>
              <a:buClr>
                <a:schemeClr val="dk1"/>
              </a:buClr>
              <a:buSzPts val="1200"/>
              <a:buFont typeface="Arial"/>
              <a:buNone/>
            </a:pPr>
            <a:r>
              <a:t/>
            </a:r>
            <a:endParaRPr>
              <a:latin typeface="Arial"/>
              <a:ea typeface="Arial"/>
              <a:cs typeface="Arial"/>
              <a:sym typeface="Arial"/>
            </a:endParaRPr>
          </a:p>
          <a:p>
            <a:pPr indent="0" lvl="0" marL="0" rtl="0" algn="l">
              <a:spcBef>
                <a:spcPts val="0"/>
              </a:spcBef>
              <a:spcAft>
                <a:spcPts val="0"/>
              </a:spcAft>
              <a:buNone/>
            </a:pPr>
            <a:r>
              <a:rPr lang="en-US">
                <a:latin typeface="Arial"/>
                <a:ea typeface="Arial"/>
                <a:cs typeface="Arial"/>
                <a:sym typeface="Arial"/>
              </a:rPr>
              <a:t>Tài khoản BlockBlobStorage</a:t>
            </a:r>
            <a:endParaRPr/>
          </a:p>
          <a:p>
            <a:pPr indent="0" lvl="0" marL="0" rtl="0" algn="l">
              <a:spcBef>
                <a:spcPts val="0"/>
              </a:spcBef>
              <a:spcAft>
                <a:spcPts val="0"/>
              </a:spcAft>
              <a:buNone/>
            </a:pPr>
            <a:r>
              <a:rPr lang="en-US">
                <a:latin typeface="Arial"/>
                <a:ea typeface="Arial"/>
                <a:cs typeface="Arial"/>
                <a:sym typeface="Arial"/>
              </a:rPr>
              <a:t>Tài khoản BlockBlobStorage là một tài khoản lưu trữ đặc biệt trong tầng hiệu suất cao cấp để lưu trữ dữ liệu đối tượng phi cấu trúc dưới dạng các đốm màu khối hoặc các đốm màu nối thêm.</a:t>
            </a:r>
            <a:endParaRPr/>
          </a:p>
          <a:p>
            <a:pPr indent="0" lvl="0" marL="0" rtl="0" algn="l">
              <a:spcBef>
                <a:spcPts val="0"/>
              </a:spcBef>
              <a:spcAft>
                <a:spcPts val="0"/>
              </a:spcAft>
              <a:buNone/>
            </a:pPr>
            <a:r>
              <a:rPr lang="en-US">
                <a:latin typeface="Arial"/>
                <a:ea typeface="Arial"/>
                <a:cs typeface="Arial"/>
                <a:sym typeface="Arial"/>
              </a:rPr>
              <a:t>So với các tài khoản v2 và BlobStorage cho mục đích chung, tài khoản BlockBlobStorage cung cấp độ trễ thấp hơn, nhất quán và tỷ lệ giao dịch cao hơn.</a:t>
            </a:r>
            <a:endParaRPr/>
          </a:p>
          <a:p>
            <a:pPr indent="0" lvl="0" marL="0" rtl="0" algn="l">
              <a:spcBef>
                <a:spcPts val="0"/>
              </a:spcBef>
              <a:spcAft>
                <a:spcPts val="0"/>
              </a:spcAft>
              <a:buNone/>
            </a:pPr>
            <a:r>
              <a:rPr lang="en-US">
                <a:latin typeface="Arial"/>
                <a:ea typeface="Arial"/>
                <a:cs typeface="Arial"/>
                <a:sym typeface="Arial"/>
              </a:rPr>
              <a:t>Các tài khoản BlockBlobStorage hiện không hỗ trợ phân tầng cho các tầng truy cập nóng, mát hoặc lưu trữ. Loại tài khoản lưu trữ này không hỗ trợ các trang blob, bảng hoặc hàng đợi.</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US">
                <a:latin typeface="Arial"/>
                <a:ea typeface="Arial"/>
                <a:cs typeface="Arial"/>
                <a:sym typeface="Arial"/>
              </a:rPr>
              <a:t>Tài khoản FileStorage </a:t>
            </a:r>
            <a:endParaRPr/>
          </a:p>
          <a:p>
            <a:pPr indent="0" lvl="0" marL="0" rtl="0" algn="l">
              <a:spcBef>
                <a:spcPts val="0"/>
              </a:spcBef>
              <a:spcAft>
                <a:spcPts val="0"/>
              </a:spcAft>
              <a:buNone/>
            </a:pPr>
            <a:r>
              <a:rPr lang="en-US">
                <a:latin typeface="Arial"/>
                <a:ea typeface="Arial"/>
                <a:cs typeface="Arial"/>
                <a:sym typeface="Arial"/>
              </a:rPr>
              <a:t>Tài khoản FileStorage là tài khoản lưu trữ đặc biệt được sử dụng để lưu trữ và tạo chia sẻ tệp cao cấp.</a:t>
            </a:r>
            <a:endParaRPr/>
          </a:p>
          <a:p>
            <a:pPr indent="0" lvl="0" marL="0" rtl="0" algn="l">
              <a:spcBef>
                <a:spcPts val="0"/>
              </a:spcBef>
              <a:spcAft>
                <a:spcPts val="0"/>
              </a:spcAft>
              <a:buNone/>
            </a:pPr>
            <a:r>
              <a:rPr lang="en-US">
                <a:latin typeface="Arial"/>
                <a:ea typeface="Arial"/>
                <a:cs typeface="Arial"/>
                <a:sym typeface="Arial"/>
              </a:rPr>
              <a:t>Loại tài khoản lưu trữ này hỗ trợ các tệp nhưng không chặn các blob, nối thêm các blob, các trang blob, bảng hoặc hàng đợi.</a:t>
            </a:r>
            <a:endParaRPr>
              <a:latin typeface="Arial"/>
              <a:ea typeface="Arial"/>
              <a:cs typeface="Arial"/>
              <a:sym typeface="Arial"/>
            </a:endParaRPr>
          </a:p>
        </p:txBody>
      </p:sp>
      <p:sp>
        <p:nvSpPr>
          <p:cNvPr id="1628" name="Google Shape;1628;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5" name="Shape 1635"/>
        <p:cNvGrpSpPr/>
        <p:nvPr/>
      </p:nvGrpSpPr>
      <p:grpSpPr>
        <a:xfrm>
          <a:off x="0" y="0"/>
          <a:ext cx="0" cy="0"/>
          <a:chOff x="0" y="0"/>
          <a:chExt cx="0" cy="0"/>
        </a:xfrm>
      </p:grpSpPr>
      <p:sp>
        <p:nvSpPr>
          <p:cNvPr id="1636" name="Google Shape;1636;p55: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7" name="Google Shape;1637;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latin typeface="Arial"/>
              <a:ea typeface="Arial"/>
              <a:cs typeface="Arial"/>
              <a:sym typeface="Arial"/>
            </a:endParaRPr>
          </a:p>
          <a:p>
            <a:pPr indent="0" lvl="0" marL="0" rtl="0" algn="l">
              <a:spcBef>
                <a:spcPts val="0"/>
              </a:spcBef>
              <a:spcAft>
                <a:spcPts val="0"/>
              </a:spcAft>
              <a:buNone/>
            </a:pPr>
            <a:r>
              <a:rPr lang="en-US">
                <a:latin typeface="Arial"/>
                <a:ea typeface="Arial"/>
                <a:cs typeface="Arial"/>
                <a:sym typeface="Arial"/>
              </a:rPr>
              <a:t>Bộ lưu trữ Azure là nền tảng của toàn bộ Azure. Tất cả các dịch vụ đều chạy trực tiếp trên Azure Storage (VM, dịch vụ PaaS) hoặc phụ thuộc vào Azure Storage cho nhiều tác vụ.</a:t>
            </a:r>
            <a:endParaRPr/>
          </a:p>
          <a:p>
            <a:pPr indent="0" lvl="0" marL="0" rtl="0" algn="l">
              <a:spcBef>
                <a:spcPts val="0"/>
              </a:spcBef>
              <a:spcAft>
                <a:spcPts val="0"/>
              </a:spcAft>
              <a:buNone/>
            </a:pPr>
            <a:r>
              <a:rPr lang="en-US">
                <a:latin typeface="Arial"/>
                <a:ea typeface="Arial"/>
                <a:cs typeface="Arial"/>
                <a:sym typeface="Arial"/>
              </a:rPr>
              <a:t>Dịch vụ lưu trữ lõi Azure cung cấp khả năng lưu trữ đối tượng có thể mở rộng quy mô lớn cho các đối tượng dữ liệu, lưu trữ đĩa cho máy ảo Azure (VM), dịch vụ hệ thống tệp trên đám mây, lưu trữ nhắn tin cho nhắn tin đáng tin cậy và lưu trữ NoSQL.</a:t>
            </a:r>
            <a:endParaRPr>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lang="en-US">
                <a:latin typeface="Arial"/>
                <a:ea typeface="Arial"/>
                <a:cs typeface="Arial"/>
                <a:sym typeface="Arial"/>
              </a:rPr>
              <a:t>IaaS</a:t>
            </a:r>
            <a:endParaRPr>
              <a:latin typeface="Arial"/>
              <a:ea typeface="Arial"/>
              <a:cs typeface="Arial"/>
              <a:sym typeface="Arial"/>
            </a:endParaRPr>
          </a:p>
          <a:p>
            <a:pPr indent="0" lvl="1" marL="457187" rtl="0" algn="l">
              <a:spcBef>
                <a:spcPts val="0"/>
              </a:spcBef>
              <a:spcAft>
                <a:spcPts val="0"/>
              </a:spcAft>
              <a:buClr>
                <a:schemeClr val="dk1"/>
              </a:buClr>
              <a:buSzPts val="1200"/>
              <a:buFont typeface="Arial"/>
              <a:buNone/>
            </a:pPr>
            <a:r>
              <a:rPr lang="en-US">
                <a:latin typeface="Arial"/>
                <a:ea typeface="Arial"/>
                <a:cs typeface="Arial"/>
                <a:sym typeface="Arial"/>
              </a:rPr>
              <a:t>Đĩa Azure (EBS) là ổ đĩa lưu trữ cấp khối dành cho máy ảo Azure.</a:t>
            </a:r>
            <a:endParaRPr/>
          </a:p>
          <a:p>
            <a:pPr indent="0" lvl="1" marL="457187" rtl="0" algn="l">
              <a:spcBef>
                <a:spcPts val="0"/>
              </a:spcBef>
              <a:spcAft>
                <a:spcPts val="0"/>
              </a:spcAft>
              <a:buClr>
                <a:schemeClr val="dk1"/>
              </a:buClr>
              <a:buSzPts val="1200"/>
              <a:buFont typeface="Arial"/>
              <a:buNone/>
            </a:pPr>
            <a:r>
              <a:rPr lang="en-US">
                <a:latin typeface="Arial"/>
                <a:ea typeface="Arial"/>
                <a:cs typeface="Arial"/>
                <a:sym typeface="Arial"/>
              </a:rPr>
              <a:t>Tệp Azure (EFS) là chia sẻ tệp được quản lý để triển khai trên đám mây hoặc tại chỗ.</a:t>
            </a:r>
            <a:endParaRPr>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lang="en-US">
                <a:latin typeface="Arial"/>
                <a:ea typeface="Arial"/>
                <a:cs typeface="Arial"/>
                <a:sym typeface="Arial"/>
              </a:rPr>
              <a:t>PaaS</a:t>
            </a:r>
            <a:endParaRPr>
              <a:latin typeface="Arial"/>
              <a:ea typeface="Arial"/>
              <a:cs typeface="Arial"/>
              <a:sym typeface="Arial"/>
            </a:endParaRPr>
          </a:p>
          <a:p>
            <a:pPr indent="0" lvl="1" marL="457187" rtl="0" algn="l">
              <a:spcBef>
                <a:spcPts val="0"/>
              </a:spcBef>
              <a:spcAft>
                <a:spcPts val="0"/>
              </a:spcAft>
              <a:buClr>
                <a:schemeClr val="dk1"/>
              </a:buClr>
              <a:buSzPts val="1200"/>
              <a:buFont typeface="Arial"/>
              <a:buNone/>
            </a:pPr>
            <a:r>
              <a:rPr lang="en-US">
                <a:latin typeface="Arial"/>
                <a:ea typeface="Arial"/>
                <a:cs typeface="Arial"/>
                <a:sym typeface="Arial"/>
              </a:rPr>
              <a:t>Đối tượng Azure (Blob): Lưu trữ đối tượng có khả năng mở rộng cao cho dữ liệu văn bản và nhị phân. Nó cũng bao gồm hỗ trợ phân tích dữ liệu lớn với Data Lake Storage Gen2.</a:t>
            </a:r>
            <a:endParaRPr/>
          </a:p>
          <a:p>
            <a:pPr indent="0" lvl="1" marL="457187" rtl="0" algn="l">
              <a:spcBef>
                <a:spcPts val="0"/>
              </a:spcBef>
              <a:spcAft>
                <a:spcPts val="0"/>
              </a:spcAft>
              <a:buClr>
                <a:schemeClr val="dk1"/>
              </a:buClr>
              <a:buSzPts val="1200"/>
              <a:buFont typeface="Arial"/>
              <a:buNone/>
            </a:pPr>
            <a:r>
              <a:rPr lang="en-US">
                <a:latin typeface="Arial"/>
                <a:ea typeface="Arial"/>
                <a:cs typeface="Arial"/>
                <a:sym typeface="Arial"/>
              </a:rPr>
              <a:t>Các bảng Azure (DynamoDB): Bộ lưu trữ NoSQL để lưu trữ dữ liệu có cấu trúc không cần lược đồ.</a:t>
            </a:r>
            <a:endParaRPr/>
          </a:p>
          <a:p>
            <a:pPr indent="0" lvl="1" marL="457187" rtl="0" algn="l">
              <a:spcBef>
                <a:spcPts val="0"/>
              </a:spcBef>
              <a:spcAft>
                <a:spcPts val="0"/>
              </a:spcAft>
              <a:buClr>
                <a:schemeClr val="dk1"/>
              </a:buClr>
              <a:buSzPts val="1200"/>
              <a:buFont typeface="Arial"/>
              <a:buNone/>
            </a:pPr>
            <a:r>
              <a:rPr lang="en-US">
                <a:latin typeface="Arial"/>
                <a:ea typeface="Arial"/>
                <a:cs typeface="Arial"/>
                <a:sym typeface="Arial"/>
              </a:rPr>
              <a:t>Hàng đợi Azure (SQS): Kho lưu trữ tin nhắn để nhắn tin đáng tin cậy giữa các thành phần ứng dụng.</a:t>
            </a:r>
            <a:endParaRPr>
              <a:latin typeface="Arial"/>
              <a:ea typeface="Arial"/>
              <a:cs typeface="Arial"/>
              <a:sym typeface="Arial"/>
            </a:endParaRPr>
          </a:p>
          <a:p>
            <a:pPr indent="0" lvl="0" marL="0" rtl="0" algn="l">
              <a:spcBef>
                <a:spcPts val="0"/>
              </a:spcBef>
              <a:spcAft>
                <a:spcPts val="0"/>
              </a:spcAft>
              <a:buClr>
                <a:schemeClr val="dk1"/>
              </a:buClr>
              <a:buSzPts val="1200"/>
              <a:buFont typeface="Arial"/>
              <a:buNone/>
            </a:pPr>
            <a:r>
              <a:rPr lang="en-US">
                <a:latin typeface="Arial"/>
                <a:ea typeface="Arial"/>
                <a:cs typeface="Arial"/>
                <a:sym typeface="Arial"/>
              </a:rPr>
              <a:t>Trong số các dịch vụ lưu trữ cốt lõi, lưu trữ Blob được sử dụng nhiều nhất.</a:t>
            </a:r>
            <a:endParaRPr>
              <a:latin typeface="Arial"/>
              <a:ea typeface="Arial"/>
              <a:cs typeface="Arial"/>
              <a:sym typeface="Arial"/>
            </a:endParaRPr>
          </a:p>
        </p:txBody>
      </p:sp>
      <p:sp>
        <p:nvSpPr>
          <p:cNvPr id="1638" name="Google Shape;1638;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9" name="Shape 1669"/>
        <p:cNvGrpSpPr/>
        <p:nvPr/>
      </p:nvGrpSpPr>
      <p:grpSpPr>
        <a:xfrm>
          <a:off x="0" y="0"/>
          <a:ext cx="0" cy="0"/>
          <a:chOff x="0" y="0"/>
          <a:chExt cx="0" cy="0"/>
        </a:xfrm>
      </p:grpSpPr>
      <p:sp>
        <p:nvSpPr>
          <p:cNvPr id="1670" name="Google Shape;1670;p56: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1" name="Google Shape;1671;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rtl="0" algn="l">
              <a:spcBef>
                <a:spcPts val="0"/>
              </a:spcBef>
              <a:spcAft>
                <a:spcPts val="0"/>
              </a:spcAft>
              <a:buNone/>
            </a:pPr>
            <a:r>
              <a:rPr lang="en-US">
                <a:latin typeface="Arial"/>
                <a:ea typeface="Arial"/>
                <a:cs typeface="Arial"/>
                <a:sym typeface="Arial"/>
              </a:rPr>
              <a:t>Lưu trữ Azure Blob là nơi lưu trữ dữ liệu lớn trên nền tảng Azure. Đây là kho lưu trữ được sử dụng thường xuyên nhất.</a:t>
            </a:r>
            <a:endParaRPr>
              <a:latin typeface="Arial"/>
              <a:ea typeface="Arial"/>
              <a:cs typeface="Arial"/>
              <a:sym typeface="Arial"/>
            </a:endParaRPr>
          </a:p>
        </p:txBody>
      </p:sp>
      <p:sp>
        <p:nvSpPr>
          <p:cNvPr id="1672" name="Google Shape;1672;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8" name="Shape 1678"/>
        <p:cNvGrpSpPr/>
        <p:nvPr/>
      </p:nvGrpSpPr>
      <p:grpSpPr>
        <a:xfrm>
          <a:off x="0" y="0"/>
          <a:ext cx="0" cy="0"/>
          <a:chOff x="0" y="0"/>
          <a:chExt cx="0" cy="0"/>
        </a:xfrm>
      </p:grpSpPr>
      <p:sp>
        <p:nvSpPr>
          <p:cNvPr id="1679" name="Google Shape;1679;p57: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0" name="Google Shape;1680;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rtl="0" algn="l">
              <a:spcBef>
                <a:spcPts val="0"/>
              </a:spcBef>
              <a:spcAft>
                <a:spcPts val="0"/>
              </a:spcAft>
              <a:buNone/>
            </a:pPr>
            <a:r>
              <a:rPr lang="en-US">
                <a:latin typeface="Arial"/>
                <a:ea typeface="Arial"/>
                <a:cs typeface="Arial"/>
                <a:sym typeface="Arial"/>
              </a:rPr>
              <a:t>Lưu trữ Azure Blob cung cấp 3 lớp phân cấp. Tài khoản &gt; Vùng chứa &gt; Lưu trữ Blob</a:t>
            </a:r>
            <a:endParaRPr>
              <a:latin typeface="Arial"/>
              <a:ea typeface="Arial"/>
              <a:cs typeface="Arial"/>
              <a:sym typeface="Arial"/>
            </a:endParaRPr>
          </a:p>
        </p:txBody>
      </p:sp>
      <p:sp>
        <p:nvSpPr>
          <p:cNvPr id="1681" name="Google Shape;1681;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5" name="Shape 1715"/>
        <p:cNvGrpSpPr/>
        <p:nvPr/>
      </p:nvGrpSpPr>
      <p:grpSpPr>
        <a:xfrm>
          <a:off x="0" y="0"/>
          <a:ext cx="0" cy="0"/>
          <a:chOff x="0" y="0"/>
          <a:chExt cx="0" cy="0"/>
        </a:xfrm>
      </p:grpSpPr>
      <p:sp>
        <p:nvSpPr>
          <p:cNvPr id="1716" name="Google Shape;1716;p58: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7" name="Google Shape;1717;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rtl="0" algn="l">
              <a:spcBef>
                <a:spcPts val="0"/>
              </a:spcBef>
              <a:spcAft>
                <a:spcPts val="0"/>
              </a:spcAft>
              <a:buNone/>
            </a:pPr>
            <a:r>
              <a:rPr lang="en-US">
                <a:latin typeface="Arial"/>
                <a:ea typeface="Arial"/>
                <a:cs typeface="Arial"/>
                <a:sym typeface="Arial"/>
              </a:rPr>
              <a:t>Tài khoản lưu trữ được sử dụng làm không gian tên duy nhất cho URI.</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[Tài liệu tham khảo]</a:t>
            </a:r>
            <a:endParaRPr>
              <a:latin typeface="Arial"/>
              <a:ea typeface="Arial"/>
              <a:cs typeface="Arial"/>
              <a:sym typeface="Arial"/>
            </a:endParaRPr>
          </a:p>
          <a:p>
            <a:pPr indent="0" lvl="0" marL="0" rtl="0" algn="l">
              <a:spcBef>
                <a:spcPts val="0"/>
              </a:spcBef>
              <a:spcAft>
                <a:spcPts val="0"/>
              </a:spcAft>
              <a:buNone/>
            </a:pPr>
            <a:r>
              <a:rPr lang="en-US">
                <a:latin typeface="Arial"/>
                <a:ea typeface="Arial"/>
                <a:cs typeface="Arial"/>
                <a:sym typeface="Arial"/>
              </a:rPr>
              <a:t>http://mystorageaccount.blob.core.window.net</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1718" name="Google Shape;1718;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7" name="Shape 1727"/>
        <p:cNvGrpSpPr/>
        <p:nvPr/>
      </p:nvGrpSpPr>
      <p:grpSpPr>
        <a:xfrm>
          <a:off x="0" y="0"/>
          <a:ext cx="0" cy="0"/>
          <a:chOff x="0" y="0"/>
          <a:chExt cx="0" cy="0"/>
        </a:xfrm>
      </p:grpSpPr>
      <p:sp>
        <p:nvSpPr>
          <p:cNvPr id="1728" name="Google Shape;1728;p60: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9" name="Google Shape;1729;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rtl="0" algn="l">
              <a:spcBef>
                <a:spcPts val="0"/>
              </a:spcBef>
              <a:spcAft>
                <a:spcPts val="0"/>
              </a:spcAft>
              <a:buNone/>
            </a:pPr>
            <a:r>
              <a:rPr lang="en-US">
                <a:latin typeface="Arial"/>
                <a:ea typeface="Arial"/>
                <a:cs typeface="Arial"/>
                <a:sym typeface="Arial"/>
              </a:rPr>
              <a:t>Blob là hệ thống phân cấp thấp nhất trong tài khoản &gt; vùng chứa &gt; hệ thống phân cấp blob. Có ba loại blob có sẵn. Mỗi loại blob được tối ưu hóa để lưu trữ khối hoặc</a:t>
            </a:r>
            <a:endParaRPr/>
          </a:p>
          <a:p>
            <a:pPr indent="0" lvl="0" marL="0" rtl="0" algn="l">
              <a:spcBef>
                <a:spcPts val="0"/>
              </a:spcBef>
              <a:spcAft>
                <a:spcPts val="0"/>
              </a:spcAft>
              <a:buNone/>
            </a:pPr>
            <a:r>
              <a:rPr lang="en-US">
                <a:latin typeface="Arial"/>
                <a:ea typeface="Arial"/>
                <a:cs typeface="Arial"/>
                <a:sym typeface="Arial"/>
              </a:rPr>
              <a:t>để nối thêm. Các trang blob được tối ưu hóa cho các hoạt động truy cập ngẫu nhiên.</a:t>
            </a:r>
            <a:endParaRPr>
              <a:latin typeface="Arial"/>
              <a:ea typeface="Arial"/>
              <a:cs typeface="Arial"/>
              <a:sym typeface="Arial"/>
            </a:endParaRPr>
          </a:p>
        </p:txBody>
      </p:sp>
      <p:sp>
        <p:nvSpPr>
          <p:cNvPr id="1730" name="Google Shape;1730;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360"/>
              </a:spcBef>
              <a:spcAft>
                <a:spcPts val="0"/>
              </a:spcAft>
              <a:buClr>
                <a:schemeClr val="dk1"/>
              </a:buClr>
              <a:buSzPts val="1200"/>
              <a:buFont typeface="Arial"/>
              <a:buNone/>
            </a:pPr>
            <a:r>
              <a:t/>
            </a:r>
            <a:endParaRPr b="1"/>
          </a:p>
          <a:p>
            <a:pPr indent="0" lvl="0" marL="0" marR="0" rtl="0" algn="l">
              <a:lnSpc>
                <a:spcPct val="100000"/>
              </a:lnSpc>
              <a:spcBef>
                <a:spcPts val="360"/>
              </a:spcBef>
              <a:spcAft>
                <a:spcPts val="0"/>
              </a:spcAft>
              <a:buClr>
                <a:schemeClr val="dk1"/>
              </a:buClr>
              <a:buSzPts val="1200"/>
              <a:buFont typeface="Arial"/>
              <a:buNone/>
            </a:pPr>
            <a:r>
              <a:t/>
            </a:r>
            <a:endParaRPr b="1"/>
          </a:p>
          <a:p>
            <a:pPr indent="0" lvl="0" marL="0" marR="0" rtl="0" algn="l">
              <a:lnSpc>
                <a:spcPct val="100000"/>
              </a:lnSpc>
              <a:spcBef>
                <a:spcPts val="360"/>
              </a:spcBef>
              <a:spcAft>
                <a:spcPts val="0"/>
              </a:spcAft>
              <a:buClr>
                <a:schemeClr val="dk1"/>
              </a:buClr>
              <a:buSzPts val="1200"/>
              <a:buFont typeface="Arial"/>
              <a:buNone/>
            </a:pPr>
            <a:r>
              <a:t/>
            </a:r>
            <a:endParaRPr b="1"/>
          </a:p>
        </p:txBody>
      </p:sp>
      <p:sp>
        <p:nvSpPr>
          <p:cNvPr id="126" name="Google Shape;12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9" name="Shape 1759"/>
        <p:cNvGrpSpPr/>
        <p:nvPr/>
      </p:nvGrpSpPr>
      <p:grpSpPr>
        <a:xfrm>
          <a:off x="0" y="0"/>
          <a:ext cx="0" cy="0"/>
          <a:chOff x="0" y="0"/>
          <a:chExt cx="0" cy="0"/>
        </a:xfrm>
      </p:grpSpPr>
      <p:sp>
        <p:nvSpPr>
          <p:cNvPr id="1760" name="Google Shape;1760;p59: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1" name="Google Shape;1761;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rtl="0" algn="l">
              <a:spcBef>
                <a:spcPts val="0"/>
              </a:spcBef>
              <a:spcAft>
                <a:spcPts val="0"/>
              </a:spcAft>
              <a:buNone/>
            </a:pPr>
            <a:r>
              <a:rPr lang="en-US">
                <a:latin typeface="Arial"/>
                <a:ea typeface="Arial"/>
                <a:cs typeface="Arial"/>
                <a:sym typeface="Arial"/>
              </a:rPr>
              <a:t>Các vùng chứa giống như các thư mục trong đó các blob được sắp xếp.</a:t>
            </a:r>
            <a:endParaRPr>
              <a:latin typeface="Arial"/>
              <a:ea typeface="Arial"/>
              <a:cs typeface="Arial"/>
              <a:sym typeface="Arial"/>
            </a:endParaRPr>
          </a:p>
        </p:txBody>
      </p:sp>
      <p:sp>
        <p:nvSpPr>
          <p:cNvPr id="1762" name="Google Shape;1762;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8" name="Shape 1768"/>
        <p:cNvGrpSpPr/>
        <p:nvPr/>
      </p:nvGrpSpPr>
      <p:grpSpPr>
        <a:xfrm>
          <a:off x="0" y="0"/>
          <a:ext cx="0" cy="0"/>
          <a:chOff x="0" y="0"/>
          <a:chExt cx="0" cy="0"/>
        </a:xfrm>
      </p:grpSpPr>
      <p:sp>
        <p:nvSpPr>
          <p:cNvPr id="1769" name="Google Shape;1769;p61: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0" name="Google Shape;1770;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‎Azure Data Lake Storage Gen2 là một bộ khả năng dành riêng cho phân tích dữ liệu lớn, được xây dựng trên Azure Blob Storage.</a:t>
            </a:r>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Data Lake Storage Gen2 hội tụ các khả năng của Azure Data Lake Storage Gen1 với Azure Blob Storage.</a:t>
            </a:r>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Data Lake Storage Gen2 cung cấp ngữ nghĩa hệ thống tệp, bảo mật cấp tệp và quy mô. Vì các khả năng này được xây dựng trên bộ lưu trữ Blob, nên bạn cũng sẽ nhận được bộ nhớ theo tầng, chi phí thấp, với khả năng khắc phục sự cố/tính khả dụng cao.</a:t>
            </a:r>
            <a:endParaRPr b="0">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rtl="0" algn="l">
              <a:spcBef>
                <a:spcPts val="0"/>
              </a:spcBef>
              <a:spcAft>
                <a:spcPts val="0"/>
              </a:spcAft>
              <a:buNone/>
            </a:pPr>
            <a:r>
              <a:rPr lang="en-US">
                <a:latin typeface="Arial"/>
                <a:ea typeface="Arial"/>
                <a:cs typeface="Arial"/>
                <a:sym typeface="Arial"/>
              </a:rPr>
              <a:t>Azure Data Lake Storage Gen2 hoặc ADLS Gen2 là giải pháp lưu trữ kho dữ liệu dành cho MS Azure.</a:t>
            </a:r>
            <a:endParaRPr>
              <a:latin typeface="Arial"/>
              <a:ea typeface="Arial"/>
              <a:cs typeface="Arial"/>
              <a:sym typeface="Arial"/>
            </a:endParaRPr>
          </a:p>
        </p:txBody>
      </p:sp>
      <p:sp>
        <p:nvSpPr>
          <p:cNvPr id="1771" name="Google Shape;1771;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9" name="Shape 1779"/>
        <p:cNvGrpSpPr/>
        <p:nvPr/>
      </p:nvGrpSpPr>
      <p:grpSpPr>
        <a:xfrm>
          <a:off x="0" y="0"/>
          <a:ext cx="0" cy="0"/>
          <a:chOff x="0" y="0"/>
          <a:chExt cx="0" cy="0"/>
        </a:xfrm>
      </p:grpSpPr>
      <p:sp>
        <p:nvSpPr>
          <p:cNvPr id="1780" name="Google Shape;1780;p62: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1" name="Google Shape;1781;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latin typeface="Arial"/>
              <a:ea typeface="Arial"/>
              <a:cs typeface="Arial"/>
              <a:sym typeface="Arial"/>
            </a:endParaRPr>
          </a:p>
          <a:p>
            <a:pPr indent="0" lvl="0" marL="0" rtl="0" algn="l">
              <a:spcBef>
                <a:spcPts val="0"/>
              </a:spcBef>
              <a:spcAft>
                <a:spcPts val="0"/>
              </a:spcAft>
              <a:buNone/>
            </a:pPr>
            <a:r>
              <a:rPr lang="en-US">
                <a:latin typeface="Arial"/>
                <a:ea typeface="Arial"/>
                <a:cs typeface="Arial"/>
                <a:sym typeface="Arial"/>
              </a:rPr>
              <a:t>ADLS có thể di chuyển dữ liệu đến các kho lưu trữ khác để tương tác với các đường ống xử lý dữ liệu hiện có.</a:t>
            </a:r>
            <a:endParaRPr/>
          </a:p>
          <a:p>
            <a:pPr indent="0" lvl="0" marL="0" rtl="0" algn="l">
              <a:spcBef>
                <a:spcPts val="0"/>
              </a:spcBef>
              <a:spcAft>
                <a:spcPts val="0"/>
              </a:spcAft>
              <a:buNone/>
            </a:pPr>
            <a:r>
              <a:rPr lang="en-US">
                <a:latin typeface="Arial"/>
                <a:ea typeface="Arial"/>
                <a:cs typeface="Arial"/>
                <a:sym typeface="Arial"/>
              </a:rPr>
              <a:t>Ví dụ: bạn có thể di chuyển dữ liệu từ Data Lake Storage Gen2 sang Cơ sở dữ liệu SQL Azure hoặc phiên bản SQL Server.</a:t>
            </a:r>
            <a:endParaRPr/>
          </a:p>
          <a:p>
            <a:pPr indent="0" lvl="0" marL="0" rtl="0" algn="l">
              <a:spcBef>
                <a:spcPts val="0"/>
              </a:spcBef>
              <a:spcAft>
                <a:spcPts val="0"/>
              </a:spcAft>
              <a:buNone/>
            </a:pPr>
            <a:r>
              <a:rPr lang="en-US">
                <a:latin typeface="Arial"/>
                <a:ea typeface="Arial"/>
                <a:cs typeface="Arial"/>
                <a:sym typeface="Arial"/>
              </a:rPr>
              <a:t>Trong khi xây dựng nguyên mẫu ứng dụng, môi trường IDE sẽ tải dữ liệu xuống máy cục bộ của bạn để xử lý.</a:t>
            </a:r>
            <a:endParaRPr>
              <a:latin typeface="Arial"/>
              <a:ea typeface="Arial"/>
              <a:cs typeface="Arial"/>
              <a:sym typeface="Arial"/>
            </a:endParaRPr>
          </a:p>
        </p:txBody>
      </p:sp>
      <p:sp>
        <p:nvSpPr>
          <p:cNvPr id="1782" name="Google Shape;1782;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1" name="Shape 1841"/>
        <p:cNvGrpSpPr/>
        <p:nvPr/>
      </p:nvGrpSpPr>
      <p:grpSpPr>
        <a:xfrm>
          <a:off x="0" y="0"/>
          <a:ext cx="0" cy="0"/>
          <a:chOff x="0" y="0"/>
          <a:chExt cx="0" cy="0"/>
        </a:xfrm>
      </p:grpSpPr>
      <p:sp>
        <p:nvSpPr>
          <p:cNvPr id="1842" name="Google Shape;1842;p63: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3" name="Google Shape;1843;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lang="en-US">
                <a:latin typeface="Arial"/>
                <a:ea typeface="Arial"/>
                <a:cs typeface="Arial"/>
                <a:sym typeface="Arial"/>
              </a:rPr>
              <a:t>Truy cập tương thích với Hadoop: Data Lake Storage Gen2 cho phép bạn quản lý và truy cập dữ liệu của mình giống như bạn làm trong Hệ thống tệp phân tán Hadoop (HDFS). Trình điều khiển ABFS mới được sử dụng để truy cập dữ liệu có sẵn trong mọi môi trường Apache Hadoop. Các môi trường này bao gồm Azure HDInsight, Azure Databricks và Azure Synapse Analytics.</a:t>
            </a:r>
            <a:endParaRPr/>
          </a:p>
          <a:p>
            <a:pPr indent="-171450" lvl="0" marL="171450" rtl="0" algn="l">
              <a:spcBef>
                <a:spcPts val="0"/>
              </a:spcBef>
              <a:spcAft>
                <a:spcPts val="0"/>
              </a:spcAft>
              <a:buClr>
                <a:schemeClr val="dk1"/>
              </a:buClr>
              <a:buSzPts val="1200"/>
              <a:buFont typeface="Arial"/>
              <a:buChar char="•"/>
            </a:pPr>
            <a:r>
              <a:rPr lang="en-US">
                <a:latin typeface="Arial"/>
                <a:ea typeface="Arial"/>
                <a:cs typeface="Arial"/>
                <a:sym typeface="Arial"/>
              </a:rPr>
              <a:t>Tập hợp lớn các quyền POSIX: Mô hình bảo mật của Data Lake Gen2 hỗ trợ các quyền ACL và POSIX với một số mức độ chi tiết bổ sung liên quan đến Data Lake Storage Gen2. Có thể định cấu hình cài đặt thông qua Storage Explorer hoặc các khung như Hive và Spark.</a:t>
            </a:r>
            <a:endParaRPr/>
          </a:p>
          <a:p>
            <a:pPr indent="-171450" lvl="0" marL="171450" rtl="0" algn="l">
              <a:spcBef>
                <a:spcPts val="0"/>
              </a:spcBef>
              <a:spcAft>
                <a:spcPts val="0"/>
              </a:spcAft>
              <a:buClr>
                <a:schemeClr val="dk1"/>
              </a:buClr>
              <a:buSzPts val="1200"/>
              <a:buFont typeface="Arial"/>
              <a:buChar char="•"/>
            </a:pPr>
            <a:r>
              <a:rPr lang="en-US">
                <a:latin typeface="Arial"/>
                <a:ea typeface="Arial"/>
                <a:cs typeface="Arial"/>
                <a:sym typeface="Arial"/>
              </a:rPr>
              <a:t>Hiệu quả về chi phí: Data Lake Storage Gen2 cung cấp dung lượng lưu trữ và giao dịch với chi phí thấp. Các tính năng như vòng đời lưu trữ Azure Blob tối ưu hóa chi phí khi dữ liệu chuyển đổi qua vòng đời.</a:t>
            </a:r>
            <a:endParaRPr/>
          </a:p>
          <a:p>
            <a:pPr indent="-171450" lvl="0" marL="171450" rtl="0" algn="l">
              <a:spcBef>
                <a:spcPts val="0"/>
              </a:spcBef>
              <a:spcAft>
                <a:spcPts val="0"/>
              </a:spcAft>
              <a:buClr>
                <a:schemeClr val="dk1"/>
              </a:buClr>
              <a:buSzPts val="1200"/>
              <a:buFont typeface="Arial"/>
              <a:buChar char="•"/>
            </a:pPr>
            <a:r>
              <a:rPr lang="en-US">
                <a:latin typeface="Arial"/>
                <a:ea typeface="Arial"/>
                <a:cs typeface="Arial"/>
                <a:sym typeface="Arial"/>
              </a:rPr>
              <a:t>Trình điều khiển được tối ưu hóa: Trình điều khiển ABFS được tối ưu hóa cụ thể cho các phân tích dữ liệu lớn. API REST của nó được hiển thị thông qua điểm cuối dfs.core.windows.net.</a:t>
            </a:r>
            <a:endParaRPr/>
          </a:p>
          <a:p>
            <a:pPr indent="-171450" lvl="0" marL="171450" rtl="0" algn="l">
              <a:spcBef>
                <a:spcPts val="0"/>
              </a:spcBef>
              <a:spcAft>
                <a:spcPts val="0"/>
              </a:spcAft>
              <a:buClr>
                <a:schemeClr val="dk1"/>
              </a:buClr>
              <a:buSzPts val="1200"/>
              <a:buFont typeface="Arial"/>
              <a:buChar char="•"/>
            </a:pPr>
            <a:r>
              <a:rPr lang="en-US">
                <a:latin typeface="Arial"/>
                <a:ea typeface="Arial"/>
                <a:cs typeface="Arial"/>
                <a:sym typeface="Arial"/>
              </a:rPr>
              <a:t>Có thể mở rộng: Có thể mở rộng theo thiết kế, cho dù bạn có truy cập hay không. Lưu trữ và phục vụ 'nhiều exabyte dữ liệu'.</a:t>
            </a:r>
            <a:endParaRPr>
              <a:latin typeface="Arial"/>
              <a:ea typeface="Arial"/>
              <a:cs typeface="Arial"/>
              <a:sym typeface="Arial"/>
            </a:endParaRPr>
          </a:p>
        </p:txBody>
      </p:sp>
      <p:sp>
        <p:nvSpPr>
          <p:cNvPr id="1844" name="Google Shape;1844;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0" name="Shape 1850"/>
        <p:cNvGrpSpPr/>
        <p:nvPr/>
      </p:nvGrpSpPr>
      <p:grpSpPr>
        <a:xfrm>
          <a:off x="0" y="0"/>
          <a:ext cx="0" cy="0"/>
          <a:chOff x="0" y="0"/>
          <a:chExt cx="0" cy="0"/>
        </a:xfrm>
      </p:grpSpPr>
      <p:sp>
        <p:nvSpPr>
          <p:cNvPr id="1851" name="Google Shape;1851;p64: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2" name="Google Shape;1852;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rtl="0" algn="l">
              <a:spcBef>
                <a:spcPts val="0"/>
              </a:spcBef>
              <a:spcAft>
                <a:spcPts val="0"/>
              </a:spcAft>
              <a:buNone/>
            </a:pPr>
            <a:r>
              <a:rPr lang="en-US">
                <a:latin typeface="Arial"/>
                <a:ea typeface="Arial"/>
                <a:cs typeface="Arial"/>
                <a:sym typeface="Arial"/>
              </a:rPr>
              <a:t>Kho lưu trữ Blob có thể được sử dụng để lưu trữ nhiều loại dữ liệu khác nhau bao gồm văn bản, nhị phân, có cấu trúc, không cấu trúc, v.v.</a:t>
            </a:r>
            <a:endParaRPr/>
          </a:p>
          <a:p>
            <a:pPr indent="0" lvl="0" marL="0" rtl="0" algn="l">
              <a:spcBef>
                <a:spcPts val="0"/>
              </a:spcBef>
              <a:spcAft>
                <a:spcPts val="0"/>
              </a:spcAft>
              <a:buNone/>
            </a:pPr>
            <a:r>
              <a:rPr lang="en-US">
                <a:latin typeface="Arial"/>
                <a:ea typeface="Arial"/>
                <a:cs typeface="Arial"/>
                <a:sym typeface="Arial"/>
              </a:rPr>
              <a:t>Đó là lý tưởng để lưu trữ hàng petabyte dữ liệu.</a:t>
            </a:r>
            <a:endParaRPr/>
          </a:p>
          <a:p>
            <a:pPr indent="0" lvl="0" marL="0" rtl="0" algn="l">
              <a:spcBef>
                <a:spcPts val="0"/>
              </a:spcBef>
              <a:spcAft>
                <a:spcPts val="0"/>
              </a:spcAft>
              <a:buNone/>
            </a:pPr>
            <a:r>
              <a:rPr lang="en-US">
                <a:latin typeface="Arial"/>
                <a:ea typeface="Arial"/>
                <a:cs typeface="Arial"/>
                <a:sym typeface="Arial"/>
              </a:rPr>
              <a:t>Đối với khả năng chịu lỗi, lưu trữ khối có bốn (4) chiến lược khác nhau sẽ được giải thích thêm trong một vài trang trình bày tiếp theo.</a:t>
            </a:r>
            <a:endParaRPr>
              <a:latin typeface="Arial"/>
              <a:ea typeface="Arial"/>
              <a:cs typeface="Arial"/>
              <a:sym typeface="Arial"/>
            </a:endParaRPr>
          </a:p>
        </p:txBody>
      </p:sp>
      <p:sp>
        <p:nvSpPr>
          <p:cNvPr id="1853" name="Google Shape;1853;p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9" name="Shape 1859"/>
        <p:cNvGrpSpPr/>
        <p:nvPr/>
      </p:nvGrpSpPr>
      <p:grpSpPr>
        <a:xfrm>
          <a:off x="0" y="0"/>
          <a:ext cx="0" cy="0"/>
          <a:chOff x="0" y="0"/>
          <a:chExt cx="0" cy="0"/>
        </a:xfrm>
      </p:grpSpPr>
      <p:sp>
        <p:nvSpPr>
          <p:cNvPr id="1860" name="Google Shape;1860;p65: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1" name="Google Shape;1861;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latin typeface="Arial"/>
              <a:ea typeface="Arial"/>
              <a:cs typeface="Arial"/>
              <a:sym typeface="Arial"/>
            </a:endParaRPr>
          </a:p>
          <a:p>
            <a:pPr indent="0" lvl="0" marL="0" rtl="0" algn="l">
              <a:spcBef>
                <a:spcPts val="0"/>
              </a:spcBef>
              <a:spcAft>
                <a:spcPts val="0"/>
              </a:spcAft>
              <a:buNone/>
            </a:pPr>
            <a:r>
              <a:rPr lang="en-US">
                <a:latin typeface="Arial"/>
                <a:ea typeface="Arial"/>
                <a:cs typeface="Arial"/>
                <a:sym typeface="Arial"/>
              </a:rPr>
              <a:t>3 bản sao, sao chép vào một vùng, đĩa, nút, bảo vệ lỗi rack.</a:t>
            </a:r>
            <a:endParaRPr/>
          </a:p>
          <a:p>
            <a:pPr indent="0" lvl="0" marL="0" rtl="0" algn="l">
              <a:spcBef>
                <a:spcPts val="0"/>
              </a:spcBef>
              <a:spcAft>
                <a:spcPts val="0"/>
              </a:spcAft>
              <a:buNone/>
            </a:pPr>
            <a:r>
              <a:t/>
            </a:r>
            <a:endParaRPr>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Tất cả các bản sao được sao chép đều được lưu trong cùng một vùng.</a:t>
            </a:r>
            <a:endParaRPr>
              <a:latin typeface="Arial"/>
              <a:ea typeface="Arial"/>
              <a:cs typeface="Arial"/>
              <a:sym typeface="Arial"/>
            </a:endParaRPr>
          </a:p>
        </p:txBody>
      </p:sp>
      <p:sp>
        <p:nvSpPr>
          <p:cNvPr id="1862" name="Google Shape;1862;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5" name="Shape 1915"/>
        <p:cNvGrpSpPr/>
        <p:nvPr/>
      </p:nvGrpSpPr>
      <p:grpSpPr>
        <a:xfrm>
          <a:off x="0" y="0"/>
          <a:ext cx="0" cy="0"/>
          <a:chOff x="0" y="0"/>
          <a:chExt cx="0" cy="0"/>
        </a:xfrm>
      </p:grpSpPr>
      <p:sp>
        <p:nvSpPr>
          <p:cNvPr id="1916" name="Google Shape;1916;p66: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7" name="Google Shape;1917;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rtl="0" algn="l">
              <a:spcBef>
                <a:spcPts val="0"/>
              </a:spcBef>
              <a:spcAft>
                <a:spcPts val="0"/>
              </a:spcAft>
              <a:buNone/>
            </a:pPr>
            <a:r>
              <a:rPr lang="en-US">
                <a:latin typeface="Arial"/>
                <a:ea typeface="Arial"/>
                <a:cs typeface="Arial"/>
                <a:sym typeface="Arial"/>
              </a:rPr>
              <a:t>AWS cung cấp một số khu vực trong cùng một khu vực. Không giống như LRS, nơi tất cả dữ liệu được sao chép nằm trong cùng một vùng và vùng, trong ZRS, dữ liệu được trải rộng trên các vùng mặc dù trong cùng một vùng.</a:t>
            </a:r>
            <a:endParaRPr>
              <a:latin typeface="Arial"/>
              <a:ea typeface="Arial"/>
              <a:cs typeface="Arial"/>
              <a:sym typeface="Arial"/>
            </a:endParaRPr>
          </a:p>
        </p:txBody>
      </p:sp>
      <p:sp>
        <p:nvSpPr>
          <p:cNvPr id="1918" name="Google Shape;1918;p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0" name="Shape 2010"/>
        <p:cNvGrpSpPr/>
        <p:nvPr/>
      </p:nvGrpSpPr>
      <p:grpSpPr>
        <a:xfrm>
          <a:off x="0" y="0"/>
          <a:ext cx="0" cy="0"/>
          <a:chOff x="0" y="0"/>
          <a:chExt cx="0" cy="0"/>
        </a:xfrm>
      </p:grpSpPr>
      <p:sp>
        <p:nvSpPr>
          <p:cNvPr id="2011" name="Google Shape;2011;p67: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2" name="Google Shape;2012;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rtl="0" algn="l">
              <a:spcBef>
                <a:spcPts val="0"/>
              </a:spcBef>
              <a:spcAft>
                <a:spcPts val="0"/>
              </a:spcAft>
              <a:buNone/>
            </a:pPr>
            <a:r>
              <a:rPr lang="en-US">
                <a:latin typeface="Arial"/>
                <a:ea typeface="Arial"/>
                <a:cs typeface="Arial"/>
                <a:sym typeface="Arial"/>
              </a:rPr>
              <a:t>GRS đặt một số dữ liệu được sao chép ở các vùng khác.</a:t>
            </a:r>
            <a:endParaRPr/>
          </a:p>
          <a:p>
            <a:pPr indent="0" lvl="0" marL="0" rtl="0" algn="l">
              <a:spcBef>
                <a:spcPts val="0"/>
              </a:spcBef>
              <a:spcAft>
                <a:spcPts val="0"/>
              </a:spcAft>
              <a:buNone/>
            </a:pPr>
            <a:r>
              <a:rPr lang="en-US">
                <a:latin typeface="Arial"/>
                <a:ea typeface="Arial"/>
                <a:cs typeface="Arial"/>
                <a:sym typeface="Arial"/>
              </a:rPr>
              <a:t>Điều này giúp tránh mọi thảm họa tiềm ẩn trong một ranh giới địa lý.</a:t>
            </a:r>
            <a:endParaRPr>
              <a:latin typeface="Arial"/>
              <a:ea typeface="Arial"/>
              <a:cs typeface="Arial"/>
              <a:sym typeface="Arial"/>
            </a:endParaRPr>
          </a:p>
        </p:txBody>
      </p:sp>
      <p:sp>
        <p:nvSpPr>
          <p:cNvPr id="2013" name="Google Shape;2013;p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6" name="Shape 2036"/>
        <p:cNvGrpSpPr/>
        <p:nvPr/>
      </p:nvGrpSpPr>
      <p:grpSpPr>
        <a:xfrm>
          <a:off x="0" y="0"/>
          <a:ext cx="0" cy="0"/>
          <a:chOff x="0" y="0"/>
          <a:chExt cx="0" cy="0"/>
        </a:xfrm>
      </p:grpSpPr>
      <p:sp>
        <p:nvSpPr>
          <p:cNvPr id="2037" name="Google Shape;2037;p68: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8" name="Google Shape;2038;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rtl="0" algn="l">
              <a:spcBef>
                <a:spcPts val="0"/>
              </a:spcBef>
              <a:spcAft>
                <a:spcPts val="0"/>
              </a:spcAft>
              <a:buNone/>
            </a:pPr>
            <a:r>
              <a:rPr lang="en-US">
                <a:latin typeface="Arial"/>
                <a:ea typeface="Arial"/>
                <a:cs typeface="Arial"/>
                <a:sym typeface="Arial"/>
              </a:rPr>
              <a:t>Trong khi tất cả các chiến lược sao chép khác chỉ cung cấp một vị trí phụ để lưu các bản sao, RA-GRS tăng cường GRS bằng cách cho phép truy cập đọc cũng từ vị trí phụ.</a:t>
            </a:r>
            <a:endParaRPr>
              <a:latin typeface="Arial"/>
              <a:ea typeface="Arial"/>
              <a:cs typeface="Arial"/>
              <a:sym typeface="Arial"/>
            </a:endParaRPr>
          </a:p>
        </p:txBody>
      </p:sp>
      <p:sp>
        <p:nvSpPr>
          <p:cNvPr id="2039" name="Google Shape;2039;p6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3" name="Shape 2063"/>
        <p:cNvGrpSpPr/>
        <p:nvPr/>
      </p:nvGrpSpPr>
      <p:grpSpPr>
        <a:xfrm>
          <a:off x="0" y="0"/>
          <a:ext cx="0" cy="0"/>
          <a:chOff x="0" y="0"/>
          <a:chExt cx="0" cy="0"/>
        </a:xfrm>
      </p:grpSpPr>
      <p:sp>
        <p:nvSpPr>
          <p:cNvPr id="2064" name="Google Shape;2064;p69: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5" name="Google Shape;2065;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rtl="0" algn="l">
              <a:spcBef>
                <a:spcPts val="0"/>
              </a:spcBef>
              <a:spcAft>
                <a:spcPts val="0"/>
              </a:spcAft>
              <a:buNone/>
            </a:pPr>
            <a:r>
              <a:rPr lang="en-US">
                <a:latin typeface="Arial"/>
                <a:ea typeface="Arial"/>
                <a:cs typeface="Arial"/>
                <a:sym typeface="Arial"/>
              </a:rPr>
              <a:t>Các dịch vụ lưu trữ khác nhau được trình bày. Các dịch vụ lưu trữ được phân tách theo chi phí, loại phần cứng được sử dụng cũng như các kiểu truy cập.</a:t>
            </a:r>
            <a:endParaRPr/>
          </a:p>
          <a:p>
            <a:pPr indent="0" lvl="0" marL="0" rtl="0" algn="l">
              <a:spcBef>
                <a:spcPts val="0"/>
              </a:spcBef>
              <a:spcAft>
                <a:spcPts val="0"/>
              </a:spcAft>
              <a:buNone/>
            </a:pPr>
            <a:r>
              <a:rPr lang="en-US">
                <a:latin typeface="Arial"/>
                <a:ea typeface="Arial"/>
                <a:cs typeface="Arial"/>
                <a:sym typeface="Arial"/>
              </a:rPr>
              <a:t>Dữ liệu lạnh sẽ không được truy cập trong tương lai gần có thể được lưu trữ trong một bộ lưu trữ hợp lý hơn nhiều.</a:t>
            </a:r>
            <a:endParaRPr>
              <a:latin typeface="Arial"/>
              <a:ea typeface="Arial"/>
              <a:cs typeface="Arial"/>
              <a:sym typeface="Arial"/>
            </a:endParaRPr>
          </a:p>
        </p:txBody>
      </p:sp>
      <p:sp>
        <p:nvSpPr>
          <p:cNvPr id="2066" name="Google Shape;2066;p6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Ở đây chúng tôi chỉ ra những ưu và nhược điểm của HDFS.</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HDFS rất tuyệt khi quét một lượng lớn dữ liệu bất biến – tức là thông lượng lớn.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Tuy nhiên, nó không tốt khi truy cập ngẫu nhiên. Nó có đặc điểm độ trễ kém.</a:t>
            </a:r>
            <a:endParaRPr b="0">
              <a:latin typeface="Arial"/>
              <a:ea typeface="Arial"/>
              <a:cs typeface="Arial"/>
              <a:sym typeface="Arial"/>
            </a:endParaRPr>
          </a:p>
        </p:txBody>
      </p:sp>
      <p:sp>
        <p:nvSpPr>
          <p:cNvPr id="135" name="Google Shape;13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2" name="Shape 2072"/>
        <p:cNvGrpSpPr/>
        <p:nvPr/>
      </p:nvGrpSpPr>
      <p:grpSpPr>
        <a:xfrm>
          <a:off x="0" y="0"/>
          <a:ext cx="0" cy="0"/>
          <a:chOff x="0" y="0"/>
          <a:chExt cx="0" cy="0"/>
        </a:xfrm>
      </p:grpSpPr>
      <p:sp>
        <p:nvSpPr>
          <p:cNvPr id="2073" name="Google Shape;2073;p70: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4" name="Google Shape;2074;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Hướng dẫn học sinh tiến hành bài tập sử dụng sách TN chương.</a:t>
            </a:r>
            <a:endParaRPr>
              <a:latin typeface="Arial"/>
              <a:ea typeface="Arial"/>
              <a:cs typeface="Arial"/>
              <a:sym typeface="Arial"/>
            </a:endParaRPr>
          </a:p>
        </p:txBody>
      </p:sp>
      <p:sp>
        <p:nvSpPr>
          <p:cNvPr id="2075" name="Google Shape;2075;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1" name="Shape 2131"/>
        <p:cNvGrpSpPr/>
        <p:nvPr/>
      </p:nvGrpSpPr>
      <p:grpSpPr>
        <a:xfrm>
          <a:off x="0" y="0"/>
          <a:ext cx="0" cy="0"/>
          <a:chOff x="0" y="0"/>
          <a:chExt cx="0" cy="0"/>
        </a:xfrm>
      </p:grpSpPr>
      <p:sp>
        <p:nvSpPr>
          <p:cNvPr id="2132" name="Google Shape;2132;p71: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3" name="Google Shape;2133;p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Hướng dẫn học sinh tiến hành bài tập sử dụng sách TN chương.</a:t>
            </a:r>
            <a:endParaRPr>
              <a:latin typeface="Arial"/>
              <a:ea typeface="Arial"/>
              <a:cs typeface="Arial"/>
              <a:sym typeface="Arial"/>
            </a:endParaRPr>
          </a:p>
        </p:txBody>
      </p:sp>
      <p:sp>
        <p:nvSpPr>
          <p:cNvPr id="2134" name="Google Shape;2134;p7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0" name="Shape 2190"/>
        <p:cNvGrpSpPr/>
        <p:nvPr/>
      </p:nvGrpSpPr>
      <p:grpSpPr>
        <a:xfrm>
          <a:off x="0" y="0"/>
          <a:ext cx="0" cy="0"/>
          <a:chOff x="0" y="0"/>
          <a:chExt cx="0" cy="0"/>
        </a:xfrm>
      </p:grpSpPr>
      <p:sp>
        <p:nvSpPr>
          <p:cNvPr id="2191" name="Google Shape;2191;p72: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2" name="Google Shape;2192;p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3" name="Google Shape;2193;p7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7" name="Shape 2197"/>
        <p:cNvGrpSpPr/>
        <p:nvPr/>
      </p:nvGrpSpPr>
      <p:grpSpPr>
        <a:xfrm>
          <a:off x="0" y="0"/>
          <a:ext cx="0" cy="0"/>
          <a:chOff x="0" y="0"/>
          <a:chExt cx="0" cy="0"/>
        </a:xfrm>
      </p:grpSpPr>
      <p:sp>
        <p:nvSpPr>
          <p:cNvPr id="2198" name="Google Shape;2198;p73: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9" name="Google Shape;2199;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0" name="Google Shape;2200;p7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4" name="Shape 2214"/>
        <p:cNvGrpSpPr/>
        <p:nvPr/>
      </p:nvGrpSpPr>
      <p:grpSpPr>
        <a:xfrm>
          <a:off x="0" y="0"/>
          <a:ext cx="0" cy="0"/>
          <a:chOff x="0" y="0"/>
          <a:chExt cx="0" cy="0"/>
        </a:xfrm>
      </p:grpSpPr>
      <p:sp>
        <p:nvSpPr>
          <p:cNvPr id="2215" name="Google Shape;2215;p74: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6" name="Google Shape;2216;p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Có nhiều ý kiến khác nhau về những gì NoSQL là viết tắt của No SQL, Not Only SQL và Non-Relational Operational Database SQL tùy thuộc vào mỗi người.</a:t>
            </a:r>
            <a:endParaRPr/>
          </a:p>
          <a:p>
            <a:pPr indent="0" lvl="0" marL="0" rtl="0" algn="l">
              <a:spcBef>
                <a:spcPts val="0"/>
              </a:spcBef>
              <a:spcAft>
                <a:spcPts val="0"/>
              </a:spcAft>
              <a:buNone/>
            </a:pPr>
            <a:r>
              <a:rPr b="0" lang="en-US">
                <a:latin typeface="Arial"/>
                <a:ea typeface="Arial"/>
                <a:cs typeface="Arial"/>
                <a:sym typeface="Arial"/>
              </a:rPr>
              <a:t>Thuật ngữ này xuất hiện lần đầu tiên vào năm 1998 khi một kỹ sư tên là Carlo Strozzi đặt tên cho cơ sở dữ liệu quan hệ mã nguồn mở, nhẹ của mình là NoSQL, không sử dụng giao diện SQL tiêu chuẩn có sẵn công khai.</a:t>
            </a:r>
            <a:endParaRPr/>
          </a:p>
          <a:p>
            <a:pPr indent="0" lvl="0" marL="0" rtl="0" algn="l">
              <a:spcBef>
                <a:spcPts val="0"/>
              </a:spcBef>
              <a:spcAft>
                <a:spcPts val="0"/>
              </a:spcAft>
              <a:buNone/>
            </a:pPr>
            <a:r>
              <a:rPr b="0" lang="en-US">
                <a:latin typeface="Arial"/>
                <a:ea typeface="Arial"/>
                <a:cs typeface="Arial"/>
                <a:sym typeface="Arial"/>
              </a:rPr>
              <a:t>Sau đó, vào năm 2009, một kỹ sư tên là Johan Oskarsson đã sử dụng thuật ngữ NoSQL khi chuẩn bị một sự kiện liên quan đến cơ sở dữ liệu phân tán dựa trên mã nguồn mở.</a:t>
            </a:r>
            <a:endParaRPr/>
          </a:p>
          <a:p>
            <a:pPr indent="0" lvl="0" marL="0" rtl="0" algn="l">
              <a:spcBef>
                <a:spcPts val="0"/>
              </a:spcBef>
              <a:spcAft>
                <a:spcPts val="0"/>
              </a:spcAft>
              <a:buNone/>
            </a:pPr>
            <a:r>
              <a:rPr b="0" lang="en-US">
                <a:latin typeface="Arial"/>
                <a:ea typeface="Arial"/>
                <a:cs typeface="Arial"/>
                <a:sym typeface="Arial"/>
              </a:rPr>
              <a:t>Kể từ đó, nhiều cơ sở dữ liệu phi quan hệ và phân tán đã xuất hiện không cung cấp các đặc tính ACID (Nguyên tử, Tính nhất quán, Tính toàn vẹn, Độ bền) đảm bảo các đặc điểm chính của hệ thống cơ sở dữ liệu quan hệ hiện có, nhưng có khả năng mở rộng và hiệu suất tuyệt vời.</a:t>
            </a:r>
            <a:endParaRPr/>
          </a:p>
          <a:p>
            <a:pPr indent="0" lvl="0" marL="0" rtl="0" algn="l">
              <a:spcBef>
                <a:spcPts val="0"/>
              </a:spcBef>
              <a:spcAft>
                <a:spcPts val="0"/>
              </a:spcAft>
              <a:buNone/>
            </a:pPr>
            <a:r>
              <a:rPr b="0" lang="en-US">
                <a:latin typeface="Arial"/>
                <a:ea typeface="Arial"/>
                <a:cs typeface="Arial"/>
                <a:sym typeface="Arial"/>
              </a:rPr>
              <a:t>Thuật ngữ NoSQL đã được sử dụng phổ biến.</a:t>
            </a:r>
            <a:endParaRPr b="0">
              <a:latin typeface="Arial"/>
              <a:ea typeface="Arial"/>
              <a:cs typeface="Arial"/>
              <a:sym typeface="Arial"/>
            </a:endParaRPr>
          </a:p>
          <a:p>
            <a:pPr indent="0" lvl="0" marL="0" rtl="0" algn="l">
              <a:spcBef>
                <a:spcPts val="0"/>
              </a:spcBef>
              <a:spcAft>
                <a:spcPts val="0"/>
              </a:spcAft>
              <a:buNone/>
            </a:pPr>
            <a:r>
              <a:rPr b="1" lang="en-US">
                <a:latin typeface="Arial"/>
                <a:ea typeface="Arial"/>
                <a:cs typeface="Arial"/>
                <a:sym typeface="Arial"/>
              </a:rPr>
              <a:t>[Key Message]</a:t>
            </a:r>
            <a:endParaRPr/>
          </a:p>
          <a:p>
            <a:pPr indent="0" lvl="0" marL="0" rtl="0" algn="l">
              <a:spcBef>
                <a:spcPts val="0"/>
              </a:spcBef>
              <a:spcAft>
                <a:spcPts val="0"/>
              </a:spcAft>
              <a:buNone/>
            </a:pPr>
            <a:r>
              <a:rPr lang="en-US">
                <a:latin typeface="Arial"/>
                <a:ea typeface="Arial"/>
                <a:cs typeface="Arial"/>
                <a:sym typeface="Arial"/>
              </a:rPr>
              <a:t>Unraveling the meaning of this word, it means that not only the characteristics of the existing relational DBMS, but also other characteristics are additionally supported.</a:t>
            </a:r>
            <a:endParaRPr/>
          </a:p>
          <a:p>
            <a:pPr indent="0" lvl="0" marL="0" rtl="0" algn="l">
              <a:spcBef>
                <a:spcPts val="0"/>
              </a:spcBef>
              <a:spcAft>
                <a:spcPts val="0"/>
              </a:spcAft>
              <a:buNone/>
            </a:pPr>
            <a:r>
              <a:rPr lang="en-US">
                <a:latin typeface="Arial"/>
                <a:ea typeface="Arial"/>
                <a:cs typeface="Arial"/>
                <a:sym typeface="Arial"/>
              </a:rPr>
              <a:t>NoSQL is a whole new way of thinking about databases. It is exactly the type of database that can handle the sort of unstructured, messy and unpredictable data.</a:t>
            </a:r>
            <a:endParaRPr b="0">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[Reference]</a:t>
            </a:r>
            <a:endParaRPr/>
          </a:p>
          <a:p>
            <a:pPr indent="0" lvl="0" marL="0" rtl="0" algn="l">
              <a:spcBef>
                <a:spcPts val="0"/>
              </a:spcBef>
              <a:spcAft>
                <a:spcPts val="0"/>
              </a:spcAft>
              <a:buNone/>
            </a:pPr>
            <a:r>
              <a:rPr b="0" lang="en-US">
                <a:latin typeface="Arial"/>
                <a:ea typeface="Arial"/>
                <a:cs typeface="Arial"/>
                <a:sym typeface="Arial"/>
              </a:rPr>
              <a:t>https://sqoop.apache.org/docs/1.4.7/SqoopUserGuide.html#_literal_sqoop_create_hive_table_literal</a:t>
            </a:r>
            <a:endParaRPr b="0">
              <a:latin typeface="Arial"/>
              <a:ea typeface="Arial"/>
              <a:cs typeface="Arial"/>
              <a:sym typeface="Arial"/>
            </a:endParaRPr>
          </a:p>
          <a:p>
            <a:pPr indent="0" lvl="0" marL="0" rtl="0" algn="l">
              <a:spcBef>
                <a:spcPts val="0"/>
              </a:spcBef>
              <a:spcAft>
                <a:spcPts val="0"/>
              </a:spcAft>
              <a:buNone/>
            </a:pPr>
            <a:r>
              <a:t/>
            </a:r>
            <a:endParaRPr/>
          </a:p>
        </p:txBody>
      </p:sp>
      <p:sp>
        <p:nvSpPr>
          <p:cNvPr id="2217" name="Google Shape;2217;p7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4" name="Shape 2224"/>
        <p:cNvGrpSpPr/>
        <p:nvPr/>
      </p:nvGrpSpPr>
      <p:grpSpPr>
        <a:xfrm>
          <a:off x="0" y="0"/>
          <a:ext cx="0" cy="0"/>
          <a:chOff x="0" y="0"/>
          <a:chExt cx="0" cy="0"/>
        </a:xfrm>
      </p:grpSpPr>
      <p:sp>
        <p:nvSpPr>
          <p:cNvPr id="2225" name="Google Shape;2225;p75: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6" name="Google Shape;2226;p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Học sinh có thể nhầm lẫn về thuật ngữ, NoSQL.</a:t>
            </a:r>
            <a:endParaRPr/>
          </a:p>
          <a:p>
            <a:pPr indent="0" lvl="0" marL="0" rtl="0" algn="l">
              <a:spcBef>
                <a:spcPts val="0"/>
              </a:spcBef>
              <a:spcAft>
                <a:spcPts val="0"/>
              </a:spcAft>
              <a:buNone/>
            </a:pPr>
            <a:r>
              <a:rPr b="0" lang="en-US">
                <a:latin typeface="Arial"/>
                <a:ea typeface="Arial"/>
                <a:cs typeface="Arial"/>
                <a:sym typeface="Arial"/>
              </a:rPr>
              <a:t>Vì chúng ta chưa đề cập đến SQL (RDBMS), nên họ sẽ không hiểu NoSQL là gì.</a:t>
            </a:r>
            <a:endParaRPr/>
          </a:p>
          <a:p>
            <a:pPr indent="0" lvl="0" marL="0" rtl="0" algn="l">
              <a:spcBef>
                <a:spcPts val="0"/>
              </a:spcBef>
              <a:spcAft>
                <a:spcPts val="0"/>
              </a:spcAft>
              <a:buNone/>
            </a:pPr>
            <a:r>
              <a:rPr b="0" lang="en-US">
                <a:latin typeface="Arial"/>
                <a:ea typeface="Arial"/>
                <a:cs typeface="Arial"/>
                <a:sym typeface="Arial"/>
              </a:rPr>
              <a:t>Không đi sâu vào chi tiết, hãy cho họ biết rằng NoSQL lưu trữ Big Data.</a:t>
            </a:r>
            <a:endParaRPr/>
          </a:p>
          <a:p>
            <a:pPr indent="0" lvl="0" marL="0" rtl="0" algn="l">
              <a:spcBef>
                <a:spcPts val="0"/>
              </a:spcBef>
              <a:spcAft>
                <a:spcPts val="0"/>
              </a:spcAft>
              <a:buNone/>
            </a:pPr>
            <a:r>
              <a:rPr b="0" lang="en-US">
                <a:latin typeface="Arial"/>
                <a:ea typeface="Arial"/>
                <a:cs typeface="Arial"/>
                <a:sym typeface="Arial"/>
              </a:rPr>
              <a:t>Nó có các đặc điểm sau để xử lý big data như Khả năng mở rộng cao, tính khả dụng cao, dễ dàng nhân rộng, v.v.</a:t>
            </a:r>
            <a:endParaRPr b="0">
              <a:latin typeface="Arial"/>
              <a:ea typeface="Arial"/>
              <a:cs typeface="Arial"/>
              <a:sym typeface="Arial"/>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1" lang="en-US">
                <a:latin typeface="Arial"/>
                <a:ea typeface="Arial"/>
                <a:cs typeface="Arial"/>
                <a:sym typeface="Arial"/>
              </a:rPr>
              <a:t>[Thông điệp chính]</a:t>
            </a:r>
            <a:endParaRPr/>
          </a:p>
          <a:p>
            <a:pPr indent="0" lvl="0" marL="0" rtl="0" algn="l">
              <a:spcBef>
                <a:spcPts val="0"/>
              </a:spcBef>
              <a:spcAft>
                <a:spcPts val="0"/>
              </a:spcAft>
              <a:buNone/>
            </a:pPr>
            <a:r>
              <a:rPr b="0" lang="en-US">
                <a:latin typeface="Arial"/>
                <a:ea typeface="Arial"/>
                <a:cs typeface="Arial"/>
                <a:sym typeface="Arial"/>
              </a:rPr>
              <a:t>NoSQL DB đã được sử dụng từ cuối những năm 2000 khi các mạng xã hội phát triển và mối quan tâm đến việc xử lý dữ liệu phi cấu trúc tăng lên.</a:t>
            </a:r>
            <a:endParaRPr/>
          </a:p>
          <a:p>
            <a:pPr indent="0" lvl="0" marL="0" rtl="0" algn="l">
              <a:spcBef>
                <a:spcPts val="0"/>
              </a:spcBef>
              <a:spcAft>
                <a:spcPts val="0"/>
              </a:spcAft>
              <a:buNone/>
            </a:pPr>
            <a:r>
              <a:rPr b="0" lang="en-US">
                <a:latin typeface="Arial"/>
                <a:ea typeface="Arial"/>
                <a:cs typeface="Arial"/>
                <a:sym typeface="Arial"/>
              </a:rPr>
              <a:t>Đây còn được gọi là cơ sở dữ liệu quy mô web hiện đại.</a:t>
            </a:r>
            <a:endParaRPr/>
          </a:p>
          <a:p>
            <a:pPr indent="0" lvl="0" marL="0" rtl="0" algn="l">
              <a:spcBef>
                <a:spcPts val="0"/>
              </a:spcBef>
              <a:spcAft>
                <a:spcPts val="0"/>
              </a:spcAft>
              <a:buNone/>
            </a:pPr>
            <a:r>
              <a:rPr b="0" lang="en-US">
                <a:latin typeface="Arial"/>
                <a:ea typeface="Arial"/>
                <a:cs typeface="Arial"/>
                <a:sym typeface="Arial"/>
              </a:rPr>
              <a:t>NoSQL sử dụng một mô hình dữ liệu linh hoạt và cung cấp các cơ chế chuyên dụng để lưu trữ và truy xuất dữ liệu.</a:t>
            </a:r>
            <a:endParaRPr/>
          </a:p>
          <a:p>
            <a:pPr indent="0" lvl="0" marL="0" rtl="0" algn="l">
              <a:spcBef>
                <a:spcPts val="0"/>
              </a:spcBef>
              <a:spcAft>
                <a:spcPts val="0"/>
              </a:spcAft>
              <a:buNone/>
            </a:pPr>
            <a:r>
              <a:rPr b="0" lang="en-US">
                <a:latin typeface="Arial"/>
                <a:ea typeface="Arial"/>
                <a:cs typeface="Arial"/>
                <a:sym typeface="Arial"/>
              </a:rPr>
              <a:t>Nó cho thấy hiệu suất tuyệt vời về tốc độ phản hồi và hiệu quả xử lý bằng cách sử dụng phương pháp lưu trữ giá trị khóa được tối ưu hóa.</a:t>
            </a:r>
            <a:endParaRPr>
              <a:latin typeface="Arial"/>
              <a:ea typeface="Arial"/>
              <a:cs typeface="Arial"/>
              <a:sym typeface="Arial"/>
            </a:endParaRPr>
          </a:p>
        </p:txBody>
      </p:sp>
      <p:sp>
        <p:nvSpPr>
          <p:cNvPr id="2227" name="Google Shape;2227;p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7" name="Shape 2257"/>
        <p:cNvGrpSpPr/>
        <p:nvPr/>
      </p:nvGrpSpPr>
      <p:grpSpPr>
        <a:xfrm>
          <a:off x="0" y="0"/>
          <a:ext cx="0" cy="0"/>
          <a:chOff x="0" y="0"/>
          <a:chExt cx="0" cy="0"/>
        </a:xfrm>
      </p:grpSpPr>
      <p:sp>
        <p:nvSpPr>
          <p:cNvPr id="2258" name="Google Shape;2258;p76: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9" name="Google Shape;2259;p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Google Big Table và Amazon Dynamo đã đóng góp rất nhiều cho sự phát triển của NoSQL.</a:t>
            </a:r>
            <a:endParaRPr/>
          </a:p>
          <a:p>
            <a:pPr indent="0" lvl="0" marL="0" rtl="0" algn="l">
              <a:spcBef>
                <a:spcPts val="0"/>
              </a:spcBef>
              <a:spcAft>
                <a:spcPts val="0"/>
              </a:spcAft>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a:t>
            </a:r>
            <a:r>
              <a:rPr b="1" lang="en-US">
                <a:latin typeface="Arial"/>
                <a:ea typeface="Arial"/>
                <a:cs typeface="Arial"/>
                <a:sym typeface="Arial"/>
              </a:rPr>
              <a:t>Tài liệu tham khảo]</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https://amzn.to/3qYOJ5ece</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https://bit.ly/3k5hb43</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
        <p:nvSpPr>
          <p:cNvPr id="2260" name="Google Shape;2260;p7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9" name="Shape 2279"/>
        <p:cNvGrpSpPr/>
        <p:nvPr/>
      </p:nvGrpSpPr>
      <p:grpSpPr>
        <a:xfrm>
          <a:off x="0" y="0"/>
          <a:ext cx="0" cy="0"/>
          <a:chOff x="0" y="0"/>
          <a:chExt cx="0" cy="0"/>
        </a:xfrm>
      </p:grpSpPr>
      <p:sp>
        <p:nvSpPr>
          <p:cNvPr id="2280" name="Google Shape;2280;p77: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1" name="Google Shape;2281;p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 </a:t>
            </a:r>
            <a:endParaRPr/>
          </a:p>
          <a:p>
            <a:pPr indent="0" lvl="0" marL="0" rtl="0" algn="l">
              <a:spcBef>
                <a:spcPts val="0"/>
              </a:spcBef>
              <a:spcAft>
                <a:spcPts val="0"/>
              </a:spcAft>
              <a:buNone/>
            </a:pPr>
            <a:r>
              <a:rPr lang="en-US">
                <a:latin typeface="Arial"/>
                <a:ea typeface="Arial"/>
                <a:cs typeface="Arial"/>
                <a:sym typeface="Arial"/>
              </a:rPr>
              <a:t>Giải thích các đặc điểm của NoSQL qua hai slide.</a:t>
            </a:r>
            <a:endParaRPr/>
          </a:p>
          <a:p>
            <a:pPr indent="0" lvl="0" marL="0" rtl="0" algn="l">
              <a:spcBef>
                <a:spcPts val="0"/>
              </a:spcBef>
              <a:spcAft>
                <a:spcPts val="0"/>
              </a:spcAft>
              <a:buNone/>
            </a:pPr>
            <a:r>
              <a:rPr lang="en-US">
                <a:latin typeface="Arial"/>
                <a:ea typeface="Arial"/>
                <a:cs typeface="Arial"/>
                <a:sym typeface="Arial"/>
              </a:rPr>
              <a:t>Đừng đi quá sâu, chỉ giải thích ngắn gọn.</a:t>
            </a:r>
            <a:endParaRPr/>
          </a:p>
          <a:p>
            <a:pPr indent="0" lvl="0" marL="0" rtl="0" algn="l">
              <a:spcBef>
                <a:spcPts val="0"/>
              </a:spcBef>
              <a:spcAft>
                <a:spcPts val="0"/>
              </a:spcAft>
              <a:buNone/>
            </a:pPr>
            <a:r>
              <a:rPr lang="en-US">
                <a:latin typeface="Arial"/>
                <a:ea typeface="Arial"/>
                <a:cs typeface="Arial"/>
                <a:sym typeface="Arial"/>
              </a:rPr>
              <a:t>1. NoSQL đang làm việc với các tập dữ liệu phân tán lớn.</a:t>
            </a:r>
            <a:endParaRPr/>
          </a:p>
          <a:p>
            <a:pPr indent="0" lvl="0" marL="0" rtl="0" algn="l">
              <a:spcBef>
                <a:spcPts val="0"/>
              </a:spcBef>
              <a:spcAft>
                <a:spcPts val="0"/>
              </a:spcAft>
              <a:buNone/>
            </a:pPr>
            <a:r>
              <a:rPr lang="en-US">
                <a:latin typeface="Arial"/>
                <a:ea typeface="Arial"/>
                <a:cs typeface="Arial"/>
                <a:sym typeface="Arial"/>
              </a:rPr>
              <a:t>2. Nhiều loại khác nhau như tài liệu DB, kho lưu trữ khóa-giá trị, biểu đồ DB, lưu trữ cột, v.v.</a:t>
            </a:r>
            <a:endParaRPr/>
          </a:p>
          <a:p>
            <a:pPr indent="0" lvl="0" marL="0" rtl="0" algn="l">
              <a:spcBef>
                <a:spcPts val="0"/>
              </a:spcBef>
              <a:spcAft>
                <a:spcPts val="0"/>
              </a:spcAft>
              <a:buNone/>
            </a:pPr>
            <a:r>
              <a:rPr lang="en-US">
                <a:latin typeface="Arial"/>
                <a:ea typeface="Arial"/>
                <a:cs typeface="Arial"/>
                <a:sym typeface="Arial"/>
              </a:rPr>
              <a:t>3. Thiết kế đơn giản, kiểm soát đơn giản về tính khả dụng và dễ dàng mở rộng quy mô theo chiều ngang của các cụm</a:t>
            </a:r>
            <a:endParaRPr/>
          </a:p>
          <a:p>
            <a:pPr indent="0" lvl="0" marL="0" rtl="0" algn="l">
              <a:spcBef>
                <a:spcPts val="0"/>
              </a:spcBef>
              <a:spcAft>
                <a:spcPts val="0"/>
              </a:spcAft>
              <a:buNone/>
            </a:pPr>
            <a:r>
              <a:rPr lang="en-US">
                <a:latin typeface="Arial"/>
                <a:ea typeface="Arial"/>
                <a:cs typeface="Arial"/>
                <a:sym typeface="Arial"/>
              </a:rPr>
              <a:t>4. Tính khả dụng, dung sai phân vùng và thông lượng quan trọng hơn tính nhất quán</a:t>
            </a:r>
            <a:endParaRPr>
              <a:latin typeface="Arial"/>
              <a:ea typeface="Arial"/>
              <a:cs typeface="Arial"/>
              <a:sym typeface="Arial"/>
            </a:endParaRPr>
          </a:p>
          <a:p>
            <a:pPr indent="0" lvl="0" marL="0" rtl="0" algn="l">
              <a:spcBef>
                <a:spcPts val="0"/>
              </a:spcBef>
              <a:spcAft>
                <a:spcPts val="0"/>
              </a:spcAft>
              <a:buNone/>
            </a:pPr>
            <a:r>
              <a:rPr lang="en-US">
                <a:latin typeface="Arial"/>
                <a:ea typeface="Arial"/>
                <a:cs typeface="Arial"/>
                <a:sym typeface="Arial"/>
              </a:rPr>
              <a:t>5. Rất ít DB NoSQL hỗ trợ ACID</a:t>
            </a:r>
            <a:endParaRPr/>
          </a:p>
          <a:p>
            <a:pPr indent="-285750" lvl="0" marL="285750" rtl="0" algn="l">
              <a:spcBef>
                <a:spcPts val="0"/>
              </a:spcBef>
              <a:spcAft>
                <a:spcPts val="0"/>
              </a:spcAft>
              <a:buClr>
                <a:schemeClr val="dk1"/>
              </a:buClr>
              <a:buSzPts val="1200"/>
              <a:buFont typeface="Arial"/>
              <a:buChar char="•"/>
            </a:pPr>
            <a:r>
              <a:rPr lang="en-US">
                <a:latin typeface="Arial"/>
                <a:ea typeface="Arial"/>
                <a:cs typeface="Arial"/>
                <a:sym typeface="Arial"/>
              </a:rPr>
              <a:t>ACID: Nguyên tử, Tính nhất quán, Tính toàn vẹn, Độ bền</a:t>
            </a:r>
            <a:endParaRPr/>
          </a:p>
          <a:p>
            <a:pPr indent="-285750" lvl="0" marL="285750" rtl="0" algn="l">
              <a:spcBef>
                <a:spcPts val="0"/>
              </a:spcBef>
              <a:spcAft>
                <a:spcPts val="0"/>
              </a:spcAft>
              <a:buClr>
                <a:schemeClr val="dk1"/>
              </a:buClr>
              <a:buSzPts val="1200"/>
              <a:buFont typeface="Arial"/>
              <a:buChar char="•"/>
            </a:pPr>
            <a:r>
              <a:rPr lang="en-US">
                <a:latin typeface="Arial"/>
                <a:ea typeface="Arial"/>
                <a:cs typeface="Arial"/>
                <a:sym typeface="Arial"/>
              </a:rPr>
              <a:t>BASE: Có sẵn về cơ bản, Trạng thái mềm, Tính nhất quán cuối cùng</a:t>
            </a:r>
            <a:endParaRPr/>
          </a:p>
        </p:txBody>
      </p:sp>
      <p:sp>
        <p:nvSpPr>
          <p:cNvPr id="2282" name="Google Shape;2282;p7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8" name="Shape 2288"/>
        <p:cNvGrpSpPr/>
        <p:nvPr/>
      </p:nvGrpSpPr>
      <p:grpSpPr>
        <a:xfrm>
          <a:off x="0" y="0"/>
          <a:ext cx="0" cy="0"/>
          <a:chOff x="0" y="0"/>
          <a:chExt cx="0" cy="0"/>
        </a:xfrm>
      </p:grpSpPr>
      <p:sp>
        <p:nvSpPr>
          <p:cNvPr id="2289" name="Google Shape;2289;p78: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0" name="Google Shape;2290;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lang="en-US">
                <a:latin typeface="Arial"/>
                <a:ea typeface="Arial"/>
                <a:cs typeface="Arial"/>
                <a:sym typeface="Arial"/>
              </a:rPr>
              <a:t>Mô tả BASE, một trong những đặc điểm của NoSQL</a:t>
            </a:r>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b="1" lang="en-US" u="none">
                <a:latin typeface="Arial"/>
                <a:ea typeface="Arial"/>
                <a:cs typeface="Arial"/>
                <a:sym typeface="Arial"/>
              </a:rPr>
              <a:t>[Thông điệp chính]</a:t>
            </a:r>
            <a:endParaRPr/>
          </a:p>
          <a:p>
            <a:pPr indent="0" lvl="0" marL="0" rtl="0" algn="l">
              <a:spcBef>
                <a:spcPts val="0"/>
              </a:spcBef>
              <a:spcAft>
                <a:spcPts val="0"/>
              </a:spcAft>
              <a:buNone/>
            </a:pPr>
            <a:r>
              <a:rPr lang="en-US">
                <a:latin typeface="Arial"/>
                <a:ea typeface="Arial"/>
                <a:cs typeface="Arial"/>
                <a:sym typeface="Arial"/>
              </a:rPr>
              <a:t>Cơ sở dữ liệu quan hệ tuân theo các thuộc tính ACID trong khi cơ sở dữ liệu NoSQL tuân theo nguyên tắc BASE</a:t>
            </a:r>
            <a:endParaRPr/>
          </a:p>
          <a:p>
            <a:pPr indent="0" lvl="0" marL="0" rtl="0" algn="l">
              <a:spcBef>
                <a:spcPts val="0"/>
              </a:spcBef>
              <a:spcAft>
                <a:spcPts val="0"/>
              </a:spcAft>
              <a:buNone/>
            </a:pPr>
            <a:r>
              <a:rPr lang="en-US">
                <a:latin typeface="Arial"/>
                <a:ea typeface="Arial"/>
                <a:cs typeface="Arial"/>
                <a:sym typeface="Arial"/>
              </a:rPr>
              <a:t>BASE về cơ bản có nghĩa là Khả dụng, Trạng thái mềm và Tính nhất quán cuối cùng.</a:t>
            </a:r>
            <a:endParaRPr>
              <a:latin typeface="Arial"/>
              <a:ea typeface="Arial"/>
              <a:cs typeface="Arial"/>
              <a:sym typeface="Arial"/>
            </a:endParaRPr>
          </a:p>
          <a:p>
            <a:pPr indent="-285750" lvl="0" marL="285750" rtl="0" algn="l">
              <a:spcBef>
                <a:spcPts val="0"/>
              </a:spcBef>
              <a:spcAft>
                <a:spcPts val="0"/>
              </a:spcAft>
              <a:buClr>
                <a:schemeClr val="dk1"/>
              </a:buClr>
              <a:buSzPts val="1200"/>
              <a:buFont typeface="Arial"/>
              <a:buChar char="•"/>
            </a:pPr>
            <a:r>
              <a:rPr lang="en-US">
                <a:latin typeface="Arial"/>
                <a:ea typeface="Arial"/>
                <a:cs typeface="Arial"/>
                <a:sym typeface="Arial"/>
              </a:rPr>
              <a:t>Về cơ bản, Khả dụng: Theo mặc định, NoSQL thường được hỗ trợ về tính khả dụng và dung sai phân vùng theo lý thuyết CAP.</a:t>
            </a:r>
            <a:endParaRPr/>
          </a:p>
          <a:p>
            <a:pPr indent="-285750" lvl="0" marL="285750" rtl="0" algn="l">
              <a:spcBef>
                <a:spcPts val="0"/>
              </a:spcBef>
              <a:spcAft>
                <a:spcPts val="0"/>
              </a:spcAft>
              <a:buClr>
                <a:schemeClr val="dk1"/>
              </a:buClr>
              <a:buSzPts val="1200"/>
              <a:buFont typeface="Arial"/>
              <a:buChar char="•"/>
            </a:pPr>
            <a:r>
              <a:rPr lang="en-US">
                <a:latin typeface="Arial"/>
                <a:ea typeface="Arial"/>
                <a:cs typeface="Arial"/>
                <a:sym typeface="Arial"/>
              </a:rPr>
              <a:t>Trạng thái mềm: Một bản sao của dữ liệu có thể không nhất quán. Trạng thái của một nút được xác định bởi dữ liệu được truyền từ bên ngoài, không phải thông tin chứa bên trong. ví dụ) sao chép</a:t>
            </a:r>
            <a:endParaRPr/>
          </a:p>
          <a:p>
            <a:pPr indent="-285750" lvl="0" marL="285750" rtl="0" algn="l">
              <a:spcBef>
                <a:spcPts val="0"/>
              </a:spcBef>
              <a:spcAft>
                <a:spcPts val="0"/>
              </a:spcAft>
              <a:buClr>
                <a:schemeClr val="dk1"/>
              </a:buClr>
              <a:buSzPts val="1200"/>
              <a:buFont typeface="Arial"/>
              <a:buChar char="•"/>
            </a:pPr>
            <a:r>
              <a:rPr lang="en-US">
                <a:latin typeface="Arial"/>
                <a:ea typeface="Arial"/>
                <a:cs typeface="Arial"/>
                <a:sym typeface="Arial"/>
              </a:rPr>
              <a:t>Nhất quán Cuối cùng: Một bản sao của dữ liệu trở nên nhất quán sau một khoảng thời gian trễ nếu không có thêm bản cập nhật nào. ví dụ) DNS</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2291" name="Google Shape;2291;p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7" name="Shape 2297"/>
        <p:cNvGrpSpPr/>
        <p:nvPr/>
      </p:nvGrpSpPr>
      <p:grpSpPr>
        <a:xfrm>
          <a:off x="0" y="0"/>
          <a:ext cx="0" cy="0"/>
          <a:chOff x="0" y="0"/>
          <a:chExt cx="0" cy="0"/>
        </a:xfrm>
      </p:grpSpPr>
      <p:sp>
        <p:nvSpPr>
          <p:cNvPr id="2298" name="Google Shape;2298;p79: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9" name="Google Shape;2299;p7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Mối quan hệ giữa Big Data và NoSQL?</a:t>
            </a:r>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NoSQL không cần thiết khi làm việc với Big Data.</a:t>
            </a:r>
            <a:endParaRPr/>
          </a:p>
          <a:p>
            <a:pPr indent="0" lvl="0" marL="0" rtl="0" algn="l">
              <a:spcBef>
                <a:spcPts val="0"/>
              </a:spcBef>
              <a:spcAft>
                <a:spcPts val="0"/>
              </a:spcAft>
              <a:buNone/>
            </a:pPr>
            <a:r>
              <a:rPr b="0" lang="en-US">
                <a:latin typeface="Arial"/>
                <a:ea typeface="Arial"/>
                <a:cs typeface="Arial"/>
                <a:sym typeface="Arial"/>
              </a:rPr>
              <a:t>Điều này có nghĩa là sẽ thuận tiện khi sử dụng NoSQL theo các đặc điểm 3V (Khối lượng, Đa dạng, Tốc độ) xác định Bigdata.</a:t>
            </a:r>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Để lưu trữ một lượng lớn dữ liệu một cách hiệu quả, việc phân mảnh hoặc sao chép nhiều lần vào một nút dạng vòng được sử dụng.</a:t>
            </a:r>
            <a:endParaRPr/>
          </a:p>
          <a:p>
            <a:pPr indent="0" lvl="0" marL="0" rtl="0" algn="l">
              <a:spcBef>
                <a:spcPts val="0"/>
              </a:spcBef>
              <a:spcAft>
                <a:spcPts val="0"/>
              </a:spcAft>
              <a:buNone/>
            </a:pPr>
            <a:r>
              <a:rPr b="0" lang="en-US">
                <a:latin typeface="Arial"/>
                <a:ea typeface="Arial"/>
                <a:cs typeface="Arial"/>
                <a:sym typeface="Arial"/>
              </a:rPr>
              <a:t>MongoDB là phân đoạn tự động trong khi hầu hết cơ sở dữ liệu quan hệ là phân đoạn thủ công.</a:t>
            </a:r>
            <a:endParaRPr/>
          </a:p>
          <a:p>
            <a:pPr indent="0" lvl="0" marL="0" rtl="0" algn="l">
              <a:spcBef>
                <a:spcPts val="0"/>
              </a:spcBef>
              <a:spcAft>
                <a:spcPts val="0"/>
              </a:spcAft>
              <a:buNone/>
            </a:pPr>
            <a:r>
              <a:rPr b="0" lang="en-US">
                <a:latin typeface="Arial"/>
                <a:ea typeface="Arial"/>
                <a:cs typeface="Arial"/>
                <a:sym typeface="Arial"/>
              </a:rPr>
              <a:t>(Cassandra sử dụng nhiều bản sao bằng giao thức Tin đồn kiểu vòng.)</a:t>
            </a:r>
            <a:endParaRPr/>
          </a:p>
          <a:p>
            <a:pPr indent="0" lvl="0" marL="0" rtl="0" algn="l">
              <a:spcBef>
                <a:spcPts val="0"/>
              </a:spcBef>
              <a:spcAft>
                <a:spcPts val="0"/>
              </a:spcAft>
              <a:buNone/>
            </a:pPr>
            <a:r>
              <a:rPr b="0" lang="en-US">
                <a:latin typeface="Arial"/>
                <a:ea typeface="Arial"/>
                <a:cs typeface="Arial"/>
                <a:sym typeface="Arial"/>
              </a:rPr>
              <a:t>Phần này sẽ được giải thích chi tiết sau ..</a:t>
            </a:r>
            <a:endParaRPr b="0">
              <a:latin typeface="Arial"/>
              <a:ea typeface="Arial"/>
              <a:cs typeface="Arial"/>
              <a:sym typeface="Arial"/>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1" lang="en-US" u="none">
                <a:latin typeface="Arial"/>
                <a:ea typeface="Arial"/>
                <a:cs typeface="Arial"/>
                <a:sym typeface="Arial"/>
              </a:rPr>
              <a:t>[Thông điệp chính]</a:t>
            </a:r>
            <a:endParaRPr/>
          </a:p>
          <a:p>
            <a:pPr indent="0" lvl="0" marL="0" rtl="0" algn="l">
              <a:spcBef>
                <a:spcPts val="0"/>
              </a:spcBef>
              <a:spcAft>
                <a:spcPts val="0"/>
              </a:spcAft>
              <a:buNone/>
            </a:pPr>
            <a:r>
              <a:rPr lang="en-US">
                <a:latin typeface="Arial"/>
                <a:ea typeface="Arial"/>
                <a:cs typeface="Arial"/>
                <a:sym typeface="Arial"/>
              </a:rPr>
              <a:t>NoSQL là cơ sở hạ tầng cơ sở dữ liệu phân tán và HDFS là hệ thống tệp phân tán.</a:t>
            </a:r>
            <a:endParaRPr/>
          </a:p>
          <a:p>
            <a:pPr indent="0" lvl="0" marL="0" rtl="0" algn="l">
              <a:spcBef>
                <a:spcPts val="0"/>
              </a:spcBef>
              <a:spcAft>
                <a:spcPts val="0"/>
              </a:spcAft>
              <a:buNone/>
            </a:pPr>
            <a:r>
              <a:rPr lang="en-US">
                <a:latin typeface="Arial"/>
                <a:ea typeface="Arial"/>
                <a:cs typeface="Arial"/>
                <a:sym typeface="Arial"/>
              </a:rPr>
              <a:t>NoSQL phù hợp để sử dụng Dữ liệu lớn vì nó yêu cầu xử lý dữ liệu rất lớn, dữ liệu có cấu trúc &amp; phi cấu trúc cũng như xử lý trực tuyến &amp; thời gian thực.</a:t>
            </a:r>
            <a:endParaRPr>
              <a:latin typeface="Arial"/>
              <a:ea typeface="Arial"/>
              <a:cs typeface="Arial"/>
              <a:sym typeface="Arial"/>
            </a:endParaRPr>
          </a:p>
        </p:txBody>
      </p:sp>
      <p:sp>
        <p:nvSpPr>
          <p:cNvPr id="2300" name="Google Shape;2300;p7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Tiếp theo, so sánh với NoSQL – HBase. Sinh viên có thể tự hỏi những yếu tố nào trong kiến trúc góp phần tạo nên ưu và nhược điểm.</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Đối với HDFS, chúng ta đã thấy rằng vai trò của nó là đọc các tập dữ liệu lớn phân tán đã được phân vùng thành khối dữ liệu, tất cả đều song song.</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Chi tiết về HBase sẽ được đề cập trong Bài tiếp theo.</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Hiện tại, không đi sâu vào chi tiết, chỉ cần cho sinh viên biết rằng HBase có thể cung cấp quyền truy cập ngẫu nhiên nhanh bằng cách phân vùng dữ liệu thành các “máy tính bảng” nhỏ được lập chỉ mục.</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Mặt khác, HBase rất giỏi trong việc truy cập ngẫu nhiên và có đặc điểm độ trễ nhanh. Tuy nhiên, thông lượng và hiệu suất quét của nó kém.</a:t>
            </a:r>
            <a:endParaRPr b="0">
              <a:latin typeface="Arial"/>
              <a:ea typeface="Arial"/>
              <a:cs typeface="Arial"/>
              <a:sym typeface="Arial"/>
            </a:endParaRPr>
          </a:p>
        </p:txBody>
      </p:sp>
      <p:sp>
        <p:nvSpPr>
          <p:cNvPr id="146" name="Google Shape;14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2" name="Shape 2362"/>
        <p:cNvGrpSpPr/>
        <p:nvPr/>
      </p:nvGrpSpPr>
      <p:grpSpPr>
        <a:xfrm>
          <a:off x="0" y="0"/>
          <a:ext cx="0" cy="0"/>
          <a:chOff x="0" y="0"/>
          <a:chExt cx="0" cy="0"/>
        </a:xfrm>
      </p:grpSpPr>
      <p:sp>
        <p:nvSpPr>
          <p:cNvPr id="2363" name="Google Shape;2363;p80: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4" name="Google Shape;2364;p8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Cơ sở dữ liệu quan hệ tổ chức dữ liệu dưới dạng một loạt các bảng hai chiều với các hàng và cột.</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Hầu hết các nhà cung cấp đều cung cấp một loại Ngôn ngữ truy vấn có cấu trúc (SQL) để truy xuất và quản lý dữ liệu.</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Hầu hết chúng hỗ trợ SQL tiêu chuẩn, nhưng một số lệnh chỉ được sử dụng trong một DBMS cụ thể.</a:t>
            </a:r>
            <a:endParaRPr/>
          </a:p>
          <a:p>
            <a:pPr indent="0" lvl="0" marL="0" rtl="0" algn="l">
              <a:spcBef>
                <a:spcPts val="0"/>
              </a:spcBef>
              <a:spcAft>
                <a:spcPts val="0"/>
              </a:spcAft>
              <a:buNone/>
            </a:pPr>
            <a:r>
              <a:t/>
            </a:r>
            <a:endParaRPr b="0" i="0" sz="1200">
              <a:solidFill>
                <a:schemeClr val="dk1"/>
              </a:solidFill>
              <a:latin typeface="Arial"/>
              <a:ea typeface="Arial"/>
              <a:cs typeface="Arial"/>
              <a:sym typeface="Arial"/>
            </a:endParaRPr>
          </a:p>
          <a:p>
            <a:pPr indent="0" lvl="0" marL="0" rtl="0" algn="l">
              <a:spcBef>
                <a:spcPts val="0"/>
              </a:spcBef>
              <a:spcAft>
                <a:spcPts val="0"/>
              </a:spcAft>
              <a:buNone/>
            </a:pPr>
            <a:r>
              <a:rPr b="0" i="0" lang="en-US" sz="1200">
                <a:solidFill>
                  <a:schemeClr val="dk1"/>
                </a:solidFill>
                <a:latin typeface="Arial"/>
                <a:ea typeface="Arial"/>
                <a:cs typeface="Arial"/>
                <a:sym typeface="Arial"/>
              </a:rPr>
              <a:t>Một RDBMS thường hỗ trợ một mô hình lược đồ, trong đó cấu trúc dữ liệu được xác định trước.</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Mô hình này rất hữu ích khi đảm bảo tính nhất quán mạnh mẽ là quan trọng — khi tất cả các thay đổi đều là nguyên tử và các giao dịch luôn để dữ liệu ở trạng thái nhất quán.</a:t>
            </a:r>
            <a:endParaRPr b="0" i="0" sz="1200">
              <a:solidFill>
                <a:schemeClr val="dk1"/>
              </a:solidFill>
              <a:latin typeface="Arial"/>
              <a:ea typeface="Arial"/>
              <a:cs typeface="Arial"/>
              <a:sym typeface="Arial"/>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1" lang="en-US">
                <a:latin typeface="Arial"/>
                <a:ea typeface="Arial"/>
                <a:cs typeface="Arial"/>
                <a:sym typeface="Arial"/>
              </a:rPr>
              <a:t>[Thông điệp chính]</a:t>
            </a:r>
            <a:endParaRPr/>
          </a:p>
          <a:p>
            <a:pPr indent="0" lvl="0" marL="0" marR="0" rtl="0" algn="l">
              <a:lnSpc>
                <a:spcPct val="100000"/>
              </a:lnSpc>
              <a:spcBef>
                <a:spcPts val="0"/>
              </a:spcBef>
              <a:spcAft>
                <a:spcPts val="0"/>
              </a:spcAft>
              <a:buClr>
                <a:schemeClr val="dk1"/>
              </a:buClr>
              <a:buSzPts val="1200"/>
              <a:buFont typeface="Arial"/>
              <a:buNone/>
            </a:pPr>
            <a:r>
              <a:rPr b="0" i="0" lang="en-US" sz="1200">
                <a:solidFill>
                  <a:schemeClr val="dk1"/>
                </a:solidFill>
                <a:latin typeface="Arial"/>
                <a:ea typeface="Arial"/>
                <a:cs typeface="Arial"/>
                <a:sym typeface="Arial"/>
              </a:rPr>
              <a:t>Một RDBMS thường triển khai một cơ chế nhất quán về mặt giao dịch phù hợp với mô hình ACID (Nguyên tử, Nhất quán, Cô lập, Bền vững) để cập nhật thông tin.</a:t>
            </a:r>
            <a:endParaRPr/>
          </a:p>
          <a:p>
            <a:pPr indent="0" lvl="0" marL="0" marR="0" rtl="0" algn="l">
              <a:lnSpc>
                <a:spcPct val="100000"/>
              </a:lnSpc>
              <a:spcBef>
                <a:spcPts val="0"/>
              </a:spcBef>
              <a:spcAft>
                <a:spcPts val="0"/>
              </a:spcAft>
              <a:buClr>
                <a:schemeClr val="dk1"/>
              </a:buClr>
              <a:buSzPts val="1200"/>
              <a:buFont typeface="Arial"/>
              <a:buNone/>
            </a:pPr>
            <a:r>
              <a:rPr b="0" i="0" lang="en-US" sz="1200">
                <a:solidFill>
                  <a:schemeClr val="dk1"/>
                </a:solidFill>
                <a:latin typeface="Arial"/>
                <a:ea typeface="Arial"/>
                <a:cs typeface="Arial"/>
                <a:sym typeface="Arial"/>
              </a:rPr>
              <a:t>Tuy nhiên, một RDBMS thường không thể mở rộng theo chiều ngang mà không chia nhỏ dữ liệu theo một cách nào đó. Ngoài ra, dữ liệu trong RDBMS phải được chuẩn hóa, điều này không phù hợp với mọi tập dữ liệu.</a:t>
            </a:r>
            <a:endParaRPr>
              <a:latin typeface="Arial"/>
              <a:ea typeface="Arial"/>
              <a:cs typeface="Arial"/>
              <a:sym typeface="Arial"/>
            </a:endParaRPr>
          </a:p>
        </p:txBody>
      </p:sp>
      <p:sp>
        <p:nvSpPr>
          <p:cNvPr id="2365" name="Google Shape;2365;p8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1" name="Shape 2371"/>
        <p:cNvGrpSpPr/>
        <p:nvPr/>
      </p:nvGrpSpPr>
      <p:grpSpPr>
        <a:xfrm>
          <a:off x="0" y="0"/>
          <a:ext cx="0" cy="0"/>
          <a:chOff x="0" y="0"/>
          <a:chExt cx="0" cy="0"/>
        </a:xfrm>
      </p:grpSpPr>
      <p:sp>
        <p:nvSpPr>
          <p:cNvPr id="2372" name="Google Shape;2372;p81: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3" name="Google Shape;2373;p8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latin typeface="Arial"/>
              <a:ea typeface="Arial"/>
              <a:cs typeface="Arial"/>
              <a:sym typeface="Arial"/>
            </a:endParaRPr>
          </a:p>
          <a:p>
            <a:pPr indent="0" lvl="0" marL="0" rtl="0" algn="l">
              <a:spcBef>
                <a:spcPts val="0"/>
              </a:spcBef>
              <a:spcAft>
                <a:spcPts val="0"/>
              </a:spcAft>
              <a:buNone/>
            </a:pPr>
            <a:r>
              <a:rPr lang="en-US">
                <a:latin typeface="Arial"/>
                <a:ea typeface="Arial"/>
                <a:cs typeface="Arial"/>
                <a:sym typeface="Arial"/>
              </a:rPr>
              <a:t>So sánh và giải thích các đặc điểm của RDB và NoSQL</a:t>
            </a:r>
            <a:endParaRPr/>
          </a:p>
          <a:p>
            <a:pPr indent="0" lvl="0" marL="0" rtl="0" algn="l">
              <a:spcBef>
                <a:spcPts val="0"/>
              </a:spcBef>
              <a:spcAft>
                <a:spcPts val="0"/>
              </a:spcAft>
              <a:buNone/>
            </a:pPr>
            <a:r>
              <a:t/>
            </a:r>
            <a:endParaRPr b="1" sz="1200">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
        <p:nvSpPr>
          <p:cNvPr id="2374" name="Google Shape;2374;p8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0" name="Shape 2380"/>
        <p:cNvGrpSpPr/>
        <p:nvPr/>
      </p:nvGrpSpPr>
      <p:grpSpPr>
        <a:xfrm>
          <a:off x="0" y="0"/>
          <a:ext cx="0" cy="0"/>
          <a:chOff x="0" y="0"/>
          <a:chExt cx="0" cy="0"/>
        </a:xfrm>
      </p:grpSpPr>
      <p:sp>
        <p:nvSpPr>
          <p:cNvPr id="2381" name="Google Shape;2381;p82: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2" name="Google Shape;2382;p8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b="0" lang="en-US">
                <a:latin typeface="Arial"/>
                <a:ea typeface="Arial"/>
                <a:cs typeface="Arial"/>
                <a:sym typeface="Arial"/>
              </a:rPr>
              <a:t>Jim Gray đã xác định những đặc điểm này của một hệ thống giao dịch đáng tin cậy vào cuối những năm 1970 và phát triển một kỹ thuật để thực hiện chúng một cách tự động.</a:t>
            </a:r>
            <a:endParaRPr/>
          </a:p>
          <a:p>
            <a:pPr indent="0" lvl="0" marL="0" rtl="0" algn="l">
              <a:spcBef>
                <a:spcPts val="0"/>
              </a:spcBef>
              <a:spcAft>
                <a:spcPts val="0"/>
              </a:spcAft>
              <a:buNone/>
            </a:pPr>
            <a:r>
              <a:rPr b="0" lang="en-US">
                <a:latin typeface="Arial"/>
                <a:ea typeface="Arial"/>
                <a:cs typeface="Arial"/>
                <a:sym typeface="Arial"/>
              </a:rPr>
              <a:t>Một bước thực hiện logic duy nhất cho dữ liệu trong cơ sở dữ liệu được gọi là một giao dịch.</a:t>
            </a:r>
            <a:endParaRPr/>
          </a:p>
          <a:p>
            <a:pPr indent="0" lvl="0" marL="0" rtl="0" algn="l">
              <a:spcBef>
                <a:spcPts val="0"/>
              </a:spcBef>
              <a:spcAft>
                <a:spcPts val="0"/>
              </a:spcAft>
              <a:buNone/>
            </a:pPr>
            <a:r>
              <a:rPr b="0" lang="en-US">
                <a:latin typeface="Arial"/>
                <a:ea typeface="Arial"/>
                <a:cs typeface="Arial"/>
                <a:sym typeface="Arial"/>
              </a:rPr>
              <a:t>Ví dụ: chuyển tiền từ tài khoản ngân hàng này sang tài khoản ngân hàng khác, thậm chí liên quan đến nhiều thay đổi như ghi nợ một tài khoản và ghi có tài khoản khác, là một giao dịch đơn lẻ.</a:t>
            </a:r>
            <a:endParaRPr/>
          </a:p>
          <a:p>
            <a:pPr indent="0" lvl="0" marL="0" rtl="0" algn="l">
              <a:spcBef>
                <a:spcPts val="0"/>
              </a:spcBef>
              <a:spcAft>
                <a:spcPts val="0"/>
              </a:spcAft>
              <a:buNone/>
            </a:pPr>
            <a:r>
              <a:rPr b="0" lang="en-US">
                <a:latin typeface="Arial"/>
                <a:ea typeface="Arial"/>
                <a:cs typeface="Arial"/>
                <a:sym typeface="Arial"/>
              </a:rPr>
              <a:t>Bốn thuộc tính này là những đảm bảo chính của mô hình giao dịch, mô hình này đã ảnh hưởng đến nhiều khía cạnh của sự phát triển trong các hệ thống cơ sở dữ liệu.</a:t>
            </a:r>
            <a:endParaRPr b="0">
              <a:latin typeface="Arial"/>
              <a:ea typeface="Arial"/>
              <a:cs typeface="Arial"/>
              <a:sym typeface="Arial"/>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1" lang="en-US">
                <a:latin typeface="Arial"/>
                <a:ea typeface="Arial"/>
                <a:cs typeface="Arial"/>
                <a:sym typeface="Arial"/>
              </a:rPr>
              <a:t>[Thông điệp chính]</a:t>
            </a:r>
            <a:endParaRPr>
              <a:latin typeface="Arial"/>
              <a:ea typeface="Arial"/>
              <a:cs typeface="Arial"/>
              <a:sym typeface="Arial"/>
            </a:endParaRPr>
          </a:p>
          <a:p>
            <a:pPr indent="0" lvl="0" marL="0" rtl="0" algn="l">
              <a:spcBef>
                <a:spcPts val="0"/>
              </a:spcBef>
              <a:spcAft>
                <a:spcPts val="0"/>
              </a:spcAft>
              <a:buNone/>
            </a:pPr>
            <a:r>
              <a:rPr lang="en-US">
                <a:latin typeface="Arial"/>
                <a:ea typeface="Arial"/>
                <a:cs typeface="Arial"/>
                <a:sym typeface="Arial"/>
              </a:rPr>
              <a:t>ACID (Atomicity, Consistency, Isolation, and Persistence) là tên viết tắt của thuộc tính đảm bảo rằng các giao dịch cơ sở dữ liệu được thực hiện an toàn.</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sz="1200">
                <a:solidFill>
                  <a:schemeClr val="dk1"/>
                </a:solidFill>
                <a:latin typeface="Arial"/>
                <a:ea typeface="Arial"/>
                <a:cs typeface="Arial"/>
                <a:sym typeface="Arial"/>
              </a:rPr>
              <a:t>https://en.wikipedia.org/wiki/ACID</a:t>
            </a:r>
            <a:endParaRPr sz="1200">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
        <p:nvSpPr>
          <p:cNvPr id="2383" name="Google Shape;2383;p8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9" name="Shape 2389"/>
        <p:cNvGrpSpPr/>
        <p:nvPr/>
      </p:nvGrpSpPr>
      <p:grpSpPr>
        <a:xfrm>
          <a:off x="0" y="0"/>
          <a:ext cx="0" cy="0"/>
          <a:chOff x="0" y="0"/>
          <a:chExt cx="0" cy="0"/>
        </a:xfrm>
      </p:grpSpPr>
      <p:sp>
        <p:nvSpPr>
          <p:cNvPr id="2390" name="Google Shape;2390;p83: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1" name="Google Shape;2391;p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latin typeface="Arial"/>
              <a:ea typeface="Arial"/>
              <a:cs typeface="Arial"/>
              <a:sym typeface="Arial"/>
            </a:endParaRPr>
          </a:p>
          <a:p>
            <a:pPr indent="0" lvl="0" marL="0" rtl="0" algn="l">
              <a:spcBef>
                <a:spcPts val="0"/>
              </a:spcBef>
              <a:spcAft>
                <a:spcPts val="0"/>
              </a:spcAft>
              <a:buNone/>
            </a:pPr>
            <a:r>
              <a:rPr lang="en-US">
                <a:latin typeface="Arial"/>
                <a:ea typeface="Arial"/>
                <a:cs typeface="Arial"/>
                <a:sym typeface="Arial"/>
              </a:rPr>
              <a:t>Sẽ rất tốt nếu giải thích về những lợi thế mà NoSQL có được khi thực hiện Big Data.</a:t>
            </a:r>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Ngược lại, Ưu điểm của RDBMS so với NoSQL như sau.</a:t>
            </a:r>
            <a:endParaRPr b="0">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Tốt nhất cho dữ liệu quan hệ</a:t>
            </a:r>
            <a:endParaRPr b="0">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Dữ liệu chuẩn hóa</a:t>
            </a:r>
            <a:endParaRPr b="0">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Tuân thủ SQL đạt chuẩn</a:t>
            </a:r>
            <a:endParaRPr b="0">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Hỗ trợ toàn vẹn dữ liệu</a:t>
            </a:r>
            <a:endParaRPr b="0">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Tuân thủ ACID</a:t>
            </a:r>
            <a:endParaRPr>
              <a:latin typeface="Arial"/>
              <a:ea typeface="Arial"/>
              <a:cs typeface="Arial"/>
              <a:sym typeface="Arial"/>
            </a:endParaRPr>
          </a:p>
        </p:txBody>
      </p:sp>
      <p:sp>
        <p:nvSpPr>
          <p:cNvPr id="2392" name="Google Shape;2392;p8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8" name="Shape 2398"/>
        <p:cNvGrpSpPr/>
        <p:nvPr/>
      </p:nvGrpSpPr>
      <p:grpSpPr>
        <a:xfrm>
          <a:off x="0" y="0"/>
          <a:ext cx="0" cy="0"/>
          <a:chOff x="0" y="0"/>
          <a:chExt cx="0" cy="0"/>
        </a:xfrm>
      </p:grpSpPr>
      <p:sp>
        <p:nvSpPr>
          <p:cNvPr id="2399" name="Google Shape;2399;p84: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0" name="Google Shape;2400;p8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latin typeface="Arial"/>
              <a:ea typeface="Arial"/>
              <a:cs typeface="Arial"/>
              <a:sym typeface="Arial"/>
            </a:endParaRPr>
          </a:p>
          <a:p>
            <a:pPr indent="0" lvl="0" marL="0" rtl="0" algn="l">
              <a:spcBef>
                <a:spcPts val="0"/>
              </a:spcBef>
              <a:spcAft>
                <a:spcPts val="0"/>
              </a:spcAft>
              <a:buNone/>
            </a:pPr>
            <a:r>
              <a:rPr lang="en-US">
                <a:latin typeface="Arial"/>
                <a:ea typeface="Arial"/>
                <a:cs typeface="Arial"/>
                <a:sym typeface="Arial"/>
              </a:rPr>
              <a:t>NoSQL là mới so với RDB, có nghĩa là kém ổn định hơn và ít chức năng hơn.</a:t>
            </a:r>
            <a:endParaRPr sz="1200">
              <a:solidFill>
                <a:schemeClr val="dk1"/>
              </a:solidFill>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2401" name="Google Shape;2401;p8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7" name="Shape 2407"/>
        <p:cNvGrpSpPr/>
        <p:nvPr/>
      </p:nvGrpSpPr>
      <p:grpSpPr>
        <a:xfrm>
          <a:off x="0" y="0"/>
          <a:ext cx="0" cy="0"/>
          <a:chOff x="0" y="0"/>
          <a:chExt cx="0" cy="0"/>
        </a:xfrm>
      </p:grpSpPr>
      <p:sp>
        <p:nvSpPr>
          <p:cNvPr id="2408" name="Google Shape;2408;p92: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9" name="Google Shape;2409;p9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[Instructor Guide]</a:t>
            </a:r>
            <a:endParaRPr/>
          </a:p>
          <a:p>
            <a:pPr indent="0" lvl="0" marL="0" rtl="0" algn="l">
              <a:spcBef>
                <a:spcPts val="0"/>
              </a:spcBef>
              <a:spcAft>
                <a:spcPts val="0"/>
              </a:spcAft>
              <a:buNone/>
            </a:pPr>
            <a:r>
              <a:rPr b="0" lang="en-US">
                <a:latin typeface="Arial"/>
                <a:ea typeface="Arial"/>
                <a:cs typeface="Arial"/>
                <a:sym typeface="Arial"/>
              </a:rPr>
              <a:t>NoSQL is classified as follows according to the structure (data model) of the stored data.</a:t>
            </a:r>
            <a:endParaRPr/>
          </a:p>
          <a:p>
            <a:pPr indent="-285750" lvl="0" marL="285750" rtl="0" algn="l">
              <a:spcBef>
                <a:spcPts val="0"/>
              </a:spcBef>
              <a:spcAft>
                <a:spcPts val="0"/>
              </a:spcAft>
              <a:buClr>
                <a:schemeClr val="dk1"/>
              </a:buClr>
              <a:buSzPts val="1200"/>
              <a:buFont typeface="Arial"/>
              <a:buChar char="•"/>
            </a:pPr>
            <a:r>
              <a:rPr b="0" lang="en-US">
                <a:latin typeface="Arial"/>
                <a:ea typeface="Arial"/>
                <a:cs typeface="Arial"/>
                <a:sym typeface="Arial"/>
              </a:rPr>
              <a:t>Key Value DB:  The simplest form of storing data in key and value pairs. Derived from Amazon's Dynamo Paper Reak, Redis</a:t>
            </a:r>
            <a:endParaRPr/>
          </a:p>
          <a:p>
            <a:pPr indent="-285750" lvl="0" marL="285750" rtl="0" algn="l">
              <a:spcBef>
                <a:spcPts val="0"/>
              </a:spcBef>
              <a:spcAft>
                <a:spcPts val="0"/>
              </a:spcAft>
              <a:buClr>
                <a:schemeClr val="dk1"/>
              </a:buClr>
              <a:buSzPts val="1200"/>
              <a:buFont typeface="Arial"/>
              <a:buChar char="•"/>
            </a:pPr>
            <a:r>
              <a:rPr b="0" lang="en-US">
                <a:latin typeface="Arial"/>
                <a:ea typeface="Arial"/>
                <a:cs typeface="Arial"/>
                <a:sym typeface="Arial"/>
              </a:rPr>
              <a:t>Wide column or column store DB: Derived from Bigtable, uses a column family model developed from key value,</a:t>
            </a:r>
            <a:endParaRPr/>
          </a:p>
          <a:p>
            <a:pPr indent="-285750" lvl="0" marL="285750" rtl="0" algn="l">
              <a:spcBef>
                <a:spcPts val="0"/>
              </a:spcBef>
              <a:spcAft>
                <a:spcPts val="0"/>
              </a:spcAft>
              <a:buClr>
                <a:schemeClr val="dk1"/>
              </a:buClr>
              <a:buSzPts val="1200"/>
              <a:buFont typeface="Arial"/>
              <a:buChar char="•"/>
            </a:pPr>
            <a:r>
              <a:rPr b="0" lang="en-US">
                <a:latin typeface="Arial"/>
                <a:ea typeface="Arial"/>
                <a:cs typeface="Arial"/>
                <a:sym typeface="Arial"/>
              </a:rPr>
              <a:t>Document DB: is derived from Lotus Notes and has a collection data model structure such as JSON and XML.</a:t>
            </a:r>
            <a:endParaRPr/>
          </a:p>
          <a:p>
            <a:pPr indent="-285750" lvl="0" marL="285750" rtl="0" algn="l">
              <a:spcBef>
                <a:spcPts val="0"/>
              </a:spcBef>
              <a:spcAft>
                <a:spcPts val="0"/>
              </a:spcAft>
              <a:buClr>
                <a:schemeClr val="dk1"/>
              </a:buClr>
              <a:buSzPts val="1200"/>
              <a:buFont typeface="Arial"/>
              <a:buChar char="•"/>
            </a:pPr>
            <a:r>
              <a:rPr b="0" lang="en-US">
                <a:latin typeface="Arial"/>
                <a:ea typeface="Arial"/>
                <a:cs typeface="Arial"/>
                <a:sym typeface="Arial"/>
              </a:rPr>
              <a:t>Graph DB:  is a DB that is derived from Euler graph theory and is Neo 4J.</a:t>
            </a:r>
            <a:endParaRPr/>
          </a:p>
          <a:p>
            <a:pPr indent="-209550" lvl="0" marL="285750" rtl="0" algn="l">
              <a:spcBef>
                <a:spcPts val="0"/>
              </a:spcBef>
              <a:spcAft>
                <a:spcPts val="0"/>
              </a:spcAft>
              <a:buClr>
                <a:schemeClr val="dk1"/>
              </a:buClr>
              <a:buSzPts val="1200"/>
              <a:buFont typeface="Arial"/>
              <a:buNone/>
            </a:pPr>
            <a:r>
              <a:t/>
            </a:r>
            <a:endParaRPr>
              <a:latin typeface="Arial"/>
              <a:ea typeface="Arial"/>
              <a:cs typeface="Arial"/>
              <a:sym typeface="Arial"/>
            </a:endParaRPr>
          </a:p>
          <a:p>
            <a:pPr indent="0" lvl="0" marL="0" rtl="0" algn="l">
              <a:spcBef>
                <a:spcPts val="0"/>
              </a:spcBef>
              <a:spcAft>
                <a:spcPts val="0"/>
              </a:spcAft>
              <a:buNone/>
            </a:pPr>
            <a:r>
              <a:rPr b="1" lang="en-US">
                <a:latin typeface="Arial"/>
                <a:ea typeface="Arial"/>
                <a:cs typeface="Arial"/>
                <a:sym typeface="Arial"/>
              </a:rPr>
              <a:t>[Key Message]</a:t>
            </a:r>
            <a:endParaRPr/>
          </a:p>
          <a:p>
            <a:pPr indent="0" lvl="0" marL="0" rtl="0" algn="l">
              <a:spcBef>
                <a:spcPts val="0"/>
              </a:spcBef>
              <a:spcAft>
                <a:spcPts val="0"/>
              </a:spcAft>
              <a:buNone/>
            </a:pPr>
            <a:r>
              <a:rPr lang="en-US">
                <a:latin typeface="Arial"/>
                <a:ea typeface="Arial"/>
                <a:cs typeface="Arial"/>
                <a:sym typeface="Arial"/>
              </a:rPr>
              <a:t>There are four main types of NoSQL DB: Key Value DB, Column store DB, Document DB, Graph DB.</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
        <p:nvSpPr>
          <p:cNvPr id="2410" name="Google Shape;2410;p9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7" name="Shape 2437"/>
        <p:cNvGrpSpPr/>
        <p:nvPr/>
      </p:nvGrpSpPr>
      <p:grpSpPr>
        <a:xfrm>
          <a:off x="0" y="0"/>
          <a:ext cx="0" cy="0"/>
          <a:chOff x="0" y="0"/>
          <a:chExt cx="0" cy="0"/>
        </a:xfrm>
      </p:grpSpPr>
      <p:sp>
        <p:nvSpPr>
          <p:cNvPr id="2438" name="Google Shape;2438;p85: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9" name="Google Shape;2439;p8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lang="en-US">
                <a:latin typeface="Arial"/>
                <a:ea typeface="Arial"/>
                <a:cs typeface="Arial"/>
                <a:sym typeface="Arial"/>
              </a:rPr>
              <a:t>Khi bạn cần hỗ trợ xử lý song song và sao chép trên nhiều node (cụm) và bạn không cần hỗ trợ tính nhất quán và giao dịch (ACID).</a:t>
            </a:r>
            <a:endParaRPr/>
          </a:p>
          <a:p>
            <a:pPr indent="-171450" lvl="0" marL="171450" rtl="0" algn="l">
              <a:spcBef>
                <a:spcPts val="0"/>
              </a:spcBef>
              <a:spcAft>
                <a:spcPts val="0"/>
              </a:spcAft>
              <a:buClr>
                <a:schemeClr val="dk1"/>
              </a:buClr>
              <a:buSzPts val="1200"/>
              <a:buFont typeface="Arial"/>
              <a:buChar char="•"/>
            </a:pPr>
            <a:r>
              <a:rPr lang="en-US">
                <a:latin typeface="Arial"/>
                <a:ea typeface="Arial"/>
                <a:cs typeface="Arial"/>
                <a:sym typeface="Arial"/>
              </a:rPr>
              <a:t>Hệ thống lưu trữ và xử lý dữ liệu cho mạng xã hội, mua sắm trực tuyến, phân tích và trực quan hóa dữ liệu</a:t>
            </a:r>
            <a:endParaRPr>
              <a:latin typeface="Arial"/>
              <a:ea typeface="Arial"/>
              <a:cs typeface="Arial"/>
              <a:sym typeface="Arial"/>
            </a:endParaRPr>
          </a:p>
          <a:p>
            <a:pPr indent="0" lvl="1" marL="456565" rtl="0" algn="l">
              <a:spcBef>
                <a:spcPts val="0"/>
              </a:spcBef>
              <a:spcAft>
                <a:spcPts val="0"/>
              </a:spcAft>
              <a:buNone/>
            </a:pPr>
            <a:r>
              <a:rPr lang="en-US">
                <a:latin typeface="Arial"/>
                <a:ea typeface="Arial"/>
                <a:cs typeface="Arial"/>
                <a:sym typeface="Arial"/>
              </a:rPr>
              <a:t>VD) Facebook, twitter, google, amazon...</a:t>
            </a:r>
            <a:endParaRPr/>
          </a:p>
          <a:p>
            <a:pPr indent="-171450" lvl="0" marL="171450" rtl="0" algn="l">
              <a:spcBef>
                <a:spcPts val="0"/>
              </a:spcBef>
              <a:spcAft>
                <a:spcPts val="0"/>
              </a:spcAft>
              <a:buClr>
                <a:schemeClr val="dk1"/>
              </a:buClr>
              <a:buSzPts val="1200"/>
              <a:buFont typeface="Arial"/>
              <a:buChar char="•"/>
            </a:pPr>
            <a:r>
              <a:rPr lang="en-US">
                <a:latin typeface="Arial"/>
                <a:ea typeface="Arial"/>
                <a:cs typeface="Arial"/>
                <a:sym typeface="Arial"/>
              </a:rPr>
              <a:t>Các khu vực ứng dụng không sử dụng được (nơi luôn yêu cầu tính nhất quán)</a:t>
            </a:r>
            <a:endParaRPr>
              <a:latin typeface="Arial"/>
              <a:ea typeface="Arial"/>
              <a:cs typeface="Arial"/>
              <a:sym typeface="Arial"/>
            </a:endParaRPr>
          </a:p>
          <a:p>
            <a:pPr indent="0" lvl="1" marL="456565" rtl="0" algn="l">
              <a:spcBef>
                <a:spcPts val="0"/>
              </a:spcBef>
              <a:spcAft>
                <a:spcPts val="0"/>
              </a:spcAft>
              <a:buNone/>
            </a:pPr>
            <a:r>
              <a:rPr lang="en-US">
                <a:latin typeface="Arial"/>
                <a:ea typeface="Arial"/>
                <a:cs typeface="Arial"/>
                <a:sym typeface="Arial"/>
              </a:rPr>
              <a:t>VD) Ngân hàng, hệ thống POS, giao dịch chứng khoán</a:t>
            </a:r>
            <a:endParaRPr>
              <a:latin typeface="Arial"/>
              <a:ea typeface="Arial"/>
              <a:cs typeface="Arial"/>
              <a:sym typeface="Arial"/>
            </a:endParaRPr>
          </a:p>
        </p:txBody>
      </p:sp>
      <p:sp>
        <p:nvSpPr>
          <p:cNvPr id="2440" name="Google Shape;2440;p8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6" name="Shape 2446"/>
        <p:cNvGrpSpPr/>
        <p:nvPr/>
      </p:nvGrpSpPr>
      <p:grpSpPr>
        <a:xfrm>
          <a:off x="0" y="0"/>
          <a:ext cx="0" cy="0"/>
          <a:chOff x="0" y="0"/>
          <a:chExt cx="0" cy="0"/>
        </a:xfrm>
      </p:grpSpPr>
      <p:sp>
        <p:nvSpPr>
          <p:cNvPr id="2447" name="Google Shape;2447;p86: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8" name="Google Shape;2448;p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0"/>
              </a:spcBef>
              <a:spcAft>
                <a:spcPts val="0"/>
              </a:spcAft>
              <a:buNone/>
            </a:pPr>
            <a:r>
              <a:rPr lang="en-US">
                <a:latin typeface="Arial"/>
                <a:ea typeface="Arial"/>
                <a:cs typeface="Arial"/>
                <a:sym typeface="Arial"/>
              </a:rPr>
              <a:t>Các tính năng chính của NoSQL là:</a:t>
            </a:r>
            <a:endParaRPr/>
          </a:p>
          <a:p>
            <a:pPr indent="-285750" lvl="0" marL="285750" rtl="0" algn="l">
              <a:spcBef>
                <a:spcPts val="0"/>
              </a:spcBef>
              <a:spcAft>
                <a:spcPts val="0"/>
              </a:spcAft>
              <a:buClr>
                <a:schemeClr val="dk1"/>
              </a:buClr>
              <a:buSzPts val="1200"/>
              <a:buFont typeface="Arial"/>
              <a:buChar char="•"/>
            </a:pPr>
            <a:r>
              <a:rPr b="0" lang="en-US">
                <a:latin typeface="Arial"/>
                <a:ea typeface="Arial"/>
                <a:cs typeface="Arial"/>
                <a:sym typeface="Arial"/>
              </a:rPr>
              <a:t>Giản đồ miễn phí</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Cơ sở dữ liệu NoSQL không có lược đồ hoặc sử dụng một phần lược đồ.</a:t>
            </a:r>
            <a:endParaRPr/>
          </a:p>
          <a:p>
            <a:pPr indent="0" lvl="0" marL="0" rtl="0" algn="l">
              <a:spcBef>
                <a:spcPts val="0"/>
              </a:spcBef>
              <a:spcAft>
                <a:spcPts val="0"/>
              </a:spcAft>
              <a:buNone/>
            </a:pPr>
            <a:r>
              <a:rPr b="0" lang="en-US">
                <a:latin typeface="Arial"/>
                <a:ea typeface="Arial"/>
                <a:cs typeface="Arial"/>
                <a:sym typeface="Arial"/>
              </a:rPr>
              <a:t>Không cần định nghĩa lược đồ dữ liệu</a:t>
            </a:r>
            <a:endParaRPr b="0">
              <a:latin typeface="Arial"/>
              <a:ea typeface="Arial"/>
              <a:cs typeface="Arial"/>
              <a:sym typeface="Arial"/>
            </a:endParaRPr>
          </a:p>
          <a:p>
            <a:pPr indent="-285750" lvl="0" marL="285750" rtl="0" algn="l">
              <a:spcBef>
                <a:spcPts val="0"/>
              </a:spcBef>
              <a:spcAft>
                <a:spcPts val="0"/>
              </a:spcAft>
              <a:buClr>
                <a:schemeClr val="dk1"/>
              </a:buClr>
              <a:buSzPts val="1200"/>
              <a:buFont typeface="Arial"/>
              <a:buChar char="•"/>
            </a:pPr>
            <a:r>
              <a:rPr b="0" lang="en-US">
                <a:latin typeface="Arial"/>
                <a:ea typeface="Arial"/>
                <a:cs typeface="Arial"/>
                <a:sym typeface="Arial"/>
              </a:rPr>
              <a:t>Phân phối</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Thường hy sinh khái niệm ACID cho khả năng mở rộng và thông lượng</a:t>
            </a:r>
            <a:endParaRPr b="0">
              <a:latin typeface="Arial"/>
              <a:ea typeface="Arial"/>
              <a:cs typeface="Arial"/>
              <a:sym typeface="Arial"/>
            </a:endParaRPr>
          </a:p>
          <a:p>
            <a:pPr indent="-285750" lvl="0" marL="285750" rtl="0" algn="l">
              <a:spcBef>
                <a:spcPts val="0"/>
              </a:spcBef>
              <a:spcAft>
                <a:spcPts val="0"/>
              </a:spcAft>
              <a:buClr>
                <a:schemeClr val="dk1"/>
              </a:buClr>
              <a:buSzPts val="1200"/>
              <a:buFont typeface="Arial"/>
              <a:buChar char="•"/>
            </a:pPr>
            <a:r>
              <a:rPr b="0" lang="en-US">
                <a:latin typeface="Arial"/>
                <a:ea typeface="Arial"/>
                <a:cs typeface="Arial"/>
                <a:sym typeface="Arial"/>
              </a:rPr>
              <a:t>API đơn giản</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Cung cấp giao diện dễ sử dụng cho dữ liệu truy vấn và lưu trữ được cung cấp</a:t>
            </a:r>
            <a:endParaRPr/>
          </a:p>
          <a:p>
            <a:pPr indent="0" lvl="0" marL="0" rtl="0" algn="l">
              <a:spcBef>
                <a:spcPts val="0"/>
              </a:spcBef>
              <a:spcAft>
                <a:spcPts val="0"/>
              </a:spcAft>
              <a:buNone/>
            </a:pPr>
            <a:r>
              <a:rPr b="0" lang="en-US">
                <a:latin typeface="Arial"/>
                <a:ea typeface="Arial"/>
                <a:cs typeface="Arial"/>
                <a:sym typeface="Arial"/>
              </a:rPr>
              <a:t>Chỉ cung cấp tính nhất quán cuối cùng</a:t>
            </a:r>
            <a:endParaRPr>
              <a:latin typeface="Arial"/>
              <a:ea typeface="Arial"/>
              <a:cs typeface="Arial"/>
              <a:sym typeface="Arial"/>
            </a:endParaRPr>
          </a:p>
          <a:p>
            <a:pPr indent="0" lvl="0" marL="0" rtl="0" algn="l">
              <a:spcBef>
                <a:spcPts val="0"/>
              </a:spcBef>
              <a:spcAft>
                <a:spcPts val="0"/>
              </a:spcAft>
              <a:buNone/>
            </a:pPr>
            <a:r>
              <a:t/>
            </a:r>
            <a:endParaRPr/>
          </a:p>
        </p:txBody>
      </p:sp>
      <p:sp>
        <p:nvSpPr>
          <p:cNvPr id="2449" name="Google Shape;2449;p8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5" name="Shape 2455"/>
        <p:cNvGrpSpPr/>
        <p:nvPr/>
      </p:nvGrpSpPr>
      <p:grpSpPr>
        <a:xfrm>
          <a:off x="0" y="0"/>
          <a:ext cx="0" cy="0"/>
          <a:chOff x="0" y="0"/>
          <a:chExt cx="0" cy="0"/>
        </a:xfrm>
      </p:grpSpPr>
      <p:sp>
        <p:nvSpPr>
          <p:cNvPr id="2456" name="Google Shape;2456;p87: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7" name="Google Shape;2457;p8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[Instructor Guide]</a:t>
            </a:r>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Consistency - All nodes in the cluster respond with the latest data, even if the system blocks requests until all replicas have been updated. When a query occurs for an item currently being updated, it waits for a response until all replicas are successfully updated.</a:t>
            </a:r>
            <a:endParaRPr/>
          </a:p>
          <a:p>
            <a:pPr indent="-95250" lvl="0" marL="171450" rtl="0" algn="l">
              <a:spcBef>
                <a:spcPts val="0"/>
              </a:spcBef>
              <a:spcAft>
                <a:spcPts val="0"/>
              </a:spcAft>
              <a:buClr>
                <a:schemeClr val="dk1"/>
              </a:buClr>
              <a:buSzPts val="1200"/>
              <a:buFont typeface="Arial"/>
              <a:buNone/>
            </a:pPr>
            <a:r>
              <a:t/>
            </a:r>
            <a:endParaRPr b="0">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Availability - All nodes return an immediate response, even if that response is out of date. Querying "Available Systems" even for what is being updated will give you a response that the service can provide at that point in time.</a:t>
            </a:r>
            <a:endParaRPr/>
          </a:p>
          <a:p>
            <a:pPr indent="-95250" lvl="0" marL="171450" rtl="0" algn="l">
              <a:spcBef>
                <a:spcPts val="0"/>
              </a:spcBef>
              <a:spcAft>
                <a:spcPts val="0"/>
              </a:spcAft>
              <a:buClr>
                <a:schemeClr val="dk1"/>
              </a:buClr>
              <a:buSzPts val="1200"/>
              <a:buFont typeface="Arial"/>
              <a:buNone/>
            </a:pPr>
            <a:r>
              <a:t/>
            </a:r>
            <a:endParaRPr b="0">
              <a:latin typeface="Arial"/>
              <a:ea typeface="Arial"/>
              <a:cs typeface="Arial"/>
              <a:sym typeface="Arial"/>
            </a:endParaRPr>
          </a:p>
          <a:p>
            <a:pPr indent="-171450" lvl="0" marL="171450" rtl="0" algn="l">
              <a:spcBef>
                <a:spcPts val="0"/>
              </a:spcBef>
              <a:spcAft>
                <a:spcPts val="0"/>
              </a:spcAft>
              <a:buClr>
                <a:schemeClr val="dk1"/>
              </a:buClr>
              <a:buSzPts val="1200"/>
              <a:buFont typeface="Arial"/>
              <a:buChar char="•"/>
            </a:pPr>
            <a:r>
              <a:rPr b="0" lang="en-US">
                <a:latin typeface="Arial"/>
                <a:ea typeface="Arial"/>
                <a:cs typeface="Arial"/>
                <a:sym typeface="Arial"/>
              </a:rPr>
              <a:t>Partition toleration - the system will continue to function even if a replicated data node fails or loses connectivity to other replicated data nodes.</a:t>
            </a:r>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1" lang="en-US">
                <a:latin typeface="Arial"/>
                <a:ea typeface="Arial"/>
                <a:cs typeface="Arial"/>
                <a:sym typeface="Arial"/>
              </a:rPr>
              <a:t>[Key Message]</a:t>
            </a:r>
            <a:endParaRPr/>
          </a:p>
          <a:p>
            <a:pPr indent="0" lvl="0" marL="0" rtl="0" algn="l">
              <a:spcBef>
                <a:spcPts val="0"/>
              </a:spcBef>
              <a:spcAft>
                <a:spcPts val="0"/>
              </a:spcAft>
              <a:buNone/>
            </a:pPr>
            <a:r>
              <a:rPr lang="en-US">
                <a:latin typeface="Arial"/>
                <a:ea typeface="Arial"/>
                <a:cs typeface="Arial"/>
                <a:sym typeface="Arial"/>
              </a:rPr>
              <a:t>CAP theorem states that it is impossible for a distributed data store to simultaneously provide more than two out of the following three guarantees: Consistency, Availability, Partition tolerance.</a:t>
            </a:r>
            <a:endParaRPr b="0">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[Reference]</a:t>
            </a:r>
            <a:endParaRPr/>
          </a:p>
          <a:p>
            <a:pPr indent="0" lvl="0" marL="0" rtl="0" algn="l">
              <a:spcBef>
                <a:spcPts val="360"/>
              </a:spcBef>
              <a:spcAft>
                <a:spcPts val="0"/>
              </a:spcAft>
              <a:buNone/>
            </a:pPr>
            <a:r>
              <a:rPr lang="en-US">
                <a:latin typeface="Arial"/>
                <a:ea typeface="Arial"/>
                <a:cs typeface="Arial"/>
                <a:sym typeface="Arial"/>
              </a:rPr>
              <a:t>https://en.wikipedia.org/wiki/CAP_theorem</a:t>
            </a:r>
            <a:endParaRPr>
              <a:latin typeface="Arial"/>
              <a:ea typeface="Arial"/>
              <a:cs typeface="Arial"/>
              <a:sym typeface="Arial"/>
            </a:endParaRPr>
          </a:p>
          <a:p>
            <a:pPr indent="0" lvl="0" marL="0" rtl="0" algn="l">
              <a:spcBef>
                <a:spcPts val="0"/>
              </a:spcBef>
              <a:spcAft>
                <a:spcPts val="0"/>
              </a:spcAft>
              <a:buNone/>
            </a:pPr>
            <a:r>
              <a:t/>
            </a:r>
            <a:endParaRPr/>
          </a:p>
        </p:txBody>
      </p:sp>
      <p:sp>
        <p:nvSpPr>
          <p:cNvPr id="2458" name="Google Shape;2458;p8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4" name="Shape 2464"/>
        <p:cNvGrpSpPr/>
        <p:nvPr/>
      </p:nvGrpSpPr>
      <p:grpSpPr>
        <a:xfrm>
          <a:off x="0" y="0"/>
          <a:ext cx="0" cy="0"/>
          <a:chOff x="0" y="0"/>
          <a:chExt cx="0" cy="0"/>
        </a:xfrm>
      </p:grpSpPr>
      <p:sp>
        <p:nvSpPr>
          <p:cNvPr id="2465" name="Google Shape;2465;p88: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6" name="Google Shape;2466;p8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[Key Message]</a:t>
            </a:r>
            <a:endParaRPr>
              <a:latin typeface="Arial"/>
              <a:ea typeface="Arial"/>
              <a:cs typeface="Arial"/>
              <a:sym typeface="Arial"/>
            </a:endParaRPr>
          </a:p>
          <a:p>
            <a:pPr indent="0" lvl="0" marL="0" rtl="0" algn="l">
              <a:lnSpc>
                <a:spcPct val="150000"/>
              </a:lnSpc>
              <a:spcBef>
                <a:spcPts val="1000"/>
              </a:spcBef>
              <a:spcAft>
                <a:spcPts val="0"/>
              </a:spcAft>
              <a:buNone/>
            </a:pPr>
            <a:r>
              <a:rPr lang="en-US">
                <a:latin typeface="Arial"/>
                <a:ea typeface="Arial"/>
                <a:cs typeface="Arial"/>
                <a:sym typeface="Arial"/>
              </a:rPr>
              <a:t>Relational databases generally provide consistency and availability and NoSQL databases generally support availability and partition tolerance.</a:t>
            </a:r>
            <a:endParaRPr/>
          </a:p>
          <a:p>
            <a:pPr indent="0" lvl="0" marL="0" rtl="0" algn="l">
              <a:spcBef>
                <a:spcPts val="0"/>
              </a:spcBef>
              <a:spcAft>
                <a:spcPts val="0"/>
              </a:spcAft>
              <a:buNone/>
            </a:pPr>
            <a:r>
              <a:t/>
            </a:r>
            <a:endParaRPr>
              <a:latin typeface="Arial"/>
              <a:ea typeface="Arial"/>
              <a:cs typeface="Arial"/>
              <a:sym typeface="Arial"/>
            </a:endParaRPr>
          </a:p>
        </p:txBody>
      </p:sp>
      <p:sp>
        <p:nvSpPr>
          <p:cNvPr id="2467" name="Google Shape;2467;p8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Chúng tôi giới thiệu Kiến trúc Lambda tại đây, tuy nhiên, chủ đề này sẽ được đề cập sâu rộng trong Chương 5 Bài 4.</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Ở đây, giới thiệu với sinh viên một cách để xử lý cả dữ liệu lịch sử (thường là lượng dữ liệu khổng lồ cần được xử lý ở chế độ hàng loạt bằng HDFS) và dữ liệu truyền trực tuyến theo thời gian thực yêu cầu độ trễ nhanh và khả năng thực hiện các lần đọc và sửa đổi truy cập ngẫu nhiên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Lambda làm như vậy bằng cách sử dụng 2 hệ thống và phát triển hoàn toàn khác nhau, sau đó kết hợp kết quả của cả hai.</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Kiến trúc Lambda là phương pháp xử lý nổi tiếng nhất để đạt được thông lượng cao và độ trễ thấp trên hai hệ thống riêng biệt.</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Nhiều nhà phát triển và doanh nghiệp nhận thấy việc phát triển và duy trì dự án Kiến trúc Lambda là rất khó khăn.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Đã đến lúc cần một công cụ mới có thể xử lý cả thông lượng và độ trễ.</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Vai trò của Kudu là cố gắng nắm bắt cả quá trình quét nhanh (thông lượng) và truy cập ngẫu nhiên nhanh (độ trễ)</a:t>
            </a:r>
            <a:endParaRPr b="0">
              <a:latin typeface="Arial"/>
              <a:ea typeface="Arial"/>
              <a:cs typeface="Arial"/>
              <a:sym typeface="Arial"/>
            </a:endParaRPr>
          </a:p>
        </p:txBody>
      </p:sp>
      <p:sp>
        <p:nvSpPr>
          <p:cNvPr id="157" name="Google Shape;15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7" name="Shape 2487"/>
        <p:cNvGrpSpPr/>
        <p:nvPr/>
      </p:nvGrpSpPr>
      <p:grpSpPr>
        <a:xfrm>
          <a:off x="0" y="0"/>
          <a:ext cx="0" cy="0"/>
          <a:chOff x="0" y="0"/>
          <a:chExt cx="0" cy="0"/>
        </a:xfrm>
      </p:grpSpPr>
      <p:sp>
        <p:nvSpPr>
          <p:cNvPr id="2488" name="Google Shape;2488;p89: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9" name="Google Shape;2489;p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[Instructor Guide]</a:t>
            </a:r>
            <a:endParaRPr/>
          </a:p>
          <a:p>
            <a:pPr indent="0" lvl="0" marL="0" rtl="0" algn="l">
              <a:spcBef>
                <a:spcPts val="0"/>
              </a:spcBef>
              <a:spcAft>
                <a:spcPts val="0"/>
              </a:spcAft>
              <a:buNone/>
            </a:pPr>
            <a:r>
              <a:rPr lang="en-US">
                <a:latin typeface="Arial"/>
                <a:ea typeface="Arial"/>
                <a:cs typeface="Arial"/>
                <a:sym typeface="Arial"/>
              </a:rPr>
              <a:t>It would be good to explain with examples of DBs currently in use.</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Relation DB was not created with distributed data thinking from the time it was originally created</a:t>
            </a:r>
            <a:r>
              <a:rPr lang="en-US">
                <a:latin typeface="Arial"/>
                <a:ea typeface="Arial"/>
                <a:cs typeface="Arial"/>
                <a:sym typeface="Arial"/>
              </a:rPr>
              <a:t>.</a:t>
            </a:r>
            <a:r>
              <a:rPr b="0" lang="en-US">
                <a:latin typeface="Arial"/>
                <a:ea typeface="Arial"/>
                <a:cs typeface="Arial"/>
                <a:sym typeface="Arial"/>
              </a:rPr>
              <a:t> </a:t>
            </a:r>
            <a:endParaRPr/>
          </a:p>
          <a:p>
            <a:pPr indent="0" lvl="0" marL="0" rtl="0" algn="l">
              <a:spcBef>
                <a:spcPts val="0"/>
              </a:spcBef>
              <a:spcAft>
                <a:spcPts val="0"/>
              </a:spcAft>
              <a:buNone/>
            </a:pPr>
            <a:r>
              <a:rPr lang="en-US">
                <a:latin typeface="Arial"/>
                <a:ea typeface="Arial"/>
                <a:cs typeface="Arial"/>
                <a:sym typeface="Arial"/>
              </a:rPr>
              <a:t>It</a:t>
            </a:r>
            <a:r>
              <a:rPr b="0" lang="en-US">
                <a:latin typeface="Arial"/>
                <a:ea typeface="Arial"/>
                <a:cs typeface="Arial"/>
                <a:sym typeface="Arial"/>
              </a:rPr>
              <a:t> does not have the Partition Tolerance property, which is an essential characteristic of a distributed system.</a:t>
            </a:r>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1" lang="en-US">
                <a:latin typeface="Arial"/>
                <a:ea typeface="Arial"/>
                <a:cs typeface="Arial"/>
                <a:sym typeface="Arial"/>
              </a:rPr>
              <a:t>[Key Message]</a:t>
            </a:r>
            <a:endParaRPr/>
          </a:p>
          <a:p>
            <a:pPr indent="0" lvl="0" marL="0" rtl="0" algn="l">
              <a:spcBef>
                <a:spcPts val="0"/>
              </a:spcBef>
              <a:spcAft>
                <a:spcPts val="0"/>
              </a:spcAft>
              <a:buNone/>
            </a:pPr>
            <a:r>
              <a:rPr lang="en-US">
                <a:latin typeface="Arial"/>
                <a:ea typeface="Arial"/>
                <a:cs typeface="Arial"/>
                <a:sym typeface="Arial"/>
              </a:rPr>
              <a:t>RDB such as MYSQL or Oracle RDB do not have Partition Tolerance characteristic.</a:t>
            </a:r>
            <a:endParaRPr b="0">
              <a:latin typeface="Arial"/>
              <a:ea typeface="Arial"/>
              <a:cs typeface="Arial"/>
              <a:sym typeface="Arial"/>
            </a:endParaRPr>
          </a:p>
          <a:p>
            <a:pPr indent="0" lvl="0" marL="0" rtl="0" algn="l">
              <a:spcBef>
                <a:spcPts val="0"/>
              </a:spcBef>
              <a:spcAft>
                <a:spcPts val="0"/>
              </a:spcAft>
              <a:buNone/>
            </a:pPr>
            <a:r>
              <a:t/>
            </a:r>
            <a:endParaRPr/>
          </a:p>
        </p:txBody>
      </p:sp>
      <p:sp>
        <p:nvSpPr>
          <p:cNvPr id="2490" name="Google Shape;2490;p8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0" name="Shape 2520"/>
        <p:cNvGrpSpPr/>
        <p:nvPr/>
      </p:nvGrpSpPr>
      <p:grpSpPr>
        <a:xfrm>
          <a:off x="0" y="0"/>
          <a:ext cx="0" cy="0"/>
          <a:chOff x="0" y="0"/>
          <a:chExt cx="0" cy="0"/>
        </a:xfrm>
      </p:grpSpPr>
      <p:sp>
        <p:nvSpPr>
          <p:cNvPr id="2521" name="Google Shape;2521;p90: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2" name="Google Shape;2522;p9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[Instructor Guide]</a:t>
            </a:r>
            <a:endParaRPr/>
          </a:p>
          <a:p>
            <a:pPr indent="0" lvl="0" marL="0" rtl="0" algn="l">
              <a:spcBef>
                <a:spcPts val="0"/>
              </a:spcBef>
              <a:spcAft>
                <a:spcPts val="0"/>
              </a:spcAft>
              <a:buNone/>
            </a:pPr>
            <a:r>
              <a:rPr b="0" lang="en-US">
                <a:latin typeface="Arial"/>
                <a:ea typeface="Arial"/>
                <a:cs typeface="Arial"/>
                <a:sym typeface="Arial"/>
              </a:rPr>
              <a:t>When an application requests a read to the master while data is being replicated to the master and slave, it waits for read for read consistency while data is being written to the slave (timeout after a certain period of time).</a:t>
            </a:r>
            <a:endParaRPr/>
          </a:p>
          <a:p>
            <a:pPr indent="0" lvl="0" marL="0" rtl="0" algn="l">
              <a:spcBef>
                <a:spcPts val="0"/>
              </a:spcBef>
              <a:spcAft>
                <a:spcPts val="0"/>
              </a:spcAft>
              <a:buNone/>
            </a:pPr>
            <a:r>
              <a:t/>
            </a:r>
            <a:endParaRPr b="1" sz="1200">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
        <p:nvSpPr>
          <p:cNvPr id="2523" name="Google Shape;2523;p9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8" name="Shape 2548"/>
        <p:cNvGrpSpPr/>
        <p:nvPr/>
      </p:nvGrpSpPr>
      <p:grpSpPr>
        <a:xfrm>
          <a:off x="0" y="0"/>
          <a:ext cx="0" cy="0"/>
          <a:chOff x="0" y="0"/>
          <a:chExt cx="0" cy="0"/>
        </a:xfrm>
      </p:grpSpPr>
      <p:sp>
        <p:nvSpPr>
          <p:cNvPr id="2549" name="Google Shape;2549;p91: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0" name="Google Shape;2550;p9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[Instructor Guide]</a:t>
            </a:r>
            <a:endParaRPr/>
          </a:p>
          <a:p>
            <a:pPr indent="0" lvl="0" marL="0" rtl="0" algn="l">
              <a:spcBef>
                <a:spcPts val="0"/>
              </a:spcBef>
              <a:spcAft>
                <a:spcPts val="0"/>
              </a:spcAft>
              <a:buNone/>
            </a:pPr>
            <a:r>
              <a:rPr b="0" lang="en-US">
                <a:latin typeface="Arial"/>
                <a:ea typeface="Arial"/>
                <a:cs typeface="Arial"/>
                <a:sym typeface="Arial"/>
              </a:rPr>
              <a:t>Because this approach guarantees availability and partition tolerance (AP) and does not check for consistency (C), clients may receive out-of-date information.</a:t>
            </a:r>
            <a:endParaRPr/>
          </a:p>
          <a:p>
            <a:pPr indent="0" lvl="0" marL="0" rtl="0" algn="l">
              <a:spcBef>
                <a:spcPts val="0"/>
              </a:spcBef>
              <a:spcAft>
                <a:spcPts val="0"/>
              </a:spcAft>
              <a:buNone/>
            </a:pPr>
            <a:r>
              <a:rPr b="0" lang="en-US">
                <a:latin typeface="Arial"/>
                <a:ea typeface="Arial"/>
                <a:cs typeface="Arial"/>
                <a:sym typeface="Arial"/>
              </a:rPr>
              <a:t>However, according to the BASE theory, all updated values are ultimately the same.</a:t>
            </a:r>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This is a concept similar to that it takes a certain amount of time for a new site address (www.newservice.com, Public IP 3.37.219.241) to be registered using Domain Name Service.</a:t>
            </a:r>
            <a:endParaRPr/>
          </a:p>
          <a:p>
            <a:pPr indent="0" lvl="0" marL="0" rtl="0" algn="l">
              <a:spcBef>
                <a:spcPts val="0"/>
              </a:spcBef>
              <a:spcAft>
                <a:spcPts val="0"/>
              </a:spcAft>
              <a:buNone/>
            </a:pPr>
            <a:r>
              <a:rPr b="0" lang="en-US">
                <a:latin typeface="Arial"/>
                <a:ea typeface="Arial"/>
                <a:cs typeface="Arial"/>
                <a:sym typeface="Arial"/>
              </a:rPr>
              <a:t>Where there is no registration, www.newservice.com is not serviced, but in some cases, the service is provided to the same address.</a:t>
            </a:r>
            <a:endParaRPr/>
          </a:p>
          <a:p>
            <a:pPr indent="0" lvl="0" marL="0" rtl="0" algn="l">
              <a:spcBef>
                <a:spcPts val="0"/>
              </a:spcBef>
              <a:spcAft>
                <a:spcPts val="0"/>
              </a:spcAft>
              <a:buNone/>
            </a:pPr>
            <a:r>
              <a:rPr b="0" lang="en-US">
                <a:latin typeface="Arial"/>
                <a:ea typeface="Arial"/>
                <a:cs typeface="Arial"/>
                <a:sym typeface="Arial"/>
              </a:rPr>
              <a:t>Ex) DNS domain information</a:t>
            </a:r>
            <a:endParaRPr/>
          </a:p>
          <a:p>
            <a:pPr indent="0" lvl="0" marL="0" rtl="0" algn="l">
              <a:spcBef>
                <a:spcPts val="0"/>
              </a:spcBef>
              <a:spcAft>
                <a:spcPts val="0"/>
              </a:spcAft>
              <a:buNone/>
            </a:pPr>
            <a:r>
              <a:t/>
            </a:r>
            <a:endParaRPr b="0">
              <a:latin typeface="Arial"/>
              <a:ea typeface="Arial"/>
              <a:cs typeface="Arial"/>
              <a:sym typeface="Arial"/>
            </a:endParaRPr>
          </a:p>
          <a:p>
            <a:pPr indent="0" lvl="0" marL="0" rtl="0" algn="l">
              <a:spcBef>
                <a:spcPts val="0"/>
              </a:spcBef>
              <a:spcAft>
                <a:spcPts val="0"/>
              </a:spcAft>
              <a:buNone/>
            </a:pPr>
            <a:r>
              <a:t/>
            </a:r>
            <a:endParaRPr/>
          </a:p>
        </p:txBody>
      </p:sp>
      <p:sp>
        <p:nvSpPr>
          <p:cNvPr id="2551" name="Google Shape;2551;p9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6" name="Shape 2576"/>
        <p:cNvGrpSpPr/>
        <p:nvPr/>
      </p:nvGrpSpPr>
      <p:grpSpPr>
        <a:xfrm>
          <a:off x="0" y="0"/>
          <a:ext cx="0" cy="0"/>
          <a:chOff x="0" y="0"/>
          <a:chExt cx="0" cy="0"/>
        </a:xfrm>
      </p:grpSpPr>
      <p:sp>
        <p:nvSpPr>
          <p:cNvPr id="2577" name="Google Shape;2577;p93: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8" name="Google Shape;2578;p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[Instructor Guide]</a:t>
            </a:r>
            <a:endParaRPr/>
          </a:p>
          <a:p>
            <a:pPr indent="0" lvl="0" marL="0" rtl="0" algn="l">
              <a:spcBef>
                <a:spcPts val="0"/>
              </a:spcBef>
              <a:spcAft>
                <a:spcPts val="0"/>
              </a:spcAft>
              <a:buNone/>
            </a:pPr>
            <a:r>
              <a:rPr lang="en-US">
                <a:latin typeface="Arial"/>
                <a:ea typeface="Arial"/>
                <a:cs typeface="Arial"/>
                <a:sym typeface="Arial"/>
              </a:rPr>
              <a:t>Briefly describe the characteristics of each NoSQL DB type and the corresponding databases with examples. </a:t>
            </a:r>
            <a:endParaRPr/>
          </a:p>
          <a:p>
            <a:pPr indent="0" lvl="0" marL="0" rtl="0" algn="l">
              <a:spcBef>
                <a:spcPts val="0"/>
              </a:spcBef>
              <a:spcAft>
                <a:spcPts val="0"/>
              </a:spcAft>
              <a:buNone/>
            </a:pPr>
            <a:r>
              <a:rPr lang="en-US">
                <a:latin typeface="Arial"/>
                <a:ea typeface="Arial"/>
                <a:cs typeface="Arial"/>
                <a:sym typeface="Arial"/>
              </a:rPr>
              <a:t>The details will be covered in later slides.</a:t>
            </a:r>
            <a:endParaRPr b="0">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[Reference]</a:t>
            </a:r>
            <a:endParaRPr b="1" sz="1200">
              <a:solidFill>
                <a:schemeClr val="dk1"/>
              </a:solidFill>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en.wikipedia.org/wiki/NoSQL</a:t>
            </a:r>
            <a:endParaRPr/>
          </a:p>
          <a:p>
            <a:pPr indent="0" lvl="0" marL="0" rtl="0" algn="l">
              <a:spcBef>
                <a:spcPts val="0"/>
              </a:spcBef>
              <a:spcAft>
                <a:spcPts val="0"/>
              </a:spcAft>
              <a:buNone/>
            </a:pPr>
            <a:r>
              <a:t/>
            </a:r>
            <a:endParaRPr/>
          </a:p>
        </p:txBody>
      </p:sp>
      <p:sp>
        <p:nvSpPr>
          <p:cNvPr id="2579" name="Google Shape;2579;p9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p94: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7" name="Google Shape;2587;p9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[Instructor Guide]</a:t>
            </a:r>
            <a:endParaRPr/>
          </a:p>
          <a:p>
            <a:pPr indent="0" lvl="0" marL="0" rtl="0" algn="l">
              <a:spcBef>
                <a:spcPts val="0"/>
              </a:spcBef>
              <a:spcAft>
                <a:spcPts val="0"/>
              </a:spcAft>
              <a:buNone/>
            </a:pPr>
            <a:r>
              <a:rPr b="0" lang="en-US">
                <a:latin typeface="Arial"/>
                <a:ea typeface="Arial"/>
                <a:cs typeface="Arial"/>
                <a:sym typeface="Arial"/>
              </a:rPr>
              <a:t>JSON format </a:t>
            </a:r>
            <a:r>
              <a:rPr b="1" lang="en-US">
                <a:latin typeface="Arial"/>
                <a:ea typeface="Arial"/>
                <a:cs typeface="Arial"/>
                <a:sym typeface="Arial"/>
              </a:rPr>
              <a:t>- </a:t>
            </a:r>
            <a:r>
              <a:rPr b="0" i="0" lang="en-US" sz="1200">
                <a:solidFill>
                  <a:schemeClr val="dk1"/>
                </a:solidFill>
                <a:latin typeface="Arial"/>
                <a:ea typeface="Arial"/>
                <a:cs typeface="Arial"/>
                <a:sym typeface="Arial"/>
              </a:rPr>
              <a:t>{”City":”San Francisco, New York",”State":”California",”Country":”USA, 3833"}</a:t>
            </a:r>
            <a:endParaRPr/>
          </a:p>
          <a:p>
            <a:pPr indent="0" lvl="0" marL="0" rtl="0" algn="l">
              <a:spcBef>
                <a:spcPts val="0"/>
              </a:spcBef>
              <a:spcAft>
                <a:spcPts val="0"/>
              </a:spcAft>
              <a:buNone/>
            </a:pPr>
            <a:r>
              <a:rPr b="0" i="0" lang="en-US" sz="1200">
                <a:solidFill>
                  <a:schemeClr val="dk1"/>
                </a:solidFill>
                <a:latin typeface="Arial"/>
                <a:ea typeface="Arial"/>
                <a:cs typeface="Arial"/>
                <a:sym typeface="Arial"/>
              </a:rPr>
              <a:t>XML schema - &lt;City&gt;San Francisco, New York&lt;/City&gt;&lt;State&gt;California&lt;/State&gt;&lt;Country&gt;USA, 3833&lt;/Country&gt;</a:t>
            </a:r>
            <a:endParaRPr b="1">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b="1" lang="en-US">
                <a:latin typeface="Arial"/>
                <a:ea typeface="Arial"/>
                <a:cs typeface="Arial"/>
                <a:sym typeface="Arial"/>
              </a:rPr>
              <a:t>[Key Message]</a:t>
            </a:r>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A key–value database, or key–value store, is a data storage paradigm designed for storing, retrieving, and managing associative arrays, and a data structure more commonly known today as a dictionary or hash table. </a:t>
            </a:r>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Dictionaries contain a collection of objects, or records, which in turn have many different fields within them, each containing data. </a:t>
            </a:r>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These records are stored and retrieved using a key that uniquely identifies the record, and is used to find the data within the database.</a:t>
            </a:r>
            <a:endParaRPr/>
          </a:p>
          <a:p>
            <a:pPr indent="0" lvl="0" marL="0" rtl="0" algn="l">
              <a:spcBef>
                <a:spcPts val="0"/>
              </a:spcBef>
              <a:spcAft>
                <a:spcPts val="0"/>
              </a:spcAft>
              <a:buNone/>
            </a:pPr>
            <a:r>
              <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
        <p:nvSpPr>
          <p:cNvPr id="2588" name="Google Shape;2588;p9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8" name="Shape 2608"/>
        <p:cNvGrpSpPr/>
        <p:nvPr/>
      </p:nvGrpSpPr>
      <p:grpSpPr>
        <a:xfrm>
          <a:off x="0" y="0"/>
          <a:ext cx="0" cy="0"/>
          <a:chOff x="0" y="0"/>
          <a:chExt cx="0" cy="0"/>
        </a:xfrm>
      </p:grpSpPr>
      <p:sp>
        <p:nvSpPr>
          <p:cNvPr id="2609" name="Google Shape;2609;p96: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0" name="Google Shape;2610;p9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[Key Message]</a:t>
            </a:r>
            <a:endParaRPr>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A column-oriented DBMS or columnar DBMS is a database management system (DBMS) that stores data tables by column rather than by row. </a:t>
            </a:r>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Practical use of a column store versus a row store differs little in the relational DBMS world. </a:t>
            </a:r>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Both columnar and row databases can use traditional database query languages like SQL to load data and perform queries. </a:t>
            </a:r>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Both row and columnar databases can become the backbone in a system to serve data for common extract, transform, load (ETL) and data visualization tools.</a:t>
            </a:r>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2611" name="Google Shape;2611;p9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1" name="Shape 2631"/>
        <p:cNvGrpSpPr/>
        <p:nvPr/>
      </p:nvGrpSpPr>
      <p:grpSpPr>
        <a:xfrm>
          <a:off x="0" y="0"/>
          <a:ext cx="0" cy="0"/>
          <a:chOff x="0" y="0"/>
          <a:chExt cx="0" cy="0"/>
        </a:xfrm>
      </p:grpSpPr>
      <p:sp>
        <p:nvSpPr>
          <p:cNvPr id="2632" name="Google Shape;2632;p95: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3" name="Google Shape;2633;p9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[Key Message]</a:t>
            </a:r>
            <a:endParaRPr>
              <a:latin typeface="Arial"/>
              <a:ea typeface="Arial"/>
              <a:cs typeface="Arial"/>
              <a:sym typeface="Arial"/>
            </a:endParaRPr>
          </a:p>
          <a:p>
            <a:pPr indent="0" lvl="0" marL="0" rtl="0" algn="l">
              <a:spcBef>
                <a:spcPts val="0"/>
              </a:spcBef>
              <a:spcAft>
                <a:spcPts val="0"/>
              </a:spcAft>
              <a:buNone/>
            </a:pPr>
            <a:r>
              <a:rPr b="0" lang="en-US">
                <a:latin typeface="Arial"/>
                <a:ea typeface="Arial"/>
                <a:cs typeface="Arial"/>
                <a:sym typeface="Arial"/>
              </a:rPr>
              <a:t>Document-oriented databases are inherently a subclass of the key-value store, another NoSQL database concept. </a:t>
            </a:r>
            <a:endParaRPr/>
          </a:p>
          <a:p>
            <a:pPr indent="0" lvl="0" marL="0" rtl="0" algn="l">
              <a:spcBef>
                <a:spcPts val="0"/>
              </a:spcBef>
              <a:spcAft>
                <a:spcPts val="0"/>
              </a:spcAft>
              <a:buNone/>
            </a:pPr>
            <a:r>
              <a:rPr b="0" lang="en-US">
                <a:latin typeface="Arial"/>
                <a:ea typeface="Arial"/>
                <a:cs typeface="Arial"/>
                <a:sym typeface="Arial"/>
              </a:rPr>
              <a:t>The difference lies in the way the data is processed; in a key-value store, the data is considered to be inherently opaque to the database, whereas a document-oriented system relies on internal structure in the document in order to</a:t>
            </a:r>
            <a:r>
              <a:rPr lang="en-US">
                <a:latin typeface="Arial"/>
                <a:ea typeface="Arial"/>
                <a:cs typeface="Arial"/>
                <a:sym typeface="Arial"/>
              </a:rPr>
              <a:t> </a:t>
            </a:r>
            <a:r>
              <a:rPr b="0" lang="en-US">
                <a:latin typeface="Arial"/>
                <a:ea typeface="Arial"/>
                <a:cs typeface="Arial"/>
                <a:sym typeface="Arial"/>
              </a:rPr>
              <a:t>extract metadata that the database engine uses for further optimization. </a:t>
            </a:r>
            <a:endParaRPr/>
          </a:p>
          <a:p>
            <a:pPr indent="0" lvl="0" marL="0" rtl="0" algn="l">
              <a:spcBef>
                <a:spcPts val="0"/>
              </a:spcBef>
              <a:spcAft>
                <a:spcPts val="0"/>
              </a:spcAft>
              <a:buNone/>
            </a:pPr>
            <a:r>
              <a:rPr b="0" lang="en-US">
                <a:latin typeface="Arial"/>
                <a:ea typeface="Arial"/>
                <a:cs typeface="Arial"/>
                <a:sym typeface="Arial"/>
              </a:rPr>
              <a:t>Although the difference is often negligible due to tools in the systems,[a] conceptually the document-store is designed to offer a richer experience with modern programming techniques.</a:t>
            </a:r>
            <a:endParaRPr/>
          </a:p>
          <a:p>
            <a:pPr indent="0" lvl="0" marL="0" rtl="0" algn="l">
              <a:spcBef>
                <a:spcPts val="0"/>
              </a:spcBef>
              <a:spcAft>
                <a:spcPts val="0"/>
              </a:spcAft>
              <a:buNone/>
            </a:pPr>
            <a:r>
              <a:t/>
            </a:r>
            <a:endParaRPr>
              <a:latin typeface="Arial"/>
              <a:ea typeface="Arial"/>
              <a:cs typeface="Arial"/>
              <a:sym typeface="Arial"/>
            </a:endParaRPr>
          </a:p>
        </p:txBody>
      </p:sp>
      <p:sp>
        <p:nvSpPr>
          <p:cNvPr id="2634" name="Google Shape;2634;p9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7" name="Shape 2647"/>
        <p:cNvGrpSpPr/>
        <p:nvPr/>
      </p:nvGrpSpPr>
      <p:grpSpPr>
        <a:xfrm>
          <a:off x="0" y="0"/>
          <a:ext cx="0" cy="0"/>
          <a:chOff x="0" y="0"/>
          <a:chExt cx="0" cy="0"/>
        </a:xfrm>
      </p:grpSpPr>
      <p:sp>
        <p:nvSpPr>
          <p:cNvPr id="2648" name="Google Shape;2648;p97: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9" name="Google Shape;2649;p9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[Key Message]</a:t>
            </a:r>
            <a:endParaRPr>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A graph database is a database that uses graph structures for semantic queries with nodes, edges, and properties to represent and store data. </a:t>
            </a:r>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A key concept of the system is the graph (or edge or relationship). </a:t>
            </a:r>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The graph relates the data items in the store to a collection of nodes and edges, the edges representing the relationships between the nodes. </a:t>
            </a:r>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The relationships allow data in the store to be linked together directly and, in many cases, retrieved with one operation. </a:t>
            </a:r>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Graph databases hold the relationships between data as a priority. </a:t>
            </a:r>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Querying relationships is fast because they are perpetually stored in the database. </a:t>
            </a:r>
            <a:endParaRPr/>
          </a:p>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Relationships can be intuitively visualized using graph databases, making them useful for heavily inter-connected data</a:t>
            </a:r>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2650" name="Google Shape;2650;p9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6" name="Shape 2676"/>
        <p:cNvGrpSpPr/>
        <p:nvPr/>
      </p:nvGrpSpPr>
      <p:grpSpPr>
        <a:xfrm>
          <a:off x="0" y="0"/>
          <a:ext cx="0" cy="0"/>
          <a:chOff x="0" y="0"/>
          <a:chExt cx="0" cy="0"/>
        </a:xfrm>
      </p:grpSpPr>
      <p:sp>
        <p:nvSpPr>
          <p:cNvPr id="2677" name="Google Shape;2677;p98: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8" name="Google Shape;2678;p9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[Instructor Guide]</a:t>
            </a:r>
            <a:endParaRPr/>
          </a:p>
          <a:p>
            <a:pPr indent="0" lvl="0" marL="0" rtl="0" algn="l">
              <a:spcBef>
                <a:spcPts val="0"/>
              </a:spcBef>
              <a:spcAft>
                <a:spcPts val="0"/>
              </a:spcAft>
              <a:buNone/>
            </a:pPr>
            <a:r>
              <a:rPr lang="en-US">
                <a:latin typeface="Arial"/>
                <a:ea typeface="Arial"/>
                <a:cs typeface="Arial"/>
                <a:sym typeface="Arial"/>
              </a:rPr>
              <a:t>We have looked at the characteristics of each type over several slides, and now briefly compare each of them.</a:t>
            </a:r>
            <a:endParaRPr/>
          </a:p>
          <a:p>
            <a:pPr indent="-285750" lvl="0" marL="285750" marR="0" rtl="0" algn="l">
              <a:lnSpc>
                <a:spcPct val="100000"/>
              </a:lnSpc>
              <a:spcBef>
                <a:spcPts val="0"/>
              </a:spcBef>
              <a:spcAft>
                <a:spcPts val="0"/>
              </a:spcAft>
              <a:buClr>
                <a:schemeClr val="dk1"/>
              </a:buClr>
              <a:buSzPts val="1200"/>
              <a:buFont typeface="Arial"/>
              <a:buChar char="•"/>
            </a:pPr>
            <a:r>
              <a:rPr lang="en-US" sz="1200">
                <a:latin typeface="Arial"/>
                <a:ea typeface="Arial"/>
                <a:cs typeface="Arial"/>
                <a:sym typeface="Arial"/>
              </a:rPr>
              <a:t>Key Value store - </a:t>
            </a:r>
            <a:r>
              <a:rPr b="0" i="0" lang="en-US" sz="1200">
                <a:solidFill>
                  <a:schemeClr val="dk1"/>
                </a:solidFill>
                <a:latin typeface="Arial"/>
                <a:ea typeface="Arial"/>
                <a:cs typeface="Arial"/>
                <a:sym typeface="Arial"/>
              </a:rPr>
              <a:t>In the simplest NoSQL database, data is represented as a collection of key-value pairs.</a:t>
            </a:r>
            <a:endParaRPr sz="1200">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200"/>
              <a:buFont typeface="Arial"/>
              <a:buChar char="•"/>
            </a:pPr>
            <a:r>
              <a:rPr lang="en-US" sz="1200">
                <a:latin typeface="Arial"/>
                <a:ea typeface="Arial"/>
                <a:cs typeface="Arial"/>
                <a:sym typeface="Arial"/>
              </a:rPr>
              <a:t>Wide-column store - </a:t>
            </a:r>
            <a:r>
              <a:rPr b="0" i="0" lang="en-US" sz="1200">
                <a:solidFill>
                  <a:schemeClr val="dk1"/>
                </a:solidFill>
                <a:latin typeface="Arial"/>
                <a:ea typeface="Arial"/>
                <a:cs typeface="Arial"/>
                <a:sym typeface="Arial"/>
              </a:rPr>
              <a:t>Relevant data is stored as a set of nested key/value pairs within a single column</a:t>
            </a:r>
            <a:endParaRPr sz="1200">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200"/>
              <a:buFont typeface="Arial"/>
              <a:buChar char="•"/>
            </a:pPr>
            <a:r>
              <a:rPr lang="en-US" sz="1200">
                <a:latin typeface="Arial"/>
                <a:ea typeface="Arial"/>
                <a:cs typeface="Arial"/>
                <a:sym typeface="Arial"/>
              </a:rPr>
              <a:t>Document store - </a:t>
            </a:r>
            <a:r>
              <a:rPr b="0" i="0" lang="en-US" sz="1200">
                <a:solidFill>
                  <a:schemeClr val="dk1"/>
                </a:solidFill>
                <a:latin typeface="Arial"/>
                <a:ea typeface="Arial"/>
                <a:cs typeface="Arial"/>
                <a:sym typeface="Arial"/>
              </a:rPr>
              <a:t>Data and metadata are stored hierarchically in JSON-based documents inside the database.</a:t>
            </a:r>
            <a:endParaRPr sz="1200">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200"/>
              <a:buFont typeface="Arial"/>
              <a:buChar char="•"/>
            </a:pPr>
            <a:r>
              <a:rPr lang="en-US" sz="1200">
                <a:latin typeface="Arial"/>
                <a:ea typeface="Arial"/>
                <a:cs typeface="Arial"/>
                <a:sym typeface="Arial"/>
              </a:rPr>
              <a:t>Graph store - </a:t>
            </a:r>
            <a:r>
              <a:rPr b="0" i="0" lang="en-US" sz="1200">
                <a:solidFill>
                  <a:schemeClr val="dk1"/>
                </a:solidFill>
                <a:latin typeface="Arial"/>
                <a:ea typeface="Arial"/>
                <a:cs typeface="Arial"/>
                <a:sym typeface="Arial"/>
              </a:rPr>
              <a:t>Data is stored as nodes, edges, and data properties in the graph structure.</a:t>
            </a:r>
            <a:endParaRPr sz="1200">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sz="1200">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2679" name="Google Shape;2679;p9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5" name="Shape 2685"/>
        <p:cNvGrpSpPr/>
        <p:nvPr/>
      </p:nvGrpSpPr>
      <p:grpSpPr>
        <a:xfrm>
          <a:off x="0" y="0"/>
          <a:ext cx="0" cy="0"/>
          <a:chOff x="0" y="0"/>
          <a:chExt cx="0" cy="0"/>
        </a:xfrm>
      </p:grpSpPr>
      <p:sp>
        <p:nvSpPr>
          <p:cNvPr id="2686" name="Google Shape;2686;p99: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7" name="Google Shape;2687;p9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[Instructor Guide]</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HBase is one of the representative column store types, NoSQL. </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HBase works on HDFS and can be easily integrated and used when using Hadoop.</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Here you will learn about its basic structure and how to use it.</a:t>
            </a:r>
            <a:endParaRPr/>
          </a:p>
          <a:p>
            <a:pPr indent="0" lvl="0" marL="0" marR="0" rtl="0" algn="l">
              <a:lnSpc>
                <a:spcPct val="100000"/>
              </a:lnSpc>
              <a:spcBef>
                <a:spcPts val="360"/>
              </a:spcBef>
              <a:spcAft>
                <a:spcPts val="0"/>
              </a:spcAft>
              <a:buClr>
                <a:schemeClr val="dk1"/>
              </a:buClr>
              <a:buSzPts val="1200"/>
              <a:buFont typeface="Arial"/>
              <a:buNone/>
            </a:pPr>
            <a:r>
              <a:t/>
            </a:r>
            <a:endParaRPr b="1">
              <a:latin typeface="Arial"/>
              <a:ea typeface="Arial"/>
              <a:cs typeface="Arial"/>
              <a:sym typeface="Arial"/>
            </a:endParaRPr>
          </a:p>
          <a:p>
            <a:pPr indent="0" lvl="0" marL="0" rtl="0" algn="l">
              <a:spcBef>
                <a:spcPts val="0"/>
              </a:spcBef>
              <a:spcAft>
                <a:spcPts val="0"/>
              </a:spcAft>
              <a:buNone/>
            </a:pPr>
            <a:r>
              <a:t/>
            </a:r>
            <a:endParaRPr/>
          </a:p>
        </p:txBody>
      </p:sp>
      <p:sp>
        <p:nvSpPr>
          <p:cNvPr id="2688" name="Google Shape;2688;p9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ront Cover">
  <p:cSld name="Front Cover">
    <p:bg>
      <p:bgPr>
        <a:solidFill>
          <a:srgbClr val="F2F2F2"/>
        </a:solidFill>
      </p:bgPr>
    </p:bg>
    <p:spTree>
      <p:nvGrpSpPr>
        <p:cNvPr id="10" name="Shape 10"/>
        <p:cNvGrpSpPr/>
        <p:nvPr/>
      </p:nvGrpSpPr>
      <p:grpSpPr>
        <a:xfrm>
          <a:off x="0" y="0"/>
          <a:ext cx="0" cy="0"/>
          <a:chOff x="0" y="0"/>
          <a:chExt cx="0" cy="0"/>
        </a:xfrm>
      </p:grpSpPr>
      <p:pic>
        <p:nvPicPr>
          <p:cNvPr id="11" name="Google Shape;11;p198"/>
          <p:cNvPicPr preferRelativeResize="0"/>
          <p:nvPr/>
        </p:nvPicPr>
        <p:blipFill rotWithShape="1">
          <a:blip r:embed="rId2">
            <a:alphaModFix/>
          </a:blip>
          <a:srcRect b="0" l="0" r="0" t="0"/>
          <a:stretch/>
        </p:blipFill>
        <p:spPr>
          <a:xfrm>
            <a:off x="0" y="0"/>
            <a:ext cx="9906000" cy="6858000"/>
          </a:xfrm>
          <a:prstGeom prst="rect">
            <a:avLst/>
          </a:prstGeom>
          <a:noFill/>
          <a:ln>
            <a:noFill/>
          </a:ln>
        </p:spPr>
      </p:pic>
      <p:sp>
        <p:nvSpPr>
          <p:cNvPr id="12" name="Google Shape;12;p198"/>
          <p:cNvSpPr/>
          <p:nvPr/>
        </p:nvSpPr>
        <p:spPr>
          <a:xfrm>
            <a:off x="449612" y="450000"/>
            <a:ext cx="1282433" cy="198000"/>
          </a:xfrm>
          <a:custGeom>
            <a:rect b="b" l="l" r="r" t="t"/>
            <a:pathLst>
              <a:path extrusionOk="0" h="334" w="2179">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anchorCtr="0" anchor="t" bIns="42200" lIns="84400" spcFirstLastPara="1" rIns="84400" wrap="square" tIns="42200">
            <a:noAutofit/>
          </a:bodyPr>
          <a:lstStyle/>
          <a:p>
            <a:pPr indent="0" lvl="0" marL="0" marR="0" rtl="0" algn="l">
              <a:lnSpc>
                <a:spcPct val="100000"/>
              </a:lnSpc>
              <a:spcBef>
                <a:spcPts val="0"/>
              </a:spcBef>
              <a:spcAft>
                <a:spcPts val="0"/>
              </a:spcAft>
              <a:buClr>
                <a:schemeClr val="dk1"/>
              </a:buClr>
              <a:buSzPts val="1809"/>
              <a:buFont typeface="Arial"/>
              <a:buNone/>
            </a:pPr>
            <a:r>
              <a:t/>
            </a:r>
            <a:endParaRPr b="0" i="0" sz="1809" u="none" cap="none" strike="noStrike">
              <a:solidFill>
                <a:schemeClr val="dk1"/>
              </a:solidFill>
              <a:latin typeface="Arial"/>
              <a:ea typeface="Arial"/>
              <a:cs typeface="Arial"/>
              <a:sym typeface="Arial"/>
            </a:endParaRPr>
          </a:p>
        </p:txBody>
      </p:sp>
      <p:pic>
        <p:nvPicPr>
          <p:cNvPr id="13" name="Google Shape;13;p198"/>
          <p:cNvPicPr preferRelativeResize="0"/>
          <p:nvPr/>
        </p:nvPicPr>
        <p:blipFill rotWithShape="1">
          <a:blip r:embed="rId3">
            <a:alphaModFix/>
          </a:blip>
          <a:srcRect b="0" l="0" r="0" t="0"/>
          <a:stretch/>
        </p:blipFill>
        <p:spPr>
          <a:xfrm>
            <a:off x="4266999" y="6141164"/>
            <a:ext cx="1372004" cy="450000"/>
          </a:xfrm>
          <a:prstGeom prst="rect">
            <a:avLst/>
          </a:prstGeom>
          <a:noFill/>
          <a:ln>
            <a:noFill/>
          </a:ln>
        </p:spPr>
      </p:pic>
      <p:sp>
        <p:nvSpPr>
          <p:cNvPr id="14" name="Google Shape;14;p198"/>
          <p:cNvSpPr/>
          <p:nvPr/>
        </p:nvSpPr>
        <p:spPr>
          <a:xfrm>
            <a:off x="720000" y="1710000"/>
            <a:ext cx="8366984" cy="221599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4800" u="none" cap="none" strike="noStrike">
                <a:solidFill>
                  <a:schemeClr val="dk1"/>
                </a:solidFill>
                <a:latin typeface="Arial"/>
                <a:ea typeface="Arial"/>
                <a:cs typeface="Arial"/>
                <a:sym typeface="Arial"/>
              </a:rPr>
              <a:t>Samsung </a:t>
            </a:r>
            <a:endParaRPr/>
          </a:p>
          <a:p>
            <a:pPr indent="0" lvl="0" marL="0" marR="0" rtl="0" algn="l">
              <a:spcBef>
                <a:spcPts val="0"/>
              </a:spcBef>
              <a:spcAft>
                <a:spcPts val="0"/>
              </a:spcAft>
              <a:buNone/>
            </a:pPr>
            <a:r>
              <a:rPr b="0" i="0" lang="en-US" sz="4800" u="none" cap="none" strike="noStrike">
                <a:solidFill>
                  <a:schemeClr val="dk1"/>
                </a:solidFill>
                <a:latin typeface="Arial"/>
                <a:ea typeface="Arial"/>
                <a:cs typeface="Arial"/>
                <a:sym typeface="Arial"/>
              </a:rPr>
              <a:t>Innovation </a:t>
            </a:r>
            <a:endParaRPr/>
          </a:p>
          <a:p>
            <a:pPr indent="0" lvl="0" marL="0" marR="0" rtl="0" algn="l">
              <a:spcBef>
                <a:spcPts val="0"/>
              </a:spcBef>
              <a:spcAft>
                <a:spcPts val="0"/>
              </a:spcAft>
              <a:buNone/>
            </a:pPr>
            <a:r>
              <a:rPr b="0" i="0" lang="en-US" sz="4800" u="none" cap="none" strike="noStrike">
                <a:solidFill>
                  <a:schemeClr val="dk1"/>
                </a:solidFill>
                <a:latin typeface="Arial"/>
                <a:ea typeface="Arial"/>
                <a:cs typeface="Arial"/>
                <a:sym typeface="Arial"/>
              </a:rPr>
              <a:t>Campus</a:t>
            </a:r>
            <a:endParaRPr/>
          </a:p>
        </p:txBody>
      </p:sp>
      <p:sp>
        <p:nvSpPr>
          <p:cNvPr id="15" name="Google Shape;15;p198"/>
          <p:cNvSpPr/>
          <p:nvPr/>
        </p:nvSpPr>
        <p:spPr>
          <a:xfrm>
            <a:off x="990000" y="4320002"/>
            <a:ext cx="5832526" cy="36933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0" i="0" lang="en-US" sz="2400" u="none" cap="none" strike="noStrike">
                <a:solidFill>
                  <a:srgbClr val="1428A0"/>
                </a:solidFill>
                <a:latin typeface="Arial"/>
                <a:ea typeface="Arial"/>
                <a:cs typeface="Arial"/>
                <a:sym typeface="Arial"/>
              </a:rPr>
              <a:t>Khoá học Big Data</a:t>
            </a:r>
            <a:endParaRPr b="0" i="0" sz="2400" u="none" cap="none" strike="noStrike">
              <a:solidFill>
                <a:srgbClr val="1428A0"/>
              </a:solidFill>
              <a:latin typeface="Arial"/>
              <a:ea typeface="Arial"/>
              <a:cs typeface="Arial"/>
              <a:sym typeface="Arial"/>
            </a:endParaRPr>
          </a:p>
        </p:txBody>
      </p:sp>
      <p:sp>
        <p:nvSpPr>
          <p:cNvPr id="16" name="Google Shape;16;p198"/>
          <p:cNvSpPr/>
          <p:nvPr/>
        </p:nvSpPr>
        <p:spPr>
          <a:xfrm>
            <a:off x="724689" y="4320000"/>
            <a:ext cx="54000" cy="360000"/>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p:cSld name="CHAPTER">
    <p:spTree>
      <p:nvGrpSpPr>
        <p:cNvPr id="17" name="Shape 17"/>
        <p:cNvGrpSpPr/>
        <p:nvPr/>
      </p:nvGrpSpPr>
      <p:grpSpPr>
        <a:xfrm>
          <a:off x="0" y="0"/>
          <a:ext cx="0" cy="0"/>
          <a:chOff x="0" y="0"/>
          <a:chExt cx="0" cy="0"/>
        </a:xfrm>
      </p:grpSpPr>
      <p:pic>
        <p:nvPicPr>
          <p:cNvPr id="18" name="Google Shape;18;p199"/>
          <p:cNvPicPr preferRelativeResize="0"/>
          <p:nvPr/>
        </p:nvPicPr>
        <p:blipFill rotWithShape="1">
          <a:blip r:embed="rId2">
            <a:alphaModFix/>
          </a:blip>
          <a:srcRect b="0" l="0" r="0" t="0"/>
          <a:stretch/>
        </p:blipFill>
        <p:spPr>
          <a:xfrm>
            <a:off x="0" y="0"/>
            <a:ext cx="9906000" cy="6858000"/>
          </a:xfrm>
          <a:prstGeom prst="rect">
            <a:avLst/>
          </a:prstGeom>
          <a:noFill/>
          <a:ln>
            <a:noFill/>
          </a:ln>
        </p:spPr>
      </p:pic>
      <p:sp>
        <p:nvSpPr>
          <p:cNvPr id="19" name="Google Shape;19;p199"/>
          <p:cNvSpPr txBox="1"/>
          <p:nvPr>
            <p:ph idx="1" type="body"/>
          </p:nvPr>
        </p:nvSpPr>
        <p:spPr>
          <a:xfrm>
            <a:off x="985323" y="2524714"/>
            <a:ext cx="4617720" cy="132993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cxnSp>
        <p:nvCxnSpPr>
          <p:cNvPr id="20" name="Google Shape;20;p199"/>
          <p:cNvCxnSpPr/>
          <p:nvPr/>
        </p:nvCxnSpPr>
        <p:spPr>
          <a:xfrm>
            <a:off x="449614"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21" name="Google Shape;21;p199"/>
          <p:cNvSpPr txBox="1"/>
          <p:nvPr/>
        </p:nvSpPr>
        <p:spPr>
          <a:xfrm>
            <a:off x="8839176" y="6498002"/>
            <a:ext cx="614036"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b="0" i="0" lang="en-US" sz="900" u="none" cap="none" strike="noStrike">
                <a:solidFill>
                  <a:srgbClr val="7F7F7F"/>
                </a:solidFill>
                <a:latin typeface="Arial"/>
                <a:ea typeface="Arial"/>
                <a:cs typeface="Arial"/>
                <a:sym typeface="Arial"/>
              </a:rPr>
              <a:t>‹#›</a:t>
            </a:fld>
            <a:endParaRPr b="0" i="0" sz="900" u="none" cap="none" strike="noStrike">
              <a:solidFill>
                <a:srgbClr val="7F7F7F"/>
              </a:solidFill>
              <a:latin typeface="Arial"/>
              <a:ea typeface="Arial"/>
              <a:cs typeface="Arial"/>
              <a:sym typeface="Arial"/>
            </a:endParaRPr>
          </a:p>
        </p:txBody>
      </p:sp>
      <p:sp>
        <p:nvSpPr>
          <p:cNvPr id="22" name="Google Shape;22;p199"/>
          <p:cNvSpPr/>
          <p:nvPr/>
        </p:nvSpPr>
        <p:spPr>
          <a:xfrm>
            <a:off x="449612" y="6498004"/>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100" u="none" cap="none" strike="noStrike">
                <a:solidFill>
                  <a:srgbClr val="7F7F7F"/>
                </a:solidFill>
                <a:latin typeface="Arial"/>
                <a:ea typeface="Arial"/>
                <a:cs typeface="Arial"/>
                <a:sym typeface="Arial"/>
              </a:rPr>
              <a:t>Samsung Innovation Campus</a:t>
            </a:r>
            <a:endParaRPr/>
          </a:p>
        </p:txBody>
      </p:sp>
      <p:sp>
        <p:nvSpPr>
          <p:cNvPr id="23" name="Google Shape;23;p199"/>
          <p:cNvSpPr/>
          <p:nvPr/>
        </p:nvSpPr>
        <p:spPr>
          <a:xfrm>
            <a:off x="720000" y="2095279"/>
            <a:ext cx="60008" cy="1759369"/>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62" u="none" cap="none" strike="noStrike">
              <a:solidFill>
                <a:srgbClr val="FFFFFF"/>
              </a:solidFill>
              <a:latin typeface="Arial"/>
              <a:ea typeface="Arial"/>
              <a:cs typeface="Arial"/>
              <a:sym typeface="Arial"/>
            </a:endParaRPr>
          </a:p>
        </p:txBody>
      </p:sp>
      <p:sp>
        <p:nvSpPr>
          <p:cNvPr id="24" name="Google Shape;24;p199"/>
          <p:cNvSpPr/>
          <p:nvPr/>
        </p:nvSpPr>
        <p:spPr>
          <a:xfrm>
            <a:off x="720000" y="4157761"/>
            <a:ext cx="60008" cy="323165"/>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62" u="none" cap="none" strike="noStrike">
              <a:solidFill>
                <a:srgbClr val="FFFFFF"/>
              </a:solidFill>
              <a:latin typeface="Arial"/>
              <a:ea typeface="Arial"/>
              <a:cs typeface="Arial"/>
              <a:sym typeface="Arial"/>
            </a:endParaRPr>
          </a:p>
        </p:txBody>
      </p:sp>
      <p:sp>
        <p:nvSpPr>
          <p:cNvPr id="25" name="Google Shape;25;p199"/>
          <p:cNvSpPr txBox="1"/>
          <p:nvPr>
            <p:ph idx="2" type="body"/>
          </p:nvPr>
        </p:nvSpPr>
        <p:spPr>
          <a:xfrm>
            <a:off x="985323" y="2066881"/>
            <a:ext cx="5477256" cy="310896"/>
          </a:xfrm>
          <a:prstGeom prst="rect">
            <a:avLst/>
          </a:prstGeom>
          <a:noFill/>
          <a:ln>
            <a:noFill/>
          </a:ln>
        </p:spPr>
        <p:txBody>
          <a:bodyPr anchorCtr="0" anchor="ctr" bIns="45700" lIns="0" spcFirstLastPara="1" rIns="0" wrap="square" tIns="0">
            <a:noAutofit/>
          </a:bodyPr>
          <a:lstStyle>
            <a:lvl1pPr indent="-228600" lvl="0" marL="457200" marR="0" rtl="0" algn="l">
              <a:lnSpc>
                <a:spcPct val="100000"/>
              </a:lnSpc>
              <a:spcBef>
                <a:spcPts val="0"/>
              </a:spcBef>
              <a:spcAft>
                <a:spcPts val="0"/>
              </a:spcAft>
              <a:buClr>
                <a:srgbClr val="7F7F7F"/>
              </a:buClr>
              <a:buSzPts val="2000"/>
              <a:buFont typeface="Arial"/>
              <a:buNone/>
              <a:defRPr b="0" i="0" sz="2000" u="none" cap="none" strike="noStrike">
                <a:solidFill>
                  <a:srgbClr val="7F7F7F"/>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26" name="Google Shape;26;p199"/>
          <p:cNvSpPr/>
          <p:nvPr/>
        </p:nvSpPr>
        <p:spPr>
          <a:xfrm>
            <a:off x="990000" y="4157757"/>
            <a:ext cx="3498110" cy="323165"/>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0" i="0" lang="en-US" sz="2100" u="none" cap="none" strike="noStrike">
                <a:solidFill>
                  <a:srgbClr val="1428A0"/>
                </a:solidFill>
                <a:latin typeface="Arial"/>
                <a:ea typeface="Arial"/>
                <a:cs typeface="Arial"/>
                <a:sym typeface="Arial"/>
              </a:rPr>
              <a:t>Khoá học Big Data</a:t>
            </a:r>
            <a:endParaRPr b="0" i="0" sz="2100" u="none" cap="none" strike="noStrike">
              <a:solidFill>
                <a:srgbClr val="1428A0"/>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614">
          <p15:clr>
            <a:srgbClr val="FBAE40"/>
          </p15:clr>
        </p15:guide>
        <p15:guide id="3" pos="4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able of Contents">
  <p:cSld name="1_Table of Contents">
    <p:spTree>
      <p:nvGrpSpPr>
        <p:cNvPr id="27" name="Shape 27"/>
        <p:cNvGrpSpPr/>
        <p:nvPr/>
      </p:nvGrpSpPr>
      <p:grpSpPr>
        <a:xfrm>
          <a:off x="0" y="0"/>
          <a:ext cx="0" cy="0"/>
          <a:chOff x="0" y="0"/>
          <a:chExt cx="0" cy="0"/>
        </a:xfrm>
      </p:grpSpPr>
      <p:sp>
        <p:nvSpPr>
          <p:cNvPr id="28" name="Google Shape;28;p200"/>
          <p:cNvSpPr txBox="1"/>
          <p:nvPr/>
        </p:nvSpPr>
        <p:spPr>
          <a:xfrm>
            <a:off x="8839176" y="6498000"/>
            <a:ext cx="614036"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b="0" i="0" lang="en-US" sz="900" u="none" cap="none" strike="noStrike">
                <a:solidFill>
                  <a:srgbClr val="7F7F7F"/>
                </a:solidFill>
                <a:latin typeface="Arial"/>
                <a:ea typeface="Arial"/>
                <a:cs typeface="Arial"/>
                <a:sym typeface="Arial"/>
              </a:rPr>
              <a:t>‹#›</a:t>
            </a:fld>
            <a:endParaRPr b="0" i="0" sz="900" u="none" cap="none" strike="noStrike">
              <a:solidFill>
                <a:srgbClr val="7F7F7F"/>
              </a:solidFill>
              <a:latin typeface="Arial"/>
              <a:ea typeface="Arial"/>
              <a:cs typeface="Arial"/>
              <a:sym typeface="Arial"/>
            </a:endParaRPr>
          </a:p>
        </p:txBody>
      </p:sp>
      <p:sp>
        <p:nvSpPr>
          <p:cNvPr id="29" name="Google Shape;29;p200"/>
          <p:cNvSpPr/>
          <p:nvPr/>
        </p:nvSpPr>
        <p:spPr>
          <a:xfrm>
            <a:off x="449612" y="6498002"/>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100" u="none" cap="none" strike="noStrike">
                <a:solidFill>
                  <a:srgbClr val="7F7F7F"/>
                </a:solidFill>
                <a:latin typeface="Arial"/>
                <a:ea typeface="Arial"/>
                <a:cs typeface="Arial"/>
                <a:sym typeface="Arial"/>
              </a:rPr>
              <a:t>Samsung Innovation Campus</a:t>
            </a:r>
            <a:endParaRPr/>
          </a:p>
        </p:txBody>
      </p:sp>
      <p:sp>
        <p:nvSpPr>
          <p:cNvPr id="30" name="Google Shape;30;p200"/>
          <p:cNvSpPr txBox="1"/>
          <p:nvPr/>
        </p:nvSpPr>
        <p:spPr>
          <a:xfrm>
            <a:off x="6849054" y="6498000"/>
            <a:ext cx="2350254"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b="0" i="0" lang="en-US" sz="900" u="none" cap="none" strike="noStrike">
                <a:solidFill>
                  <a:srgbClr val="7F7F7F"/>
                </a:solidFill>
                <a:latin typeface="Arial"/>
                <a:ea typeface="Arial"/>
                <a:cs typeface="Arial"/>
                <a:sym typeface="Arial"/>
              </a:rPr>
              <a:t>Chương 4. Lưu trữ Big Data</a:t>
            </a:r>
            <a:endParaRPr b="0" i="0" sz="900" u="none" cap="none" strike="noStrike">
              <a:solidFill>
                <a:srgbClr val="7F7F7F"/>
              </a:solidFill>
              <a:latin typeface="Arial"/>
              <a:ea typeface="Arial"/>
              <a:cs typeface="Arial"/>
              <a:sym typeface="Arial"/>
            </a:endParaRPr>
          </a:p>
        </p:txBody>
      </p:sp>
      <p:sp>
        <p:nvSpPr>
          <p:cNvPr id="31" name="Google Shape;31;p200"/>
          <p:cNvSpPr/>
          <p:nvPr/>
        </p:nvSpPr>
        <p:spPr>
          <a:xfrm>
            <a:off x="450000" y="450000"/>
            <a:ext cx="3776943"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2400" u="none" cap="none" strike="noStrike">
                <a:solidFill>
                  <a:srgbClr val="002F8E"/>
                </a:solidFill>
                <a:latin typeface="Arial"/>
                <a:ea typeface="Arial"/>
                <a:cs typeface="Arial"/>
                <a:sym typeface="Arial"/>
              </a:rPr>
              <a:t>Mô tả chương</a:t>
            </a:r>
            <a:endParaRPr b="0" i="0" sz="2400" u="none" cap="none" strike="noStrike">
              <a:solidFill>
                <a:srgbClr val="002F8E"/>
              </a:solidFill>
              <a:latin typeface="Arial"/>
              <a:ea typeface="Arial"/>
              <a:cs typeface="Arial"/>
              <a:sym typeface="Arial"/>
            </a:endParaRPr>
          </a:p>
        </p:txBody>
      </p:sp>
      <p:cxnSp>
        <p:nvCxnSpPr>
          <p:cNvPr id="32" name="Google Shape;32;p200"/>
          <p:cNvCxnSpPr/>
          <p:nvPr/>
        </p:nvCxnSpPr>
        <p:spPr>
          <a:xfrm>
            <a:off x="4497572" y="630000"/>
            <a:ext cx="4954771" cy="0"/>
          </a:xfrm>
          <a:prstGeom prst="straightConnector1">
            <a:avLst/>
          </a:prstGeom>
          <a:noFill/>
          <a:ln cap="flat" cmpd="sng" w="12700">
            <a:solidFill>
              <a:srgbClr val="1428A0"/>
            </a:solidFill>
            <a:prstDash val="solid"/>
            <a:miter lim="800000"/>
            <a:headEnd len="sm" w="sm" type="none"/>
            <a:tailEnd len="sm" w="sm" type="none"/>
          </a:ln>
        </p:spPr>
      </p:cxnSp>
      <p:cxnSp>
        <p:nvCxnSpPr>
          <p:cNvPr id="33" name="Google Shape;33;p200"/>
          <p:cNvCxnSpPr/>
          <p:nvPr/>
        </p:nvCxnSpPr>
        <p:spPr>
          <a:xfrm>
            <a:off x="449613"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34" name="Google Shape;34;p200"/>
          <p:cNvSpPr txBox="1"/>
          <p:nvPr>
            <p:ph idx="1" type="body"/>
          </p:nvPr>
        </p:nvSpPr>
        <p:spPr>
          <a:xfrm>
            <a:off x="711202" y="1597422"/>
            <a:ext cx="8632825" cy="1439736"/>
          </a:xfrm>
          <a:prstGeom prst="rect">
            <a:avLst/>
          </a:prstGeom>
          <a:noFill/>
          <a:ln cap="flat" cmpd="sng" w="19050">
            <a:solidFill>
              <a:srgbClr val="F2F2F2"/>
            </a:solidFill>
            <a:prstDash val="solid"/>
            <a:round/>
            <a:headEnd len="sm" w="sm" type="none"/>
            <a:tailEnd len="sm" w="sm" type="none"/>
          </a:ln>
        </p:spPr>
        <p:txBody>
          <a:bodyPr anchorCtr="0" anchor="t" bIns="144000" lIns="144000" spcFirstLastPara="1" rIns="144000" wrap="square" tIns="144000">
            <a:noAutofit/>
          </a:bodyPr>
          <a:lstStyle>
            <a:lvl1pPr indent="-311150" lvl="0" marL="457200" marR="0" rtl="0" algn="l">
              <a:lnSpc>
                <a:spcPct val="100000"/>
              </a:lnSpc>
              <a:spcBef>
                <a:spcPts val="0"/>
              </a:spcBef>
              <a:spcAft>
                <a:spcPts val="0"/>
              </a:spcAft>
              <a:buClr>
                <a:srgbClr val="A5A5A5"/>
              </a:buClr>
              <a:buSzPts val="1300"/>
              <a:buFont typeface="Noto Sans Symbols"/>
              <a:buChar char="✔"/>
              <a:defRPr b="0" i="0" sz="1300" u="none" cap="none" strike="noStrike">
                <a:solidFill>
                  <a:srgbClr val="262626"/>
                </a:solidFill>
                <a:latin typeface="Arial"/>
                <a:ea typeface="Arial"/>
                <a:cs typeface="Arial"/>
                <a:sym typeface="Arial"/>
              </a:defRPr>
            </a:lvl1pPr>
            <a:lvl2pPr indent="-311150" lvl="1" marL="914400" marR="0" rtl="0" algn="l">
              <a:lnSpc>
                <a:spcPct val="90000"/>
              </a:lnSpc>
              <a:spcBef>
                <a:spcPts val="800"/>
              </a:spcBef>
              <a:spcAft>
                <a:spcPts val="0"/>
              </a:spcAft>
              <a:buClr>
                <a:srgbClr val="262626"/>
              </a:buClr>
              <a:buSzPts val="1300"/>
              <a:buFont typeface="Arial"/>
              <a:buChar char="•"/>
              <a:defRPr b="0" i="0" sz="1300" u="none" cap="none" strike="noStrike">
                <a:solidFill>
                  <a:srgbClr val="262626"/>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35" name="Google Shape;35;p200"/>
          <p:cNvSpPr/>
          <p:nvPr/>
        </p:nvSpPr>
        <p:spPr>
          <a:xfrm>
            <a:off x="711202" y="4967999"/>
            <a:ext cx="8632825"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400" u="none" cap="none" strike="noStrike">
                <a:solidFill>
                  <a:srgbClr val="262626"/>
                </a:solidFill>
                <a:latin typeface="Arial"/>
                <a:ea typeface="Arial"/>
                <a:cs typeface="Arial"/>
                <a:sym typeface="Arial"/>
              </a:rPr>
              <a:t>Nội dung:</a:t>
            </a:r>
            <a:endParaRPr/>
          </a:p>
        </p:txBody>
      </p:sp>
      <p:sp>
        <p:nvSpPr>
          <p:cNvPr id="36" name="Google Shape;36;p200"/>
          <p:cNvSpPr/>
          <p:nvPr/>
        </p:nvSpPr>
        <p:spPr>
          <a:xfrm>
            <a:off x="441747" y="4960625"/>
            <a:ext cx="216000" cy="233767"/>
          </a:xfrm>
          <a:custGeom>
            <a:rect b="b" l="l" r="r" t="t"/>
            <a:pathLst>
              <a:path extrusionOk="0" h="21251" w="21600">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rgbClr val="D8D8D8"/>
          </a:solidFill>
          <a:ln cap="flat" cmpd="sng" w="76200">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200"/>
          <p:cNvSpPr/>
          <p:nvPr/>
        </p:nvSpPr>
        <p:spPr>
          <a:xfrm>
            <a:off x="711203" y="1275649"/>
            <a:ext cx="8632825"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400">
                <a:solidFill>
                  <a:srgbClr val="262626"/>
                </a:solidFill>
                <a:latin typeface="Arial"/>
                <a:ea typeface="Arial"/>
                <a:cs typeface="Arial"/>
                <a:sym typeface="Arial"/>
              </a:rPr>
              <a:t>Mục tiêu:</a:t>
            </a:r>
            <a:endParaRPr/>
          </a:p>
        </p:txBody>
      </p:sp>
      <p:sp>
        <p:nvSpPr>
          <p:cNvPr id="38" name="Google Shape;38;p200"/>
          <p:cNvSpPr/>
          <p:nvPr/>
        </p:nvSpPr>
        <p:spPr>
          <a:xfrm>
            <a:off x="441747" y="1266487"/>
            <a:ext cx="216000" cy="233767"/>
          </a:xfrm>
          <a:custGeom>
            <a:rect b="b" l="l" r="r" t="t"/>
            <a:pathLst>
              <a:path extrusionOk="0" h="21251" w="21600">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rgbClr val="D8D8D8"/>
          </a:solidFill>
          <a:ln cap="flat" cmpd="sng" w="76200">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200"/>
          <p:cNvSpPr txBox="1"/>
          <p:nvPr>
            <p:ph idx="2" type="body"/>
          </p:nvPr>
        </p:nvSpPr>
        <p:spPr>
          <a:xfrm>
            <a:off x="711202" y="5289772"/>
            <a:ext cx="8632825" cy="345461"/>
          </a:xfrm>
          <a:prstGeom prst="rect">
            <a:avLst/>
          </a:prstGeom>
          <a:noFill/>
          <a:ln cap="flat" cmpd="sng" w="19050">
            <a:solidFill>
              <a:srgbClr val="F2F2F2"/>
            </a:solidFill>
            <a:prstDash val="solid"/>
            <a:miter lim="800000"/>
            <a:headEnd len="sm" w="sm" type="none"/>
            <a:tailEnd len="sm" w="sm" type="none"/>
          </a:ln>
        </p:spPr>
        <p:txBody>
          <a:bodyPr anchorCtr="0" anchor="t" bIns="72000" lIns="144000" spcFirstLastPara="1" rIns="144000" wrap="square" tIns="72000">
            <a:spAutoFit/>
          </a:bodyPr>
          <a:lstStyle>
            <a:lvl1pPr indent="-311150" lvl="0" marL="457200" marR="0" rtl="0" algn="l">
              <a:lnSpc>
                <a:spcPct val="100000"/>
              </a:lnSpc>
              <a:spcBef>
                <a:spcPts val="923"/>
              </a:spcBef>
              <a:spcAft>
                <a:spcPts val="0"/>
              </a:spcAft>
              <a:buClr>
                <a:srgbClr val="262626"/>
              </a:buClr>
              <a:buSzPts val="1300"/>
              <a:buFont typeface="Arial"/>
              <a:buChar char="•"/>
              <a:defRPr b="0" i="0" sz="1300" u="none" cap="none" strike="noStrike">
                <a:solidFill>
                  <a:srgbClr val="262626"/>
                </a:solidFill>
                <a:latin typeface="Arial"/>
                <a:ea typeface="Arial"/>
                <a:cs typeface="Arial"/>
                <a:sym typeface="Arial"/>
              </a:defRPr>
            </a:lvl1pPr>
            <a:lvl2pPr indent="-369252" lvl="1" marL="914400" marR="0" rtl="0" algn="l">
              <a:lnSpc>
                <a:spcPct val="90000"/>
              </a:lnSpc>
              <a:spcBef>
                <a:spcPts val="462"/>
              </a:spcBef>
              <a:spcAft>
                <a:spcPts val="0"/>
              </a:spcAft>
              <a:buClr>
                <a:schemeClr val="lt1"/>
              </a:buClr>
              <a:buSzPts val="2215"/>
              <a:buFont typeface="Arial"/>
              <a:buChar char="•"/>
              <a:defRPr b="0" i="0" sz="2215" u="none" cap="none" strike="noStrike">
                <a:solidFill>
                  <a:schemeClr val="lt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391">
          <p15:clr>
            <a:srgbClr val="FBAE40"/>
          </p15:clr>
        </p15:guide>
        <p15:guide id="2" pos="285">
          <p15:clr>
            <a:srgbClr val="FBAE40"/>
          </p15:clr>
        </p15:guide>
        <p15:guide id="3" pos="5887">
          <p15:clr>
            <a:srgbClr val="FBAE40"/>
          </p15:clr>
        </p15:guide>
        <p15:guide id="4" orient="horz" pos="799">
          <p15:clr>
            <a:srgbClr val="FBAE40"/>
          </p15:clr>
        </p15:guide>
        <p15:guide id="5" orient="horz" pos="2863">
          <p15:clr>
            <a:srgbClr val="FBAE40"/>
          </p15:clr>
        </p15:guide>
        <p15:guide id="6" pos="444">
          <p15:clr>
            <a:srgbClr val="FBAE40"/>
          </p15:clr>
        </p15:guide>
        <p15:guide id="7" orient="horz" pos="38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NIT">
  <p:cSld name="UNIT">
    <p:spTree>
      <p:nvGrpSpPr>
        <p:cNvPr id="40" name="Shape 40"/>
        <p:cNvGrpSpPr/>
        <p:nvPr/>
      </p:nvGrpSpPr>
      <p:grpSpPr>
        <a:xfrm>
          <a:off x="0" y="0"/>
          <a:ext cx="0" cy="0"/>
          <a:chOff x="0" y="0"/>
          <a:chExt cx="0" cy="0"/>
        </a:xfrm>
      </p:grpSpPr>
      <p:pic>
        <p:nvPicPr>
          <p:cNvPr id="41" name="Google Shape;41;p201"/>
          <p:cNvPicPr preferRelativeResize="0"/>
          <p:nvPr/>
        </p:nvPicPr>
        <p:blipFill rotWithShape="1">
          <a:blip r:embed="rId2">
            <a:alphaModFix/>
          </a:blip>
          <a:srcRect b="0" l="0" r="0" t="0"/>
          <a:stretch/>
        </p:blipFill>
        <p:spPr>
          <a:xfrm>
            <a:off x="0" y="0"/>
            <a:ext cx="9906000" cy="6858000"/>
          </a:xfrm>
          <a:prstGeom prst="rect">
            <a:avLst/>
          </a:prstGeom>
          <a:noFill/>
          <a:ln>
            <a:noFill/>
          </a:ln>
        </p:spPr>
      </p:pic>
      <p:sp>
        <p:nvSpPr>
          <p:cNvPr id="42" name="Google Shape;42;p201"/>
          <p:cNvSpPr txBox="1"/>
          <p:nvPr>
            <p:ph idx="1" type="body"/>
          </p:nvPr>
        </p:nvSpPr>
        <p:spPr>
          <a:xfrm>
            <a:off x="985323" y="2524714"/>
            <a:ext cx="4617720" cy="132993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cxnSp>
        <p:nvCxnSpPr>
          <p:cNvPr id="43" name="Google Shape;43;p201"/>
          <p:cNvCxnSpPr/>
          <p:nvPr/>
        </p:nvCxnSpPr>
        <p:spPr>
          <a:xfrm>
            <a:off x="449614"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44" name="Google Shape;44;p201"/>
          <p:cNvSpPr txBox="1"/>
          <p:nvPr/>
        </p:nvSpPr>
        <p:spPr>
          <a:xfrm>
            <a:off x="8839176" y="6498002"/>
            <a:ext cx="614036"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45" name="Google Shape;45;p201"/>
          <p:cNvSpPr/>
          <p:nvPr/>
        </p:nvSpPr>
        <p:spPr>
          <a:xfrm>
            <a:off x="449612" y="6498004"/>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100">
                <a:solidFill>
                  <a:srgbClr val="7F7F7F"/>
                </a:solidFill>
                <a:latin typeface="Arial"/>
                <a:ea typeface="Arial"/>
                <a:cs typeface="Arial"/>
                <a:sym typeface="Arial"/>
              </a:rPr>
              <a:t>Samsung Innovation Campus</a:t>
            </a:r>
            <a:endParaRPr/>
          </a:p>
        </p:txBody>
      </p:sp>
      <p:sp>
        <p:nvSpPr>
          <p:cNvPr id="46" name="Google Shape;46;p201"/>
          <p:cNvSpPr/>
          <p:nvPr/>
        </p:nvSpPr>
        <p:spPr>
          <a:xfrm>
            <a:off x="720000" y="2095279"/>
            <a:ext cx="60008" cy="1759369"/>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62">
              <a:solidFill>
                <a:srgbClr val="FFFFFF"/>
              </a:solidFill>
              <a:latin typeface="Arial"/>
              <a:ea typeface="Arial"/>
              <a:cs typeface="Arial"/>
              <a:sym typeface="Arial"/>
            </a:endParaRPr>
          </a:p>
        </p:txBody>
      </p:sp>
      <p:sp>
        <p:nvSpPr>
          <p:cNvPr id="47" name="Google Shape;47;p201"/>
          <p:cNvSpPr/>
          <p:nvPr/>
        </p:nvSpPr>
        <p:spPr>
          <a:xfrm>
            <a:off x="720000" y="4157761"/>
            <a:ext cx="60008" cy="323165"/>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62">
              <a:solidFill>
                <a:srgbClr val="FFFFFF"/>
              </a:solidFill>
              <a:latin typeface="Arial"/>
              <a:ea typeface="Arial"/>
              <a:cs typeface="Arial"/>
              <a:sym typeface="Arial"/>
            </a:endParaRPr>
          </a:p>
        </p:txBody>
      </p:sp>
      <p:sp>
        <p:nvSpPr>
          <p:cNvPr id="48" name="Google Shape;48;p201"/>
          <p:cNvSpPr txBox="1"/>
          <p:nvPr>
            <p:ph idx="2" type="body"/>
          </p:nvPr>
        </p:nvSpPr>
        <p:spPr>
          <a:xfrm>
            <a:off x="985323" y="2066881"/>
            <a:ext cx="5477256" cy="310896"/>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rgbClr val="7F7F7F"/>
              </a:buClr>
              <a:buSzPts val="2000"/>
              <a:buFont typeface="Arial"/>
              <a:buNone/>
              <a:defRPr b="0" i="0" sz="2000" u="none" cap="none" strike="noStrike">
                <a:solidFill>
                  <a:srgbClr val="7F7F7F"/>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49" name="Google Shape;49;p201"/>
          <p:cNvSpPr/>
          <p:nvPr/>
        </p:nvSpPr>
        <p:spPr>
          <a:xfrm>
            <a:off x="990000" y="4157760"/>
            <a:ext cx="3178420" cy="323165"/>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2100">
                <a:solidFill>
                  <a:srgbClr val="1428A0"/>
                </a:solidFill>
                <a:latin typeface="Arial"/>
                <a:ea typeface="Arial"/>
                <a:cs typeface="Arial"/>
                <a:sym typeface="Arial"/>
              </a:rPr>
              <a:t>Lưu trữ Big Data</a:t>
            </a:r>
            <a:endParaRPr sz="2100">
              <a:solidFill>
                <a:srgbClr val="1428A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NIT_Detail">
  <p:cSld name="UNIT_Detail">
    <p:spTree>
      <p:nvGrpSpPr>
        <p:cNvPr id="50" name="Shape 50"/>
        <p:cNvGrpSpPr/>
        <p:nvPr/>
      </p:nvGrpSpPr>
      <p:grpSpPr>
        <a:xfrm>
          <a:off x="0" y="0"/>
          <a:ext cx="0" cy="0"/>
          <a:chOff x="0" y="0"/>
          <a:chExt cx="0" cy="0"/>
        </a:xfrm>
      </p:grpSpPr>
      <p:pic>
        <p:nvPicPr>
          <p:cNvPr id="51" name="Google Shape;51;p202"/>
          <p:cNvPicPr preferRelativeResize="0"/>
          <p:nvPr/>
        </p:nvPicPr>
        <p:blipFill rotWithShape="1">
          <a:blip r:embed="rId2">
            <a:alphaModFix/>
          </a:blip>
          <a:srcRect b="0" l="0" r="0" t="0"/>
          <a:stretch/>
        </p:blipFill>
        <p:spPr>
          <a:xfrm>
            <a:off x="0" y="0"/>
            <a:ext cx="9906000" cy="6858000"/>
          </a:xfrm>
          <a:prstGeom prst="rect">
            <a:avLst/>
          </a:prstGeom>
          <a:noFill/>
          <a:ln>
            <a:noFill/>
          </a:ln>
        </p:spPr>
      </p:pic>
      <p:cxnSp>
        <p:nvCxnSpPr>
          <p:cNvPr id="52" name="Google Shape;52;p202"/>
          <p:cNvCxnSpPr/>
          <p:nvPr/>
        </p:nvCxnSpPr>
        <p:spPr>
          <a:xfrm>
            <a:off x="449614"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53" name="Google Shape;53;p202"/>
          <p:cNvSpPr txBox="1"/>
          <p:nvPr/>
        </p:nvSpPr>
        <p:spPr>
          <a:xfrm>
            <a:off x="8839176" y="6498002"/>
            <a:ext cx="614036"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54" name="Google Shape;54;p202"/>
          <p:cNvSpPr/>
          <p:nvPr/>
        </p:nvSpPr>
        <p:spPr>
          <a:xfrm>
            <a:off x="449612" y="6498004"/>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100">
                <a:solidFill>
                  <a:srgbClr val="7F7F7F"/>
                </a:solidFill>
                <a:latin typeface="Arial"/>
                <a:ea typeface="Arial"/>
                <a:cs typeface="Arial"/>
                <a:sym typeface="Arial"/>
              </a:rPr>
              <a:t>Samsung Innovation Campus</a:t>
            </a:r>
            <a:endParaRPr/>
          </a:p>
        </p:txBody>
      </p:sp>
      <p:sp>
        <p:nvSpPr>
          <p:cNvPr id="55" name="Google Shape;55;p202"/>
          <p:cNvSpPr txBox="1"/>
          <p:nvPr/>
        </p:nvSpPr>
        <p:spPr>
          <a:xfrm>
            <a:off x="6849055" y="6498002"/>
            <a:ext cx="2350254"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lang="en-US" sz="900">
                <a:solidFill>
                  <a:srgbClr val="7F7F7F"/>
                </a:solidFill>
                <a:latin typeface="Arial"/>
                <a:ea typeface="Arial"/>
                <a:cs typeface="Arial"/>
                <a:sym typeface="Arial"/>
              </a:rPr>
              <a:t>Chương 4. Lưu trữ Big Data</a:t>
            </a:r>
            <a:endParaRPr sz="900">
              <a:solidFill>
                <a:srgbClr val="7F7F7F"/>
              </a:solidFill>
              <a:latin typeface="Arial"/>
              <a:ea typeface="Arial"/>
              <a:cs typeface="Arial"/>
              <a:sym typeface="Arial"/>
            </a:endParaRPr>
          </a:p>
        </p:txBody>
      </p:sp>
      <p:sp>
        <p:nvSpPr>
          <p:cNvPr id="56" name="Google Shape;56;p202"/>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57" name="Google Shape;57;p202"/>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rgbClr val="7F7F7F"/>
              </a:buClr>
              <a:buSzPts val="2000"/>
              <a:buFont typeface="Arial"/>
              <a:buNone/>
              <a:defRPr b="0" i="0" sz="2000" u="none" cap="none" strike="noStrike">
                <a:solidFill>
                  <a:srgbClr val="7F7F7F"/>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p:cSld name="Body">
    <p:spTree>
      <p:nvGrpSpPr>
        <p:cNvPr id="58" name="Shape 58"/>
        <p:cNvGrpSpPr/>
        <p:nvPr/>
      </p:nvGrpSpPr>
      <p:grpSpPr>
        <a:xfrm>
          <a:off x="0" y="0"/>
          <a:ext cx="0" cy="0"/>
          <a:chOff x="0" y="0"/>
          <a:chExt cx="0" cy="0"/>
        </a:xfrm>
      </p:grpSpPr>
      <p:pic>
        <p:nvPicPr>
          <p:cNvPr id="59" name="Google Shape;59;p203"/>
          <p:cNvPicPr preferRelativeResize="0"/>
          <p:nvPr/>
        </p:nvPicPr>
        <p:blipFill rotWithShape="1">
          <a:blip r:embed="rId2">
            <a:alphaModFix/>
          </a:blip>
          <a:srcRect b="0" l="0" r="0" t="0"/>
          <a:stretch/>
        </p:blipFill>
        <p:spPr>
          <a:xfrm>
            <a:off x="-3172" y="0"/>
            <a:ext cx="9909172" cy="6858000"/>
          </a:xfrm>
          <a:prstGeom prst="rect">
            <a:avLst/>
          </a:prstGeom>
          <a:noFill/>
          <a:ln>
            <a:noFill/>
          </a:ln>
        </p:spPr>
      </p:pic>
      <p:cxnSp>
        <p:nvCxnSpPr>
          <p:cNvPr id="60" name="Google Shape;60;p203"/>
          <p:cNvCxnSpPr/>
          <p:nvPr/>
        </p:nvCxnSpPr>
        <p:spPr>
          <a:xfrm>
            <a:off x="449613"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61" name="Google Shape;61;p203"/>
          <p:cNvSpPr txBox="1"/>
          <p:nvPr/>
        </p:nvSpPr>
        <p:spPr>
          <a:xfrm>
            <a:off x="8839176" y="6498000"/>
            <a:ext cx="614036"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62" name="Google Shape;62;p203"/>
          <p:cNvSpPr/>
          <p:nvPr/>
        </p:nvSpPr>
        <p:spPr>
          <a:xfrm>
            <a:off x="449612" y="6498002"/>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100">
                <a:solidFill>
                  <a:srgbClr val="7F7F7F"/>
                </a:solidFill>
                <a:latin typeface="Arial"/>
                <a:ea typeface="Arial"/>
                <a:cs typeface="Arial"/>
                <a:sym typeface="Arial"/>
              </a:rPr>
              <a:t>Samsung Innovation Campus</a:t>
            </a:r>
            <a:endParaRPr/>
          </a:p>
        </p:txBody>
      </p:sp>
      <p:sp>
        <p:nvSpPr>
          <p:cNvPr id="63" name="Google Shape;63;p203"/>
          <p:cNvSpPr txBox="1"/>
          <p:nvPr/>
        </p:nvSpPr>
        <p:spPr>
          <a:xfrm>
            <a:off x="6849054" y="6498000"/>
            <a:ext cx="2350254"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lang="en-US" sz="900">
                <a:solidFill>
                  <a:srgbClr val="7F7F7F"/>
                </a:solidFill>
                <a:latin typeface="Arial"/>
                <a:ea typeface="Arial"/>
                <a:cs typeface="Arial"/>
                <a:sym typeface="Arial"/>
              </a:rPr>
              <a:t>Chương 4. Lưu trữ Big Data</a:t>
            </a:r>
            <a:endParaRPr sz="900">
              <a:solidFill>
                <a:srgbClr val="7F7F7F"/>
              </a:solidFill>
              <a:latin typeface="Arial"/>
              <a:ea typeface="Arial"/>
              <a:cs typeface="Arial"/>
              <a:sym typeface="Arial"/>
            </a:endParaRPr>
          </a:p>
        </p:txBody>
      </p:sp>
      <p:sp>
        <p:nvSpPr>
          <p:cNvPr id="64" name="Google Shape;64;p20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65" name="Google Shape;65;p20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rgbClr val="131313"/>
              </a:buClr>
              <a:buSzPts val="3200"/>
              <a:buFont typeface="Arial"/>
              <a:buNone/>
              <a:defRPr b="0" i="0" sz="3200" u="none" cap="none" strike="noStrike">
                <a:solidFill>
                  <a:srgbClr val="131313"/>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66" name="Google Shape;66;p20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lvl1pPr indent="-228600" lvl="0" marL="457200" marR="0" rtl="0" algn="r">
              <a:lnSpc>
                <a:spcPct val="100000"/>
              </a:lnSpc>
              <a:spcBef>
                <a:spcPts val="0"/>
              </a:spcBef>
              <a:spcAft>
                <a:spcPts val="0"/>
              </a:spcAft>
              <a:buClr>
                <a:srgbClr val="D8D8D8"/>
              </a:buClr>
              <a:buSzPts val="1600"/>
              <a:buFont typeface="Arial"/>
              <a:buNone/>
              <a:defRPr b="0" i="0" sz="1600" u="none" cap="none" strike="noStrike">
                <a:solidFill>
                  <a:srgbClr val="D8D8D8"/>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67" name="Google Shape;67;p20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lvl1pPr indent="-317500" lvl="0" marL="457200" marR="0" rtl="0" algn="l">
              <a:lnSpc>
                <a:spcPct val="128571"/>
              </a:lnSpc>
              <a:spcBef>
                <a:spcPts val="1000"/>
              </a:spcBef>
              <a:spcAft>
                <a:spcPts val="0"/>
              </a:spcAft>
              <a:buClr>
                <a:srgbClr val="262626"/>
              </a:buClr>
              <a:buSzPts val="1400"/>
              <a:buFont typeface="Arial"/>
              <a:buChar char="•"/>
              <a:defRPr b="0" i="0" sz="1400" u="none" cap="none" strike="noStrike">
                <a:solidFill>
                  <a:srgbClr val="262626"/>
                </a:solidFill>
                <a:latin typeface="Arial"/>
                <a:ea typeface="Arial"/>
                <a:cs typeface="Arial"/>
                <a:sym typeface="Arial"/>
              </a:defRPr>
            </a:lvl1pPr>
            <a:lvl2pPr indent="-294640" lvl="1" marL="914400" marR="0" rtl="0" algn="l">
              <a:lnSpc>
                <a:spcPct val="138461"/>
              </a:lnSpc>
              <a:spcBef>
                <a:spcPts val="200"/>
              </a:spcBef>
              <a:spcAft>
                <a:spcPts val="0"/>
              </a:spcAft>
              <a:buClr>
                <a:srgbClr val="262626"/>
              </a:buClr>
              <a:buSzPts val="1040"/>
              <a:buFont typeface="Arial"/>
              <a:buChar char="•"/>
              <a:defRPr b="0" i="0" sz="1300" u="none" cap="none" strike="noStrike">
                <a:solidFill>
                  <a:srgbClr val="262626"/>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1407">
          <p15:clr>
            <a:srgbClr val="FBAE40"/>
          </p15:clr>
        </p15:guide>
        <p15:guide id="2" pos="330">
          <p15:clr>
            <a:srgbClr val="FBAE40"/>
          </p15:clr>
        </p15:guide>
        <p15:guide id="3" pos="5887">
          <p15:clr>
            <a:srgbClr val="FBAE40"/>
          </p15:clr>
        </p15:guide>
        <p15:guide id="4" orient="horz" pos="1593">
          <p15:clr>
            <a:srgbClr val="FBAE40"/>
          </p15:clr>
        </p15:guide>
        <p15:guide id="5" orient="horz" pos="2795">
          <p15:clr>
            <a:srgbClr val="FBAE40"/>
          </p15:clr>
        </p15:guide>
        <p15:guide id="6" orient="horz" pos="3952">
          <p15:clr>
            <a:srgbClr val="FBAE40"/>
          </p15:clr>
        </p15:guide>
        <p15:guide id="7" orient="horz" pos="95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UNIT">
  <p:cSld name="1_UNIT">
    <p:spTree>
      <p:nvGrpSpPr>
        <p:cNvPr id="68" name="Shape 68"/>
        <p:cNvGrpSpPr/>
        <p:nvPr/>
      </p:nvGrpSpPr>
      <p:grpSpPr>
        <a:xfrm>
          <a:off x="0" y="0"/>
          <a:ext cx="0" cy="0"/>
          <a:chOff x="0" y="0"/>
          <a:chExt cx="0" cy="0"/>
        </a:xfrm>
      </p:grpSpPr>
      <p:pic>
        <p:nvPicPr>
          <p:cNvPr id="69" name="Google Shape;69;p204"/>
          <p:cNvPicPr preferRelativeResize="0"/>
          <p:nvPr/>
        </p:nvPicPr>
        <p:blipFill rotWithShape="1">
          <a:blip r:embed="rId2">
            <a:alphaModFix/>
          </a:blip>
          <a:srcRect b="0" l="0" r="0" t="0"/>
          <a:stretch/>
        </p:blipFill>
        <p:spPr>
          <a:xfrm>
            <a:off x="0" y="0"/>
            <a:ext cx="9906000" cy="6858000"/>
          </a:xfrm>
          <a:prstGeom prst="rect">
            <a:avLst/>
          </a:prstGeom>
          <a:noFill/>
          <a:ln>
            <a:noFill/>
          </a:ln>
        </p:spPr>
      </p:pic>
      <p:sp>
        <p:nvSpPr>
          <p:cNvPr id="70" name="Google Shape;70;p204"/>
          <p:cNvSpPr txBox="1"/>
          <p:nvPr>
            <p:ph idx="1" type="body"/>
          </p:nvPr>
        </p:nvSpPr>
        <p:spPr>
          <a:xfrm>
            <a:off x="985323" y="2524714"/>
            <a:ext cx="4617720" cy="1329932"/>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cxnSp>
        <p:nvCxnSpPr>
          <p:cNvPr id="71" name="Google Shape;71;p204"/>
          <p:cNvCxnSpPr/>
          <p:nvPr/>
        </p:nvCxnSpPr>
        <p:spPr>
          <a:xfrm>
            <a:off x="449614"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72" name="Google Shape;72;p204"/>
          <p:cNvSpPr txBox="1"/>
          <p:nvPr/>
        </p:nvSpPr>
        <p:spPr>
          <a:xfrm>
            <a:off x="8839176" y="6498002"/>
            <a:ext cx="614036"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73" name="Google Shape;73;p204"/>
          <p:cNvSpPr/>
          <p:nvPr/>
        </p:nvSpPr>
        <p:spPr>
          <a:xfrm>
            <a:off x="449612" y="6498004"/>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100">
                <a:solidFill>
                  <a:srgbClr val="7F7F7F"/>
                </a:solidFill>
                <a:latin typeface="Arial"/>
                <a:ea typeface="Arial"/>
                <a:cs typeface="Arial"/>
                <a:sym typeface="Arial"/>
              </a:rPr>
              <a:t>Samsung Innovation Campus</a:t>
            </a:r>
            <a:endParaRPr/>
          </a:p>
        </p:txBody>
      </p:sp>
      <p:sp>
        <p:nvSpPr>
          <p:cNvPr id="74" name="Google Shape;74;p204"/>
          <p:cNvSpPr/>
          <p:nvPr/>
        </p:nvSpPr>
        <p:spPr>
          <a:xfrm>
            <a:off x="720000" y="2095279"/>
            <a:ext cx="60008" cy="1759369"/>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62">
              <a:solidFill>
                <a:srgbClr val="FFFFFF"/>
              </a:solidFill>
              <a:latin typeface="Arial"/>
              <a:ea typeface="Arial"/>
              <a:cs typeface="Arial"/>
              <a:sym typeface="Arial"/>
            </a:endParaRPr>
          </a:p>
        </p:txBody>
      </p:sp>
      <p:sp>
        <p:nvSpPr>
          <p:cNvPr id="75" name="Google Shape;75;p204"/>
          <p:cNvSpPr/>
          <p:nvPr/>
        </p:nvSpPr>
        <p:spPr>
          <a:xfrm>
            <a:off x="720000" y="4157761"/>
            <a:ext cx="60008" cy="323165"/>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62">
              <a:solidFill>
                <a:srgbClr val="FFFFFF"/>
              </a:solidFill>
              <a:latin typeface="Arial"/>
              <a:ea typeface="Arial"/>
              <a:cs typeface="Arial"/>
              <a:sym typeface="Arial"/>
            </a:endParaRPr>
          </a:p>
        </p:txBody>
      </p:sp>
      <p:sp>
        <p:nvSpPr>
          <p:cNvPr id="76" name="Google Shape;76;p204"/>
          <p:cNvSpPr txBox="1"/>
          <p:nvPr>
            <p:ph idx="2" type="body"/>
          </p:nvPr>
        </p:nvSpPr>
        <p:spPr>
          <a:xfrm>
            <a:off x="985323" y="2066881"/>
            <a:ext cx="5477256" cy="310896"/>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rgbClr val="7F7F7F"/>
              </a:buClr>
              <a:buSzPts val="2000"/>
              <a:buFont typeface="Arial"/>
              <a:buNone/>
              <a:defRPr b="0" i="0" sz="2000" u="none" cap="none" strike="noStrike">
                <a:solidFill>
                  <a:srgbClr val="7F7F7F"/>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77" name="Google Shape;77;p204"/>
          <p:cNvSpPr/>
          <p:nvPr/>
        </p:nvSpPr>
        <p:spPr>
          <a:xfrm>
            <a:off x="990000" y="4157760"/>
            <a:ext cx="3178420" cy="323165"/>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2100">
                <a:solidFill>
                  <a:srgbClr val="1428A0"/>
                </a:solidFill>
                <a:latin typeface="Arial"/>
                <a:ea typeface="Arial"/>
                <a:cs typeface="Arial"/>
                <a:sym typeface="Arial"/>
              </a:rPr>
              <a:t>Lưu trữ Big Data</a:t>
            </a:r>
            <a:endParaRPr sz="2100">
              <a:solidFill>
                <a:srgbClr val="1428A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st" type="blank">
  <p:cSld name="BLANK">
    <p:spTree>
      <p:nvGrpSpPr>
        <p:cNvPr id="78" name="Shape 78"/>
        <p:cNvGrpSpPr/>
        <p:nvPr/>
      </p:nvGrpSpPr>
      <p:grpSpPr>
        <a:xfrm>
          <a:off x="0" y="0"/>
          <a:ext cx="0" cy="0"/>
          <a:chOff x="0" y="0"/>
          <a:chExt cx="0" cy="0"/>
        </a:xfrm>
      </p:grpSpPr>
      <p:pic>
        <p:nvPicPr>
          <p:cNvPr id="79" name="Google Shape;79;p205"/>
          <p:cNvPicPr preferRelativeResize="0"/>
          <p:nvPr/>
        </p:nvPicPr>
        <p:blipFill rotWithShape="1">
          <a:blip r:embed="rId2">
            <a:alphaModFix/>
          </a:blip>
          <a:srcRect b="0" l="0" r="0" t="0"/>
          <a:stretch/>
        </p:blipFill>
        <p:spPr>
          <a:xfrm>
            <a:off x="1" y="4395"/>
            <a:ext cx="9902825" cy="6853605"/>
          </a:xfrm>
          <a:prstGeom prst="rect">
            <a:avLst/>
          </a:prstGeom>
          <a:noFill/>
          <a:ln>
            <a:noFill/>
          </a:ln>
        </p:spPr>
      </p:pic>
      <p:sp>
        <p:nvSpPr>
          <p:cNvPr id="80" name="Google Shape;80;p205"/>
          <p:cNvSpPr/>
          <p:nvPr/>
        </p:nvSpPr>
        <p:spPr>
          <a:xfrm>
            <a:off x="1" y="0"/>
            <a:ext cx="9902825" cy="6858000"/>
          </a:xfrm>
          <a:prstGeom prst="rect">
            <a:avLst/>
          </a:prstGeom>
          <a:solidFill>
            <a:srgbClr val="1428A0">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60">
              <a:solidFill>
                <a:schemeClr val="lt1"/>
              </a:solidFill>
              <a:latin typeface="Arial"/>
              <a:ea typeface="Arial"/>
              <a:cs typeface="Arial"/>
              <a:sym typeface="Arial"/>
            </a:endParaRPr>
          </a:p>
        </p:txBody>
      </p:sp>
      <p:sp>
        <p:nvSpPr>
          <p:cNvPr id="81" name="Google Shape;81;p205"/>
          <p:cNvSpPr/>
          <p:nvPr/>
        </p:nvSpPr>
        <p:spPr>
          <a:xfrm>
            <a:off x="449612" y="5677031"/>
            <a:ext cx="9003600" cy="73096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ⓒ2021 SAMSUNG. All rights reserved.</a:t>
            </a:r>
            <a:endParaRPr/>
          </a:p>
          <a:p>
            <a:pPr indent="0" lvl="0" marL="0" marR="0" rtl="0" algn="l">
              <a:lnSpc>
                <a:spcPct val="100000"/>
              </a:lnSpc>
              <a:spcBef>
                <a:spcPts val="60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Samsung Electronics Corporate Citizenship Office holds the copyright of book.</a:t>
            </a:r>
            <a:endParaRPr/>
          </a:p>
          <a:p>
            <a:pPr indent="0" lvl="0" marL="0" marR="0" rtl="0" algn="l">
              <a:lnSpc>
                <a:spcPct val="100000"/>
              </a:lnSpc>
              <a:spcBef>
                <a:spcPts val="30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This book is a literary property protected by copyright law so reprint and reproduction without permission are prohibited. </a:t>
            </a:r>
            <a:endParaRPr/>
          </a:p>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endParaRPr/>
          </a:p>
        </p:txBody>
      </p:sp>
      <p:pic>
        <p:nvPicPr>
          <p:cNvPr id="82" name="Google Shape;82;p205"/>
          <p:cNvPicPr preferRelativeResize="0"/>
          <p:nvPr/>
        </p:nvPicPr>
        <p:blipFill rotWithShape="1">
          <a:blip r:embed="rId3">
            <a:alphaModFix/>
          </a:blip>
          <a:srcRect b="0" l="0" r="0" t="0"/>
          <a:stretch/>
        </p:blipFill>
        <p:spPr>
          <a:xfrm>
            <a:off x="3713012" y="3022951"/>
            <a:ext cx="2476800" cy="812098"/>
          </a:xfrm>
          <a:prstGeom prst="rect">
            <a:avLst/>
          </a:prstGeom>
          <a:noFill/>
          <a:ln>
            <a:noFill/>
          </a:ln>
        </p:spPr>
      </p:pic>
      <p:sp>
        <p:nvSpPr>
          <p:cNvPr id="83" name="Google Shape;83;p205"/>
          <p:cNvSpPr/>
          <p:nvPr/>
        </p:nvSpPr>
        <p:spPr>
          <a:xfrm>
            <a:off x="449612" y="450000"/>
            <a:ext cx="1290982" cy="198000"/>
          </a:xfrm>
          <a:custGeom>
            <a:rect b="b" l="l" r="r" t="t"/>
            <a:pathLst>
              <a:path extrusionOk="0" h="334" w="2179">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60"/>
              <a:buFont typeface="Arial"/>
              <a:buNone/>
            </a:pPr>
            <a:r>
              <a:t/>
            </a:r>
            <a:endParaRPr sz="1960">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1.png"/><Relationship Id="rId4" Type="http://schemas.openxmlformats.org/officeDocument/2006/relationships/image" Target="../media/image14.png"/><Relationship Id="rId5" Type="http://schemas.openxmlformats.org/officeDocument/2006/relationships/image" Target="../media/image2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0.xml"/><Relationship Id="rId3" Type="http://schemas.openxmlformats.org/officeDocument/2006/relationships/image" Target="../media/image146.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41.png"/><Relationship Id="rId4" Type="http://schemas.openxmlformats.org/officeDocument/2006/relationships/image" Target="../media/image14.png"/><Relationship Id="rId5" Type="http://schemas.openxmlformats.org/officeDocument/2006/relationships/image" Target="../media/image2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2.xml"/><Relationship Id="rId3" Type="http://schemas.openxmlformats.org/officeDocument/2006/relationships/image" Target="../media/image153.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3.xml"/><Relationship Id="rId3" Type="http://schemas.openxmlformats.org/officeDocument/2006/relationships/image" Target="../media/image158.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8.xml"/><Relationship Id="rId3" Type="http://schemas.openxmlformats.org/officeDocument/2006/relationships/image" Target="../media/image169.png"/><Relationship Id="rId4" Type="http://schemas.openxmlformats.org/officeDocument/2006/relationships/image" Target="../media/image155.png"/><Relationship Id="rId5" Type="http://schemas.openxmlformats.org/officeDocument/2006/relationships/image" Target="../media/image154.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1.xml"/><Relationship Id="rId3" Type="http://schemas.openxmlformats.org/officeDocument/2006/relationships/image" Target="../media/image160.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3.xml"/><Relationship Id="rId3" Type="http://schemas.openxmlformats.org/officeDocument/2006/relationships/image" Target="../media/image151.png"/><Relationship Id="rId4" Type="http://schemas.openxmlformats.org/officeDocument/2006/relationships/image" Target="../media/image159.png"/><Relationship Id="rId5" Type="http://schemas.openxmlformats.org/officeDocument/2006/relationships/image" Target="../media/image157.png"/><Relationship Id="rId6" Type="http://schemas.openxmlformats.org/officeDocument/2006/relationships/image" Target="../media/image165.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6.xml"/><Relationship Id="rId3" Type="http://schemas.openxmlformats.org/officeDocument/2006/relationships/image" Target="../media/image166.png"/><Relationship Id="rId4" Type="http://schemas.openxmlformats.org/officeDocument/2006/relationships/image" Target="../media/image17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7.xml"/><Relationship Id="rId3" Type="http://schemas.openxmlformats.org/officeDocument/2006/relationships/image" Target="../media/image164.png"/><Relationship Id="rId4" Type="http://schemas.openxmlformats.org/officeDocument/2006/relationships/image" Target="../media/image17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7.xml"/><Relationship Id="rId3" Type="http://schemas.openxmlformats.org/officeDocument/2006/relationships/image" Target="../media/image189.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9.xml"/><Relationship Id="rId3" Type="http://schemas.openxmlformats.org/officeDocument/2006/relationships/image" Target="../media/image18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2.xml"/><Relationship Id="rId3" Type="http://schemas.openxmlformats.org/officeDocument/2006/relationships/image" Target="../media/image172.png"/></Relationships>
</file>

<file path=ppt/slides/_rels/slide173.xml.rels><?xml version="1.0" encoding="UTF-8" standalone="yes"?><Relationships xmlns="http://schemas.openxmlformats.org/package/2006/relationships"><Relationship Id="rId11" Type="http://schemas.openxmlformats.org/officeDocument/2006/relationships/image" Target="../media/image179.png"/><Relationship Id="rId10" Type="http://schemas.openxmlformats.org/officeDocument/2006/relationships/image" Target="../media/image177.png"/><Relationship Id="rId13" Type="http://schemas.openxmlformats.org/officeDocument/2006/relationships/image" Target="../media/image185.png"/><Relationship Id="rId12" Type="http://schemas.openxmlformats.org/officeDocument/2006/relationships/image" Target="../media/image190.png"/><Relationship Id="rId1" Type="http://schemas.openxmlformats.org/officeDocument/2006/relationships/slideLayout" Target="../slideLayouts/slideLayout6.xml"/><Relationship Id="rId2" Type="http://schemas.openxmlformats.org/officeDocument/2006/relationships/notesSlide" Target="../notesSlides/notesSlide173.xml"/><Relationship Id="rId3" Type="http://schemas.openxmlformats.org/officeDocument/2006/relationships/image" Target="../media/image189.png"/><Relationship Id="rId4" Type="http://schemas.openxmlformats.org/officeDocument/2006/relationships/image" Target="../media/image162.png"/><Relationship Id="rId9" Type="http://schemas.openxmlformats.org/officeDocument/2006/relationships/image" Target="../media/image180.png"/><Relationship Id="rId5" Type="http://schemas.openxmlformats.org/officeDocument/2006/relationships/image" Target="../media/image163.png"/><Relationship Id="rId6" Type="http://schemas.openxmlformats.org/officeDocument/2006/relationships/image" Target="../media/image168.png"/><Relationship Id="rId7" Type="http://schemas.openxmlformats.org/officeDocument/2006/relationships/image" Target="../media/image187.png"/><Relationship Id="rId8" Type="http://schemas.openxmlformats.org/officeDocument/2006/relationships/image" Target="../media/image175.png"/></Relationships>
</file>

<file path=ppt/slides/_rels/slide174.xml.rels><?xml version="1.0" encoding="UTF-8" standalone="yes"?><Relationships xmlns="http://schemas.openxmlformats.org/package/2006/relationships"><Relationship Id="rId11" Type="http://schemas.openxmlformats.org/officeDocument/2006/relationships/image" Target="../media/image179.png"/><Relationship Id="rId10" Type="http://schemas.openxmlformats.org/officeDocument/2006/relationships/image" Target="../media/image177.png"/><Relationship Id="rId13" Type="http://schemas.openxmlformats.org/officeDocument/2006/relationships/image" Target="../media/image185.png"/><Relationship Id="rId12" Type="http://schemas.openxmlformats.org/officeDocument/2006/relationships/image" Target="../media/image190.png"/><Relationship Id="rId1" Type="http://schemas.openxmlformats.org/officeDocument/2006/relationships/slideLayout" Target="../slideLayouts/slideLayout6.xml"/><Relationship Id="rId2" Type="http://schemas.openxmlformats.org/officeDocument/2006/relationships/notesSlide" Target="../notesSlides/notesSlide174.xml"/><Relationship Id="rId3" Type="http://schemas.openxmlformats.org/officeDocument/2006/relationships/image" Target="../media/image189.png"/><Relationship Id="rId4" Type="http://schemas.openxmlformats.org/officeDocument/2006/relationships/image" Target="../media/image162.png"/><Relationship Id="rId9" Type="http://schemas.openxmlformats.org/officeDocument/2006/relationships/image" Target="../media/image180.png"/><Relationship Id="rId5" Type="http://schemas.openxmlformats.org/officeDocument/2006/relationships/image" Target="../media/image163.png"/><Relationship Id="rId6" Type="http://schemas.openxmlformats.org/officeDocument/2006/relationships/image" Target="../media/image168.png"/><Relationship Id="rId7" Type="http://schemas.openxmlformats.org/officeDocument/2006/relationships/image" Target="../media/image187.png"/><Relationship Id="rId8" Type="http://schemas.openxmlformats.org/officeDocument/2006/relationships/image" Target="../media/image175.png"/></Relationships>
</file>

<file path=ppt/slides/_rels/slide175.xml.rels><?xml version="1.0" encoding="UTF-8" standalone="yes"?><Relationships xmlns="http://schemas.openxmlformats.org/package/2006/relationships"><Relationship Id="rId11" Type="http://schemas.openxmlformats.org/officeDocument/2006/relationships/image" Target="../media/image179.png"/><Relationship Id="rId10" Type="http://schemas.openxmlformats.org/officeDocument/2006/relationships/image" Target="../media/image177.png"/><Relationship Id="rId13" Type="http://schemas.openxmlformats.org/officeDocument/2006/relationships/image" Target="../media/image185.png"/><Relationship Id="rId12" Type="http://schemas.openxmlformats.org/officeDocument/2006/relationships/image" Target="../media/image190.png"/><Relationship Id="rId1" Type="http://schemas.openxmlformats.org/officeDocument/2006/relationships/slideLayout" Target="../slideLayouts/slideLayout6.xml"/><Relationship Id="rId2" Type="http://schemas.openxmlformats.org/officeDocument/2006/relationships/notesSlide" Target="../notesSlides/notesSlide175.xml"/><Relationship Id="rId3" Type="http://schemas.openxmlformats.org/officeDocument/2006/relationships/image" Target="../media/image189.png"/><Relationship Id="rId4" Type="http://schemas.openxmlformats.org/officeDocument/2006/relationships/image" Target="../media/image162.png"/><Relationship Id="rId9" Type="http://schemas.openxmlformats.org/officeDocument/2006/relationships/image" Target="../media/image180.png"/><Relationship Id="rId5" Type="http://schemas.openxmlformats.org/officeDocument/2006/relationships/image" Target="../media/image163.png"/><Relationship Id="rId6" Type="http://schemas.openxmlformats.org/officeDocument/2006/relationships/image" Target="../media/image168.png"/><Relationship Id="rId7" Type="http://schemas.openxmlformats.org/officeDocument/2006/relationships/image" Target="../media/image187.png"/><Relationship Id="rId8" Type="http://schemas.openxmlformats.org/officeDocument/2006/relationships/image" Target="../media/image175.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8.xml"/><Relationship Id="rId3" Type="http://schemas.openxmlformats.org/officeDocument/2006/relationships/image" Target="../media/image196.png"/><Relationship Id="rId4" Type="http://schemas.openxmlformats.org/officeDocument/2006/relationships/image" Target="../media/image194.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4.xml"/><Relationship Id="rId3" Type="http://schemas.openxmlformats.org/officeDocument/2006/relationships/image" Target="../media/image195.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33.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1" Type="http://schemas.openxmlformats.org/officeDocument/2006/relationships/image" Target="../media/image120.png"/><Relationship Id="rId10" Type="http://schemas.openxmlformats.org/officeDocument/2006/relationships/image" Target="../media/image112.png"/><Relationship Id="rId13" Type="http://schemas.openxmlformats.org/officeDocument/2006/relationships/image" Target="../media/image117.png"/><Relationship Id="rId12" Type="http://schemas.openxmlformats.org/officeDocument/2006/relationships/image" Target="../media/image121.png"/><Relationship Id="rId1" Type="http://schemas.openxmlformats.org/officeDocument/2006/relationships/slideLayout" Target="../slideLayouts/slideLayout6.xml"/><Relationship Id="rId2" Type="http://schemas.openxmlformats.org/officeDocument/2006/relationships/notesSlide" Target="../notesSlides/notesSlide191.xml"/><Relationship Id="rId3" Type="http://schemas.openxmlformats.org/officeDocument/2006/relationships/image" Target="../media/image89.png"/><Relationship Id="rId4" Type="http://schemas.openxmlformats.org/officeDocument/2006/relationships/image" Target="../media/image95.png"/><Relationship Id="rId9" Type="http://schemas.openxmlformats.org/officeDocument/2006/relationships/image" Target="../media/image102.png"/><Relationship Id="rId15" Type="http://schemas.openxmlformats.org/officeDocument/2006/relationships/image" Target="../media/image110.png"/><Relationship Id="rId14" Type="http://schemas.openxmlformats.org/officeDocument/2006/relationships/image" Target="../media/image132.png"/><Relationship Id="rId17" Type="http://schemas.openxmlformats.org/officeDocument/2006/relationships/image" Target="../media/image128.png"/><Relationship Id="rId16" Type="http://schemas.openxmlformats.org/officeDocument/2006/relationships/image" Target="../media/image122.png"/><Relationship Id="rId5" Type="http://schemas.openxmlformats.org/officeDocument/2006/relationships/image" Target="../media/image92.png"/><Relationship Id="rId6" Type="http://schemas.openxmlformats.org/officeDocument/2006/relationships/image" Target="../media/image103.png"/><Relationship Id="rId7" Type="http://schemas.openxmlformats.org/officeDocument/2006/relationships/image" Target="../media/image108.png"/><Relationship Id="rId8" Type="http://schemas.openxmlformats.org/officeDocument/2006/relationships/image" Target="../media/image114.png"/></Relationships>
</file>

<file path=ppt/slides/_rels/slide192.xml.rels><?xml version="1.0" encoding="UTF-8" standalone="yes"?><Relationships xmlns="http://schemas.openxmlformats.org/package/2006/relationships"><Relationship Id="rId11" Type="http://schemas.openxmlformats.org/officeDocument/2006/relationships/image" Target="../media/image120.png"/><Relationship Id="rId10" Type="http://schemas.openxmlformats.org/officeDocument/2006/relationships/image" Target="../media/image112.png"/><Relationship Id="rId13" Type="http://schemas.openxmlformats.org/officeDocument/2006/relationships/image" Target="../media/image117.png"/><Relationship Id="rId12" Type="http://schemas.openxmlformats.org/officeDocument/2006/relationships/image" Target="../media/image121.png"/><Relationship Id="rId1" Type="http://schemas.openxmlformats.org/officeDocument/2006/relationships/slideLayout" Target="../slideLayouts/slideLayout6.xml"/><Relationship Id="rId2" Type="http://schemas.openxmlformats.org/officeDocument/2006/relationships/notesSlide" Target="../notesSlides/notesSlide192.xml"/><Relationship Id="rId3" Type="http://schemas.openxmlformats.org/officeDocument/2006/relationships/image" Target="../media/image89.png"/><Relationship Id="rId4" Type="http://schemas.openxmlformats.org/officeDocument/2006/relationships/image" Target="../media/image95.png"/><Relationship Id="rId9" Type="http://schemas.openxmlformats.org/officeDocument/2006/relationships/image" Target="../media/image102.png"/><Relationship Id="rId15" Type="http://schemas.openxmlformats.org/officeDocument/2006/relationships/image" Target="../media/image110.png"/><Relationship Id="rId14" Type="http://schemas.openxmlformats.org/officeDocument/2006/relationships/image" Target="../media/image132.png"/><Relationship Id="rId17" Type="http://schemas.openxmlformats.org/officeDocument/2006/relationships/image" Target="../media/image128.png"/><Relationship Id="rId16" Type="http://schemas.openxmlformats.org/officeDocument/2006/relationships/image" Target="../media/image122.png"/><Relationship Id="rId5" Type="http://schemas.openxmlformats.org/officeDocument/2006/relationships/image" Target="../media/image92.png"/><Relationship Id="rId6" Type="http://schemas.openxmlformats.org/officeDocument/2006/relationships/image" Target="../media/image103.png"/><Relationship Id="rId7" Type="http://schemas.openxmlformats.org/officeDocument/2006/relationships/image" Target="../media/image108.png"/><Relationship Id="rId8" Type="http://schemas.openxmlformats.org/officeDocument/2006/relationships/image" Target="../media/image114.png"/></Relationships>
</file>

<file path=ppt/slides/_rels/slide193.xml.rels><?xml version="1.0" encoding="UTF-8" standalone="yes"?><Relationships xmlns="http://schemas.openxmlformats.org/package/2006/relationships"><Relationship Id="rId11" Type="http://schemas.openxmlformats.org/officeDocument/2006/relationships/image" Target="../media/image120.png"/><Relationship Id="rId10" Type="http://schemas.openxmlformats.org/officeDocument/2006/relationships/image" Target="../media/image112.png"/><Relationship Id="rId13" Type="http://schemas.openxmlformats.org/officeDocument/2006/relationships/image" Target="../media/image117.png"/><Relationship Id="rId12" Type="http://schemas.openxmlformats.org/officeDocument/2006/relationships/image" Target="../media/image121.png"/><Relationship Id="rId1" Type="http://schemas.openxmlformats.org/officeDocument/2006/relationships/slideLayout" Target="../slideLayouts/slideLayout6.xml"/><Relationship Id="rId2" Type="http://schemas.openxmlformats.org/officeDocument/2006/relationships/notesSlide" Target="../notesSlides/notesSlide193.xml"/><Relationship Id="rId3" Type="http://schemas.openxmlformats.org/officeDocument/2006/relationships/image" Target="../media/image89.png"/><Relationship Id="rId4" Type="http://schemas.openxmlformats.org/officeDocument/2006/relationships/image" Target="../media/image95.png"/><Relationship Id="rId9" Type="http://schemas.openxmlformats.org/officeDocument/2006/relationships/image" Target="../media/image102.png"/><Relationship Id="rId15" Type="http://schemas.openxmlformats.org/officeDocument/2006/relationships/image" Target="../media/image110.png"/><Relationship Id="rId14" Type="http://schemas.openxmlformats.org/officeDocument/2006/relationships/image" Target="../media/image132.png"/><Relationship Id="rId17" Type="http://schemas.openxmlformats.org/officeDocument/2006/relationships/image" Target="../media/image128.png"/><Relationship Id="rId16" Type="http://schemas.openxmlformats.org/officeDocument/2006/relationships/image" Target="../media/image122.png"/><Relationship Id="rId5" Type="http://schemas.openxmlformats.org/officeDocument/2006/relationships/image" Target="../media/image92.png"/><Relationship Id="rId6" Type="http://schemas.openxmlformats.org/officeDocument/2006/relationships/image" Target="../media/image103.png"/><Relationship Id="rId7" Type="http://schemas.openxmlformats.org/officeDocument/2006/relationships/image" Target="../media/image108.png"/><Relationship Id="rId8" Type="http://schemas.openxmlformats.org/officeDocument/2006/relationships/image" Target="../media/image114.png"/></Relationships>
</file>

<file path=ppt/slides/_rels/slide194.xml.rels><?xml version="1.0" encoding="UTF-8" standalone="yes"?><Relationships xmlns="http://schemas.openxmlformats.org/package/2006/relationships"><Relationship Id="rId11" Type="http://schemas.openxmlformats.org/officeDocument/2006/relationships/image" Target="../media/image120.png"/><Relationship Id="rId10" Type="http://schemas.openxmlformats.org/officeDocument/2006/relationships/image" Target="../media/image112.png"/><Relationship Id="rId13" Type="http://schemas.openxmlformats.org/officeDocument/2006/relationships/image" Target="../media/image117.png"/><Relationship Id="rId12" Type="http://schemas.openxmlformats.org/officeDocument/2006/relationships/image" Target="../media/image121.png"/><Relationship Id="rId1" Type="http://schemas.openxmlformats.org/officeDocument/2006/relationships/slideLayout" Target="../slideLayouts/slideLayout6.xml"/><Relationship Id="rId2" Type="http://schemas.openxmlformats.org/officeDocument/2006/relationships/notesSlide" Target="../notesSlides/notesSlide194.xml"/><Relationship Id="rId3" Type="http://schemas.openxmlformats.org/officeDocument/2006/relationships/image" Target="../media/image89.png"/><Relationship Id="rId4" Type="http://schemas.openxmlformats.org/officeDocument/2006/relationships/image" Target="../media/image95.png"/><Relationship Id="rId9" Type="http://schemas.openxmlformats.org/officeDocument/2006/relationships/image" Target="../media/image102.png"/><Relationship Id="rId15" Type="http://schemas.openxmlformats.org/officeDocument/2006/relationships/image" Target="../media/image110.png"/><Relationship Id="rId14" Type="http://schemas.openxmlformats.org/officeDocument/2006/relationships/image" Target="../media/image132.png"/><Relationship Id="rId17" Type="http://schemas.openxmlformats.org/officeDocument/2006/relationships/image" Target="../media/image128.png"/><Relationship Id="rId16" Type="http://schemas.openxmlformats.org/officeDocument/2006/relationships/image" Target="../media/image122.png"/><Relationship Id="rId5" Type="http://schemas.openxmlformats.org/officeDocument/2006/relationships/image" Target="../media/image92.png"/><Relationship Id="rId6" Type="http://schemas.openxmlformats.org/officeDocument/2006/relationships/image" Target="../media/image103.png"/><Relationship Id="rId7" Type="http://schemas.openxmlformats.org/officeDocument/2006/relationships/image" Target="../media/image108.png"/><Relationship Id="rId8" Type="http://schemas.openxmlformats.org/officeDocument/2006/relationships/image" Target="../media/image114.png"/></Relationships>
</file>

<file path=ppt/slides/_rels/slide195.xml.rels><?xml version="1.0" encoding="UTF-8" standalone="yes"?><Relationships xmlns="http://schemas.openxmlformats.org/package/2006/relationships"><Relationship Id="rId11" Type="http://schemas.openxmlformats.org/officeDocument/2006/relationships/image" Target="../media/image120.png"/><Relationship Id="rId10" Type="http://schemas.openxmlformats.org/officeDocument/2006/relationships/image" Target="../media/image112.png"/><Relationship Id="rId13" Type="http://schemas.openxmlformats.org/officeDocument/2006/relationships/image" Target="../media/image117.png"/><Relationship Id="rId12" Type="http://schemas.openxmlformats.org/officeDocument/2006/relationships/image" Target="../media/image121.png"/><Relationship Id="rId1" Type="http://schemas.openxmlformats.org/officeDocument/2006/relationships/slideLayout" Target="../slideLayouts/slideLayout6.xml"/><Relationship Id="rId2" Type="http://schemas.openxmlformats.org/officeDocument/2006/relationships/notesSlide" Target="../notesSlides/notesSlide195.xml"/><Relationship Id="rId3" Type="http://schemas.openxmlformats.org/officeDocument/2006/relationships/image" Target="../media/image89.png"/><Relationship Id="rId4" Type="http://schemas.openxmlformats.org/officeDocument/2006/relationships/image" Target="../media/image95.png"/><Relationship Id="rId9" Type="http://schemas.openxmlformats.org/officeDocument/2006/relationships/image" Target="../media/image102.png"/><Relationship Id="rId15" Type="http://schemas.openxmlformats.org/officeDocument/2006/relationships/image" Target="../media/image110.png"/><Relationship Id="rId14" Type="http://schemas.openxmlformats.org/officeDocument/2006/relationships/image" Target="../media/image132.png"/><Relationship Id="rId17" Type="http://schemas.openxmlformats.org/officeDocument/2006/relationships/image" Target="../media/image128.png"/><Relationship Id="rId16" Type="http://schemas.openxmlformats.org/officeDocument/2006/relationships/image" Target="../media/image122.png"/><Relationship Id="rId5" Type="http://schemas.openxmlformats.org/officeDocument/2006/relationships/image" Target="../media/image92.png"/><Relationship Id="rId6" Type="http://schemas.openxmlformats.org/officeDocument/2006/relationships/image" Target="../media/image103.png"/><Relationship Id="rId7" Type="http://schemas.openxmlformats.org/officeDocument/2006/relationships/image" Target="../media/image108.png"/><Relationship Id="rId8" Type="http://schemas.openxmlformats.org/officeDocument/2006/relationships/image" Target="../media/image114.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1" Type="http://schemas.openxmlformats.org/officeDocument/2006/relationships/image" Target="../media/image42.png"/><Relationship Id="rId10" Type="http://schemas.openxmlformats.org/officeDocument/2006/relationships/image" Target="../media/image28.png"/><Relationship Id="rId13" Type="http://schemas.openxmlformats.org/officeDocument/2006/relationships/image" Target="../media/image49.png"/><Relationship Id="rId12" Type="http://schemas.openxmlformats.org/officeDocument/2006/relationships/image" Target="../media/image37.png"/><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45.png"/><Relationship Id="rId4" Type="http://schemas.openxmlformats.org/officeDocument/2006/relationships/image" Target="../media/image25.png"/><Relationship Id="rId9" Type="http://schemas.openxmlformats.org/officeDocument/2006/relationships/image" Target="../media/image35.png"/><Relationship Id="rId5" Type="http://schemas.openxmlformats.org/officeDocument/2006/relationships/image" Target="../media/image16.png"/><Relationship Id="rId6" Type="http://schemas.openxmlformats.org/officeDocument/2006/relationships/image" Target="../media/image32.png"/><Relationship Id="rId7" Type="http://schemas.openxmlformats.org/officeDocument/2006/relationships/image" Target="../media/image22.png"/><Relationship Id="rId8" Type="http://schemas.openxmlformats.org/officeDocument/2006/relationships/image" Target="../media/image17.png"/></Relationships>
</file>

<file path=ppt/slides/_rels/slide27.xml.rels><?xml version="1.0" encoding="UTF-8" standalone="yes"?><Relationships xmlns="http://schemas.openxmlformats.org/package/2006/relationships"><Relationship Id="rId11" Type="http://schemas.openxmlformats.org/officeDocument/2006/relationships/image" Target="../media/image42.png"/><Relationship Id="rId10" Type="http://schemas.openxmlformats.org/officeDocument/2006/relationships/image" Target="../media/image28.png"/><Relationship Id="rId13" Type="http://schemas.openxmlformats.org/officeDocument/2006/relationships/image" Target="../media/image49.png"/><Relationship Id="rId12" Type="http://schemas.openxmlformats.org/officeDocument/2006/relationships/image" Target="../media/image48.png"/><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45.png"/><Relationship Id="rId4" Type="http://schemas.openxmlformats.org/officeDocument/2006/relationships/image" Target="../media/image25.png"/><Relationship Id="rId9" Type="http://schemas.openxmlformats.org/officeDocument/2006/relationships/image" Target="../media/image35.png"/><Relationship Id="rId5" Type="http://schemas.openxmlformats.org/officeDocument/2006/relationships/image" Target="../media/image16.png"/><Relationship Id="rId6" Type="http://schemas.openxmlformats.org/officeDocument/2006/relationships/image" Target="../media/image32.png"/><Relationship Id="rId7" Type="http://schemas.openxmlformats.org/officeDocument/2006/relationships/image" Target="../media/image22.png"/><Relationship Id="rId8" Type="http://schemas.openxmlformats.org/officeDocument/2006/relationships/image" Target="../media/image17.png"/></Relationships>
</file>

<file path=ppt/slides/_rels/slide28.xml.rels><?xml version="1.0" encoding="UTF-8" standalone="yes"?><Relationships xmlns="http://schemas.openxmlformats.org/package/2006/relationships"><Relationship Id="rId11" Type="http://schemas.openxmlformats.org/officeDocument/2006/relationships/image" Target="../media/image42.png"/><Relationship Id="rId10" Type="http://schemas.openxmlformats.org/officeDocument/2006/relationships/image" Target="../media/image28.png"/><Relationship Id="rId13" Type="http://schemas.openxmlformats.org/officeDocument/2006/relationships/image" Target="../media/image49.png"/><Relationship Id="rId12" Type="http://schemas.openxmlformats.org/officeDocument/2006/relationships/image" Target="../media/image37.png"/><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45.png"/><Relationship Id="rId4" Type="http://schemas.openxmlformats.org/officeDocument/2006/relationships/image" Target="../media/image25.png"/><Relationship Id="rId9" Type="http://schemas.openxmlformats.org/officeDocument/2006/relationships/image" Target="../media/image35.png"/><Relationship Id="rId14" Type="http://schemas.openxmlformats.org/officeDocument/2006/relationships/image" Target="../media/image56.png"/><Relationship Id="rId5" Type="http://schemas.openxmlformats.org/officeDocument/2006/relationships/image" Target="../media/image16.png"/><Relationship Id="rId6" Type="http://schemas.openxmlformats.org/officeDocument/2006/relationships/image" Target="../media/image32.png"/><Relationship Id="rId7" Type="http://schemas.openxmlformats.org/officeDocument/2006/relationships/image" Target="../media/image22.png"/><Relationship Id="rId8"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6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4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5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image" Target="../media/image5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image" Target="../media/image6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6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 Id="rId3" Type="http://schemas.openxmlformats.org/officeDocument/2006/relationships/image" Target="../media/image5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 Id="rId3" Type="http://schemas.openxmlformats.org/officeDocument/2006/relationships/image" Target="../media/image6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image" Target="../media/image5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 Id="rId3" Type="http://schemas.openxmlformats.org/officeDocument/2006/relationships/image" Target="../media/image129.png"/><Relationship Id="rId4" Type="http://schemas.openxmlformats.org/officeDocument/2006/relationships/image" Target="../media/image63.png"/><Relationship Id="rId5" Type="http://schemas.openxmlformats.org/officeDocument/2006/relationships/image" Target="../media/image61.png"/><Relationship Id="rId6" Type="http://schemas.openxmlformats.org/officeDocument/2006/relationships/image" Target="../media/image5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 Id="rId3" Type="http://schemas.openxmlformats.org/officeDocument/2006/relationships/image" Target="../media/image5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 Id="rId3" Type="http://schemas.openxmlformats.org/officeDocument/2006/relationships/image" Target="../media/image6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 Id="rId3" Type="http://schemas.openxmlformats.org/officeDocument/2006/relationships/image" Target="../media/image137.png"/><Relationship Id="rId4" Type="http://schemas.openxmlformats.org/officeDocument/2006/relationships/image" Target="../media/image75.png"/><Relationship Id="rId5" Type="http://schemas.openxmlformats.org/officeDocument/2006/relationships/image" Target="../media/image90.png"/><Relationship Id="rId6" Type="http://schemas.openxmlformats.org/officeDocument/2006/relationships/image" Target="../media/image76.png"/><Relationship Id="rId7" Type="http://schemas.openxmlformats.org/officeDocument/2006/relationships/image" Target="../media/image7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 Id="rId3" Type="http://schemas.openxmlformats.org/officeDocument/2006/relationships/image" Target="../media/image6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 Id="rId3" Type="http://schemas.openxmlformats.org/officeDocument/2006/relationships/image" Target="../media/image97.png"/><Relationship Id="rId4" Type="http://schemas.openxmlformats.org/officeDocument/2006/relationships/image" Target="../media/image68.png"/><Relationship Id="rId5" Type="http://schemas.openxmlformats.org/officeDocument/2006/relationships/image" Target="../media/image74.png"/><Relationship Id="rId6" Type="http://schemas.openxmlformats.org/officeDocument/2006/relationships/image" Target="../media/image70.png"/><Relationship Id="rId7" Type="http://schemas.openxmlformats.org/officeDocument/2006/relationships/image" Target="../media/image80.png"/><Relationship Id="rId8" Type="http://schemas.openxmlformats.org/officeDocument/2006/relationships/image" Target="../media/image8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 Id="rId3" Type="http://schemas.openxmlformats.org/officeDocument/2006/relationships/image" Target="../media/image77.png"/></Relationships>
</file>

<file path=ppt/slides/_rels/slide62.xml.rels><?xml version="1.0" encoding="UTF-8" standalone="yes"?><Relationships xmlns="http://schemas.openxmlformats.org/package/2006/relationships"><Relationship Id="rId10" Type="http://schemas.openxmlformats.org/officeDocument/2006/relationships/image" Target="../media/image100.png"/><Relationship Id="rId1" Type="http://schemas.openxmlformats.org/officeDocument/2006/relationships/slideLayout" Target="../slideLayouts/slideLayout6.xml"/><Relationship Id="rId2" Type="http://schemas.openxmlformats.org/officeDocument/2006/relationships/notesSlide" Target="../notesSlides/notesSlide62.xml"/><Relationship Id="rId3" Type="http://schemas.openxmlformats.org/officeDocument/2006/relationships/image" Target="../media/image84.png"/><Relationship Id="rId4" Type="http://schemas.openxmlformats.org/officeDocument/2006/relationships/image" Target="../media/image78.png"/><Relationship Id="rId9" Type="http://schemas.openxmlformats.org/officeDocument/2006/relationships/image" Target="../media/image86.png"/><Relationship Id="rId5" Type="http://schemas.openxmlformats.org/officeDocument/2006/relationships/image" Target="../media/image81.png"/><Relationship Id="rId6" Type="http://schemas.openxmlformats.org/officeDocument/2006/relationships/image" Target="../media/image85.png"/><Relationship Id="rId7" Type="http://schemas.openxmlformats.org/officeDocument/2006/relationships/image" Target="../media/image116.png"/><Relationship Id="rId8" Type="http://schemas.openxmlformats.org/officeDocument/2006/relationships/image" Target="../media/image9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 Id="rId3" Type="http://schemas.openxmlformats.org/officeDocument/2006/relationships/image" Target="../media/image8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 Id="rId3" Type="http://schemas.openxmlformats.org/officeDocument/2006/relationships/image" Target="../media/image10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1" Type="http://schemas.openxmlformats.org/officeDocument/2006/relationships/image" Target="../media/image120.png"/><Relationship Id="rId10" Type="http://schemas.openxmlformats.org/officeDocument/2006/relationships/image" Target="../media/image112.png"/><Relationship Id="rId13" Type="http://schemas.openxmlformats.org/officeDocument/2006/relationships/image" Target="../media/image117.png"/><Relationship Id="rId12" Type="http://schemas.openxmlformats.org/officeDocument/2006/relationships/image" Target="../media/image121.png"/><Relationship Id="rId1" Type="http://schemas.openxmlformats.org/officeDocument/2006/relationships/slideLayout" Target="../slideLayouts/slideLayout6.xml"/><Relationship Id="rId2" Type="http://schemas.openxmlformats.org/officeDocument/2006/relationships/notesSlide" Target="../notesSlides/notesSlide70.xml"/><Relationship Id="rId3" Type="http://schemas.openxmlformats.org/officeDocument/2006/relationships/image" Target="../media/image89.png"/><Relationship Id="rId4" Type="http://schemas.openxmlformats.org/officeDocument/2006/relationships/image" Target="../media/image95.png"/><Relationship Id="rId9" Type="http://schemas.openxmlformats.org/officeDocument/2006/relationships/image" Target="../media/image102.png"/><Relationship Id="rId15" Type="http://schemas.openxmlformats.org/officeDocument/2006/relationships/image" Target="../media/image110.png"/><Relationship Id="rId14" Type="http://schemas.openxmlformats.org/officeDocument/2006/relationships/image" Target="../media/image132.png"/><Relationship Id="rId17" Type="http://schemas.openxmlformats.org/officeDocument/2006/relationships/image" Target="../media/image128.png"/><Relationship Id="rId16" Type="http://schemas.openxmlformats.org/officeDocument/2006/relationships/image" Target="../media/image122.png"/><Relationship Id="rId5" Type="http://schemas.openxmlformats.org/officeDocument/2006/relationships/image" Target="../media/image92.png"/><Relationship Id="rId6" Type="http://schemas.openxmlformats.org/officeDocument/2006/relationships/image" Target="../media/image103.png"/><Relationship Id="rId7" Type="http://schemas.openxmlformats.org/officeDocument/2006/relationships/image" Target="../media/image108.png"/><Relationship Id="rId8" Type="http://schemas.openxmlformats.org/officeDocument/2006/relationships/image" Target="../media/image114.png"/></Relationships>
</file>

<file path=ppt/slides/_rels/slide71.xml.rels><?xml version="1.0" encoding="UTF-8" standalone="yes"?><Relationships xmlns="http://schemas.openxmlformats.org/package/2006/relationships"><Relationship Id="rId11" Type="http://schemas.openxmlformats.org/officeDocument/2006/relationships/image" Target="../media/image120.png"/><Relationship Id="rId10" Type="http://schemas.openxmlformats.org/officeDocument/2006/relationships/image" Target="../media/image112.png"/><Relationship Id="rId13" Type="http://schemas.openxmlformats.org/officeDocument/2006/relationships/image" Target="../media/image117.png"/><Relationship Id="rId12" Type="http://schemas.openxmlformats.org/officeDocument/2006/relationships/image" Target="../media/image121.png"/><Relationship Id="rId1" Type="http://schemas.openxmlformats.org/officeDocument/2006/relationships/slideLayout" Target="../slideLayouts/slideLayout6.xml"/><Relationship Id="rId2" Type="http://schemas.openxmlformats.org/officeDocument/2006/relationships/notesSlide" Target="../notesSlides/notesSlide71.xml"/><Relationship Id="rId3" Type="http://schemas.openxmlformats.org/officeDocument/2006/relationships/image" Target="../media/image89.png"/><Relationship Id="rId4" Type="http://schemas.openxmlformats.org/officeDocument/2006/relationships/image" Target="../media/image95.png"/><Relationship Id="rId9" Type="http://schemas.openxmlformats.org/officeDocument/2006/relationships/image" Target="../media/image102.png"/><Relationship Id="rId15" Type="http://schemas.openxmlformats.org/officeDocument/2006/relationships/image" Target="../media/image110.png"/><Relationship Id="rId14" Type="http://schemas.openxmlformats.org/officeDocument/2006/relationships/image" Target="../media/image132.png"/><Relationship Id="rId17" Type="http://schemas.openxmlformats.org/officeDocument/2006/relationships/image" Target="../media/image128.png"/><Relationship Id="rId16" Type="http://schemas.openxmlformats.org/officeDocument/2006/relationships/image" Target="../media/image122.png"/><Relationship Id="rId5" Type="http://schemas.openxmlformats.org/officeDocument/2006/relationships/image" Target="../media/image92.png"/><Relationship Id="rId6" Type="http://schemas.openxmlformats.org/officeDocument/2006/relationships/image" Target="../media/image103.png"/><Relationship Id="rId7" Type="http://schemas.openxmlformats.org/officeDocument/2006/relationships/image" Target="../media/image108.png"/><Relationship Id="rId8" Type="http://schemas.openxmlformats.org/officeDocument/2006/relationships/image" Target="../media/image11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4.xml"/><Relationship Id="rId3" Type="http://schemas.openxmlformats.org/officeDocument/2006/relationships/image" Target="../media/image14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5.xml"/><Relationship Id="rId3" Type="http://schemas.openxmlformats.org/officeDocument/2006/relationships/image" Target="../media/image136.png"/><Relationship Id="rId4" Type="http://schemas.openxmlformats.org/officeDocument/2006/relationships/image" Target="../media/image125.png"/><Relationship Id="rId5" Type="http://schemas.openxmlformats.org/officeDocument/2006/relationships/image" Target="../media/image144.png"/><Relationship Id="rId6" Type="http://schemas.openxmlformats.org/officeDocument/2006/relationships/image" Target="../media/image133.png"/><Relationship Id="rId7" Type="http://schemas.openxmlformats.org/officeDocument/2006/relationships/image" Target="../media/image139.png"/><Relationship Id="rId8" Type="http://schemas.openxmlformats.org/officeDocument/2006/relationships/image" Target="../media/image13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6.xml"/><Relationship Id="rId3" Type="http://schemas.openxmlformats.org/officeDocument/2006/relationships/image" Target="../media/image14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1" Type="http://schemas.openxmlformats.org/officeDocument/2006/relationships/image" Target="../media/image150.png"/><Relationship Id="rId10" Type="http://schemas.openxmlformats.org/officeDocument/2006/relationships/image" Target="../media/image142.png"/><Relationship Id="rId1" Type="http://schemas.openxmlformats.org/officeDocument/2006/relationships/slideLayout" Target="../slideLayouts/slideLayout6.xml"/><Relationship Id="rId2" Type="http://schemas.openxmlformats.org/officeDocument/2006/relationships/notesSlide" Target="../notesSlides/notesSlide85.xml"/><Relationship Id="rId3" Type="http://schemas.openxmlformats.org/officeDocument/2006/relationships/image" Target="../media/image140.png"/><Relationship Id="rId4" Type="http://schemas.openxmlformats.org/officeDocument/2006/relationships/image" Target="../media/image138.png"/><Relationship Id="rId9" Type="http://schemas.openxmlformats.org/officeDocument/2006/relationships/image" Target="../media/image147.png"/><Relationship Id="rId5" Type="http://schemas.openxmlformats.org/officeDocument/2006/relationships/image" Target="../media/image135.png"/><Relationship Id="rId6" Type="http://schemas.openxmlformats.org/officeDocument/2006/relationships/image" Target="../media/image131.png"/><Relationship Id="rId7" Type="http://schemas.openxmlformats.org/officeDocument/2006/relationships/image" Target="../media/image141.png"/><Relationship Id="rId8" Type="http://schemas.openxmlformats.org/officeDocument/2006/relationships/image" Target="../media/image16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1.png"/><Relationship Id="rId4" Type="http://schemas.openxmlformats.org/officeDocument/2006/relationships/image" Target="../media/image14.png"/><Relationship Id="rId5" Type="http://schemas.openxmlformats.org/officeDocument/2006/relationships/image" Target="../media/image6.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1.xml"/><Relationship Id="rId3" Type="http://schemas.openxmlformats.org/officeDocument/2006/relationships/image" Target="../media/image156.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2.xml"/><Relationship Id="rId3" Type="http://schemas.openxmlformats.org/officeDocument/2006/relationships/image" Target="../media/image15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6.xml"/><Relationship Id="rId3" Type="http://schemas.openxmlformats.org/officeDocument/2006/relationships/image" Target="../media/image14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nvSpPr>
        <p:spPr>
          <a:xfrm>
            <a:off x="0" y="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rgbClr val="222222"/>
                </a:solidFill>
                <a:highlight>
                  <a:srgbClr val="FFFFFF"/>
                </a:highlight>
              </a:rPr>
              <a:t>Monolithic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180" name="Google Shape;180;p10"/>
          <p:cNvSpPr txBox="1"/>
          <p:nvPr>
            <p:ph idx="2" type="body"/>
          </p:nvPr>
        </p:nvSpPr>
        <p:spPr>
          <a:xfrm>
            <a:off x="535872" y="1329386"/>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000"/>
              <a:buNone/>
            </a:pPr>
            <a:r>
              <a:rPr lang="en-US" sz="3000"/>
              <a:t>Mục tiêu thiết kế của Kudu để đáp ứng khoảng cách (1/2)</a:t>
            </a:r>
            <a:endParaRPr sz="3000"/>
          </a:p>
        </p:txBody>
      </p:sp>
      <p:sp>
        <p:nvSpPr>
          <p:cNvPr id="181" name="Google Shape;181;p1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82" name="Google Shape;182;p10"/>
          <p:cNvSpPr txBox="1"/>
          <p:nvPr/>
        </p:nvSpPr>
        <p:spPr>
          <a:xfrm>
            <a:off x="535872" y="2226568"/>
            <a:ext cx="4172520" cy="914400"/>
          </a:xfrm>
          <a:prstGeom prst="rect">
            <a:avLst/>
          </a:prstGeom>
          <a:noFill/>
          <a:ln>
            <a:noFill/>
          </a:ln>
        </p:spPr>
        <p:txBody>
          <a:bodyPr anchorCtr="0" anchor="t" bIns="0" lIns="0" spcFirstLastPara="1" rIns="0" wrap="square" tIns="0">
            <a:noAutofit/>
          </a:bodyPr>
          <a:lstStyle/>
          <a:p>
            <a:pPr indent="-177800" lvl="0" marL="177800" marR="0" rtl="0" algn="l">
              <a:lnSpc>
                <a:spcPct val="128571"/>
              </a:lnSpc>
              <a:spcBef>
                <a:spcPts val="0"/>
              </a:spcBef>
              <a:spcAft>
                <a:spcPts val="0"/>
              </a:spcAft>
              <a:buClr>
                <a:srgbClr val="262626"/>
              </a:buClr>
              <a:buSzPts val="1400"/>
              <a:buFont typeface="Arial"/>
              <a:buChar char="•"/>
            </a:pPr>
            <a:r>
              <a:rPr lang="en-US" sz="1400">
                <a:solidFill>
                  <a:srgbClr val="262626"/>
                </a:solidFill>
                <a:latin typeface="Arial"/>
                <a:ea typeface="Arial"/>
                <a:cs typeface="Arial"/>
                <a:sym typeface="Arial"/>
              </a:rPr>
              <a:t>Thông lượng cao cho các bản quét lớn</a:t>
            </a:r>
            <a:endParaRPr/>
          </a:p>
          <a:p>
            <a:pPr indent="-177800" lvl="0" marL="177800" marR="0" rtl="0" algn="l">
              <a:lnSpc>
                <a:spcPct val="128571"/>
              </a:lnSpc>
              <a:spcBef>
                <a:spcPts val="1000"/>
              </a:spcBef>
              <a:spcAft>
                <a:spcPts val="0"/>
              </a:spcAft>
              <a:buClr>
                <a:srgbClr val="262626"/>
              </a:buClr>
              <a:buSzPts val="1400"/>
              <a:buFont typeface="Arial"/>
              <a:buChar char="•"/>
            </a:pPr>
            <a:r>
              <a:rPr lang="en-US" sz="1400">
                <a:solidFill>
                  <a:srgbClr val="262626"/>
                </a:solidFill>
                <a:latin typeface="Arial"/>
                <a:ea typeface="Arial"/>
                <a:cs typeface="Arial"/>
                <a:sym typeface="Arial"/>
              </a:rPr>
              <a:t>Độ trễ thấp cho truy cập ngẫu nhiên</a:t>
            </a:r>
            <a:endParaRPr/>
          </a:p>
          <a:p>
            <a:pPr indent="-177800" lvl="0" marL="177800" marR="0" rtl="0" algn="l">
              <a:lnSpc>
                <a:spcPct val="128571"/>
              </a:lnSpc>
              <a:spcBef>
                <a:spcPts val="1000"/>
              </a:spcBef>
              <a:spcAft>
                <a:spcPts val="0"/>
              </a:spcAft>
              <a:buClr>
                <a:srgbClr val="262626"/>
              </a:buClr>
              <a:buSzPts val="1400"/>
              <a:buFont typeface="Arial"/>
              <a:buChar char="•"/>
            </a:pPr>
            <a:r>
              <a:rPr lang="en-US" sz="1400">
                <a:solidFill>
                  <a:srgbClr val="262626"/>
                </a:solidFill>
                <a:latin typeface="Arial"/>
                <a:ea typeface="Arial"/>
                <a:cs typeface="Arial"/>
                <a:sym typeface="Arial"/>
              </a:rPr>
              <a:t>Hiệu suất CPU cao để tận dụng RAM và Flash tốt hơn</a:t>
            </a:r>
            <a:endParaRPr/>
          </a:p>
          <a:p>
            <a:pPr indent="-177800" lvl="0" marL="177800" marR="0" rtl="0" algn="l">
              <a:lnSpc>
                <a:spcPct val="128571"/>
              </a:lnSpc>
              <a:spcBef>
                <a:spcPts val="1000"/>
              </a:spcBef>
              <a:spcAft>
                <a:spcPts val="0"/>
              </a:spcAft>
              <a:buClr>
                <a:srgbClr val="262626"/>
              </a:buClr>
              <a:buSzPts val="1400"/>
              <a:buFont typeface="Arial"/>
              <a:buChar char="•"/>
            </a:pPr>
            <a:r>
              <a:rPr lang="en-US" sz="1400">
                <a:solidFill>
                  <a:srgbClr val="262626"/>
                </a:solidFill>
                <a:latin typeface="Arial"/>
                <a:ea typeface="Arial"/>
                <a:cs typeface="Arial"/>
                <a:sym typeface="Arial"/>
              </a:rPr>
              <a:t>Hiệu suất IO cao</a:t>
            </a:r>
            <a:endParaRPr sz="1400">
              <a:solidFill>
                <a:srgbClr val="262626"/>
              </a:solidFill>
              <a:latin typeface="Arial"/>
              <a:ea typeface="Arial"/>
              <a:cs typeface="Arial"/>
              <a:sym typeface="Arial"/>
            </a:endParaRPr>
          </a:p>
          <a:p>
            <a:pPr indent="-182563" lvl="1" marL="360363" marR="0" rtl="0" algn="l">
              <a:lnSpc>
                <a:spcPct val="138461"/>
              </a:lnSpc>
              <a:spcBef>
                <a:spcPts val="300"/>
              </a:spcBef>
              <a:spcAft>
                <a:spcPts val="0"/>
              </a:spcAft>
              <a:buClr>
                <a:srgbClr val="262626"/>
              </a:buClr>
              <a:buSzPts val="1040"/>
              <a:buFont typeface="Arial"/>
              <a:buChar char="•"/>
            </a:pPr>
            <a:r>
              <a:rPr b="0" i="0" lang="en-US" sz="1300" u="none" cap="none" strike="noStrike">
                <a:solidFill>
                  <a:srgbClr val="262626"/>
                </a:solidFill>
                <a:latin typeface="Arial"/>
                <a:ea typeface="Arial"/>
                <a:cs typeface="Arial"/>
                <a:sym typeface="Arial"/>
              </a:rPr>
              <a:t>Lưu trữ cột thực với mã hóa theo loại cụ thể</a:t>
            </a:r>
            <a:endParaRPr/>
          </a:p>
          <a:p>
            <a:pPr indent="-182563" lvl="1" marL="360363" marR="0" rtl="0" algn="l">
              <a:lnSpc>
                <a:spcPct val="138461"/>
              </a:lnSpc>
              <a:spcBef>
                <a:spcPts val="300"/>
              </a:spcBef>
              <a:spcAft>
                <a:spcPts val="0"/>
              </a:spcAft>
              <a:buClr>
                <a:srgbClr val="262626"/>
              </a:buClr>
              <a:buSzPts val="1040"/>
              <a:buFont typeface="Arial"/>
              <a:buChar char="•"/>
            </a:pPr>
            <a:r>
              <a:rPr b="0" i="0" lang="en-US" sz="1300" u="none" cap="none" strike="noStrike">
                <a:solidFill>
                  <a:srgbClr val="262626"/>
                </a:solidFill>
                <a:latin typeface="Arial"/>
                <a:ea typeface="Arial"/>
                <a:cs typeface="Arial"/>
                <a:sym typeface="Arial"/>
              </a:rPr>
              <a:t>Phân tích hiệu quả khi chỉ một số cột nhất định được truy cập</a:t>
            </a:r>
            <a:endParaRPr b="0" i="0" sz="1300" u="none" cap="none" strike="noStrike">
              <a:solidFill>
                <a:srgbClr val="262626"/>
              </a:solidFill>
              <a:latin typeface="Arial"/>
              <a:ea typeface="Arial"/>
              <a:cs typeface="Arial"/>
              <a:sym typeface="Arial"/>
            </a:endParaRPr>
          </a:p>
          <a:p>
            <a:pPr indent="-177800" lvl="0" marL="177800" marR="0" rtl="0" algn="l">
              <a:lnSpc>
                <a:spcPct val="128571"/>
              </a:lnSpc>
              <a:spcBef>
                <a:spcPts val="1000"/>
              </a:spcBef>
              <a:spcAft>
                <a:spcPts val="0"/>
              </a:spcAft>
              <a:buClr>
                <a:srgbClr val="262626"/>
              </a:buClr>
              <a:buSzPts val="1400"/>
              <a:buFont typeface="Arial"/>
              <a:buChar char="•"/>
            </a:pPr>
            <a:r>
              <a:rPr lang="en-US" sz="1400">
                <a:solidFill>
                  <a:srgbClr val="262626"/>
                </a:solidFill>
                <a:latin typeface="Arial"/>
                <a:ea typeface="Arial"/>
                <a:cs typeface="Arial"/>
                <a:sym typeface="Arial"/>
              </a:rPr>
              <a:t>Mô hình dữ liệu biểu cảm và có thể phát triển</a:t>
            </a:r>
            <a:endParaRPr sz="1400">
              <a:solidFill>
                <a:srgbClr val="262626"/>
              </a:solidFill>
              <a:latin typeface="Arial"/>
              <a:ea typeface="Arial"/>
              <a:cs typeface="Arial"/>
              <a:sym typeface="Arial"/>
            </a:endParaRPr>
          </a:p>
          <a:p>
            <a:pPr indent="-177800" lvl="0" marL="177800" marR="0" rtl="0" algn="l">
              <a:lnSpc>
                <a:spcPct val="128571"/>
              </a:lnSpc>
              <a:spcBef>
                <a:spcPts val="1000"/>
              </a:spcBef>
              <a:spcAft>
                <a:spcPts val="0"/>
              </a:spcAft>
              <a:buClr>
                <a:srgbClr val="262626"/>
              </a:buClr>
              <a:buSzPts val="1400"/>
              <a:buFont typeface="Arial"/>
              <a:buChar char="•"/>
            </a:pPr>
            <a:r>
              <a:rPr lang="en-US" sz="1400">
                <a:solidFill>
                  <a:srgbClr val="262626"/>
                </a:solidFill>
                <a:latin typeface="Arial"/>
                <a:ea typeface="Arial"/>
                <a:cs typeface="Arial"/>
                <a:sym typeface="Arial"/>
              </a:rPr>
              <a:t>Kiến trúc hỗ trợ vận hành đa trung tâm dữ liệu</a:t>
            </a:r>
            <a:endParaRPr sz="1400">
              <a:solidFill>
                <a:srgbClr val="262626"/>
              </a:solidFill>
              <a:latin typeface="Arial"/>
              <a:ea typeface="Arial"/>
              <a:cs typeface="Arial"/>
              <a:sym typeface="Arial"/>
            </a:endParaRPr>
          </a:p>
          <a:p>
            <a:pPr indent="-116523" lvl="1" marL="360363" marR="0" rtl="0" algn="l">
              <a:lnSpc>
                <a:spcPct val="138461"/>
              </a:lnSpc>
              <a:spcBef>
                <a:spcPts val="500"/>
              </a:spcBef>
              <a:spcAft>
                <a:spcPts val="0"/>
              </a:spcAft>
              <a:buClr>
                <a:srgbClr val="262626"/>
              </a:buClr>
              <a:buSzPts val="1040"/>
              <a:buFont typeface="Arial"/>
              <a:buNone/>
            </a:pPr>
            <a:r>
              <a:t/>
            </a:r>
            <a:endParaRPr b="0" i="0" sz="1300" u="none" cap="none" strike="noStrike">
              <a:solidFill>
                <a:srgbClr val="262626"/>
              </a:solidFill>
              <a:latin typeface="Arial"/>
              <a:ea typeface="Arial"/>
              <a:cs typeface="Arial"/>
              <a:sym typeface="Arial"/>
            </a:endParaRPr>
          </a:p>
          <a:p>
            <a:pPr indent="-116523" lvl="1" marL="360363" marR="0" rtl="0" algn="l">
              <a:lnSpc>
                <a:spcPct val="138461"/>
              </a:lnSpc>
              <a:spcBef>
                <a:spcPts val="500"/>
              </a:spcBef>
              <a:spcAft>
                <a:spcPts val="0"/>
              </a:spcAft>
              <a:buClr>
                <a:srgbClr val="262626"/>
              </a:buClr>
              <a:buSzPts val="1040"/>
              <a:buFont typeface="Arial"/>
              <a:buNone/>
            </a:pPr>
            <a:r>
              <a:t/>
            </a:r>
            <a:endParaRPr b="0" i="0" sz="1300" u="none" cap="none" strike="noStrike">
              <a:solidFill>
                <a:srgbClr val="262626"/>
              </a:solidFill>
              <a:latin typeface="Arial"/>
              <a:ea typeface="Arial"/>
              <a:cs typeface="Arial"/>
              <a:sym typeface="Arial"/>
            </a:endParaRPr>
          </a:p>
          <a:p>
            <a:pPr indent="-116523" lvl="1" marL="360363" marR="0" rtl="0" algn="l">
              <a:lnSpc>
                <a:spcPct val="138461"/>
              </a:lnSpc>
              <a:spcBef>
                <a:spcPts val="500"/>
              </a:spcBef>
              <a:spcAft>
                <a:spcPts val="0"/>
              </a:spcAft>
              <a:buClr>
                <a:srgbClr val="262626"/>
              </a:buClr>
              <a:buSzPts val="1040"/>
              <a:buFont typeface="Arial"/>
              <a:buNone/>
            </a:pPr>
            <a:r>
              <a:t/>
            </a:r>
            <a:endParaRPr b="0" i="0" sz="1300" u="none" cap="none" strike="noStrike">
              <a:solidFill>
                <a:srgbClr val="262626"/>
              </a:solidFill>
              <a:latin typeface="Arial"/>
              <a:ea typeface="Arial"/>
              <a:cs typeface="Arial"/>
              <a:sym typeface="Arial"/>
            </a:endParaRPr>
          </a:p>
        </p:txBody>
      </p:sp>
      <p:grpSp>
        <p:nvGrpSpPr>
          <p:cNvPr id="183" name="Google Shape;183;p10"/>
          <p:cNvGrpSpPr/>
          <p:nvPr/>
        </p:nvGrpSpPr>
        <p:grpSpPr>
          <a:xfrm>
            <a:off x="4836192" y="2288423"/>
            <a:ext cx="4394977" cy="3862279"/>
            <a:chOff x="4836192" y="2288423"/>
            <a:chExt cx="4394977" cy="3862279"/>
          </a:xfrm>
        </p:grpSpPr>
        <p:grpSp>
          <p:nvGrpSpPr>
            <p:cNvPr id="184" name="Google Shape;184;p10"/>
            <p:cNvGrpSpPr/>
            <p:nvPr/>
          </p:nvGrpSpPr>
          <p:grpSpPr>
            <a:xfrm>
              <a:off x="4836192" y="2288423"/>
              <a:ext cx="4394977" cy="3862279"/>
              <a:chOff x="4836192" y="2288423"/>
              <a:chExt cx="4394977" cy="3862279"/>
            </a:xfrm>
          </p:grpSpPr>
          <p:grpSp>
            <p:nvGrpSpPr>
              <p:cNvPr id="185" name="Google Shape;185;p10"/>
              <p:cNvGrpSpPr/>
              <p:nvPr/>
            </p:nvGrpSpPr>
            <p:grpSpPr>
              <a:xfrm>
                <a:off x="4905375" y="2657756"/>
                <a:ext cx="4325794" cy="3181069"/>
                <a:chOff x="2219333" y="2531368"/>
                <a:chExt cx="4325794" cy="3181069"/>
              </a:xfrm>
            </p:grpSpPr>
            <p:cxnSp>
              <p:nvCxnSpPr>
                <p:cNvPr id="186" name="Google Shape;186;p10"/>
                <p:cNvCxnSpPr/>
                <p:nvPr/>
              </p:nvCxnSpPr>
              <p:spPr>
                <a:xfrm>
                  <a:off x="2219333" y="5685760"/>
                  <a:ext cx="4325794" cy="0"/>
                </a:xfrm>
                <a:prstGeom prst="straightConnector1">
                  <a:avLst/>
                </a:prstGeom>
                <a:noFill/>
                <a:ln cap="flat" cmpd="sng" w="57150">
                  <a:solidFill>
                    <a:srgbClr val="0043B2"/>
                  </a:solidFill>
                  <a:prstDash val="solid"/>
                  <a:round/>
                  <a:headEnd len="sm" w="sm" type="none"/>
                  <a:tailEnd len="med" w="med" type="stealth"/>
                </a:ln>
              </p:spPr>
            </p:cxnSp>
            <p:cxnSp>
              <p:nvCxnSpPr>
                <p:cNvPr id="187" name="Google Shape;187;p10"/>
                <p:cNvCxnSpPr/>
                <p:nvPr/>
              </p:nvCxnSpPr>
              <p:spPr>
                <a:xfrm rot="10800000">
                  <a:off x="2244306" y="2531368"/>
                  <a:ext cx="0" cy="3181069"/>
                </a:xfrm>
                <a:prstGeom prst="straightConnector1">
                  <a:avLst/>
                </a:prstGeom>
                <a:noFill/>
                <a:ln cap="flat" cmpd="sng" w="57150">
                  <a:solidFill>
                    <a:srgbClr val="0043B2"/>
                  </a:solidFill>
                  <a:prstDash val="solid"/>
                  <a:round/>
                  <a:headEnd len="sm" w="sm" type="none"/>
                  <a:tailEnd len="med" w="med" type="stealth"/>
                </a:ln>
              </p:spPr>
            </p:cxnSp>
          </p:grpSp>
          <p:sp>
            <p:nvSpPr>
              <p:cNvPr id="188" name="Google Shape;188;p10"/>
              <p:cNvSpPr txBox="1"/>
              <p:nvPr/>
            </p:nvSpPr>
            <p:spPr>
              <a:xfrm>
                <a:off x="4836192" y="2288423"/>
                <a:ext cx="137249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43B2"/>
                    </a:solidFill>
                    <a:latin typeface="Arial"/>
                    <a:ea typeface="Arial"/>
                    <a:cs typeface="Arial"/>
                    <a:sym typeface="Arial"/>
                  </a:rPr>
                  <a:t>Độ trễ nhanh</a:t>
                </a:r>
                <a:endParaRPr sz="1600">
                  <a:solidFill>
                    <a:srgbClr val="0043B2"/>
                  </a:solidFill>
                  <a:latin typeface="Arial"/>
                  <a:ea typeface="Arial"/>
                  <a:cs typeface="Arial"/>
                  <a:sym typeface="Arial"/>
                </a:endParaRPr>
              </a:p>
            </p:txBody>
          </p:sp>
          <p:sp>
            <p:nvSpPr>
              <p:cNvPr id="189" name="Google Shape;189;p10"/>
              <p:cNvSpPr txBox="1"/>
              <p:nvPr/>
            </p:nvSpPr>
            <p:spPr>
              <a:xfrm>
                <a:off x="7382575" y="5812148"/>
                <a:ext cx="16850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43B2"/>
                    </a:solidFill>
                    <a:latin typeface="Arial"/>
                    <a:ea typeface="Arial"/>
                    <a:cs typeface="Arial"/>
                    <a:sym typeface="Arial"/>
                  </a:rPr>
                  <a:t>Thông lượng cao</a:t>
                </a:r>
                <a:endParaRPr sz="1600">
                  <a:solidFill>
                    <a:srgbClr val="0043B2"/>
                  </a:solidFill>
                  <a:latin typeface="Arial"/>
                  <a:ea typeface="Arial"/>
                  <a:cs typeface="Arial"/>
                  <a:sym typeface="Arial"/>
                </a:endParaRPr>
              </a:p>
            </p:txBody>
          </p:sp>
          <p:pic>
            <p:nvPicPr>
              <p:cNvPr id="190" name="Google Shape;190;p10"/>
              <p:cNvPicPr preferRelativeResize="0"/>
              <p:nvPr/>
            </p:nvPicPr>
            <p:blipFill rotWithShape="1">
              <a:blip r:embed="rId3">
                <a:alphaModFix/>
              </a:blip>
              <a:srcRect b="0" l="0" r="0" t="0"/>
              <a:stretch/>
            </p:blipFill>
            <p:spPr>
              <a:xfrm>
                <a:off x="5172447" y="2695855"/>
                <a:ext cx="930594" cy="227187"/>
              </a:xfrm>
              <a:prstGeom prst="rect">
                <a:avLst/>
              </a:prstGeom>
              <a:noFill/>
              <a:ln>
                <a:noFill/>
              </a:ln>
            </p:spPr>
          </p:pic>
          <p:pic>
            <p:nvPicPr>
              <p:cNvPr id="191" name="Google Shape;191;p10"/>
              <p:cNvPicPr preferRelativeResize="0"/>
              <p:nvPr/>
            </p:nvPicPr>
            <p:blipFill rotWithShape="1">
              <a:blip r:embed="rId4">
                <a:alphaModFix/>
              </a:blip>
              <a:srcRect b="0" l="0" r="0" t="0"/>
              <a:stretch/>
            </p:blipFill>
            <p:spPr>
              <a:xfrm>
                <a:off x="7821118" y="5261939"/>
                <a:ext cx="1172272" cy="361756"/>
              </a:xfrm>
              <a:prstGeom prst="rect">
                <a:avLst/>
              </a:prstGeom>
              <a:noFill/>
              <a:ln>
                <a:noFill/>
              </a:ln>
            </p:spPr>
          </p:pic>
        </p:grpSp>
        <p:pic>
          <p:nvPicPr>
            <p:cNvPr descr="Apache Kudu - Fast Analytics on Fast Data" id="192" name="Google Shape;192;p10"/>
            <p:cNvPicPr preferRelativeResize="0"/>
            <p:nvPr/>
          </p:nvPicPr>
          <p:blipFill rotWithShape="1">
            <a:blip r:embed="rId5">
              <a:alphaModFix/>
            </a:blip>
            <a:srcRect b="0" l="0" r="0" t="0"/>
            <a:stretch/>
          </p:blipFill>
          <p:spPr>
            <a:xfrm>
              <a:off x="5963525" y="3557500"/>
              <a:ext cx="2010344" cy="1450944"/>
            </a:xfrm>
            <a:prstGeom prst="rect">
              <a:avLst/>
            </a:prstGeom>
            <a:noFill/>
            <a:ln>
              <a:noFill/>
            </a:ln>
          </p:spPr>
        </p:pic>
        <p:cxnSp>
          <p:nvCxnSpPr>
            <p:cNvPr id="193" name="Google Shape;193;p10"/>
            <p:cNvCxnSpPr/>
            <p:nvPr/>
          </p:nvCxnSpPr>
          <p:spPr>
            <a:xfrm flipH="1" rot="10800000">
              <a:off x="4955322" y="4714576"/>
              <a:ext cx="1229275" cy="1097572"/>
            </a:xfrm>
            <a:prstGeom prst="straightConnector1">
              <a:avLst/>
            </a:prstGeom>
            <a:noFill/>
            <a:ln cap="flat" cmpd="sng" w="57150">
              <a:solidFill>
                <a:srgbClr val="0043B2"/>
              </a:solidFill>
              <a:prstDash val="solid"/>
              <a:round/>
              <a:headEnd len="sm" w="sm" type="none"/>
              <a:tailEnd len="med" w="med" type="stealth"/>
            </a:ln>
          </p:spPr>
        </p:cxnSp>
      </p:gr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6" name="Shape 2706"/>
        <p:cNvGrpSpPr/>
        <p:nvPr/>
      </p:nvGrpSpPr>
      <p:grpSpPr>
        <a:xfrm>
          <a:off x="0" y="0"/>
          <a:ext cx="0" cy="0"/>
          <a:chOff x="0" y="0"/>
          <a:chExt cx="0" cy="0"/>
        </a:xfrm>
      </p:grpSpPr>
      <p:sp>
        <p:nvSpPr>
          <p:cNvPr id="2707" name="Google Shape;2707;p10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2.2. Apache HBase</a:t>
            </a:r>
            <a:endParaRPr/>
          </a:p>
        </p:txBody>
      </p:sp>
      <p:sp>
        <p:nvSpPr>
          <p:cNvPr id="2708" name="Google Shape;2708;p10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HBase là gì?</a:t>
            </a:r>
            <a:endParaRPr/>
          </a:p>
        </p:txBody>
      </p:sp>
      <p:sp>
        <p:nvSpPr>
          <p:cNvPr id="2709" name="Google Shape;2709;p10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710" name="Google Shape;2710;p10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HBase là NoSQL chạy trên HDFS.</a:t>
            </a:r>
            <a:endParaRPr/>
          </a:p>
          <a:p>
            <a:pPr indent="-177800" lvl="0" marL="177800" rtl="0" algn="l">
              <a:lnSpc>
                <a:spcPct val="128571"/>
              </a:lnSpc>
              <a:spcBef>
                <a:spcPts val="1000"/>
              </a:spcBef>
              <a:spcAft>
                <a:spcPts val="0"/>
              </a:spcAft>
              <a:buClr>
                <a:srgbClr val="262626"/>
              </a:buClr>
              <a:buSzPts val="1400"/>
              <a:buFont typeface="Arial"/>
              <a:buChar char="•"/>
            </a:pPr>
            <a:r>
              <a:rPr lang="en-US"/>
              <a:t>HBase là...</a:t>
            </a:r>
            <a:endParaRPr/>
          </a:p>
          <a:p>
            <a:pPr indent="-182245" lvl="1" marL="360045" rtl="0" algn="l">
              <a:lnSpc>
                <a:spcPct val="138461"/>
              </a:lnSpc>
              <a:spcBef>
                <a:spcPts val="200"/>
              </a:spcBef>
              <a:spcAft>
                <a:spcPts val="0"/>
              </a:spcAft>
              <a:buClr>
                <a:srgbClr val="262626"/>
              </a:buClr>
              <a:buSzPts val="1040"/>
              <a:buChar char="•"/>
            </a:pPr>
            <a:r>
              <a:rPr lang="en-US"/>
              <a:t>Loại cửa hàng cột đại diện</a:t>
            </a:r>
            <a:endParaRPr/>
          </a:p>
          <a:p>
            <a:pPr indent="-182245" lvl="1" marL="360045" rtl="0" algn="l">
              <a:lnSpc>
                <a:spcPct val="138461"/>
              </a:lnSpc>
              <a:spcBef>
                <a:spcPts val="200"/>
              </a:spcBef>
              <a:spcAft>
                <a:spcPts val="0"/>
              </a:spcAft>
              <a:buClr>
                <a:srgbClr val="262626"/>
              </a:buClr>
              <a:buSzPts val="1040"/>
              <a:buChar char="•"/>
            </a:pPr>
            <a:r>
              <a:rPr lang="en-US"/>
              <a:t>Tính khả dụng cao và khả năng chịu lỗi</a:t>
            </a:r>
            <a:endParaRPr/>
          </a:p>
          <a:p>
            <a:pPr indent="-182245" lvl="1" marL="360045" rtl="0" algn="l">
              <a:lnSpc>
                <a:spcPct val="138461"/>
              </a:lnSpc>
              <a:spcBef>
                <a:spcPts val="200"/>
              </a:spcBef>
              <a:spcAft>
                <a:spcPts val="0"/>
              </a:spcAft>
              <a:buClr>
                <a:srgbClr val="262626"/>
              </a:buClr>
              <a:buSzPts val="1040"/>
              <a:buChar char="•"/>
            </a:pPr>
            <a:r>
              <a:rPr lang="en-US"/>
              <a:t>Khả năng mở rộng cao và thông lượng cao</a:t>
            </a:r>
            <a:endParaRPr/>
          </a:p>
          <a:p>
            <a:pPr indent="-182245" lvl="1" marL="360045" rtl="0" algn="l">
              <a:lnSpc>
                <a:spcPct val="138461"/>
              </a:lnSpc>
              <a:spcBef>
                <a:spcPts val="200"/>
              </a:spcBef>
              <a:spcAft>
                <a:spcPts val="0"/>
              </a:spcAft>
              <a:buClr>
                <a:srgbClr val="262626"/>
              </a:buClr>
              <a:buSzPts val="1040"/>
              <a:buChar char="•"/>
            </a:pPr>
            <a:r>
              <a:rPr lang="en-US"/>
              <a:t>Dễ dàng xử lý các bảng lớn</a:t>
            </a:r>
            <a:endParaRPr/>
          </a:p>
          <a:p>
            <a:pPr indent="-182245" lvl="1" marL="360045" rtl="0" algn="l">
              <a:lnSpc>
                <a:spcPct val="138461"/>
              </a:lnSpc>
              <a:spcBef>
                <a:spcPts val="200"/>
              </a:spcBef>
              <a:spcAft>
                <a:spcPts val="0"/>
              </a:spcAft>
              <a:buClr>
                <a:srgbClr val="262626"/>
              </a:buClr>
              <a:buSzPts val="1040"/>
              <a:buChar char="•"/>
            </a:pPr>
            <a:r>
              <a:rPr lang="en-US"/>
              <a:t>Dữ liệu với các hàng phân tán với số lượng lớn các cột</a:t>
            </a:r>
            <a:endParaRPr/>
          </a:p>
          <a:p>
            <a:pPr indent="-182245" lvl="1" marL="360045" rtl="0" algn="l">
              <a:lnSpc>
                <a:spcPct val="138461"/>
              </a:lnSpc>
              <a:spcBef>
                <a:spcPts val="200"/>
              </a:spcBef>
              <a:spcAft>
                <a:spcPts val="0"/>
              </a:spcAft>
              <a:buClr>
                <a:srgbClr val="262626"/>
              </a:buClr>
              <a:buSzPts val="1040"/>
              <a:buChar char="•"/>
            </a:pPr>
            <a:r>
              <a:rPr lang="en-US"/>
              <a:t>Mã nguồn mở, dự án Apache</a:t>
            </a:r>
            <a:endParaRPr/>
          </a:p>
          <a:p>
            <a:pPr indent="-177800" lvl="0" marL="177800" rtl="0" algn="l">
              <a:lnSpc>
                <a:spcPct val="128571"/>
              </a:lnSpc>
              <a:spcBef>
                <a:spcPts val="1000"/>
              </a:spcBef>
              <a:spcAft>
                <a:spcPts val="0"/>
              </a:spcAft>
              <a:buClr>
                <a:srgbClr val="262626"/>
              </a:buClr>
              <a:buSzPts val="1400"/>
              <a:buFont typeface="Arial"/>
              <a:buChar char="•"/>
            </a:pPr>
            <a:r>
              <a:rPr lang="en-US"/>
              <a:t>Các tính năng được cung cấp bởi HDFS</a:t>
            </a:r>
            <a:endParaRPr/>
          </a:p>
          <a:p>
            <a:pPr indent="-182245" lvl="1" marL="360045" rtl="0" algn="l">
              <a:lnSpc>
                <a:spcPct val="138461"/>
              </a:lnSpc>
              <a:spcBef>
                <a:spcPts val="200"/>
              </a:spcBef>
              <a:spcAft>
                <a:spcPts val="0"/>
              </a:spcAft>
              <a:buClr>
                <a:srgbClr val="262626"/>
              </a:buClr>
              <a:buSzPts val="1040"/>
              <a:buChar char="•"/>
            </a:pPr>
            <a:r>
              <a:rPr lang="en-US"/>
              <a:t>Khả năng chịu lỗi</a:t>
            </a:r>
            <a:endParaRPr/>
          </a:p>
          <a:p>
            <a:pPr indent="-182245" lvl="1" marL="360045" rtl="0" algn="l">
              <a:lnSpc>
                <a:spcPct val="138461"/>
              </a:lnSpc>
              <a:spcBef>
                <a:spcPts val="200"/>
              </a:spcBef>
              <a:spcAft>
                <a:spcPts val="0"/>
              </a:spcAft>
              <a:buClr>
                <a:srgbClr val="262626"/>
              </a:buClr>
              <a:buSzPts val="1040"/>
              <a:buChar char="•"/>
            </a:pPr>
            <a:r>
              <a:rPr lang="en-US"/>
              <a:t>Khả năng mở rộng</a:t>
            </a:r>
            <a:endParaRPr/>
          </a:p>
        </p:txBody>
      </p:sp>
      <p:pic>
        <p:nvPicPr>
          <p:cNvPr id="2711" name="Google Shape;2711;p100"/>
          <p:cNvPicPr preferRelativeResize="0"/>
          <p:nvPr/>
        </p:nvPicPr>
        <p:blipFill rotWithShape="1">
          <a:blip r:embed="rId3">
            <a:alphaModFix/>
          </a:blip>
          <a:srcRect b="0" l="0" r="0" t="0"/>
          <a:stretch/>
        </p:blipFill>
        <p:spPr>
          <a:xfrm>
            <a:off x="5577233" y="3400744"/>
            <a:ext cx="3709149" cy="1345564"/>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6" name="Shape 2716"/>
        <p:cNvGrpSpPr/>
        <p:nvPr/>
      </p:nvGrpSpPr>
      <p:grpSpPr>
        <a:xfrm>
          <a:off x="0" y="0"/>
          <a:ext cx="0" cy="0"/>
          <a:chOff x="0" y="0"/>
          <a:chExt cx="0" cy="0"/>
        </a:xfrm>
      </p:grpSpPr>
      <p:sp>
        <p:nvSpPr>
          <p:cNvPr id="2717" name="Google Shape;2717;p10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2.2. Apache HBase</a:t>
            </a:r>
            <a:endParaRPr/>
          </a:p>
        </p:txBody>
      </p:sp>
      <p:sp>
        <p:nvSpPr>
          <p:cNvPr id="2718" name="Google Shape;2718;p10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Thuật ngữ Hbase</a:t>
            </a:r>
            <a:endParaRPr/>
          </a:p>
        </p:txBody>
      </p:sp>
      <p:sp>
        <p:nvSpPr>
          <p:cNvPr id="2719" name="Google Shape;2719;p10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720" name="Google Shape;2720;p10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Node</a:t>
            </a:r>
            <a:endParaRPr/>
          </a:p>
          <a:p>
            <a:pPr indent="-182563" lvl="1" marL="360363" rtl="0" algn="l">
              <a:lnSpc>
                <a:spcPct val="138461"/>
              </a:lnSpc>
              <a:spcBef>
                <a:spcPts val="200"/>
              </a:spcBef>
              <a:spcAft>
                <a:spcPts val="0"/>
              </a:spcAft>
              <a:buClr>
                <a:srgbClr val="262626"/>
              </a:buClr>
              <a:buSzPts val="1040"/>
              <a:buChar char="•"/>
            </a:pPr>
            <a:r>
              <a:rPr lang="en-US"/>
              <a:t>Một máy chủ, máy</a:t>
            </a:r>
            <a:endParaRPr/>
          </a:p>
          <a:p>
            <a:pPr indent="-177800" lvl="0" marL="177800" rtl="0" algn="l">
              <a:lnSpc>
                <a:spcPct val="128571"/>
              </a:lnSpc>
              <a:spcBef>
                <a:spcPts val="1000"/>
              </a:spcBef>
              <a:spcAft>
                <a:spcPts val="0"/>
              </a:spcAft>
              <a:buClr>
                <a:srgbClr val="262626"/>
              </a:buClr>
              <a:buSzPts val="1400"/>
              <a:buFont typeface="Arial"/>
              <a:buChar char="•"/>
            </a:pPr>
            <a:r>
              <a:rPr lang="en-US"/>
              <a:t>Cụm</a:t>
            </a:r>
            <a:endParaRPr/>
          </a:p>
          <a:p>
            <a:pPr indent="-182563" lvl="1" marL="360363" rtl="0" algn="l">
              <a:lnSpc>
                <a:spcPct val="138461"/>
              </a:lnSpc>
              <a:spcBef>
                <a:spcPts val="200"/>
              </a:spcBef>
              <a:spcAft>
                <a:spcPts val="0"/>
              </a:spcAft>
              <a:buClr>
                <a:srgbClr val="262626"/>
              </a:buClr>
              <a:buSzPts val="1040"/>
              <a:buChar char="•"/>
            </a:pPr>
            <a:r>
              <a:rPr lang="en-US"/>
              <a:t>Một nhóm các node trong đó nhiều node được kết nối và cộng tác để thực hiện một tác vụ</a:t>
            </a:r>
            <a:endParaRPr/>
          </a:p>
          <a:p>
            <a:pPr indent="-177800" lvl="0" marL="177800" rtl="0" algn="l">
              <a:lnSpc>
                <a:spcPct val="128571"/>
              </a:lnSpc>
              <a:spcBef>
                <a:spcPts val="1000"/>
              </a:spcBef>
              <a:spcAft>
                <a:spcPts val="0"/>
              </a:spcAft>
              <a:buClr>
                <a:srgbClr val="262626"/>
              </a:buClr>
              <a:buSzPts val="1400"/>
              <a:buFont typeface="Arial"/>
              <a:buChar char="•"/>
            </a:pPr>
            <a:r>
              <a:rPr lang="en-US"/>
              <a:t>Master Node</a:t>
            </a:r>
            <a:endParaRPr/>
          </a:p>
          <a:p>
            <a:pPr indent="-182563" lvl="1" marL="360363" rtl="0" algn="l">
              <a:lnSpc>
                <a:spcPct val="138461"/>
              </a:lnSpc>
              <a:spcBef>
                <a:spcPts val="200"/>
              </a:spcBef>
              <a:spcAft>
                <a:spcPts val="0"/>
              </a:spcAft>
              <a:buClr>
                <a:srgbClr val="262626"/>
              </a:buClr>
              <a:buSzPts val="1040"/>
              <a:buChar char="•"/>
            </a:pPr>
            <a:r>
              <a:rPr lang="en-US"/>
              <a:t>Các node thực hiện các hoạt động phối hợp</a:t>
            </a:r>
            <a:endParaRPr/>
          </a:p>
          <a:p>
            <a:pPr indent="-177800" lvl="0" marL="177800" rtl="0" algn="l">
              <a:lnSpc>
                <a:spcPct val="128571"/>
              </a:lnSpc>
              <a:spcBef>
                <a:spcPts val="1000"/>
              </a:spcBef>
              <a:spcAft>
                <a:spcPts val="0"/>
              </a:spcAft>
              <a:buClr>
                <a:srgbClr val="262626"/>
              </a:buClr>
              <a:buSzPts val="1400"/>
              <a:buFont typeface="Arial"/>
              <a:buChar char="•"/>
            </a:pPr>
            <a:r>
              <a:rPr lang="en-US"/>
              <a:t>Worker Nodes</a:t>
            </a:r>
            <a:endParaRPr/>
          </a:p>
          <a:p>
            <a:pPr indent="-182563" lvl="1" marL="360363" rtl="0" algn="l">
              <a:lnSpc>
                <a:spcPct val="138461"/>
              </a:lnSpc>
              <a:spcBef>
                <a:spcPts val="200"/>
              </a:spcBef>
              <a:spcAft>
                <a:spcPts val="0"/>
              </a:spcAft>
              <a:buClr>
                <a:srgbClr val="262626"/>
              </a:buClr>
              <a:buSzPts val="1040"/>
              <a:buChar char="•"/>
            </a:pPr>
            <a:r>
              <a:rPr lang="en-US"/>
              <a:t>Một node thực hiện các nhiệm vụ được giao bởi master node.</a:t>
            </a:r>
            <a:endParaRPr/>
          </a:p>
          <a:p>
            <a:pPr indent="-177800" lvl="0" marL="177800" rtl="0" algn="l">
              <a:lnSpc>
                <a:spcPct val="128571"/>
              </a:lnSpc>
              <a:spcBef>
                <a:spcPts val="1000"/>
              </a:spcBef>
              <a:spcAft>
                <a:spcPts val="0"/>
              </a:spcAft>
              <a:buClr>
                <a:srgbClr val="262626"/>
              </a:buClr>
              <a:buSzPts val="1400"/>
              <a:buFont typeface="Arial"/>
              <a:buChar char="•"/>
            </a:pPr>
            <a:r>
              <a:rPr lang="en-US"/>
              <a:t>Trình nền</a:t>
            </a:r>
            <a:endParaRPr/>
          </a:p>
          <a:p>
            <a:pPr indent="-182563" lvl="1" marL="360363" rtl="0" algn="l">
              <a:lnSpc>
                <a:spcPct val="138461"/>
              </a:lnSpc>
              <a:spcBef>
                <a:spcPts val="200"/>
              </a:spcBef>
              <a:spcAft>
                <a:spcPts val="0"/>
              </a:spcAft>
              <a:buClr>
                <a:srgbClr val="262626"/>
              </a:buClr>
              <a:buSzPts val="1040"/>
              <a:buChar char="•"/>
            </a:pPr>
            <a:r>
              <a:rPr lang="en-US"/>
              <a:t>Một quy trình hoặc chương trình chạy trong nền</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5" name="Shape 2725"/>
        <p:cNvGrpSpPr/>
        <p:nvPr/>
      </p:nvGrpSpPr>
      <p:grpSpPr>
        <a:xfrm>
          <a:off x="0" y="0"/>
          <a:ext cx="0" cy="0"/>
          <a:chOff x="0" y="0"/>
          <a:chExt cx="0" cy="0"/>
        </a:xfrm>
      </p:grpSpPr>
      <p:sp>
        <p:nvSpPr>
          <p:cNvPr id="2726" name="Google Shape;2726;p10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2.2. Apache HBase</a:t>
            </a:r>
            <a:endParaRPr/>
          </a:p>
        </p:txBody>
      </p:sp>
      <p:sp>
        <p:nvSpPr>
          <p:cNvPr id="2727" name="Google Shape;2727;p10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Tổng quan về HBase (1/2)</a:t>
            </a:r>
            <a:endParaRPr/>
          </a:p>
        </p:txBody>
      </p:sp>
      <p:sp>
        <p:nvSpPr>
          <p:cNvPr id="2728" name="Google Shape;2728;p10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729" name="Google Shape;2729;p10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Lưu trữ dữ liệu trong bảng HBase</a:t>
            </a:r>
            <a:endParaRPr/>
          </a:p>
          <a:p>
            <a:pPr indent="-182563" lvl="1" marL="360363" rtl="0" algn="l">
              <a:lnSpc>
                <a:spcPct val="138461"/>
              </a:lnSpc>
              <a:spcBef>
                <a:spcPts val="200"/>
              </a:spcBef>
              <a:spcAft>
                <a:spcPts val="0"/>
              </a:spcAft>
              <a:buClr>
                <a:srgbClr val="262626"/>
              </a:buClr>
              <a:buSzPts val="1040"/>
              <a:buChar char="•"/>
            </a:pPr>
            <a:r>
              <a:rPr lang="en-US"/>
              <a:t>Tương tự như các bảng RDBMS, nhưng có những điểm khác biệt chính</a:t>
            </a:r>
            <a:endParaRPr/>
          </a:p>
          <a:p>
            <a:pPr indent="-177800" lvl="0" marL="177800" rtl="0" algn="l">
              <a:lnSpc>
                <a:spcPct val="128571"/>
              </a:lnSpc>
              <a:spcBef>
                <a:spcPts val="1000"/>
              </a:spcBef>
              <a:spcAft>
                <a:spcPts val="0"/>
              </a:spcAft>
              <a:buClr>
                <a:srgbClr val="262626"/>
              </a:buClr>
              <a:buSzPts val="1400"/>
              <a:buFont typeface="Arial"/>
              <a:buChar char="•"/>
            </a:pPr>
            <a:r>
              <a:rPr lang="en-US"/>
              <a:t>Các bảng được lưu trữ trong HDFS</a:t>
            </a:r>
            <a:endParaRPr/>
          </a:p>
          <a:p>
            <a:pPr indent="-182563" lvl="1" marL="360363" rtl="0" algn="l">
              <a:lnSpc>
                <a:spcPct val="138461"/>
              </a:lnSpc>
              <a:spcBef>
                <a:spcPts val="200"/>
              </a:spcBef>
              <a:spcAft>
                <a:spcPts val="0"/>
              </a:spcAft>
              <a:buClr>
                <a:srgbClr val="262626"/>
              </a:buClr>
              <a:buSzPts val="1040"/>
              <a:buChar char="•"/>
            </a:pPr>
            <a:r>
              <a:rPr lang="en-US"/>
              <a:t>Dữ liệu được phân vùng thành các khối HDFS và được lưu trữ trên nhiều nút trong cụm.</a:t>
            </a:r>
            <a:endParaRPr/>
          </a:p>
          <a:p>
            <a:pPr indent="-177800" lvl="0" marL="177800" rtl="0" algn="l">
              <a:lnSpc>
                <a:spcPct val="128571"/>
              </a:lnSpc>
              <a:spcBef>
                <a:spcPts val="1000"/>
              </a:spcBef>
              <a:spcAft>
                <a:spcPts val="0"/>
              </a:spcAft>
              <a:buClr>
                <a:srgbClr val="262626"/>
              </a:buClr>
              <a:buSzPts val="1400"/>
              <a:buFont typeface="Arial"/>
              <a:buChar char="•"/>
            </a:pPr>
            <a:r>
              <a:rPr lang="en-US"/>
              <a:t>Các bảng được tạo thành từ các hàng, cột và họ cột.</a:t>
            </a:r>
            <a:endParaRPr/>
          </a:p>
          <a:p>
            <a:pPr indent="-177800" lvl="0" marL="177800" rtl="0" algn="l">
              <a:lnSpc>
                <a:spcPct val="128571"/>
              </a:lnSpc>
              <a:spcBef>
                <a:spcPts val="1000"/>
              </a:spcBef>
              <a:spcAft>
                <a:spcPts val="0"/>
              </a:spcAft>
              <a:buClr>
                <a:srgbClr val="262626"/>
              </a:buClr>
              <a:buSzPts val="1400"/>
              <a:buFont typeface="Arial"/>
              <a:buChar char="•"/>
            </a:pPr>
            <a:r>
              <a:rPr lang="en-US"/>
              <a:t>Tất cả các hàng bao gồm hàng phím để truy xuất nhanh</a:t>
            </a:r>
            <a:endParaRPr/>
          </a:p>
          <a:p>
            <a:pPr indent="-177800" lvl="0" marL="177800" rtl="0" algn="l">
              <a:lnSpc>
                <a:spcPct val="128571"/>
              </a:lnSpc>
              <a:spcBef>
                <a:spcPts val="1000"/>
              </a:spcBef>
              <a:spcAft>
                <a:spcPts val="0"/>
              </a:spcAft>
              <a:buClr>
                <a:srgbClr val="262626"/>
              </a:buClr>
              <a:buSzPts val="1400"/>
              <a:buFont typeface="Arial"/>
              <a:buChar char="•"/>
            </a:pPr>
            <a:r>
              <a:rPr lang="en-US"/>
              <a:t>Các cột lưu trữ dữ liệu trong một bảng</a:t>
            </a:r>
            <a:endParaRPr/>
          </a:p>
          <a:p>
            <a:pPr indent="-177800" lvl="0" marL="177800" rtl="0" algn="l">
              <a:lnSpc>
                <a:spcPct val="128571"/>
              </a:lnSpc>
              <a:spcBef>
                <a:spcPts val="1000"/>
              </a:spcBef>
              <a:spcAft>
                <a:spcPts val="0"/>
              </a:spcAft>
              <a:buClr>
                <a:srgbClr val="262626"/>
              </a:buClr>
              <a:buSzPts val="1400"/>
              <a:buFont typeface="Arial"/>
              <a:buChar char="•"/>
            </a:pPr>
            <a:r>
              <a:rPr lang="en-US"/>
              <a:t>Mỗi cột thuộc về một họ cột cụ thể</a:t>
            </a:r>
            <a:endParaRPr/>
          </a:p>
          <a:p>
            <a:pPr indent="-177800" lvl="0" marL="177800" rtl="0" algn="l">
              <a:lnSpc>
                <a:spcPct val="128571"/>
              </a:lnSpc>
              <a:spcBef>
                <a:spcPts val="1000"/>
              </a:spcBef>
              <a:spcAft>
                <a:spcPts val="0"/>
              </a:spcAft>
              <a:buClr>
                <a:srgbClr val="262626"/>
              </a:buClr>
              <a:buSzPts val="1400"/>
              <a:buFont typeface="Arial"/>
              <a:buChar char="•"/>
            </a:pPr>
            <a:r>
              <a:rPr lang="en-US"/>
              <a:t>Một bảng chứa một hoặc nhiều họ cột.</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4" name="Shape 2734"/>
        <p:cNvGrpSpPr/>
        <p:nvPr/>
      </p:nvGrpSpPr>
      <p:grpSpPr>
        <a:xfrm>
          <a:off x="0" y="0"/>
          <a:ext cx="0" cy="0"/>
          <a:chOff x="0" y="0"/>
          <a:chExt cx="0" cy="0"/>
        </a:xfrm>
      </p:grpSpPr>
      <p:sp>
        <p:nvSpPr>
          <p:cNvPr id="2735" name="Google Shape;2735;p10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2.2. Apache HBase</a:t>
            </a:r>
            <a:endParaRPr/>
          </a:p>
        </p:txBody>
      </p:sp>
      <p:sp>
        <p:nvSpPr>
          <p:cNvPr id="2736" name="Google Shape;2736;p10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Tổng quan về Hbase (2/2)</a:t>
            </a:r>
            <a:endParaRPr/>
          </a:p>
        </p:txBody>
      </p:sp>
      <p:sp>
        <p:nvSpPr>
          <p:cNvPr id="2737" name="Google Shape;2737;p10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738" name="Google Shape;2738;p10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Bản đồ được phân phối, sắp xếp nguyên bản</a:t>
            </a:r>
            <a:endParaRPr/>
          </a:p>
          <a:p>
            <a:pPr indent="-177800" lvl="0" marL="177800" rtl="0" algn="l">
              <a:lnSpc>
                <a:spcPct val="128571"/>
              </a:lnSpc>
              <a:spcBef>
                <a:spcPts val="1000"/>
              </a:spcBef>
              <a:spcAft>
                <a:spcPts val="0"/>
              </a:spcAft>
              <a:buClr>
                <a:srgbClr val="262626"/>
              </a:buClr>
              <a:buSzPts val="1400"/>
              <a:buFont typeface="Arial"/>
              <a:buChar char="•"/>
            </a:pPr>
            <a:r>
              <a:rPr lang="en-US"/>
              <a:t>Phân phối</a:t>
            </a:r>
            <a:endParaRPr/>
          </a:p>
          <a:p>
            <a:pPr indent="0" lvl="1" marL="177800" rtl="0" algn="l">
              <a:lnSpc>
                <a:spcPct val="138461"/>
              </a:lnSpc>
              <a:spcBef>
                <a:spcPts val="200"/>
              </a:spcBef>
              <a:spcAft>
                <a:spcPts val="0"/>
              </a:spcAft>
              <a:buClr>
                <a:srgbClr val="262626"/>
              </a:buClr>
              <a:buSzPts val="1040"/>
              <a:buNone/>
            </a:pPr>
            <a:r>
              <a:rPr lang="en-US"/>
              <a:t>HBase được thiết kế để sử dụng nhiều máy để lưu trữ và phục vụ dữ liệu bảng.</a:t>
            </a:r>
            <a:endParaRPr/>
          </a:p>
          <a:p>
            <a:pPr indent="-177800" lvl="0" marL="177800" rtl="0" algn="l">
              <a:lnSpc>
                <a:spcPct val="128571"/>
              </a:lnSpc>
              <a:spcBef>
                <a:spcPts val="1000"/>
              </a:spcBef>
              <a:spcAft>
                <a:spcPts val="0"/>
              </a:spcAft>
              <a:buClr>
                <a:srgbClr val="262626"/>
              </a:buClr>
              <a:buSzPts val="1400"/>
              <a:buFont typeface="Arial"/>
              <a:buChar char="•"/>
            </a:pPr>
            <a:r>
              <a:rPr lang="en-US"/>
              <a:t>Bản đồ được sắp xếp</a:t>
            </a:r>
            <a:endParaRPr/>
          </a:p>
          <a:p>
            <a:pPr indent="-182563" lvl="1" marL="360363" rtl="0" algn="l">
              <a:lnSpc>
                <a:spcPct val="138461"/>
              </a:lnSpc>
              <a:spcBef>
                <a:spcPts val="200"/>
              </a:spcBef>
              <a:spcAft>
                <a:spcPts val="0"/>
              </a:spcAft>
              <a:buClr>
                <a:srgbClr val="262626"/>
              </a:buClr>
              <a:buSzPts val="1040"/>
              <a:buChar char="•"/>
            </a:pPr>
            <a:r>
              <a:rPr lang="en-US"/>
              <a:t>Lưu trữ dữ liệu bảng dưới dạng bản đồ, với các khóa liền kề được lưu trữ liền kề trên đĩa</a:t>
            </a:r>
            <a:endParaRPr/>
          </a:p>
          <a:p>
            <a:pPr indent="-177800" lvl="0" marL="177800" rtl="0" algn="l">
              <a:lnSpc>
                <a:spcPct val="128571"/>
              </a:lnSpc>
              <a:spcBef>
                <a:spcPts val="1000"/>
              </a:spcBef>
              <a:spcAft>
                <a:spcPts val="0"/>
              </a:spcAft>
              <a:buClr>
                <a:srgbClr val="262626"/>
              </a:buClr>
              <a:buSzPts val="1400"/>
              <a:buFont typeface="Arial"/>
              <a:buChar char="•"/>
            </a:pPr>
            <a:r>
              <a:rPr lang="en-US"/>
              <a:t>Đa chiều</a:t>
            </a:r>
            <a:endParaRPr/>
          </a:p>
          <a:p>
            <a:pPr indent="-182563" lvl="1" marL="360363" rtl="0" algn="l">
              <a:lnSpc>
                <a:spcPct val="138461"/>
              </a:lnSpc>
              <a:spcBef>
                <a:spcPts val="200"/>
              </a:spcBef>
              <a:spcAft>
                <a:spcPts val="0"/>
              </a:spcAft>
              <a:buClr>
                <a:srgbClr val="262626"/>
              </a:buClr>
              <a:buSzPts val="1040"/>
              <a:buChar char="•"/>
            </a:pPr>
            <a:r>
              <a:rPr lang="en-US"/>
              <a:t>Hàng trăm hoặc hàng nghìn cột có khả năng được lưu trữ trong một họ cột</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3" name="Shape 2743"/>
        <p:cNvGrpSpPr/>
        <p:nvPr/>
      </p:nvGrpSpPr>
      <p:grpSpPr>
        <a:xfrm>
          <a:off x="0" y="0"/>
          <a:ext cx="0" cy="0"/>
          <a:chOff x="0" y="0"/>
          <a:chExt cx="0" cy="0"/>
        </a:xfrm>
      </p:grpSpPr>
      <p:sp>
        <p:nvSpPr>
          <p:cNvPr id="2744" name="Google Shape;2744;p10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2.2. Apache HBase</a:t>
            </a:r>
            <a:endParaRPr/>
          </a:p>
        </p:txBody>
      </p:sp>
      <p:sp>
        <p:nvSpPr>
          <p:cNvPr id="2745" name="Google Shape;2745;p10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Hàng HBase</a:t>
            </a:r>
            <a:endParaRPr/>
          </a:p>
        </p:txBody>
      </p:sp>
      <p:sp>
        <p:nvSpPr>
          <p:cNvPr id="2746" name="Google Shape;2746;p10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747" name="Google Shape;2747;p10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hàng phím tương tự như khóa chính của RDBMS hiện có</a:t>
            </a:r>
            <a:endParaRPr/>
          </a:p>
          <a:p>
            <a:pPr indent="-177800" lvl="0" marL="177800" rtl="0" algn="l">
              <a:lnSpc>
                <a:spcPct val="128571"/>
              </a:lnSpc>
              <a:spcBef>
                <a:spcPts val="1000"/>
              </a:spcBef>
              <a:spcAft>
                <a:spcPts val="0"/>
              </a:spcAft>
              <a:buClr>
                <a:srgbClr val="262626"/>
              </a:buClr>
              <a:buSzPts val="1400"/>
              <a:buFont typeface="Arial"/>
              <a:buChar char="•"/>
            </a:pPr>
            <a:r>
              <a:rPr lang="en-US"/>
              <a:t>Sắp xếp và lưu trữ các hàng theo hàng phím để truy xuất dữ liệu nhanh</a:t>
            </a:r>
            <a:endParaRPr/>
          </a:p>
          <a:p>
            <a:pPr indent="-182563" lvl="1" marL="360363" rtl="0" algn="l">
              <a:lnSpc>
                <a:spcPct val="138461"/>
              </a:lnSpc>
              <a:spcBef>
                <a:spcPts val="200"/>
              </a:spcBef>
              <a:spcAft>
                <a:spcPts val="0"/>
              </a:spcAft>
              <a:buClr>
                <a:srgbClr val="262626"/>
              </a:buClr>
              <a:buSzPts val="1040"/>
              <a:buChar char="•"/>
            </a:pPr>
            <a:r>
              <a:rPr lang="en-US"/>
              <a:t>Các hàng được sắp xếp theo thứ tự bảng chữ cái theo khóa</a:t>
            </a:r>
            <a:endParaRPr/>
          </a:p>
          <a:p>
            <a:pPr indent="-177800" lvl="0" marL="177800" rtl="0" algn="l">
              <a:lnSpc>
                <a:spcPct val="128571"/>
              </a:lnSpc>
              <a:spcBef>
                <a:spcPts val="1000"/>
              </a:spcBef>
              <a:spcAft>
                <a:spcPts val="0"/>
              </a:spcAft>
              <a:buClr>
                <a:srgbClr val="262626"/>
              </a:buClr>
              <a:buSzPts val="1400"/>
              <a:buFont typeface="Arial"/>
              <a:buChar char="•"/>
            </a:pPr>
            <a:r>
              <a:rPr lang="en-US"/>
              <a:t>hàng phím là một chuỗi từ 100 byte trở xuống</a:t>
            </a:r>
            <a:endParaRPr/>
          </a:p>
          <a:p>
            <a:pPr indent="-182563" lvl="1" marL="360363" rtl="0" algn="l">
              <a:lnSpc>
                <a:spcPct val="138461"/>
              </a:lnSpc>
              <a:spcBef>
                <a:spcPts val="200"/>
              </a:spcBef>
              <a:spcAft>
                <a:spcPts val="0"/>
              </a:spcAft>
              <a:buClr>
                <a:srgbClr val="262626"/>
              </a:buClr>
              <a:buSzPts val="1040"/>
              <a:buChar char="•"/>
            </a:pPr>
            <a:r>
              <a:rPr lang="en-US"/>
              <a:t>VD) 1, 10, 2, ...</a:t>
            </a:r>
            <a:endParaRPr>
              <a:solidFill>
                <a:srgbClr val="3F3F3F"/>
              </a:solidFill>
            </a:endParaRPr>
          </a:p>
          <a:p>
            <a:pPr indent="-88900" lvl="0" marL="177800" rtl="0" algn="l">
              <a:lnSpc>
                <a:spcPct val="128571"/>
              </a:lnSpc>
              <a:spcBef>
                <a:spcPts val="1000"/>
              </a:spcBef>
              <a:spcAft>
                <a:spcPts val="0"/>
              </a:spcAft>
              <a:buClr>
                <a:srgbClr val="262626"/>
              </a:buClr>
              <a:buSzPts val="1400"/>
              <a:buFont typeface="Arial"/>
              <a:buNone/>
            </a:pPr>
            <a:r>
              <a:t/>
            </a:r>
            <a:endParaRPr/>
          </a:p>
        </p:txBody>
      </p:sp>
      <p:graphicFrame>
        <p:nvGraphicFramePr>
          <p:cNvPr id="2748" name="Google Shape;2748;p104"/>
          <p:cNvGraphicFramePr/>
          <p:nvPr/>
        </p:nvGraphicFramePr>
        <p:xfrm>
          <a:off x="4282347" y="4263174"/>
          <a:ext cx="3000000" cy="3000000"/>
        </p:xfrm>
        <a:graphic>
          <a:graphicData uri="http://schemas.openxmlformats.org/drawingml/2006/table">
            <a:tbl>
              <a:tblPr>
                <a:noFill/>
                <a:tableStyleId>{95859E1C-D3B5-4B89-813F-5614CC74FDCA}</a:tableStyleId>
              </a:tblPr>
              <a:tblGrid>
                <a:gridCol w="1056700"/>
                <a:gridCol w="1288325"/>
                <a:gridCol w="1102425"/>
              </a:tblGrid>
              <a:tr h="535750">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hàng phím</a:t>
                      </a:r>
                      <a:endParaRPr sz="1400">
                        <a:solidFill>
                          <a:srgbClr val="3F3F3F"/>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fname</a:t>
                      </a:r>
                      <a:endParaRPr sz="1400">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Iname</a:t>
                      </a:r>
                      <a:endParaRPr sz="1400">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390925">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hkchang</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Jean</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Choi</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390925">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jhjeong</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Scott</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Jeong</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390925">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thjtjeon</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Lonan</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Jeon</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grpSp>
        <p:nvGrpSpPr>
          <p:cNvPr id="2749" name="Google Shape;2749;p104"/>
          <p:cNvGrpSpPr/>
          <p:nvPr/>
        </p:nvGrpSpPr>
        <p:grpSpPr>
          <a:xfrm>
            <a:off x="2886244" y="3717033"/>
            <a:ext cx="6241919" cy="2254653"/>
            <a:chOff x="2115914" y="3666219"/>
            <a:chExt cx="6241919" cy="2254653"/>
          </a:xfrm>
        </p:grpSpPr>
        <p:grpSp>
          <p:nvGrpSpPr>
            <p:cNvPr id="2750" name="Google Shape;2750;p104"/>
            <p:cNvGrpSpPr/>
            <p:nvPr/>
          </p:nvGrpSpPr>
          <p:grpSpPr>
            <a:xfrm>
              <a:off x="2115914" y="3721932"/>
              <a:ext cx="1205996" cy="2198940"/>
              <a:chOff x="1719145" y="3573016"/>
              <a:chExt cx="1205996" cy="2198940"/>
            </a:xfrm>
          </p:grpSpPr>
          <p:sp>
            <p:nvSpPr>
              <p:cNvPr id="2751" name="Google Shape;2751;p104"/>
              <p:cNvSpPr txBox="1"/>
              <p:nvPr/>
            </p:nvSpPr>
            <p:spPr>
              <a:xfrm>
                <a:off x="1719145" y="4063444"/>
                <a:ext cx="1040991" cy="307777"/>
              </a:xfrm>
              <a:prstGeom prst="rect">
                <a:avLst/>
              </a:prstGeom>
              <a:noFill/>
              <a:ln>
                <a:noFill/>
              </a:ln>
            </p:spPr>
            <p:txBody>
              <a:bodyPr anchorCtr="0" anchor="t" bIns="45700" lIns="91425" spcFirstLastPara="1" rIns="91425" wrap="square" tIns="45700">
                <a:spAutoFit/>
              </a:bodyPr>
              <a:lstStyle/>
              <a:p>
                <a:pPr indent="271463" lvl="0" marL="0" marR="0" rtl="0" algn="r">
                  <a:spcBef>
                    <a:spcPts val="0"/>
                  </a:spcBef>
                  <a:spcAft>
                    <a:spcPts val="0"/>
                  </a:spcAft>
                  <a:buNone/>
                </a:pPr>
                <a:r>
                  <a:rPr lang="en-US" sz="1400">
                    <a:solidFill>
                      <a:srgbClr val="1F45BC"/>
                    </a:solidFill>
                    <a:latin typeface="Arial"/>
                    <a:ea typeface="Arial"/>
                    <a:cs typeface="Arial"/>
                    <a:sym typeface="Arial"/>
                  </a:rPr>
                  <a:t>Tên cột</a:t>
                </a:r>
                <a:endParaRPr sz="1400">
                  <a:solidFill>
                    <a:srgbClr val="1F45BC"/>
                  </a:solidFill>
                  <a:latin typeface="Arial"/>
                  <a:ea typeface="Arial"/>
                  <a:cs typeface="Arial"/>
                  <a:sym typeface="Arial"/>
                </a:endParaRPr>
              </a:p>
            </p:txBody>
          </p:sp>
          <p:sp>
            <p:nvSpPr>
              <p:cNvPr id="2752" name="Google Shape;2752;p104"/>
              <p:cNvSpPr txBox="1"/>
              <p:nvPr/>
            </p:nvSpPr>
            <p:spPr>
              <a:xfrm>
                <a:off x="1789678" y="3589970"/>
                <a:ext cx="970458" cy="307777"/>
              </a:xfrm>
              <a:prstGeom prst="rect">
                <a:avLst/>
              </a:prstGeom>
              <a:noFill/>
              <a:ln>
                <a:noFill/>
              </a:ln>
            </p:spPr>
            <p:txBody>
              <a:bodyPr anchorCtr="0" anchor="t" bIns="45700" lIns="91425" spcFirstLastPara="1" rIns="91425" wrap="square" tIns="45700">
                <a:spAutoFit/>
              </a:bodyPr>
              <a:lstStyle/>
              <a:p>
                <a:pPr indent="271463" lvl="0" marL="0" marR="0" rtl="0" algn="r">
                  <a:spcBef>
                    <a:spcPts val="0"/>
                  </a:spcBef>
                  <a:spcAft>
                    <a:spcPts val="0"/>
                  </a:spcAft>
                  <a:buNone/>
                </a:pPr>
                <a:r>
                  <a:rPr lang="en-US" sz="1400">
                    <a:solidFill>
                      <a:srgbClr val="1F45BC"/>
                    </a:solidFill>
                    <a:latin typeface="Arial"/>
                    <a:ea typeface="Arial"/>
                    <a:cs typeface="Arial"/>
                    <a:sym typeface="Arial"/>
                  </a:rPr>
                  <a:t>Họ cột</a:t>
                </a:r>
                <a:endParaRPr sz="1400">
                  <a:solidFill>
                    <a:srgbClr val="1F45BC"/>
                  </a:solidFill>
                  <a:latin typeface="Arial"/>
                  <a:ea typeface="Arial"/>
                  <a:cs typeface="Arial"/>
                  <a:sym typeface="Arial"/>
                </a:endParaRPr>
              </a:p>
            </p:txBody>
          </p:sp>
          <p:sp>
            <p:nvSpPr>
              <p:cNvPr id="2753" name="Google Shape;2753;p104"/>
              <p:cNvSpPr txBox="1"/>
              <p:nvPr/>
            </p:nvSpPr>
            <p:spPr>
              <a:xfrm>
                <a:off x="1879446" y="4994146"/>
                <a:ext cx="880690" cy="307777"/>
              </a:xfrm>
              <a:prstGeom prst="rect">
                <a:avLst/>
              </a:prstGeom>
              <a:noFill/>
              <a:ln>
                <a:noFill/>
              </a:ln>
            </p:spPr>
            <p:txBody>
              <a:bodyPr anchorCtr="0" anchor="t" bIns="45700" lIns="91425" spcFirstLastPara="1" rIns="91425" wrap="square" tIns="45700">
                <a:spAutoFit/>
              </a:bodyPr>
              <a:lstStyle/>
              <a:p>
                <a:pPr indent="271463" lvl="0" marL="0" marR="0" rtl="0" algn="r">
                  <a:spcBef>
                    <a:spcPts val="0"/>
                  </a:spcBef>
                  <a:spcAft>
                    <a:spcPts val="0"/>
                  </a:spcAft>
                  <a:buNone/>
                </a:pPr>
                <a:r>
                  <a:rPr lang="en-US" sz="1400">
                    <a:solidFill>
                      <a:srgbClr val="1F45BC"/>
                    </a:solidFill>
                    <a:latin typeface="Arial"/>
                    <a:ea typeface="Arial"/>
                    <a:cs typeface="Arial"/>
                    <a:sym typeface="Arial"/>
                  </a:rPr>
                  <a:t>Hàng</a:t>
                </a:r>
                <a:endParaRPr sz="1400">
                  <a:solidFill>
                    <a:srgbClr val="1F45BC"/>
                  </a:solidFill>
                  <a:latin typeface="Arial"/>
                  <a:ea typeface="Arial"/>
                  <a:cs typeface="Arial"/>
                  <a:sym typeface="Arial"/>
                </a:endParaRPr>
              </a:p>
            </p:txBody>
          </p:sp>
          <p:sp>
            <p:nvSpPr>
              <p:cNvPr id="2754" name="Google Shape;2754;p104"/>
              <p:cNvSpPr/>
              <p:nvPr/>
            </p:nvSpPr>
            <p:spPr>
              <a:xfrm>
                <a:off x="2830649" y="3573016"/>
                <a:ext cx="72008" cy="409757"/>
              </a:xfrm>
              <a:prstGeom prst="leftBracket">
                <a:avLst>
                  <a:gd fmla="val 8333" name="adj"/>
                </a:avLst>
              </a:prstGeom>
              <a:noFill/>
              <a:ln cap="flat" cmpd="sng" w="2857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2755" name="Google Shape;2755;p104"/>
              <p:cNvSpPr/>
              <p:nvPr/>
            </p:nvSpPr>
            <p:spPr>
              <a:xfrm>
                <a:off x="2830649" y="4039741"/>
                <a:ext cx="72008" cy="523996"/>
              </a:xfrm>
              <a:prstGeom prst="leftBracket">
                <a:avLst>
                  <a:gd fmla="val 8333" name="adj"/>
                </a:avLst>
              </a:prstGeom>
              <a:noFill/>
              <a:ln cap="flat" cmpd="sng" w="2857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2756" name="Google Shape;2756;p104"/>
              <p:cNvSpPr/>
              <p:nvPr/>
            </p:nvSpPr>
            <p:spPr>
              <a:xfrm>
                <a:off x="2830648" y="4620705"/>
                <a:ext cx="94493" cy="1151251"/>
              </a:xfrm>
              <a:prstGeom prst="leftBracket">
                <a:avLst>
                  <a:gd fmla="val 8333" name="adj"/>
                </a:avLst>
              </a:prstGeom>
              <a:noFill/>
              <a:ln cap="flat" cmpd="sng" w="2857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grpSp>
        <p:sp>
          <p:nvSpPr>
            <p:cNvPr id="2757" name="Google Shape;2757;p104"/>
            <p:cNvSpPr txBox="1"/>
            <p:nvPr/>
          </p:nvSpPr>
          <p:spPr>
            <a:xfrm>
              <a:off x="7124482" y="5081177"/>
              <a:ext cx="1233351" cy="523220"/>
            </a:xfrm>
            <a:prstGeom prst="rect">
              <a:avLst/>
            </a:prstGeom>
            <a:noFill/>
            <a:ln>
              <a:noFill/>
            </a:ln>
          </p:spPr>
          <p:txBody>
            <a:bodyPr anchorCtr="0" anchor="t" bIns="45700" lIns="91425" spcFirstLastPara="1" rIns="91425" wrap="square" tIns="45700">
              <a:spAutoFit/>
            </a:bodyPr>
            <a:lstStyle/>
            <a:p>
              <a:pPr indent="271463" lvl="0" marL="0" marR="0" rtl="0" algn="l">
                <a:spcBef>
                  <a:spcPts val="0"/>
                </a:spcBef>
                <a:spcAft>
                  <a:spcPts val="0"/>
                </a:spcAft>
                <a:buNone/>
              </a:pPr>
              <a:r>
                <a:rPr lang="en-US" sz="1400">
                  <a:solidFill>
                    <a:srgbClr val="1F45BC"/>
                  </a:solidFill>
                  <a:latin typeface="Arial"/>
                  <a:ea typeface="Arial"/>
                  <a:cs typeface="Arial"/>
                  <a:sym typeface="Arial"/>
                </a:rPr>
                <a:t>Giá trị cột</a:t>
              </a:r>
              <a:endParaRPr sz="1400">
                <a:solidFill>
                  <a:srgbClr val="1F45BC"/>
                </a:solidFill>
                <a:latin typeface="Arial"/>
                <a:ea typeface="Arial"/>
                <a:cs typeface="Arial"/>
                <a:sym typeface="Arial"/>
              </a:endParaRPr>
            </a:p>
            <a:p>
              <a:pPr indent="271463" lvl="0" marL="0" marR="0" rtl="0" algn="l">
                <a:spcBef>
                  <a:spcPts val="0"/>
                </a:spcBef>
                <a:spcAft>
                  <a:spcPts val="0"/>
                </a:spcAft>
                <a:buNone/>
              </a:pPr>
              <a:r>
                <a:rPr lang="en-US" sz="1400">
                  <a:solidFill>
                    <a:srgbClr val="1F45BC"/>
                  </a:solidFill>
                  <a:latin typeface="Arial"/>
                  <a:ea typeface="Arial"/>
                  <a:cs typeface="Arial"/>
                  <a:sym typeface="Arial"/>
                </a:rPr>
                <a:t>(hoặc ô)</a:t>
              </a:r>
              <a:endParaRPr sz="1400">
                <a:solidFill>
                  <a:srgbClr val="1F45BC"/>
                </a:solidFill>
                <a:latin typeface="Arial"/>
                <a:ea typeface="Arial"/>
                <a:cs typeface="Arial"/>
                <a:sym typeface="Arial"/>
              </a:endParaRPr>
            </a:p>
          </p:txBody>
        </p:sp>
        <p:cxnSp>
          <p:nvCxnSpPr>
            <p:cNvPr id="2758" name="Google Shape;2758;p104"/>
            <p:cNvCxnSpPr/>
            <p:nvPr/>
          </p:nvCxnSpPr>
          <p:spPr>
            <a:xfrm rot="10800000">
              <a:off x="6810929" y="4889002"/>
              <a:ext cx="571801" cy="270995"/>
            </a:xfrm>
            <a:prstGeom prst="straightConnector1">
              <a:avLst/>
            </a:prstGeom>
            <a:noFill/>
            <a:ln cap="flat" cmpd="sng" w="38100">
              <a:solidFill>
                <a:srgbClr val="1F45BC"/>
              </a:solidFill>
              <a:prstDash val="solid"/>
              <a:miter lim="800000"/>
              <a:headEnd len="sm" w="sm" type="none"/>
              <a:tailEnd len="med" w="med" type="triangle"/>
            </a:ln>
          </p:spPr>
        </p:cxnSp>
        <p:cxnSp>
          <p:nvCxnSpPr>
            <p:cNvPr id="2759" name="Google Shape;2759;p104"/>
            <p:cNvCxnSpPr/>
            <p:nvPr/>
          </p:nvCxnSpPr>
          <p:spPr>
            <a:xfrm rot="10800000">
              <a:off x="6818230" y="5355726"/>
              <a:ext cx="571152" cy="2298"/>
            </a:xfrm>
            <a:prstGeom prst="straightConnector1">
              <a:avLst/>
            </a:prstGeom>
            <a:noFill/>
            <a:ln cap="flat" cmpd="sng" w="38100">
              <a:solidFill>
                <a:srgbClr val="1F45BC"/>
              </a:solidFill>
              <a:prstDash val="solid"/>
              <a:miter lim="800000"/>
              <a:headEnd len="sm" w="sm" type="none"/>
              <a:tailEnd len="med" w="med" type="triangle"/>
            </a:ln>
          </p:spPr>
        </p:cxnSp>
        <p:cxnSp>
          <p:nvCxnSpPr>
            <p:cNvPr id="2760" name="Google Shape;2760;p104"/>
            <p:cNvCxnSpPr/>
            <p:nvPr/>
          </p:nvCxnSpPr>
          <p:spPr>
            <a:xfrm flipH="1">
              <a:off x="6844787" y="5538870"/>
              <a:ext cx="544595" cy="312708"/>
            </a:xfrm>
            <a:prstGeom prst="straightConnector1">
              <a:avLst/>
            </a:prstGeom>
            <a:noFill/>
            <a:ln cap="flat" cmpd="sng" w="38100">
              <a:solidFill>
                <a:srgbClr val="1F45BC"/>
              </a:solidFill>
              <a:prstDash val="solid"/>
              <a:miter lim="800000"/>
              <a:headEnd len="sm" w="sm" type="none"/>
              <a:tailEnd len="med" w="med" type="triangle"/>
            </a:ln>
          </p:spPr>
        </p:cxnSp>
        <p:sp>
          <p:nvSpPr>
            <p:cNvPr id="2761" name="Google Shape;2761;p104"/>
            <p:cNvSpPr/>
            <p:nvPr/>
          </p:nvSpPr>
          <p:spPr>
            <a:xfrm>
              <a:off x="4906354" y="3666219"/>
              <a:ext cx="2099647" cy="444853"/>
            </a:xfrm>
            <a:prstGeom prst="roundRect">
              <a:avLst>
                <a:gd fmla="val 16667" name="adj"/>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pinfo</a:t>
              </a:r>
              <a:endParaRPr sz="1600">
                <a:solidFill>
                  <a:schemeClr val="lt1"/>
                </a:solidFill>
                <a:latin typeface="Arial"/>
                <a:ea typeface="Arial"/>
                <a:cs typeface="Arial"/>
                <a:sym typeface="Arial"/>
              </a:endParaRPr>
            </a:p>
          </p:txBody>
        </p:sp>
      </p:gr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6" name="Shape 2766"/>
        <p:cNvGrpSpPr/>
        <p:nvPr/>
      </p:nvGrpSpPr>
      <p:grpSpPr>
        <a:xfrm>
          <a:off x="0" y="0"/>
          <a:ext cx="0" cy="0"/>
          <a:chOff x="0" y="0"/>
          <a:chExt cx="0" cy="0"/>
        </a:xfrm>
      </p:grpSpPr>
      <p:sp>
        <p:nvSpPr>
          <p:cNvPr id="2767" name="Google Shape;2767;p10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2.2. Apache HBase</a:t>
            </a:r>
            <a:endParaRPr/>
          </a:p>
        </p:txBody>
      </p:sp>
      <p:sp>
        <p:nvSpPr>
          <p:cNvPr id="2768" name="Google Shape;2768;p10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Cột HBase</a:t>
            </a:r>
            <a:endParaRPr/>
          </a:p>
        </p:txBody>
      </p:sp>
      <p:sp>
        <p:nvSpPr>
          <p:cNvPr id="2769" name="Google Shape;2769;p10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770" name="Google Shape;2770;p10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Tương tự như các cột RDBMS (Hệ quản trị CSDL), nhưng có các đặc điểm khác</a:t>
            </a:r>
            <a:endParaRPr/>
          </a:p>
          <a:p>
            <a:pPr indent="-177800" lvl="0" marL="177800" rtl="0" algn="l">
              <a:lnSpc>
                <a:spcPct val="128571"/>
              </a:lnSpc>
              <a:spcBef>
                <a:spcPts val="1000"/>
              </a:spcBef>
              <a:spcAft>
                <a:spcPts val="0"/>
              </a:spcAft>
              <a:buClr>
                <a:srgbClr val="262626"/>
              </a:buClr>
              <a:buSzPts val="1400"/>
              <a:buFont typeface="Arial"/>
              <a:buChar char="•"/>
            </a:pPr>
            <a:r>
              <a:rPr lang="en-US"/>
              <a:t>Các cột được tạo khi cần (so với RDBMS)</a:t>
            </a:r>
            <a:endParaRPr/>
          </a:p>
          <a:p>
            <a:pPr indent="-182563" lvl="1" marL="360363" rtl="0" algn="l">
              <a:lnSpc>
                <a:spcPct val="138461"/>
              </a:lnSpc>
              <a:spcBef>
                <a:spcPts val="200"/>
              </a:spcBef>
              <a:spcAft>
                <a:spcPts val="0"/>
              </a:spcAft>
              <a:buClr>
                <a:srgbClr val="262626"/>
              </a:buClr>
              <a:buSzPts val="1040"/>
              <a:buChar char="•"/>
            </a:pPr>
            <a:r>
              <a:rPr lang="en-US"/>
              <a:t>Các cột có thể được thêm vào bất kỳ lúc nào miễn là họ cột tồn tại</a:t>
            </a:r>
            <a:endParaRPr/>
          </a:p>
          <a:p>
            <a:pPr indent="-182563" lvl="1" marL="360363" rtl="0" algn="l">
              <a:lnSpc>
                <a:spcPct val="138461"/>
              </a:lnSpc>
              <a:spcBef>
                <a:spcPts val="200"/>
              </a:spcBef>
              <a:spcAft>
                <a:spcPts val="0"/>
              </a:spcAft>
              <a:buClr>
                <a:srgbClr val="262626"/>
              </a:buClr>
              <a:buSzPts val="1040"/>
              <a:buChar char="•"/>
            </a:pPr>
            <a:r>
              <a:rPr lang="en-US"/>
              <a:t>Một cột chỉ tồn tại nếu hàng chứa dữ liệu trong cột đó.</a:t>
            </a:r>
            <a:endParaRPr/>
          </a:p>
          <a:p>
            <a:pPr indent="-182563" lvl="1" marL="360363" rtl="0" algn="l">
              <a:lnSpc>
                <a:spcPct val="138461"/>
              </a:lnSpc>
              <a:spcBef>
                <a:spcPts val="200"/>
              </a:spcBef>
              <a:spcAft>
                <a:spcPts val="0"/>
              </a:spcAft>
              <a:buClr>
                <a:srgbClr val="262626"/>
              </a:buClr>
              <a:buSzPts val="1040"/>
              <a:buChar char="•"/>
            </a:pPr>
            <a:r>
              <a:rPr lang="en-US"/>
              <a:t>Một ô của bảng (giao điểm hàng-cột) là một mảng byte tùy ý (Mảng)</a:t>
            </a:r>
            <a:endParaRPr/>
          </a:p>
          <a:p>
            <a:pPr indent="-177800" lvl="0" marL="177800" rtl="0" algn="l">
              <a:lnSpc>
                <a:spcPct val="128571"/>
              </a:lnSpc>
              <a:spcBef>
                <a:spcPts val="1000"/>
              </a:spcBef>
              <a:spcAft>
                <a:spcPts val="0"/>
              </a:spcAft>
              <a:buClr>
                <a:srgbClr val="262626"/>
              </a:buClr>
              <a:buSzPts val="1400"/>
              <a:buFont typeface="Arial"/>
              <a:buChar char="•"/>
            </a:pPr>
            <a:r>
              <a:rPr lang="en-US"/>
              <a:t>Mỗi cột trong một bảng thuộc về một họ cột cụ thể.</a:t>
            </a:r>
            <a:endParaRPr/>
          </a:p>
          <a:p>
            <a:pPr indent="-182563" lvl="1" marL="360363" rtl="0" algn="l">
              <a:lnSpc>
                <a:spcPct val="138461"/>
              </a:lnSpc>
              <a:spcBef>
                <a:spcPts val="200"/>
              </a:spcBef>
              <a:spcAft>
                <a:spcPts val="0"/>
              </a:spcAft>
              <a:buClr>
                <a:srgbClr val="262626"/>
              </a:buClr>
              <a:buSzPts val="1040"/>
              <a:buChar char="•"/>
            </a:pPr>
            <a:r>
              <a:rPr lang="en-US"/>
              <a:t>Tập hợp các cột</a:t>
            </a:r>
            <a:endParaRPr/>
          </a:p>
          <a:p>
            <a:pPr indent="-177800" lvl="0" marL="177800" rtl="0" algn="l">
              <a:lnSpc>
                <a:spcPct val="128571"/>
              </a:lnSpc>
              <a:spcBef>
                <a:spcPts val="1000"/>
              </a:spcBef>
              <a:spcAft>
                <a:spcPts val="0"/>
              </a:spcAft>
              <a:buClr>
                <a:srgbClr val="262626"/>
              </a:buClr>
              <a:buSzPts val="1400"/>
              <a:buFont typeface="Arial"/>
              <a:buChar char="•"/>
            </a:pPr>
            <a:r>
              <a:rPr lang="en-US"/>
              <a:t>Một hoặc nhiều họ cột tồn tại trong một bảng, được viết dưới dạng định nghĩa bảng</a:t>
            </a:r>
            <a:endParaRPr/>
          </a:p>
          <a:p>
            <a:pPr indent="-182563" lvl="1" marL="360363" rtl="0" algn="l">
              <a:lnSpc>
                <a:spcPct val="138461"/>
              </a:lnSpc>
              <a:spcBef>
                <a:spcPts val="200"/>
              </a:spcBef>
              <a:spcAft>
                <a:spcPts val="0"/>
              </a:spcAft>
              <a:buClr>
                <a:srgbClr val="262626"/>
              </a:buClr>
              <a:buSzPts val="1040"/>
              <a:buChar char="•"/>
            </a:pPr>
            <a:r>
              <a:rPr lang="en-US"/>
              <a:t>Bao gồm ít nhất một</a:t>
            </a:r>
            <a:endParaRPr/>
          </a:p>
          <a:p>
            <a:pPr indent="-177800" lvl="0" marL="177800" rtl="0" algn="l">
              <a:lnSpc>
                <a:spcPct val="128571"/>
              </a:lnSpc>
              <a:spcBef>
                <a:spcPts val="1000"/>
              </a:spcBef>
              <a:spcAft>
                <a:spcPts val="0"/>
              </a:spcAft>
              <a:buClr>
                <a:srgbClr val="262626"/>
              </a:buClr>
              <a:buSzPts val="1400"/>
              <a:buFont typeface="Arial"/>
              <a:buChar char="•"/>
            </a:pPr>
            <a:r>
              <a:rPr lang="en-US"/>
              <a:t>Các cột được nhóm thành các họ cột</a:t>
            </a:r>
            <a:endParaRPr/>
          </a:p>
        </p:txBody>
      </p:sp>
      <p:graphicFrame>
        <p:nvGraphicFramePr>
          <p:cNvPr id="2771" name="Google Shape;2771;p105"/>
          <p:cNvGraphicFramePr/>
          <p:nvPr/>
        </p:nvGraphicFramePr>
        <p:xfrm>
          <a:off x="7069773" y="2640468"/>
          <a:ext cx="3000000" cy="3000000"/>
        </p:xfrm>
        <a:graphic>
          <a:graphicData uri="http://schemas.openxmlformats.org/drawingml/2006/table">
            <a:tbl>
              <a:tblPr>
                <a:noFill/>
                <a:tableStyleId>{95859E1C-D3B5-4B89-813F-5614CC74FDCA}</a:tableStyleId>
              </a:tblPr>
              <a:tblGrid>
                <a:gridCol w="434500"/>
                <a:gridCol w="529725"/>
                <a:gridCol w="529725"/>
                <a:gridCol w="453300"/>
              </a:tblGrid>
              <a:tr h="355125">
                <a:tc>
                  <a:txBody>
                    <a:bodyPr/>
                    <a:lstStyle/>
                    <a:p>
                      <a:pPr indent="0" lvl="0" marL="0" marR="0" rtl="0" algn="ctr">
                        <a:spcBef>
                          <a:spcPts val="0"/>
                        </a:spcBef>
                        <a:spcAft>
                          <a:spcPts val="0"/>
                        </a:spcAft>
                        <a:buNone/>
                      </a:pPr>
                      <a:r>
                        <a:rPr b="0" lang="en-US" sz="1400">
                          <a:solidFill>
                            <a:srgbClr val="1F45BC"/>
                          </a:solidFill>
                          <a:latin typeface="Arial"/>
                          <a:ea typeface="Arial"/>
                          <a:cs typeface="Arial"/>
                          <a:sym typeface="Arial"/>
                        </a:rPr>
                        <a:t>k</a:t>
                      </a:r>
                      <a:endParaRPr b="0" sz="1400">
                        <a:solidFill>
                          <a:srgbClr val="1F45BC"/>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D0CECE"/>
                    </a:solidFill>
                  </a:tcPr>
                </a:tc>
                <a:tc>
                  <a:txBody>
                    <a:bodyPr/>
                    <a:lstStyle/>
                    <a:p>
                      <a:pPr indent="0" lvl="0" marL="0" marR="0" rtl="0" algn="ctr">
                        <a:spcBef>
                          <a:spcPts val="0"/>
                        </a:spcBef>
                        <a:spcAft>
                          <a:spcPts val="0"/>
                        </a:spcAft>
                        <a:buNone/>
                      </a:pPr>
                      <a:r>
                        <a:t/>
                      </a:r>
                      <a:endParaRPr sz="1400">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accent1"/>
                    </a:solidFill>
                  </a:tcPr>
                </a:tc>
                <a:tc>
                  <a:txBody>
                    <a:bodyPr/>
                    <a:lstStyle/>
                    <a:p>
                      <a:pPr indent="0" lvl="0" marL="0" marR="0" rtl="0" algn="ctr">
                        <a:spcBef>
                          <a:spcPts val="0"/>
                        </a:spcBef>
                        <a:spcAft>
                          <a:spcPts val="0"/>
                        </a:spcAft>
                        <a:buNone/>
                      </a:pPr>
                      <a:r>
                        <a:t/>
                      </a:r>
                      <a:endParaRPr sz="1400">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accent1"/>
                    </a:solidFill>
                  </a:tcPr>
                </a:tc>
                <a:tc>
                  <a:txBody>
                    <a:bodyPr/>
                    <a:lstStyle/>
                    <a:p>
                      <a:pPr indent="0" lvl="0" marL="0" marR="0" rtl="0" algn="ctr">
                        <a:spcBef>
                          <a:spcPts val="0"/>
                        </a:spcBef>
                        <a:spcAft>
                          <a:spcPts val="0"/>
                        </a:spcAft>
                        <a:buNone/>
                      </a:pPr>
                      <a:r>
                        <a:t/>
                      </a:r>
                      <a:endParaRPr sz="1400">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FEE599"/>
                    </a:solidFill>
                  </a:tcPr>
                </a:tc>
              </a:tr>
              <a:tr h="355125">
                <a:tc>
                  <a:txBody>
                    <a:bodyPr/>
                    <a:lstStyle/>
                    <a:p>
                      <a:pPr indent="0" lvl="0" marL="0" marR="0" rtl="0" algn="ctr">
                        <a:spcBef>
                          <a:spcPts val="0"/>
                        </a:spcBef>
                        <a:spcAft>
                          <a:spcPts val="0"/>
                        </a:spcAft>
                        <a:buNone/>
                      </a:pPr>
                      <a:r>
                        <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D0CECE"/>
                    </a:solidFill>
                  </a:tcPr>
                </a:tc>
                <a:tc>
                  <a:txBody>
                    <a:bodyPr/>
                    <a:lstStyle/>
                    <a:p>
                      <a:pPr indent="0" lvl="0" marL="0" marR="0" rtl="0" algn="ctr">
                        <a:spcBef>
                          <a:spcPts val="0"/>
                        </a:spcBef>
                        <a:spcAft>
                          <a:spcPts val="0"/>
                        </a:spcAft>
                        <a:buNone/>
                      </a:pPr>
                      <a:r>
                        <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BBD6EE"/>
                    </a:solidFill>
                  </a:tcPr>
                </a:tc>
                <a:tc>
                  <a:txBody>
                    <a:bodyPr/>
                    <a:lstStyle/>
                    <a:p>
                      <a:pPr indent="0" lvl="0" marL="0" marR="0" rtl="0" algn="ctr">
                        <a:spcBef>
                          <a:spcPts val="0"/>
                        </a:spcBef>
                        <a:spcAft>
                          <a:spcPts val="0"/>
                        </a:spcAft>
                        <a:buNone/>
                      </a:pPr>
                      <a:r>
                        <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BBD6EE"/>
                    </a:solidFill>
                  </a:tcPr>
                </a:tc>
                <a:tc>
                  <a:txBody>
                    <a:bodyPr/>
                    <a:lstStyle/>
                    <a:p>
                      <a:pPr indent="0" lvl="0" marL="0" marR="0" rtl="0" algn="ctr">
                        <a:lnSpc>
                          <a:spcPct val="100000"/>
                        </a:lnSpc>
                        <a:spcBef>
                          <a:spcPts val="0"/>
                        </a:spcBef>
                        <a:spcAft>
                          <a:spcPts val="0"/>
                        </a:spcAft>
                        <a:buClr>
                          <a:srgbClr val="1F45BC"/>
                        </a:buClr>
                        <a:buSzPts val="1400"/>
                        <a:buFont typeface="Arial"/>
                        <a:buNone/>
                      </a:pPr>
                      <a:r>
                        <a:rPr lang="en-US" sz="1400">
                          <a:solidFill>
                            <a:srgbClr val="1F45BC"/>
                          </a:solidFill>
                          <a:latin typeface="Arial"/>
                          <a:ea typeface="Arial"/>
                          <a:cs typeface="Arial"/>
                          <a:sym typeface="Arial"/>
                        </a:rPr>
                        <a:t>X</a:t>
                      </a:r>
                      <a:endParaRPr sz="1400">
                        <a:solidFill>
                          <a:srgbClr val="1F45BC"/>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FEE599"/>
                    </a:solidFill>
                  </a:tcPr>
                </a:tc>
              </a:tr>
              <a:tr h="355125">
                <a:tc>
                  <a:txBody>
                    <a:bodyPr/>
                    <a:lstStyle/>
                    <a:p>
                      <a:pPr indent="0" lvl="0" marL="0" marR="0" rtl="0" algn="ctr">
                        <a:spcBef>
                          <a:spcPts val="0"/>
                        </a:spcBef>
                        <a:spcAft>
                          <a:spcPts val="0"/>
                        </a:spcAft>
                        <a:buNone/>
                      </a:pPr>
                      <a:r>
                        <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D0CECE"/>
                    </a:solidFill>
                  </a:tcPr>
                </a:tc>
                <a:tc>
                  <a:txBody>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X</a:t>
                      </a:r>
                      <a:endParaRPr sz="1400">
                        <a:solidFill>
                          <a:srgbClr val="1F45BC"/>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FEE599"/>
                    </a:solidFill>
                  </a:tcPr>
                </a:tc>
              </a:tr>
              <a:tr h="355125">
                <a:tc>
                  <a:txBody>
                    <a:bodyPr/>
                    <a:lstStyle/>
                    <a:p>
                      <a:pPr indent="0" lvl="0" marL="0" marR="0" rtl="0" algn="ctr">
                        <a:spcBef>
                          <a:spcPts val="0"/>
                        </a:spcBef>
                        <a:spcAft>
                          <a:spcPts val="0"/>
                        </a:spcAft>
                        <a:buNone/>
                      </a:pPr>
                      <a:r>
                        <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D0CECE"/>
                    </a:solidFill>
                  </a:tcPr>
                </a:tc>
                <a:tc>
                  <a:txBody>
                    <a:bodyPr/>
                    <a:lstStyle/>
                    <a:p>
                      <a:pPr indent="0" lvl="0" marL="0" marR="0" rtl="0" algn="ctr">
                        <a:spcBef>
                          <a:spcPts val="0"/>
                        </a:spcBef>
                        <a:spcAft>
                          <a:spcPts val="0"/>
                        </a:spcAft>
                        <a:buNone/>
                      </a:pPr>
                      <a:r>
                        <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BBD6EE"/>
                    </a:solidFill>
                  </a:tcPr>
                </a:tc>
                <a:tc>
                  <a:txBody>
                    <a:bodyPr/>
                    <a:lstStyle/>
                    <a:p>
                      <a:pPr indent="0" lvl="0" marL="0" marR="0" rtl="0" algn="ctr">
                        <a:spcBef>
                          <a:spcPts val="0"/>
                        </a:spcBef>
                        <a:spcAft>
                          <a:spcPts val="0"/>
                        </a:spcAft>
                        <a:buNone/>
                      </a:pPr>
                      <a:r>
                        <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BBD6EE"/>
                    </a:solidFill>
                  </a:tcPr>
                </a:tc>
                <a:tc>
                  <a:txBody>
                    <a:bodyPr/>
                    <a:lstStyle/>
                    <a:p>
                      <a:pPr indent="0" lvl="0" marL="0" marR="0" rtl="0" algn="ctr">
                        <a:spcBef>
                          <a:spcPts val="0"/>
                        </a:spcBef>
                        <a:spcAft>
                          <a:spcPts val="0"/>
                        </a:spcAft>
                        <a:buNone/>
                      </a:pPr>
                      <a:r>
                        <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FEE599"/>
                    </a:solidFill>
                  </a:tcPr>
                </a:tc>
              </a:tr>
            </a:tbl>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6" name="Shape 2776"/>
        <p:cNvGrpSpPr/>
        <p:nvPr/>
      </p:nvGrpSpPr>
      <p:grpSpPr>
        <a:xfrm>
          <a:off x="0" y="0"/>
          <a:ext cx="0" cy="0"/>
          <a:chOff x="0" y="0"/>
          <a:chExt cx="0" cy="0"/>
        </a:xfrm>
      </p:grpSpPr>
      <p:sp>
        <p:nvSpPr>
          <p:cNvPr id="2777" name="Google Shape;2777;p10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2.2. Apache HBase</a:t>
            </a:r>
            <a:endParaRPr/>
          </a:p>
        </p:txBody>
      </p:sp>
      <p:sp>
        <p:nvSpPr>
          <p:cNvPr id="2778" name="Google Shape;2778;p10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Họ cột HBase</a:t>
            </a:r>
            <a:endParaRPr/>
          </a:p>
        </p:txBody>
      </p:sp>
      <p:sp>
        <p:nvSpPr>
          <p:cNvPr id="2779" name="Google Shape;2779;p10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780" name="Google Shape;2780;p10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Tất cả các cột thuộc cùng một họ cột có cùng tiền tố</a:t>
            </a:r>
            <a:endParaRPr/>
          </a:p>
          <a:p>
            <a:pPr indent="-182563" lvl="1" marL="360363" rtl="0" algn="l">
              <a:lnSpc>
                <a:spcPct val="138461"/>
              </a:lnSpc>
              <a:spcBef>
                <a:spcPts val="200"/>
              </a:spcBef>
              <a:spcAft>
                <a:spcPts val="0"/>
              </a:spcAft>
              <a:buClr>
                <a:srgbClr val="262626"/>
              </a:buClr>
              <a:buSzPts val="1040"/>
              <a:buChar char="•"/>
            </a:pPr>
            <a:r>
              <a:rPr lang="en-US"/>
              <a:t>VD) pinfo:fname and pinfo:lname</a:t>
            </a:r>
            <a:endParaRPr/>
          </a:p>
          <a:p>
            <a:pPr indent="-182563" lvl="1" marL="360363" rtl="0" algn="l">
              <a:lnSpc>
                <a:spcPct val="138461"/>
              </a:lnSpc>
              <a:spcBef>
                <a:spcPts val="200"/>
              </a:spcBef>
              <a:spcAft>
                <a:spcPts val="0"/>
              </a:spcAft>
              <a:buClr>
                <a:srgbClr val="262626"/>
              </a:buClr>
              <a:buSzPts val="1040"/>
              <a:buChar char="•"/>
            </a:pPr>
            <a:r>
              <a:rPr lang="en-US"/>
              <a:t>“:”  is used as a column name and column family separator</a:t>
            </a:r>
            <a:endParaRPr/>
          </a:p>
          <a:p>
            <a:pPr indent="-177800" lvl="0" marL="177800" rtl="0" algn="l">
              <a:lnSpc>
                <a:spcPct val="128571"/>
              </a:lnSpc>
              <a:spcBef>
                <a:spcPts val="1000"/>
              </a:spcBef>
              <a:spcAft>
                <a:spcPts val="0"/>
              </a:spcAft>
              <a:buClr>
                <a:srgbClr val="262626"/>
              </a:buClr>
              <a:buSzPts val="1400"/>
              <a:buFont typeface="Arial"/>
              <a:buChar char="•"/>
            </a:pPr>
            <a:r>
              <a:rPr lang="en-US"/>
              <a:t>Cài đặt điều chỉnh và lưu trữ cho từng họ cột</a:t>
            </a:r>
            <a:endParaRPr/>
          </a:p>
          <a:p>
            <a:pPr indent="-182563" lvl="1" marL="360363" rtl="0" algn="l">
              <a:lnSpc>
                <a:spcPct val="138461"/>
              </a:lnSpc>
              <a:spcBef>
                <a:spcPts val="200"/>
              </a:spcBef>
              <a:spcAft>
                <a:spcPts val="0"/>
              </a:spcAft>
              <a:buClr>
                <a:srgbClr val="262626"/>
              </a:buClr>
              <a:buSzPts val="1040"/>
              <a:buChar char="•"/>
            </a:pPr>
            <a:r>
              <a:rPr lang="en-US"/>
              <a:t>VD) Số lượng phiên bản của mỗi ô sẽ được lưu</a:t>
            </a:r>
            <a:endParaRPr/>
          </a:p>
          <a:p>
            <a:pPr indent="-177800" lvl="0" marL="177800" rtl="0" algn="l">
              <a:lnSpc>
                <a:spcPct val="128571"/>
              </a:lnSpc>
              <a:spcBef>
                <a:spcPts val="1000"/>
              </a:spcBef>
              <a:spcAft>
                <a:spcPts val="0"/>
              </a:spcAft>
              <a:buClr>
                <a:srgbClr val="262626"/>
              </a:buClr>
              <a:buSzPts val="1400"/>
              <a:buFont typeface="Arial"/>
              <a:buChar char="•"/>
            </a:pPr>
            <a:r>
              <a:rPr lang="en-US"/>
              <a:t>Họ cột có thể có nhiều cột</a:t>
            </a:r>
            <a:endParaRPr/>
          </a:p>
          <a:p>
            <a:pPr indent="-182563" lvl="1" marL="360363" rtl="0" algn="l">
              <a:lnSpc>
                <a:spcPct val="138461"/>
              </a:lnSpc>
              <a:spcBef>
                <a:spcPts val="200"/>
              </a:spcBef>
              <a:spcAft>
                <a:spcPts val="0"/>
              </a:spcAft>
              <a:buClr>
                <a:srgbClr val="262626"/>
              </a:buClr>
              <a:buSzPts val="1040"/>
              <a:buChar char="•"/>
            </a:pPr>
            <a:r>
              <a:rPr lang="en-US"/>
              <a:t>Các cột trong một họ cột được sắp xếp và lưu trữ cùng nhau</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5" name="Shape 2785"/>
        <p:cNvGrpSpPr/>
        <p:nvPr/>
      </p:nvGrpSpPr>
      <p:grpSpPr>
        <a:xfrm>
          <a:off x="0" y="0"/>
          <a:ext cx="0" cy="0"/>
          <a:chOff x="0" y="0"/>
          <a:chExt cx="0" cy="0"/>
        </a:xfrm>
      </p:grpSpPr>
      <p:sp>
        <p:nvSpPr>
          <p:cNvPr id="2786" name="Google Shape;2786;p10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2.2. Apache HBase</a:t>
            </a:r>
            <a:endParaRPr/>
          </a:p>
        </p:txBody>
      </p:sp>
      <p:sp>
        <p:nvSpPr>
          <p:cNvPr id="2787" name="Google Shape;2787;p10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Bảng HBase</a:t>
            </a:r>
            <a:endParaRPr/>
          </a:p>
        </p:txBody>
      </p:sp>
      <p:sp>
        <p:nvSpPr>
          <p:cNvPr id="2788" name="Google Shape;2788;p10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789" name="Google Shape;2789;p10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cột được tham chiếu bằng họ cột và tên cột.</a:t>
            </a:r>
            <a:endParaRPr/>
          </a:p>
          <a:p>
            <a:pPr indent="-177800" lvl="0" marL="177800" rtl="0" algn="l">
              <a:lnSpc>
                <a:spcPct val="128571"/>
              </a:lnSpc>
              <a:spcBef>
                <a:spcPts val="1000"/>
              </a:spcBef>
              <a:spcAft>
                <a:spcPts val="0"/>
              </a:spcAft>
              <a:buClr>
                <a:srgbClr val="262626"/>
              </a:buClr>
              <a:buSzPts val="1400"/>
              <a:buFont typeface="Arial"/>
              <a:buChar char="•"/>
            </a:pPr>
            <a:r>
              <a:rPr lang="en-US"/>
              <a:t>Khi sử dụng các họ cột riêng biệt là hữu ích</a:t>
            </a:r>
            <a:endParaRPr/>
          </a:p>
          <a:p>
            <a:pPr indent="-182563" lvl="1" marL="360363" rtl="0" algn="l">
              <a:lnSpc>
                <a:spcPct val="138461"/>
              </a:lnSpc>
              <a:spcBef>
                <a:spcPts val="200"/>
              </a:spcBef>
              <a:spcAft>
                <a:spcPts val="0"/>
              </a:spcAft>
              <a:buClr>
                <a:srgbClr val="262626"/>
              </a:buClr>
              <a:buSzPts val="1040"/>
              <a:buChar char="•"/>
            </a:pPr>
            <a:r>
              <a:rPr lang="en-US"/>
              <a:t>Dữ liệu được truy cập không thường xuyên</a:t>
            </a:r>
            <a:endParaRPr/>
          </a:p>
          <a:p>
            <a:pPr indent="-182563" lvl="1" marL="360363" rtl="0" algn="l">
              <a:lnSpc>
                <a:spcPct val="138461"/>
              </a:lnSpc>
              <a:spcBef>
                <a:spcPts val="200"/>
              </a:spcBef>
              <a:spcAft>
                <a:spcPts val="0"/>
              </a:spcAft>
              <a:buClr>
                <a:srgbClr val="262626"/>
              </a:buClr>
              <a:buSzPts val="1040"/>
              <a:buChar char="•"/>
            </a:pPr>
            <a:r>
              <a:rPr lang="en-US"/>
              <a:t>Dữ liệu sử dụng các tùy chọn họ cột khác nhau</a:t>
            </a:r>
            <a:endParaRPr/>
          </a:p>
          <a:p>
            <a:pPr indent="-182563" lvl="1" marL="360363" rtl="0" algn="l">
              <a:lnSpc>
                <a:spcPct val="138461"/>
              </a:lnSpc>
              <a:spcBef>
                <a:spcPts val="200"/>
              </a:spcBef>
              <a:spcAft>
                <a:spcPts val="0"/>
              </a:spcAft>
              <a:buClr>
                <a:srgbClr val="262626"/>
              </a:buClr>
              <a:buSzPts val="1040"/>
              <a:buChar char="•"/>
            </a:pPr>
            <a:r>
              <a:rPr lang="en-US"/>
              <a:t>ví dụ: nén</a:t>
            </a:r>
            <a:endParaRPr/>
          </a:p>
        </p:txBody>
      </p:sp>
      <p:grpSp>
        <p:nvGrpSpPr>
          <p:cNvPr id="2790" name="Google Shape;2790;p107"/>
          <p:cNvGrpSpPr/>
          <p:nvPr/>
        </p:nvGrpSpPr>
        <p:grpSpPr>
          <a:xfrm>
            <a:off x="1650053" y="3698875"/>
            <a:ext cx="7189448" cy="2489580"/>
            <a:chOff x="1417823" y="3748225"/>
            <a:chExt cx="7189448" cy="2489580"/>
          </a:xfrm>
        </p:grpSpPr>
        <p:grpSp>
          <p:nvGrpSpPr>
            <p:cNvPr id="2791" name="Google Shape;2791;p107"/>
            <p:cNvGrpSpPr/>
            <p:nvPr/>
          </p:nvGrpSpPr>
          <p:grpSpPr>
            <a:xfrm>
              <a:off x="1417823" y="3859584"/>
              <a:ext cx="1160652" cy="2378221"/>
              <a:chOff x="1719146" y="3573016"/>
              <a:chExt cx="1160652" cy="2378221"/>
            </a:xfrm>
          </p:grpSpPr>
          <p:sp>
            <p:nvSpPr>
              <p:cNvPr id="2792" name="Google Shape;2792;p107"/>
              <p:cNvSpPr txBox="1"/>
              <p:nvPr/>
            </p:nvSpPr>
            <p:spPr>
              <a:xfrm>
                <a:off x="1719146" y="4063444"/>
                <a:ext cx="1040990" cy="307777"/>
              </a:xfrm>
              <a:prstGeom prst="rect">
                <a:avLst/>
              </a:prstGeom>
              <a:noFill/>
              <a:ln>
                <a:noFill/>
              </a:ln>
            </p:spPr>
            <p:txBody>
              <a:bodyPr anchorCtr="0" anchor="t" bIns="45700" lIns="91425" spcFirstLastPara="1" rIns="91425" wrap="square" tIns="45700">
                <a:spAutoFit/>
              </a:bodyPr>
              <a:lstStyle/>
              <a:p>
                <a:pPr indent="271463" lvl="0" marL="0" marR="0" rtl="0" algn="r">
                  <a:spcBef>
                    <a:spcPts val="0"/>
                  </a:spcBef>
                  <a:spcAft>
                    <a:spcPts val="0"/>
                  </a:spcAft>
                  <a:buNone/>
                </a:pPr>
                <a:r>
                  <a:rPr lang="en-US" sz="1400">
                    <a:solidFill>
                      <a:srgbClr val="1F45BC"/>
                    </a:solidFill>
                    <a:latin typeface="Arial"/>
                    <a:ea typeface="Arial"/>
                    <a:cs typeface="Arial"/>
                    <a:sym typeface="Arial"/>
                  </a:rPr>
                  <a:t>Tên cột</a:t>
                </a:r>
                <a:endParaRPr sz="1400">
                  <a:solidFill>
                    <a:srgbClr val="1F45BC"/>
                  </a:solidFill>
                  <a:latin typeface="Arial"/>
                  <a:ea typeface="Arial"/>
                  <a:cs typeface="Arial"/>
                  <a:sym typeface="Arial"/>
                </a:endParaRPr>
              </a:p>
            </p:txBody>
          </p:sp>
          <p:sp>
            <p:nvSpPr>
              <p:cNvPr id="2793" name="Google Shape;2793;p107"/>
              <p:cNvSpPr txBox="1"/>
              <p:nvPr/>
            </p:nvSpPr>
            <p:spPr>
              <a:xfrm>
                <a:off x="1789678" y="3589970"/>
                <a:ext cx="970458" cy="307777"/>
              </a:xfrm>
              <a:prstGeom prst="rect">
                <a:avLst/>
              </a:prstGeom>
              <a:noFill/>
              <a:ln>
                <a:noFill/>
              </a:ln>
            </p:spPr>
            <p:txBody>
              <a:bodyPr anchorCtr="0" anchor="t" bIns="45700" lIns="91425" spcFirstLastPara="1" rIns="91425" wrap="square" tIns="45700">
                <a:spAutoFit/>
              </a:bodyPr>
              <a:lstStyle/>
              <a:p>
                <a:pPr indent="271463" lvl="0" marL="0" marR="0" rtl="0" algn="r">
                  <a:spcBef>
                    <a:spcPts val="0"/>
                  </a:spcBef>
                  <a:spcAft>
                    <a:spcPts val="0"/>
                  </a:spcAft>
                  <a:buNone/>
                </a:pPr>
                <a:r>
                  <a:rPr lang="en-US" sz="1400">
                    <a:solidFill>
                      <a:srgbClr val="1F45BC"/>
                    </a:solidFill>
                    <a:latin typeface="Arial"/>
                    <a:ea typeface="Arial"/>
                    <a:cs typeface="Arial"/>
                    <a:sym typeface="Arial"/>
                  </a:rPr>
                  <a:t>Họ cột</a:t>
                </a:r>
                <a:endParaRPr sz="1400">
                  <a:solidFill>
                    <a:srgbClr val="1F45BC"/>
                  </a:solidFill>
                  <a:latin typeface="Arial"/>
                  <a:ea typeface="Arial"/>
                  <a:cs typeface="Arial"/>
                  <a:sym typeface="Arial"/>
                </a:endParaRPr>
              </a:p>
            </p:txBody>
          </p:sp>
          <p:sp>
            <p:nvSpPr>
              <p:cNvPr id="2794" name="Google Shape;2794;p107"/>
              <p:cNvSpPr txBox="1"/>
              <p:nvPr/>
            </p:nvSpPr>
            <p:spPr>
              <a:xfrm>
                <a:off x="1879446" y="4994146"/>
                <a:ext cx="880690" cy="307777"/>
              </a:xfrm>
              <a:prstGeom prst="rect">
                <a:avLst/>
              </a:prstGeom>
              <a:noFill/>
              <a:ln>
                <a:noFill/>
              </a:ln>
            </p:spPr>
            <p:txBody>
              <a:bodyPr anchorCtr="0" anchor="t" bIns="45700" lIns="91425" spcFirstLastPara="1" rIns="91425" wrap="square" tIns="45700">
                <a:spAutoFit/>
              </a:bodyPr>
              <a:lstStyle/>
              <a:p>
                <a:pPr indent="271463" lvl="0" marL="0" marR="0" rtl="0" algn="r">
                  <a:spcBef>
                    <a:spcPts val="0"/>
                  </a:spcBef>
                  <a:spcAft>
                    <a:spcPts val="0"/>
                  </a:spcAft>
                  <a:buNone/>
                </a:pPr>
                <a:r>
                  <a:rPr lang="en-US" sz="1400">
                    <a:solidFill>
                      <a:srgbClr val="1F45BC"/>
                    </a:solidFill>
                    <a:latin typeface="Arial"/>
                    <a:ea typeface="Arial"/>
                    <a:cs typeface="Arial"/>
                    <a:sym typeface="Arial"/>
                  </a:rPr>
                  <a:t>Hàng</a:t>
                </a:r>
                <a:endParaRPr sz="1400">
                  <a:solidFill>
                    <a:srgbClr val="1F45BC"/>
                  </a:solidFill>
                  <a:latin typeface="Arial"/>
                  <a:ea typeface="Arial"/>
                  <a:cs typeface="Arial"/>
                  <a:sym typeface="Arial"/>
                </a:endParaRPr>
              </a:p>
            </p:txBody>
          </p:sp>
          <p:sp>
            <p:nvSpPr>
              <p:cNvPr id="2795" name="Google Shape;2795;p107"/>
              <p:cNvSpPr/>
              <p:nvPr/>
            </p:nvSpPr>
            <p:spPr>
              <a:xfrm>
                <a:off x="2830649" y="3573016"/>
                <a:ext cx="45719" cy="307777"/>
              </a:xfrm>
              <a:prstGeom prst="leftBracket">
                <a:avLst>
                  <a:gd fmla="val 8333" name="adj"/>
                </a:avLst>
              </a:prstGeom>
              <a:noFill/>
              <a:ln cap="flat" cmpd="sng" w="2857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2796" name="Google Shape;2796;p107"/>
              <p:cNvSpPr/>
              <p:nvPr/>
            </p:nvSpPr>
            <p:spPr>
              <a:xfrm>
                <a:off x="2834078" y="3967470"/>
                <a:ext cx="45720" cy="482028"/>
              </a:xfrm>
              <a:prstGeom prst="leftBracket">
                <a:avLst>
                  <a:gd fmla="val 8333" name="adj"/>
                </a:avLst>
              </a:prstGeom>
              <a:noFill/>
              <a:ln cap="flat" cmpd="sng" w="2857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2797" name="Google Shape;2797;p107"/>
              <p:cNvSpPr/>
              <p:nvPr/>
            </p:nvSpPr>
            <p:spPr>
              <a:xfrm>
                <a:off x="2830649" y="4543042"/>
                <a:ext cx="45719" cy="1408195"/>
              </a:xfrm>
              <a:prstGeom prst="leftBracket">
                <a:avLst>
                  <a:gd fmla="val 8333" name="adj"/>
                </a:avLst>
              </a:prstGeom>
              <a:noFill/>
              <a:ln cap="flat" cmpd="sng" w="2857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grpSp>
        <p:sp>
          <p:nvSpPr>
            <p:cNvPr id="2798" name="Google Shape;2798;p107"/>
            <p:cNvSpPr/>
            <p:nvPr/>
          </p:nvSpPr>
          <p:spPr>
            <a:xfrm>
              <a:off x="4337511" y="3748225"/>
              <a:ext cx="2099647" cy="444853"/>
            </a:xfrm>
            <a:prstGeom prst="roundRect">
              <a:avLst>
                <a:gd fmla="val 16667" name="adj"/>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pinfo</a:t>
              </a:r>
              <a:endParaRPr sz="1600">
                <a:solidFill>
                  <a:schemeClr val="lt1"/>
                </a:solidFill>
                <a:latin typeface="Arial"/>
                <a:ea typeface="Arial"/>
                <a:cs typeface="Arial"/>
                <a:sym typeface="Arial"/>
              </a:endParaRPr>
            </a:p>
          </p:txBody>
        </p:sp>
        <p:sp>
          <p:nvSpPr>
            <p:cNvPr id="2799" name="Google Shape;2799;p107"/>
            <p:cNvSpPr/>
            <p:nvPr/>
          </p:nvSpPr>
          <p:spPr>
            <a:xfrm>
              <a:off x="6492384" y="3748225"/>
              <a:ext cx="2114887" cy="444853"/>
            </a:xfrm>
            <a:prstGeom prst="roundRect">
              <a:avLst>
                <a:gd fmla="val 16667" name="adj"/>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pimage</a:t>
              </a:r>
              <a:endParaRPr sz="1600">
                <a:solidFill>
                  <a:schemeClr val="lt1"/>
                </a:solidFill>
                <a:latin typeface="Arial"/>
                <a:ea typeface="Arial"/>
                <a:cs typeface="Arial"/>
                <a:sym typeface="Arial"/>
              </a:endParaRPr>
            </a:p>
          </p:txBody>
        </p:sp>
      </p:grpSp>
      <p:graphicFrame>
        <p:nvGraphicFramePr>
          <p:cNvPr id="2800" name="Google Shape;2800;p107"/>
          <p:cNvGraphicFramePr/>
          <p:nvPr/>
        </p:nvGraphicFramePr>
        <p:xfrm>
          <a:off x="3022519" y="4204688"/>
          <a:ext cx="3000000" cy="3000000"/>
        </p:xfrm>
        <a:graphic>
          <a:graphicData uri="http://schemas.openxmlformats.org/drawingml/2006/table">
            <a:tbl>
              <a:tblPr>
                <a:noFill/>
                <a:tableStyleId>{95859E1C-D3B5-4B89-813F-5614CC74FDCA}</a:tableStyleId>
              </a:tblPr>
              <a:tblGrid>
                <a:gridCol w="1525100"/>
                <a:gridCol w="1097275"/>
                <a:gridCol w="1024125"/>
                <a:gridCol w="2302400"/>
              </a:tblGrid>
              <a:tr h="545350">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hàng phím</a:t>
                      </a:r>
                      <a:endParaRPr sz="1400">
                        <a:solidFill>
                          <a:srgbClr val="3F3F3F"/>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fname</a:t>
                      </a:r>
                      <a:endParaRPr sz="1400">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Iname</a:t>
                      </a:r>
                      <a:endParaRPr sz="1400">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Ảnh</a:t>
                      </a:r>
                      <a:endParaRPr sz="1400">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397925">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hkchoi</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Jean</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Choi</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527450">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jhjeon</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Scott</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Jeong</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&lt;scott.jpg&gt;</a:t>
                      </a:r>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527450">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thjeon</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Lonan</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Jeon</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&lt;lonan.jpg&gt;</a:t>
                      </a:r>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5" name="Shape 2805"/>
        <p:cNvGrpSpPr/>
        <p:nvPr/>
      </p:nvGrpSpPr>
      <p:grpSpPr>
        <a:xfrm>
          <a:off x="0" y="0"/>
          <a:ext cx="0" cy="0"/>
          <a:chOff x="0" y="0"/>
          <a:chExt cx="0" cy="0"/>
        </a:xfrm>
      </p:grpSpPr>
      <p:sp>
        <p:nvSpPr>
          <p:cNvPr id="2806" name="Google Shape;2806;p10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2.2. Apache HBase</a:t>
            </a:r>
            <a:endParaRPr/>
          </a:p>
        </p:txBody>
      </p:sp>
      <p:sp>
        <p:nvSpPr>
          <p:cNvPr id="2807" name="Google Shape;2807;p10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Lưu trữ dữ liệu trong bảng</a:t>
            </a:r>
            <a:endParaRPr/>
          </a:p>
        </p:txBody>
      </p:sp>
      <p:sp>
        <p:nvSpPr>
          <p:cNvPr id="2808" name="Google Shape;2808;p10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809" name="Google Shape;2809;p10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Dữ liệu được lưu trữ vật lý trên đĩa theo đơn vị của họ cột.</a:t>
            </a:r>
            <a:endParaRPr/>
          </a:p>
          <a:p>
            <a:pPr indent="0" lvl="0" marL="0" rtl="0" algn="l">
              <a:lnSpc>
                <a:spcPct val="128571"/>
              </a:lnSpc>
              <a:spcBef>
                <a:spcPts val="1000"/>
              </a:spcBef>
              <a:spcAft>
                <a:spcPts val="0"/>
              </a:spcAft>
              <a:buClr>
                <a:srgbClr val="262626"/>
              </a:buClr>
              <a:buSzPts val="1400"/>
              <a:buNone/>
            </a:pPr>
            <a:r>
              <a:t/>
            </a:r>
            <a:endParaRPr/>
          </a:p>
          <a:p>
            <a:pPr indent="0" lvl="0" marL="0" rtl="0" algn="l">
              <a:lnSpc>
                <a:spcPct val="128571"/>
              </a:lnSpc>
              <a:spcBef>
                <a:spcPts val="1000"/>
              </a:spcBef>
              <a:spcAft>
                <a:spcPts val="0"/>
              </a:spcAft>
              <a:buClr>
                <a:srgbClr val="262626"/>
              </a:buClr>
              <a:buSzPts val="1400"/>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Bảng là giá trị, nội dung của ô</a:t>
            </a:r>
            <a:endParaRPr/>
          </a:p>
          <a:p>
            <a:pPr indent="-182563" lvl="1" marL="360363" rtl="0" algn="l">
              <a:lnSpc>
                <a:spcPct val="138461"/>
              </a:lnSpc>
              <a:spcBef>
                <a:spcPts val="200"/>
              </a:spcBef>
              <a:spcAft>
                <a:spcPts val="0"/>
              </a:spcAft>
              <a:buClr>
                <a:srgbClr val="262626"/>
              </a:buClr>
              <a:buSzPts val="1040"/>
              <a:buChar char="•"/>
            </a:pPr>
            <a:r>
              <a:rPr lang="en-US"/>
              <a:t>hàng phím + cột + dấu thời gian</a:t>
            </a:r>
            <a:endParaRPr/>
          </a:p>
        </p:txBody>
      </p:sp>
      <p:grpSp>
        <p:nvGrpSpPr>
          <p:cNvPr id="2810" name="Google Shape;2810;p108"/>
          <p:cNvGrpSpPr/>
          <p:nvPr/>
        </p:nvGrpSpPr>
        <p:grpSpPr>
          <a:xfrm>
            <a:off x="4179804" y="2578835"/>
            <a:ext cx="3518259" cy="1513216"/>
            <a:chOff x="4179804" y="2578835"/>
            <a:chExt cx="3518259" cy="1513216"/>
          </a:xfrm>
        </p:grpSpPr>
        <p:sp>
          <p:nvSpPr>
            <p:cNvPr id="2811" name="Google Shape;2811;p108"/>
            <p:cNvSpPr/>
            <p:nvPr/>
          </p:nvSpPr>
          <p:spPr>
            <a:xfrm>
              <a:off x="4179804" y="2591993"/>
              <a:ext cx="2685453" cy="279295"/>
            </a:xfrm>
            <a:prstGeom prst="roundRect">
              <a:avLst>
                <a:gd fmla="val 16667" name="adj"/>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pinfo</a:t>
              </a:r>
              <a:endParaRPr sz="1400">
                <a:solidFill>
                  <a:schemeClr val="lt1"/>
                </a:solidFill>
                <a:latin typeface="Arial"/>
                <a:ea typeface="Arial"/>
                <a:cs typeface="Arial"/>
                <a:sym typeface="Arial"/>
              </a:endParaRPr>
            </a:p>
          </p:txBody>
        </p:sp>
        <p:sp>
          <p:nvSpPr>
            <p:cNvPr id="2812" name="Google Shape;2812;p108"/>
            <p:cNvSpPr txBox="1"/>
            <p:nvPr/>
          </p:nvSpPr>
          <p:spPr>
            <a:xfrm>
              <a:off x="7183177" y="3201329"/>
              <a:ext cx="514886"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Tệp</a:t>
              </a:r>
              <a:endParaRPr sz="1600">
                <a:solidFill>
                  <a:srgbClr val="1F45BC"/>
                </a:solidFill>
                <a:latin typeface="Arial"/>
                <a:ea typeface="Arial"/>
                <a:cs typeface="Arial"/>
                <a:sym typeface="Arial"/>
              </a:endParaRPr>
            </a:p>
          </p:txBody>
        </p:sp>
        <p:sp>
          <p:nvSpPr>
            <p:cNvPr id="2813" name="Google Shape;2813;p108"/>
            <p:cNvSpPr/>
            <p:nvPr/>
          </p:nvSpPr>
          <p:spPr>
            <a:xfrm rot="10800000">
              <a:off x="7050374" y="2578835"/>
              <a:ext cx="73151" cy="1513216"/>
            </a:xfrm>
            <a:prstGeom prst="leftBracket">
              <a:avLst>
                <a:gd fmla="val 115900" name="adj"/>
              </a:avLst>
            </a:prstGeom>
            <a:noFill/>
            <a:ln cap="flat" cmpd="sng" w="2857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graphicFrame>
        <p:nvGraphicFramePr>
          <p:cNvPr id="2814" name="Google Shape;2814;p108"/>
          <p:cNvGraphicFramePr/>
          <p:nvPr/>
        </p:nvGraphicFramePr>
        <p:xfrm>
          <a:off x="2101333" y="2899250"/>
          <a:ext cx="3000000" cy="3000000"/>
        </p:xfrm>
        <a:graphic>
          <a:graphicData uri="http://schemas.openxmlformats.org/drawingml/2006/table">
            <a:tbl>
              <a:tblPr>
                <a:noFill/>
                <a:tableStyleId>{95859E1C-D3B5-4B89-813F-5614CC74FDCA}</a:tableStyleId>
              </a:tblPr>
              <a:tblGrid>
                <a:gridCol w="2068325"/>
                <a:gridCol w="1414275"/>
                <a:gridCol w="1293525"/>
              </a:tblGrid>
              <a:tr h="341425">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hàng phím</a:t>
                      </a:r>
                      <a:endParaRPr sz="1400">
                        <a:solidFill>
                          <a:srgbClr val="3F3F3F"/>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fname</a:t>
                      </a:r>
                      <a:endParaRPr sz="1400">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Iname</a:t>
                      </a:r>
                      <a:endParaRPr sz="1400">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255650">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hkchoi</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Jean</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Choi</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55650">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jhjeon</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Scott</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Jeon</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55650">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jtjeon</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Lonan</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Jeon</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graphicFrame>
        <p:nvGraphicFramePr>
          <p:cNvPr id="2815" name="Google Shape;2815;p108"/>
          <p:cNvGraphicFramePr/>
          <p:nvPr/>
        </p:nvGraphicFramePr>
        <p:xfrm>
          <a:off x="1427371" y="5019261"/>
          <a:ext cx="3000000" cy="3000000"/>
        </p:xfrm>
        <a:graphic>
          <a:graphicData uri="http://schemas.openxmlformats.org/drawingml/2006/table">
            <a:tbl>
              <a:tblPr>
                <a:noFill/>
                <a:tableStyleId>{95859E1C-D3B5-4B89-813F-5614CC74FDCA}</a:tableStyleId>
              </a:tblPr>
              <a:tblGrid>
                <a:gridCol w="1360425"/>
                <a:gridCol w="2134975"/>
                <a:gridCol w="1847000"/>
                <a:gridCol w="1221150"/>
              </a:tblGrid>
              <a:tr h="324250">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hàng phím</a:t>
                      </a:r>
                      <a:endParaRPr sz="1400">
                        <a:solidFill>
                          <a:srgbClr val="3F3F3F"/>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Cột</a:t>
                      </a:r>
                      <a:endParaRPr sz="1400">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Dấu</a:t>
                      </a:r>
                      <a:r>
                        <a:rPr lang="en-US" sz="1400">
                          <a:solidFill>
                            <a:srgbClr val="3F3F3F"/>
                          </a:solidFill>
                          <a:latin typeface="Arial"/>
                          <a:ea typeface="Arial"/>
                          <a:cs typeface="Arial"/>
                          <a:sym typeface="Arial"/>
                        </a:rPr>
                        <a:t> thời gian</a:t>
                      </a:r>
                      <a:endParaRPr sz="1400">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Giá trị ô</a:t>
                      </a:r>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252025">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hkchoi</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pinfo:fname</a:t>
                      </a:r>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102638498231</a:t>
                      </a:r>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Scott</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52025">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jhjeon</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pinfo:lname</a:t>
                      </a:r>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1026753402919</a:t>
                      </a:r>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Jeong</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sp>
        <p:nvSpPr>
          <p:cNvPr id="2816" name="Google Shape;2816;p108"/>
          <p:cNvSpPr txBox="1"/>
          <p:nvPr/>
        </p:nvSpPr>
        <p:spPr>
          <a:xfrm>
            <a:off x="0" y="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rgbClr val="222222"/>
                </a:solidFill>
                <a:highlight>
                  <a:srgbClr val="FFFFFF"/>
                </a:highlight>
              </a:rPr>
              <a:t>Neo4j</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1" name="Shape 2821"/>
        <p:cNvGrpSpPr/>
        <p:nvPr/>
      </p:nvGrpSpPr>
      <p:grpSpPr>
        <a:xfrm>
          <a:off x="0" y="0"/>
          <a:ext cx="0" cy="0"/>
          <a:chOff x="0" y="0"/>
          <a:chExt cx="0" cy="0"/>
        </a:xfrm>
      </p:grpSpPr>
      <p:sp>
        <p:nvSpPr>
          <p:cNvPr id="2822" name="Google Shape;2822;p10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2.2. Apache HBase</a:t>
            </a:r>
            <a:endParaRPr/>
          </a:p>
        </p:txBody>
      </p:sp>
      <p:sp>
        <p:nvSpPr>
          <p:cNvPr id="2823" name="Google Shape;2823;p10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Thành phần HBase</a:t>
            </a:r>
            <a:endParaRPr/>
          </a:p>
        </p:txBody>
      </p:sp>
      <p:sp>
        <p:nvSpPr>
          <p:cNvPr id="2824" name="Google Shape;2824;p10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825" name="Google Shape;2825;p109"/>
          <p:cNvSpPr txBox="1"/>
          <p:nvPr>
            <p:ph idx="4" type="body"/>
          </p:nvPr>
        </p:nvSpPr>
        <p:spPr>
          <a:xfrm>
            <a:off x="535872" y="2226568"/>
            <a:ext cx="8796600"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Máy chủ Vùng</a:t>
            </a:r>
            <a:endParaRPr/>
          </a:p>
          <a:p>
            <a:pPr indent="-182563" lvl="1" marL="360363" rtl="0" algn="l">
              <a:lnSpc>
                <a:spcPct val="138461"/>
              </a:lnSpc>
              <a:spcBef>
                <a:spcPts val="200"/>
              </a:spcBef>
              <a:spcAft>
                <a:spcPts val="0"/>
              </a:spcAft>
              <a:buClr>
                <a:srgbClr val="262626"/>
              </a:buClr>
              <a:buSzPts val="1040"/>
              <a:buChar char="•"/>
            </a:pPr>
            <a:r>
              <a:rPr lang="en-US"/>
              <a:t>Quản lý và bảo trì máy chủ Vùng</a:t>
            </a:r>
            <a:endParaRPr/>
          </a:p>
          <a:p>
            <a:pPr indent="-177800" lvl="0" marL="177800" rtl="0" algn="l">
              <a:lnSpc>
                <a:spcPct val="128571"/>
              </a:lnSpc>
              <a:spcBef>
                <a:spcPts val="1000"/>
              </a:spcBef>
              <a:spcAft>
                <a:spcPts val="0"/>
              </a:spcAft>
              <a:buClr>
                <a:srgbClr val="262626"/>
              </a:buClr>
              <a:buSzPts val="1400"/>
              <a:buFont typeface="Arial"/>
              <a:buChar char="•"/>
            </a:pPr>
            <a:r>
              <a:rPr lang="en-US"/>
              <a:t>HBase Master</a:t>
            </a:r>
            <a:endParaRPr/>
          </a:p>
          <a:p>
            <a:pPr indent="-182563" lvl="1" marL="360363" rtl="0" algn="l">
              <a:lnSpc>
                <a:spcPct val="138461"/>
              </a:lnSpc>
              <a:spcBef>
                <a:spcPts val="200"/>
              </a:spcBef>
              <a:spcAft>
                <a:spcPts val="0"/>
              </a:spcAft>
              <a:buClr>
                <a:srgbClr val="262626"/>
              </a:buClr>
              <a:buSzPts val="1040"/>
              <a:buChar char="•"/>
            </a:pPr>
            <a:r>
              <a:rPr lang="en-US"/>
              <a:t>Giám sát tất cả các phiên bản Máy chủ vùng trên giao diện cụm để biết tất cả các thay đổi siêu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ZooKeeper</a:t>
            </a:r>
            <a:endParaRPr/>
          </a:p>
          <a:p>
            <a:pPr indent="-182563" lvl="1" marL="360363" rtl="0" algn="l">
              <a:lnSpc>
                <a:spcPct val="138461"/>
              </a:lnSpc>
              <a:spcBef>
                <a:spcPts val="200"/>
              </a:spcBef>
              <a:spcAft>
                <a:spcPts val="0"/>
              </a:spcAft>
              <a:buClr>
                <a:srgbClr val="262626"/>
              </a:buClr>
              <a:buSzPts val="1040"/>
              <a:buChar char="•"/>
            </a:pPr>
            <a:r>
              <a:rPr lang="en-US"/>
              <a:t>Khung điều phối được sử dụng để quản lý tập trung thông tin cấu hình cho HBase</a:t>
            </a:r>
            <a:endParaRPr/>
          </a:p>
          <a:p>
            <a:pPr indent="-182563" lvl="1" marL="360363" rtl="0" algn="l">
              <a:lnSpc>
                <a:spcPct val="138461"/>
              </a:lnSpc>
              <a:spcBef>
                <a:spcPts val="200"/>
              </a:spcBef>
              <a:spcAft>
                <a:spcPts val="0"/>
              </a:spcAft>
              <a:buClr>
                <a:srgbClr val="262626"/>
              </a:buClr>
              <a:buSzPts val="1040"/>
              <a:buChar char="•"/>
            </a:pPr>
            <a:r>
              <a:rPr lang="en-US"/>
              <a:t>Hỗ trợ quyết định cho một Master duy nhất</a:t>
            </a:r>
            <a:endParaRPr/>
          </a:p>
          <a:p>
            <a:pPr indent="-177800" lvl="0" marL="177800" rtl="0" algn="l">
              <a:lnSpc>
                <a:spcPct val="128571"/>
              </a:lnSpc>
              <a:spcBef>
                <a:spcPts val="1000"/>
              </a:spcBef>
              <a:spcAft>
                <a:spcPts val="0"/>
              </a:spcAft>
              <a:buClr>
                <a:srgbClr val="262626"/>
              </a:buClr>
              <a:buSzPts val="1400"/>
              <a:buFont typeface="Arial"/>
              <a:buChar char="•"/>
            </a:pPr>
            <a:r>
              <a:rPr lang="en-US"/>
              <a:t>NameNode</a:t>
            </a:r>
            <a:endParaRPr/>
          </a:p>
          <a:p>
            <a:pPr indent="-182563" lvl="1" marL="360363" rtl="0" algn="l">
              <a:lnSpc>
                <a:spcPct val="138461"/>
              </a:lnSpc>
              <a:spcBef>
                <a:spcPts val="200"/>
              </a:spcBef>
              <a:spcAft>
                <a:spcPts val="0"/>
              </a:spcAft>
              <a:buClr>
                <a:srgbClr val="262626"/>
              </a:buClr>
              <a:buSzPts val="1040"/>
              <a:buChar char="•"/>
            </a:pPr>
            <a:r>
              <a:rPr lang="en-US"/>
              <a:t>Quy trình quản lý để quản lý siêu dữ liệu HDFS</a:t>
            </a:r>
            <a:endParaRPr/>
          </a:p>
          <a:p>
            <a:pPr indent="-177800" lvl="0" marL="177800" rtl="0" algn="l">
              <a:lnSpc>
                <a:spcPct val="128571"/>
              </a:lnSpc>
              <a:spcBef>
                <a:spcPts val="1000"/>
              </a:spcBef>
              <a:spcAft>
                <a:spcPts val="0"/>
              </a:spcAft>
              <a:buClr>
                <a:srgbClr val="262626"/>
              </a:buClr>
              <a:buSzPts val="1400"/>
              <a:buFont typeface="Arial"/>
              <a:buChar char="•"/>
            </a:pPr>
            <a:r>
              <a:rPr lang="en-US"/>
              <a:t>DataNode</a:t>
            </a:r>
            <a:endParaRPr/>
          </a:p>
          <a:p>
            <a:pPr indent="-182563" lvl="1" marL="360363" rtl="0" algn="l">
              <a:lnSpc>
                <a:spcPct val="138461"/>
              </a:lnSpc>
              <a:spcBef>
                <a:spcPts val="200"/>
              </a:spcBef>
              <a:spcAft>
                <a:spcPts val="0"/>
              </a:spcAft>
              <a:buClr>
                <a:srgbClr val="262626"/>
              </a:buClr>
              <a:buSzPts val="1040"/>
              <a:buChar char="•"/>
            </a:pPr>
            <a:r>
              <a:rPr lang="en-US"/>
              <a:t>Một tiến trình nền lưu trữ và giữ các khối HDFS.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200" name="Google Shape;200;p11"/>
          <p:cNvSpPr txBox="1"/>
          <p:nvPr>
            <p:ph idx="2" type="body"/>
          </p:nvPr>
        </p:nvSpPr>
        <p:spPr>
          <a:xfrm>
            <a:off x="507111" y="1329386"/>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000"/>
              <a:buNone/>
            </a:pPr>
            <a:r>
              <a:rPr lang="en-US" sz="3000"/>
              <a:t>Mục tiêu thiết kế của Kudu để đáp ứng khoảng cách (2/2)</a:t>
            </a:r>
            <a:endParaRPr sz="3000"/>
          </a:p>
        </p:txBody>
      </p:sp>
      <p:sp>
        <p:nvSpPr>
          <p:cNvPr id="201" name="Google Shape;201;p1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202" name="Google Shape;202;p11"/>
          <p:cNvSpPr txBox="1"/>
          <p:nvPr>
            <p:ph idx="4" type="body"/>
          </p:nvPr>
        </p:nvSpPr>
        <p:spPr>
          <a:xfrm>
            <a:off x="535872" y="2228533"/>
            <a:ext cx="4273881"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Xử lý nhanh khối lượng công việc OLAP</a:t>
            </a:r>
            <a:endParaRPr/>
          </a:p>
          <a:p>
            <a:pPr indent="-177800" lvl="0" marL="177800" rtl="0" algn="l">
              <a:lnSpc>
                <a:spcPct val="128571"/>
              </a:lnSpc>
              <a:spcBef>
                <a:spcPts val="1000"/>
              </a:spcBef>
              <a:spcAft>
                <a:spcPts val="0"/>
              </a:spcAft>
              <a:buClr>
                <a:srgbClr val="262626"/>
              </a:buClr>
              <a:buSzPts val="1400"/>
              <a:buFont typeface="Arial"/>
              <a:buChar char="•"/>
            </a:pPr>
            <a:r>
              <a:rPr lang="en-US"/>
              <a:t>Hiệu năng mạnh mẽ để chạy đồng thời khối lượng công việc tuần tự và ngẫu nhiên</a:t>
            </a:r>
            <a:endParaRPr/>
          </a:p>
          <a:p>
            <a:pPr indent="-177800" lvl="0" marL="177800" rtl="0" algn="l">
              <a:lnSpc>
                <a:spcPct val="128571"/>
              </a:lnSpc>
              <a:spcBef>
                <a:spcPts val="1000"/>
              </a:spcBef>
              <a:spcAft>
                <a:spcPts val="0"/>
              </a:spcAft>
              <a:buClr>
                <a:srgbClr val="262626"/>
              </a:buClr>
              <a:buSzPts val="1400"/>
              <a:buFont typeface="Arial"/>
              <a:buChar char="•"/>
            </a:pPr>
            <a:r>
              <a:rPr lang="en-US"/>
              <a:t>Tích hợp với MapReduce, Spark và các thành phần hệ sinh thái Hadoop khác</a:t>
            </a:r>
            <a:endParaRPr/>
          </a:p>
          <a:p>
            <a:pPr indent="-177800" lvl="0" marL="177800" rtl="0" algn="l">
              <a:lnSpc>
                <a:spcPct val="128571"/>
              </a:lnSpc>
              <a:spcBef>
                <a:spcPts val="1000"/>
              </a:spcBef>
              <a:spcAft>
                <a:spcPts val="0"/>
              </a:spcAft>
              <a:buClr>
                <a:srgbClr val="262626"/>
              </a:buClr>
              <a:buSzPts val="1400"/>
              <a:buFont typeface="Arial"/>
              <a:buChar char="•"/>
            </a:pPr>
            <a:r>
              <a:rPr lang="en-US"/>
              <a:t>Tích hợp chặt chẽ với Apache Impala</a:t>
            </a:r>
            <a:endParaRPr/>
          </a:p>
          <a:p>
            <a:pPr indent="-177800" lvl="0" marL="177800" rtl="0" algn="l">
              <a:lnSpc>
                <a:spcPct val="128571"/>
              </a:lnSpc>
              <a:spcBef>
                <a:spcPts val="1000"/>
              </a:spcBef>
              <a:spcAft>
                <a:spcPts val="0"/>
              </a:spcAft>
              <a:buClr>
                <a:srgbClr val="262626"/>
              </a:buClr>
              <a:buSzPts val="1400"/>
              <a:buFont typeface="Arial"/>
              <a:buChar char="•"/>
            </a:pPr>
            <a:r>
              <a:rPr lang="en-US"/>
              <a:t>Mô hình nhất quán mạnh mẽ nhưng linh hoạt</a:t>
            </a:r>
            <a:endParaRPr/>
          </a:p>
          <a:p>
            <a:pPr indent="-182563" lvl="1" marL="360363" rtl="0" algn="l">
              <a:lnSpc>
                <a:spcPct val="138461"/>
              </a:lnSpc>
              <a:spcBef>
                <a:spcPts val="300"/>
              </a:spcBef>
              <a:spcAft>
                <a:spcPts val="0"/>
              </a:spcAft>
              <a:buClr>
                <a:srgbClr val="262626"/>
              </a:buClr>
              <a:buSzPts val="1040"/>
              <a:buChar char="•"/>
            </a:pPr>
            <a:r>
              <a:rPr lang="en-US"/>
              <a:t>Chọn yêu cầu về tính nhất quán của cơ sở theo yêu cầu</a:t>
            </a:r>
            <a:endParaRPr/>
          </a:p>
          <a:p>
            <a:pPr indent="-177800" lvl="0" marL="177800" rtl="0" algn="l">
              <a:lnSpc>
                <a:spcPct val="128571"/>
              </a:lnSpc>
              <a:spcBef>
                <a:spcPts val="1000"/>
              </a:spcBef>
              <a:spcAft>
                <a:spcPts val="0"/>
              </a:spcAft>
              <a:buClr>
                <a:srgbClr val="262626"/>
              </a:buClr>
              <a:buSzPts val="1400"/>
              <a:buFont typeface="Arial"/>
              <a:buChar char="•"/>
            </a:pPr>
            <a:r>
              <a:rPr lang="en-US"/>
              <a:t>Khả dụng cao và khả năng chịu lỗi</a:t>
            </a:r>
            <a:endParaRPr/>
          </a:p>
          <a:p>
            <a:pPr indent="-182563" lvl="1" marL="360363" rtl="0" algn="l">
              <a:lnSpc>
                <a:spcPct val="138461"/>
              </a:lnSpc>
              <a:spcBef>
                <a:spcPts val="300"/>
              </a:spcBef>
              <a:spcAft>
                <a:spcPts val="0"/>
              </a:spcAft>
              <a:buClr>
                <a:srgbClr val="262626"/>
              </a:buClr>
              <a:buSzPts val="1040"/>
              <a:buChar char="•"/>
            </a:pPr>
            <a:r>
              <a:rPr lang="en-US"/>
              <a:t>Tiếp tục cung cấp khả năng đọc/ghi khi gặp lỗi</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p:txBody>
      </p:sp>
      <p:grpSp>
        <p:nvGrpSpPr>
          <p:cNvPr id="203" name="Google Shape;203;p11"/>
          <p:cNvGrpSpPr/>
          <p:nvPr/>
        </p:nvGrpSpPr>
        <p:grpSpPr>
          <a:xfrm>
            <a:off x="4836192" y="2288423"/>
            <a:ext cx="4394977" cy="3862279"/>
            <a:chOff x="4836192" y="2288423"/>
            <a:chExt cx="4394977" cy="3862279"/>
          </a:xfrm>
        </p:grpSpPr>
        <p:grpSp>
          <p:nvGrpSpPr>
            <p:cNvPr id="204" name="Google Shape;204;p11"/>
            <p:cNvGrpSpPr/>
            <p:nvPr/>
          </p:nvGrpSpPr>
          <p:grpSpPr>
            <a:xfrm>
              <a:off x="4836192" y="2288423"/>
              <a:ext cx="4394977" cy="3862279"/>
              <a:chOff x="4836192" y="2288423"/>
              <a:chExt cx="4394977" cy="3862279"/>
            </a:xfrm>
          </p:grpSpPr>
          <p:grpSp>
            <p:nvGrpSpPr>
              <p:cNvPr id="205" name="Google Shape;205;p11"/>
              <p:cNvGrpSpPr/>
              <p:nvPr/>
            </p:nvGrpSpPr>
            <p:grpSpPr>
              <a:xfrm>
                <a:off x="4905375" y="2657756"/>
                <a:ext cx="4325794" cy="3181069"/>
                <a:chOff x="2219333" y="2531368"/>
                <a:chExt cx="4325794" cy="3181069"/>
              </a:xfrm>
            </p:grpSpPr>
            <p:cxnSp>
              <p:nvCxnSpPr>
                <p:cNvPr id="206" name="Google Shape;206;p11"/>
                <p:cNvCxnSpPr/>
                <p:nvPr/>
              </p:nvCxnSpPr>
              <p:spPr>
                <a:xfrm>
                  <a:off x="2219333" y="5685760"/>
                  <a:ext cx="4325794" cy="0"/>
                </a:xfrm>
                <a:prstGeom prst="straightConnector1">
                  <a:avLst/>
                </a:prstGeom>
                <a:noFill/>
                <a:ln cap="flat" cmpd="sng" w="57150">
                  <a:solidFill>
                    <a:srgbClr val="0043B2"/>
                  </a:solidFill>
                  <a:prstDash val="solid"/>
                  <a:round/>
                  <a:headEnd len="sm" w="sm" type="none"/>
                  <a:tailEnd len="med" w="med" type="stealth"/>
                </a:ln>
              </p:spPr>
            </p:cxnSp>
            <p:cxnSp>
              <p:nvCxnSpPr>
                <p:cNvPr id="207" name="Google Shape;207;p11"/>
                <p:cNvCxnSpPr/>
                <p:nvPr/>
              </p:nvCxnSpPr>
              <p:spPr>
                <a:xfrm rot="10800000">
                  <a:off x="2244306" y="2531368"/>
                  <a:ext cx="0" cy="3181069"/>
                </a:xfrm>
                <a:prstGeom prst="straightConnector1">
                  <a:avLst/>
                </a:prstGeom>
                <a:noFill/>
                <a:ln cap="flat" cmpd="sng" w="57150">
                  <a:solidFill>
                    <a:srgbClr val="0043B2"/>
                  </a:solidFill>
                  <a:prstDash val="solid"/>
                  <a:round/>
                  <a:headEnd len="sm" w="sm" type="none"/>
                  <a:tailEnd len="med" w="med" type="stealth"/>
                </a:ln>
              </p:spPr>
            </p:cxnSp>
          </p:grpSp>
          <p:sp>
            <p:nvSpPr>
              <p:cNvPr id="208" name="Google Shape;208;p11"/>
              <p:cNvSpPr txBox="1"/>
              <p:nvPr/>
            </p:nvSpPr>
            <p:spPr>
              <a:xfrm>
                <a:off x="4836192" y="2288423"/>
                <a:ext cx="137249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43B2"/>
                    </a:solidFill>
                    <a:latin typeface="Arial"/>
                    <a:ea typeface="Arial"/>
                    <a:cs typeface="Arial"/>
                    <a:sym typeface="Arial"/>
                  </a:rPr>
                  <a:t>Đỗ trễ nhanh</a:t>
                </a:r>
                <a:endParaRPr sz="1600">
                  <a:solidFill>
                    <a:srgbClr val="0043B2"/>
                  </a:solidFill>
                  <a:latin typeface="Arial"/>
                  <a:ea typeface="Arial"/>
                  <a:cs typeface="Arial"/>
                  <a:sym typeface="Arial"/>
                </a:endParaRPr>
              </a:p>
            </p:txBody>
          </p:sp>
          <p:sp>
            <p:nvSpPr>
              <p:cNvPr id="209" name="Google Shape;209;p11"/>
              <p:cNvSpPr txBox="1"/>
              <p:nvPr/>
            </p:nvSpPr>
            <p:spPr>
              <a:xfrm>
                <a:off x="7382575" y="5812148"/>
                <a:ext cx="16850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43B2"/>
                    </a:solidFill>
                    <a:latin typeface="Arial"/>
                    <a:ea typeface="Arial"/>
                    <a:cs typeface="Arial"/>
                    <a:sym typeface="Arial"/>
                  </a:rPr>
                  <a:t>Thông lượng cao</a:t>
                </a:r>
                <a:endParaRPr sz="1600">
                  <a:solidFill>
                    <a:srgbClr val="0043B2"/>
                  </a:solidFill>
                  <a:latin typeface="Arial"/>
                  <a:ea typeface="Arial"/>
                  <a:cs typeface="Arial"/>
                  <a:sym typeface="Arial"/>
                </a:endParaRPr>
              </a:p>
            </p:txBody>
          </p:sp>
          <p:pic>
            <p:nvPicPr>
              <p:cNvPr id="210" name="Google Shape;210;p11"/>
              <p:cNvPicPr preferRelativeResize="0"/>
              <p:nvPr/>
            </p:nvPicPr>
            <p:blipFill rotWithShape="1">
              <a:blip r:embed="rId3">
                <a:alphaModFix/>
              </a:blip>
              <a:srcRect b="0" l="0" r="0" t="0"/>
              <a:stretch/>
            </p:blipFill>
            <p:spPr>
              <a:xfrm>
                <a:off x="5172447" y="2695855"/>
                <a:ext cx="930594" cy="227187"/>
              </a:xfrm>
              <a:prstGeom prst="rect">
                <a:avLst/>
              </a:prstGeom>
              <a:noFill/>
              <a:ln>
                <a:noFill/>
              </a:ln>
            </p:spPr>
          </p:pic>
          <p:pic>
            <p:nvPicPr>
              <p:cNvPr id="211" name="Google Shape;211;p11"/>
              <p:cNvPicPr preferRelativeResize="0"/>
              <p:nvPr/>
            </p:nvPicPr>
            <p:blipFill rotWithShape="1">
              <a:blip r:embed="rId4">
                <a:alphaModFix/>
              </a:blip>
              <a:srcRect b="0" l="0" r="0" t="0"/>
              <a:stretch/>
            </p:blipFill>
            <p:spPr>
              <a:xfrm>
                <a:off x="7821118" y="5261939"/>
                <a:ext cx="1172272" cy="361756"/>
              </a:xfrm>
              <a:prstGeom prst="rect">
                <a:avLst/>
              </a:prstGeom>
              <a:noFill/>
              <a:ln>
                <a:noFill/>
              </a:ln>
            </p:spPr>
          </p:pic>
        </p:grpSp>
        <p:pic>
          <p:nvPicPr>
            <p:cNvPr descr="Apache Kudu - Fast Analytics on Fast Data" id="212" name="Google Shape;212;p11"/>
            <p:cNvPicPr preferRelativeResize="0"/>
            <p:nvPr/>
          </p:nvPicPr>
          <p:blipFill rotWithShape="1">
            <a:blip r:embed="rId5">
              <a:alphaModFix/>
            </a:blip>
            <a:srcRect b="0" l="0" r="0" t="0"/>
            <a:stretch/>
          </p:blipFill>
          <p:spPr>
            <a:xfrm>
              <a:off x="5963525" y="3557500"/>
              <a:ext cx="2010344" cy="1450944"/>
            </a:xfrm>
            <a:prstGeom prst="rect">
              <a:avLst/>
            </a:prstGeom>
            <a:noFill/>
            <a:ln>
              <a:noFill/>
            </a:ln>
          </p:spPr>
        </p:pic>
        <p:cxnSp>
          <p:nvCxnSpPr>
            <p:cNvPr id="213" name="Google Shape;213;p11"/>
            <p:cNvCxnSpPr/>
            <p:nvPr/>
          </p:nvCxnSpPr>
          <p:spPr>
            <a:xfrm flipH="1" rot="10800000">
              <a:off x="4955322" y="4714576"/>
              <a:ext cx="1229275" cy="1097572"/>
            </a:xfrm>
            <a:prstGeom prst="straightConnector1">
              <a:avLst/>
            </a:prstGeom>
            <a:noFill/>
            <a:ln cap="flat" cmpd="sng" w="57150">
              <a:solidFill>
                <a:srgbClr val="0043B2"/>
              </a:solidFill>
              <a:prstDash val="solid"/>
              <a:round/>
              <a:headEnd len="sm" w="sm" type="none"/>
              <a:tailEnd len="med" w="med" type="stealth"/>
            </a:ln>
          </p:spPr>
        </p:cxnSp>
      </p:gr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0" name="Shape 2830"/>
        <p:cNvGrpSpPr/>
        <p:nvPr/>
      </p:nvGrpSpPr>
      <p:grpSpPr>
        <a:xfrm>
          <a:off x="0" y="0"/>
          <a:ext cx="0" cy="0"/>
          <a:chOff x="0" y="0"/>
          <a:chExt cx="0" cy="0"/>
        </a:xfrm>
      </p:grpSpPr>
      <p:sp>
        <p:nvSpPr>
          <p:cNvPr id="2831" name="Google Shape;2831;p11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2.2. Apache HBase</a:t>
            </a:r>
            <a:endParaRPr/>
          </a:p>
        </p:txBody>
      </p:sp>
      <p:sp>
        <p:nvSpPr>
          <p:cNvPr id="2832" name="Google Shape;2832;p11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Trình nền và Dịch vụ trong Cụm HBase</a:t>
            </a:r>
            <a:endParaRPr/>
          </a:p>
        </p:txBody>
      </p:sp>
      <p:sp>
        <p:nvSpPr>
          <p:cNvPr id="2833" name="Google Shape;2833;p11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grpSp>
        <p:nvGrpSpPr>
          <p:cNvPr id="2834" name="Google Shape;2834;p110"/>
          <p:cNvGrpSpPr/>
          <p:nvPr/>
        </p:nvGrpSpPr>
        <p:grpSpPr>
          <a:xfrm>
            <a:off x="982077" y="2443975"/>
            <a:ext cx="7124931" cy="3645622"/>
            <a:chOff x="982077" y="2443975"/>
            <a:chExt cx="7124931" cy="3645622"/>
          </a:xfrm>
        </p:grpSpPr>
        <p:sp>
          <p:nvSpPr>
            <p:cNvPr id="2835" name="Google Shape;2835;p110"/>
            <p:cNvSpPr/>
            <p:nvPr/>
          </p:nvSpPr>
          <p:spPr>
            <a:xfrm>
              <a:off x="2275577" y="4792313"/>
              <a:ext cx="1416098" cy="372971"/>
            </a:xfrm>
            <a:prstGeom prst="roundRect">
              <a:avLst>
                <a:gd fmla="val 16667" name="adj"/>
              </a:avLst>
            </a:prstGeom>
            <a:solidFill>
              <a:srgbClr val="7F7F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Worker 1</a:t>
              </a:r>
              <a:endParaRPr sz="1400">
                <a:solidFill>
                  <a:schemeClr val="lt1"/>
                </a:solidFill>
                <a:latin typeface="Arial"/>
                <a:ea typeface="Arial"/>
                <a:cs typeface="Arial"/>
                <a:sym typeface="Arial"/>
              </a:endParaRPr>
            </a:p>
          </p:txBody>
        </p:sp>
        <p:sp>
          <p:nvSpPr>
            <p:cNvPr id="2836" name="Google Shape;2836;p110"/>
            <p:cNvSpPr/>
            <p:nvPr/>
          </p:nvSpPr>
          <p:spPr>
            <a:xfrm>
              <a:off x="2444160" y="5236033"/>
              <a:ext cx="1247515" cy="391407"/>
            </a:xfrm>
            <a:prstGeom prst="roundRect">
              <a:avLst>
                <a:gd fmla="val 16667" name="adj"/>
              </a:avLst>
            </a:prstGeom>
            <a:solidFill>
              <a:srgbClr val="E8E8E8"/>
            </a:solidFill>
            <a:ln cap="flat" cmpd="sng" w="19050">
              <a:solidFill>
                <a:srgbClr val="7F7F7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200">
                  <a:solidFill>
                    <a:srgbClr val="FF0000"/>
                  </a:solidFill>
                  <a:latin typeface="Arial"/>
                  <a:ea typeface="Arial"/>
                  <a:cs typeface="Arial"/>
                  <a:sym typeface="Arial"/>
                </a:rPr>
                <a:t>Máy chủ vùng</a:t>
              </a:r>
              <a:endParaRPr sz="1200">
                <a:solidFill>
                  <a:srgbClr val="FF0000"/>
                </a:solidFill>
                <a:latin typeface="Arial"/>
                <a:ea typeface="Arial"/>
                <a:cs typeface="Arial"/>
                <a:sym typeface="Arial"/>
              </a:endParaRPr>
            </a:p>
          </p:txBody>
        </p:sp>
        <p:sp>
          <p:nvSpPr>
            <p:cNvPr id="2837" name="Google Shape;2837;p110"/>
            <p:cNvSpPr/>
            <p:nvPr/>
          </p:nvSpPr>
          <p:spPr>
            <a:xfrm>
              <a:off x="2444160" y="5698188"/>
              <a:ext cx="1247515" cy="391407"/>
            </a:xfrm>
            <a:prstGeom prst="roundRect">
              <a:avLst>
                <a:gd fmla="val 16667" name="adj"/>
              </a:avLst>
            </a:prstGeom>
            <a:solidFill>
              <a:schemeClr val="lt1"/>
            </a:solidFill>
            <a:ln cap="flat" cmpd="sng" w="19050">
              <a:solidFill>
                <a:srgbClr val="7F7F7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DataNode</a:t>
              </a:r>
              <a:endParaRPr sz="1200">
                <a:solidFill>
                  <a:srgbClr val="1F45BC"/>
                </a:solidFill>
                <a:latin typeface="Arial"/>
                <a:ea typeface="Arial"/>
                <a:cs typeface="Arial"/>
                <a:sym typeface="Arial"/>
              </a:endParaRPr>
            </a:p>
          </p:txBody>
        </p:sp>
        <p:cxnSp>
          <p:nvCxnSpPr>
            <p:cNvPr id="2838" name="Google Shape;2838;p110"/>
            <p:cNvCxnSpPr>
              <a:stCxn id="2836" idx="1"/>
            </p:cNvCxnSpPr>
            <p:nvPr/>
          </p:nvCxnSpPr>
          <p:spPr>
            <a:xfrm rot="10800000">
              <a:off x="2376660" y="5431737"/>
              <a:ext cx="67500" cy="0"/>
            </a:xfrm>
            <a:prstGeom prst="straightConnector1">
              <a:avLst/>
            </a:prstGeom>
            <a:noFill/>
            <a:ln cap="flat" cmpd="sng" w="19050">
              <a:solidFill>
                <a:srgbClr val="7F7F7F"/>
              </a:solidFill>
              <a:prstDash val="solid"/>
              <a:miter lim="800000"/>
              <a:headEnd len="sm" w="sm" type="none"/>
              <a:tailEnd len="sm" w="sm" type="none"/>
            </a:ln>
          </p:spPr>
        </p:cxnSp>
        <p:cxnSp>
          <p:nvCxnSpPr>
            <p:cNvPr id="2839" name="Google Shape;2839;p110"/>
            <p:cNvCxnSpPr/>
            <p:nvPr/>
          </p:nvCxnSpPr>
          <p:spPr>
            <a:xfrm rot="10800000">
              <a:off x="2376727" y="5898604"/>
              <a:ext cx="67433" cy="0"/>
            </a:xfrm>
            <a:prstGeom prst="straightConnector1">
              <a:avLst/>
            </a:prstGeom>
            <a:noFill/>
            <a:ln cap="flat" cmpd="sng" w="19050">
              <a:solidFill>
                <a:srgbClr val="7F7F7F"/>
              </a:solidFill>
              <a:prstDash val="solid"/>
              <a:miter lim="800000"/>
              <a:headEnd len="sm" w="sm" type="none"/>
              <a:tailEnd len="sm" w="sm" type="none"/>
            </a:ln>
          </p:spPr>
        </p:cxnSp>
        <p:cxnSp>
          <p:nvCxnSpPr>
            <p:cNvPr id="2840" name="Google Shape;2840;p110"/>
            <p:cNvCxnSpPr/>
            <p:nvPr/>
          </p:nvCxnSpPr>
          <p:spPr>
            <a:xfrm rot="10800000">
              <a:off x="2376727" y="5165286"/>
              <a:ext cx="0" cy="737765"/>
            </a:xfrm>
            <a:prstGeom prst="straightConnector1">
              <a:avLst/>
            </a:prstGeom>
            <a:noFill/>
            <a:ln cap="flat" cmpd="sng" w="19050">
              <a:solidFill>
                <a:srgbClr val="7F7F7F"/>
              </a:solidFill>
              <a:prstDash val="solid"/>
              <a:miter lim="800000"/>
              <a:headEnd len="sm" w="sm" type="none"/>
              <a:tailEnd len="sm" w="sm" type="none"/>
            </a:ln>
          </p:spPr>
        </p:cxnSp>
        <p:sp>
          <p:nvSpPr>
            <p:cNvPr id="2841" name="Google Shape;2841;p110"/>
            <p:cNvSpPr txBox="1"/>
            <p:nvPr/>
          </p:nvSpPr>
          <p:spPr>
            <a:xfrm>
              <a:off x="982077" y="5084571"/>
              <a:ext cx="977192" cy="738664"/>
            </a:xfrm>
            <a:prstGeom prst="rect">
              <a:avLst/>
            </a:prstGeom>
            <a:noFill/>
            <a:ln>
              <a:noFill/>
            </a:ln>
          </p:spPr>
          <p:txBody>
            <a:bodyPr anchorCtr="0" anchor="t" bIns="45700" lIns="91425" spcFirstLastPara="1" rIns="91425" wrap="square" tIns="45700">
              <a:spAutoFit/>
            </a:bodyPr>
            <a:lstStyle/>
            <a:p>
              <a:pPr indent="203597" lvl="0" marL="0" marR="0" rtl="0" algn="ctr">
                <a:spcBef>
                  <a:spcPts val="0"/>
                </a:spcBef>
                <a:spcAft>
                  <a:spcPts val="0"/>
                </a:spcAft>
                <a:buNone/>
              </a:pPr>
              <a:r>
                <a:rPr lang="en-US" sz="1400">
                  <a:solidFill>
                    <a:srgbClr val="1F45BC"/>
                  </a:solidFill>
                  <a:latin typeface="Arial"/>
                  <a:ea typeface="Arial"/>
                  <a:cs typeface="Arial"/>
                  <a:sym typeface="Arial"/>
                </a:rPr>
                <a:t>Worker</a:t>
              </a:r>
              <a:endParaRPr/>
            </a:p>
            <a:p>
              <a:pPr indent="203597" lvl="0" marL="0" marR="0" rtl="0" algn="ctr">
                <a:spcBef>
                  <a:spcPts val="0"/>
                </a:spcBef>
                <a:spcAft>
                  <a:spcPts val="0"/>
                </a:spcAft>
                <a:buNone/>
              </a:pPr>
              <a:r>
                <a:rPr lang="en-US" sz="1400">
                  <a:solidFill>
                    <a:srgbClr val="1F45BC"/>
                  </a:solidFill>
                  <a:latin typeface="Arial"/>
                  <a:ea typeface="Arial"/>
                  <a:cs typeface="Arial"/>
                  <a:sym typeface="Arial"/>
                </a:rPr>
                <a:t>node</a:t>
              </a:r>
              <a:endParaRPr/>
            </a:p>
            <a:p>
              <a:pPr indent="203597"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2842" name="Google Shape;2842;p110"/>
            <p:cNvSpPr/>
            <p:nvPr/>
          </p:nvSpPr>
          <p:spPr>
            <a:xfrm>
              <a:off x="1992930" y="4692734"/>
              <a:ext cx="151715" cy="1396863"/>
            </a:xfrm>
            <a:prstGeom prst="leftBrace">
              <a:avLst>
                <a:gd fmla="val 41389" name="adj1"/>
                <a:gd fmla="val 50000" name="adj2"/>
              </a:avLst>
            </a:prstGeom>
            <a:no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2843" name="Google Shape;2843;p110"/>
            <p:cNvSpPr/>
            <p:nvPr/>
          </p:nvSpPr>
          <p:spPr>
            <a:xfrm>
              <a:off x="3747355" y="4792313"/>
              <a:ext cx="1416098" cy="372971"/>
            </a:xfrm>
            <a:prstGeom prst="roundRect">
              <a:avLst>
                <a:gd fmla="val 16667" name="adj"/>
              </a:avLst>
            </a:prstGeom>
            <a:solidFill>
              <a:srgbClr val="7F7F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Worker 2</a:t>
              </a:r>
              <a:endParaRPr sz="1400">
                <a:solidFill>
                  <a:schemeClr val="lt1"/>
                </a:solidFill>
                <a:latin typeface="Arial"/>
                <a:ea typeface="Arial"/>
                <a:cs typeface="Arial"/>
                <a:sym typeface="Arial"/>
              </a:endParaRPr>
            </a:p>
          </p:txBody>
        </p:sp>
        <p:sp>
          <p:nvSpPr>
            <p:cNvPr id="2844" name="Google Shape;2844;p110"/>
            <p:cNvSpPr/>
            <p:nvPr/>
          </p:nvSpPr>
          <p:spPr>
            <a:xfrm>
              <a:off x="3915938" y="5236033"/>
              <a:ext cx="1247515" cy="391407"/>
            </a:xfrm>
            <a:prstGeom prst="roundRect">
              <a:avLst>
                <a:gd fmla="val 16667" name="adj"/>
              </a:avLst>
            </a:prstGeom>
            <a:solidFill>
              <a:srgbClr val="E8E8E8"/>
            </a:solidFill>
            <a:ln cap="flat" cmpd="sng" w="19050">
              <a:solidFill>
                <a:srgbClr val="7F7F7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Máy chủ vùng</a:t>
              </a:r>
              <a:endParaRPr sz="1200">
                <a:solidFill>
                  <a:srgbClr val="1F45BC"/>
                </a:solidFill>
                <a:latin typeface="Arial"/>
                <a:ea typeface="Arial"/>
                <a:cs typeface="Arial"/>
                <a:sym typeface="Arial"/>
              </a:endParaRPr>
            </a:p>
          </p:txBody>
        </p:sp>
        <p:sp>
          <p:nvSpPr>
            <p:cNvPr id="2845" name="Google Shape;2845;p110"/>
            <p:cNvSpPr/>
            <p:nvPr/>
          </p:nvSpPr>
          <p:spPr>
            <a:xfrm>
              <a:off x="3915938" y="5698188"/>
              <a:ext cx="1247515" cy="391407"/>
            </a:xfrm>
            <a:prstGeom prst="roundRect">
              <a:avLst>
                <a:gd fmla="val 16667" name="adj"/>
              </a:avLst>
            </a:prstGeom>
            <a:solidFill>
              <a:schemeClr val="lt1"/>
            </a:solidFill>
            <a:ln cap="flat" cmpd="sng" w="19050">
              <a:solidFill>
                <a:srgbClr val="7F7F7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DataNode</a:t>
              </a:r>
              <a:endParaRPr sz="1200">
                <a:solidFill>
                  <a:srgbClr val="1F45BC"/>
                </a:solidFill>
                <a:latin typeface="Arial"/>
                <a:ea typeface="Arial"/>
                <a:cs typeface="Arial"/>
                <a:sym typeface="Arial"/>
              </a:endParaRPr>
            </a:p>
          </p:txBody>
        </p:sp>
        <p:cxnSp>
          <p:nvCxnSpPr>
            <p:cNvPr id="2846" name="Google Shape;2846;p110"/>
            <p:cNvCxnSpPr>
              <a:stCxn id="2844" idx="1"/>
            </p:cNvCxnSpPr>
            <p:nvPr/>
          </p:nvCxnSpPr>
          <p:spPr>
            <a:xfrm rot="10800000">
              <a:off x="3848438" y="5431737"/>
              <a:ext cx="67500" cy="0"/>
            </a:xfrm>
            <a:prstGeom prst="straightConnector1">
              <a:avLst/>
            </a:prstGeom>
            <a:noFill/>
            <a:ln cap="flat" cmpd="sng" w="19050">
              <a:solidFill>
                <a:srgbClr val="7F7F7F"/>
              </a:solidFill>
              <a:prstDash val="solid"/>
              <a:miter lim="800000"/>
              <a:headEnd len="sm" w="sm" type="none"/>
              <a:tailEnd len="sm" w="sm" type="none"/>
            </a:ln>
          </p:spPr>
        </p:cxnSp>
        <p:cxnSp>
          <p:nvCxnSpPr>
            <p:cNvPr id="2847" name="Google Shape;2847;p110"/>
            <p:cNvCxnSpPr/>
            <p:nvPr/>
          </p:nvCxnSpPr>
          <p:spPr>
            <a:xfrm rot="10800000">
              <a:off x="3848505" y="5898604"/>
              <a:ext cx="67433" cy="0"/>
            </a:xfrm>
            <a:prstGeom prst="straightConnector1">
              <a:avLst/>
            </a:prstGeom>
            <a:noFill/>
            <a:ln cap="flat" cmpd="sng" w="19050">
              <a:solidFill>
                <a:srgbClr val="7F7F7F"/>
              </a:solidFill>
              <a:prstDash val="solid"/>
              <a:miter lim="800000"/>
              <a:headEnd len="sm" w="sm" type="none"/>
              <a:tailEnd len="sm" w="sm" type="none"/>
            </a:ln>
          </p:spPr>
        </p:cxnSp>
        <p:cxnSp>
          <p:nvCxnSpPr>
            <p:cNvPr id="2848" name="Google Shape;2848;p110"/>
            <p:cNvCxnSpPr/>
            <p:nvPr/>
          </p:nvCxnSpPr>
          <p:spPr>
            <a:xfrm rot="10800000">
              <a:off x="3848505" y="5165286"/>
              <a:ext cx="0" cy="737765"/>
            </a:xfrm>
            <a:prstGeom prst="straightConnector1">
              <a:avLst/>
            </a:prstGeom>
            <a:noFill/>
            <a:ln cap="flat" cmpd="sng" w="19050">
              <a:solidFill>
                <a:srgbClr val="7F7F7F"/>
              </a:solidFill>
              <a:prstDash val="solid"/>
              <a:miter lim="800000"/>
              <a:headEnd len="sm" w="sm" type="none"/>
              <a:tailEnd len="sm" w="sm" type="none"/>
            </a:ln>
          </p:spPr>
        </p:cxnSp>
        <p:sp>
          <p:nvSpPr>
            <p:cNvPr id="2849" name="Google Shape;2849;p110"/>
            <p:cNvSpPr/>
            <p:nvPr/>
          </p:nvSpPr>
          <p:spPr>
            <a:xfrm>
              <a:off x="5219133" y="4792313"/>
              <a:ext cx="1416098" cy="372971"/>
            </a:xfrm>
            <a:prstGeom prst="roundRect">
              <a:avLst>
                <a:gd fmla="val 16667" name="adj"/>
              </a:avLst>
            </a:prstGeom>
            <a:solidFill>
              <a:srgbClr val="7F7F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Worker 3</a:t>
              </a:r>
              <a:endParaRPr sz="1400">
                <a:solidFill>
                  <a:schemeClr val="lt1"/>
                </a:solidFill>
                <a:latin typeface="Arial"/>
                <a:ea typeface="Arial"/>
                <a:cs typeface="Arial"/>
                <a:sym typeface="Arial"/>
              </a:endParaRPr>
            </a:p>
          </p:txBody>
        </p:sp>
        <p:sp>
          <p:nvSpPr>
            <p:cNvPr id="2850" name="Google Shape;2850;p110"/>
            <p:cNvSpPr/>
            <p:nvPr/>
          </p:nvSpPr>
          <p:spPr>
            <a:xfrm>
              <a:off x="5387716" y="5236033"/>
              <a:ext cx="1247515" cy="391407"/>
            </a:xfrm>
            <a:prstGeom prst="roundRect">
              <a:avLst>
                <a:gd fmla="val 16667" name="adj"/>
              </a:avLst>
            </a:prstGeom>
            <a:solidFill>
              <a:srgbClr val="E8E8E8"/>
            </a:solidFill>
            <a:ln cap="flat" cmpd="sng" w="19050">
              <a:solidFill>
                <a:srgbClr val="7F7F7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Máy chủ vùng</a:t>
              </a:r>
              <a:endParaRPr sz="1200">
                <a:solidFill>
                  <a:srgbClr val="1F45BC"/>
                </a:solidFill>
                <a:latin typeface="Arial"/>
                <a:ea typeface="Arial"/>
                <a:cs typeface="Arial"/>
                <a:sym typeface="Arial"/>
              </a:endParaRPr>
            </a:p>
          </p:txBody>
        </p:sp>
        <p:sp>
          <p:nvSpPr>
            <p:cNvPr id="2851" name="Google Shape;2851;p110"/>
            <p:cNvSpPr/>
            <p:nvPr/>
          </p:nvSpPr>
          <p:spPr>
            <a:xfrm>
              <a:off x="5387716" y="5698188"/>
              <a:ext cx="1247515" cy="391407"/>
            </a:xfrm>
            <a:prstGeom prst="roundRect">
              <a:avLst>
                <a:gd fmla="val 16667" name="adj"/>
              </a:avLst>
            </a:prstGeom>
            <a:solidFill>
              <a:schemeClr val="lt1"/>
            </a:solidFill>
            <a:ln cap="flat" cmpd="sng" w="19050">
              <a:solidFill>
                <a:srgbClr val="7F7F7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DataNode</a:t>
              </a:r>
              <a:endParaRPr sz="1200">
                <a:solidFill>
                  <a:srgbClr val="1F45BC"/>
                </a:solidFill>
                <a:latin typeface="Arial"/>
                <a:ea typeface="Arial"/>
                <a:cs typeface="Arial"/>
                <a:sym typeface="Arial"/>
              </a:endParaRPr>
            </a:p>
          </p:txBody>
        </p:sp>
        <p:cxnSp>
          <p:nvCxnSpPr>
            <p:cNvPr id="2852" name="Google Shape;2852;p110"/>
            <p:cNvCxnSpPr>
              <a:stCxn id="2850" idx="1"/>
            </p:cNvCxnSpPr>
            <p:nvPr/>
          </p:nvCxnSpPr>
          <p:spPr>
            <a:xfrm rot="10800000">
              <a:off x="5320216" y="5431737"/>
              <a:ext cx="67500" cy="0"/>
            </a:xfrm>
            <a:prstGeom prst="straightConnector1">
              <a:avLst/>
            </a:prstGeom>
            <a:noFill/>
            <a:ln cap="flat" cmpd="sng" w="19050">
              <a:solidFill>
                <a:srgbClr val="7F7F7F"/>
              </a:solidFill>
              <a:prstDash val="solid"/>
              <a:miter lim="800000"/>
              <a:headEnd len="sm" w="sm" type="none"/>
              <a:tailEnd len="sm" w="sm" type="none"/>
            </a:ln>
          </p:spPr>
        </p:cxnSp>
        <p:cxnSp>
          <p:nvCxnSpPr>
            <p:cNvPr id="2853" name="Google Shape;2853;p110"/>
            <p:cNvCxnSpPr/>
            <p:nvPr/>
          </p:nvCxnSpPr>
          <p:spPr>
            <a:xfrm rot="10800000">
              <a:off x="5320283" y="5898604"/>
              <a:ext cx="67433" cy="0"/>
            </a:xfrm>
            <a:prstGeom prst="straightConnector1">
              <a:avLst/>
            </a:prstGeom>
            <a:noFill/>
            <a:ln cap="flat" cmpd="sng" w="19050">
              <a:solidFill>
                <a:srgbClr val="7F7F7F"/>
              </a:solidFill>
              <a:prstDash val="solid"/>
              <a:miter lim="800000"/>
              <a:headEnd len="sm" w="sm" type="none"/>
              <a:tailEnd len="sm" w="sm" type="none"/>
            </a:ln>
          </p:spPr>
        </p:cxnSp>
        <p:cxnSp>
          <p:nvCxnSpPr>
            <p:cNvPr id="2854" name="Google Shape;2854;p110"/>
            <p:cNvCxnSpPr/>
            <p:nvPr/>
          </p:nvCxnSpPr>
          <p:spPr>
            <a:xfrm rot="10800000">
              <a:off x="5320283" y="5165286"/>
              <a:ext cx="0" cy="737765"/>
            </a:xfrm>
            <a:prstGeom prst="straightConnector1">
              <a:avLst/>
            </a:prstGeom>
            <a:noFill/>
            <a:ln cap="flat" cmpd="sng" w="19050">
              <a:solidFill>
                <a:srgbClr val="7F7F7F"/>
              </a:solidFill>
              <a:prstDash val="solid"/>
              <a:miter lim="800000"/>
              <a:headEnd len="sm" w="sm" type="none"/>
              <a:tailEnd len="sm" w="sm" type="none"/>
            </a:ln>
          </p:spPr>
        </p:cxnSp>
        <p:sp>
          <p:nvSpPr>
            <p:cNvPr id="2855" name="Google Shape;2855;p110"/>
            <p:cNvSpPr/>
            <p:nvPr/>
          </p:nvSpPr>
          <p:spPr>
            <a:xfrm>
              <a:off x="6690910" y="4792313"/>
              <a:ext cx="1416098" cy="372971"/>
            </a:xfrm>
            <a:prstGeom prst="roundRect">
              <a:avLst>
                <a:gd fmla="val 16667" name="adj"/>
              </a:avLst>
            </a:prstGeom>
            <a:solidFill>
              <a:srgbClr val="7F7F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Worker 4</a:t>
              </a:r>
              <a:endParaRPr sz="1400">
                <a:solidFill>
                  <a:schemeClr val="lt1"/>
                </a:solidFill>
                <a:latin typeface="Arial"/>
                <a:ea typeface="Arial"/>
                <a:cs typeface="Arial"/>
                <a:sym typeface="Arial"/>
              </a:endParaRPr>
            </a:p>
          </p:txBody>
        </p:sp>
        <p:sp>
          <p:nvSpPr>
            <p:cNvPr id="2856" name="Google Shape;2856;p110"/>
            <p:cNvSpPr/>
            <p:nvPr/>
          </p:nvSpPr>
          <p:spPr>
            <a:xfrm>
              <a:off x="6859493" y="5236033"/>
              <a:ext cx="1247515" cy="391407"/>
            </a:xfrm>
            <a:prstGeom prst="roundRect">
              <a:avLst>
                <a:gd fmla="val 16667" name="adj"/>
              </a:avLst>
            </a:prstGeom>
            <a:solidFill>
              <a:srgbClr val="E8E8E8"/>
            </a:solidFill>
            <a:ln cap="flat" cmpd="sng" w="19050">
              <a:solidFill>
                <a:srgbClr val="7F7F7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Máy chủ vùng</a:t>
              </a:r>
              <a:endParaRPr sz="1200">
                <a:solidFill>
                  <a:srgbClr val="1F45BC"/>
                </a:solidFill>
                <a:latin typeface="Arial"/>
                <a:ea typeface="Arial"/>
                <a:cs typeface="Arial"/>
                <a:sym typeface="Arial"/>
              </a:endParaRPr>
            </a:p>
          </p:txBody>
        </p:sp>
        <p:sp>
          <p:nvSpPr>
            <p:cNvPr id="2857" name="Google Shape;2857;p110"/>
            <p:cNvSpPr/>
            <p:nvPr/>
          </p:nvSpPr>
          <p:spPr>
            <a:xfrm>
              <a:off x="6859493" y="5698188"/>
              <a:ext cx="1247515" cy="391407"/>
            </a:xfrm>
            <a:prstGeom prst="roundRect">
              <a:avLst>
                <a:gd fmla="val 16667" name="adj"/>
              </a:avLst>
            </a:prstGeom>
            <a:solidFill>
              <a:schemeClr val="lt1"/>
            </a:solidFill>
            <a:ln cap="flat" cmpd="sng" w="19050">
              <a:solidFill>
                <a:srgbClr val="7F7F7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DataNode</a:t>
              </a:r>
              <a:endParaRPr sz="1200">
                <a:solidFill>
                  <a:srgbClr val="1F45BC"/>
                </a:solidFill>
                <a:latin typeface="Arial"/>
                <a:ea typeface="Arial"/>
                <a:cs typeface="Arial"/>
                <a:sym typeface="Arial"/>
              </a:endParaRPr>
            </a:p>
          </p:txBody>
        </p:sp>
        <p:cxnSp>
          <p:nvCxnSpPr>
            <p:cNvPr id="2858" name="Google Shape;2858;p110"/>
            <p:cNvCxnSpPr>
              <a:stCxn id="2856" idx="1"/>
            </p:cNvCxnSpPr>
            <p:nvPr/>
          </p:nvCxnSpPr>
          <p:spPr>
            <a:xfrm rot="10800000">
              <a:off x="6791993" y="5431737"/>
              <a:ext cx="67500" cy="0"/>
            </a:xfrm>
            <a:prstGeom prst="straightConnector1">
              <a:avLst/>
            </a:prstGeom>
            <a:noFill/>
            <a:ln cap="flat" cmpd="sng" w="19050">
              <a:solidFill>
                <a:srgbClr val="7F7F7F"/>
              </a:solidFill>
              <a:prstDash val="solid"/>
              <a:miter lim="800000"/>
              <a:headEnd len="sm" w="sm" type="none"/>
              <a:tailEnd len="sm" w="sm" type="none"/>
            </a:ln>
          </p:spPr>
        </p:cxnSp>
        <p:cxnSp>
          <p:nvCxnSpPr>
            <p:cNvPr id="2859" name="Google Shape;2859;p110"/>
            <p:cNvCxnSpPr/>
            <p:nvPr/>
          </p:nvCxnSpPr>
          <p:spPr>
            <a:xfrm rot="10800000">
              <a:off x="6792060" y="5898604"/>
              <a:ext cx="67433" cy="0"/>
            </a:xfrm>
            <a:prstGeom prst="straightConnector1">
              <a:avLst/>
            </a:prstGeom>
            <a:noFill/>
            <a:ln cap="flat" cmpd="sng" w="19050">
              <a:solidFill>
                <a:srgbClr val="7F7F7F"/>
              </a:solidFill>
              <a:prstDash val="solid"/>
              <a:miter lim="800000"/>
              <a:headEnd len="sm" w="sm" type="none"/>
              <a:tailEnd len="sm" w="sm" type="none"/>
            </a:ln>
          </p:spPr>
        </p:cxnSp>
        <p:cxnSp>
          <p:nvCxnSpPr>
            <p:cNvPr id="2860" name="Google Shape;2860;p110"/>
            <p:cNvCxnSpPr/>
            <p:nvPr/>
          </p:nvCxnSpPr>
          <p:spPr>
            <a:xfrm rot="10800000">
              <a:off x="6792060" y="5165286"/>
              <a:ext cx="0" cy="737765"/>
            </a:xfrm>
            <a:prstGeom prst="straightConnector1">
              <a:avLst/>
            </a:prstGeom>
            <a:noFill/>
            <a:ln cap="flat" cmpd="sng" w="19050">
              <a:solidFill>
                <a:srgbClr val="7F7F7F"/>
              </a:solidFill>
              <a:prstDash val="solid"/>
              <a:miter lim="800000"/>
              <a:headEnd len="sm" w="sm" type="none"/>
              <a:tailEnd len="sm" w="sm" type="none"/>
            </a:ln>
          </p:spPr>
        </p:cxnSp>
        <p:sp>
          <p:nvSpPr>
            <p:cNvPr id="2861" name="Google Shape;2861;p110"/>
            <p:cNvSpPr txBox="1"/>
            <p:nvPr/>
          </p:nvSpPr>
          <p:spPr>
            <a:xfrm>
              <a:off x="996506" y="3041399"/>
              <a:ext cx="948338" cy="523220"/>
            </a:xfrm>
            <a:prstGeom prst="rect">
              <a:avLst/>
            </a:prstGeom>
            <a:noFill/>
            <a:ln>
              <a:noFill/>
            </a:ln>
          </p:spPr>
          <p:txBody>
            <a:bodyPr anchorCtr="0" anchor="t" bIns="45700" lIns="91425" spcFirstLastPara="1" rIns="91425" wrap="square" tIns="45700">
              <a:spAutoFit/>
            </a:bodyPr>
            <a:lstStyle/>
            <a:p>
              <a:pPr indent="203597" lvl="0" marL="0" marR="0" rtl="0" algn="ctr">
                <a:spcBef>
                  <a:spcPts val="0"/>
                </a:spcBef>
                <a:spcAft>
                  <a:spcPts val="0"/>
                </a:spcAft>
                <a:buNone/>
              </a:pPr>
              <a:r>
                <a:rPr lang="en-US" sz="1400">
                  <a:solidFill>
                    <a:srgbClr val="1F45BC"/>
                  </a:solidFill>
                  <a:latin typeface="Arial"/>
                  <a:ea typeface="Arial"/>
                  <a:cs typeface="Arial"/>
                  <a:sym typeface="Arial"/>
                </a:rPr>
                <a:t>Master</a:t>
              </a:r>
              <a:endParaRPr/>
            </a:p>
            <a:p>
              <a:pPr indent="203597" lvl="0" marL="0" marR="0" rtl="0" algn="ctr">
                <a:spcBef>
                  <a:spcPts val="0"/>
                </a:spcBef>
                <a:spcAft>
                  <a:spcPts val="0"/>
                </a:spcAft>
                <a:buNone/>
              </a:pPr>
              <a:r>
                <a:rPr lang="en-US" sz="1400">
                  <a:solidFill>
                    <a:srgbClr val="1F45BC"/>
                  </a:solidFill>
                  <a:latin typeface="Arial"/>
                  <a:ea typeface="Arial"/>
                  <a:cs typeface="Arial"/>
                  <a:sym typeface="Arial"/>
                </a:rPr>
                <a:t>node</a:t>
              </a:r>
              <a:endParaRPr/>
            </a:p>
          </p:txBody>
        </p:sp>
        <p:sp>
          <p:nvSpPr>
            <p:cNvPr id="2862" name="Google Shape;2862;p110"/>
            <p:cNvSpPr/>
            <p:nvPr/>
          </p:nvSpPr>
          <p:spPr>
            <a:xfrm>
              <a:off x="1992930" y="2443975"/>
              <a:ext cx="151715" cy="1832605"/>
            </a:xfrm>
            <a:prstGeom prst="leftBrace">
              <a:avLst>
                <a:gd fmla="val 45176" name="adj1"/>
                <a:gd fmla="val 50000" name="adj2"/>
              </a:avLst>
            </a:prstGeom>
            <a:no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2863" name="Google Shape;2863;p110"/>
            <p:cNvSpPr/>
            <p:nvPr/>
          </p:nvSpPr>
          <p:spPr>
            <a:xfrm>
              <a:off x="2275577" y="2490817"/>
              <a:ext cx="1416098" cy="372971"/>
            </a:xfrm>
            <a:prstGeom prst="roundRect">
              <a:avLst>
                <a:gd fmla="val 16667" name="adj"/>
              </a:avLst>
            </a:prstGeom>
            <a:solidFill>
              <a:srgbClr val="1F45BC"/>
            </a:solidFill>
            <a:ln cap="flat" cmpd="sng" w="12700">
              <a:solidFill>
                <a:srgbClr val="1F45B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Master 1</a:t>
              </a:r>
              <a:endParaRPr sz="1400">
                <a:solidFill>
                  <a:schemeClr val="lt1"/>
                </a:solidFill>
                <a:latin typeface="Arial"/>
                <a:ea typeface="Arial"/>
                <a:cs typeface="Arial"/>
                <a:sym typeface="Arial"/>
              </a:endParaRPr>
            </a:p>
          </p:txBody>
        </p:sp>
        <p:sp>
          <p:nvSpPr>
            <p:cNvPr id="2864" name="Google Shape;2864;p110"/>
            <p:cNvSpPr/>
            <p:nvPr/>
          </p:nvSpPr>
          <p:spPr>
            <a:xfrm>
              <a:off x="2444160" y="2934537"/>
              <a:ext cx="1247515" cy="391407"/>
            </a:xfrm>
            <a:prstGeom prst="roundRect">
              <a:avLst>
                <a:gd fmla="val 16667" name="adj"/>
              </a:avLst>
            </a:prstGeom>
            <a:solidFill>
              <a:schemeClr val="lt1"/>
            </a:solidFill>
            <a:ln cap="flat" cmpd="sng" w="19050">
              <a:solidFill>
                <a:srgbClr val="1F45B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NameNode</a:t>
              </a:r>
              <a:endParaRPr sz="1200">
                <a:solidFill>
                  <a:srgbClr val="1F45BC"/>
                </a:solidFill>
                <a:latin typeface="Arial"/>
                <a:ea typeface="Arial"/>
                <a:cs typeface="Arial"/>
                <a:sym typeface="Arial"/>
              </a:endParaRPr>
            </a:p>
          </p:txBody>
        </p:sp>
        <p:sp>
          <p:nvSpPr>
            <p:cNvPr id="2865" name="Google Shape;2865;p110"/>
            <p:cNvSpPr/>
            <p:nvPr/>
          </p:nvSpPr>
          <p:spPr>
            <a:xfrm>
              <a:off x="2444160" y="3396692"/>
              <a:ext cx="1247515" cy="391407"/>
            </a:xfrm>
            <a:prstGeom prst="roundRect">
              <a:avLst>
                <a:gd fmla="val 16667" name="adj"/>
              </a:avLst>
            </a:prstGeom>
            <a:solidFill>
              <a:srgbClr val="E9F2FC"/>
            </a:solidFill>
            <a:ln cap="flat" cmpd="sng" w="19050">
              <a:solidFill>
                <a:srgbClr val="1F45B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200">
                  <a:solidFill>
                    <a:srgbClr val="FF0000"/>
                  </a:solidFill>
                  <a:latin typeface="Arial"/>
                  <a:ea typeface="Arial"/>
                  <a:cs typeface="Arial"/>
                  <a:sym typeface="Arial"/>
                </a:rPr>
                <a:t>HBase Master</a:t>
              </a:r>
              <a:endParaRPr sz="1200">
                <a:solidFill>
                  <a:srgbClr val="FF0000"/>
                </a:solidFill>
                <a:latin typeface="Arial"/>
                <a:ea typeface="Arial"/>
                <a:cs typeface="Arial"/>
                <a:sym typeface="Arial"/>
              </a:endParaRPr>
            </a:p>
          </p:txBody>
        </p:sp>
        <p:cxnSp>
          <p:nvCxnSpPr>
            <p:cNvPr id="2866" name="Google Shape;2866;p110"/>
            <p:cNvCxnSpPr/>
            <p:nvPr/>
          </p:nvCxnSpPr>
          <p:spPr>
            <a:xfrm rot="10800000">
              <a:off x="2376727" y="3614276"/>
              <a:ext cx="67433" cy="0"/>
            </a:xfrm>
            <a:prstGeom prst="straightConnector1">
              <a:avLst/>
            </a:prstGeom>
            <a:noFill/>
            <a:ln cap="flat" cmpd="sng" w="19050">
              <a:solidFill>
                <a:srgbClr val="1F45BC"/>
              </a:solidFill>
              <a:prstDash val="solid"/>
              <a:miter lim="800000"/>
              <a:headEnd len="sm" w="sm" type="none"/>
              <a:tailEnd len="sm" w="sm" type="none"/>
            </a:ln>
          </p:spPr>
        </p:cxnSp>
        <p:cxnSp>
          <p:nvCxnSpPr>
            <p:cNvPr id="2867" name="Google Shape;2867;p110"/>
            <p:cNvCxnSpPr/>
            <p:nvPr/>
          </p:nvCxnSpPr>
          <p:spPr>
            <a:xfrm rot="10800000">
              <a:off x="2376727" y="2868258"/>
              <a:ext cx="0" cy="1217332"/>
            </a:xfrm>
            <a:prstGeom prst="straightConnector1">
              <a:avLst/>
            </a:prstGeom>
            <a:noFill/>
            <a:ln cap="flat" cmpd="sng" w="19050">
              <a:solidFill>
                <a:srgbClr val="1F45BC"/>
              </a:solidFill>
              <a:prstDash val="solid"/>
              <a:miter lim="800000"/>
              <a:headEnd len="sm" w="sm" type="none"/>
              <a:tailEnd len="sm" w="sm" type="none"/>
            </a:ln>
          </p:spPr>
        </p:cxnSp>
        <p:sp>
          <p:nvSpPr>
            <p:cNvPr id="2868" name="Google Shape;2868;p110"/>
            <p:cNvSpPr/>
            <p:nvPr/>
          </p:nvSpPr>
          <p:spPr>
            <a:xfrm>
              <a:off x="2444160" y="3868005"/>
              <a:ext cx="1247515" cy="391407"/>
            </a:xfrm>
            <a:prstGeom prst="roundRect">
              <a:avLst>
                <a:gd fmla="val 16667" name="adj"/>
              </a:avLst>
            </a:prstGeom>
            <a:solidFill>
              <a:srgbClr val="A0C4FE"/>
            </a:solidFill>
            <a:ln cap="flat" cmpd="sng" w="19050">
              <a:solidFill>
                <a:srgbClr val="1F45B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200">
                  <a:solidFill>
                    <a:srgbClr val="FF0000"/>
                  </a:solidFill>
                  <a:latin typeface="Arial"/>
                  <a:ea typeface="Arial"/>
                  <a:cs typeface="Arial"/>
                  <a:sym typeface="Arial"/>
                </a:rPr>
                <a:t>Zookeeper</a:t>
              </a:r>
              <a:endParaRPr sz="1200">
                <a:solidFill>
                  <a:srgbClr val="FF0000"/>
                </a:solidFill>
                <a:latin typeface="Arial"/>
                <a:ea typeface="Arial"/>
                <a:cs typeface="Arial"/>
                <a:sym typeface="Arial"/>
              </a:endParaRPr>
            </a:p>
          </p:txBody>
        </p:sp>
        <p:cxnSp>
          <p:nvCxnSpPr>
            <p:cNvPr id="2869" name="Google Shape;2869;p110"/>
            <p:cNvCxnSpPr/>
            <p:nvPr/>
          </p:nvCxnSpPr>
          <p:spPr>
            <a:xfrm rot="10800000">
              <a:off x="2376727" y="4085590"/>
              <a:ext cx="67433" cy="0"/>
            </a:xfrm>
            <a:prstGeom prst="straightConnector1">
              <a:avLst/>
            </a:prstGeom>
            <a:noFill/>
            <a:ln cap="flat" cmpd="sng" w="19050">
              <a:solidFill>
                <a:srgbClr val="1F45BC"/>
              </a:solidFill>
              <a:prstDash val="solid"/>
              <a:miter lim="800000"/>
              <a:headEnd len="sm" w="sm" type="none"/>
              <a:tailEnd len="sm" w="sm" type="none"/>
            </a:ln>
          </p:spPr>
        </p:cxnSp>
        <p:sp>
          <p:nvSpPr>
            <p:cNvPr id="2870" name="Google Shape;2870;p110"/>
            <p:cNvSpPr/>
            <p:nvPr/>
          </p:nvSpPr>
          <p:spPr>
            <a:xfrm>
              <a:off x="6261322" y="2490817"/>
              <a:ext cx="1416098" cy="372971"/>
            </a:xfrm>
            <a:prstGeom prst="roundRect">
              <a:avLst>
                <a:gd fmla="val 16667" name="adj"/>
              </a:avLst>
            </a:prstGeom>
            <a:solidFill>
              <a:srgbClr val="1F45BC"/>
            </a:solidFill>
            <a:ln cap="flat" cmpd="sng" w="12700">
              <a:solidFill>
                <a:srgbClr val="1F45B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Master 3</a:t>
              </a:r>
              <a:endParaRPr sz="1400">
                <a:solidFill>
                  <a:schemeClr val="lt1"/>
                </a:solidFill>
                <a:latin typeface="Arial"/>
                <a:ea typeface="Arial"/>
                <a:cs typeface="Arial"/>
                <a:sym typeface="Arial"/>
              </a:endParaRPr>
            </a:p>
          </p:txBody>
        </p:sp>
        <p:sp>
          <p:nvSpPr>
            <p:cNvPr id="2871" name="Google Shape;2871;p110"/>
            <p:cNvSpPr/>
            <p:nvPr/>
          </p:nvSpPr>
          <p:spPr>
            <a:xfrm>
              <a:off x="6429905" y="2934537"/>
              <a:ext cx="1247515" cy="391407"/>
            </a:xfrm>
            <a:prstGeom prst="roundRect">
              <a:avLst>
                <a:gd fmla="val 16667" name="adj"/>
              </a:avLst>
            </a:prstGeom>
            <a:solidFill>
              <a:schemeClr val="lt1"/>
            </a:solidFill>
            <a:ln cap="flat" cmpd="sng" w="19050">
              <a:solidFill>
                <a:srgbClr val="1F45B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Standby</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NameNode</a:t>
              </a:r>
              <a:endParaRPr sz="1200">
                <a:solidFill>
                  <a:srgbClr val="1F45BC"/>
                </a:solidFill>
                <a:latin typeface="Arial"/>
                <a:ea typeface="Arial"/>
                <a:cs typeface="Arial"/>
                <a:sym typeface="Arial"/>
              </a:endParaRPr>
            </a:p>
          </p:txBody>
        </p:sp>
        <p:sp>
          <p:nvSpPr>
            <p:cNvPr id="2872" name="Google Shape;2872;p110"/>
            <p:cNvSpPr/>
            <p:nvPr/>
          </p:nvSpPr>
          <p:spPr>
            <a:xfrm>
              <a:off x="6429905" y="3396692"/>
              <a:ext cx="1247515" cy="391407"/>
            </a:xfrm>
            <a:prstGeom prst="roundRect">
              <a:avLst>
                <a:gd fmla="val 16667" name="adj"/>
              </a:avLst>
            </a:prstGeom>
            <a:solidFill>
              <a:srgbClr val="E9F2FC"/>
            </a:solidFill>
            <a:ln cap="flat" cmpd="sng" w="19050">
              <a:solidFill>
                <a:srgbClr val="1F45B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HBase Master</a:t>
              </a:r>
              <a:endParaRPr sz="1200">
                <a:solidFill>
                  <a:srgbClr val="1F45BC"/>
                </a:solidFill>
                <a:latin typeface="Arial"/>
                <a:ea typeface="Arial"/>
                <a:cs typeface="Arial"/>
                <a:sym typeface="Arial"/>
              </a:endParaRPr>
            </a:p>
          </p:txBody>
        </p:sp>
        <p:cxnSp>
          <p:nvCxnSpPr>
            <p:cNvPr id="2873" name="Google Shape;2873;p110"/>
            <p:cNvCxnSpPr>
              <a:stCxn id="2871" idx="1"/>
            </p:cNvCxnSpPr>
            <p:nvPr/>
          </p:nvCxnSpPr>
          <p:spPr>
            <a:xfrm rot="10800000">
              <a:off x="6362405" y="3130241"/>
              <a:ext cx="67500" cy="0"/>
            </a:xfrm>
            <a:prstGeom prst="straightConnector1">
              <a:avLst/>
            </a:prstGeom>
            <a:noFill/>
            <a:ln cap="flat" cmpd="sng" w="19050">
              <a:solidFill>
                <a:srgbClr val="1F45BC"/>
              </a:solidFill>
              <a:prstDash val="solid"/>
              <a:miter lim="800000"/>
              <a:headEnd len="sm" w="sm" type="none"/>
              <a:tailEnd len="sm" w="sm" type="none"/>
            </a:ln>
          </p:spPr>
        </p:cxnSp>
        <p:cxnSp>
          <p:nvCxnSpPr>
            <p:cNvPr id="2874" name="Google Shape;2874;p110"/>
            <p:cNvCxnSpPr/>
            <p:nvPr/>
          </p:nvCxnSpPr>
          <p:spPr>
            <a:xfrm rot="10800000">
              <a:off x="6362472" y="3597108"/>
              <a:ext cx="67433" cy="0"/>
            </a:xfrm>
            <a:prstGeom prst="straightConnector1">
              <a:avLst/>
            </a:prstGeom>
            <a:noFill/>
            <a:ln cap="flat" cmpd="sng" w="19050">
              <a:solidFill>
                <a:srgbClr val="1F45BC"/>
              </a:solidFill>
              <a:prstDash val="solid"/>
              <a:miter lim="800000"/>
              <a:headEnd len="sm" w="sm" type="none"/>
              <a:tailEnd len="sm" w="sm" type="none"/>
            </a:ln>
          </p:spPr>
        </p:cxnSp>
        <p:cxnSp>
          <p:nvCxnSpPr>
            <p:cNvPr id="2875" name="Google Shape;2875;p110"/>
            <p:cNvCxnSpPr/>
            <p:nvPr/>
          </p:nvCxnSpPr>
          <p:spPr>
            <a:xfrm rot="10800000">
              <a:off x="6362472" y="2863790"/>
              <a:ext cx="0" cy="1199918"/>
            </a:xfrm>
            <a:prstGeom prst="straightConnector1">
              <a:avLst/>
            </a:prstGeom>
            <a:noFill/>
            <a:ln cap="flat" cmpd="sng" w="19050">
              <a:solidFill>
                <a:srgbClr val="1F45BC"/>
              </a:solidFill>
              <a:prstDash val="solid"/>
              <a:miter lim="800000"/>
              <a:headEnd len="sm" w="sm" type="none"/>
              <a:tailEnd len="sm" w="sm" type="none"/>
            </a:ln>
          </p:spPr>
        </p:cxnSp>
        <p:sp>
          <p:nvSpPr>
            <p:cNvPr id="2876" name="Google Shape;2876;p110"/>
            <p:cNvSpPr/>
            <p:nvPr/>
          </p:nvSpPr>
          <p:spPr>
            <a:xfrm>
              <a:off x="6429905" y="3868005"/>
              <a:ext cx="1247515" cy="391407"/>
            </a:xfrm>
            <a:prstGeom prst="roundRect">
              <a:avLst>
                <a:gd fmla="val 16667" name="adj"/>
              </a:avLst>
            </a:prstGeom>
            <a:solidFill>
              <a:srgbClr val="A0C4FE"/>
            </a:solidFill>
            <a:ln cap="flat" cmpd="sng" w="19050">
              <a:solidFill>
                <a:srgbClr val="1F45B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Zookeeper</a:t>
              </a:r>
              <a:endParaRPr sz="1200">
                <a:solidFill>
                  <a:srgbClr val="1F45BC"/>
                </a:solidFill>
                <a:latin typeface="Arial"/>
                <a:ea typeface="Arial"/>
                <a:cs typeface="Arial"/>
                <a:sym typeface="Arial"/>
              </a:endParaRPr>
            </a:p>
          </p:txBody>
        </p:sp>
        <p:cxnSp>
          <p:nvCxnSpPr>
            <p:cNvPr id="2877" name="Google Shape;2877;p110"/>
            <p:cNvCxnSpPr/>
            <p:nvPr/>
          </p:nvCxnSpPr>
          <p:spPr>
            <a:xfrm rot="10800000">
              <a:off x="6362472" y="4068422"/>
              <a:ext cx="67433" cy="0"/>
            </a:xfrm>
            <a:prstGeom prst="straightConnector1">
              <a:avLst/>
            </a:prstGeom>
            <a:noFill/>
            <a:ln cap="flat" cmpd="sng" w="19050">
              <a:solidFill>
                <a:srgbClr val="1F45BC"/>
              </a:solidFill>
              <a:prstDash val="solid"/>
              <a:miter lim="800000"/>
              <a:headEnd len="sm" w="sm" type="none"/>
              <a:tailEnd len="sm" w="sm" type="none"/>
            </a:ln>
          </p:spPr>
        </p:cxnSp>
        <p:sp>
          <p:nvSpPr>
            <p:cNvPr id="2878" name="Google Shape;2878;p110"/>
            <p:cNvSpPr/>
            <p:nvPr/>
          </p:nvSpPr>
          <p:spPr>
            <a:xfrm>
              <a:off x="4268450" y="2490817"/>
              <a:ext cx="1416098" cy="372971"/>
            </a:xfrm>
            <a:prstGeom prst="roundRect">
              <a:avLst>
                <a:gd fmla="val 16667" name="adj"/>
              </a:avLst>
            </a:prstGeom>
            <a:solidFill>
              <a:srgbClr val="1F45BC"/>
            </a:solidFill>
            <a:ln cap="flat" cmpd="sng" w="12700">
              <a:solidFill>
                <a:srgbClr val="1F45B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Master 2</a:t>
              </a:r>
              <a:endParaRPr sz="1400">
                <a:solidFill>
                  <a:schemeClr val="lt1"/>
                </a:solidFill>
                <a:latin typeface="Arial"/>
                <a:ea typeface="Arial"/>
                <a:cs typeface="Arial"/>
                <a:sym typeface="Arial"/>
              </a:endParaRPr>
            </a:p>
          </p:txBody>
        </p:sp>
        <p:sp>
          <p:nvSpPr>
            <p:cNvPr id="2879" name="Google Shape;2879;p110"/>
            <p:cNvSpPr/>
            <p:nvPr/>
          </p:nvSpPr>
          <p:spPr>
            <a:xfrm>
              <a:off x="4437033" y="3396692"/>
              <a:ext cx="1247515" cy="391407"/>
            </a:xfrm>
            <a:prstGeom prst="roundRect">
              <a:avLst>
                <a:gd fmla="val 16667" name="adj"/>
              </a:avLst>
            </a:prstGeom>
            <a:solidFill>
              <a:srgbClr val="E9F2FC"/>
            </a:solidFill>
            <a:ln cap="flat" cmpd="sng" w="19050">
              <a:solidFill>
                <a:srgbClr val="1F45B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HBase Master</a:t>
              </a:r>
              <a:endParaRPr sz="1200">
                <a:solidFill>
                  <a:srgbClr val="1F45BC"/>
                </a:solidFill>
                <a:latin typeface="Arial"/>
                <a:ea typeface="Arial"/>
                <a:cs typeface="Arial"/>
                <a:sym typeface="Arial"/>
              </a:endParaRPr>
            </a:p>
          </p:txBody>
        </p:sp>
        <p:cxnSp>
          <p:nvCxnSpPr>
            <p:cNvPr id="2880" name="Google Shape;2880;p110"/>
            <p:cNvCxnSpPr/>
            <p:nvPr/>
          </p:nvCxnSpPr>
          <p:spPr>
            <a:xfrm rot="10800000">
              <a:off x="4369600" y="3597108"/>
              <a:ext cx="67433" cy="0"/>
            </a:xfrm>
            <a:prstGeom prst="straightConnector1">
              <a:avLst/>
            </a:prstGeom>
            <a:noFill/>
            <a:ln cap="flat" cmpd="sng" w="19050">
              <a:solidFill>
                <a:srgbClr val="1F45BC"/>
              </a:solidFill>
              <a:prstDash val="solid"/>
              <a:miter lim="800000"/>
              <a:headEnd len="sm" w="sm" type="none"/>
              <a:tailEnd len="sm" w="sm" type="none"/>
            </a:ln>
          </p:spPr>
        </p:cxnSp>
        <p:cxnSp>
          <p:nvCxnSpPr>
            <p:cNvPr id="2881" name="Google Shape;2881;p110"/>
            <p:cNvCxnSpPr/>
            <p:nvPr/>
          </p:nvCxnSpPr>
          <p:spPr>
            <a:xfrm rot="10800000">
              <a:off x="4369600" y="2863790"/>
              <a:ext cx="0" cy="1199918"/>
            </a:xfrm>
            <a:prstGeom prst="straightConnector1">
              <a:avLst/>
            </a:prstGeom>
            <a:noFill/>
            <a:ln cap="flat" cmpd="sng" w="19050">
              <a:solidFill>
                <a:srgbClr val="1F45BC"/>
              </a:solidFill>
              <a:prstDash val="solid"/>
              <a:miter lim="800000"/>
              <a:headEnd len="sm" w="sm" type="none"/>
              <a:tailEnd len="sm" w="sm" type="none"/>
            </a:ln>
          </p:spPr>
        </p:cxnSp>
        <p:sp>
          <p:nvSpPr>
            <p:cNvPr id="2882" name="Google Shape;2882;p110"/>
            <p:cNvSpPr/>
            <p:nvPr/>
          </p:nvSpPr>
          <p:spPr>
            <a:xfrm>
              <a:off x="4437033" y="3868005"/>
              <a:ext cx="1247515" cy="391407"/>
            </a:xfrm>
            <a:prstGeom prst="roundRect">
              <a:avLst>
                <a:gd fmla="val 16667" name="adj"/>
              </a:avLst>
            </a:prstGeom>
            <a:solidFill>
              <a:srgbClr val="A0C4FE"/>
            </a:solidFill>
            <a:ln cap="flat" cmpd="sng" w="19050">
              <a:solidFill>
                <a:srgbClr val="1F45B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Zookeeper</a:t>
              </a:r>
              <a:endParaRPr sz="1200">
                <a:solidFill>
                  <a:srgbClr val="1F45BC"/>
                </a:solidFill>
                <a:latin typeface="Arial"/>
                <a:ea typeface="Arial"/>
                <a:cs typeface="Arial"/>
                <a:sym typeface="Arial"/>
              </a:endParaRPr>
            </a:p>
          </p:txBody>
        </p:sp>
        <p:cxnSp>
          <p:nvCxnSpPr>
            <p:cNvPr id="2883" name="Google Shape;2883;p110"/>
            <p:cNvCxnSpPr/>
            <p:nvPr/>
          </p:nvCxnSpPr>
          <p:spPr>
            <a:xfrm rot="10800000">
              <a:off x="4369600" y="4068422"/>
              <a:ext cx="67433" cy="0"/>
            </a:xfrm>
            <a:prstGeom prst="straightConnector1">
              <a:avLst/>
            </a:prstGeom>
            <a:noFill/>
            <a:ln cap="flat" cmpd="sng" w="19050">
              <a:solidFill>
                <a:srgbClr val="1F45BC"/>
              </a:solidFill>
              <a:prstDash val="solid"/>
              <a:miter lim="800000"/>
              <a:headEnd len="sm" w="sm" type="none"/>
              <a:tailEnd len="sm" w="sm" type="none"/>
            </a:ln>
          </p:spPr>
        </p:cxnSp>
        <p:cxnSp>
          <p:nvCxnSpPr>
            <p:cNvPr id="2884" name="Google Shape;2884;p110"/>
            <p:cNvCxnSpPr>
              <a:stCxn id="2864" idx="1"/>
            </p:cNvCxnSpPr>
            <p:nvPr/>
          </p:nvCxnSpPr>
          <p:spPr>
            <a:xfrm rot="10800000">
              <a:off x="2376660" y="3130241"/>
              <a:ext cx="67500" cy="0"/>
            </a:xfrm>
            <a:prstGeom prst="straightConnector1">
              <a:avLst/>
            </a:prstGeom>
            <a:noFill/>
            <a:ln cap="flat" cmpd="sng" w="19050">
              <a:solidFill>
                <a:srgbClr val="1F45BC"/>
              </a:solidFill>
              <a:prstDash val="solid"/>
              <a:miter lim="800000"/>
              <a:headEnd len="sm" w="sm" type="none"/>
              <a:tailEnd len="sm" w="sm" type="none"/>
            </a:ln>
          </p:spPr>
        </p:cxnSp>
      </p:gr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9" name="Shape 2889"/>
        <p:cNvGrpSpPr/>
        <p:nvPr/>
      </p:nvGrpSpPr>
      <p:grpSpPr>
        <a:xfrm>
          <a:off x="0" y="0"/>
          <a:ext cx="0" cy="0"/>
          <a:chOff x="0" y="0"/>
          <a:chExt cx="0" cy="0"/>
        </a:xfrm>
      </p:grpSpPr>
      <p:sp>
        <p:nvSpPr>
          <p:cNvPr id="2890" name="Google Shape;2890;p11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2.2. Apache HBase</a:t>
            </a:r>
            <a:endParaRPr/>
          </a:p>
        </p:txBody>
      </p:sp>
      <p:sp>
        <p:nvSpPr>
          <p:cNvPr id="2891" name="Google Shape;2891;p11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Vùng HBase và Máy chủ Vùng</a:t>
            </a:r>
            <a:endParaRPr/>
          </a:p>
        </p:txBody>
      </p:sp>
      <p:sp>
        <p:nvSpPr>
          <p:cNvPr id="2892" name="Google Shape;2892;p11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893" name="Google Shape;2893;p11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Bảng HBase được chia thành các Vùng</a:t>
            </a:r>
            <a:endParaRPr/>
          </a:p>
          <a:p>
            <a:pPr indent="-182563" lvl="1" marL="360363" rtl="0" algn="l">
              <a:lnSpc>
                <a:spcPct val="138461"/>
              </a:lnSpc>
              <a:spcBef>
                <a:spcPts val="200"/>
              </a:spcBef>
              <a:spcAft>
                <a:spcPts val="0"/>
              </a:spcAft>
              <a:buClr>
                <a:srgbClr val="262626"/>
              </a:buClr>
              <a:buSzPts val="1040"/>
              <a:buChar char="•"/>
            </a:pPr>
            <a:r>
              <a:rPr lang="en-US"/>
              <a:t>Phân vùng bảng</a:t>
            </a:r>
            <a:endParaRPr/>
          </a:p>
          <a:p>
            <a:pPr indent="-182563" lvl="1" marL="360363" rtl="0" algn="l">
              <a:lnSpc>
                <a:spcPct val="138461"/>
              </a:lnSpc>
              <a:spcBef>
                <a:spcPts val="200"/>
              </a:spcBef>
              <a:spcAft>
                <a:spcPts val="0"/>
              </a:spcAft>
              <a:buClr>
                <a:srgbClr val="262626"/>
              </a:buClr>
              <a:buSzPts val="1040"/>
              <a:buChar char="•"/>
            </a:pPr>
            <a:r>
              <a:rPr lang="en-US"/>
              <a:t>Tương tự như phân đoạn và phân vùng Hệ quản trị CSDL hiện có</a:t>
            </a:r>
            <a:endParaRPr/>
          </a:p>
          <a:p>
            <a:pPr indent="-177800" lvl="0" marL="177800" rtl="0" algn="l">
              <a:lnSpc>
                <a:spcPct val="128571"/>
              </a:lnSpc>
              <a:spcBef>
                <a:spcPts val="1000"/>
              </a:spcBef>
              <a:spcAft>
                <a:spcPts val="0"/>
              </a:spcAft>
              <a:buClr>
                <a:srgbClr val="262626"/>
              </a:buClr>
              <a:buSzPts val="1400"/>
              <a:buFont typeface="Arial"/>
              <a:buChar char="•"/>
            </a:pPr>
            <a:r>
              <a:rPr lang="en-US"/>
              <a:t>Các vùng được cung cấp cho khách hàng bởi quy trình Máy chủ vùng.</a:t>
            </a:r>
            <a:endParaRPr/>
          </a:p>
          <a:p>
            <a:pPr indent="-177800" lvl="0" marL="177800" rtl="0" algn="l">
              <a:lnSpc>
                <a:spcPct val="128571"/>
              </a:lnSpc>
              <a:spcBef>
                <a:spcPts val="1000"/>
              </a:spcBef>
              <a:spcAft>
                <a:spcPts val="0"/>
              </a:spcAft>
              <a:buClr>
                <a:srgbClr val="262626"/>
              </a:buClr>
              <a:buSzPts val="1400"/>
              <a:buFont typeface="Arial"/>
              <a:buChar char="•"/>
            </a:pPr>
            <a:r>
              <a:rPr lang="en-US"/>
              <a:t>Máy chủ vùng thường chạy trên nút làm việc của cụm</a:t>
            </a:r>
            <a:endParaRPr/>
          </a:p>
          <a:p>
            <a:pPr indent="-177800" lvl="0" marL="177800" rtl="0" algn="l">
              <a:lnSpc>
                <a:spcPct val="128571"/>
              </a:lnSpc>
              <a:spcBef>
                <a:spcPts val="1000"/>
              </a:spcBef>
              <a:spcAft>
                <a:spcPts val="0"/>
              </a:spcAft>
              <a:buClr>
                <a:srgbClr val="262626"/>
              </a:buClr>
              <a:buSzPts val="1400"/>
              <a:buFont typeface="Arial"/>
              <a:buChar char="•"/>
            </a:pPr>
            <a:r>
              <a:rPr lang="en-US"/>
              <a:t>Các nút dữ liệu thường có một số máy chủ khu vực đang chạy.</a:t>
            </a:r>
            <a:endParaRPr/>
          </a:p>
          <a:p>
            <a:pPr indent="-177800" lvl="0" marL="177800" rtl="0" algn="l">
              <a:lnSpc>
                <a:spcPct val="128571"/>
              </a:lnSpc>
              <a:spcBef>
                <a:spcPts val="1000"/>
              </a:spcBef>
              <a:spcAft>
                <a:spcPts val="0"/>
              </a:spcAft>
              <a:buClr>
                <a:srgbClr val="262626"/>
              </a:buClr>
              <a:buSzPts val="1400"/>
              <a:buFont typeface="Arial"/>
              <a:buChar char="•"/>
            </a:pPr>
            <a:r>
              <a:rPr lang="en-US"/>
              <a:t>Máy chủ vùng thường phục vụ nhiều vùng</a:t>
            </a:r>
            <a:endParaRPr/>
          </a:p>
          <a:p>
            <a:pPr indent="-182563" lvl="1" marL="360363" rtl="0" algn="l">
              <a:lnSpc>
                <a:spcPct val="138461"/>
              </a:lnSpc>
              <a:spcBef>
                <a:spcPts val="200"/>
              </a:spcBef>
              <a:spcAft>
                <a:spcPts val="0"/>
              </a:spcAft>
              <a:buClr>
                <a:srgbClr val="262626"/>
              </a:buClr>
              <a:buSzPts val="1040"/>
              <a:buChar char="•"/>
            </a:pPr>
            <a:r>
              <a:rPr lang="en-US"/>
              <a:t>Vùng được cung cấp thuộc về một số bảng khác nhau.</a:t>
            </a:r>
            <a:endParaRPr/>
          </a:p>
          <a:p>
            <a:pPr indent="-182563" lvl="1" marL="360363" rtl="0" algn="l">
              <a:lnSpc>
                <a:spcPct val="138461"/>
              </a:lnSpc>
              <a:spcBef>
                <a:spcPts val="200"/>
              </a:spcBef>
              <a:spcAft>
                <a:spcPts val="0"/>
              </a:spcAft>
              <a:buClr>
                <a:srgbClr val="262626"/>
              </a:buClr>
              <a:buSzPts val="1040"/>
              <a:buChar char="•"/>
            </a:pPr>
            <a:r>
              <a:rPr lang="en-US"/>
              <a:t>Không chắc rằng một Máy chủ Vùng sẽ phục vụ tất cả các vùng của một bảng cụ thể.</a:t>
            </a:r>
            <a:endParaRPr/>
          </a:p>
        </p:txBody>
      </p:sp>
      <p:cxnSp>
        <p:nvCxnSpPr>
          <p:cNvPr id="2894" name="Google Shape;2894;p111"/>
          <p:cNvCxnSpPr>
            <a:endCxn id="2895" idx="0"/>
          </p:cNvCxnSpPr>
          <p:nvPr/>
        </p:nvCxnSpPr>
        <p:spPr>
          <a:xfrm>
            <a:off x="7263269" y="2824953"/>
            <a:ext cx="1265400" cy="132900"/>
          </a:xfrm>
          <a:prstGeom prst="straightConnector1">
            <a:avLst/>
          </a:prstGeom>
          <a:noFill/>
          <a:ln cap="flat" cmpd="sng" w="12700">
            <a:solidFill>
              <a:srgbClr val="66A1FE"/>
            </a:solidFill>
            <a:prstDash val="solid"/>
            <a:miter lim="800000"/>
            <a:headEnd len="sm" w="sm" type="none"/>
            <a:tailEnd len="med" w="med" type="triangle"/>
          </a:ln>
        </p:spPr>
      </p:cxnSp>
      <p:grpSp>
        <p:nvGrpSpPr>
          <p:cNvPr id="2896" name="Google Shape;2896;p111"/>
          <p:cNvGrpSpPr/>
          <p:nvPr/>
        </p:nvGrpSpPr>
        <p:grpSpPr>
          <a:xfrm>
            <a:off x="6378159" y="2359377"/>
            <a:ext cx="2954242" cy="2214546"/>
            <a:chOff x="6309112" y="2550245"/>
            <a:chExt cx="2729840" cy="1978523"/>
          </a:xfrm>
        </p:grpSpPr>
        <p:sp>
          <p:nvSpPr>
            <p:cNvPr id="2897" name="Google Shape;2897;p111"/>
            <p:cNvSpPr/>
            <p:nvPr/>
          </p:nvSpPr>
          <p:spPr>
            <a:xfrm>
              <a:off x="6388727" y="4292982"/>
              <a:ext cx="2203788" cy="235785"/>
            </a:xfrm>
            <a:prstGeom prst="roundRect">
              <a:avLst>
                <a:gd fmla="val 33894" name="adj"/>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HDFS</a:t>
              </a:r>
              <a:endParaRPr sz="1200">
                <a:solidFill>
                  <a:srgbClr val="193EB0"/>
                </a:solidFill>
                <a:latin typeface="Arial"/>
                <a:ea typeface="Arial"/>
                <a:cs typeface="Arial"/>
                <a:sym typeface="Arial"/>
              </a:endParaRPr>
            </a:p>
          </p:txBody>
        </p:sp>
        <p:sp>
          <p:nvSpPr>
            <p:cNvPr id="2898" name="Google Shape;2898;p111"/>
            <p:cNvSpPr/>
            <p:nvPr/>
          </p:nvSpPr>
          <p:spPr>
            <a:xfrm rot="-5400000">
              <a:off x="8112492" y="3231380"/>
              <a:ext cx="1607596" cy="245325"/>
            </a:xfrm>
            <a:prstGeom prst="roundRect">
              <a:avLst>
                <a:gd fmla="val 33894" name="adj"/>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Zookeeper</a:t>
              </a:r>
              <a:endParaRPr sz="1200">
                <a:solidFill>
                  <a:srgbClr val="193EB0"/>
                </a:solidFill>
                <a:latin typeface="Arial"/>
                <a:ea typeface="Arial"/>
                <a:cs typeface="Arial"/>
                <a:sym typeface="Arial"/>
              </a:endParaRPr>
            </a:p>
          </p:txBody>
        </p:sp>
        <p:sp>
          <p:nvSpPr>
            <p:cNvPr id="2899" name="Google Shape;2899;p111"/>
            <p:cNvSpPr/>
            <p:nvPr/>
          </p:nvSpPr>
          <p:spPr>
            <a:xfrm>
              <a:off x="7150548" y="2710265"/>
              <a:ext cx="681937" cy="235785"/>
            </a:xfrm>
            <a:prstGeom prst="roundRect">
              <a:avLst>
                <a:gd fmla="val 33894" name="adj"/>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HMaster</a:t>
              </a:r>
              <a:endParaRPr sz="1200">
                <a:solidFill>
                  <a:srgbClr val="193EB0"/>
                </a:solidFill>
                <a:latin typeface="Arial"/>
                <a:ea typeface="Arial"/>
                <a:cs typeface="Arial"/>
                <a:sym typeface="Arial"/>
              </a:endParaRPr>
            </a:p>
          </p:txBody>
        </p:sp>
        <p:cxnSp>
          <p:nvCxnSpPr>
            <p:cNvPr id="2900" name="Google Shape;2900;p111"/>
            <p:cNvCxnSpPr>
              <a:stCxn id="2899" idx="2"/>
              <a:endCxn id="2901" idx="0"/>
            </p:cNvCxnSpPr>
            <p:nvPr/>
          </p:nvCxnSpPr>
          <p:spPr>
            <a:xfrm flipH="1">
              <a:off x="7490616" y="2946050"/>
              <a:ext cx="900" cy="138900"/>
            </a:xfrm>
            <a:prstGeom prst="straightConnector1">
              <a:avLst/>
            </a:prstGeom>
            <a:noFill/>
            <a:ln cap="flat" cmpd="sng" w="12700">
              <a:solidFill>
                <a:srgbClr val="66A1FE"/>
              </a:solidFill>
              <a:prstDash val="solid"/>
              <a:miter lim="800000"/>
              <a:headEnd len="sm" w="sm" type="none"/>
              <a:tailEnd len="med" w="med" type="triangle"/>
            </a:ln>
          </p:spPr>
        </p:cxnSp>
        <p:cxnSp>
          <p:nvCxnSpPr>
            <p:cNvPr id="2902" name="Google Shape;2902;p111"/>
            <p:cNvCxnSpPr/>
            <p:nvPr/>
          </p:nvCxnSpPr>
          <p:spPr>
            <a:xfrm>
              <a:off x="7029808" y="2595748"/>
              <a:ext cx="1763819" cy="132"/>
            </a:xfrm>
            <a:prstGeom prst="straightConnector1">
              <a:avLst/>
            </a:prstGeom>
            <a:noFill/>
            <a:ln cap="flat" cmpd="sng" w="12700">
              <a:solidFill>
                <a:srgbClr val="66A1FE"/>
              </a:solidFill>
              <a:prstDash val="solid"/>
              <a:miter lim="800000"/>
              <a:headEnd len="sm" w="sm" type="none"/>
              <a:tailEnd len="med" w="med" type="triangle"/>
            </a:ln>
          </p:spPr>
        </p:cxnSp>
        <p:cxnSp>
          <p:nvCxnSpPr>
            <p:cNvPr id="2903" name="Google Shape;2903;p111"/>
            <p:cNvCxnSpPr>
              <a:stCxn id="2904" idx="2"/>
              <a:endCxn id="2905" idx="0"/>
            </p:cNvCxnSpPr>
            <p:nvPr/>
          </p:nvCxnSpPr>
          <p:spPr>
            <a:xfrm>
              <a:off x="6688840" y="2786030"/>
              <a:ext cx="0" cy="298800"/>
            </a:xfrm>
            <a:prstGeom prst="straightConnector1">
              <a:avLst/>
            </a:prstGeom>
            <a:noFill/>
            <a:ln cap="flat" cmpd="sng" w="12700">
              <a:solidFill>
                <a:srgbClr val="66A1FE"/>
              </a:solidFill>
              <a:prstDash val="solid"/>
              <a:miter lim="800000"/>
              <a:headEnd len="sm" w="sm" type="none"/>
              <a:tailEnd len="med" w="med" type="triangle"/>
            </a:ln>
          </p:spPr>
        </p:cxnSp>
        <p:cxnSp>
          <p:nvCxnSpPr>
            <p:cNvPr id="2906" name="Google Shape;2906;p111"/>
            <p:cNvCxnSpPr>
              <a:stCxn id="2904" idx="2"/>
              <a:endCxn id="2901" idx="0"/>
            </p:cNvCxnSpPr>
            <p:nvPr/>
          </p:nvCxnSpPr>
          <p:spPr>
            <a:xfrm>
              <a:off x="6688840" y="2786030"/>
              <a:ext cx="801900" cy="298800"/>
            </a:xfrm>
            <a:prstGeom prst="straightConnector1">
              <a:avLst/>
            </a:prstGeom>
            <a:noFill/>
            <a:ln cap="flat" cmpd="sng" w="12700">
              <a:solidFill>
                <a:srgbClr val="66A1FE"/>
              </a:solidFill>
              <a:prstDash val="solid"/>
              <a:miter lim="800000"/>
              <a:headEnd len="sm" w="sm" type="none"/>
              <a:tailEnd len="med" w="med" type="triangle"/>
            </a:ln>
          </p:spPr>
        </p:cxnSp>
        <p:cxnSp>
          <p:nvCxnSpPr>
            <p:cNvPr id="2907" name="Google Shape;2907;p111"/>
            <p:cNvCxnSpPr>
              <a:stCxn id="2899" idx="2"/>
              <a:endCxn id="2905" idx="0"/>
            </p:cNvCxnSpPr>
            <p:nvPr/>
          </p:nvCxnSpPr>
          <p:spPr>
            <a:xfrm flipH="1">
              <a:off x="6688716" y="2946050"/>
              <a:ext cx="802800" cy="138900"/>
            </a:xfrm>
            <a:prstGeom prst="straightConnector1">
              <a:avLst/>
            </a:prstGeom>
            <a:noFill/>
            <a:ln cap="flat" cmpd="sng" w="12700">
              <a:solidFill>
                <a:srgbClr val="66A1FE"/>
              </a:solidFill>
              <a:prstDash val="solid"/>
              <a:miter lim="800000"/>
              <a:headEnd len="sm" w="sm" type="none"/>
              <a:tailEnd len="med" w="med" type="triangle"/>
            </a:ln>
          </p:spPr>
        </p:cxnSp>
        <p:cxnSp>
          <p:nvCxnSpPr>
            <p:cNvPr id="2908" name="Google Shape;2908;p111"/>
            <p:cNvCxnSpPr>
              <a:stCxn id="2899" idx="2"/>
              <a:endCxn id="2895" idx="0"/>
            </p:cNvCxnSpPr>
            <p:nvPr/>
          </p:nvCxnSpPr>
          <p:spPr>
            <a:xfrm>
              <a:off x="7491516" y="2946050"/>
              <a:ext cx="804900" cy="138900"/>
            </a:xfrm>
            <a:prstGeom prst="straightConnector1">
              <a:avLst/>
            </a:prstGeom>
            <a:noFill/>
            <a:ln cap="flat" cmpd="sng" w="12700">
              <a:solidFill>
                <a:srgbClr val="66A1FE"/>
              </a:solidFill>
              <a:prstDash val="solid"/>
              <a:miter lim="800000"/>
              <a:headEnd len="sm" w="sm" type="none"/>
              <a:tailEnd len="med" w="med" type="triangle"/>
            </a:ln>
          </p:spPr>
        </p:cxnSp>
        <p:cxnSp>
          <p:nvCxnSpPr>
            <p:cNvPr id="2909" name="Google Shape;2909;p111"/>
            <p:cNvCxnSpPr/>
            <p:nvPr/>
          </p:nvCxnSpPr>
          <p:spPr>
            <a:xfrm>
              <a:off x="7015716" y="2692559"/>
              <a:ext cx="148924" cy="104935"/>
            </a:xfrm>
            <a:prstGeom prst="straightConnector1">
              <a:avLst/>
            </a:prstGeom>
            <a:noFill/>
            <a:ln cap="flat" cmpd="sng" w="12700">
              <a:solidFill>
                <a:srgbClr val="66A1FE"/>
              </a:solidFill>
              <a:prstDash val="solid"/>
              <a:miter lim="800000"/>
              <a:headEnd len="sm" w="sm" type="none"/>
              <a:tailEnd len="med" w="med" type="triangle"/>
            </a:ln>
          </p:spPr>
        </p:cxnSp>
        <p:sp>
          <p:nvSpPr>
            <p:cNvPr id="2904" name="Google Shape;2904;p111"/>
            <p:cNvSpPr/>
            <p:nvPr/>
          </p:nvSpPr>
          <p:spPr>
            <a:xfrm>
              <a:off x="6347871" y="2550245"/>
              <a:ext cx="681937" cy="235785"/>
            </a:xfrm>
            <a:prstGeom prst="roundRect">
              <a:avLst>
                <a:gd fmla="val 33894" name="adj"/>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Máy khách</a:t>
              </a:r>
              <a:endParaRPr sz="1200">
                <a:solidFill>
                  <a:srgbClr val="193EB0"/>
                </a:solidFill>
                <a:latin typeface="Arial"/>
                <a:ea typeface="Arial"/>
                <a:cs typeface="Arial"/>
                <a:sym typeface="Arial"/>
              </a:endParaRPr>
            </a:p>
          </p:txBody>
        </p:sp>
        <p:grpSp>
          <p:nvGrpSpPr>
            <p:cNvPr id="2910" name="Google Shape;2910;p111"/>
            <p:cNvGrpSpPr/>
            <p:nvPr/>
          </p:nvGrpSpPr>
          <p:grpSpPr>
            <a:xfrm>
              <a:off x="6309112" y="3084935"/>
              <a:ext cx="2366888" cy="1082432"/>
              <a:chOff x="7194625" y="4772268"/>
              <a:chExt cx="2672880" cy="1082432"/>
            </a:xfrm>
          </p:grpSpPr>
          <p:grpSp>
            <p:nvGrpSpPr>
              <p:cNvPr id="2911" name="Google Shape;2911;p111"/>
              <p:cNvGrpSpPr/>
              <p:nvPr/>
            </p:nvGrpSpPr>
            <p:grpSpPr>
              <a:xfrm>
                <a:off x="7194625" y="4772268"/>
                <a:ext cx="857640" cy="1082432"/>
                <a:chOff x="7185660" y="4772268"/>
                <a:chExt cx="857640" cy="1082432"/>
              </a:xfrm>
            </p:grpSpPr>
            <p:sp>
              <p:nvSpPr>
                <p:cNvPr id="2905" name="Google Shape;2905;p111"/>
                <p:cNvSpPr/>
                <p:nvPr/>
              </p:nvSpPr>
              <p:spPr>
                <a:xfrm>
                  <a:off x="7185660" y="4772268"/>
                  <a:ext cx="857640" cy="1082432"/>
                </a:xfrm>
                <a:prstGeom prst="roundRect">
                  <a:avLst>
                    <a:gd fmla="val 16667"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rgbClr val="193EB0"/>
                    </a:solidFill>
                    <a:latin typeface="Arial"/>
                    <a:ea typeface="Arial"/>
                    <a:cs typeface="Arial"/>
                    <a:sym typeface="Arial"/>
                  </a:endParaRPr>
                </a:p>
                <a:p>
                  <a:pPr indent="0" lvl="0" marL="0" marR="0" rtl="0" algn="ctr">
                    <a:spcBef>
                      <a:spcPts val="0"/>
                    </a:spcBef>
                    <a:spcAft>
                      <a:spcPts val="0"/>
                    </a:spcAft>
                    <a:buNone/>
                  </a:pPr>
                  <a:r>
                    <a:rPr lang="en-US" sz="1000">
                      <a:solidFill>
                        <a:srgbClr val="193EB0"/>
                      </a:solidFill>
                      <a:latin typeface="Arial"/>
                      <a:ea typeface="Arial"/>
                      <a:cs typeface="Arial"/>
                      <a:sym typeface="Arial"/>
                    </a:rPr>
                    <a:t>Region</a:t>
                  </a:r>
                  <a:endParaRPr/>
                </a:p>
                <a:p>
                  <a:pPr indent="0" lvl="0" marL="0" marR="0" rtl="0" algn="ctr">
                    <a:spcBef>
                      <a:spcPts val="0"/>
                    </a:spcBef>
                    <a:spcAft>
                      <a:spcPts val="0"/>
                    </a:spcAft>
                    <a:buNone/>
                  </a:pPr>
                  <a:r>
                    <a:rPr lang="en-US" sz="1000">
                      <a:solidFill>
                        <a:srgbClr val="193EB0"/>
                      </a:solidFill>
                      <a:latin typeface="Arial"/>
                      <a:ea typeface="Arial"/>
                      <a:cs typeface="Arial"/>
                      <a:sym typeface="Arial"/>
                    </a:rPr>
                    <a:t>Server</a:t>
                  </a:r>
                  <a:endParaRPr/>
                </a:p>
                <a:p>
                  <a:pPr indent="0" lvl="0" marL="0" marR="0" rtl="0" algn="ctr">
                    <a:spcBef>
                      <a:spcPts val="0"/>
                    </a:spcBef>
                    <a:spcAft>
                      <a:spcPts val="0"/>
                    </a:spcAft>
                    <a:buNone/>
                  </a:pPr>
                  <a:r>
                    <a:t/>
                  </a:r>
                  <a:endParaRPr sz="1000">
                    <a:solidFill>
                      <a:srgbClr val="193EB0"/>
                    </a:solidFill>
                    <a:latin typeface="Arial"/>
                    <a:ea typeface="Arial"/>
                    <a:cs typeface="Arial"/>
                    <a:sym typeface="Arial"/>
                  </a:endParaRPr>
                </a:p>
                <a:p>
                  <a:pPr indent="0" lvl="0" marL="0" marR="0" rtl="0" algn="ctr">
                    <a:spcBef>
                      <a:spcPts val="0"/>
                    </a:spcBef>
                    <a:spcAft>
                      <a:spcPts val="0"/>
                    </a:spcAft>
                    <a:buNone/>
                  </a:pPr>
                  <a:r>
                    <a:t/>
                  </a:r>
                  <a:endParaRPr sz="1200">
                    <a:solidFill>
                      <a:srgbClr val="193EB0"/>
                    </a:solidFill>
                    <a:latin typeface="Arial"/>
                    <a:ea typeface="Arial"/>
                    <a:cs typeface="Arial"/>
                    <a:sym typeface="Arial"/>
                  </a:endParaRPr>
                </a:p>
                <a:p>
                  <a:pPr indent="0" lvl="0" marL="0" marR="0" rtl="0" algn="ctr">
                    <a:spcBef>
                      <a:spcPts val="0"/>
                    </a:spcBef>
                    <a:spcAft>
                      <a:spcPts val="0"/>
                    </a:spcAft>
                    <a:buNone/>
                  </a:pPr>
                  <a:r>
                    <a:t/>
                  </a:r>
                  <a:endParaRPr sz="1200">
                    <a:solidFill>
                      <a:srgbClr val="193EB0"/>
                    </a:solidFill>
                    <a:latin typeface="Arial"/>
                    <a:ea typeface="Arial"/>
                    <a:cs typeface="Arial"/>
                    <a:sym typeface="Arial"/>
                  </a:endParaRPr>
                </a:p>
                <a:p>
                  <a:pPr indent="0" lvl="0" marL="0" marR="0" rtl="0" algn="ctr">
                    <a:spcBef>
                      <a:spcPts val="0"/>
                    </a:spcBef>
                    <a:spcAft>
                      <a:spcPts val="0"/>
                    </a:spcAft>
                    <a:buNone/>
                  </a:pPr>
                  <a:r>
                    <a:t/>
                  </a:r>
                  <a:endParaRPr sz="1200">
                    <a:solidFill>
                      <a:srgbClr val="193EB0"/>
                    </a:solidFill>
                    <a:latin typeface="Arial"/>
                    <a:ea typeface="Arial"/>
                    <a:cs typeface="Arial"/>
                    <a:sym typeface="Arial"/>
                  </a:endParaRPr>
                </a:p>
              </p:txBody>
            </p:sp>
            <p:grpSp>
              <p:nvGrpSpPr>
                <p:cNvPr id="2912" name="Google Shape;2912;p111"/>
                <p:cNvGrpSpPr/>
                <p:nvPr/>
              </p:nvGrpSpPr>
              <p:grpSpPr>
                <a:xfrm>
                  <a:off x="7268228" y="5244265"/>
                  <a:ext cx="692505" cy="509243"/>
                  <a:chOff x="7261860" y="5231565"/>
                  <a:chExt cx="692505" cy="509243"/>
                </a:xfrm>
              </p:grpSpPr>
              <p:sp>
                <p:nvSpPr>
                  <p:cNvPr id="2913" name="Google Shape;2913;p111"/>
                  <p:cNvSpPr/>
                  <p:nvPr/>
                </p:nvSpPr>
                <p:spPr>
                  <a:xfrm>
                    <a:off x="7261860" y="5231565"/>
                    <a:ext cx="692505" cy="235785"/>
                  </a:xfrm>
                  <a:prstGeom prst="roundRect">
                    <a:avLst>
                      <a:gd fmla="val 33894" name="adj"/>
                    </a:avLst>
                  </a:prstGeom>
                  <a:solidFill>
                    <a:srgbClr val="66A1FE"/>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Region</a:t>
                    </a:r>
                    <a:endParaRPr sz="1200">
                      <a:solidFill>
                        <a:schemeClr val="lt1"/>
                      </a:solidFill>
                      <a:latin typeface="Arial"/>
                      <a:ea typeface="Arial"/>
                      <a:cs typeface="Arial"/>
                      <a:sym typeface="Arial"/>
                    </a:endParaRPr>
                  </a:p>
                </p:txBody>
              </p:sp>
              <p:sp>
                <p:nvSpPr>
                  <p:cNvPr id="2914" name="Google Shape;2914;p111"/>
                  <p:cNvSpPr/>
                  <p:nvPr/>
                </p:nvSpPr>
                <p:spPr>
                  <a:xfrm>
                    <a:off x="7261860" y="5505023"/>
                    <a:ext cx="692505" cy="235785"/>
                  </a:xfrm>
                  <a:prstGeom prst="roundRect">
                    <a:avLst>
                      <a:gd fmla="val 33894" name="adj"/>
                    </a:avLst>
                  </a:prstGeom>
                  <a:solidFill>
                    <a:srgbClr val="66A1FE"/>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Region</a:t>
                    </a:r>
                    <a:endParaRPr sz="1200">
                      <a:solidFill>
                        <a:schemeClr val="lt1"/>
                      </a:solidFill>
                      <a:latin typeface="Arial"/>
                      <a:ea typeface="Arial"/>
                      <a:cs typeface="Arial"/>
                      <a:sym typeface="Arial"/>
                    </a:endParaRPr>
                  </a:p>
                </p:txBody>
              </p:sp>
            </p:grpSp>
          </p:grpSp>
          <p:grpSp>
            <p:nvGrpSpPr>
              <p:cNvPr id="2915" name="Google Shape;2915;p111"/>
              <p:cNvGrpSpPr/>
              <p:nvPr/>
            </p:nvGrpSpPr>
            <p:grpSpPr>
              <a:xfrm>
                <a:off x="8100060" y="4772268"/>
                <a:ext cx="857640" cy="1082432"/>
                <a:chOff x="7185660" y="4772268"/>
                <a:chExt cx="857640" cy="1082432"/>
              </a:xfrm>
            </p:grpSpPr>
            <p:sp>
              <p:nvSpPr>
                <p:cNvPr id="2901" name="Google Shape;2901;p111"/>
                <p:cNvSpPr/>
                <p:nvPr/>
              </p:nvSpPr>
              <p:spPr>
                <a:xfrm>
                  <a:off x="7185660" y="4772268"/>
                  <a:ext cx="857640" cy="1082432"/>
                </a:xfrm>
                <a:prstGeom prst="roundRect">
                  <a:avLst>
                    <a:gd fmla="val 16667"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rgbClr val="193EB0"/>
                    </a:solidFill>
                    <a:latin typeface="Arial"/>
                    <a:ea typeface="Arial"/>
                    <a:cs typeface="Arial"/>
                    <a:sym typeface="Arial"/>
                  </a:endParaRPr>
                </a:p>
                <a:p>
                  <a:pPr indent="0" lvl="0" marL="0" marR="0" rtl="0" algn="ctr">
                    <a:spcBef>
                      <a:spcPts val="0"/>
                    </a:spcBef>
                    <a:spcAft>
                      <a:spcPts val="0"/>
                    </a:spcAft>
                    <a:buNone/>
                  </a:pPr>
                  <a:r>
                    <a:rPr lang="en-US" sz="1000">
                      <a:solidFill>
                        <a:srgbClr val="193EB0"/>
                      </a:solidFill>
                      <a:latin typeface="Arial"/>
                      <a:ea typeface="Arial"/>
                      <a:cs typeface="Arial"/>
                      <a:sym typeface="Arial"/>
                    </a:rPr>
                    <a:t>Region</a:t>
                  </a:r>
                  <a:endParaRPr/>
                </a:p>
                <a:p>
                  <a:pPr indent="0" lvl="0" marL="0" marR="0" rtl="0" algn="ctr">
                    <a:spcBef>
                      <a:spcPts val="0"/>
                    </a:spcBef>
                    <a:spcAft>
                      <a:spcPts val="0"/>
                    </a:spcAft>
                    <a:buNone/>
                  </a:pPr>
                  <a:r>
                    <a:rPr lang="en-US" sz="1000">
                      <a:solidFill>
                        <a:srgbClr val="193EB0"/>
                      </a:solidFill>
                      <a:latin typeface="Arial"/>
                      <a:ea typeface="Arial"/>
                      <a:cs typeface="Arial"/>
                      <a:sym typeface="Arial"/>
                    </a:rPr>
                    <a:t>Server</a:t>
                  </a:r>
                  <a:endParaRPr/>
                </a:p>
                <a:p>
                  <a:pPr indent="0" lvl="0" marL="0" marR="0" rtl="0" algn="ctr">
                    <a:spcBef>
                      <a:spcPts val="0"/>
                    </a:spcBef>
                    <a:spcAft>
                      <a:spcPts val="0"/>
                    </a:spcAft>
                    <a:buNone/>
                  </a:pPr>
                  <a:r>
                    <a:t/>
                  </a:r>
                  <a:endParaRPr sz="1000">
                    <a:solidFill>
                      <a:srgbClr val="193EB0"/>
                    </a:solidFill>
                    <a:latin typeface="Arial"/>
                    <a:ea typeface="Arial"/>
                    <a:cs typeface="Arial"/>
                    <a:sym typeface="Arial"/>
                  </a:endParaRPr>
                </a:p>
                <a:p>
                  <a:pPr indent="0" lvl="0" marL="0" marR="0" rtl="0" algn="ctr">
                    <a:spcBef>
                      <a:spcPts val="0"/>
                    </a:spcBef>
                    <a:spcAft>
                      <a:spcPts val="0"/>
                    </a:spcAft>
                    <a:buNone/>
                  </a:pPr>
                  <a:r>
                    <a:t/>
                  </a:r>
                  <a:endParaRPr sz="1200">
                    <a:solidFill>
                      <a:srgbClr val="193EB0"/>
                    </a:solidFill>
                    <a:latin typeface="Arial"/>
                    <a:ea typeface="Arial"/>
                    <a:cs typeface="Arial"/>
                    <a:sym typeface="Arial"/>
                  </a:endParaRPr>
                </a:p>
                <a:p>
                  <a:pPr indent="0" lvl="0" marL="0" marR="0" rtl="0" algn="ctr">
                    <a:spcBef>
                      <a:spcPts val="0"/>
                    </a:spcBef>
                    <a:spcAft>
                      <a:spcPts val="0"/>
                    </a:spcAft>
                    <a:buNone/>
                  </a:pPr>
                  <a:r>
                    <a:t/>
                  </a:r>
                  <a:endParaRPr sz="1200">
                    <a:solidFill>
                      <a:srgbClr val="193EB0"/>
                    </a:solidFill>
                    <a:latin typeface="Arial"/>
                    <a:ea typeface="Arial"/>
                    <a:cs typeface="Arial"/>
                    <a:sym typeface="Arial"/>
                  </a:endParaRPr>
                </a:p>
                <a:p>
                  <a:pPr indent="0" lvl="0" marL="0" marR="0" rtl="0" algn="ctr">
                    <a:spcBef>
                      <a:spcPts val="0"/>
                    </a:spcBef>
                    <a:spcAft>
                      <a:spcPts val="0"/>
                    </a:spcAft>
                    <a:buNone/>
                  </a:pPr>
                  <a:r>
                    <a:t/>
                  </a:r>
                  <a:endParaRPr sz="1200">
                    <a:solidFill>
                      <a:srgbClr val="193EB0"/>
                    </a:solidFill>
                    <a:latin typeface="Arial"/>
                    <a:ea typeface="Arial"/>
                    <a:cs typeface="Arial"/>
                    <a:sym typeface="Arial"/>
                  </a:endParaRPr>
                </a:p>
              </p:txBody>
            </p:sp>
            <p:grpSp>
              <p:nvGrpSpPr>
                <p:cNvPr id="2916" name="Google Shape;2916;p111"/>
                <p:cNvGrpSpPr/>
                <p:nvPr/>
              </p:nvGrpSpPr>
              <p:grpSpPr>
                <a:xfrm>
                  <a:off x="7268228" y="5244265"/>
                  <a:ext cx="692505" cy="509243"/>
                  <a:chOff x="7261860" y="5231565"/>
                  <a:chExt cx="692505" cy="509243"/>
                </a:xfrm>
              </p:grpSpPr>
              <p:sp>
                <p:nvSpPr>
                  <p:cNvPr id="2917" name="Google Shape;2917;p111"/>
                  <p:cNvSpPr/>
                  <p:nvPr/>
                </p:nvSpPr>
                <p:spPr>
                  <a:xfrm>
                    <a:off x="7261860" y="5231565"/>
                    <a:ext cx="692505" cy="235785"/>
                  </a:xfrm>
                  <a:prstGeom prst="roundRect">
                    <a:avLst>
                      <a:gd fmla="val 33894" name="adj"/>
                    </a:avLst>
                  </a:prstGeom>
                  <a:solidFill>
                    <a:srgbClr val="66A1FE"/>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Region</a:t>
                    </a:r>
                    <a:endParaRPr sz="1200">
                      <a:solidFill>
                        <a:schemeClr val="lt1"/>
                      </a:solidFill>
                      <a:latin typeface="Arial"/>
                      <a:ea typeface="Arial"/>
                      <a:cs typeface="Arial"/>
                      <a:sym typeface="Arial"/>
                    </a:endParaRPr>
                  </a:p>
                </p:txBody>
              </p:sp>
              <p:sp>
                <p:nvSpPr>
                  <p:cNvPr id="2918" name="Google Shape;2918;p111"/>
                  <p:cNvSpPr/>
                  <p:nvPr/>
                </p:nvSpPr>
                <p:spPr>
                  <a:xfrm>
                    <a:off x="7261860" y="5505023"/>
                    <a:ext cx="692505" cy="235785"/>
                  </a:xfrm>
                  <a:prstGeom prst="roundRect">
                    <a:avLst>
                      <a:gd fmla="val 33894" name="adj"/>
                    </a:avLst>
                  </a:prstGeom>
                  <a:solidFill>
                    <a:srgbClr val="66A1FE"/>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Region</a:t>
                    </a:r>
                    <a:endParaRPr sz="1200">
                      <a:solidFill>
                        <a:schemeClr val="lt1"/>
                      </a:solidFill>
                      <a:latin typeface="Arial"/>
                      <a:ea typeface="Arial"/>
                      <a:cs typeface="Arial"/>
                      <a:sym typeface="Arial"/>
                    </a:endParaRPr>
                  </a:p>
                </p:txBody>
              </p:sp>
            </p:grpSp>
          </p:grpSp>
          <p:grpSp>
            <p:nvGrpSpPr>
              <p:cNvPr id="2919" name="Google Shape;2919;p111"/>
              <p:cNvGrpSpPr/>
              <p:nvPr/>
            </p:nvGrpSpPr>
            <p:grpSpPr>
              <a:xfrm>
                <a:off x="9009865" y="4772268"/>
                <a:ext cx="857640" cy="1082432"/>
                <a:chOff x="7204710" y="4772268"/>
                <a:chExt cx="857640" cy="1082432"/>
              </a:xfrm>
            </p:grpSpPr>
            <p:sp>
              <p:nvSpPr>
                <p:cNvPr id="2895" name="Google Shape;2895;p111"/>
                <p:cNvSpPr/>
                <p:nvPr/>
              </p:nvSpPr>
              <p:spPr>
                <a:xfrm>
                  <a:off x="7204710" y="4772268"/>
                  <a:ext cx="857640" cy="1082432"/>
                </a:xfrm>
                <a:prstGeom prst="roundRect">
                  <a:avLst>
                    <a:gd fmla="val 16667"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rgbClr val="193EB0"/>
                    </a:solidFill>
                    <a:latin typeface="Arial"/>
                    <a:ea typeface="Arial"/>
                    <a:cs typeface="Arial"/>
                    <a:sym typeface="Arial"/>
                  </a:endParaRPr>
                </a:p>
                <a:p>
                  <a:pPr indent="0" lvl="0" marL="0" marR="0" rtl="0" algn="ctr">
                    <a:spcBef>
                      <a:spcPts val="0"/>
                    </a:spcBef>
                    <a:spcAft>
                      <a:spcPts val="0"/>
                    </a:spcAft>
                    <a:buNone/>
                  </a:pPr>
                  <a:r>
                    <a:rPr lang="en-US" sz="1000">
                      <a:solidFill>
                        <a:srgbClr val="193EB0"/>
                      </a:solidFill>
                      <a:latin typeface="Arial"/>
                      <a:ea typeface="Arial"/>
                      <a:cs typeface="Arial"/>
                      <a:sym typeface="Arial"/>
                    </a:rPr>
                    <a:t>Region</a:t>
                  </a:r>
                  <a:endParaRPr/>
                </a:p>
                <a:p>
                  <a:pPr indent="0" lvl="0" marL="0" marR="0" rtl="0" algn="ctr">
                    <a:spcBef>
                      <a:spcPts val="0"/>
                    </a:spcBef>
                    <a:spcAft>
                      <a:spcPts val="0"/>
                    </a:spcAft>
                    <a:buNone/>
                  </a:pPr>
                  <a:r>
                    <a:rPr lang="en-US" sz="1000">
                      <a:solidFill>
                        <a:srgbClr val="193EB0"/>
                      </a:solidFill>
                      <a:latin typeface="Arial"/>
                      <a:ea typeface="Arial"/>
                      <a:cs typeface="Arial"/>
                      <a:sym typeface="Arial"/>
                    </a:rPr>
                    <a:t>Server</a:t>
                  </a:r>
                  <a:endParaRPr/>
                </a:p>
                <a:p>
                  <a:pPr indent="0" lvl="0" marL="0" marR="0" rtl="0" algn="ctr">
                    <a:spcBef>
                      <a:spcPts val="0"/>
                    </a:spcBef>
                    <a:spcAft>
                      <a:spcPts val="0"/>
                    </a:spcAft>
                    <a:buNone/>
                  </a:pPr>
                  <a:r>
                    <a:t/>
                  </a:r>
                  <a:endParaRPr sz="1000">
                    <a:solidFill>
                      <a:srgbClr val="193EB0"/>
                    </a:solidFill>
                    <a:latin typeface="Arial"/>
                    <a:ea typeface="Arial"/>
                    <a:cs typeface="Arial"/>
                    <a:sym typeface="Arial"/>
                  </a:endParaRPr>
                </a:p>
                <a:p>
                  <a:pPr indent="0" lvl="0" marL="0" marR="0" rtl="0" algn="ctr">
                    <a:spcBef>
                      <a:spcPts val="0"/>
                    </a:spcBef>
                    <a:spcAft>
                      <a:spcPts val="0"/>
                    </a:spcAft>
                    <a:buNone/>
                  </a:pPr>
                  <a:r>
                    <a:t/>
                  </a:r>
                  <a:endParaRPr sz="1200">
                    <a:solidFill>
                      <a:srgbClr val="193EB0"/>
                    </a:solidFill>
                    <a:latin typeface="Arial"/>
                    <a:ea typeface="Arial"/>
                    <a:cs typeface="Arial"/>
                    <a:sym typeface="Arial"/>
                  </a:endParaRPr>
                </a:p>
                <a:p>
                  <a:pPr indent="0" lvl="0" marL="0" marR="0" rtl="0" algn="ctr">
                    <a:spcBef>
                      <a:spcPts val="0"/>
                    </a:spcBef>
                    <a:spcAft>
                      <a:spcPts val="0"/>
                    </a:spcAft>
                    <a:buNone/>
                  </a:pPr>
                  <a:r>
                    <a:t/>
                  </a:r>
                  <a:endParaRPr sz="1200">
                    <a:solidFill>
                      <a:srgbClr val="193EB0"/>
                    </a:solidFill>
                    <a:latin typeface="Arial"/>
                    <a:ea typeface="Arial"/>
                    <a:cs typeface="Arial"/>
                    <a:sym typeface="Arial"/>
                  </a:endParaRPr>
                </a:p>
                <a:p>
                  <a:pPr indent="0" lvl="0" marL="0" marR="0" rtl="0" algn="ctr">
                    <a:spcBef>
                      <a:spcPts val="0"/>
                    </a:spcBef>
                    <a:spcAft>
                      <a:spcPts val="0"/>
                    </a:spcAft>
                    <a:buNone/>
                  </a:pPr>
                  <a:r>
                    <a:t/>
                  </a:r>
                  <a:endParaRPr sz="1200">
                    <a:solidFill>
                      <a:srgbClr val="193EB0"/>
                    </a:solidFill>
                    <a:latin typeface="Arial"/>
                    <a:ea typeface="Arial"/>
                    <a:cs typeface="Arial"/>
                    <a:sym typeface="Arial"/>
                  </a:endParaRPr>
                </a:p>
              </p:txBody>
            </p:sp>
            <p:grpSp>
              <p:nvGrpSpPr>
                <p:cNvPr id="2920" name="Google Shape;2920;p111"/>
                <p:cNvGrpSpPr/>
                <p:nvPr/>
              </p:nvGrpSpPr>
              <p:grpSpPr>
                <a:xfrm>
                  <a:off x="7268228" y="5244265"/>
                  <a:ext cx="692505" cy="509243"/>
                  <a:chOff x="7261860" y="5231565"/>
                  <a:chExt cx="692505" cy="509243"/>
                </a:xfrm>
              </p:grpSpPr>
              <p:sp>
                <p:nvSpPr>
                  <p:cNvPr id="2921" name="Google Shape;2921;p111"/>
                  <p:cNvSpPr/>
                  <p:nvPr/>
                </p:nvSpPr>
                <p:spPr>
                  <a:xfrm>
                    <a:off x="7261860" y="5231565"/>
                    <a:ext cx="692505" cy="235785"/>
                  </a:xfrm>
                  <a:prstGeom prst="roundRect">
                    <a:avLst>
                      <a:gd fmla="val 33894" name="adj"/>
                    </a:avLst>
                  </a:prstGeom>
                  <a:solidFill>
                    <a:srgbClr val="66A1FE"/>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Region</a:t>
                    </a:r>
                    <a:endParaRPr sz="1200">
                      <a:solidFill>
                        <a:schemeClr val="lt1"/>
                      </a:solidFill>
                      <a:latin typeface="Arial"/>
                      <a:ea typeface="Arial"/>
                      <a:cs typeface="Arial"/>
                      <a:sym typeface="Arial"/>
                    </a:endParaRPr>
                  </a:p>
                </p:txBody>
              </p:sp>
              <p:sp>
                <p:nvSpPr>
                  <p:cNvPr id="2922" name="Google Shape;2922;p111"/>
                  <p:cNvSpPr/>
                  <p:nvPr/>
                </p:nvSpPr>
                <p:spPr>
                  <a:xfrm>
                    <a:off x="7261860" y="5505023"/>
                    <a:ext cx="692505" cy="235785"/>
                  </a:xfrm>
                  <a:prstGeom prst="roundRect">
                    <a:avLst>
                      <a:gd fmla="val 33894" name="adj"/>
                    </a:avLst>
                  </a:prstGeom>
                  <a:solidFill>
                    <a:srgbClr val="66A1FE"/>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Region</a:t>
                    </a:r>
                    <a:endParaRPr sz="1200">
                      <a:solidFill>
                        <a:schemeClr val="lt1"/>
                      </a:solidFill>
                      <a:latin typeface="Arial"/>
                      <a:ea typeface="Arial"/>
                      <a:cs typeface="Arial"/>
                      <a:sym typeface="Arial"/>
                    </a:endParaRPr>
                  </a:p>
                </p:txBody>
              </p:sp>
            </p:grpSp>
          </p:grpSp>
        </p:grpSp>
      </p:grpSp>
      <p:cxnSp>
        <p:nvCxnSpPr>
          <p:cNvPr id="2923" name="Google Shape;2923;p111"/>
          <p:cNvCxnSpPr/>
          <p:nvPr/>
        </p:nvCxnSpPr>
        <p:spPr>
          <a:xfrm rot="10800000">
            <a:off x="7029808" y="2657562"/>
            <a:ext cx="1763819" cy="132"/>
          </a:xfrm>
          <a:prstGeom prst="straightConnector1">
            <a:avLst/>
          </a:prstGeom>
          <a:noFill/>
          <a:ln cap="flat" cmpd="sng" w="12700">
            <a:solidFill>
              <a:srgbClr val="66A1FE"/>
            </a:solidFill>
            <a:prstDash val="solid"/>
            <a:miter lim="800000"/>
            <a:headEnd len="sm" w="sm" type="none"/>
            <a:tailEnd len="med" w="med" type="triangle"/>
          </a:ln>
        </p:spPr>
      </p:cxn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8" name="Shape 2928"/>
        <p:cNvGrpSpPr/>
        <p:nvPr/>
      </p:nvGrpSpPr>
      <p:grpSpPr>
        <a:xfrm>
          <a:off x="0" y="0"/>
          <a:ext cx="0" cy="0"/>
          <a:chOff x="0" y="0"/>
          <a:chExt cx="0" cy="0"/>
        </a:xfrm>
      </p:grpSpPr>
      <p:sp>
        <p:nvSpPr>
          <p:cNvPr id="2929" name="Google Shape;2929;p11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2.2. Apache HBase</a:t>
            </a:r>
            <a:endParaRPr/>
          </a:p>
        </p:txBody>
      </p:sp>
      <p:sp>
        <p:nvSpPr>
          <p:cNvPr id="2930" name="Google Shape;2930;p11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Thông tin cơ bản về HBase Shell</a:t>
            </a:r>
            <a:endParaRPr/>
          </a:p>
        </p:txBody>
      </p:sp>
      <p:sp>
        <p:nvSpPr>
          <p:cNvPr id="2931" name="Google Shape;2931;p11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932" name="Google Shape;2932;p11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HBase shell  xử lý các lệnh tương tác để chuyển lệnh tới HBase.</a:t>
            </a:r>
            <a:endParaRPr/>
          </a:p>
          <a:p>
            <a:pPr indent="-182563" lvl="1" marL="360363" rtl="0" algn="l">
              <a:lnSpc>
                <a:spcPct val="138461"/>
              </a:lnSpc>
              <a:spcBef>
                <a:spcPts val="200"/>
              </a:spcBef>
              <a:spcAft>
                <a:spcPts val="0"/>
              </a:spcAft>
              <a:buClr>
                <a:srgbClr val="262626"/>
              </a:buClr>
              <a:buSzPts val="1040"/>
              <a:buChar char="•"/>
            </a:pPr>
            <a:r>
              <a:rPr lang="en-US"/>
              <a:t>Sử dụng HDFS</a:t>
            </a:r>
            <a:endParaRPr/>
          </a:p>
          <a:p>
            <a:pPr indent="-182563" lvl="1" marL="360363" rtl="0" algn="l">
              <a:lnSpc>
                <a:spcPct val="138461"/>
              </a:lnSpc>
              <a:spcBef>
                <a:spcPts val="200"/>
              </a:spcBef>
              <a:spcAft>
                <a:spcPts val="0"/>
              </a:spcAft>
              <a:buClr>
                <a:srgbClr val="262626"/>
              </a:buClr>
              <a:buSzPts val="1040"/>
              <a:buChar char="•"/>
            </a:pPr>
            <a:r>
              <a:rPr lang="en-US"/>
              <a:t>Hmaster, máy chủ vùng, liên kết vùng</a:t>
            </a:r>
            <a:endParaRPr/>
          </a:p>
          <a:p>
            <a:pPr indent="-182563" lvl="1" marL="360363" rtl="0" algn="l">
              <a:lnSpc>
                <a:spcPct val="138461"/>
              </a:lnSpc>
              <a:spcBef>
                <a:spcPts val="200"/>
              </a:spcBef>
              <a:spcAft>
                <a:spcPts val="0"/>
              </a:spcAft>
              <a:buClr>
                <a:srgbClr val="262626"/>
              </a:buClr>
              <a:buSzPts val="1040"/>
              <a:buChar char="•"/>
            </a:pPr>
            <a:r>
              <a:rPr lang="en-US"/>
              <a:t>Hầu hết các hoạt động có sẵn trong API có thể được thực hiện trong shell.</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HBase shell sử dụng JRuby</a:t>
            </a:r>
            <a:endParaRPr/>
          </a:p>
          <a:p>
            <a:pPr indent="-182563" lvl="1" marL="360363" rtl="0" algn="l">
              <a:lnSpc>
                <a:spcPct val="138461"/>
              </a:lnSpc>
              <a:spcBef>
                <a:spcPts val="200"/>
              </a:spcBef>
              <a:spcAft>
                <a:spcPts val="0"/>
              </a:spcAft>
              <a:buClr>
                <a:srgbClr val="262626"/>
              </a:buClr>
              <a:buSzPts val="1040"/>
              <a:buChar char="•"/>
            </a:pPr>
            <a:r>
              <a:rPr lang="en-US"/>
              <a:t>Kết thúc các cuộc gọi máy khách Java trong Ruby (Chương trình Ruby trong JVM)</a:t>
            </a:r>
            <a:endParaRPr/>
          </a:p>
          <a:p>
            <a:pPr indent="-182563" lvl="1" marL="360363" rtl="0" algn="l">
              <a:lnSpc>
                <a:spcPct val="138461"/>
              </a:lnSpc>
              <a:spcBef>
                <a:spcPts val="200"/>
              </a:spcBef>
              <a:spcAft>
                <a:spcPts val="0"/>
              </a:spcAft>
              <a:buClr>
                <a:srgbClr val="262626"/>
              </a:buClr>
              <a:buSzPts val="1040"/>
              <a:buChar char="•"/>
            </a:pPr>
            <a:r>
              <a:rPr lang="en-US"/>
              <a:t>Sử dụng cú pháp Ruby cho các lệnh</a:t>
            </a:r>
            <a:endParaRPr/>
          </a:p>
          <a:p>
            <a:pPr indent="-182563" lvl="1" marL="360363" rtl="0" algn="l">
              <a:lnSpc>
                <a:spcPct val="138461"/>
              </a:lnSpc>
              <a:spcBef>
                <a:spcPts val="200"/>
              </a:spcBef>
              <a:spcAft>
                <a:spcPts val="0"/>
              </a:spcAft>
              <a:buClr>
                <a:srgbClr val="262626"/>
              </a:buClr>
              <a:buSzPts val="1040"/>
              <a:buChar char="•"/>
            </a:pPr>
            <a:r>
              <a:rPr lang="en-US"/>
              <a:t>Cách các tham số được sử dụng khác với các shell khác.</a:t>
            </a:r>
            <a:endParaRPr/>
          </a:p>
          <a:p>
            <a:pPr indent="-182563" lvl="1" marL="360363" rtl="0" algn="l">
              <a:lnSpc>
                <a:spcPct val="138461"/>
              </a:lnSpc>
              <a:spcBef>
                <a:spcPts val="200"/>
              </a:spcBef>
              <a:spcAft>
                <a:spcPts val="0"/>
              </a:spcAft>
              <a:buClr>
                <a:srgbClr val="262626"/>
              </a:buClr>
              <a:buSzPts val="1040"/>
              <a:buChar char="•"/>
            </a:pPr>
            <a:r>
              <a:rPr lang="en-US"/>
              <a:t>Các tham số lệnh được đặt trong dấu nháy đơn (‘).</a:t>
            </a:r>
            <a:endParaRPr/>
          </a:p>
        </p:txBody>
      </p:sp>
      <p:pic>
        <p:nvPicPr>
          <p:cNvPr descr="A Beginner&amp;#39;s Guide to Ruby Programming Language" id="2933" name="Google Shape;2933;p112"/>
          <p:cNvPicPr preferRelativeResize="0"/>
          <p:nvPr/>
        </p:nvPicPr>
        <p:blipFill rotWithShape="1">
          <a:blip r:embed="rId3">
            <a:alphaModFix/>
          </a:blip>
          <a:srcRect b="33808" l="26083" r="12998" t="0"/>
          <a:stretch/>
        </p:blipFill>
        <p:spPr>
          <a:xfrm>
            <a:off x="6984539" y="2528888"/>
            <a:ext cx="1736202" cy="1886441"/>
          </a:xfrm>
          <a:prstGeom prst="rect">
            <a:avLst/>
          </a:prstGeom>
          <a:noFill/>
          <a:ln>
            <a:noFill/>
          </a:ln>
        </p:spPr>
      </p:pic>
      <p:sp>
        <p:nvSpPr>
          <p:cNvPr id="2934" name="Google Shape;2934;p112"/>
          <p:cNvSpPr txBox="1"/>
          <p:nvPr/>
        </p:nvSpPr>
        <p:spPr>
          <a:xfrm>
            <a:off x="6984539" y="4525763"/>
            <a:ext cx="1736202" cy="914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262626"/>
              </a:buClr>
              <a:buSzPts val="1800"/>
              <a:buFont typeface="Arial"/>
              <a:buNone/>
            </a:pPr>
            <a:r>
              <a:rPr lang="en-US" sz="1800">
                <a:solidFill>
                  <a:srgbClr val="262626"/>
                </a:solidFill>
                <a:latin typeface="Arial"/>
                <a:ea typeface="Arial"/>
                <a:cs typeface="Arial"/>
                <a:sym typeface="Arial"/>
              </a:rPr>
              <a:t>Programming</a:t>
            </a:r>
            <a:endParaRPr/>
          </a:p>
          <a:p>
            <a:pPr indent="0" lvl="0" marL="0" marR="0" rtl="0" algn="ctr">
              <a:lnSpc>
                <a:spcPct val="100000"/>
              </a:lnSpc>
              <a:spcBef>
                <a:spcPts val="1000"/>
              </a:spcBef>
              <a:spcAft>
                <a:spcPts val="0"/>
              </a:spcAft>
              <a:buClr>
                <a:srgbClr val="262626"/>
              </a:buClr>
              <a:buSzPts val="1800"/>
              <a:buFont typeface="Arial"/>
              <a:buNone/>
            </a:pPr>
            <a:r>
              <a:rPr lang="en-US" sz="1800">
                <a:solidFill>
                  <a:srgbClr val="262626"/>
                </a:solidFill>
                <a:latin typeface="Arial"/>
                <a:ea typeface="Arial"/>
                <a:cs typeface="Arial"/>
                <a:sym typeface="Arial"/>
              </a:rPr>
              <a:t>Language</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9" name="Shape 2939"/>
        <p:cNvGrpSpPr/>
        <p:nvPr/>
      </p:nvGrpSpPr>
      <p:grpSpPr>
        <a:xfrm>
          <a:off x="0" y="0"/>
          <a:ext cx="0" cy="0"/>
          <a:chOff x="0" y="0"/>
          <a:chExt cx="0" cy="0"/>
        </a:xfrm>
      </p:grpSpPr>
      <p:sp>
        <p:nvSpPr>
          <p:cNvPr id="2940" name="Google Shape;2940;p11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2.2. Apache HBase</a:t>
            </a:r>
            <a:endParaRPr/>
          </a:p>
        </p:txBody>
      </p:sp>
      <p:sp>
        <p:nvSpPr>
          <p:cNvPr id="2941" name="Google Shape;2941;p11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Cách sử dụng HBase Shell (1/2)</a:t>
            </a:r>
            <a:endParaRPr/>
          </a:p>
        </p:txBody>
      </p:sp>
      <p:sp>
        <p:nvSpPr>
          <p:cNvPr id="2942" name="Google Shape;2942;p11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943" name="Google Shape;2943;p11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Thực thi HBase shell</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Lệnh cơ bản HBase</a:t>
            </a:r>
            <a:endParaRPr/>
          </a:p>
          <a:p>
            <a:pPr indent="-182563" lvl="1" marL="360363" rtl="0" algn="l">
              <a:lnSpc>
                <a:spcPct val="138461"/>
              </a:lnSpc>
              <a:spcBef>
                <a:spcPts val="200"/>
              </a:spcBef>
              <a:spcAft>
                <a:spcPts val="0"/>
              </a:spcAft>
              <a:buClr>
                <a:srgbClr val="3F3F3F"/>
              </a:buClr>
              <a:buSzPts val="1040"/>
              <a:buChar char="•"/>
            </a:pPr>
            <a:r>
              <a:rPr lang="en-US">
                <a:solidFill>
                  <a:srgbClr val="3F3F3F"/>
                </a:solidFill>
              </a:rPr>
              <a:t>help, status, version, whoami</a:t>
            </a:r>
            <a:endParaRPr>
              <a:solidFill>
                <a:srgbClr val="3F3F3F"/>
              </a:solidFill>
            </a:endParaRPr>
          </a:p>
          <a:p>
            <a:pPr indent="-182563" lvl="1" marL="360363" rtl="0" algn="l">
              <a:lnSpc>
                <a:spcPct val="138461"/>
              </a:lnSpc>
              <a:spcBef>
                <a:spcPts val="200"/>
              </a:spcBef>
              <a:spcAft>
                <a:spcPts val="0"/>
              </a:spcAft>
              <a:buClr>
                <a:srgbClr val="3F3F3F"/>
              </a:buClr>
              <a:buSzPts val="1040"/>
              <a:buChar char="•"/>
            </a:pPr>
            <a:r>
              <a:rPr lang="en-US">
                <a:solidFill>
                  <a:srgbClr val="3F3F3F"/>
                </a:solidFill>
              </a:rPr>
              <a:t>Exit(terminate) + &lt;Return&gt;</a:t>
            </a:r>
            <a:endParaRPr/>
          </a:p>
        </p:txBody>
      </p:sp>
      <p:grpSp>
        <p:nvGrpSpPr>
          <p:cNvPr id="2944" name="Google Shape;2944;p113"/>
          <p:cNvGrpSpPr/>
          <p:nvPr/>
        </p:nvGrpSpPr>
        <p:grpSpPr>
          <a:xfrm>
            <a:off x="584145" y="3127080"/>
            <a:ext cx="5493414" cy="1647183"/>
            <a:chOff x="605733" y="3152480"/>
            <a:chExt cx="5493414" cy="1647183"/>
          </a:xfrm>
        </p:grpSpPr>
        <p:pic>
          <p:nvPicPr>
            <p:cNvPr id="2945" name="Google Shape;2945;p113"/>
            <p:cNvPicPr preferRelativeResize="0"/>
            <p:nvPr/>
          </p:nvPicPr>
          <p:blipFill rotWithShape="1">
            <a:blip r:embed="rId3">
              <a:alphaModFix/>
            </a:blip>
            <a:srcRect b="-1" l="961" r="921" t="3029"/>
            <a:stretch/>
          </p:blipFill>
          <p:spPr>
            <a:xfrm>
              <a:off x="612877" y="3152480"/>
              <a:ext cx="5479126" cy="1647183"/>
            </a:xfrm>
            <a:prstGeom prst="rect">
              <a:avLst/>
            </a:prstGeom>
            <a:noFill/>
            <a:ln>
              <a:noFill/>
            </a:ln>
          </p:spPr>
        </p:pic>
        <p:sp>
          <p:nvSpPr>
            <p:cNvPr id="2946" name="Google Shape;2946;p113"/>
            <p:cNvSpPr/>
            <p:nvPr/>
          </p:nvSpPr>
          <p:spPr>
            <a:xfrm>
              <a:off x="605733" y="3152480"/>
              <a:ext cx="5493414" cy="1647183"/>
            </a:xfrm>
            <a:prstGeom prst="rect">
              <a:avLst/>
            </a:prstGeom>
            <a:no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947" name="Google Shape;2947;p113"/>
          <p:cNvSpPr txBox="1"/>
          <p:nvPr/>
        </p:nvSpPr>
        <p:spPr>
          <a:xfrm>
            <a:off x="697117" y="2561314"/>
            <a:ext cx="7812000" cy="37848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600">
                <a:solidFill>
                  <a:schemeClr val="dk1"/>
                </a:solidFill>
                <a:latin typeface="Arial"/>
                <a:ea typeface="Arial"/>
                <a:cs typeface="Arial"/>
                <a:sym typeface="Arial"/>
              </a:rPr>
              <a:t>$ hbase shell</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2" name="Shape 2952"/>
        <p:cNvGrpSpPr/>
        <p:nvPr/>
      </p:nvGrpSpPr>
      <p:grpSpPr>
        <a:xfrm>
          <a:off x="0" y="0"/>
          <a:ext cx="0" cy="0"/>
          <a:chOff x="0" y="0"/>
          <a:chExt cx="0" cy="0"/>
        </a:xfrm>
      </p:grpSpPr>
      <p:sp>
        <p:nvSpPr>
          <p:cNvPr id="2953" name="Google Shape;2953;p11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2.2. Apache HBase</a:t>
            </a:r>
            <a:endParaRPr/>
          </a:p>
        </p:txBody>
      </p:sp>
      <p:sp>
        <p:nvSpPr>
          <p:cNvPr id="2954" name="Google Shape;2954;p11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Cách sử dụng HBase Shell (2/2)</a:t>
            </a:r>
            <a:endParaRPr/>
          </a:p>
        </p:txBody>
      </p:sp>
      <p:sp>
        <p:nvSpPr>
          <p:cNvPr id="2955" name="Google Shape;2955;p11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956" name="Google Shape;2956;p11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Tính tương tác của Ruby shell</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sp>
        <p:nvSpPr>
          <p:cNvPr id="2957" name="Google Shape;2957;p114"/>
          <p:cNvSpPr txBox="1"/>
          <p:nvPr/>
        </p:nvSpPr>
        <p:spPr>
          <a:xfrm>
            <a:off x="697117" y="2561314"/>
            <a:ext cx="7812000" cy="342711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100">
                <a:solidFill>
                  <a:schemeClr val="dk1"/>
                </a:solidFill>
                <a:latin typeface="Arial"/>
                <a:ea typeface="Arial"/>
                <a:cs typeface="Arial"/>
                <a:sym typeface="Arial"/>
              </a:rPr>
              <a:t>[cloudera@quickstart ~] $ hbase shell</a:t>
            </a:r>
            <a:endParaRPr/>
          </a:p>
          <a:p>
            <a:pPr indent="0" lvl="0" marL="182563" marR="0" rtl="0" algn="l">
              <a:spcBef>
                <a:spcPts val="0"/>
              </a:spcBef>
              <a:spcAft>
                <a:spcPts val="0"/>
              </a:spcAft>
              <a:buNone/>
            </a:pPr>
            <a:r>
              <a:rPr lang="en-US" sz="1100">
                <a:solidFill>
                  <a:schemeClr val="dk1"/>
                </a:solidFill>
                <a:latin typeface="Arial"/>
                <a:ea typeface="Arial"/>
                <a:cs typeface="Arial"/>
                <a:sym typeface="Arial"/>
              </a:rPr>
              <a:t>20/02/18 20:37:01 INFO Configuration.deprecation: Hadoop.native.lib is deprecated. Instead, use io.native.lib.available</a:t>
            </a:r>
            <a:endParaRPr/>
          </a:p>
          <a:p>
            <a:pPr indent="0" lvl="0" marL="182563" marR="0" rtl="0" algn="l">
              <a:spcBef>
                <a:spcPts val="0"/>
              </a:spcBef>
              <a:spcAft>
                <a:spcPts val="0"/>
              </a:spcAft>
              <a:buNone/>
            </a:pPr>
            <a:r>
              <a:rPr lang="en-US" sz="1100">
                <a:solidFill>
                  <a:schemeClr val="dk1"/>
                </a:solidFill>
                <a:latin typeface="Arial"/>
                <a:ea typeface="Arial"/>
                <a:cs typeface="Arial"/>
                <a:sym typeface="Arial"/>
              </a:rPr>
              <a:t>HBase Shell; enter 'help&lt;RETURN&gt;' for list of supported commands.</a:t>
            </a:r>
            <a:endParaRPr/>
          </a:p>
          <a:p>
            <a:pPr indent="0" lvl="0" marL="182563" marR="0" rtl="0" algn="l">
              <a:spcBef>
                <a:spcPts val="0"/>
              </a:spcBef>
              <a:spcAft>
                <a:spcPts val="0"/>
              </a:spcAft>
              <a:buNone/>
            </a:pPr>
            <a:r>
              <a:rPr lang="en-US" sz="1100">
                <a:solidFill>
                  <a:schemeClr val="dk1"/>
                </a:solidFill>
                <a:latin typeface="Arial"/>
                <a:ea typeface="Arial"/>
                <a:cs typeface="Arial"/>
                <a:sym typeface="Arial"/>
              </a:rPr>
              <a:t>Type "exit&lt;RETURN&gt;" to leave the HBase Shell</a:t>
            </a:r>
            <a:endParaRPr/>
          </a:p>
          <a:p>
            <a:pPr indent="0" lvl="0" marL="182563" marR="0" rtl="0" algn="l">
              <a:spcBef>
                <a:spcPts val="0"/>
              </a:spcBef>
              <a:spcAft>
                <a:spcPts val="0"/>
              </a:spcAft>
              <a:buNone/>
            </a:pPr>
            <a:r>
              <a:rPr lang="en-US" sz="1100">
                <a:solidFill>
                  <a:schemeClr val="dk1"/>
                </a:solidFill>
                <a:latin typeface="Arial"/>
                <a:ea typeface="Arial"/>
                <a:cs typeface="Arial"/>
                <a:sym typeface="Arial"/>
              </a:rPr>
              <a:t>Version 1.2.0-cdh5.13.0, rUnknown, Wed Oct 4 11:16:18 PDT 2017</a:t>
            </a:r>
            <a:endParaRPr/>
          </a:p>
          <a:p>
            <a:pPr indent="0" lvl="0" marL="182563" marR="0" rtl="0" algn="l">
              <a:spcBef>
                <a:spcPts val="0"/>
              </a:spcBef>
              <a:spcAft>
                <a:spcPts val="0"/>
              </a:spcAft>
              <a:buNone/>
            </a:pPr>
            <a:r>
              <a:t/>
            </a:r>
            <a:endParaRPr sz="1100">
              <a:solidFill>
                <a:schemeClr val="dk1"/>
              </a:solidFill>
              <a:latin typeface="Arial"/>
              <a:ea typeface="Arial"/>
              <a:cs typeface="Arial"/>
              <a:sym typeface="Arial"/>
            </a:endParaRPr>
          </a:p>
          <a:p>
            <a:pPr indent="0" lvl="0" marL="182563" marR="0" rtl="0" algn="l">
              <a:spcBef>
                <a:spcPts val="0"/>
              </a:spcBef>
              <a:spcAft>
                <a:spcPts val="0"/>
              </a:spcAft>
              <a:buNone/>
            </a:pPr>
            <a:r>
              <a:rPr lang="en-US" sz="1100">
                <a:solidFill>
                  <a:schemeClr val="dk1"/>
                </a:solidFill>
                <a:latin typeface="Arial"/>
                <a:ea typeface="Arial"/>
                <a:cs typeface="Arial"/>
                <a:sym typeface="Arial"/>
              </a:rPr>
              <a:t>hbase(main):001:0&gt; version</a:t>
            </a:r>
            <a:endParaRPr/>
          </a:p>
          <a:p>
            <a:pPr indent="0" lvl="0" marL="182563" marR="0" rtl="0" algn="l">
              <a:spcBef>
                <a:spcPts val="0"/>
              </a:spcBef>
              <a:spcAft>
                <a:spcPts val="0"/>
              </a:spcAft>
              <a:buNone/>
            </a:pPr>
            <a:r>
              <a:rPr lang="en-US" sz="1100">
                <a:solidFill>
                  <a:schemeClr val="dk1"/>
                </a:solidFill>
                <a:latin typeface="Arial"/>
                <a:ea typeface="Arial"/>
                <a:cs typeface="Arial"/>
                <a:sym typeface="Arial"/>
              </a:rPr>
              <a:t>1.2.0-cdh5.13.0, rUnknown, Wed Oct 4 11:16:18 PDT 2017</a:t>
            </a:r>
            <a:endParaRPr/>
          </a:p>
          <a:p>
            <a:pPr indent="0" lvl="0" marL="182563" marR="0" rtl="0" algn="l">
              <a:spcBef>
                <a:spcPts val="0"/>
              </a:spcBef>
              <a:spcAft>
                <a:spcPts val="0"/>
              </a:spcAft>
              <a:buNone/>
            </a:pPr>
            <a:r>
              <a:t/>
            </a:r>
            <a:endParaRPr sz="1100">
              <a:solidFill>
                <a:schemeClr val="dk1"/>
              </a:solidFill>
              <a:latin typeface="Arial"/>
              <a:ea typeface="Arial"/>
              <a:cs typeface="Arial"/>
              <a:sym typeface="Arial"/>
            </a:endParaRPr>
          </a:p>
          <a:p>
            <a:pPr indent="0" lvl="0" marL="182563" marR="0" rtl="0" algn="l">
              <a:spcBef>
                <a:spcPts val="0"/>
              </a:spcBef>
              <a:spcAft>
                <a:spcPts val="0"/>
              </a:spcAft>
              <a:buNone/>
            </a:pPr>
            <a:r>
              <a:rPr lang="en-US" sz="1100">
                <a:solidFill>
                  <a:schemeClr val="dk1"/>
                </a:solidFill>
                <a:latin typeface="Arial"/>
                <a:ea typeface="Arial"/>
                <a:cs typeface="Arial"/>
                <a:sym typeface="Arial"/>
              </a:rPr>
              <a:t>hbase(main):002:0&gt; status</a:t>
            </a:r>
            <a:endParaRPr/>
          </a:p>
          <a:p>
            <a:pPr indent="0" lvl="0" marL="182563" marR="0" rtl="0" algn="l">
              <a:spcBef>
                <a:spcPts val="0"/>
              </a:spcBef>
              <a:spcAft>
                <a:spcPts val="0"/>
              </a:spcAft>
              <a:buNone/>
            </a:pPr>
            <a:r>
              <a:rPr lang="en-US" sz="1100">
                <a:solidFill>
                  <a:schemeClr val="dk1"/>
                </a:solidFill>
                <a:latin typeface="Arial"/>
                <a:ea typeface="Arial"/>
                <a:cs typeface="Arial"/>
                <a:sym typeface="Arial"/>
              </a:rPr>
              <a:t>1 active master, 0 backup masters, 1 servers, 0 dead, 2.0000 average load</a:t>
            </a:r>
            <a:endParaRPr/>
          </a:p>
          <a:p>
            <a:pPr indent="0" lvl="0" marL="182563" marR="0" rtl="0" algn="l">
              <a:spcBef>
                <a:spcPts val="0"/>
              </a:spcBef>
              <a:spcAft>
                <a:spcPts val="0"/>
              </a:spcAft>
              <a:buNone/>
            </a:pPr>
            <a:r>
              <a:t/>
            </a:r>
            <a:endParaRPr sz="1100">
              <a:solidFill>
                <a:schemeClr val="dk1"/>
              </a:solidFill>
              <a:latin typeface="Arial"/>
              <a:ea typeface="Arial"/>
              <a:cs typeface="Arial"/>
              <a:sym typeface="Arial"/>
            </a:endParaRPr>
          </a:p>
          <a:p>
            <a:pPr indent="0" lvl="0" marL="182563" marR="0" rtl="0" algn="l">
              <a:spcBef>
                <a:spcPts val="0"/>
              </a:spcBef>
              <a:spcAft>
                <a:spcPts val="0"/>
              </a:spcAft>
              <a:buNone/>
            </a:pPr>
            <a:r>
              <a:rPr lang="en-US" sz="1100">
                <a:solidFill>
                  <a:schemeClr val="dk1"/>
                </a:solidFill>
                <a:latin typeface="Arial"/>
                <a:ea typeface="Arial"/>
                <a:cs typeface="Arial"/>
                <a:sym typeface="Arial"/>
              </a:rPr>
              <a:t>hbase(main):003:0&gt; exit</a:t>
            </a:r>
            <a:endParaRPr/>
          </a:p>
          <a:p>
            <a:pPr indent="0" lvl="0" marL="182563" marR="0" rtl="0" algn="l">
              <a:spcBef>
                <a:spcPts val="0"/>
              </a:spcBef>
              <a:spcAft>
                <a:spcPts val="0"/>
              </a:spcAft>
              <a:buNone/>
            </a:pPr>
            <a:r>
              <a:rPr lang="en-US" sz="1100">
                <a:solidFill>
                  <a:schemeClr val="dk1"/>
                </a:solidFill>
                <a:latin typeface="Arial"/>
                <a:ea typeface="Arial"/>
                <a:cs typeface="Arial"/>
                <a:sym typeface="Arial"/>
              </a:rPr>
              <a:t>[cloudera@quickstart ~]$ hbase shell</a:t>
            </a:r>
            <a:endParaRPr/>
          </a:p>
          <a:p>
            <a:pPr indent="0" lvl="0" marL="182563" marR="0" rtl="0" algn="l">
              <a:spcBef>
                <a:spcPts val="0"/>
              </a:spcBef>
              <a:spcAft>
                <a:spcPts val="0"/>
              </a:spcAft>
              <a:buNone/>
            </a:pPr>
            <a:r>
              <a:rPr lang="en-US" sz="1100">
                <a:solidFill>
                  <a:schemeClr val="dk1"/>
                </a:solidFill>
                <a:latin typeface="Arial"/>
                <a:ea typeface="Arial"/>
                <a:cs typeface="Arial"/>
                <a:sym typeface="Arial"/>
              </a:rPr>
              <a:t>20/02/18 20:37:58 INFO Configuration.deprecation: Hadoop.native.lib is deprecated. Instead, use io.native.lib.available</a:t>
            </a:r>
            <a:endParaRPr/>
          </a:p>
          <a:p>
            <a:pPr indent="0" lvl="0" marL="182563" marR="0" rtl="0" algn="l">
              <a:spcBef>
                <a:spcPts val="0"/>
              </a:spcBef>
              <a:spcAft>
                <a:spcPts val="0"/>
              </a:spcAft>
              <a:buNone/>
            </a:pPr>
            <a:r>
              <a:rPr lang="en-US" sz="1100">
                <a:solidFill>
                  <a:schemeClr val="dk1"/>
                </a:solidFill>
                <a:latin typeface="Arial"/>
                <a:ea typeface="Arial"/>
                <a:cs typeface="Arial"/>
                <a:sym typeface="Arial"/>
              </a:rPr>
              <a:t>HBase Shell; enter 'help&lt;RETURN&gt;' for list of supported commands.</a:t>
            </a:r>
            <a:endParaRPr/>
          </a:p>
          <a:p>
            <a:pPr indent="0" lvl="0" marL="182563" marR="0" rtl="0" algn="l">
              <a:spcBef>
                <a:spcPts val="0"/>
              </a:spcBef>
              <a:spcAft>
                <a:spcPts val="0"/>
              </a:spcAft>
              <a:buNone/>
            </a:pPr>
            <a:r>
              <a:rPr lang="en-US" sz="1100">
                <a:solidFill>
                  <a:schemeClr val="dk1"/>
                </a:solidFill>
                <a:latin typeface="Arial"/>
                <a:ea typeface="Arial"/>
                <a:cs typeface="Arial"/>
                <a:sym typeface="Arial"/>
              </a:rPr>
              <a:t>Type "exit&lt;RETURN&gt;" to leave the HBase Shell</a:t>
            </a:r>
            <a:endParaRPr/>
          </a:p>
          <a:p>
            <a:pPr indent="0" lvl="0" marL="182563" marR="0" rtl="0" algn="l">
              <a:spcBef>
                <a:spcPts val="0"/>
              </a:spcBef>
              <a:spcAft>
                <a:spcPts val="0"/>
              </a:spcAft>
              <a:buNone/>
            </a:pPr>
            <a:r>
              <a:rPr lang="en-US" sz="1100">
                <a:solidFill>
                  <a:schemeClr val="dk1"/>
                </a:solidFill>
                <a:latin typeface="Arial"/>
                <a:ea typeface="Arial"/>
                <a:cs typeface="Arial"/>
                <a:sym typeface="Arial"/>
              </a:rPr>
              <a:t>Version 1.2.0-cdh5.13.0, rUnknown, Wed Oct 4 11:16:18 PDT 2017</a:t>
            </a:r>
            <a:endParaRPr/>
          </a:p>
          <a:p>
            <a:pPr indent="0" lvl="0" marL="182563" marR="0" rtl="0" algn="l">
              <a:spcBef>
                <a:spcPts val="0"/>
              </a:spcBef>
              <a:spcAft>
                <a:spcPts val="0"/>
              </a:spcAft>
              <a:buNone/>
            </a:pPr>
            <a:r>
              <a:t/>
            </a:r>
            <a:endParaRPr sz="1100">
              <a:solidFill>
                <a:schemeClr val="dk1"/>
              </a:solidFill>
              <a:latin typeface="Arial"/>
              <a:ea typeface="Arial"/>
              <a:cs typeface="Arial"/>
              <a:sym typeface="Arial"/>
            </a:endParaRPr>
          </a:p>
          <a:p>
            <a:pPr indent="0" lvl="0" marL="182563" marR="0" rtl="0" algn="l">
              <a:spcBef>
                <a:spcPts val="0"/>
              </a:spcBef>
              <a:spcAft>
                <a:spcPts val="0"/>
              </a:spcAft>
              <a:buNone/>
            </a:pPr>
            <a:r>
              <a:rPr lang="en-US" sz="1100">
                <a:solidFill>
                  <a:schemeClr val="dk1"/>
                </a:solidFill>
                <a:latin typeface="Arial"/>
                <a:ea typeface="Arial"/>
                <a:cs typeface="Arial"/>
                <a:sym typeface="Arial"/>
              </a:rPr>
              <a:t>hbase(main):001:0&gt;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2" name="Shape 2962"/>
        <p:cNvGrpSpPr/>
        <p:nvPr/>
      </p:nvGrpSpPr>
      <p:grpSpPr>
        <a:xfrm>
          <a:off x="0" y="0"/>
          <a:ext cx="0" cy="0"/>
          <a:chOff x="0" y="0"/>
          <a:chExt cx="0" cy="0"/>
        </a:xfrm>
      </p:grpSpPr>
      <p:sp>
        <p:nvSpPr>
          <p:cNvPr id="2963" name="Google Shape;2963;p11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2.2. Apache HBase</a:t>
            </a:r>
            <a:endParaRPr/>
          </a:p>
        </p:txBody>
      </p:sp>
      <p:sp>
        <p:nvSpPr>
          <p:cNvPr id="2964" name="Google Shape;2964;p11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Lệnh shell (1/2)</a:t>
            </a:r>
            <a:endParaRPr/>
          </a:p>
        </p:txBody>
      </p:sp>
      <p:sp>
        <p:nvSpPr>
          <p:cNvPr id="2965" name="Google Shape;2965;p11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966" name="Google Shape;2966;p11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Lệnh Shell có thể lấy tham số</a:t>
            </a:r>
            <a:endParaRPr/>
          </a:p>
          <a:p>
            <a:pPr indent="-182563" lvl="1" marL="360363" rtl="0" algn="l">
              <a:lnSpc>
                <a:spcPct val="138461"/>
              </a:lnSpc>
              <a:spcBef>
                <a:spcPts val="200"/>
              </a:spcBef>
              <a:spcAft>
                <a:spcPts val="0"/>
              </a:spcAft>
              <a:buClr>
                <a:srgbClr val="262626"/>
              </a:buClr>
              <a:buSzPts val="1040"/>
              <a:buChar char="•"/>
            </a:pPr>
            <a:r>
              <a:rPr lang="en-US"/>
              <a:t>&lt;return&gt; sau khi nhập lệnh</a:t>
            </a:r>
            <a:endParaRPr/>
          </a:p>
          <a:p>
            <a:pPr indent="-182563" lvl="1" marL="360363" rtl="0" algn="l">
              <a:lnSpc>
                <a:spcPct val="138461"/>
              </a:lnSpc>
              <a:spcBef>
                <a:spcPts val="200"/>
              </a:spcBef>
              <a:spcAft>
                <a:spcPts val="0"/>
              </a:spcAft>
              <a:buClr>
                <a:srgbClr val="262626"/>
              </a:buClr>
              <a:buSzPts val="1040"/>
              <a:buChar char="•"/>
            </a:pPr>
            <a:r>
              <a:rPr lang="en-US"/>
              <a:t>Không giống như trình bao Bash, dấu nháy đơn (‘ ‘) được sử dụng.</a:t>
            </a:r>
            <a:endParaRPr/>
          </a:p>
          <a:p>
            <a:pPr indent="-182563" lvl="1" marL="360363" rtl="0" algn="l">
              <a:lnSpc>
                <a:spcPct val="138461"/>
              </a:lnSpc>
              <a:spcBef>
                <a:spcPts val="200"/>
              </a:spcBef>
              <a:spcAft>
                <a:spcPts val="0"/>
              </a:spcAft>
              <a:buClr>
                <a:srgbClr val="262626"/>
              </a:buClr>
              <a:buSzPts val="1040"/>
              <a:buChar char="•"/>
            </a:pPr>
            <a:r>
              <a:rPr lang="en-US"/>
              <a:t>Các cuộc gọi nhiều tham số yêu cầu dấu ngoặc nhọn, tên khóa, giá trị trong dấu nháy đơn và dấu phẩy (,)</a:t>
            </a:r>
            <a:endParaRPr/>
          </a:p>
        </p:txBody>
      </p:sp>
      <p:sp>
        <p:nvSpPr>
          <p:cNvPr id="2967" name="Google Shape;2967;p115"/>
          <p:cNvSpPr txBox="1"/>
          <p:nvPr/>
        </p:nvSpPr>
        <p:spPr>
          <a:xfrm>
            <a:off x="697117" y="3399514"/>
            <a:ext cx="7812000" cy="37848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Arial"/>
                <a:ea typeface="Arial"/>
                <a:cs typeface="Arial"/>
                <a:sym typeface="Arial"/>
              </a:rPr>
              <a:t>Hbase&gt; command ‘param1’, ‘param2’</a:t>
            </a:r>
            <a:endParaRPr/>
          </a:p>
        </p:txBody>
      </p:sp>
      <p:sp>
        <p:nvSpPr>
          <p:cNvPr id="2968" name="Google Shape;2968;p115"/>
          <p:cNvSpPr txBox="1"/>
          <p:nvPr/>
        </p:nvSpPr>
        <p:spPr>
          <a:xfrm>
            <a:off x="697117" y="3907536"/>
            <a:ext cx="7812000" cy="2080888"/>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100">
                <a:solidFill>
                  <a:schemeClr val="dk1"/>
                </a:solidFill>
                <a:latin typeface="Arial"/>
                <a:ea typeface="Arial"/>
                <a:cs typeface="Arial"/>
                <a:sym typeface="Arial"/>
              </a:rPr>
              <a:t>hbase(main):001:0&gt; create 'test', 'pinfo'</a:t>
            </a:r>
            <a:endParaRPr/>
          </a:p>
          <a:p>
            <a:pPr indent="0" lvl="0" marL="182563" marR="0" rtl="0" algn="l">
              <a:spcBef>
                <a:spcPts val="0"/>
              </a:spcBef>
              <a:spcAft>
                <a:spcPts val="0"/>
              </a:spcAft>
              <a:buNone/>
            </a:pPr>
            <a:r>
              <a:rPr lang="en-US" sz="1100">
                <a:solidFill>
                  <a:schemeClr val="dk1"/>
                </a:solidFill>
                <a:latin typeface="Arial"/>
                <a:ea typeface="Arial"/>
                <a:cs typeface="Arial"/>
                <a:sym typeface="Arial"/>
              </a:rPr>
              <a:t>0 row(s) in 1.5330 seconds</a:t>
            </a:r>
            <a:endParaRPr/>
          </a:p>
          <a:p>
            <a:pPr indent="0" lvl="0" marL="182563" marR="0" rtl="0" algn="l">
              <a:spcBef>
                <a:spcPts val="0"/>
              </a:spcBef>
              <a:spcAft>
                <a:spcPts val="0"/>
              </a:spcAft>
              <a:buNone/>
            </a:pPr>
            <a:r>
              <a:t/>
            </a:r>
            <a:endParaRPr sz="1100">
              <a:solidFill>
                <a:schemeClr val="dk1"/>
              </a:solidFill>
              <a:latin typeface="Arial"/>
              <a:ea typeface="Arial"/>
              <a:cs typeface="Arial"/>
              <a:sym typeface="Arial"/>
            </a:endParaRPr>
          </a:p>
          <a:p>
            <a:pPr indent="0" lvl="0" marL="182563" marR="0" rtl="0" algn="l">
              <a:spcBef>
                <a:spcPts val="0"/>
              </a:spcBef>
              <a:spcAft>
                <a:spcPts val="0"/>
              </a:spcAft>
              <a:buNone/>
            </a:pPr>
            <a:r>
              <a:rPr lang="en-US" sz="1100">
                <a:solidFill>
                  <a:schemeClr val="dk1"/>
                </a:solidFill>
                <a:latin typeface="Arial"/>
                <a:ea typeface="Arial"/>
                <a:cs typeface="Arial"/>
                <a:sym typeface="Arial"/>
              </a:rPr>
              <a:t>=&gt;Hbase::Table - test</a:t>
            </a:r>
            <a:endParaRPr/>
          </a:p>
          <a:p>
            <a:pPr indent="0" lvl="0" marL="182563" marR="0" rtl="0" algn="l">
              <a:spcBef>
                <a:spcPts val="0"/>
              </a:spcBef>
              <a:spcAft>
                <a:spcPts val="0"/>
              </a:spcAft>
              <a:buNone/>
            </a:pPr>
            <a:r>
              <a:rPr lang="en-US" sz="1100">
                <a:solidFill>
                  <a:schemeClr val="dk1"/>
                </a:solidFill>
                <a:latin typeface="Arial"/>
                <a:ea typeface="Arial"/>
                <a:cs typeface="Arial"/>
                <a:sym typeface="Arial"/>
              </a:rPr>
              <a:t>hbase(main):002:0&gt; list 'test'</a:t>
            </a:r>
            <a:endParaRPr/>
          </a:p>
          <a:p>
            <a:pPr indent="0" lvl="0" marL="182563" marR="0" rtl="0" algn="l">
              <a:spcBef>
                <a:spcPts val="0"/>
              </a:spcBef>
              <a:spcAft>
                <a:spcPts val="0"/>
              </a:spcAft>
              <a:buNone/>
            </a:pPr>
            <a:r>
              <a:rPr lang="en-US" sz="1100">
                <a:solidFill>
                  <a:schemeClr val="dk1"/>
                </a:solidFill>
                <a:latin typeface="Arial"/>
                <a:ea typeface="Arial"/>
                <a:cs typeface="Arial"/>
                <a:sym typeface="Arial"/>
              </a:rPr>
              <a:t>TABLE</a:t>
            </a:r>
            <a:endParaRPr/>
          </a:p>
          <a:p>
            <a:pPr indent="0" lvl="0" marL="182563" marR="0" rtl="0" algn="l">
              <a:spcBef>
                <a:spcPts val="0"/>
              </a:spcBef>
              <a:spcAft>
                <a:spcPts val="0"/>
              </a:spcAft>
              <a:buNone/>
            </a:pPr>
            <a:r>
              <a:rPr lang="en-US" sz="1100">
                <a:solidFill>
                  <a:schemeClr val="dk1"/>
                </a:solidFill>
                <a:latin typeface="Arial"/>
                <a:ea typeface="Arial"/>
                <a:cs typeface="Arial"/>
                <a:sym typeface="Arial"/>
              </a:rPr>
              <a:t>test</a:t>
            </a:r>
            <a:endParaRPr/>
          </a:p>
          <a:p>
            <a:pPr indent="0" lvl="0" marL="182563" marR="0" rtl="0" algn="l">
              <a:spcBef>
                <a:spcPts val="0"/>
              </a:spcBef>
              <a:spcAft>
                <a:spcPts val="0"/>
              </a:spcAft>
              <a:buNone/>
            </a:pPr>
            <a:r>
              <a:rPr lang="en-US" sz="1100">
                <a:solidFill>
                  <a:schemeClr val="dk1"/>
                </a:solidFill>
                <a:latin typeface="Arial"/>
                <a:ea typeface="Arial"/>
                <a:cs typeface="Arial"/>
                <a:sym typeface="Arial"/>
              </a:rPr>
              <a:t>1 row(s) in 0.0310 seconds</a:t>
            </a:r>
            <a:endParaRPr/>
          </a:p>
          <a:p>
            <a:pPr indent="0" lvl="0" marL="182563" marR="0" rtl="0" algn="l">
              <a:spcBef>
                <a:spcPts val="0"/>
              </a:spcBef>
              <a:spcAft>
                <a:spcPts val="0"/>
              </a:spcAft>
              <a:buNone/>
            </a:pPr>
            <a:r>
              <a:t/>
            </a:r>
            <a:endParaRPr sz="1100">
              <a:solidFill>
                <a:schemeClr val="dk1"/>
              </a:solidFill>
              <a:latin typeface="Arial"/>
              <a:ea typeface="Arial"/>
              <a:cs typeface="Arial"/>
              <a:sym typeface="Arial"/>
            </a:endParaRPr>
          </a:p>
          <a:p>
            <a:pPr indent="0" lvl="0" marL="182563" marR="0" rtl="0" algn="l">
              <a:spcBef>
                <a:spcPts val="0"/>
              </a:spcBef>
              <a:spcAft>
                <a:spcPts val="0"/>
              </a:spcAft>
              <a:buNone/>
            </a:pPr>
            <a:r>
              <a:rPr lang="en-US" sz="1100">
                <a:solidFill>
                  <a:schemeClr val="dk1"/>
                </a:solidFill>
                <a:latin typeface="Arial"/>
                <a:ea typeface="Arial"/>
                <a:cs typeface="Arial"/>
                <a:sym typeface="Arial"/>
              </a:rPr>
              <a:t>=&gt; ["test"]</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3" name="Shape 2973"/>
        <p:cNvGrpSpPr/>
        <p:nvPr/>
      </p:nvGrpSpPr>
      <p:grpSpPr>
        <a:xfrm>
          <a:off x="0" y="0"/>
          <a:ext cx="0" cy="0"/>
          <a:chOff x="0" y="0"/>
          <a:chExt cx="0" cy="0"/>
        </a:xfrm>
      </p:grpSpPr>
      <p:sp>
        <p:nvSpPr>
          <p:cNvPr id="2974" name="Google Shape;2974;p11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2.2. Apache HBase</a:t>
            </a:r>
            <a:endParaRPr/>
          </a:p>
        </p:txBody>
      </p:sp>
      <p:sp>
        <p:nvSpPr>
          <p:cNvPr id="2975" name="Google Shape;2975;p11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Lệnh Shell (2/2)</a:t>
            </a:r>
            <a:endParaRPr/>
          </a:p>
        </p:txBody>
      </p:sp>
      <p:sp>
        <p:nvSpPr>
          <p:cNvPr id="2976" name="Google Shape;2976;p11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977" name="Google Shape;2977;p11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Tạo và thay đổi bảng sử dụng hàm băm Ruby</a:t>
            </a:r>
            <a:endParaRPr/>
          </a:p>
          <a:p>
            <a:pPr indent="-182563" lvl="1" marL="360363" rtl="0" algn="l">
              <a:lnSpc>
                <a:spcPct val="138461"/>
              </a:lnSpc>
              <a:spcBef>
                <a:spcPts val="200"/>
              </a:spcBef>
              <a:spcAft>
                <a:spcPts val="0"/>
              </a:spcAft>
              <a:buClr>
                <a:srgbClr val="262626"/>
              </a:buClr>
              <a:buSzPts val="1040"/>
              <a:buChar char="•"/>
            </a:pPr>
            <a:r>
              <a:rPr lang="en-US"/>
              <a:t>{‘key1’ =&gt; ‘value1’, ‘key2’ =&gt; ‘value2’, ... }</a:t>
            </a:r>
            <a:endParaRPr/>
          </a:p>
          <a:p>
            <a:pPr indent="-182563" lvl="1" marL="360363" rtl="0" algn="l">
              <a:lnSpc>
                <a:spcPct val="138461"/>
              </a:lnSpc>
              <a:spcBef>
                <a:spcPts val="200"/>
              </a:spcBef>
              <a:spcAft>
                <a:spcPts val="0"/>
              </a:spcAft>
              <a:buClr>
                <a:srgbClr val="262626"/>
              </a:buClr>
              <a:buSzPts val="1040"/>
              <a:buChar char="•"/>
            </a:pPr>
            <a:r>
              <a:rPr lang="en-US"/>
              <a:t>Toán tử “=&gt;” là một tên lửa băm và phân tách các khóa và giá trị.</a:t>
            </a:r>
            <a:endParaRPr/>
          </a:p>
          <a:p>
            <a:pPr indent="-182563" lvl="1" marL="360363" rtl="0" algn="l">
              <a:lnSpc>
                <a:spcPct val="138461"/>
              </a:lnSpc>
              <a:spcBef>
                <a:spcPts val="200"/>
              </a:spcBef>
              <a:spcAft>
                <a:spcPts val="0"/>
              </a:spcAft>
              <a:buClr>
                <a:srgbClr val="262626"/>
              </a:buClr>
              <a:buSzPts val="1040"/>
              <a:buChar char="•"/>
            </a:pPr>
            <a:r>
              <a:rPr lang="en-US"/>
              <a:t>Hàm băm phải kết thúc bằng một dấu ngoặc nhọn khác</a:t>
            </a:r>
            <a:endParaRPr/>
          </a:p>
          <a:p>
            <a:pPr indent="-116523" lvl="1" marL="360363" rtl="0" algn="l">
              <a:lnSpc>
                <a:spcPct val="138461"/>
              </a:lnSpc>
              <a:spcBef>
                <a:spcPts val="200"/>
              </a:spcBef>
              <a:spcAft>
                <a:spcPts val="0"/>
              </a:spcAft>
              <a:buClr>
                <a:srgbClr val="262626"/>
              </a:buClr>
              <a:buSzPts val="1040"/>
              <a:buNone/>
            </a:pPr>
            <a:r>
              <a:t/>
            </a:r>
            <a:endParaRPr>
              <a:solidFill>
                <a:srgbClr val="3F3F3F"/>
              </a:solidFill>
            </a:endParaRPr>
          </a:p>
          <a:p>
            <a:pPr indent="0" lvl="1" marL="177800" rtl="0" algn="l">
              <a:lnSpc>
                <a:spcPct val="138461"/>
              </a:lnSpc>
              <a:spcBef>
                <a:spcPts val="200"/>
              </a:spcBef>
              <a:spcAft>
                <a:spcPts val="0"/>
              </a:spcAft>
              <a:buClr>
                <a:srgbClr val="262626"/>
              </a:buClr>
              <a:buSzPts val="1040"/>
              <a:buNone/>
            </a:pPr>
            <a:r>
              <a:t/>
            </a:r>
            <a:endParaRPr>
              <a:solidFill>
                <a:srgbClr val="3F3F3F"/>
              </a:solidFill>
            </a:endParaRPr>
          </a:p>
          <a:p>
            <a:pPr indent="-177800" lvl="0" marL="177800" rtl="0" algn="l">
              <a:lnSpc>
                <a:spcPct val="128571"/>
              </a:lnSpc>
              <a:spcBef>
                <a:spcPts val="1000"/>
              </a:spcBef>
              <a:spcAft>
                <a:spcPts val="0"/>
              </a:spcAft>
              <a:buClr>
                <a:srgbClr val="3F3F3F"/>
              </a:buClr>
              <a:buSzPts val="1400"/>
              <a:buFont typeface="Arial"/>
              <a:buChar char="•"/>
            </a:pPr>
            <a:r>
              <a:rPr lang="en-US">
                <a:solidFill>
                  <a:srgbClr val="3F3F3F"/>
                </a:solidFill>
              </a:rPr>
              <a:t>Loại lệnh Shell</a:t>
            </a:r>
            <a:endParaRPr>
              <a:solidFill>
                <a:srgbClr val="3F3F3F"/>
              </a:solidFill>
            </a:endParaRPr>
          </a:p>
          <a:p>
            <a:pPr indent="-182563" lvl="1" marL="360363" rtl="0" algn="l">
              <a:lnSpc>
                <a:spcPct val="138461"/>
              </a:lnSpc>
              <a:spcBef>
                <a:spcPts val="200"/>
              </a:spcBef>
              <a:spcAft>
                <a:spcPts val="0"/>
              </a:spcAft>
              <a:buClr>
                <a:schemeClr val="dk1"/>
              </a:buClr>
              <a:buSzPts val="1040"/>
              <a:buChar char="•"/>
            </a:pPr>
            <a:r>
              <a:rPr lang="en-US">
                <a:solidFill>
                  <a:schemeClr val="dk1"/>
                </a:solidFill>
              </a:rPr>
              <a:t>Lệnh chung</a:t>
            </a:r>
            <a:endParaRPr>
              <a:solidFill>
                <a:schemeClr val="dk1"/>
              </a:solidFill>
            </a:endParaRPr>
          </a:p>
          <a:p>
            <a:pPr indent="-182563" lvl="1" marL="360363" rtl="0" algn="l">
              <a:lnSpc>
                <a:spcPct val="138461"/>
              </a:lnSpc>
              <a:spcBef>
                <a:spcPts val="200"/>
              </a:spcBef>
              <a:spcAft>
                <a:spcPts val="0"/>
              </a:spcAft>
              <a:buClr>
                <a:schemeClr val="dk1"/>
              </a:buClr>
              <a:buSzPts val="1040"/>
              <a:buChar char="•"/>
            </a:pPr>
            <a:r>
              <a:rPr lang="en-US">
                <a:solidFill>
                  <a:schemeClr val="dk1"/>
                </a:solidFill>
              </a:rPr>
              <a:t>Các lệnh định nghĩa dữ liệu (create, list, drop, alter...)</a:t>
            </a:r>
            <a:endParaRPr/>
          </a:p>
          <a:p>
            <a:pPr indent="-182563" lvl="1" marL="360363" rtl="0" algn="l">
              <a:lnSpc>
                <a:spcPct val="138461"/>
              </a:lnSpc>
              <a:spcBef>
                <a:spcPts val="200"/>
              </a:spcBef>
              <a:spcAft>
                <a:spcPts val="0"/>
              </a:spcAft>
              <a:buClr>
                <a:schemeClr val="dk1"/>
              </a:buClr>
              <a:buSzPts val="1040"/>
              <a:buChar char="•"/>
            </a:pPr>
            <a:r>
              <a:rPr lang="en-US">
                <a:solidFill>
                  <a:schemeClr val="dk1"/>
                </a:solidFill>
              </a:rPr>
              <a:t>Các lệnh thao tác dữ liệu (Put, Get, Scan...)</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sp>
        <p:nvSpPr>
          <p:cNvPr id="2978" name="Google Shape;2978;p116"/>
          <p:cNvSpPr txBox="1"/>
          <p:nvPr/>
        </p:nvSpPr>
        <p:spPr>
          <a:xfrm>
            <a:off x="697117" y="3399514"/>
            <a:ext cx="7812000" cy="37848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Arial"/>
                <a:ea typeface="Arial"/>
                <a:cs typeface="Arial"/>
                <a:sym typeface="Arial"/>
              </a:rPr>
              <a:t>create ‘t1’, {NAME =&gt; ‘f1’, VERSIONS =&gt; 2, BLOCKCACHE =&gt; true}</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3" name="Shape 2983"/>
        <p:cNvGrpSpPr/>
        <p:nvPr/>
      </p:nvGrpSpPr>
      <p:grpSpPr>
        <a:xfrm>
          <a:off x="0" y="0"/>
          <a:ext cx="0" cy="0"/>
          <a:chOff x="0" y="0"/>
          <a:chExt cx="0" cy="0"/>
        </a:xfrm>
      </p:grpSpPr>
      <p:sp>
        <p:nvSpPr>
          <p:cNvPr id="2984" name="Google Shape;2984;p11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2.2. Apache HBase</a:t>
            </a:r>
            <a:endParaRPr/>
          </a:p>
        </p:txBody>
      </p:sp>
      <p:sp>
        <p:nvSpPr>
          <p:cNvPr id="2985" name="Google Shape;2985;p11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Shell scripting</a:t>
            </a:r>
            <a:endParaRPr/>
          </a:p>
        </p:txBody>
      </p:sp>
      <p:sp>
        <p:nvSpPr>
          <p:cNvPr id="2986" name="Google Shape;2986;p11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987" name="Google Shape;2987;p11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HBase shell  chạy ở chế độ tương tác và hàng loạt</a:t>
            </a:r>
            <a:endParaRPr/>
          </a:p>
          <a:p>
            <a:pPr indent="-182563" lvl="1" marL="360363" rtl="0" algn="l">
              <a:lnSpc>
                <a:spcPct val="138461"/>
              </a:lnSpc>
              <a:spcBef>
                <a:spcPts val="200"/>
              </a:spcBef>
              <a:spcAft>
                <a:spcPts val="0"/>
              </a:spcAft>
              <a:buClr>
                <a:srgbClr val="262626"/>
              </a:buClr>
              <a:buSzPts val="1040"/>
              <a:buChar char="•"/>
            </a:pPr>
            <a:r>
              <a:rPr lang="en-US"/>
              <a:t>Viết một kịch bản với JRuby và chuyển nó vào trình bao</a:t>
            </a:r>
            <a:endParaRPr/>
          </a:p>
          <a:p>
            <a:pPr indent="-182563" lvl="1" marL="360363" rtl="0" algn="l">
              <a:lnSpc>
                <a:spcPct val="138461"/>
              </a:lnSpc>
              <a:spcBef>
                <a:spcPts val="200"/>
              </a:spcBef>
              <a:spcAft>
                <a:spcPts val="0"/>
              </a:spcAft>
              <a:buClr>
                <a:srgbClr val="262626"/>
              </a:buClr>
              <a:buSzPts val="1040"/>
              <a:buChar char="•"/>
            </a:pPr>
            <a:r>
              <a:rPr lang="en-US"/>
              <a:t>Được truyền dưới dạng tham số khi thực thi hbase shell hoặc từ shell</a:t>
            </a:r>
            <a:endParaRPr/>
          </a:p>
        </p:txBody>
      </p:sp>
      <p:sp>
        <p:nvSpPr>
          <p:cNvPr id="2988" name="Google Shape;2988;p117"/>
          <p:cNvSpPr txBox="1"/>
          <p:nvPr/>
        </p:nvSpPr>
        <p:spPr>
          <a:xfrm>
            <a:off x="697117" y="3399514"/>
            <a:ext cx="7812000" cy="9144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600">
                <a:solidFill>
                  <a:schemeClr val="dk1"/>
                </a:solidFill>
                <a:latin typeface="Arial"/>
                <a:ea typeface="Arial"/>
                <a:cs typeface="Arial"/>
                <a:sym typeface="Arial"/>
              </a:rPr>
              <a:t>$ hbase shell rubyscript.rb</a:t>
            </a:r>
            <a:endParaRPr/>
          </a:p>
          <a:p>
            <a:pPr indent="0" lvl="0" marL="182563" marR="0" rtl="0" algn="l">
              <a:spcBef>
                <a:spcPts val="0"/>
              </a:spcBef>
              <a:spcAft>
                <a:spcPts val="0"/>
              </a:spcAft>
              <a:buNone/>
            </a:pPr>
            <a:r>
              <a:t/>
            </a:r>
            <a:endParaRPr sz="1600">
              <a:solidFill>
                <a:schemeClr val="dk1"/>
              </a:solidFill>
              <a:latin typeface="Arial"/>
              <a:ea typeface="Arial"/>
              <a:cs typeface="Arial"/>
              <a:sym typeface="Arial"/>
            </a:endParaRPr>
          </a:p>
          <a:p>
            <a:pPr indent="0" lvl="0" marL="182563" marR="0" rtl="0" algn="l">
              <a:spcBef>
                <a:spcPts val="0"/>
              </a:spcBef>
              <a:spcAft>
                <a:spcPts val="0"/>
              </a:spcAft>
              <a:buNone/>
            </a:pPr>
            <a:r>
              <a:rPr lang="en-US" sz="1600">
                <a:solidFill>
                  <a:schemeClr val="dk1"/>
                </a:solidFill>
                <a:latin typeface="Arial"/>
                <a:ea typeface="Arial"/>
                <a:cs typeface="Arial"/>
                <a:sym typeface="Arial"/>
              </a:rPr>
              <a:t>hbase&gt; require ‘rubyscript.rb’</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3" name="Shape 2993"/>
        <p:cNvGrpSpPr/>
        <p:nvPr/>
      </p:nvGrpSpPr>
      <p:grpSpPr>
        <a:xfrm>
          <a:off x="0" y="0"/>
          <a:ext cx="0" cy="0"/>
          <a:chOff x="0" y="0"/>
          <a:chExt cx="0" cy="0"/>
        </a:xfrm>
      </p:grpSpPr>
      <p:sp>
        <p:nvSpPr>
          <p:cNvPr id="2994" name="Google Shape;2994;p11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2.2. Apache HBase</a:t>
            </a:r>
            <a:endParaRPr/>
          </a:p>
        </p:txBody>
      </p:sp>
      <p:sp>
        <p:nvSpPr>
          <p:cNvPr id="2995" name="Google Shape;2995;p11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thao tác HBase trên bảng</a:t>
            </a:r>
            <a:endParaRPr/>
          </a:p>
        </p:txBody>
      </p:sp>
      <p:sp>
        <p:nvSpPr>
          <p:cNvPr id="2996" name="Google Shape;2996;p11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997" name="Google Shape;2997;p11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Lệnh định nghĩa dữ liệu</a:t>
            </a:r>
            <a:endParaRPr/>
          </a:p>
          <a:p>
            <a:pPr indent="-182563" lvl="1" marL="360363" rtl="0" algn="l">
              <a:lnSpc>
                <a:spcPct val="138461"/>
              </a:lnSpc>
              <a:spcBef>
                <a:spcPts val="200"/>
              </a:spcBef>
              <a:spcAft>
                <a:spcPts val="0"/>
              </a:spcAft>
              <a:buClr>
                <a:srgbClr val="262626"/>
              </a:buClr>
              <a:buSzPts val="1040"/>
              <a:buChar char="•"/>
            </a:pPr>
            <a:r>
              <a:rPr lang="en-US"/>
              <a:t>Create: Tạo</a:t>
            </a:r>
            <a:endParaRPr/>
          </a:p>
          <a:p>
            <a:pPr indent="-182563" lvl="1" marL="360363" rtl="0" algn="l">
              <a:lnSpc>
                <a:spcPct val="138461"/>
              </a:lnSpc>
              <a:spcBef>
                <a:spcPts val="200"/>
              </a:spcBef>
              <a:spcAft>
                <a:spcPts val="0"/>
              </a:spcAft>
              <a:buClr>
                <a:srgbClr val="262626"/>
              </a:buClr>
              <a:buSzPts val="1040"/>
              <a:buChar char="•"/>
            </a:pPr>
            <a:r>
              <a:rPr lang="en-US"/>
              <a:t>List: Liệt kê</a:t>
            </a:r>
            <a:endParaRPr/>
          </a:p>
          <a:p>
            <a:pPr indent="-182563" lvl="1" marL="360363" rtl="0" algn="l">
              <a:lnSpc>
                <a:spcPct val="138461"/>
              </a:lnSpc>
              <a:spcBef>
                <a:spcPts val="200"/>
              </a:spcBef>
              <a:spcAft>
                <a:spcPts val="0"/>
              </a:spcAft>
              <a:buClr>
                <a:srgbClr val="262626"/>
              </a:buClr>
              <a:buSzPts val="1040"/>
              <a:buChar char="•"/>
            </a:pPr>
            <a:r>
              <a:rPr lang="en-US"/>
              <a:t>Disable, Enable: Vô hiệu hóa, Kích hoạt</a:t>
            </a:r>
            <a:endParaRPr/>
          </a:p>
          <a:p>
            <a:pPr indent="-182563" lvl="1" marL="360363" rtl="0" algn="l">
              <a:lnSpc>
                <a:spcPct val="138461"/>
              </a:lnSpc>
              <a:spcBef>
                <a:spcPts val="200"/>
              </a:spcBef>
              <a:spcAft>
                <a:spcPts val="0"/>
              </a:spcAft>
              <a:buClr>
                <a:srgbClr val="262626"/>
              </a:buClr>
              <a:buSzPts val="1040"/>
              <a:buChar char="•"/>
            </a:pPr>
            <a:r>
              <a:rPr lang="en-US"/>
              <a:t>Describe: Mô tả</a:t>
            </a:r>
            <a:endParaRPr/>
          </a:p>
          <a:p>
            <a:pPr indent="-182563" lvl="1" marL="360363" rtl="0" algn="l">
              <a:lnSpc>
                <a:spcPct val="138461"/>
              </a:lnSpc>
              <a:spcBef>
                <a:spcPts val="200"/>
              </a:spcBef>
              <a:spcAft>
                <a:spcPts val="0"/>
              </a:spcAft>
              <a:buClr>
                <a:srgbClr val="262626"/>
              </a:buClr>
              <a:buSzPts val="1040"/>
              <a:buChar char="•"/>
            </a:pPr>
            <a:r>
              <a:rPr lang="en-US"/>
              <a:t>Alter: Thay đổi</a:t>
            </a:r>
            <a:endParaRPr/>
          </a:p>
          <a:p>
            <a:pPr indent="-182563" lvl="1" marL="360363" rtl="0" algn="l">
              <a:lnSpc>
                <a:spcPct val="138461"/>
              </a:lnSpc>
              <a:spcBef>
                <a:spcPts val="200"/>
              </a:spcBef>
              <a:spcAft>
                <a:spcPts val="0"/>
              </a:spcAft>
              <a:buClr>
                <a:srgbClr val="262626"/>
              </a:buClr>
              <a:buSzPts val="1040"/>
              <a:buChar char="•"/>
            </a:pPr>
            <a:r>
              <a:rPr lang="en-US"/>
              <a:t>Exists: Tồn tại</a:t>
            </a:r>
            <a:endParaRPr/>
          </a:p>
          <a:p>
            <a:pPr indent="-182563" lvl="1" marL="360363" rtl="0" algn="l">
              <a:lnSpc>
                <a:spcPct val="138461"/>
              </a:lnSpc>
              <a:spcBef>
                <a:spcPts val="200"/>
              </a:spcBef>
              <a:spcAft>
                <a:spcPts val="0"/>
              </a:spcAft>
              <a:buClr>
                <a:srgbClr val="262626"/>
              </a:buClr>
              <a:buSzPts val="1040"/>
              <a:buChar char="•"/>
            </a:pPr>
            <a:r>
              <a:rPr lang="en-US"/>
              <a:t>Drop: Bỏ</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grpSp>
        <p:nvGrpSpPr>
          <p:cNvPr id="2998" name="Google Shape;2998;p118"/>
          <p:cNvGrpSpPr/>
          <p:nvPr/>
        </p:nvGrpSpPr>
        <p:grpSpPr>
          <a:xfrm>
            <a:off x="5422029" y="2599951"/>
            <a:ext cx="3448314" cy="3345139"/>
            <a:chOff x="5375646" y="2678912"/>
            <a:chExt cx="3448314" cy="3345139"/>
          </a:xfrm>
        </p:grpSpPr>
        <p:sp>
          <p:nvSpPr>
            <p:cNvPr id="2999" name="Google Shape;2999;p118"/>
            <p:cNvSpPr/>
            <p:nvPr/>
          </p:nvSpPr>
          <p:spPr>
            <a:xfrm>
              <a:off x="5801577" y="3142399"/>
              <a:ext cx="2562316" cy="2562316"/>
            </a:xfrm>
            <a:prstGeom prst="ellipse">
              <a:avLst/>
            </a:prstGeom>
            <a:noFill/>
            <a:ln cap="flat" cmpd="sng" w="76200">
              <a:solidFill>
                <a:srgbClr val="E6E6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00" name="Google Shape;3000;p118"/>
            <p:cNvSpPr/>
            <p:nvPr/>
          </p:nvSpPr>
          <p:spPr>
            <a:xfrm>
              <a:off x="6617360" y="2678912"/>
              <a:ext cx="930747" cy="930747"/>
            </a:xfrm>
            <a:prstGeom prst="ellipse">
              <a:avLst/>
            </a:prstGeom>
            <a:solidFill>
              <a:srgbClr val="9CC1FE"/>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3001" name="Google Shape;3001;p118"/>
            <p:cNvSpPr/>
            <p:nvPr/>
          </p:nvSpPr>
          <p:spPr>
            <a:xfrm>
              <a:off x="6051185" y="5093304"/>
              <a:ext cx="930747" cy="930747"/>
            </a:xfrm>
            <a:prstGeom prst="ellipse">
              <a:avLst/>
            </a:prstGeom>
            <a:solidFill>
              <a:srgbClr val="9CC1FE"/>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02" name="Google Shape;3002;p118"/>
            <p:cNvSpPr/>
            <p:nvPr/>
          </p:nvSpPr>
          <p:spPr>
            <a:xfrm>
              <a:off x="5640069" y="3141720"/>
              <a:ext cx="930747" cy="930747"/>
            </a:xfrm>
            <a:prstGeom prst="ellipse">
              <a:avLst/>
            </a:prstGeom>
            <a:solidFill>
              <a:srgbClr val="66A1FE"/>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03" name="Google Shape;3003;p118"/>
            <p:cNvSpPr/>
            <p:nvPr/>
          </p:nvSpPr>
          <p:spPr>
            <a:xfrm>
              <a:off x="7855113" y="4198415"/>
              <a:ext cx="930747" cy="930747"/>
            </a:xfrm>
            <a:prstGeom prst="ellipse">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04" name="Google Shape;3004;p118"/>
            <p:cNvSpPr/>
            <p:nvPr/>
          </p:nvSpPr>
          <p:spPr>
            <a:xfrm>
              <a:off x="7630117" y="3144891"/>
              <a:ext cx="930747" cy="930747"/>
            </a:xfrm>
            <a:prstGeom prst="ellipse">
              <a:avLst/>
            </a:prstGeom>
            <a:solidFill>
              <a:srgbClr val="D9D9D9"/>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05" name="Google Shape;3005;p118"/>
            <p:cNvSpPr/>
            <p:nvPr/>
          </p:nvSpPr>
          <p:spPr>
            <a:xfrm>
              <a:off x="7186533" y="5093304"/>
              <a:ext cx="930747" cy="930747"/>
            </a:xfrm>
            <a:prstGeom prst="ellipse">
              <a:avLst/>
            </a:prstGeom>
            <a:solidFill>
              <a:srgbClr val="D9D9D9"/>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06" name="Google Shape;3006;p118"/>
            <p:cNvSpPr/>
            <p:nvPr/>
          </p:nvSpPr>
          <p:spPr>
            <a:xfrm>
              <a:off x="5379609" y="4198415"/>
              <a:ext cx="930747" cy="930747"/>
            </a:xfrm>
            <a:prstGeom prst="ellipse">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07" name="Google Shape;3007;p118"/>
            <p:cNvSpPr/>
            <p:nvPr/>
          </p:nvSpPr>
          <p:spPr>
            <a:xfrm>
              <a:off x="6600697" y="2711088"/>
              <a:ext cx="964072" cy="86051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Disable, Enable</a:t>
              </a:r>
              <a:endParaRPr sz="1100">
                <a:solidFill>
                  <a:srgbClr val="1F45BC"/>
                </a:solidFill>
                <a:latin typeface="Arial"/>
                <a:ea typeface="Arial"/>
                <a:cs typeface="Arial"/>
                <a:sym typeface="Arial"/>
              </a:endParaRPr>
            </a:p>
          </p:txBody>
        </p:sp>
        <p:sp>
          <p:nvSpPr>
            <p:cNvPr id="3008" name="Google Shape;3008;p118"/>
            <p:cNvSpPr/>
            <p:nvPr/>
          </p:nvSpPr>
          <p:spPr>
            <a:xfrm>
              <a:off x="5650383" y="3443536"/>
              <a:ext cx="929678" cy="3616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List</a:t>
              </a:r>
              <a:endParaRPr/>
            </a:p>
          </p:txBody>
        </p:sp>
        <p:sp>
          <p:nvSpPr>
            <p:cNvPr id="3009" name="Google Shape;3009;p118"/>
            <p:cNvSpPr/>
            <p:nvPr/>
          </p:nvSpPr>
          <p:spPr>
            <a:xfrm>
              <a:off x="5375646" y="4335134"/>
              <a:ext cx="947410" cy="68728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Create</a:t>
              </a:r>
              <a:endParaRPr sz="1100">
                <a:solidFill>
                  <a:srgbClr val="1F45BC"/>
                </a:solidFill>
                <a:latin typeface="Arial"/>
                <a:ea typeface="Arial"/>
                <a:cs typeface="Arial"/>
                <a:sym typeface="Arial"/>
              </a:endParaRPr>
            </a:p>
          </p:txBody>
        </p:sp>
        <p:sp>
          <p:nvSpPr>
            <p:cNvPr id="3010" name="Google Shape;3010;p118"/>
            <p:cNvSpPr/>
            <p:nvPr/>
          </p:nvSpPr>
          <p:spPr>
            <a:xfrm>
              <a:off x="6017860" y="5240155"/>
              <a:ext cx="1052029" cy="61329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Drop</a:t>
              </a:r>
              <a:endParaRPr sz="1100">
                <a:solidFill>
                  <a:srgbClr val="1F45BC"/>
                </a:solidFill>
                <a:latin typeface="Arial"/>
                <a:ea typeface="Arial"/>
                <a:cs typeface="Arial"/>
                <a:sym typeface="Arial"/>
              </a:endParaRPr>
            </a:p>
          </p:txBody>
        </p:sp>
        <p:sp>
          <p:nvSpPr>
            <p:cNvPr id="3011" name="Google Shape;3011;p118"/>
            <p:cNvSpPr/>
            <p:nvPr/>
          </p:nvSpPr>
          <p:spPr>
            <a:xfrm>
              <a:off x="7184322" y="5339092"/>
              <a:ext cx="932958" cy="42339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Exists</a:t>
              </a:r>
              <a:endParaRPr/>
            </a:p>
          </p:txBody>
        </p:sp>
        <p:sp>
          <p:nvSpPr>
            <p:cNvPr id="3012" name="Google Shape;3012;p118"/>
            <p:cNvSpPr/>
            <p:nvPr/>
          </p:nvSpPr>
          <p:spPr>
            <a:xfrm>
              <a:off x="7859888" y="4249136"/>
              <a:ext cx="964072" cy="86051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Alter</a:t>
              </a:r>
              <a:endParaRPr/>
            </a:p>
          </p:txBody>
        </p:sp>
        <p:sp>
          <p:nvSpPr>
            <p:cNvPr id="3013" name="Google Shape;3013;p118"/>
            <p:cNvSpPr/>
            <p:nvPr/>
          </p:nvSpPr>
          <p:spPr>
            <a:xfrm>
              <a:off x="7623505" y="3478677"/>
              <a:ext cx="964072" cy="32348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Describe</a:t>
              </a:r>
              <a:endParaRPr sz="1100">
                <a:solidFill>
                  <a:srgbClr val="1F45BC"/>
                </a:solidFill>
                <a:latin typeface="Arial"/>
                <a:ea typeface="Arial"/>
                <a:cs typeface="Arial"/>
                <a:sym typeface="Arial"/>
              </a:endParaRPr>
            </a:p>
          </p:txBody>
        </p:sp>
      </p:gr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8" name="Shape 3018"/>
        <p:cNvGrpSpPr/>
        <p:nvPr/>
      </p:nvGrpSpPr>
      <p:grpSpPr>
        <a:xfrm>
          <a:off x="0" y="0"/>
          <a:ext cx="0" cy="0"/>
          <a:chOff x="0" y="0"/>
          <a:chExt cx="0" cy="0"/>
        </a:xfrm>
      </p:grpSpPr>
      <p:sp>
        <p:nvSpPr>
          <p:cNvPr id="3019" name="Google Shape;3019;p11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2.2. Apache HBase</a:t>
            </a:r>
            <a:endParaRPr/>
          </a:p>
        </p:txBody>
      </p:sp>
      <p:sp>
        <p:nvSpPr>
          <p:cNvPr id="3020" name="Google Shape;3020;p11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Tạo bảng</a:t>
            </a:r>
            <a:endParaRPr/>
          </a:p>
        </p:txBody>
      </p:sp>
      <p:sp>
        <p:nvSpPr>
          <p:cNvPr id="3021" name="Google Shape;3021;p11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3022" name="Google Shape;3022;p11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Tên bảng, họ cột, tùy chọn và cấu hình bảng</a:t>
            </a:r>
            <a:endParaRPr/>
          </a:p>
          <a:p>
            <a:pPr indent="-182563" lvl="1" marL="360363" rtl="0" algn="l">
              <a:lnSpc>
                <a:spcPct val="138461"/>
              </a:lnSpc>
              <a:spcBef>
                <a:spcPts val="200"/>
              </a:spcBef>
              <a:spcAft>
                <a:spcPts val="0"/>
              </a:spcAft>
              <a:buClr>
                <a:srgbClr val="262626"/>
              </a:buClr>
              <a:buSzPts val="1040"/>
              <a:buChar char="•"/>
            </a:pPr>
            <a:r>
              <a:rPr lang="en-US"/>
              <a:t>Đặc tả yêu cầu của bảng và họ cột khi tạo bảng</a:t>
            </a:r>
            <a:endParaRPr/>
          </a:p>
          <a:p>
            <a:pPr indent="-182563" lvl="1" marL="360363" rtl="0" algn="l">
              <a:lnSpc>
                <a:spcPct val="138461"/>
              </a:lnSpc>
              <a:spcBef>
                <a:spcPts val="200"/>
              </a:spcBef>
              <a:spcAft>
                <a:spcPts val="0"/>
              </a:spcAft>
              <a:buClr>
                <a:srgbClr val="262626"/>
              </a:buClr>
              <a:buSzPts val="1040"/>
              <a:buChar char="•"/>
            </a:pPr>
            <a:r>
              <a:rPr lang="en-US"/>
              <a:t>Tạo ‘&lt;tên bảng&gt;’, ‘&lt;họ cột&gt;’</a:t>
            </a:r>
            <a:endParaRPr/>
          </a:p>
          <a:p>
            <a:pPr indent="-182563" lvl="1" marL="360363" rtl="0" algn="l">
              <a:lnSpc>
                <a:spcPct val="138461"/>
              </a:lnSpc>
              <a:spcBef>
                <a:spcPts val="200"/>
              </a:spcBef>
              <a:spcAft>
                <a:spcPts val="0"/>
              </a:spcAft>
              <a:buClr>
                <a:srgbClr val="262626"/>
              </a:buClr>
              <a:buSzPts val="1040"/>
              <a:buChar char="•"/>
            </a:pPr>
            <a:r>
              <a:rPr lang="en-US"/>
              <a:t>Ít nhất một họ cột được yêu cầu cho mỗi bảng.</a:t>
            </a:r>
            <a:endParaRPr/>
          </a:p>
          <a:p>
            <a:pPr indent="-182563" lvl="1" marL="360363" rtl="0" algn="l">
              <a:lnSpc>
                <a:spcPct val="138461"/>
              </a:lnSpc>
              <a:spcBef>
                <a:spcPts val="200"/>
              </a:spcBef>
              <a:spcAft>
                <a:spcPts val="0"/>
              </a:spcAft>
              <a:buClr>
                <a:srgbClr val="262626"/>
              </a:buClr>
              <a:buSzPts val="1040"/>
              <a:buChar char="•"/>
            </a:pPr>
            <a:r>
              <a:rPr lang="en-US"/>
              <a:t>Cột là một chuỗi hoặc từ điển đơn giản và phải chứa thuộc tính NAME.</a:t>
            </a:r>
            <a:endParaRPr/>
          </a:p>
          <a:p>
            <a:pPr indent="-177800" lvl="0" marL="177800" rtl="0" algn="l">
              <a:lnSpc>
                <a:spcPct val="128571"/>
              </a:lnSpc>
              <a:spcBef>
                <a:spcPts val="1000"/>
              </a:spcBef>
              <a:spcAft>
                <a:spcPts val="0"/>
              </a:spcAft>
              <a:buClr>
                <a:srgbClr val="262626"/>
              </a:buClr>
              <a:buSzPts val="1400"/>
              <a:buFont typeface="Arial"/>
              <a:buChar char="•"/>
            </a:pPr>
            <a:r>
              <a:rPr lang="en-US"/>
              <a:t>Các bảng có thể được nhóm thông qua tính năng không gian tên mới</a:t>
            </a:r>
            <a:endParaRPr/>
          </a:p>
          <a:p>
            <a:pPr indent="-182563" lvl="1" marL="360363" rtl="0" algn="l">
              <a:lnSpc>
                <a:spcPct val="138461"/>
              </a:lnSpc>
              <a:spcBef>
                <a:spcPts val="200"/>
              </a:spcBef>
              <a:spcAft>
                <a:spcPts val="0"/>
              </a:spcAft>
              <a:buClr>
                <a:srgbClr val="262626"/>
              </a:buClr>
              <a:buSzPts val="1040"/>
              <a:buChar char="•"/>
            </a:pPr>
            <a:r>
              <a:rPr lang="en-US"/>
              <a:t>Khái niệm “cơ sở dữ liệu” và “lược đồ” trong cơ sở dữ liệu quan hệ</a:t>
            </a:r>
            <a:endParaRPr/>
          </a:p>
          <a:p>
            <a:pPr indent="-177800" lvl="0" marL="177800" rtl="0" algn="l">
              <a:lnSpc>
                <a:spcPct val="128571"/>
              </a:lnSpc>
              <a:spcBef>
                <a:spcPts val="1000"/>
              </a:spcBef>
              <a:spcAft>
                <a:spcPts val="0"/>
              </a:spcAft>
              <a:buClr>
                <a:srgbClr val="262626"/>
              </a:buClr>
              <a:buSzPts val="1400"/>
              <a:buFont typeface="Arial"/>
              <a:buChar char="•"/>
            </a:pPr>
            <a:r>
              <a:rPr lang="en-US"/>
              <a:t>Sự khác biệt từ Hệ quản trị CSDL</a:t>
            </a:r>
            <a:endParaRPr/>
          </a:p>
          <a:p>
            <a:pPr indent="-182563" lvl="1" marL="360363" rtl="0" algn="l">
              <a:lnSpc>
                <a:spcPct val="138461"/>
              </a:lnSpc>
              <a:spcBef>
                <a:spcPts val="200"/>
              </a:spcBef>
              <a:spcAft>
                <a:spcPts val="0"/>
              </a:spcAft>
              <a:buClr>
                <a:srgbClr val="262626"/>
              </a:buClr>
              <a:buSzPts val="1040"/>
              <a:buChar char="•"/>
            </a:pPr>
            <a:r>
              <a:rPr lang="en-US"/>
              <a:t>Không cần tạo cột hoặc mối quan hệ</a:t>
            </a:r>
            <a:endParaRPr/>
          </a:p>
          <a:p>
            <a:pPr indent="-182563" lvl="1" marL="360363" rtl="0" algn="l">
              <a:lnSpc>
                <a:spcPct val="138461"/>
              </a:lnSpc>
              <a:spcBef>
                <a:spcPts val="200"/>
              </a:spcBef>
              <a:spcAft>
                <a:spcPts val="0"/>
              </a:spcAft>
              <a:buClr>
                <a:srgbClr val="262626"/>
              </a:buClr>
              <a:buSzPts val="1040"/>
              <a:buChar char="•"/>
            </a:pPr>
            <a:r>
              <a:rPr lang="en-US"/>
              <a:t>Không cần chỉ định các mối quan hệ hoặc ràng buộc chính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220" name="Google Shape;220;p12"/>
          <p:cNvSpPr txBox="1"/>
          <p:nvPr>
            <p:ph idx="2" type="body"/>
          </p:nvPr>
        </p:nvSpPr>
        <p:spPr>
          <a:xfrm>
            <a:off x="535872" y="1523052"/>
            <a:ext cx="9014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Vị trí của Kudu trong Hệ sinh thái Hadoop</a:t>
            </a:r>
            <a:endParaRPr/>
          </a:p>
        </p:txBody>
      </p:sp>
      <p:sp>
        <p:nvSpPr>
          <p:cNvPr id="221" name="Google Shape;221;p1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222" name="Google Shape;222;p1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Kho lưu trữ cột có thể cập nhật cho Hadoop</a:t>
            </a:r>
            <a:endParaRPr/>
          </a:p>
          <a:p>
            <a:pPr indent="-177800" lvl="0" marL="177800" rtl="0" algn="l">
              <a:lnSpc>
                <a:spcPct val="128571"/>
              </a:lnSpc>
              <a:spcBef>
                <a:spcPts val="1000"/>
              </a:spcBef>
              <a:spcAft>
                <a:spcPts val="0"/>
              </a:spcAft>
              <a:buClr>
                <a:srgbClr val="262626"/>
              </a:buClr>
              <a:buSzPts val="1400"/>
              <a:buFont typeface="Arial"/>
              <a:buChar char="•"/>
            </a:pPr>
            <a:r>
              <a:rPr lang="en-US"/>
              <a:t>Mã nguồn mở apache</a:t>
            </a:r>
            <a:endParaRPr/>
          </a:p>
        </p:txBody>
      </p:sp>
      <p:grpSp>
        <p:nvGrpSpPr>
          <p:cNvPr id="223" name="Google Shape;223;p12"/>
          <p:cNvGrpSpPr/>
          <p:nvPr/>
        </p:nvGrpSpPr>
        <p:grpSpPr>
          <a:xfrm>
            <a:off x="3905681" y="2507425"/>
            <a:ext cx="5468095" cy="3627547"/>
            <a:chOff x="3905681" y="2507425"/>
            <a:chExt cx="5468095" cy="3627547"/>
          </a:xfrm>
        </p:grpSpPr>
        <p:grpSp>
          <p:nvGrpSpPr>
            <p:cNvPr id="224" name="Google Shape;224;p12"/>
            <p:cNvGrpSpPr/>
            <p:nvPr/>
          </p:nvGrpSpPr>
          <p:grpSpPr>
            <a:xfrm>
              <a:off x="3973797" y="2525392"/>
              <a:ext cx="5313164" cy="3571091"/>
              <a:chOff x="3697486" y="2656021"/>
              <a:chExt cx="5313164" cy="3571091"/>
            </a:xfrm>
          </p:grpSpPr>
          <p:sp>
            <p:nvSpPr>
              <p:cNvPr id="225" name="Google Shape;225;p12"/>
              <p:cNvSpPr/>
              <p:nvPr/>
            </p:nvSpPr>
            <p:spPr>
              <a:xfrm>
                <a:off x="3697486" y="2656021"/>
                <a:ext cx="5313164" cy="3571091"/>
              </a:xfrm>
              <a:prstGeom prst="roundRect">
                <a:avLst>
                  <a:gd fmla="val 2531" name="adj"/>
                </a:avLst>
              </a:prstGeom>
              <a:solidFill>
                <a:srgbClr val="66A1F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26" name="Google Shape;226;p12"/>
              <p:cNvGrpSpPr/>
              <p:nvPr/>
            </p:nvGrpSpPr>
            <p:grpSpPr>
              <a:xfrm>
                <a:off x="3789740" y="2757151"/>
                <a:ext cx="5116754" cy="3384176"/>
                <a:chOff x="3789740" y="2757151"/>
                <a:chExt cx="5116754" cy="3384176"/>
              </a:xfrm>
            </p:grpSpPr>
            <p:grpSp>
              <p:nvGrpSpPr>
                <p:cNvPr id="227" name="Google Shape;227;p12"/>
                <p:cNvGrpSpPr/>
                <p:nvPr/>
              </p:nvGrpSpPr>
              <p:grpSpPr>
                <a:xfrm>
                  <a:off x="3789740" y="3811223"/>
                  <a:ext cx="5116753" cy="948214"/>
                  <a:chOff x="3448317" y="3811223"/>
                  <a:chExt cx="5063412" cy="948214"/>
                </a:xfrm>
              </p:grpSpPr>
              <p:sp>
                <p:nvSpPr>
                  <p:cNvPr id="228" name="Google Shape;228;p12"/>
                  <p:cNvSpPr/>
                  <p:nvPr/>
                </p:nvSpPr>
                <p:spPr>
                  <a:xfrm>
                    <a:off x="3448317" y="3811223"/>
                    <a:ext cx="5063412" cy="948214"/>
                  </a:xfrm>
                  <a:prstGeom prst="roundRect">
                    <a:avLst>
                      <a:gd fmla="val 5768" name="adj"/>
                    </a:avLst>
                  </a:prstGeom>
                  <a:solidFill>
                    <a:srgbClr val="E6E6E6"/>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0043B2"/>
                        </a:solidFill>
                        <a:latin typeface="Arial"/>
                        <a:ea typeface="Arial"/>
                        <a:cs typeface="Arial"/>
                        <a:sym typeface="Arial"/>
                      </a:rPr>
                      <a:t>UNIFIED DATA SERVICES</a:t>
                    </a:r>
                    <a:endParaRPr/>
                  </a:p>
                  <a:p>
                    <a:pPr indent="0" lvl="0" marL="0" marR="0" rtl="0" algn="ctr">
                      <a:spcBef>
                        <a:spcPts val="0"/>
                      </a:spcBef>
                      <a:spcAft>
                        <a:spcPts val="0"/>
                      </a:spcAft>
                      <a:buNone/>
                    </a:pPr>
                    <a:r>
                      <a:t/>
                    </a:r>
                    <a:endParaRPr sz="1000">
                      <a:solidFill>
                        <a:srgbClr val="0043B2"/>
                      </a:solidFill>
                      <a:latin typeface="Arial"/>
                      <a:ea typeface="Arial"/>
                      <a:cs typeface="Arial"/>
                      <a:sym typeface="Arial"/>
                    </a:endParaRPr>
                  </a:p>
                  <a:p>
                    <a:pPr indent="0" lvl="0" marL="0" marR="0" rtl="0" algn="ctr">
                      <a:spcBef>
                        <a:spcPts val="0"/>
                      </a:spcBef>
                      <a:spcAft>
                        <a:spcPts val="0"/>
                      </a:spcAft>
                      <a:buNone/>
                    </a:pPr>
                    <a:r>
                      <a:t/>
                    </a:r>
                    <a:endParaRPr sz="1000">
                      <a:solidFill>
                        <a:srgbClr val="0043B2"/>
                      </a:solidFill>
                      <a:latin typeface="Arial"/>
                      <a:ea typeface="Arial"/>
                      <a:cs typeface="Arial"/>
                      <a:sym typeface="Arial"/>
                    </a:endParaRPr>
                  </a:p>
                  <a:p>
                    <a:pPr indent="0" lvl="0" marL="0" marR="0" rtl="0" algn="ctr">
                      <a:spcBef>
                        <a:spcPts val="0"/>
                      </a:spcBef>
                      <a:spcAft>
                        <a:spcPts val="0"/>
                      </a:spcAft>
                      <a:buNone/>
                    </a:pPr>
                    <a:r>
                      <a:t/>
                    </a:r>
                    <a:endParaRPr sz="1000">
                      <a:solidFill>
                        <a:srgbClr val="0043B2"/>
                      </a:solidFill>
                      <a:latin typeface="Arial"/>
                      <a:ea typeface="Arial"/>
                      <a:cs typeface="Arial"/>
                      <a:sym typeface="Arial"/>
                    </a:endParaRPr>
                  </a:p>
                  <a:p>
                    <a:pPr indent="0" lvl="0" marL="0" marR="0" rtl="0" algn="ctr">
                      <a:spcBef>
                        <a:spcPts val="0"/>
                      </a:spcBef>
                      <a:spcAft>
                        <a:spcPts val="0"/>
                      </a:spcAft>
                      <a:buNone/>
                    </a:pPr>
                    <a:r>
                      <a:t/>
                    </a:r>
                    <a:endParaRPr sz="1000">
                      <a:solidFill>
                        <a:srgbClr val="0043B2"/>
                      </a:solidFill>
                      <a:latin typeface="Arial"/>
                      <a:ea typeface="Arial"/>
                      <a:cs typeface="Arial"/>
                      <a:sym typeface="Arial"/>
                    </a:endParaRPr>
                  </a:p>
                </p:txBody>
              </p:sp>
              <p:grpSp>
                <p:nvGrpSpPr>
                  <p:cNvPr id="229" name="Google Shape;229;p12"/>
                  <p:cNvGrpSpPr/>
                  <p:nvPr/>
                </p:nvGrpSpPr>
                <p:grpSpPr>
                  <a:xfrm>
                    <a:off x="3628008" y="4102925"/>
                    <a:ext cx="4781720" cy="606020"/>
                    <a:chOff x="3628008" y="4102925"/>
                    <a:chExt cx="4781720" cy="606020"/>
                  </a:xfrm>
                </p:grpSpPr>
                <p:sp>
                  <p:nvSpPr>
                    <p:cNvPr id="230" name="Google Shape;230;p12"/>
                    <p:cNvSpPr/>
                    <p:nvPr/>
                  </p:nvSpPr>
                  <p:spPr>
                    <a:xfrm>
                      <a:off x="3628008" y="4102925"/>
                      <a:ext cx="4781720" cy="283766"/>
                    </a:xfrm>
                    <a:prstGeom prst="roundRect">
                      <a:avLst>
                        <a:gd fmla="val 5768" name="adj"/>
                      </a:avLst>
                    </a:prstGeom>
                    <a:solidFill>
                      <a:srgbClr val="E9F2FC"/>
                    </a:solidFill>
                    <a:ln cap="flat" cmpd="sng" w="9525">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0043B2"/>
                          </a:solidFill>
                          <a:latin typeface="Arial"/>
                          <a:ea typeface="Arial"/>
                          <a:cs typeface="Arial"/>
                          <a:sym typeface="Arial"/>
                        </a:rPr>
                        <a:t>RESOURCE MANAGEMENT - </a:t>
                      </a:r>
                      <a:r>
                        <a:rPr lang="en-US" sz="700">
                          <a:solidFill>
                            <a:srgbClr val="0043B2"/>
                          </a:solidFill>
                          <a:latin typeface="Arial"/>
                          <a:ea typeface="Arial"/>
                          <a:cs typeface="Arial"/>
                          <a:sym typeface="Arial"/>
                        </a:rPr>
                        <a:t>YARN</a:t>
                      </a:r>
                      <a:endParaRPr/>
                    </a:p>
                  </p:txBody>
                </p:sp>
                <p:sp>
                  <p:nvSpPr>
                    <p:cNvPr id="231" name="Google Shape;231;p12"/>
                    <p:cNvSpPr/>
                    <p:nvPr/>
                  </p:nvSpPr>
                  <p:spPr>
                    <a:xfrm>
                      <a:off x="3628008" y="4425179"/>
                      <a:ext cx="4781720" cy="283766"/>
                    </a:xfrm>
                    <a:prstGeom prst="roundRect">
                      <a:avLst>
                        <a:gd fmla="val 5768" name="adj"/>
                      </a:avLst>
                    </a:prstGeom>
                    <a:solidFill>
                      <a:srgbClr val="E9F2FC"/>
                    </a:solidFill>
                    <a:ln cap="flat" cmpd="sng" w="9525">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0043B2"/>
                          </a:solidFill>
                          <a:latin typeface="Arial"/>
                          <a:ea typeface="Arial"/>
                          <a:cs typeface="Arial"/>
                          <a:sym typeface="Arial"/>
                        </a:rPr>
                        <a:t>SECURITY - </a:t>
                      </a:r>
                      <a:r>
                        <a:rPr lang="en-US" sz="700">
                          <a:solidFill>
                            <a:srgbClr val="0043B2"/>
                          </a:solidFill>
                          <a:latin typeface="Arial"/>
                          <a:ea typeface="Arial"/>
                          <a:cs typeface="Arial"/>
                          <a:sym typeface="Arial"/>
                        </a:rPr>
                        <a:t>SENTRY</a:t>
                      </a:r>
                      <a:endParaRPr/>
                    </a:p>
                  </p:txBody>
                </p:sp>
              </p:grpSp>
            </p:grpSp>
            <p:grpSp>
              <p:nvGrpSpPr>
                <p:cNvPr id="232" name="Google Shape;232;p12"/>
                <p:cNvGrpSpPr/>
                <p:nvPr/>
              </p:nvGrpSpPr>
              <p:grpSpPr>
                <a:xfrm>
                  <a:off x="3789740" y="4833313"/>
                  <a:ext cx="5116753" cy="1308014"/>
                  <a:chOff x="3419690" y="4848553"/>
                  <a:chExt cx="5063412" cy="1308014"/>
                </a:xfrm>
              </p:grpSpPr>
              <p:sp>
                <p:nvSpPr>
                  <p:cNvPr id="233" name="Google Shape;233;p12"/>
                  <p:cNvSpPr/>
                  <p:nvPr/>
                </p:nvSpPr>
                <p:spPr>
                  <a:xfrm>
                    <a:off x="3419690" y="4848553"/>
                    <a:ext cx="5063412" cy="1308014"/>
                  </a:xfrm>
                  <a:prstGeom prst="roundRect">
                    <a:avLst>
                      <a:gd fmla="val 5768" name="adj"/>
                    </a:avLst>
                  </a:prstGeom>
                  <a:solidFill>
                    <a:srgbClr val="E6E6E6"/>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0043B2"/>
                        </a:solidFill>
                        <a:latin typeface="Arial"/>
                        <a:ea typeface="Arial"/>
                        <a:cs typeface="Arial"/>
                        <a:sym typeface="Arial"/>
                      </a:rPr>
                      <a:t>DATA INTEGRATION &amp; STORAGR</a:t>
                    </a:r>
                    <a:endParaRPr/>
                  </a:p>
                  <a:p>
                    <a:pPr indent="0" lvl="0" marL="0" marR="0" rtl="0" algn="ctr">
                      <a:spcBef>
                        <a:spcPts val="0"/>
                      </a:spcBef>
                      <a:spcAft>
                        <a:spcPts val="0"/>
                      </a:spcAft>
                      <a:buNone/>
                    </a:pPr>
                    <a:r>
                      <a:t/>
                    </a:r>
                    <a:endParaRPr sz="1000">
                      <a:solidFill>
                        <a:srgbClr val="0043B2"/>
                      </a:solidFill>
                      <a:latin typeface="Arial"/>
                      <a:ea typeface="Arial"/>
                      <a:cs typeface="Arial"/>
                      <a:sym typeface="Arial"/>
                    </a:endParaRPr>
                  </a:p>
                  <a:p>
                    <a:pPr indent="0" lvl="0" marL="0" marR="0" rtl="0" algn="ctr">
                      <a:spcBef>
                        <a:spcPts val="0"/>
                      </a:spcBef>
                      <a:spcAft>
                        <a:spcPts val="0"/>
                      </a:spcAft>
                      <a:buNone/>
                    </a:pPr>
                    <a:r>
                      <a:t/>
                    </a:r>
                    <a:endParaRPr sz="1000">
                      <a:solidFill>
                        <a:srgbClr val="0043B2"/>
                      </a:solidFill>
                      <a:latin typeface="Arial"/>
                      <a:ea typeface="Arial"/>
                      <a:cs typeface="Arial"/>
                      <a:sym typeface="Arial"/>
                    </a:endParaRPr>
                  </a:p>
                  <a:p>
                    <a:pPr indent="0" lvl="0" marL="0" marR="0" rtl="0" algn="ctr">
                      <a:spcBef>
                        <a:spcPts val="0"/>
                      </a:spcBef>
                      <a:spcAft>
                        <a:spcPts val="0"/>
                      </a:spcAft>
                      <a:buNone/>
                    </a:pPr>
                    <a:r>
                      <a:t/>
                    </a:r>
                    <a:endParaRPr sz="1000">
                      <a:solidFill>
                        <a:srgbClr val="0043B2"/>
                      </a:solidFill>
                      <a:latin typeface="Arial"/>
                      <a:ea typeface="Arial"/>
                      <a:cs typeface="Arial"/>
                      <a:sym typeface="Arial"/>
                    </a:endParaRPr>
                  </a:p>
                  <a:p>
                    <a:pPr indent="0" lvl="0" marL="0" marR="0" rtl="0" algn="ctr">
                      <a:spcBef>
                        <a:spcPts val="0"/>
                      </a:spcBef>
                      <a:spcAft>
                        <a:spcPts val="0"/>
                      </a:spcAft>
                      <a:buNone/>
                    </a:pPr>
                    <a:r>
                      <a:t/>
                    </a:r>
                    <a:endParaRPr sz="1000">
                      <a:solidFill>
                        <a:srgbClr val="0043B2"/>
                      </a:solidFill>
                      <a:latin typeface="Arial"/>
                      <a:ea typeface="Arial"/>
                      <a:cs typeface="Arial"/>
                      <a:sym typeface="Arial"/>
                    </a:endParaRPr>
                  </a:p>
                  <a:p>
                    <a:pPr indent="0" lvl="0" marL="0" marR="0" rtl="0" algn="ctr">
                      <a:spcBef>
                        <a:spcPts val="0"/>
                      </a:spcBef>
                      <a:spcAft>
                        <a:spcPts val="0"/>
                      </a:spcAft>
                      <a:buNone/>
                    </a:pPr>
                    <a:r>
                      <a:t/>
                    </a:r>
                    <a:endParaRPr sz="1000">
                      <a:solidFill>
                        <a:srgbClr val="0043B2"/>
                      </a:solidFill>
                      <a:latin typeface="Arial"/>
                      <a:ea typeface="Arial"/>
                      <a:cs typeface="Arial"/>
                      <a:sym typeface="Arial"/>
                    </a:endParaRPr>
                  </a:p>
                  <a:p>
                    <a:pPr indent="0" lvl="0" marL="0" marR="0" rtl="0" algn="ctr">
                      <a:spcBef>
                        <a:spcPts val="0"/>
                      </a:spcBef>
                      <a:spcAft>
                        <a:spcPts val="0"/>
                      </a:spcAft>
                      <a:buNone/>
                    </a:pPr>
                    <a:r>
                      <a:t/>
                    </a:r>
                    <a:endParaRPr sz="1000">
                      <a:solidFill>
                        <a:srgbClr val="0043B2"/>
                      </a:solidFill>
                      <a:latin typeface="Arial"/>
                      <a:ea typeface="Arial"/>
                      <a:cs typeface="Arial"/>
                      <a:sym typeface="Arial"/>
                    </a:endParaRPr>
                  </a:p>
                </p:txBody>
              </p:sp>
              <p:grpSp>
                <p:nvGrpSpPr>
                  <p:cNvPr id="234" name="Google Shape;234;p12"/>
                  <p:cNvGrpSpPr/>
                  <p:nvPr/>
                </p:nvGrpSpPr>
                <p:grpSpPr>
                  <a:xfrm>
                    <a:off x="3549403" y="5199107"/>
                    <a:ext cx="4864330" cy="838363"/>
                    <a:chOff x="3579189" y="5183810"/>
                    <a:chExt cx="4864330" cy="838363"/>
                  </a:xfrm>
                </p:grpSpPr>
                <p:sp>
                  <p:nvSpPr>
                    <p:cNvPr id="235" name="Google Shape;235;p12"/>
                    <p:cNvSpPr/>
                    <p:nvPr/>
                  </p:nvSpPr>
                  <p:spPr>
                    <a:xfrm>
                      <a:off x="3579189" y="5738407"/>
                      <a:ext cx="4864329" cy="283766"/>
                    </a:xfrm>
                    <a:prstGeom prst="roundRect">
                      <a:avLst>
                        <a:gd fmla="val 5768" name="adj"/>
                      </a:avLst>
                    </a:prstGeom>
                    <a:solidFill>
                      <a:srgbClr val="E9F2FC"/>
                    </a:solidFill>
                    <a:ln cap="flat" cmpd="sng" w="9525">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0043B2"/>
                          </a:solidFill>
                          <a:latin typeface="Arial"/>
                          <a:ea typeface="Arial"/>
                          <a:cs typeface="Arial"/>
                          <a:sym typeface="Arial"/>
                        </a:rPr>
                        <a:t>INGEST – </a:t>
                      </a:r>
                      <a:r>
                        <a:rPr lang="en-US" sz="700">
                          <a:solidFill>
                            <a:srgbClr val="0043B2"/>
                          </a:solidFill>
                          <a:latin typeface="Arial"/>
                          <a:ea typeface="Arial"/>
                          <a:cs typeface="Arial"/>
                          <a:sym typeface="Arial"/>
                        </a:rPr>
                        <a:t>SQOOP, FLUME, KAFKA</a:t>
                      </a:r>
                      <a:endParaRPr/>
                    </a:p>
                  </p:txBody>
                </p:sp>
                <p:grpSp>
                  <p:nvGrpSpPr>
                    <p:cNvPr id="236" name="Google Shape;236;p12"/>
                    <p:cNvGrpSpPr/>
                    <p:nvPr/>
                  </p:nvGrpSpPr>
                  <p:grpSpPr>
                    <a:xfrm>
                      <a:off x="3579189" y="5183810"/>
                      <a:ext cx="4864330" cy="515219"/>
                      <a:chOff x="3579189" y="5183810"/>
                      <a:chExt cx="4864330" cy="515219"/>
                    </a:xfrm>
                  </p:grpSpPr>
                  <p:sp>
                    <p:nvSpPr>
                      <p:cNvPr id="237" name="Google Shape;237;p12"/>
                      <p:cNvSpPr/>
                      <p:nvPr/>
                    </p:nvSpPr>
                    <p:spPr>
                      <a:xfrm>
                        <a:off x="3579189" y="5183810"/>
                        <a:ext cx="1594494" cy="515219"/>
                      </a:xfrm>
                      <a:prstGeom prst="roundRect">
                        <a:avLst>
                          <a:gd fmla="val 5768" name="adj"/>
                        </a:avLst>
                      </a:prstGeom>
                      <a:solidFill>
                        <a:srgbClr val="E9F2FC"/>
                      </a:solidFill>
                      <a:ln cap="flat" cmpd="sng" w="9525">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0043B2"/>
                            </a:solidFill>
                            <a:latin typeface="Arial"/>
                            <a:ea typeface="Arial"/>
                            <a:cs typeface="Arial"/>
                            <a:sym typeface="Arial"/>
                          </a:rPr>
                          <a:t>FILESYSTEM</a:t>
                        </a:r>
                        <a:endParaRPr/>
                      </a:p>
                      <a:p>
                        <a:pPr indent="0" lvl="0" marL="0" marR="0" rtl="0" algn="ctr">
                          <a:spcBef>
                            <a:spcPts val="0"/>
                          </a:spcBef>
                          <a:spcAft>
                            <a:spcPts val="0"/>
                          </a:spcAft>
                          <a:buNone/>
                        </a:pPr>
                        <a:r>
                          <a:rPr lang="en-US" sz="700">
                            <a:solidFill>
                              <a:srgbClr val="0043B2"/>
                            </a:solidFill>
                            <a:latin typeface="Arial"/>
                            <a:ea typeface="Arial"/>
                            <a:cs typeface="Arial"/>
                            <a:sym typeface="Arial"/>
                          </a:rPr>
                          <a:t>HDFS</a:t>
                        </a:r>
                        <a:endParaRPr/>
                      </a:p>
                    </p:txBody>
                  </p:sp>
                  <p:sp>
                    <p:nvSpPr>
                      <p:cNvPr id="238" name="Google Shape;238;p12"/>
                      <p:cNvSpPr/>
                      <p:nvPr/>
                    </p:nvSpPr>
                    <p:spPr>
                      <a:xfrm>
                        <a:off x="5214107" y="5183810"/>
                        <a:ext cx="1594494" cy="515219"/>
                      </a:xfrm>
                      <a:prstGeom prst="roundRect">
                        <a:avLst>
                          <a:gd fmla="val 5768" name="adj"/>
                        </a:avLst>
                      </a:prstGeom>
                      <a:solidFill>
                        <a:srgbClr val="E9F2FC"/>
                      </a:solidFill>
                      <a:ln cap="flat" cmpd="sng" w="9525">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0043B2"/>
                            </a:solidFill>
                            <a:latin typeface="Arial"/>
                            <a:ea typeface="Arial"/>
                            <a:cs typeface="Arial"/>
                            <a:sym typeface="Arial"/>
                          </a:rPr>
                          <a:t>HỆ THỐNG TẬP TIN</a:t>
                        </a:r>
                        <a:endParaRPr/>
                      </a:p>
                      <a:p>
                        <a:pPr indent="0" lvl="0" marL="0" marR="0" rtl="0" algn="ctr">
                          <a:spcBef>
                            <a:spcPts val="0"/>
                          </a:spcBef>
                          <a:spcAft>
                            <a:spcPts val="0"/>
                          </a:spcAft>
                          <a:buNone/>
                        </a:pPr>
                        <a:r>
                          <a:rPr lang="en-US" sz="900">
                            <a:solidFill>
                              <a:srgbClr val="0043B2"/>
                            </a:solidFill>
                            <a:latin typeface="Arial"/>
                            <a:ea typeface="Arial"/>
                            <a:cs typeface="Arial"/>
                            <a:sym typeface="Arial"/>
                          </a:rPr>
                          <a:t>KUDU</a:t>
                        </a:r>
                        <a:endParaRPr sz="700">
                          <a:solidFill>
                            <a:srgbClr val="0043B2"/>
                          </a:solidFill>
                          <a:latin typeface="Arial"/>
                          <a:ea typeface="Arial"/>
                          <a:cs typeface="Arial"/>
                          <a:sym typeface="Arial"/>
                        </a:endParaRPr>
                      </a:p>
                    </p:txBody>
                  </p:sp>
                  <p:sp>
                    <p:nvSpPr>
                      <p:cNvPr id="239" name="Google Shape;239;p12"/>
                      <p:cNvSpPr/>
                      <p:nvPr/>
                    </p:nvSpPr>
                    <p:spPr>
                      <a:xfrm>
                        <a:off x="6849025" y="5183810"/>
                        <a:ext cx="1594494" cy="515219"/>
                      </a:xfrm>
                      <a:prstGeom prst="roundRect">
                        <a:avLst>
                          <a:gd fmla="val 5768" name="adj"/>
                        </a:avLst>
                      </a:prstGeom>
                      <a:solidFill>
                        <a:srgbClr val="E9F2FC"/>
                      </a:solidFill>
                      <a:ln cap="flat" cmpd="sng" w="9525">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0043B2"/>
                            </a:solidFill>
                            <a:latin typeface="Arial"/>
                            <a:ea typeface="Arial"/>
                            <a:cs typeface="Arial"/>
                            <a:sym typeface="Arial"/>
                          </a:rPr>
                          <a:t>NoSQL</a:t>
                        </a:r>
                        <a:endParaRPr/>
                      </a:p>
                      <a:p>
                        <a:pPr indent="0" lvl="0" marL="0" marR="0" rtl="0" algn="ctr">
                          <a:spcBef>
                            <a:spcPts val="0"/>
                          </a:spcBef>
                          <a:spcAft>
                            <a:spcPts val="0"/>
                          </a:spcAft>
                          <a:buNone/>
                        </a:pPr>
                        <a:r>
                          <a:rPr lang="en-US" sz="700">
                            <a:solidFill>
                              <a:srgbClr val="0043B2"/>
                            </a:solidFill>
                            <a:latin typeface="Arial"/>
                            <a:ea typeface="Arial"/>
                            <a:cs typeface="Arial"/>
                            <a:sym typeface="Arial"/>
                          </a:rPr>
                          <a:t>HBASE</a:t>
                        </a:r>
                        <a:endParaRPr/>
                      </a:p>
                    </p:txBody>
                  </p:sp>
                </p:grpSp>
              </p:grpSp>
            </p:grpSp>
            <p:grpSp>
              <p:nvGrpSpPr>
                <p:cNvPr id="240" name="Google Shape;240;p12"/>
                <p:cNvGrpSpPr/>
                <p:nvPr/>
              </p:nvGrpSpPr>
              <p:grpSpPr>
                <a:xfrm>
                  <a:off x="3789741" y="2757151"/>
                  <a:ext cx="1671403" cy="992320"/>
                  <a:chOff x="3458751" y="2764771"/>
                  <a:chExt cx="1671403" cy="992320"/>
                </a:xfrm>
              </p:grpSpPr>
              <p:sp>
                <p:nvSpPr>
                  <p:cNvPr id="241" name="Google Shape;241;p12"/>
                  <p:cNvSpPr/>
                  <p:nvPr/>
                </p:nvSpPr>
                <p:spPr>
                  <a:xfrm>
                    <a:off x="3458751" y="2764771"/>
                    <a:ext cx="1671403" cy="992320"/>
                  </a:xfrm>
                  <a:prstGeom prst="roundRect">
                    <a:avLst>
                      <a:gd fmla="val 5768" name="adj"/>
                    </a:avLst>
                  </a:prstGeom>
                  <a:solidFill>
                    <a:srgbClr val="E6E6E6"/>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0043B2"/>
                        </a:solidFill>
                        <a:latin typeface="Arial"/>
                        <a:ea typeface="Arial"/>
                        <a:cs typeface="Arial"/>
                        <a:sym typeface="Arial"/>
                      </a:rPr>
                      <a:t>DATA ENGINEERING</a:t>
                    </a:r>
                    <a:endParaRPr/>
                  </a:p>
                  <a:p>
                    <a:pPr indent="0" lvl="0" marL="0" marR="0" rtl="0" algn="ctr">
                      <a:spcBef>
                        <a:spcPts val="0"/>
                      </a:spcBef>
                      <a:spcAft>
                        <a:spcPts val="0"/>
                      </a:spcAft>
                      <a:buNone/>
                    </a:pPr>
                    <a:r>
                      <a:t/>
                    </a:r>
                    <a:endParaRPr sz="1000">
                      <a:solidFill>
                        <a:srgbClr val="0043B2"/>
                      </a:solidFill>
                      <a:latin typeface="Arial"/>
                      <a:ea typeface="Arial"/>
                      <a:cs typeface="Arial"/>
                      <a:sym typeface="Arial"/>
                    </a:endParaRPr>
                  </a:p>
                  <a:p>
                    <a:pPr indent="0" lvl="0" marL="0" marR="0" rtl="0" algn="ctr">
                      <a:spcBef>
                        <a:spcPts val="0"/>
                      </a:spcBef>
                      <a:spcAft>
                        <a:spcPts val="0"/>
                      </a:spcAft>
                      <a:buNone/>
                    </a:pPr>
                    <a:r>
                      <a:t/>
                    </a:r>
                    <a:endParaRPr sz="1000">
                      <a:solidFill>
                        <a:srgbClr val="0043B2"/>
                      </a:solidFill>
                      <a:latin typeface="Arial"/>
                      <a:ea typeface="Arial"/>
                      <a:cs typeface="Arial"/>
                      <a:sym typeface="Arial"/>
                    </a:endParaRPr>
                  </a:p>
                  <a:p>
                    <a:pPr indent="0" lvl="0" marL="0" marR="0" rtl="0" algn="ctr">
                      <a:spcBef>
                        <a:spcPts val="0"/>
                      </a:spcBef>
                      <a:spcAft>
                        <a:spcPts val="0"/>
                      </a:spcAft>
                      <a:buNone/>
                    </a:pPr>
                    <a:r>
                      <a:t/>
                    </a:r>
                    <a:endParaRPr sz="1000">
                      <a:solidFill>
                        <a:srgbClr val="0043B2"/>
                      </a:solidFill>
                      <a:latin typeface="Arial"/>
                      <a:ea typeface="Arial"/>
                      <a:cs typeface="Arial"/>
                      <a:sym typeface="Arial"/>
                    </a:endParaRPr>
                  </a:p>
                  <a:p>
                    <a:pPr indent="0" lvl="0" marL="0" marR="0" rtl="0" algn="ctr">
                      <a:spcBef>
                        <a:spcPts val="0"/>
                      </a:spcBef>
                      <a:spcAft>
                        <a:spcPts val="0"/>
                      </a:spcAft>
                      <a:buNone/>
                    </a:pPr>
                    <a:r>
                      <a:t/>
                    </a:r>
                    <a:endParaRPr sz="1000">
                      <a:solidFill>
                        <a:srgbClr val="0043B2"/>
                      </a:solidFill>
                      <a:latin typeface="Arial"/>
                      <a:ea typeface="Arial"/>
                      <a:cs typeface="Arial"/>
                      <a:sym typeface="Arial"/>
                    </a:endParaRPr>
                  </a:p>
                </p:txBody>
              </p:sp>
              <p:grpSp>
                <p:nvGrpSpPr>
                  <p:cNvPr id="242" name="Google Shape;242;p12"/>
                  <p:cNvGrpSpPr/>
                  <p:nvPr/>
                </p:nvGrpSpPr>
                <p:grpSpPr>
                  <a:xfrm>
                    <a:off x="3531370" y="3156162"/>
                    <a:ext cx="1526164" cy="494569"/>
                    <a:chOff x="3539906" y="3054562"/>
                    <a:chExt cx="1526164" cy="494569"/>
                  </a:xfrm>
                </p:grpSpPr>
                <p:sp>
                  <p:nvSpPr>
                    <p:cNvPr id="243" name="Google Shape;243;p12"/>
                    <p:cNvSpPr/>
                    <p:nvPr/>
                  </p:nvSpPr>
                  <p:spPr>
                    <a:xfrm>
                      <a:off x="3539906" y="3054562"/>
                      <a:ext cx="748289" cy="494569"/>
                    </a:xfrm>
                    <a:prstGeom prst="roundRect">
                      <a:avLst>
                        <a:gd fmla="val 11797" name="adj"/>
                      </a:avLst>
                    </a:prstGeom>
                    <a:solidFill>
                      <a:srgbClr val="E9F2FC"/>
                    </a:solidFill>
                    <a:ln cap="flat" cmpd="sng" w="9525">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0043B2"/>
                          </a:solidFill>
                          <a:latin typeface="Arial"/>
                          <a:ea typeface="Arial"/>
                          <a:cs typeface="Arial"/>
                          <a:sym typeface="Arial"/>
                        </a:rPr>
                        <a:t>BATCH</a:t>
                      </a:r>
                      <a:endParaRPr/>
                    </a:p>
                    <a:p>
                      <a:pPr indent="0" lvl="0" marL="0" marR="0" rtl="0" algn="ctr">
                        <a:spcBef>
                          <a:spcPts val="0"/>
                        </a:spcBef>
                        <a:spcAft>
                          <a:spcPts val="0"/>
                        </a:spcAft>
                        <a:buNone/>
                      </a:pPr>
                      <a:r>
                        <a:rPr lang="en-US" sz="700">
                          <a:solidFill>
                            <a:srgbClr val="0043B2"/>
                          </a:solidFill>
                          <a:latin typeface="Arial"/>
                          <a:ea typeface="Arial"/>
                          <a:cs typeface="Arial"/>
                          <a:sym typeface="Arial"/>
                        </a:rPr>
                        <a:t>SPARK,</a:t>
                      </a:r>
                      <a:endParaRPr/>
                    </a:p>
                    <a:p>
                      <a:pPr indent="0" lvl="0" marL="0" marR="0" rtl="0" algn="ctr">
                        <a:spcBef>
                          <a:spcPts val="0"/>
                        </a:spcBef>
                        <a:spcAft>
                          <a:spcPts val="0"/>
                        </a:spcAft>
                        <a:buNone/>
                      </a:pPr>
                      <a:r>
                        <a:rPr lang="en-US" sz="700">
                          <a:solidFill>
                            <a:srgbClr val="0043B2"/>
                          </a:solidFill>
                          <a:latin typeface="Arial"/>
                          <a:ea typeface="Arial"/>
                          <a:cs typeface="Arial"/>
                          <a:sym typeface="Arial"/>
                        </a:rPr>
                        <a:t>HIVEM PIG</a:t>
                      </a:r>
                      <a:endParaRPr sz="700">
                        <a:solidFill>
                          <a:srgbClr val="0043B2"/>
                        </a:solidFill>
                        <a:latin typeface="Arial"/>
                        <a:ea typeface="Arial"/>
                        <a:cs typeface="Arial"/>
                        <a:sym typeface="Arial"/>
                      </a:endParaRPr>
                    </a:p>
                  </p:txBody>
                </p:sp>
                <p:sp>
                  <p:nvSpPr>
                    <p:cNvPr id="244" name="Google Shape;244;p12"/>
                    <p:cNvSpPr/>
                    <p:nvPr/>
                  </p:nvSpPr>
                  <p:spPr>
                    <a:xfrm>
                      <a:off x="4317781" y="3054562"/>
                      <a:ext cx="748289" cy="494569"/>
                    </a:xfrm>
                    <a:prstGeom prst="roundRect">
                      <a:avLst>
                        <a:gd fmla="val 11797" name="adj"/>
                      </a:avLst>
                    </a:prstGeom>
                    <a:solidFill>
                      <a:srgbClr val="E9F2FC"/>
                    </a:solidFill>
                    <a:ln cap="flat" cmpd="sng" w="9525">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0043B2"/>
                          </a:solidFill>
                          <a:latin typeface="Arial"/>
                          <a:ea typeface="Arial"/>
                          <a:cs typeface="Arial"/>
                          <a:sym typeface="Arial"/>
                        </a:rPr>
                        <a:t>STREAM</a:t>
                      </a:r>
                      <a:endParaRPr/>
                    </a:p>
                    <a:p>
                      <a:pPr indent="0" lvl="0" marL="0" marR="0" rtl="0" algn="ctr">
                        <a:spcBef>
                          <a:spcPts val="0"/>
                        </a:spcBef>
                        <a:spcAft>
                          <a:spcPts val="0"/>
                        </a:spcAft>
                        <a:buNone/>
                      </a:pPr>
                      <a:r>
                        <a:rPr lang="en-US" sz="700">
                          <a:solidFill>
                            <a:srgbClr val="0043B2"/>
                          </a:solidFill>
                          <a:latin typeface="Arial"/>
                          <a:ea typeface="Arial"/>
                          <a:cs typeface="Arial"/>
                          <a:sym typeface="Arial"/>
                        </a:rPr>
                        <a:t>SPARK</a:t>
                      </a:r>
                      <a:endParaRPr/>
                    </a:p>
                  </p:txBody>
                </p:sp>
              </p:grpSp>
            </p:grpSp>
            <p:grpSp>
              <p:nvGrpSpPr>
                <p:cNvPr id="245" name="Google Shape;245;p12"/>
                <p:cNvGrpSpPr/>
                <p:nvPr/>
              </p:nvGrpSpPr>
              <p:grpSpPr>
                <a:xfrm>
                  <a:off x="5529260" y="2757151"/>
                  <a:ext cx="2438128" cy="992320"/>
                  <a:chOff x="5175410" y="2764771"/>
                  <a:chExt cx="2438128" cy="992320"/>
                </a:xfrm>
              </p:grpSpPr>
              <p:sp>
                <p:nvSpPr>
                  <p:cNvPr id="246" name="Google Shape;246;p12"/>
                  <p:cNvSpPr/>
                  <p:nvPr/>
                </p:nvSpPr>
                <p:spPr>
                  <a:xfrm>
                    <a:off x="5175410" y="2764771"/>
                    <a:ext cx="2438128" cy="992320"/>
                  </a:xfrm>
                  <a:prstGeom prst="roundRect">
                    <a:avLst>
                      <a:gd fmla="val 5768" name="adj"/>
                    </a:avLst>
                  </a:prstGeom>
                  <a:solidFill>
                    <a:srgbClr val="E6E6E6"/>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0043B2"/>
                        </a:solidFill>
                        <a:latin typeface="Arial"/>
                        <a:ea typeface="Arial"/>
                        <a:cs typeface="Arial"/>
                        <a:sym typeface="Arial"/>
                      </a:rPr>
                      <a:t>DATA DISCOVERY &amp; ANALYTICS</a:t>
                    </a:r>
                    <a:endParaRPr/>
                  </a:p>
                  <a:p>
                    <a:pPr indent="0" lvl="0" marL="0" marR="0" rtl="0" algn="ctr">
                      <a:spcBef>
                        <a:spcPts val="0"/>
                      </a:spcBef>
                      <a:spcAft>
                        <a:spcPts val="0"/>
                      </a:spcAft>
                      <a:buNone/>
                    </a:pPr>
                    <a:r>
                      <a:t/>
                    </a:r>
                    <a:endParaRPr sz="1000">
                      <a:solidFill>
                        <a:srgbClr val="0043B2"/>
                      </a:solidFill>
                      <a:latin typeface="Arial"/>
                      <a:ea typeface="Arial"/>
                      <a:cs typeface="Arial"/>
                      <a:sym typeface="Arial"/>
                    </a:endParaRPr>
                  </a:p>
                  <a:p>
                    <a:pPr indent="0" lvl="0" marL="0" marR="0" rtl="0" algn="ctr">
                      <a:spcBef>
                        <a:spcPts val="0"/>
                      </a:spcBef>
                      <a:spcAft>
                        <a:spcPts val="0"/>
                      </a:spcAft>
                      <a:buNone/>
                    </a:pPr>
                    <a:r>
                      <a:t/>
                    </a:r>
                    <a:endParaRPr sz="1000">
                      <a:solidFill>
                        <a:srgbClr val="0043B2"/>
                      </a:solidFill>
                      <a:latin typeface="Arial"/>
                      <a:ea typeface="Arial"/>
                      <a:cs typeface="Arial"/>
                      <a:sym typeface="Arial"/>
                    </a:endParaRPr>
                  </a:p>
                  <a:p>
                    <a:pPr indent="0" lvl="0" marL="0" marR="0" rtl="0" algn="ctr">
                      <a:spcBef>
                        <a:spcPts val="0"/>
                      </a:spcBef>
                      <a:spcAft>
                        <a:spcPts val="0"/>
                      </a:spcAft>
                      <a:buNone/>
                    </a:pPr>
                    <a:r>
                      <a:t/>
                    </a:r>
                    <a:endParaRPr sz="1000">
                      <a:solidFill>
                        <a:srgbClr val="0043B2"/>
                      </a:solidFill>
                      <a:latin typeface="Arial"/>
                      <a:ea typeface="Arial"/>
                      <a:cs typeface="Arial"/>
                      <a:sym typeface="Arial"/>
                    </a:endParaRPr>
                  </a:p>
                  <a:p>
                    <a:pPr indent="0" lvl="0" marL="0" marR="0" rtl="0" algn="ctr">
                      <a:spcBef>
                        <a:spcPts val="0"/>
                      </a:spcBef>
                      <a:spcAft>
                        <a:spcPts val="0"/>
                      </a:spcAft>
                      <a:buNone/>
                    </a:pPr>
                    <a:r>
                      <a:t/>
                    </a:r>
                    <a:endParaRPr sz="1000">
                      <a:solidFill>
                        <a:srgbClr val="0043B2"/>
                      </a:solidFill>
                      <a:latin typeface="Arial"/>
                      <a:ea typeface="Arial"/>
                      <a:cs typeface="Arial"/>
                      <a:sym typeface="Arial"/>
                    </a:endParaRPr>
                  </a:p>
                </p:txBody>
              </p:sp>
              <p:grpSp>
                <p:nvGrpSpPr>
                  <p:cNvPr id="247" name="Google Shape;247;p12"/>
                  <p:cNvGrpSpPr/>
                  <p:nvPr/>
                </p:nvGrpSpPr>
                <p:grpSpPr>
                  <a:xfrm>
                    <a:off x="5240347" y="3156162"/>
                    <a:ext cx="2286927" cy="494569"/>
                    <a:chOff x="5240347" y="3118873"/>
                    <a:chExt cx="2286927" cy="494569"/>
                  </a:xfrm>
                </p:grpSpPr>
                <p:sp>
                  <p:nvSpPr>
                    <p:cNvPr id="248" name="Google Shape;248;p12"/>
                    <p:cNvSpPr/>
                    <p:nvPr/>
                  </p:nvSpPr>
                  <p:spPr>
                    <a:xfrm>
                      <a:off x="5240347" y="3118873"/>
                      <a:ext cx="748289" cy="494569"/>
                    </a:xfrm>
                    <a:prstGeom prst="roundRect">
                      <a:avLst>
                        <a:gd fmla="val 11797" name="adj"/>
                      </a:avLst>
                    </a:prstGeom>
                    <a:solidFill>
                      <a:srgbClr val="E9F2FC"/>
                    </a:solidFill>
                    <a:ln cap="flat" cmpd="sng" w="9525">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0043B2"/>
                          </a:solidFill>
                          <a:latin typeface="Arial"/>
                          <a:ea typeface="Arial"/>
                          <a:cs typeface="Arial"/>
                          <a:sym typeface="Arial"/>
                        </a:rPr>
                        <a:t>SQL</a:t>
                      </a:r>
                      <a:endParaRPr/>
                    </a:p>
                    <a:p>
                      <a:pPr indent="0" lvl="0" marL="0" marR="0" rtl="0" algn="ctr">
                        <a:spcBef>
                          <a:spcPts val="0"/>
                        </a:spcBef>
                        <a:spcAft>
                          <a:spcPts val="0"/>
                        </a:spcAft>
                        <a:buNone/>
                      </a:pPr>
                      <a:r>
                        <a:rPr lang="en-US" sz="700">
                          <a:solidFill>
                            <a:srgbClr val="0043B2"/>
                          </a:solidFill>
                          <a:latin typeface="Arial"/>
                          <a:ea typeface="Arial"/>
                          <a:cs typeface="Arial"/>
                          <a:sym typeface="Arial"/>
                        </a:rPr>
                        <a:t>IMPALA</a:t>
                      </a:r>
                      <a:endParaRPr/>
                    </a:p>
                  </p:txBody>
                </p:sp>
                <p:sp>
                  <p:nvSpPr>
                    <p:cNvPr id="249" name="Google Shape;249;p12"/>
                    <p:cNvSpPr/>
                    <p:nvPr/>
                  </p:nvSpPr>
                  <p:spPr>
                    <a:xfrm>
                      <a:off x="6012048" y="3118873"/>
                      <a:ext cx="748289" cy="494569"/>
                    </a:xfrm>
                    <a:prstGeom prst="roundRect">
                      <a:avLst>
                        <a:gd fmla="val 11797" name="adj"/>
                      </a:avLst>
                    </a:prstGeom>
                    <a:solidFill>
                      <a:srgbClr val="E9F2FC"/>
                    </a:solidFill>
                    <a:ln cap="flat" cmpd="sng" w="9525">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0043B2"/>
                          </a:solidFill>
                          <a:latin typeface="Arial"/>
                          <a:ea typeface="Arial"/>
                          <a:cs typeface="Arial"/>
                          <a:sym typeface="Arial"/>
                        </a:rPr>
                        <a:t>SEARCH</a:t>
                      </a:r>
                      <a:endParaRPr/>
                    </a:p>
                    <a:p>
                      <a:pPr indent="0" lvl="0" marL="0" marR="0" rtl="0" algn="ctr">
                        <a:spcBef>
                          <a:spcPts val="0"/>
                        </a:spcBef>
                        <a:spcAft>
                          <a:spcPts val="0"/>
                        </a:spcAft>
                        <a:buNone/>
                      </a:pPr>
                      <a:r>
                        <a:rPr lang="en-US" sz="700">
                          <a:solidFill>
                            <a:srgbClr val="0043B2"/>
                          </a:solidFill>
                          <a:latin typeface="Arial"/>
                          <a:ea typeface="Arial"/>
                          <a:cs typeface="Arial"/>
                          <a:sym typeface="Arial"/>
                        </a:rPr>
                        <a:t>SOLR</a:t>
                      </a:r>
                      <a:endParaRPr/>
                    </a:p>
                  </p:txBody>
                </p:sp>
                <p:sp>
                  <p:nvSpPr>
                    <p:cNvPr id="250" name="Google Shape;250;p12"/>
                    <p:cNvSpPr/>
                    <p:nvPr/>
                  </p:nvSpPr>
                  <p:spPr>
                    <a:xfrm>
                      <a:off x="6778985" y="3118873"/>
                      <a:ext cx="748289" cy="494569"/>
                    </a:xfrm>
                    <a:prstGeom prst="roundRect">
                      <a:avLst>
                        <a:gd fmla="val 11797" name="adj"/>
                      </a:avLst>
                    </a:prstGeom>
                    <a:solidFill>
                      <a:srgbClr val="E9F2FC"/>
                    </a:solidFill>
                    <a:ln cap="flat" cmpd="sng" w="9525">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0043B2"/>
                          </a:solidFill>
                          <a:latin typeface="Arial"/>
                          <a:ea typeface="Arial"/>
                          <a:cs typeface="Arial"/>
                          <a:sym typeface="Arial"/>
                        </a:rPr>
                        <a:t>MODEL</a:t>
                      </a:r>
                      <a:endParaRPr/>
                    </a:p>
                    <a:p>
                      <a:pPr indent="0" lvl="0" marL="0" marR="0" rtl="0" algn="ctr">
                        <a:spcBef>
                          <a:spcPts val="0"/>
                        </a:spcBef>
                        <a:spcAft>
                          <a:spcPts val="0"/>
                        </a:spcAft>
                        <a:buNone/>
                      </a:pPr>
                      <a:r>
                        <a:rPr lang="en-US" sz="700">
                          <a:solidFill>
                            <a:srgbClr val="0043B2"/>
                          </a:solidFill>
                          <a:latin typeface="Arial"/>
                          <a:ea typeface="Arial"/>
                          <a:cs typeface="Arial"/>
                          <a:sym typeface="Arial"/>
                        </a:rPr>
                        <a:t>SPARK</a:t>
                      </a:r>
                      <a:endParaRPr/>
                    </a:p>
                  </p:txBody>
                </p:sp>
              </p:grpSp>
            </p:grpSp>
            <p:grpSp>
              <p:nvGrpSpPr>
                <p:cNvPr id="251" name="Google Shape;251;p12"/>
                <p:cNvGrpSpPr/>
                <p:nvPr/>
              </p:nvGrpSpPr>
              <p:grpSpPr>
                <a:xfrm>
                  <a:off x="8039178" y="2757151"/>
                  <a:ext cx="867316" cy="992320"/>
                  <a:chOff x="7654848" y="2764771"/>
                  <a:chExt cx="867316" cy="992320"/>
                </a:xfrm>
              </p:grpSpPr>
              <p:sp>
                <p:nvSpPr>
                  <p:cNvPr id="252" name="Google Shape;252;p12"/>
                  <p:cNvSpPr/>
                  <p:nvPr/>
                </p:nvSpPr>
                <p:spPr>
                  <a:xfrm>
                    <a:off x="7654848" y="2764771"/>
                    <a:ext cx="867316" cy="992320"/>
                  </a:xfrm>
                  <a:prstGeom prst="roundRect">
                    <a:avLst>
                      <a:gd fmla="val 5768" name="adj"/>
                    </a:avLst>
                  </a:prstGeom>
                  <a:solidFill>
                    <a:srgbClr val="E6E6E6"/>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0043B2"/>
                        </a:solidFill>
                        <a:latin typeface="Arial"/>
                        <a:ea typeface="Arial"/>
                        <a:cs typeface="Arial"/>
                        <a:sym typeface="Arial"/>
                      </a:rPr>
                      <a:t>DATA APPS</a:t>
                    </a:r>
                    <a:endParaRPr/>
                  </a:p>
                  <a:p>
                    <a:pPr indent="0" lvl="0" marL="0" marR="0" rtl="0" algn="ctr">
                      <a:spcBef>
                        <a:spcPts val="0"/>
                      </a:spcBef>
                      <a:spcAft>
                        <a:spcPts val="0"/>
                      </a:spcAft>
                      <a:buNone/>
                    </a:pPr>
                    <a:r>
                      <a:t/>
                    </a:r>
                    <a:endParaRPr sz="1000">
                      <a:solidFill>
                        <a:srgbClr val="0043B2"/>
                      </a:solidFill>
                      <a:latin typeface="Arial"/>
                      <a:ea typeface="Arial"/>
                      <a:cs typeface="Arial"/>
                      <a:sym typeface="Arial"/>
                    </a:endParaRPr>
                  </a:p>
                  <a:p>
                    <a:pPr indent="0" lvl="0" marL="0" marR="0" rtl="0" algn="ctr">
                      <a:spcBef>
                        <a:spcPts val="0"/>
                      </a:spcBef>
                      <a:spcAft>
                        <a:spcPts val="0"/>
                      </a:spcAft>
                      <a:buNone/>
                    </a:pPr>
                    <a:r>
                      <a:t/>
                    </a:r>
                    <a:endParaRPr sz="1000">
                      <a:solidFill>
                        <a:srgbClr val="0043B2"/>
                      </a:solidFill>
                      <a:latin typeface="Arial"/>
                      <a:ea typeface="Arial"/>
                      <a:cs typeface="Arial"/>
                      <a:sym typeface="Arial"/>
                    </a:endParaRPr>
                  </a:p>
                  <a:p>
                    <a:pPr indent="0" lvl="0" marL="0" marR="0" rtl="0" algn="ctr">
                      <a:spcBef>
                        <a:spcPts val="0"/>
                      </a:spcBef>
                      <a:spcAft>
                        <a:spcPts val="0"/>
                      </a:spcAft>
                      <a:buNone/>
                    </a:pPr>
                    <a:r>
                      <a:t/>
                    </a:r>
                    <a:endParaRPr sz="1000">
                      <a:solidFill>
                        <a:srgbClr val="0043B2"/>
                      </a:solidFill>
                      <a:latin typeface="Arial"/>
                      <a:ea typeface="Arial"/>
                      <a:cs typeface="Arial"/>
                      <a:sym typeface="Arial"/>
                    </a:endParaRPr>
                  </a:p>
                  <a:p>
                    <a:pPr indent="0" lvl="0" marL="0" marR="0" rtl="0" algn="ctr">
                      <a:spcBef>
                        <a:spcPts val="0"/>
                      </a:spcBef>
                      <a:spcAft>
                        <a:spcPts val="0"/>
                      </a:spcAft>
                      <a:buNone/>
                    </a:pPr>
                    <a:r>
                      <a:t/>
                    </a:r>
                    <a:endParaRPr sz="1000">
                      <a:solidFill>
                        <a:srgbClr val="0043B2"/>
                      </a:solidFill>
                      <a:latin typeface="Arial"/>
                      <a:ea typeface="Arial"/>
                      <a:cs typeface="Arial"/>
                      <a:sym typeface="Arial"/>
                    </a:endParaRPr>
                  </a:p>
                </p:txBody>
              </p:sp>
              <p:sp>
                <p:nvSpPr>
                  <p:cNvPr id="253" name="Google Shape;253;p12"/>
                  <p:cNvSpPr/>
                  <p:nvPr/>
                </p:nvSpPr>
                <p:spPr>
                  <a:xfrm>
                    <a:off x="7706290" y="3156162"/>
                    <a:ext cx="748289" cy="494569"/>
                  </a:xfrm>
                  <a:prstGeom prst="roundRect">
                    <a:avLst>
                      <a:gd fmla="val 11797" name="adj"/>
                    </a:avLst>
                  </a:prstGeom>
                  <a:solidFill>
                    <a:srgbClr val="E9F2FC"/>
                  </a:solidFill>
                  <a:ln cap="flat" cmpd="sng" w="9525">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0043B2"/>
                        </a:solidFill>
                        <a:latin typeface="Arial"/>
                        <a:ea typeface="Arial"/>
                        <a:cs typeface="Arial"/>
                        <a:sym typeface="Arial"/>
                      </a:rPr>
                      <a:t>ONLINE</a:t>
                    </a:r>
                    <a:endParaRPr/>
                  </a:p>
                  <a:p>
                    <a:pPr indent="0" lvl="0" marL="0" marR="0" rtl="0" algn="ctr">
                      <a:spcBef>
                        <a:spcPts val="0"/>
                      </a:spcBef>
                      <a:spcAft>
                        <a:spcPts val="0"/>
                      </a:spcAft>
                      <a:buNone/>
                    </a:pPr>
                    <a:r>
                      <a:rPr lang="en-US" sz="700">
                        <a:solidFill>
                          <a:srgbClr val="0043B2"/>
                        </a:solidFill>
                        <a:latin typeface="Arial"/>
                        <a:ea typeface="Arial"/>
                        <a:cs typeface="Arial"/>
                        <a:sym typeface="Arial"/>
                      </a:rPr>
                      <a:t>HBASE</a:t>
                    </a:r>
                    <a:endParaRPr/>
                  </a:p>
                </p:txBody>
              </p:sp>
            </p:grpSp>
          </p:grpSp>
        </p:grpSp>
        <p:sp>
          <p:nvSpPr>
            <p:cNvPr id="254" name="Google Shape;254;p12"/>
            <p:cNvSpPr/>
            <p:nvPr/>
          </p:nvSpPr>
          <p:spPr>
            <a:xfrm>
              <a:off x="3905681" y="2507425"/>
              <a:ext cx="5426719" cy="2530989"/>
            </a:xfrm>
            <a:prstGeom prst="rect">
              <a:avLst/>
            </a:pr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5" name="Google Shape;255;p12"/>
            <p:cNvSpPr/>
            <p:nvPr/>
          </p:nvSpPr>
          <p:spPr>
            <a:xfrm>
              <a:off x="3962215" y="5578040"/>
              <a:ext cx="5370186" cy="556932"/>
            </a:xfrm>
            <a:prstGeom prst="rect">
              <a:avLst/>
            </a:pr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6" name="Google Shape;256;p12"/>
            <p:cNvSpPr/>
            <p:nvPr/>
          </p:nvSpPr>
          <p:spPr>
            <a:xfrm>
              <a:off x="3961894" y="5038415"/>
              <a:ext cx="1872363" cy="556932"/>
            </a:xfrm>
            <a:prstGeom prst="rect">
              <a:avLst/>
            </a:pr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7" name="Google Shape;257;p12"/>
            <p:cNvSpPr/>
            <p:nvPr/>
          </p:nvSpPr>
          <p:spPr>
            <a:xfrm>
              <a:off x="7501413" y="5038414"/>
              <a:ext cx="1872363" cy="556932"/>
            </a:xfrm>
            <a:prstGeom prst="rect">
              <a:avLst/>
            </a:pr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7" name="Shape 3027"/>
        <p:cNvGrpSpPr/>
        <p:nvPr/>
      </p:nvGrpSpPr>
      <p:grpSpPr>
        <a:xfrm>
          <a:off x="0" y="0"/>
          <a:ext cx="0" cy="0"/>
          <a:chOff x="0" y="0"/>
          <a:chExt cx="0" cy="0"/>
        </a:xfrm>
      </p:grpSpPr>
      <p:sp>
        <p:nvSpPr>
          <p:cNvPr id="3028" name="Google Shape;3028;p12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2.2. Apache HBase</a:t>
            </a:r>
            <a:endParaRPr/>
          </a:p>
        </p:txBody>
      </p:sp>
      <p:sp>
        <p:nvSpPr>
          <p:cNvPr id="3029" name="Google Shape;3029;p12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Lệnh thao tác dữ liệu</a:t>
            </a:r>
            <a:endParaRPr/>
          </a:p>
        </p:txBody>
      </p:sp>
      <p:sp>
        <p:nvSpPr>
          <p:cNvPr id="3030" name="Google Shape;3030;p12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3031" name="Google Shape;3031;p12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Put: Đặt</a:t>
            </a:r>
            <a:endParaRPr/>
          </a:p>
          <a:p>
            <a:pPr indent="-177800" lvl="0" marL="177800" rtl="0" algn="l">
              <a:lnSpc>
                <a:spcPct val="128571"/>
              </a:lnSpc>
              <a:spcBef>
                <a:spcPts val="1000"/>
              </a:spcBef>
              <a:spcAft>
                <a:spcPts val="0"/>
              </a:spcAft>
              <a:buClr>
                <a:srgbClr val="262626"/>
              </a:buClr>
              <a:buSzPts val="1400"/>
              <a:buFont typeface="Arial"/>
              <a:buChar char="•"/>
            </a:pPr>
            <a:r>
              <a:rPr lang="en-US"/>
              <a:t>Get: Tìm nạp</a:t>
            </a:r>
            <a:endParaRPr/>
          </a:p>
          <a:p>
            <a:pPr indent="-177800" lvl="0" marL="177800" rtl="0" algn="l">
              <a:lnSpc>
                <a:spcPct val="128571"/>
              </a:lnSpc>
              <a:spcBef>
                <a:spcPts val="1000"/>
              </a:spcBef>
              <a:spcAft>
                <a:spcPts val="0"/>
              </a:spcAft>
              <a:buClr>
                <a:srgbClr val="262626"/>
              </a:buClr>
              <a:buSzPts val="1400"/>
              <a:buFont typeface="Arial"/>
              <a:buChar char="•"/>
            </a:pPr>
            <a:r>
              <a:rPr lang="en-US"/>
              <a:t>Scan: Quét</a:t>
            </a:r>
            <a:endParaRPr/>
          </a:p>
          <a:p>
            <a:pPr indent="-177800" lvl="0" marL="177800" rtl="0" algn="l">
              <a:lnSpc>
                <a:spcPct val="128571"/>
              </a:lnSpc>
              <a:spcBef>
                <a:spcPts val="1000"/>
              </a:spcBef>
              <a:spcAft>
                <a:spcPts val="0"/>
              </a:spcAft>
              <a:buClr>
                <a:srgbClr val="262626"/>
              </a:buClr>
              <a:buSzPts val="1400"/>
              <a:buFont typeface="Arial"/>
              <a:buChar char="•"/>
            </a:pPr>
            <a:r>
              <a:rPr lang="en-US"/>
              <a:t>Count: Đếm</a:t>
            </a:r>
            <a:endParaRPr/>
          </a:p>
          <a:p>
            <a:pPr indent="-177800" lvl="0" marL="177800" rtl="0" algn="l">
              <a:lnSpc>
                <a:spcPct val="128571"/>
              </a:lnSpc>
              <a:spcBef>
                <a:spcPts val="1000"/>
              </a:spcBef>
              <a:spcAft>
                <a:spcPts val="0"/>
              </a:spcAft>
              <a:buClr>
                <a:srgbClr val="262626"/>
              </a:buClr>
              <a:buSzPts val="1400"/>
              <a:buFont typeface="Arial"/>
              <a:buChar char="•"/>
            </a:pPr>
            <a:r>
              <a:rPr lang="en-US"/>
              <a:t>Delete / deleteall: Xóa / Xóa tất cả</a:t>
            </a:r>
            <a:endParaRPr/>
          </a:p>
          <a:p>
            <a:pPr indent="-177800" lvl="0" marL="177800" rtl="0" algn="l">
              <a:lnSpc>
                <a:spcPct val="128571"/>
              </a:lnSpc>
              <a:spcBef>
                <a:spcPts val="1000"/>
              </a:spcBef>
              <a:spcAft>
                <a:spcPts val="0"/>
              </a:spcAft>
              <a:buClr>
                <a:srgbClr val="262626"/>
              </a:buClr>
              <a:buSzPts val="1400"/>
              <a:buFont typeface="Arial"/>
              <a:buChar char="•"/>
            </a:pPr>
            <a:r>
              <a:rPr lang="en-US"/>
              <a:t>Truncate: Cắt bớt</a:t>
            </a:r>
            <a:endParaRPr/>
          </a:p>
          <a:p>
            <a:pPr indent="-177800" lvl="0" marL="177800" rtl="0" algn="l">
              <a:lnSpc>
                <a:spcPct val="128571"/>
              </a:lnSpc>
              <a:spcBef>
                <a:spcPts val="1000"/>
              </a:spcBef>
              <a:spcAft>
                <a:spcPts val="0"/>
              </a:spcAft>
              <a:buClr>
                <a:srgbClr val="262626"/>
              </a:buClr>
              <a:buSzPts val="1400"/>
              <a:buFont typeface="Arial"/>
              <a:buChar char="•"/>
            </a:pPr>
            <a:r>
              <a:rPr lang="en-US"/>
              <a:t>Java client API</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grpSp>
        <p:nvGrpSpPr>
          <p:cNvPr id="3032" name="Google Shape;3032;p120"/>
          <p:cNvGrpSpPr/>
          <p:nvPr/>
        </p:nvGrpSpPr>
        <p:grpSpPr>
          <a:xfrm>
            <a:off x="3273830" y="1838066"/>
            <a:ext cx="4677248" cy="4677248"/>
            <a:chOff x="3273830" y="1838066"/>
            <a:chExt cx="4677248" cy="4677248"/>
          </a:xfrm>
        </p:grpSpPr>
        <p:sp>
          <p:nvSpPr>
            <p:cNvPr id="3033" name="Google Shape;3033;p120"/>
            <p:cNvSpPr/>
            <p:nvPr/>
          </p:nvSpPr>
          <p:spPr>
            <a:xfrm rot="-2926663">
              <a:off x="3955196" y="2519432"/>
              <a:ext cx="3314515" cy="3314516"/>
            </a:xfrm>
            <a:prstGeom prst="blockArc">
              <a:avLst>
                <a:gd fmla="val 18524433" name="adj1"/>
                <a:gd fmla="val 21547021" name="adj2"/>
                <a:gd fmla="val 31541" name="adj3"/>
              </a:avLst>
            </a:prstGeom>
            <a:solidFill>
              <a:srgbClr val="BD92DE"/>
            </a:solidFill>
            <a:ln cap="flat" cmpd="sng" w="12700">
              <a:solidFill>
                <a:srgbClr val="1F45B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1F45BC"/>
                </a:solidFill>
                <a:latin typeface="Arial"/>
                <a:ea typeface="Arial"/>
                <a:cs typeface="Arial"/>
                <a:sym typeface="Arial"/>
              </a:endParaRPr>
            </a:p>
          </p:txBody>
        </p:sp>
        <p:sp>
          <p:nvSpPr>
            <p:cNvPr id="3034" name="Google Shape;3034;p120"/>
            <p:cNvSpPr/>
            <p:nvPr/>
          </p:nvSpPr>
          <p:spPr>
            <a:xfrm rot="-9101419">
              <a:off x="3955195" y="2525079"/>
              <a:ext cx="3314516" cy="3314515"/>
            </a:xfrm>
            <a:prstGeom prst="blockArc">
              <a:avLst>
                <a:gd fmla="val 18872737" name="adj1"/>
                <a:gd fmla="val 21547021" name="adj2"/>
                <a:gd fmla="val 31541" name="adj3"/>
              </a:avLst>
            </a:prstGeom>
            <a:solidFill>
              <a:srgbClr val="007EA4"/>
            </a:solidFill>
            <a:ln cap="flat" cmpd="sng" w="12700">
              <a:solidFill>
                <a:srgbClr val="1F45B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1F45BC"/>
                </a:solidFill>
                <a:latin typeface="Arial"/>
                <a:ea typeface="Arial"/>
                <a:cs typeface="Arial"/>
                <a:sym typeface="Arial"/>
              </a:endParaRPr>
            </a:p>
          </p:txBody>
        </p:sp>
        <p:sp>
          <p:nvSpPr>
            <p:cNvPr id="3035" name="Google Shape;3035;p120"/>
            <p:cNvSpPr/>
            <p:nvPr/>
          </p:nvSpPr>
          <p:spPr>
            <a:xfrm rot="9587869">
              <a:off x="3954145" y="2525081"/>
              <a:ext cx="3314516" cy="3314515"/>
            </a:xfrm>
            <a:prstGeom prst="blockArc">
              <a:avLst>
                <a:gd fmla="val 18753924" name="adj1"/>
                <a:gd fmla="val 21547021" name="adj2"/>
                <a:gd fmla="val 31541" name="adj3"/>
              </a:avLst>
            </a:prstGeom>
            <a:solidFill>
              <a:srgbClr val="2C56DC"/>
            </a:solidFill>
            <a:ln cap="flat" cmpd="sng" w="12700">
              <a:solidFill>
                <a:srgbClr val="1F45B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1F45BC"/>
                </a:solidFill>
                <a:latin typeface="Arial"/>
                <a:ea typeface="Arial"/>
                <a:cs typeface="Arial"/>
                <a:sym typeface="Arial"/>
              </a:endParaRPr>
            </a:p>
          </p:txBody>
        </p:sp>
        <p:sp>
          <p:nvSpPr>
            <p:cNvPr id="3036" name="Google Shape;3036;p120"/>
            <p:cNvSpPr/>
            <p:nvPr/>
          </p:nvSpPr>
          <p:spPr>
            <a:xfrm rot="6567737">
              <a:off x="3954144" y="2525081"/>
              <a:ext cx="3314515" cy="3314516"/>
            </a:xfrm>
            <a:prstGeom prst="blockArc">
              <a:avLst>
                <a:gd fmla="val 18461048" name="adj1"/>
                <a:gd fmla="val 21547021" name="adj2"/>
                <a:gd fmla="val 31541" name="adj3"/>
              </a:avLst>
            </a:prstGeom>
            <a:solidFill>
              <a:srgbClr val="2C56DC"/>
            </a:solidFill>
            <a:ln cap="flat" cmpd="sng" w="12700">
              <a:solidFill>
                <a:srgbClr val="1F45B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1F45BC"/>
                </a:solidFill>
                <a:latin typeface="Arial"/>
                <a:ea typeface="Arial"/>
                <a:cs typeface="Arial"/>
                <a:sym typeface="Arial"/>
              </a:endParaRPr>
            </a:p>
          </p:txBody>
        </p:sp>
        <p:sp>
          <p:nvSpPr>
            <p:cNvPr id="3037" name="Google Shape;3037;p120"/>
            <p:cNvSpPr/>
            <p:nvPr/>
          </p:nvSpPr>
          <p:spPr>
            <a:xfrm rot="3240830">
              <a:off x="3962584" y="2525082"/>
              <a:ext cx="3314515" cy="3314516"/>
            </a:xfrm>
            <a:prstGeom prst="blockArc">
              <a:avLst>
                <a:gd fmla="val 18524433" name="adj1"/>
                <a:gd fmla="val 21547021" name="adj2"/>
                <a:gd fmla="val 31541" name="adj3"/>
              </a:avLst>
            </a:prstGeom>
            <a:solidFill>
              <a:srgbClr val="2C56DC"/>
            </a:solidFill>
            <a:ln cap="flat" cmpd="sng" w="12700">
              <a:solidFill>
                <a:srgbClr val="1F45B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1F45BC"/>
                </a:solidFill>
                <a:latin typeface="Arial"/>
                <a:ea typeface="Arial"/>
                <a:cs typeface="Arial"/>
                <a:sym typeface="Arial"/>
              </a:endParaRPr>
            </a:p>
          </p:txBody>
        </p:sp>
        <p:grpSp>
          <p:nvGrpSpPr>
            <p:cNvPr id="3038" name="Google Shape;3038;p120"/>
            <p:cNvGrpSpPr/>
            <p:nvPr/>
          </p:nvGrpSpPr>
          <p:grpSpPr>
            <a:xfrm>
              <a:off x="3649778" y="2213707"/>
              <a:ext cx="3925353" cy="3925352"/>
              <a:chOff x="3649778" y="2213707"/>
              <a:chExt cx="3925353" cy="3925352"/>
            </a:xfrm>
          </p:grpSpPr>
          <p:sp>
            <p:nvSpPr>
              <p:cNvPr id="3039" name="Google Shape;3039;p120"/>
              <p:cNvSpPr/>
              <p:nvPr/>
            </p:nvSpPr>
            <p:spPr>
              <a:xfrm>
                <a:off x="3954146" y="2519433"/>
                <a:ext cx="3314516" cy="3314515"/>
              </a:xfrm>
              <a:prstGeom prst="blockArc">
                <a:avLst>
                  <a:gd fmla="val 18744112" name="adj1"/>
                  <a:gd fmla="val 21547021" name="adj2"/>
                  <a:gd fmla="val 31541" name="adj3"/>
                </a:avLst>
              </a:prstGeom>
              <a:solidFill>
                <a:srgbClr val="BD92DE"/>
              </a:solidFill>
              <a:ln cap="flat" cmpd="sng" w="12700">
                <a:solidFill>
                  <a:srgbClr val="1F45B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1F45BC"/>
                  </a:solidFill>
                  <a:latin typeface="Arial"/>
                  <a:ea typeface="Arial"/>
                  <a:cs typeface="Arial"/>
                  <a:sym typeface="Arial"/>
                </a:endParaRPr>
              </a:p>
            </p:txBody>
          </p:sp>
          <p:sp>
            <p:nvSpPr>
              <p:cNvPr id="3040" name="Google Shape;3040;p120"/>
              <p:cNvSpPr/>
              <p:nvPr/>
            </p:nvSpPr>
            <p:spPr>
              <a:xfrm rot="-6112124">
                <a:off x="3955197" y="2519125"/>
                <a:ext cx="3314515" cy="3314516"/>
              </a:xfrm>
              <a:prstGeom prst="blockArc">
                <a:avLst>
                  <a:gd fmla="val 18706342" name="adj1"/>
                  <a:gd fmla="val 21547021" name="adj2"/>
                  <a:gd fmla="val 31541" name="adj3"/>
                </a:avLst>
              </a:prstGeom>
              <a:solidFill>
                <a:srgbClr val="BD92DE"/>
              </a:solidFill>
              <a:ln cap="flat" cmpd="sng" w="12700">
                <a:solidFill>
                  <a:srgbClr val="1F45B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1F45BC"/>
                  </a:solidFill>
                  <a:latin typeface="Arial"/>
                  <a:ea typeface="Arial"/>
                  <a:cs typeface="Arial"/>
                  <a:sym typeface="Arial"/>
                </a:endParaRPr>
              </a:p>
            </p:txBody>
          </p:sp>
          <p:sp>
            <p:nvSpPr>
              <p:cNvPr id="3041" name="Google Shape;3041;p120"/>
              <p:cNvSpPr txBox="1"/>
              <p:nvPr/>
            </p:nvSpPr>
            <p:spPr>
              <a:xfrm>
                <a:off x="4682461" y="3081718"/>
                <a:ext cx="470001" cy="307777"/>
              </a:xfrm>
              <a:prstGeom prst="rect">
                <a:avLst/>
              </a:prstGeom>
              <a:noFill/>
              <a:ln>
                <a:noFill/>
              </a:ln>
            </p:spPr>
            <p:txBody>
              <a:bodyPr anchorCtr="0" anchor="t" bIns="45700" lIns="91425" spcFirstLastPara="1" rIns="91425" wrap="square" tIns="45700">
                <a:spAutoFit/>
              </a:bodyPr>
              <a:lstStyle/>
              <a:p>
                <a:pPr indent="0" lvl="1" marL="0" marR="0" rtl="0" algn="ctr">
                  <a:spcBef>
                    <a:spcPts val="0"/>
                  </a:spcBef>
                  <a:spcAft>
                    <a:spcPts val="0"/>
                  </a:spcAft>
                  <a:buNone/>
                </a:pPr>
                <a:r>
                  <a:rPr b="0" i="0" lang="en-US" sz="1400" u="none" cap="none" strike="noStrike">
                    <a:solidFill>
                      <a:schemeClr val="lt1"/>
                    </a:solidFill>
                    <a:latin typeface="Arial"/>
                    <a:ea typeface="Arial"/>
                    <a:cs typeface="Arial"/>
                    <a:sym typeface="Arial"/>
                  </a:rPr>
                  <a:t>Đặt</a:t>
                </a:r>
                <a:endParaRPr b="0" i="0" sz="1400" u="none" cap="none" strike="noStrike">
                  <a:solidFill>
                    <a:schemeClr val="lt1"/>
                  </a:solidFill>
                  <a:latin typeface="Arial"/>
                  <a:ea typeface="Arial"/>
                  <a:cs typeface="Arial"/>
                  <a:sym typeface="Arial"/>
                </a:endParaRPr>
              </a:p>
            </p:txBody>
          </p:sp>
          <p:sp>
            <p:nvSpPr>
              <p:cNvPr id="3042" name="Google Shape;3042;p120"/>
              <p:cNvSpPr txBox="1"/>
              <p:nvPr/>
            </p:nvSpPr>
            <p:spPr>
              <a:xfrm>
                <a:off x="5473129" y="2940792"/>
                <a:ext cx="814647" cy="307777"/>
              </a:xfrm>
              <a:prstGeom prst="rect">
                <a:avLst/>
              </a:prstGeom>
              <a:noFill/>
              <a:ln>
                <a:noFill/>
              </a:ln>
            </p:spPr>
            <p:txBody>
              <a:bodyPr anchorCtr="0" anchor="t" bIns="45700" lIns="91425" spcFirstLastPara="1" rIns="91425" wrap="square" tIns="45700">
                <a:spAutoFit/>
              </a:bodyPr>
              <a:lstStyle/>
              <a:p>
                <a:pPr indent="0" lvl="1" marL="0" marR="0" rtl="0" algn="ctr">
                  <a:spcBef>
                    <a:spcPts val="0"/>
                  </a:spcBef>
                  <a:spcAft>
                    <a:spcPts val="0"/>
                  </a:spcAft>
                  <a:buNone/>
                </a:pPr>
                <a:r>
                  <a:rPr b="0" i="0" lang="en-US" sz="1400" u="none" cap="none" strike="noStrike">
                    <a:solidFill>
                      <a:schemeClr val="lt1"/>
                    </a:solidFill>
                    <a:latin typeface="Arial"/>
                    <a:ea typeface="Arial"/>
                    <a:cs typeface="Arial"/>
                    <a:sym typeface="Arial"/>
                  </a:rPr>
                  <a:t>Tìm nạp</a:t>
                </a:r>
                <a:endParaRPr b="0" i="0" sz="1400" u="none" cap="none" strike="noStrike">
                  <a:solidFill>
                    <a:schemeClr val="lt1"/>
                  </a:solidFill>
                  <a:latin typeface="Arial"/>
                  <a:ea typeface="Arial"/>
                  <a:cs typeface="Arial"/>
                  <a:sym typeface="Arial"/>
                </a:endParaRPr>
              </a:p>
            </p:txBody>
          </p:sp>
          <p:sp>
            <p:nvSpPr>
              <p:cNvPr id="3043" name="Google Shape;3043;p120"/>
              <p:cNvSpPr txBox="1"/>
              <p:nvPr/>
            </p:nvSpPr>
            <p:spPr>
              <a:xfrm>
                <a:off x="6383901" y="3615149"/>
                <a:ext cx="564578" cy="307777"/>
              </a:xfrm>
              <a:prstGeom prst="rect">
                <a:avLst/>
              </a:prstGeom>
              <a:noFill/>
              <a:ln>
                <a:noFill/>
              </a:ln>
            </p:spPr>
            <p:txBody>
              <a:bodyPr anchorCtr="0" anchor="t" bIns="45700" lIns="91425" spcFirstLastPara="1" rIns="91425" wrap="square" tIns="45700">
                <a:spAutoFit/>
              </a:bodyPr>
              <a:lstStyle/>
              <a:p>
                <a:pPr indent="0" lvl="1" marL="0" marR="0" rtl="0" algn="ctr">
                  <a:spcBef>
                    <a:spcPts val="0"/>
                  </a:spcBef>
                  <a:spcAft>
                    <a:spcPts val="0"/>
                  </a:spcAft>
                  <a:buNone/>
                </a:pPr>
                <a:r>
                  <a:rPr b="0" i="0" lang="en-US" sz="1400" u="none" cap="none" strike="noStrike">
                    <a:solidFill>
                      <a:schemeClr val="lt1"/>
                    </a:solidFill>
                    <a:latin typeface="Arial"/>
                    <a:ea typeface="Arial"/>
                    <a:cs typeface="Arial"/>
                    <a:sym typeface="Arial"/>
                  </a:rPr>
                  <a:t>Scan</a:t>
                </a:r>
                <a:endParaRPr/>
              </a:p>
            </p:txBody>
          </p:sp>
          <p:sp>
            <p:nvSpPr>
              <p:cNvPr id="3044" name="Google Shape;3044;p120"/>
              <p:cNvSpPr txBox="1"/>
              <p:nvPr/>
            </p:nvSpPr>
            <p:spPr>
              <a:xfrm>
                <a:off x="6389615" y="3615149"/>
                <a:ext cx="564578" cy="307777"/>
              </a:xfrm>
              <a:prstGeom prst="rect">
                <a:avLst/>
              </a:prstGeom>
              <a:noFill/>
              <a:ln>
                <a:noFill/>
              </a:ln>
            </p:spPr>
            <p:txBody>
              <a:bodyPr anchorCtr="0" anchor="t" bIns="45700" lIns="91425" spcFirstLastPara="1" rIns="91425" wrap="square" tIns="45700">
                <a:spAutoFit/>
              </a:bodyPr>
              <a:lstStyle/>
              <a:p>
                <a:pPr indent="0" lvl="1" marL="0" marR="0" rtl="0" algn="ctr">
                  <a:spcBef>
                    <a:spcPts val="0"/>
                  </a:spcBef>
                  <a:spcAft>
                    <a:spcPts val="0"/>
                  </a:spcAft>
                  <a:buNone/>
                </a:pPr>
                <a:r>
                  <a:rPr b="0" i="0" lang="en-US" sz="1400" u="none" cap="none" strike="noStrike">
                    <a:solidFill>
                      <a:schemeClr val="lt1"/>
                    </a:solidFill>
                    <a:latin typeface="Arial"/>
                    <a:ea typeface="Arial"/>
                    <a:cs typeface="Arial"/>
                    <a:sym typeface="Arial"/>
                  </a:rPr>
                  <a:t>Scan</a:t>
                </a:r>
                <a:endParaRPr/>
              </a:p>
            </p:txBody>
          </p:sp>
          <p:sp>
            <p:nvSpPr>
              <p:cNvPr id="3045" name="Google Shape;3045;p120"/>
              <p:cNvSpPr txBox="1"/>
              <p:nvPr/>
            </p:nvSpPr>
            <p:spPr>
              <a:xfrm>
                <a:off x="6353674" y="4499845"/>
                <a:ext cx="558166" cy="307777"/>
              </a:xfrm>
              <a:prstGeom prst="rect">
                <a:avLst/>
              </a:prstGeom>
              <a:noFill/>
              <a:ln>
                <a:noFill/>
              </a:ln>
            </p:spPr>
            <p:txBody>
              <a:bodyPr anchorCtr="0" anchor="t" bIns="45700" lIns="91425" spcFirstLastPara="1" rIns="91425" wrap="square" tIns="45700">
                <a:spAutoFit/>
              </a:bodyPr>
              <a:lstStyle/>
              <a:p>
                <a:pPr indent="0" lvl="1" marL="0" marR="0" rtl="0" algn="ctr">
                  <a:spcBef>
                    <a:spcPts val="0"/>
                  </a:spcBef>
                  <a:spcAft>
                    <a:spcPts val="0"/>
                  </a:spcAft>
                  <a:buNone/>
                </a:pPr>
                <a:r>
                  <a:rPr b="0" i="0" lang="en-US" sz="1400" u="none" cap="none" strike="noStrike">
                    <a:solidFill>
                      <a:schemeClr val="lt1"/>
                    </a:solidFill>
                    <a:latin typeface="Arial"/>
                    <a:ea typeface="Arial"/>
                    <a:cs typeface="Arial"/>
                    <a:sym typeface="Arial"/>
                  </a:rPr>
                  <a:t>Đếm</a:t>
                </a:r>
                <a:endParaRPr b="0" i="0" sz="1400" u="none" cap="none" strike="noStrike">
                  <a:solidFill>
                    <a:schemeClr val="lt1"/>
                  </a:solidFill>
                  <a:latin typeface="Arial"/>
                  <a:ea typeface="Arial"/>
                  <a:cs typeface="Arial"/>
                  <a:sym typeface="Arial"/>
                </a:endParaRPr>
              </a:p>
            </p:txBody>
          </p:sp>
          <p:sp>
            <p:nvSpPr>
              <p:cNvPr id="3046" name="Google Shape;3046;p120"/>
              <p:cNvSpPr txBox="1"/>
              <p:nvPr/>
            </p:nvSpPr>
            <p:spPr>
              <a:xfrm>
                <a:off x="5283928" y="5050366"/>
                <a:ext cx="968535" cy="523220"/>
              </a:xfrm>
              <a:prstGeom prst="rect">
                <a:avLst/>
              </a:prstGeom>
              <a:noFill/>
              <a:ln>
                <a:noFill/>
              </a:ln>
            </p:spPr>
            <p:txBody>
              <a:bodyPr anchorCtr="0" anchor="t" bIns="45700" lIns="91425" spcFirstLastPara="1" rIns="91425" wrap="square" tIns="45700">
                <a:spAutoFit/>
              </a:bodyPr>
              <a:lstStyle/>
              <a:p>
                <a:pPr indent="0" lvl="1" marL="0" marR="0" rtl="0" algn="ctr">
                  <a:spcBef>
                    <a:spcPts val="0"/>
                  </a:spcBef>
                  <a:spcAft>
                    <a:spcPts val="0"/>
                  </a:spcAft>
                  <a:buNone/>
                </a:pPr>
                <a:r>
                  <a:rPr b="0" i="0" lang="en-US" sz="1400" u="none" cap="none" strike="noStrike">
                    <a:solidFill>
                      <a:schemeClr val="lt1"/>
                    </a:solidFill>
                    <a:latin typeface="Arial"/>
                    <a:ea typeface="Arial"/>
                    <a:cs typeface="Arial"/>
                    <a:sym typeface="Arial"/>
                  </a:rPr>
                  <a:t>Xóa / </a:t>
                </a:r>
                <a:endParaRPr/>
              </a:p>
              <a:p>
                <a:pPr indent="0" lvl="1" marL="0" marR="0" rtl="0" algn="ctr">
                  <a:spcBef>
                    <a:spcPts val="0"/>
                  </a:spcBef>
                  <a:spcAft>
                    <a:spcPts val="0"/>
                  </a:spcAft>
                  <a:buNone/>
                </a:pPr>
                <a:r>
                  <a:rPr b="0" i="0" lang="en-US" sz="1400" u="none" cap="none" strike="noStrike">
                    <a:solidFill>
                      <a:schemeClr val="lt1"/>
                    </a:solidFill>
                    <a:latin typeface="Arial"/>
                    <a:ea typeface="Arial"/>
                    <a:cs typeface="Arial"/>
                    <a:sym typeface="Arial"/>
                  </a:rPr>
                  <a:t>Xóa tất cả</a:t>
                </a:r>
                <a:endParaRPr b="0" i="0" sz="1400" u="none" cap="none" strike="noStrike">
                  <a:solidFill>
                    <a:schemeClr val="lt1"/>
                  </a:solidFill>
                  <a:latin typeface="Arial"/>
                  <a:ea typeface="Arial"/>
                  <a:cs typeface="Arial"/>
                  <a:sym typeface="Arial"/>
                </a:endParaRPr>
              </a:p>
            </p:txBody>
          </p:sp>
          <p:sp>
            <p:nvSpPr>
              <p:cNvPr id="3047" name="Google Shape;3047;p120"/>
              <p:cNvSpPr txBox="1"/>
              <p:nvPr/>
            </p:nvSpPr>
            <p:spPr>
              <a:xfrm>
                <a:off x="4355271" y="4746789"/>
                <a:ext cx="761747" cy="307777"/>
              </a:xfrm>
              <a:prstGeom prst="rect">
                <a:avLst/>
              </a:prstGeom>
              <a:noFill/>
              <a:ln>
                <a:noFill/>
              </a:ln>
            </p:spPr>
            <p:txBody>
              <a:bodyPr anchorCtr="0" anchor="t" bIns="45700" lIns="91425" spcFirstLastPara="1" rIns="91425" wrap="square" tIns="45700">
                <a:spAutoFit/>
              </a:bodyPr>
              <a:lstStyle/>
              <a:p>
                <a:pPr indent="0" lvl="1" marL="0" marR="0" rtl="0" algn="ctr">
                  <a:spcBef>
                    <a:spcPts val="0"/>
                  </a:spcBef>
                  <a:spcAft>
                    <a:spcPts val="0"/>
                  </a:spcAft>
                  <a:buNone/>
                </a:pPr>
                <a:r>
                  <a:rPr b="0" i="0" lang="en-US" sz="1400" u="none" cap="none" strike="noStrike">
                    <a:solidFill>
                      <a:schemeClr val="lt1"/>
                    </a:solidFill>
                    <a:latin typeface="Arial"/>
                    <a:ea typeface="Arial"/>
                    <a:cs typeface="Arial"/>
                    <a:sym typeface="Arial"/>
                  </a:rPr>
                  <a:t>Cắt bớt</a:t>
                </a:r>
                <a:endParaRPr b="0" i="0" sz="1400" u="none" cap="none" strike="noStrike">
                  <a:solidFill>
                    <a:schemeClr val="lt1"/>
                  </a:solidFill>
                  <a:latin typeface="Arial"/>
                  <a:ea typeface="Arial"/>
                  <a:cs typeface="Arial"/>
                  <a:sym typeface="Arial"/>
                </a:endParaRPr>
              </a:p>
            </p:txBody>
          </p:sp>
          <p:sp>
            <p:nvSpPr>
              <p:cNvPr id="3048" name="Google Shape;3048;p120"/>
              <p:cNvSpPr txBox="1"/>
              <p:nvPr/>
            </p:nvSpPr>
            <p:spPr>
              <a:xfrm>
                <a:off x="3980904" y="3876846"/>
                <a:ext cx="1075936" cy="523220"/>
              </a:xfrm>
              <a:prstGeom prst="rect">
                <a:avLst/>
              </a:prstGeom>
              <a:noFill/>
              <a:ln>
                <a:noFill/>
              </a:ln>
            </p:spPr>
            <p:txBody>
              <a:bodyPr anchorCtr="0" anchor="t" bIns="45700" lIns="91425" spcFirstLastPara="1" rIns="91425" wrap="square" tIns="45700">
                <a:spAutoFit/>
              </a:bodyPr>
              <a:lstStyle/>
              <a:p>
                <a:pPr indent="0" lvl="1" marL="0" marR="0" rtl="0" algn="ctr">
                  <a:spcBef>
                    <a:spcPts val="0"/>
                  </a:spcBef>
                  <a:spcAft>
                    <a:spcPts val="0"/>
                  </a:spcAft>
                  <a:buNone/>
                </a:pPr>
                <a:r>
                  <a:rPr b="0" i="0" lang="en-US" sz="1400" u="none" cap="none" strike="noStrike">
                    <a:solidFill>
                      <a:schemeClr val="lt1"/>
                    </a:solidFill>
                    <a:latin typeface="Arial"/>
                    <a:ea typeface="Arial"/>
                    <a:cs typeface="Arial"/>
                    <a:sym typeface="Arial"/>
                  </a:rPr>
                  <a:t>Java client </a:t>
                </a:r>
                <a:endParaRPr/>
              </a:p>
              <a:p>
                <a:pPr indent="0" lvl="1" marL="0" marR="0" rtl="0" algn="ctr">
                  <a:spcBef>
                    <a:spcPts val="0"/>
                  </a:spcBef>
                  <a:spcAft>
                    <a:spcPts val="0"/>
                  </a:spcAft>
                  <a:buNone/>
                </a:pPr>
                <a:r>
                  <a:rPr b="0" i="0" lang="en-US" sz="1400" u="none" cap="none" strike="noStrike">
                    <a:solidFill>
                      <a:schemeClr val="lt1"/>
                    </a:solidFill>
                    <a:latin typeface="Arial"/>
                    <a:ea typeface="Arial"/>
                    <a:cs typeface="Arial"/>
                    <a:sym typeface="Arial"/>
                  </a:rPr>
                  <a:t>API</a:t>
                </a:r>
                <a:endParaRPr/>
              </a:p>
            </p:txBody>
          </p:sp>
        </p:grpSp>
      </p:gr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3" name="Shape 3053"/>
        <p:cNvGrpSpPr/>
        <p:nvPr/>
      </p:nvGrpSpPr>
      <p:grpSpPr>
        <a:xfrm>
          <a:off x="0" y="0"/>
          <a:ext cx="0" cy="0"/>
          <a:chOff x="0" y="0"/>
          <a:chExt cx="0" cy="0"/>
        </a:xfrm>
      </p:grpSpPr>
      <p:sp>
        <p:nvSpPr>
          <p:cNvPr id="3054" name="Google Shape;3054;p12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2.2. Apache HBase</a:t>
            </a:r>
            <a:endParaRPr/>
          </a:p>
        </p:txBody>
      </p:sp>
      <p:sp>
        <p:nvSpPr>
          <p:cNvPr id="3055" name="Google Shape;3055;p12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Tạo dữ liệu</a:t>
            </a:r>
            <a:endParaRPr/>
          </a:p>
        </p:txBody>
      </p:sp>
      <p:sp>
        <p:nvSpPr>
          <p:cNvPr id="3056" name="Google Shape;3056;p12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3057" name="Google Shape;3057;p12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Put: Đặt</a:t>
            </a:r>
            <a:endParaRPr/>
          </a:p>
          <a:p>
            <a:pPr indent="-182563" lvl="1" marL="360363" rtl="0" algn="l">
              <a:lnSpc>
                <a:spcPct val="138461"/>
              </a:lnSpc>
              <a:spcBef>
                <a:spcPts val="200"/>
              </a:spcBef>
              <a:spcAft>
                <a:spcPts val="0"/>
              </a:spcAft>
              <a:buClr>
                <a:srgbClr val="262626"/>
              </a:buClr>
              <a:buSzPts val="1040"/>
              <a:buChar char="•"/>
            </a:pPr>
            <a:r>
              <a:rPr lang="en-US"/>
              <a:t>Nhập một hàng mới</a:t>
            </a:r>
            <a:endParaRPr/>
          </a:p>
          <a:p>
            <a:pPr indent="-182563" lvl="1" marL="360363" rtl="0" algn="l">
              <a:lnSpc>
                <a:spcPct val="138461"/>
              </a:lnSpc>
              <a:spcBef>
                <a:spcPts val="200"/>
              </a:spcBef>
              <a:spcAft>
                <a:spcPts val="0"/>
              </a:spcAft>
              <a:buClr>
                <a:srgbClr val="262626"/>
              </a:buClr>
              <a:buSzPts val="1040"/>
              <a:buChar char="•"/>
            </a:pPr>
            <a:r>
              <a:rPr lang="en-US"/>
              <a:t>Được sử dụng để thay đổi dữ liệu hiện có</a:t>
            </a:r>
            <a:endParaRPr/>
          </a:p>
          <a:p>
            <a:pPr indent="-182563" lvl="1" marL="360363" rtl="0" algn="l">
              <a:lnSpc>
                <a:spcPct val="138461"/>
              </a:lnSpc>
              <a:spcBef>
                <a:spcPts val="200"/>
              </a:spcBef>
              <a:spcAft>
                <a:spcPts val="0"/>
              </a:spcAft>
              <a:buClr>
                <a:srgbClr val="262626"/>
              </a:buClr>
              <a:buSzPts val="1040"/>
              <a:buChar char="•"/>
            </a:pPr>
            <a:r>
              <a:rPr lang="en-US"/>
              <a:t>Nếu hàng phím tồn tại, nó sẽ sửa đổi giá trị và dấu thời gian hiện có.</a:t>
            </a:r>
            <a:endParaRPr/>
          </a:p>
          <a:p>
            <a:pPr indent="0" lvl="2" marL="914400" rtl="0" algn="l">
              <a:lnSpc>
                <a:spcPct val="90000"/>
              </a:lnSpc>
              <a:spcBef>
                <a:spcPts val="462"/>
              </a:spcBef>
              <a:spcAft>
                <a:spcPts val="0"/>
              </a:spcAft>
              <a:buClr>
                <a:schemeClr val="dk1"/>
              </a:buClr>
              <a:buSzPts val="1300"/>
              <a:buNone/>
            </a:pPr>
            <a:r>
              <a:rPr lang="en-US" sz="1300">
                <a:latin typeface="Arial"/>
                <a:ea typeface="Arial"/>
                <a:cs typeface="Arial"/>
                <a:sym typeface="Arial"/>
              </a:rPr>
              <a:t>Nếu một họ cột được xác định để chỉ giữ một phiên bản của mỗi giá trị cột, thì chỉ giữ giá trị mới.</a:t>
            </a:r>
            <a:endParaRPr/>
          </a:p>
          <a:p>
            <a:pPr indent="0" lvl="2" marL="914400" rtl="0" algn="l">
              <a:lnSpc>
                <a:spcPct val="90000"/>
              </a:lnSpc>
              <a:spcBef>
                <a:spcPts val="462"/>
              </a:spcBef>
              <a:spcAft>
                <a:spcPts val="0"/>
              </a:spcAft>
              <a:buClr>
                <a:schemeClr val="dk1"/>
              </a:buClr>
              <a:buSzPts val="1300"/>
              <a:buNone/>
            </a:pPr>
            <a:r>
              <a:rPr lang="en-US" sz="1300">
                <a:latin typeface="Arial"/>
                <a:ea typeface="Arial"/>
                <a:cs typeface="Arial"/>
                <a:sym typeface="Arial"/>
              </a:rPr>
              <a:t>Nếu xác định n phiên bản được lưu giữ thì n giá trị được lưu giữ, bao gồm cả giá trị mới.</a:t>
            </a:r>
            <a:endParaRPr sz="1300">
              <a:latin typeface="Arial"/>
              <a:ea typeface="Arial"/>
              <a:cs typeface="Arial"/>
              <a:sym typeface="Arial"/>
            </a:endParaRPr>
          </a:p>
          <a:p>
            <a:pPr indent="-182563" lvl="1" marL="360363" rtl="0" algn="l">
              <a:lnSpc>
                <a:spcPct val="138461"/>
              </a:lnSpc>
              <a:spcBef>
                <a:spcPts val="200"/>
              </a:spcBef>
              <a:spcAft>
                <a:spcPts val="0"/>
              </a:spcAft>
              <a:buClr>
                <a:srgbClr val="262626"/>
              </a:buClr>
              <a:buSzPts val="1040"/>
              <a:buChar char="•"/>
            </a:pPr>
            <a:r>
              <a:rPr lang="en-US"/>
              <a:t>Cập nhật cho một cột cụ thể không thay đổi các cột khác trong hàng</a:t>
            </a:r>
            <a:endParaRPr/>
          </a:p>
        </p:txBody>
      </p:sp>
      <p:sp>
        <p:nvSpPr>
          <p:cNvPr id="3058" name="Google Shape;3058;p121"/>
          <p:cNvSpPr txBox="1"/>
          <p:nvPr/>
        </p:nvSpPr>
        <p:spPr>
          <a:xfrm>
            <a:off x="697117" y="4560258"/>
            <a:ext cx="7812000" cy="439456"/>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600">
                <a:solidFill>
                  <a:schemeClr val="dk1"/>
                </a:solidFill>
                <a:latin typeface="Arial"/>
                <a:ea typeface="Arial"/>
                <a:cs typeface="Arial"/>
                <a:sym typeface="Arial"/>
              </a:rPr>
              <a:t>Put ‘table name’, ‘rowkey’, ‘columnfamily:column’, ‘value’ [,timestamp]</a:t>
            </a:r>
            <a:endParaRPr/>
          </a:p>
        </p:txBody>
      </p:sp>
      <p:sp>
        <p:nvSpPr>
          <p:cNvPr id="3059" name="Google Shape;3059;p121"/>
          <p:cNvSpPr txBox="1"/>
          <p:nvPr/>
        </p:nvSpPr>
        <p:spPr>
          <a:xfrm>
            <a:off x="697117" y="5197301"/>
            <a:ext cx="7812000" cy="675074"/>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600">
                <a:solidFill>
                  <a:schemeClr val="dk1"/>
                </a:solidFill>
                <a:latin typeface="Arial"/>
                <a:ea typeface="Arial"/>
                <a:cs typeface="Arial"/>
                <a:sym typeface="Arial"/>
              </a:rPr>
              <a:t>hbase&gt; put ‘test’,’1’,’pinfo:name’, ‘Jean’</a:t>
            </a:r>
            <a:endParaRPr/>
          </a:p>
          <a:p>
            <a:pPr indent="0" lvl="0" marL="182563" marR="0" rtl="0" algn="l">
              <a:spcBef>
                <a:spcPts val="0"/>
              </a:spcBef>
              <a:spcAft>
                <a:spcPts val="0"/>
              </a:spcAft>
              <a:buNone/>
            </a:pPr>
            <a:r>
              <a:rPr lang="en-US" sz="1600">
                <a:solidFill>
                  <a:schemeClr val="dk1"/>
                </a:solidFill>
                <a:latin typeface="Arial"/>
                <a:ea typeface="Arial"/>
                <a:cs typeface="Arial"/>
                <a:sym typeface="Arial"/>
              </a:rPr>
              <a:t>hbase&gt; put ‘test’,’2’,’position:title’, ’Engineer'</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4" name="Shape 3064"/>
        <p:cNvGrpSpPr/>
        <p:nvPr/>
      </p:nvGrpSpPr>
      <p:grpSpPr>
        <a:xfrm>
          <a:off x="0" y="0"/>
          <a:ext cx="0" cy="0"/>
          <a:chOff x="0" y="0"/>
          <a:chExt cx="0" cy="0"/>
        </a:xfrm>
      </p:grpSpPr>
      <p:sp>
        <p:nvSpPr>
          <p:cNvPr id="3065" name="Google Shape;3065;p12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2.2. Apache HBase</a:t>
            </a:r>
            <a:endParaRPr/>
          </a:p>
        </p:txBody>
      </p:sp>
      <p:sp>
        <p:nvSpPr>
          <p:cNvPr id="3066" name="Google Shape;3066;p12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Đọc dữ liệu</a:t>
            </a:r>
            <a:endParaRPr/>
          </a:p>
        </p:txBody>
      </p:sp>
      <p:sp>
        <p:nvSpPr>
          <p:cNvPr id="3067" name="Google Shape;3067;p12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3068" name="Google Shape;3068;p12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Get: Tìm nạp</a:t>
            </a:r>
            <a:endParaRPr/>
          </a:p>
          <a:p>
            <a:pPr indent="-182563" lvl="1" marL="360363" rtl="0" algn="l">
              <a:lnSpc>
                <a:spcPct val="138461"/>
              </a:lnSpc>
              <a:spcBef>
                <a:spcPts val="200"/>
              </a:spcBef>
              <a:spcAft>
                <a:spcPts val="0"/>
              </a:spcAft>
              <a:buClr>
                <a:srgbClr val="262626"/>
              </a:buClr>
              <a:buSzPts val="1040"/>
              <a:buChar char="•"/>
            </a:pPr>
            <a:r>
              <a:rPr lang="en-US"/>
              <a:t>Nhận phiên bản mới nhất của nội dung hàng hoặc cột tương ứng với hàng phím</a:t>
            </a:r>
            <a:endParaRPr/>
          </a:p>
          <a:p>
            <a:pPr indent="-182563" lvl="1" marL="360363" rtl="0" algn="l">
              <a:lnSpc>
                <a:spcPct val="138461"/>
              </a:lnSpc>
              <a:spcBef>
                <a:spcPts val="200"/>
              </a:spcBef>
              <a:spcAft>
                <a:spcPts val="0"/>
              </a:spcAft>
              <a:buClr>
                <a:srgbClr val="262626"/>
              </a:buClr>
              <a:buSzPts val="1040"/>
              <a:buChar char="•"/>
            </a:pPr>
            <a:r>
              <a:rPr lang="en-US"/>
              <a:t>Chỉ định hàng phím chính xác sẽ được tìm nạp</a:t>
            </a:r>
            <a:endParaRPr/>
          </a:p>
        </p:txBody>
      </p:sp>
      <p:sp>
        <p:nvSpPr>
          <p:cNvPr id="3069" name="Google Shape;3069;p122"/>
          <p:cNvSpPr txBox="1"/>
          <p:nvPr/>
        </p:nvSpPr>
        <p:spPr>
          <a:xfrm>
            <a:off x="697117" y="3142938"/>
            <a:ext cx="7812000" cy="439456"/>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600">
                <a:solidFill>
                  <a:schemeClr val="dk1"/>
                </a:solidFill>
                <a:latin typeface="Arial"/>
                <a:ea typeface="Arial"/>
                <a:cs typeface="Arial"/>
                <a:sym typeface="Arial"/>
              </a:rPr>
              <a:t>get ‘table name’, ‘rowkey’ [, options]</a:t>
            </a:r>
            <a:endParaRPr/>
          </a:p>
        </p:txBody>
      </p:sp>
      <p:sp>
        <p:nvSpPr>
          <p:cNvPr id="3070" name="Google Shape;3070;p122"/>
          <p:cNvSpPr txBox="1"/>
          <p:nvPr/>
        </p:nvSpPr>
        <p:spPr>
          <a:xfrm>
            <a:off x="697117" y="3746452"/>
            <a:ext cx="7812000" cy="2477564"/>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000">
                <a:solidFill>
                  <a:schemeClr val="dk1"/>
                </a:solidFill>
                <a:latin typeface="Arial"/>
                <a:ea typeface="Arial"/>
                <a:cs typeface="Arial"/>
                <a:sym typeface="Arial"/>
              </a:rPr>
              <a:t>hbase(main):008:0&gt; get 'test', '1'</a:t>
            </a:r>
            <a:endParaRPr/>
          </a:p>
          <a:p>
            <a:pPr indent="0" lvl="0" marL="182563" marR="0" rtl="0" algn="l">
              <a:spcBef>
                <a:spcPts val="0"/>
              </a:spcBef>
              <a:spcAft>
                <a:spcPts val="0"/>
              </a:spcAft>
              <a:buNone/>
            </a:pPr>
            <a:r>
              <a:rPr lang="en-US" sz="1000">
                <a:solidFill>
                  <a:schemeClr val="dk1"/>
                </a:solidFill>
                <a:latin typeface="Arial"/>
                <a:ea typeface="Arial"/>
                <a:cs typeface="Arial"/>
                <a:sym typeface="Arial"/>
              </a:rPr>
              <a:t>COLUMN			CELL</a:t>
            </a:r>
            <a:endParaRPr/>
          </a:p>
          <a:p>
            <a:pPr indent="0" lvl="0" marL="182563" marR="0" rtl="0" algn="l">
              <a:spcBef>
                <a:spcPts val="0"/>
              </a:spcBef>
              <a:spcAft>
                <a:spcPts val="0"/>
              </a:spcAft>
              <a:buNone/>
            </a:pPr>
            <a:r>
              <a:rPr lang="en-US" sz="1000">
                <a:solidFill>
                  <a:schemeClr val="dk1"/>
                </a:solidFill>
                <a:latin typeface="Arial"/>
                <a:ea typeface="Arial"/>
                <a:cs typeface="Arial"/>
                <a:sym typeface="Arial"/>
              </a:rPr>
              <a:t>	pinfo:city			timestamp=1582167226850, value=Seoul</a:t>
            </a:r>
            <a:endParaRPr/>
          </a:p>
          <a:p>
            <a:pPr indent="0" lvl="0" marL="182563" marR="0" rtl="0" algn="l">
              <a:spcBef>
                <a:spcPts val="0"/>
              </a:spcBef>
              <a:spcAft>
                <a:spcPts val="0"/>
              </a:spcAft>
              <a:buNone/>
            </a:pPr>
            <a:r>
              <a:rPr lang="en-US" sz="1000">
                <a:solidFill>
                  <a:schemeClr val="dk1"/>
                </a:solidFill>
                <a:latin typeface="Arial"/>
                <a:ea typeface="Arial"/>
                <a:cs typeface="Arial"/>
                <a:sym typeface="Arial"/>
              </a:rPr>
              <a:t>	pinfo:name		timestamp=1582166931093, value=Jean</a:t>
            </a:r>
            <a:endParaRPr/>
          </a:p>
          <a:p>
            <a:pPr indent="0" lvl="0" marL="182563" marR="0" rtl="0" algn="l">
              <a:spcBef>
                <a:spcPts val="0"/>
              </a:spcBef>
              <a:spcAft>
                <a:spcPts val="0"/>
              </a:spcAft>
              <a:buNone/>
            </a:pPr>
            <a:r>
              <a:rPr lang="en-US" sz="1000">
                <a:solidFill>
                  <a:schemeClr val="dk1"/>
                </a:solidFill>
                <a:latin typeface="Arial"/>
                <a:ea typeface="Arial"/>
                <a:cs typeface="Arial"/>
                <a:sym typeface="Arial"/>
              </a:rPr>
              <a:t>	position:title		timestamp=1582167310073, value=Manager</a:t>
            </a:r>
            <a:endParaRPr/>
          </a:p>
          <a:p>
            <a:pPr indent="0" lvl="0" marL="182563" marR="0" rtl="0" algn="l">
              <a:spcBef>
                <a:spcPts val="0"/>
              </a:spcBef>
              <a:spcAft>
                <a:spcPts val="0"/>
              </a:spcAft>
              <a:buNone/>
            </a:pPr>
            <a:r>
              <a:rPr lang="en-US" sz="1000">
                <a:solidFill>
                  <a:schemeClr val="dk1"/>
                </a:solidFill>
                <a:latin typeface="Arial"/>
                <a:ea typeface="Arial"/>
                <a:cs typeface="Arial"/>
                <a:sym typeface="Arial"/>
              </a:rPr>
              <a:t>3 row(s) in 0.0210 seconds</a:t>
            </a:r>
            <a:endParaRPr/>
          </a:p>
          <a:p>
            <a:pPr indent="0" lvl="0" marL="182563" marR="0" rtl="0" algn="l">
              <a:spcBef>
                <a:spcPts val="0"/>
              </a:spcBef>
              <a:spcAft>
                <a:spcPts val="0"/>
              </a:spcAft>
              <a:buNone/>
            </a:pPr>
            <a:r>
              <a:t/>
            </a:r>
            <a:endParaRPr sz="1000">
              <a:solidFill>
                <a:schemeClr val="dk1"/>
              </a:solidFill>
              <a:latin typeface="Arial"/>
              <a:ea typeface="Arial"/>
              <a:cs typeface="Arial"/>
              <a:sym typeface="Arial"/>
            </a:endParaRPr>
          </a:p>
          <a:p>
            <a:pPr indent="0" lvl="0" marL="182563" marR="0" rtl="0" algn="l">
              <a:spcBef>
                <a:spcPts val="0"/>
              </a:spcBef>
              <a:spcAft>
                <a:spcPts val="0"/>
              </a:spcAft>
              <a:buNone/>
            </a:pPr>
            <a:r>
              <a:rPr lang="en-US" sz="1000">
                <a:solidFill>
                  <a:schemeClr val="dk1"/>
                </a:solidFill>
                <a:latin typeface="Arial"/>
                <a:ea typeface="Arial"/>
                <a:cs typeface="Arial"/>
                <a:sym typeface="Arial"/>
              </a:rPr>
              <a:t>hbase(main):009:0&gt; get 'test', '2', {COLUMN =&gt; 'pinfo:name'}</a:t>
            </a:r>
            <a:endParaRPr/>
          </a:p>
          <a:p>
            <a:pPr indent="0" lvl="0" marL="182563" marR="0" rtl="0" algn="l">
              <a:spcBef>
                <a:spcPts val="0"/>
              </a:spcBef>
              <a:spcAft>
                <a:spcPts val="0"/>
              </a:spcAft>
              <a:buNone/>
            </a:pPr>
            <a:r>
              <a:rPr lang="en-US" sz="1000">
                <a:solidFill>
                  <a:schemeClr val="dk1"/>
                </a:solidFill>
                <a:latin typeface="Arial"/>
                <a:ea typeface="Arial"/>
                <a:cs typeface="Arial"/>
                <a:sym typeface="Arial"/>
              </a:rPr>
              <a:t>COLUMN			CELL</a:t>
            </a:r>
            <a:endParaRPr/>
          </a:p>
          <a:p>
            <a:pPr indent="0" lvl="0" marL="182563" marR="0" rtl="0" algn="l">
              <a:spcBef>
                <a:spcPts val="0"/>
              </a:spcBef>
              <a:spcAft>
                <a:spcPts val="0"/>
              </a:spcAft>
              <a:buNone/>
            </a:pPr>
            <a:r>
              <a:rPr lang="en-US" sz="1000">
                <a:solidFill>
                  <a:schemeClr val="dk1"/>
                </a:solidFill>
                <a:latin typeface="Arial"/>
                <a:ea typeface="Arial"/>
                <a:cs typeface="Arial"/>
                <a:sym typeface="Arial"/>
              </a:rPr>
              <a:t>	pinfo:city			timestamp=1582167455859, value=Scott</a:t>
            </a:r>
            <a:endParaRPr/>
          </a:p>
          <a:p>
            <a:pPr indent="0" lvl="0" marL="182563" marR="0" rtl="0" algn="l">
              <a:spcBef>
                <a:spcPts val="0"/>
              </a:spcBef>
              <a:spcAft>
                <a:spcPts val="0"/>
              </a:spcAft>
              <a:buNone/>
            </a:pPr>
            <a:r>
              <a:rPr lang="en-US" sz="1000">
                <a:solidFill>
                  <a:schemeClr val="dk1"/>
                </a:solidFill>
                <a:latin typeface="Arial"/>
                <a:ea typeface="Arial"/>
                <a:cs typeface="Arial"/>
                <a:sym typeface="Arial"/>
              </a:rPr>
              <a:t>1 row(s) in 0.0050 seconds</a:t>
            </a:r>
            <a:endParaRPr/>
          </a:p>
          <a:p>
            <a:pPr indent="0" lvl="0" marL="182563" marR="0" rtl="0" algn="l">
              <a:spcBef>
                <a:spcPts val="0"/>
              </a:spcBef>
              <a:spcAft>
                <a:spcPts val="0"/>
              </a:spcAft>
              <a:buNone/>
            </a:pPr>
            <a:r>
              <a:t/>
            </a:r>
            <a:endParaRPr sz="1000">
              <a:solidFill>
                <a:schemeClr val="dk1"/>
              </a:solidFill>
              <a:latin typeface="Arial"/>
              <a:ea typeface="Arial"/>
              <a:cs typeface="Arial"/>
              <a:sym typeface="Arial"/>
            </a:endParaRPr>
          </a:p>
          <a:p>
            <a:pPr indent="0" lvl="0" marL="182563" marR="0" rtl="0" algn="l">
              <a:spcBef>
                <a:spcPts val="0"/>
              </a:spcBef>
              <a:spcAft>
                <a:spcPts val="0"/>
              </a:spcAft>
              <a:buNone/>
            </a:pPr>
            <a:r>
              <a:rPr lang="en-US" sz="1000">
                <a:solidFill>
                  <a:schemeClr val="dk1"/>
                </a:solidFill>
                <a:latin typeface="Arial"/>
                <a:ea typeface="Arial"/>
                <a:cs typeface="Arial"/>
                <a:sym typeface="Arial"/>
              </a:rPr>
              <a:t>hbase(main)010:0&gt; get 'test', '3', {COLUMN =&gt; ['pinfo']}</a:t>
            </a:r>
            <a:endParaRPr/>
          </a:p>
          <a:p>
            <a:pPr indent="0" lvl="0" marL="182563" marR="0" rtl="0" algn="l">
              <a:spcBef>
                <a:spcPts val="0"/>
              </a:spcBef>
              <a:spcAft>
                <a:spcPts val="0"/>
              </a:spcAft>
              <a:buNone/>
            </a:pPr>
            <a:r>
              <a:rPr lang="en-US" sz="1000">
                <a:solidFill>
                  <a:schemeClr val="dk1"/>
                </a:solidFill>
                <a:latin typeface="Arial"/>
                <a:ea typeface="Arial"/>
                <a:cs typeface="Arial"/>
                <a:sym typeface="Arial"/>
              </a:rPr>
              <a:t>COLUMN			CELL</a:t>
            </a:r>
            <a:endParaRPr/>
          </a:p>
          <a:p>
            <a:pPr indent="0" lvl="0" marL="182563" marR="0" rtl="0" algn="l">
              <a:spcBef>
                <a:spcPts val="0"/>
              </a:spcBef>
              <a:spcAft>
                <a:spcPts val="0"/>
              </a:spcAft>
              <a:buNone/>
            </a:pPr>
            <a:r>
              <a:rPr lang="en-US" sz="1000">
                <a:solidFill>
                  <a:schemeClr val="dk1"/>
                </a:solidFill>
                <a:latin typeface="Arial"/>
                <a:ea typeface="Arial"/>
                <a:cs typeface="Arial"/>
                <a:sym typeface="Arial"/>
              </a:rPr>
              <a:t>	pinfo:name		timestamp=1582167555280, value=Lonan</a:t>
            </a:r>
            <a:endParaRPr/>
          </a:p>
          <a:p>
            <a:pPr indent="0" lvl="0" marL="182563" marR="0" rtl="0" algn="l">
              <a:spcBef>
                <a:spcPts val="0"/>
              </a:spcBef>
              <a:spcAft>
                <a:spcPts val="0"/>
              </a:spcAft>
              <a:buNone/>
            </a:pPr>
            <a:r>
              <a:rPr lang="en-US" sz="1000">
                <a:solidFill>
                  <a:schemeClr val="dk1"/>
                </a:solidFill>
                <a:latin typeface="Arial"/>
                <a:ea typeface="Arial"/>
                <a:cs typeface="Arial"/>
                <a:sym typeface="Arial"/>
              </a:rPr>
              <a:t>1 row(s) in 0.0060 seconds</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5" name="Shape 3075"/>
        <p:cNvGrpSpPr/>
        <p:nvPr/>
      </p:nvGrpSpPr>
      <p:grpSpPr>
        <a:xfrm>
          <a:off x="0" y="0"/>
          <a:ext cx="0" cy="0"/>
          <a:chOff x="0" y="0"/>
          <a:chExt cx="0" cy="0"/>
        </a:xfrm>
      </p:grpSpPr>
      <p:sp>
        <p:nvSpPr>
          <p:cNvPr id="3076" name="Google Shape;3076;p12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2.2. Apache HBase</a:t>
            </a:r>
            <a:endParaRPr/>
          </a:p>
        </p:txBody>
      </p:sp>
      <p:sp>
        <p:nvSpPr>
          <p:cNvPr id="3077" name="Google Shape;3077;p12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Quét và đếm dữ liệu</a:t>
            </a:r>
            <a:endParaRPr/>
          </a:p>
        </p:txBody>
      </p:sp>
      <p:sp>
        <p:nvSpPr>
          <p:cNvPr id="3078" name="Google Shape;3078;p12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3079" name="Google Shape;3079;p12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Scan: Quét</a:t>
            </a:r>
            <a:endParaRPr/>
          </a:p>
          <a:p>
            <a:pPr indent="-182563" lvl="1" marL="360363" rtl="0" algn="l">
              <a:lnSpc>
                <a:spcPct val="138461"/>
              </a:lnSpc>
              <a:spcBef>
                <a:spcPts val="200"/>
              </a:spcBef>
              <a:spcAft>
                <a:spcPts val="0"/>
              </a:spcAft>
              <a:buClr>
                <a:srgbClr val="262626"/>
              </a:buClr>
              <a:buSzPts val="1040"/>
              <a:buChar char="•"/>
            </a:pPr>
            <a:r>
              <a:rPr lang="en-US"/>
              <a:t>Nếu bạn không biết hàng phím chính xác</a:t>
            </a:r>
            <a:endParaRPr/>
          </a:p>
          <a:p>
            <a:pPr indent="-182563" lvl="1" marL="360363" rtl="0" algn="l">
              <a:lnSpc>
                <a:spcPct val="138461"/>
              </a:lnSpc>
              <a:spcBef>
                <a:spcPts val="200"/>
              </a:spcBef>
              <a:spcAft>
                <a:spcPts val="0"/>
              </a:spcAft>
              <a:buClr>
                <a:srgbClr val="262626"/>
              </a:buClr>
              <a:buSzPts val="1040"/>
              <a:buChar char="•"/>
            </a:pPr>
            <a:r>
              <a:rPr lang="en-US"/>
              <a:t>Nếu bạn cần quyền truy cập vào một nhóm hàng</a:t>
            </a:r>
            <a:endParaRPr/>
          </a:p>
          <a:p>
            <a:pPr indent="-177800" lvl="0" marL="177800" rtl="0" algn="l">
              <a:lnSpc>
                <a:spcPct val="128571"/>
              </a:lnSpc>
              <a:spcBef>
                <a:spcPts val="1000"/>
              </a:spcBef>
              <a:spcAft>
                <a:spcPts val="0"/>
              </a:spcAft>
              <a:buClr>
                <a:srgbClr val="262626"/>
              </a:buClr>
              <a:buSzPts val="1400"/>
              <a:buFont typeface="Arial"/>
              <a:buChar char="•"/>
            </a:pPr>
            <a:r>
              <a:rPr lang="en-US"/>
              <a:t>Quét toàn bộ bảng</a:t>
            </a:r>
            <a:endParaRPr/>
          </a:p>
          <a:p>
            <a:pPr indent="-182563" lvl="1" marL="360363" rtl="0" algn="l">
              <a:lnSpc>
                <a:spcPct val="138461"/>
              </a:lnSpc>
              <a:spcBef>
                <a:spcPts val="200"/>
              </a:spcBef>
              <a:spcAft>
                <a:spcPts val="0"/>
              </a:spcAft>
              <a:buClr>
                <a:srgbClr val="262626"/>
              </a:buClr>
              <a:buSzPts val="1040"/>
              <a:buChar char="•"/>
            </a:pPr>
            <a:r>
              <a:rPr lang="en-US"/>
              <a:t>Có thể bị hạn chế đối với các phím dòng bắt đầu và dòng dừng</a:t>
            </a:r>
            <a:endParaRPr/>
          </a:p>
          <a:p>
            <a:pPr indent="-182563" lvl="1" marL="360363" rtl="0" algn="l">
              <a:lnSpc>
                <a:spcPct val="138461"/>
              </a:lnSpc>
              <a:spcBef>
                <a:spcPts val="200"/>
              </a:spcBef>
              <a:spcAft>
                <a:spcPts val="0"/>
              </a:spcAft>
              <a:buClr>
                <a:srgbClr val="262626"/>
              </a:buClr>
              <a:buSzPts val="1040"/>
              <a:buChar char="•"/>
            </a:pPr>
            <a:r>
              <a:rPr lang="en-US"/>
              <a:t>Các hàng dừng không được bao gồm trong kết quả, chỉ có hàng trước đó được tìm kiếm.</a:t>
            </a:r>
            <a:endParaRPr/>
          </a:p>
          <a:p>
            <a:pPr indent="-182563" lvl="1" marL="360363" rtl="0" algn="l">
              <a:lnSpc>
                <a:spcPct val="138461"/>
              </a:lnSpc>
              <a:spcBef>
                <a:spcPts val="200"/>
              </a:spcBef>
              <a:spcAft>
                <a:spcPts val="0"/>
              </a:spcAft>
              <a:buClr>
                <a:srgbClr val="262626"/>
              </a:buClr>
              <a:buSzPts val="1040"/>
              <a:buChar char="•"/>
            </a:pPr>
            <a:r>
              <a:rPr lang="en-US"/>
              <a:t>Có thể bị hạn chế đối với các cột và họ cột cụ thể</a:t>
            </a:r>
            <a:endParaRPr/>
          </a:p>
          <a:p>
            <a:pPr indent="-182563" lvl="1" marL="360363" rtl="0" algn="l">
              <a:lnSpc>
                <a:spcPct val="138461"/>
              </a:lnSpc>
              <a:spcBef>
                <a:spcPts val="200"/>
              </a:spcBef>
              <a:spcAft>
                <a:spcPts val="0"/>
              </a:spcAft>
              <a:buClr>
                <a:srgbClr val="262626"/>
              </a:buClr>
              <a:buSzPts val="1040"/>
              <a:buChar char="•"/>
            </a:pPr>
            <a:r>
              <a:rPr lang="en-US"/>
              <a:t>Bạn có thể giới hạn kết quả bằng bộ lọc</a:t>
            </a:r>
            <a:endParaRPr/>
          </a:p>
          <a:p>
            <a:pPr indent="-116523" lvl="1" marL="360363" rtl="0" algn="l">
              <a:lnSpc>
                <a:spcPct val="138461"/>
              </a:lnSpc>
              <a:spcBef>
                <a:spcPts val="200"/>
              </a:spcBef>
              <a:spcAft>
                <a:spcPts val="0"/>
              </a:spcAft>
              <a:buClr>
                <a:srgbClr val="262626"/>
              </a:buClr>
              <a:buSzPts val="1040"/>
              <a:buNone/>
            </a:pPr>
            <a:r>
              <a:t/>
            </a:r>
            <a:endParaRPr>
              <a:solidFill>
                <a:srgbClr val="3F3F3F"/>
              </a:solidFill>
            </a:endParaRPr>
          </a:p>
          <a:p>
            <a:pPr indent="-116523" lvl="1" marL="360363" rtl="0" algn="l">
              <a:lnSpc>
                <a:spcPct val="138461"/>
              </a:lnSpc>
              <a:spcBef>
                <a:spcPts val="200"/>
              </a:spcBef>
              <a:spcAft>
                <a:spcPts val="0"/>
              </a:spcAft>
              <a:buClr>
                <a:srgbClr val="262626"/>
              </a:buClr>
              <a:buSzPts val="1040"/>
              <a:buNone/>
            </a:pPr>
            <a:r>
              <a:t/>
            </a:r>
            <a:endParaRPr>
              <a:solidFill>
                <a:srgbClr val="3F3F3F"/>
              </a:solidFill>
            </a:endParaRPr>
          </a:p>
          <a:p>
            <a:pPr indent="-177800" lvl="0" marL="177800" rtl="0" algn="l">
              <a:lnSpc>
                <a:spcPct val="128571"/>
              </a:lnSpc>
              <a:spcBef>
                <a:spcPts val="1000"/>
              </a:spcBef>
              <a:spcAft>
                <a:spcPts val="0"/>
              </a:spcAft>
              <a:buClr>
                <a:srgbClr val="3F3F3F"/>
              </a:buClr>
              <a:buSzPts val="1400"/>
              <a:buFont typeface="Arial"/>
              <a:buChar char="•"/>
            </a:pPr>
            <a:r>
              <a:rPr lang="en-US">
                <a:solidFill>
                  <a:srgbClr val="3F3F3F"/>
                </a:solidFill>
              </a:rPr>
              <a:t>Count: Đếm</a:t>
            </a:r>
            <a:endParaRPr>
              <a:solidFill>
                <a:srgbClr val="3F3F3F"/>
              </a:solidFill>
            </a:endParaRPr>
          </a:p>
          <a:p>
            <a:pPr indent="-182563" lvl="1" marL="360363" rtl="0" algn="l">
              <a:lnSpc>
                <a:spcPct val="138461"/>
              </a:lnSpc>
              <a:spcBef>
                <a:spcPts val="200"/>
              </a:spcBef>
              <a:spcAft>
                <a:spcPts val="0"/>
              </a:spcAft>
              <a:buClr>
                <a:srgbClr val="3F3F3F"/>
              </a:buClr>
              <a:buSzPts val="1040"/>
              <a:buChar char="•"/>
            </a:pPr>
            <a:r>
              <a:rPr lang="en-US">
                <a:solidFill>
                  <a:srgbClr val="3F3F3F"/>
                </a:solidFill>
              </a:rPr>
              <a:t>Đếm số hàng</a:t>
            </a:r>
            <a:endParaRPr/>
          </a:p>
        </p:txBody>
      </p:sp>
      <p:sp>
        <p:nvSpPr>
          <p:cNvPr id="3080" name="Google Shape;3080;p123"/>
          <p:cNvSpPr txBox="1"/>
          <p:nvPr/>
        </p:nvSpPr>
        <p:spPr>
          <a:xfrm>
            <a:off x="697117" y="4365598"/>
            <a:ext cx="7812000" cy="574095"/>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600">
                <a:solidFill>
                  <a:schemeClr val="dk1"/>
                </a:solidFill>
                <a:latin typeface="Arial"/>
                <a:ea typeface="Arial"/>
                <a:cs typeface="Arial"/>
                <a:sym typeface="Arial"/>
              </a:rPr>
              <a:t>scan ‘table name’ [, options]</a:t>
            </a:r>
            <a:endParaRPr/>
          </a:p>
          <a:p>
            <a:pPr indent="0" lvl="0" marL="182563" marR="0" rtl="0" algn="l">
              <a:spcBef>
                <a:spcPts val="0"/>
              </a:spcBef>
              <a:spcAft>
                <a:spcPts val="0"/>
              </a:spcAft>
              <a:buNone/>
            </a:pPr>
            <a:r>
              <a:rPr lang="en-US" sz="1600">
                <a:solidFill>
                  <a:schemeClr val="dk1"/>
                </a:solidFill>
                <a:latin typeface="Arial"/>
                <a:ea typeface="Arial"/>
                <a:cs typeface="Arial"/>
                <a:sym typeface="Arial"/>
              </a:rPr>
              <a:t>get ‘table name’, ‘rowkey’ [, options]</a:t>
            </a:r>
            <a:endParaRPr/>
          </a:p>
        </p:txBody>
      </p:sp>
      <p:sp>
        <p:nvSpPr>
          <p:cNvPr id="3081" name="Google Shape;3081;p123"/>
          <p:cNvSpPr txBox="1"/>
          <p:nvPr/>
        </p:nvSpPr>
        <p:spPr>
          <a:xfrm>
            <a:off x="697117" y="5547411"/>
            <a:ext cx="7812000" cy="350467"/>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600">
                <a:solidFill>
                  <a:schemeClr val="dk1"/>
                </a:solidFill>
                <a:latin typeface="Arial"/>
                <a:ea typeface="Arial"/>
                <a:cs typeface="Arial"/>
                <a:sym typeface="Arial"/>
              </a:rPr>
              <a:t>count ‘table name’</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6" name="Shape 3086"/>
        <p:cNvGrpSpPr/>
        <p:nvPr/>
      </p:nvGrpSpPr>
      <p:grpSpPr>
        <a:xfrm>
          <a:off x="0" y="0"/>
          <a:ext cx="0" cy="0"/>
          <a:chOff x="0" y="0"/>
          <a:chExt cx="0" cy="0"/>
        </a:xfrm>
      </p:grpSpPr>
      <p:sp>
        <p:nvSpPr>
          <p:cNvPr id="3087" name="Google Shape;3087;p12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2.2. Apache HBase</a:t>
            </a:r>
            <a:endParaRPr/>
          </a:p>
        </p:txBody>
      </p:sp>
      <p:sp>
        <p:nvSpPr>
          <p:cNvPr id="3088" name="Google Shape;3088;p12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Xóa dữ liệu</a:t>
            </a:r>
            <a:endParaRPr/>
          </a:p>
        </p:txBody>
      </p:sp>
      <p:sp>
        <p:nvSpPr>
          <p:cNvPr id="3089" name="Google Shape;3089;p12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3090" name="Google Shape;3090;p12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Delete: Xóa</a:t>
            </a:r>
            <a:endParaRPr/>
          </a:p>
          <a:p>
            <a:pPr indent="-182563" lvl="1" marL="360363" rtl="0" algn="l">
              <a:lnSpc>
                <a:spcPct val="138461"/>
              </a:lnSpc>
              <a:spcBef>
                <a:spcPts val="200"/>
              </a:spcBef>
              <a:spcAft>
                <a:spcPts val="0"/>
              </a:spcAft>
              <a:buClr>
                <a:srgbClr val="262626"/>
              </a:buClr>
              <a:buSzPts val="1040"/>
              <a:buChar char="•"/>
            </a:pPr>
            <a:r>
              <a:rPr lang="en-US"/>
              <a:t>Xóa một ô, cột hoặc họ cột cụ thể khỏi bảng</a:t>
            </a:r>
            <a:endParaRPr/>
          </a:p>
          <a:p>
            <a:pPr indent="-182563" lvl="1" marL="360363" rtl="0" algn="l">
              <a:lnSpc>
                <a:spcPct val="138461"/>
              </a:lnSpc>
              <a:spcBef>
                <a:spcPts val="200"/>
              </a:spcBef>
              <a:spcAft>
                <a:spcPts val="0"/>
              </a:spcAft>
              <a:buClr>
                <a:srgbClr val="262626"/>
              </a:buClr>
              <a:buSzPts val="1040"/>
              <a:buChar char="•"/>
            </a:pPr>
            <a:r>
              <a:rPr lang="en-US"/>
              <a:t>Việc thêm dấu thời gian sẽ xóa cột của phiên bản đó và tất cả các phiên bản trước đó</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Deleteall: Xóa tất cả</a:t>
            </a:r>
            <a:endParaRPr/>
          </a:p>
          <a:p>
            <a:pPr indent="-182563" lvl="1" marL="360363" rtl="0" algn="l">
              <a:lnSpc>
                <a:spcPct val="138461"/>
              </a:lnSpc>
              <a:spcBef>
                <a:spcPts val="200"/>
              </a:spcBef>
              <a:spcAft>
                <a:spcPts val="0"/>
              </a:spcAft>
              <a:buClr>
                <a:srgbClr val="262626"/>
              </a:buClr>
              <a:buSzPts val="1040"/>
              <a:buChar char="•"/>
            </a:pPr>
            <a:r>
              <a:rPr lang="en-US"/>
              <a:t>Xóa tất cả các ô trong một hàng</a:t>
            </a:r>
            <a:endParaRPr>
              <a:solidFill>
                <a:srgbClr val="3F3F3F"/>
              </a:solidFill>
            </a:endParaRPr>
          </a:p>
          <a:p>
            <a:pPr indent="-88900" lvl="0" marL="177800" rtl="0" algn="l">
              <a:lnSpc>
                <a:spcPct val="128571"/>
              </a:lnSpc>
              <a:spcBef>
                <a:spcPts val="1000"/>
              </a:spcBef>
              <a:spcAft>
                <a:spcPts val="0"/>
              </a:spcAft>
              <a:buClr>
                <a:srgbClr val="262626"/>
              </a:buClr>
              <a:buSzPts val="1400"/>
              <a:buFont typeface="Arial"/>
              <a:buNone/>
            </a:pPr>
            <a:r>
              <a:t/>
            </a:r>
            <a:endParaRPr/>
          </a:p>
        </p:txBody>
      </p:sp>
      <p:sp>
        <p:nvSpPr>
          <p:cNvPr id="3091" name="Google Shape;3091;p124"/>
          <p:cNvSpPr txBox="1"/>
          <p:nvPr/>
        </p:nvSpPr>
        <p:spPr>
          <a:xfrm>
            <a:off x="697117" y="4672498"/>
            <a:ext cx="7812000" cy="3504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600">
                <a:solidFill>
                  <a:schemeClr val="dk1"/>
                </a:solidFill>
                <a:latin typeface="Arial"/>
                <a:ea typeface="Arial"/>
                <a:cs typeface="Arial"/>
                <a:sym typeface="Arial"/>
              </a:rPr>
              <a:t>Deleteall ‘table name’, ‘rowkey’</a:t>
            </a:r>
            <a:endParaRPr/>
          </a:p>
        </p:txBody>
      </p:sp>
      <p:sp>
        <p:nvSpPr>
          <p:cNvPr id="3092" name="Google Shape;3092;p124"/>
          <p:cNvSpPr txBox="1"/>
          <p:nvPr/>
        </p:nvSpPr>
        <p:spPr>
          <a:xfrm>
            <a:off x="697117" y="3528324"/>
            <a:ext cx="7812000" cy="350467"/>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600">
                <a:solidFill>
                  <a:schemeClr val="dk1"/>
                </a:solidFill>
                <a:latin typeface="Arial"/>
                <a:ea typeface="Arial"/>
                <a:cs typeface="Arial"/>
                <a:sym typeface="Arial"/>
              </a:rPr>
              <a:t>hbase&gt; delete ‘test’,’1’,’position:title’, 1582167310073</a:t>
            </a:r>
            <a:endParaRPr/>
          </a:p>
        </p:txBody>
      </p:sp>
      <p:sp>
        <p:nvSpPr>
          <p:cNvPr id="3093" name="Google Shape;3093;p124"/>
          <p:cNvSpPr txBox="1"/>
          <p:nvPr/>
        </p:nvSpPr>
        <p:spPr>
          <a:xfrm>
            <a:off x="697117" y="3059592"/>
            <a:ext cx="7812000" cy="350467"/>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600">
                <a:solidFill>
                  <a:schemeClr val="dk1"/>
                </a:solidFill>
                <a:latin typeface="Arial"/>
                <a:ea typeface="Arial"/>
                <a:cs typeface="Arial"/>
                <a:sym typeface="Arial"/>
              </a:rPr>
              <a:t>delete ‘table name’, ‘rowkey’, ‘column family:column name’, timestamp</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8" name="Shape 3098"/>
        <p:cNvGrpSpPr/>
        <p:nvPr/>
      </p:nvGrpSpPr>
      <p:grpSpPr>
        <a:xfrm>
          <a:off x="0" y="0"/>
          <a:ext cx="0" cy="0"/>
          <a:chOff x="0" y="0"/>
          <a:chExt cx="0" cy="0"/>
        </a:xfrm>
      </p:grpSpPr>
      <p:sp>
        <p:nvSpPr>
          <p:cNvPr id="3099" name="Google Shape;3099;p12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2.2. Apache HBase</a:t>
            </a:r>
            <a:endParaRPr/>
          </a:p>
        </p:txBody>
      </p:sp>
      <p:sp>
        <p:nvSpPr>
          <p:cNvPr id="3100" name="Google Shape;3100;p12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Phiên bản</a:t>
            </a:r>
            <a:endParaRPr/>
          </a:p>
        </p:txBody>
      </p:sp>
      <p:sp>
        <p:nvSpPr>
          <p:cNvPr id="3101" name="Google Shape;3101;p12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3102" name="Google Shape;3102;p12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HBase lưu trữ các phiên bản của giá trị trong mỗi ô</a:t>
            </a:r>
            <a:endParaRPr/>
          </a:p>
          <a:p>
            <a:pPr indent="-182563" lvl="1" marL="360363" rtl="0" algn="l">
              <a:lnSpc>
                <a:spcPct val="138461"/>
              </a:lnSpc>
              <a:spcBef>
                <a:spcPts val="200"/>
              </a:spcBef>
              <a:spcAft>
                <a:spcPts val="0"/>
              </a:spcAft>
              <a:buClr>
                <a:srgbClr val="262626"/>
              </a:buClr>
              <a:buSzPts val="1040"/>
              <a:buChar char="•"/>
            </a:pPr>
            <a:r>
              <a:rPr lang="en-US"/>
              <a:t>Số lượng phiên bản được xác định khi thiết lập họ cột.</a:t>
            </a:r>
            <a:endParaRPr/>
          </a:p>
          <a:p>
            <a:pPr indent="-182563" lvl="1" marL="360363" rtl="0" algn="l">
              <a:lnSpc>
                <a:spcPct val="138461"/>
              </a:lnSpc>
              <a:spcBef>
                <a:spcPts val="200"/>
              </a:spcBef>
              <a:spcAft>
                <a:spcPts val="0"/>
              </a:spcAft>
              <a:buClr>
                <a:srgbClr val="262626"/>
              </a:buClr>
              <a:buSzPts val="1040"/>
              <a:buChar char="•"/>
            </a:pPr>
            <a:r>
              <a:rPr lang="en-US"/>
              <a:t>Phiên bản được xác định bằng dấu thời gian loại dài và dấu thời gian hiện tại được sử dụng làm mặc định.</a:t>
            </a:r>
            <a:endParaRPr/>
          </a:p>
          <a:p>
            <a:pPr indent="-182563" lvl="1" marL="360363" rtl="0" algn="l">
              <a:lnSpc>
                <a:spcPct val="138461"/>
              </a:lnSpc>
              <a:spcBef>
                <a:spcPts val="200"/>
              </a:spcBef>
              <a:spcAft>
                <a:spcPts val="0"/>
              </a:spcAft>
              <a:buClr>
                <a:srgbClr val="262626"/>
              </a:buClr>
              <a:buSzPts val="1040"/>
              <a:buChar char="•"/>
            </a:pPr>
            <a:r>
              <a:rPr lang="en-US"/>
              <a:t>Số lượng phiên bản ô mặc định là 3</a:t>
            </a:r>
            <a:endParaRPr/>
          </a:p>
          <a:p>
            <a:pPr indent="-182563" lvl="1" marL="360363" rtl="0" algn="l">
              <a:lnSpc>
                <a:spcPct val="138461"/>
              </a:lnSpc>
              <a:spcBef>
                <a:spcPts val="200"/>
              </a:spcBef>
              <a:spcAft>
                <a:spcPts val="0"/>
              </a:spcAft>
              <a:buClr>
                <a:srgbClr val="262626"/>
              </a:buClr>
              <a:buSzPts val="1040"/>
              <a:buChar char="•"/>
            </a:pPr>
            <a:r>
              <a:rPr lang="en-US"/>
              <a:t>Mỗi hàng được sắp xếp theo dấu thời gian (giảm dần)</a:t>
            </a:r>
            <a:endParaRPr/>
          </a:p>
          <a:p>
            <a:pPr indent="-116523" lvl="1" marL="360363" rtl="0" algn="l">
              <a:lnSpc>
                <a:spcPct val="138461"/>
              </a:lnSpc>
              <a:spcBef>
                <a:spcPts val="200"/>
              </a:spcBef>
              <a:spcAft>
                <a:spcPts val="0"/>
              </a:spcAft>
              <a:buClr>
                <a:srgbClr val="262626"/>
              </a:buClr>
              <a:buSzPts val="1040"/>
              <a:buNone/>
            </a:pPr>
            <a:r>
              <a:t/>
            </a:r>
            <a:endParaRPr>
              <a:solidFill>
                <a:srgbClr val="3F3F3F"/>
              </a:solidFill>
            </a:endParaRPr>
          </a:p>
          <a:p>
            <a:pPr indent="-116523" lvl="1" marL="360363" rtl="0" algn="l">
              <a:lnSpc>
                <a:spcPct val="138461"/>
              </a:lnSpc>
              <a:spcBef>
                <a:spcPts val="200"/>
              </a:spcBef>
              <a:spcAft>
                <a:spcPts val="0"/>
              </a:spcAft>
              <a:buClr>
                <a:srgbClr val="262626"/>
              </a:buClr>
              <a:buSzPts val="1040"/>
              <a:buNone/>
            </a:pPr>
            <a:r>
              <a:t/>
            </a:r>
            <a:endParaRPr>
              <a:solidFill>
                <a:srgbClr val="3F3F3F"/>
              </a:solidFill>
            </a:endParaRPr>
          </a:p>
          <a:p>
            <a:pPr indent="-116523" lvl="1" marL="360363" rtl="0" algn="l">
              <a:lnSpc>
                <a:spcPct val="138461"/>
              </a:lnSpc>
              <a:spcBef>
                <a:spcPts val="200"/>
              </a:spcBef>
              <a:spcAft>
                <a:spcPts val="0"/>
              </a:spcAft>
              <a:buClr>
                <a:srgbClr val="262626"/>
              </a:buClr>
              <a:buSzPts val="1040"/>
              <a:buNone/>
            </a:pPr>
            <a:r>
              <a:t/>
            </a:r>
            <a:endParaRPr>
              <a:solidFill>
                <a:srgbClr val="3F3F3F"/>
              </a:solidFill>
            </a:endParaRPr>
          </a:p>
          <a:p>
            <a:pPr indent="-116523" lvl="1" marL="360363" rtl="0" algn="l">
              <a:lnSpc>
                <a:spcPct val="138461"/>
              </a:lnSpc>
              <a:spcBef>
                <a:spcPts val="200"/>
              </a:spcBef>
              <a:spcAft>
                <a:spcPts val="0"/>
              </a:spcAft>
              <a:buClr>
                <a:srgbClr val="262626"/>
              </a:buClr>
              <a:buSzPts val="1040"/>
              <a:buNone/>
            </a:pPr>
            <a:r>
              <a:t/>
            </a:r>
            <a:endParaRPr>
              <a:solidFill>
                <a:srgbClr val="3F3F3F"/>
              </a:solidFill>
            </a:endParaRPr>
          </a:p>
          <a:p>
            <a:pPr indent="-116523" lvl="1" marL="360363" rtl="0" algn="l">
              <a:lnSpc>
                <a:spcPct val="138461"/>
              </a:lnSpc>
              <a:spcBef>
                <a:spcPts val="200"/>
              </a:spcBef>
              <a:spcAft>
                <a:spcPts val="0"/>
              </a:spcAft>
              <a:buClr>
                <a:srgbClr val="262626"/>
              </a:buClr>
              <a:buSzPts val="1040"/>
              <a:buNone/>
            </a:pPr>
            <a:r>
              <a:t/>
            </a:r>
            <a:endParaRPr>
              <a:solidFill>
                <a:srgbClr val="3F3F3F"/>
              </a:solidFill>
            </a:endParaRPr>
          </a:p>
          <a:p>
            <a:pPr indent="-177800" lvl="0" marL="177800" rtl="0" algn="l">
              <a:lnSpc>
                <a:spcPct val="128571"/>
              </a:lnSpc>
              <a:spcBef>
                <a:spcPts val="1000"/>
              </a:spcBef>
              <a:spcAft>
                <a:spcPts val="0"/>
              </a:spcAft>
              <a:buClr>
                <a:srgbClr val="3F3F3F"/>
              </a:buClr>
              <a:buSzPts val="1400"/>
              <a:buFont typeface="Arial"/>
              <a:buChar char="•"/>
            </a:pPr>
            <a:r>
              <a:rPr lang="en-US">
                <a:solidFill>
                  <a:srgbClr val="3F3F3F"/>
                </a:solidFill>
              </a:rPr>
              <a:t>Giá trị</a:t>
            </a:r>
            <a:endParaRPr>
              <a:solidFill>
                <a:srgbClr val="3F3F3F"/>
              </a:solidFill>
            </a:endParaRPr>
          </a:p>
          <a:p>
            <a:pPr indent="-182563" lvl="1" marL="360363" rtl="0" algn="l">
              <a:lnSpc>
                <a:spcPct val="138461"/>
              </a:lnSpc>
              <a:spcBef>
                <a:spcPts val="200"/>
              </a:spcBef>
              <a:spcAft>
                <a:spcPts val="0"/>
              </a:spcAft>
              <a:buClr>
                <a:srgbClr val="3F3F3F"/>
              </a:buClr>
              <a:buSzPts val="1040"/>
              <a:buChar char="•"/>
            </a:pPr>
            <a:r>
              <a:rPr lang="en-US">
                <a:solidFill>
                  <a:srgbClr val="3F3F3F"/>
                </a:solidFill>
              </a:rPr>
              <a:t>hàng phím 🡪 Họ cột 🡪 Cột 🡪 Phiên bản</a:t>
            </a:r>
            <a:endParaRPr>
              <a:solidFill>
                <a:srgbClr val="3F3F3F"/>
              </a:solidFill>
            </a:endParaRPr>
          </a:p>
          <a:p>
            <a:pPr indent="-88900" lvl="0" marL="177800" rtl="0" algn="l">
              <a:lnSpc>
                <a:spcPct val="128571"/>
              </a:lnSpc>
              <a:spcBef>
                <a:spcPts val="1000"/>
              </a:spcBef>
              <a:spcAft>
                <a:spcPts val="0"/>
              </a:spcAft>
              <a:buClr>
                <a:srgbClr val="262626"/>
              </a:buClr>
              <a:buSzPts val="1400"/>
              <a:buFont typeface="Arial"/>
              <a:buNone/>
            </a:pPr>
            <a:r>
              <a:t/>
            </a:r>
            <a:endParaRPr/>
          </a:p>
        </p:txBody>
      </p:sp>
      <p:graphicFrame>
        <p:nvGraphicFramePr>
          <p:cNvPr id="3103" name="Google Shape;3103;p125"/>
          <p:cNvGraphicFramePr/>
          <p:nvPr/>
        </p:nvGraphicFramePr>
        <p:xfrm>
          <a:off x="939691" y="3554916"/>
          <a:ext cx="3000000" cy="3000000"/>
        </p:xfrm>
        <a:graphic>
          <a:graphicData uri="http://schemas.openxmlformats.org/drawingml/2006/table">
            <a:tbl>
              <a:tblPr>
                <a:noFill/>
                <a:tableStyleId>{95859E1C-D3B5-4B89-813F-5614CC74FDCA}</a:tableStyleId>
              </a:tblPr>
              <a:tblGrid>
                <a:gridCol w="1360425"/>
                <a:gridCol w="2134975"/>
                <a:gridCol w="1847000"/>
                <a:gridCol w="1221150"/>
              </a:tblGrid>
              <a:tr h="324250">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hàng phím</a:t>
                      </a:r>
                      <a:endParaRPr sz="1400">
                        <a:solidFill>
                          <a:srgbClr val="3F3F3F"/>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Cột</a:t>
                      </a:r>
                      <a:endParaRPr sz="1400">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Dấu</a:t>
                      </a:r>
                      <a:r>
                        <a:rPr lang="en-US" sz="1400">
                          <a:solidFill>
                            <a:srgbClr val="3F3F3F"/>
                          </a:solidFill>
                          <a:latin typeface="Arial"/>
                          <a:ea typeface="Arial"/>
                          <a:cs typeface="Arial"/>
                          <a:sym typeface="Arial"/>
                        </a:rPr>
                        <a:t> thời gian</a:t>
                      </a:r>
                      <a:endParaRPr sz="1400">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Giá</a:t>
                      </a:r>
                      <a:r>
                        <a:rPr lang="en-US" sz="1400">
                          <a:solidFill>
                            <a:srgbClr val="3F3F3F"/>
                          </a:solidFill>
                          <a:latin typeface="Arial"/>
                          <a:ea typeface="Arial"/>
                          <a:cs typeface="Arial"/>
                          <a:sym typeface="Arial"/>
                        </a:rPr>
                        <a:t> trị</a:t>
                      </a:r>
                      <a:endParaRPr sz="1400">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252025">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1</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pinfo:title</a:t>
                      </a:r>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1582172284996</a:t>
                      </a:r>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Kỹ</a:t>
                      </a:r>
                      <a:r>
                        <a:rPr lang="en-US" sz="1400">
                          <a:solidFill>
                            <a:srgbClr val="3F3F3F"/>
                          </a:solidFill>
                          <a:latin typeface="Arial"/>
                          <a:ea typeface="Arial"/>
                          <a:cs typeface="Arial"/>
                          <a:sym typeface="Arial"/>
                        </a:rPr>
                        <a:t> sư</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52025">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1</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pinfo:title</a:t>
                      </a:r>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1582167455859</a:t>
                      </a:r>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Giám</a:t>
                      </a:r>
                      <a:r>
                        <a:rPr lang="en-US" sz="1400">
                          <a:solidFill>
                            <a:srgbClr val="3F3F3F"/>
                          </a:solidFill>
                          <a:latin typeface="Arial"/>
                          <a:ea typeface="Arial"/>
                          <a:cs typeface="Arial"/>
                          <a:sym typeface="Arial"/>
                        </a:rPr>
                        <a:t> đốc</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52025">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1</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pinfo:title</a:t>
                      </a:r>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1582167226850</a:t>
                      </a:r>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Kỹ</a:t>
                      </a:r>
                      <a:r>
                        <a:rPr lang="en-US" sz="1400">
                          <a:solidFill>
                            <a:srgbClr val="3F3F3F"/>
                          </a:solidFill>
                          <a:latin typeface="Arial"/>
                          <a:ea typeface="Arial"/>
                          <a:cs typeface="Arial"/>
                          <a:sym typeface="Arial"/>
                        </a:rPr>
                        <a:t> sư</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sp>
        <p:nvSpPr>
          <p:cNvPr id="3104" name="Google Shape;3104;p125"/>
          <p:cNvSpPr/>
          <p:nvPr/>
        </p:nvSpPr>
        <p:spPr>
          <a:xfrm>
            <a:off x="6174341" y="3982615"/>
            <a:ext cx="216024" cy="756084"/>
          </a:xfrm>
          <a:prstGeom prst="downArrow">
            <a:avLst>
              <a:gd fmla="val 50000" name="adj1"/>
              <a:gd fmla="val 50000" name="adj2"/>
            </a:avLst>
          </a:prstGeom>
          <a:solidFill>
            <a:srgbClr val="1F45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Arial"/>
              <a:ea typeface="Arial"/>
              <a:cs typeface="Arial"/>
              <a:sym typeface="Arial"/>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9" name="Shape 3109"/>
        <p:cNvGrpSpPr/>
        <p:nvPr/>
      </p:nvGrpSpPr>
      <p:grpSpPr>
        <a:xfrm>
          <a:off x="0" y="0"/>
          <a:ext cx="0" cy="0"/>
          <a:chOff x="0" y="0"/>
          <a:chExt cx="0" cy="0"/>
        </a:xfrm>
      </p:grpSpPr>
      <p:sp>
        <p:nvSpPr>
          <p:cNvPr id="3110" name="Google Shape;3110;p12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2.2. Apache HBase</a:t>
            </a:r>
            <a:endParaRPr/>
          </a:p>
        </p:txBody>
      </p:sp>
      <p:sp>
        <p:nvSpPr>
          <p:cNvPr id="3111" name="Google Shape;3111;p12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Đánh đổi thiết kế chính</a:t>
            </a:r>
            <a:endParaRPr/>
          </a:p>
        </p:txBody>
      </p:sp>
      <p:sp>
        <p:nvSpPr>
          <p:cNvPr id="3112" name="Google Shape;3112;p12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3113" name="Google Shape;3113;p12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Salted: Bảo mật</a:t>
            </a:r>
            <a:endParaRPr/>
          </a:p>
          <a:p>
            <a:pPr indent="-182563" lvl="1" marL="360363" rtl="0" algn="l">
              <a:lnSpc>
                <a:spcPct val="138461"/>
              </a:lnSpc>
              <a:spcBef>
                <a:spcPts val="200"/>
              </a:spcBef>
              <a:spcAft>
                <a:spcPts val="0"/>
              </a:spcAft>
              <a:buClr>
                <a:srgbClr val="262626"/>
              </a:buClr>
              <a:buSzPts val="1040"/>
              <a:buChar char="•"/>
            </a:pPr>
            <a:r>
              <a:rPr lang="en-US"/>
              <a:t>Đặt một hàm băm nhỏ, được tính toán trước dữ liệu thực để ngẫu nhiên hóa hàng phím</a:t>
            </a:r>
            <a:endParaRPr/>
          </a:p>
          <a:p>
            <a:pPr indent="-182563" lvl="1" marL="360363" rtl="0" algn="l">
              <a:lnSpc>
                <a:spcPct val="138461"/>
              </a:lnSpc>
              <a:spcBef>
                <a:spcPts val="200"/>
              </a:spcBef>
              <a:spcAft>
                <a:spcPts val="0"/>
              </a:spcAft>
              <a:buClr>
                <a:srgbClr val="262626"/>
              </a:buClr>
              <a:buSzPts val="1040"/>
              <a:buChar char="•"/>
            </a:pPr>
            <a:r>
              <a:rPr lang="en-US"/>
              <a:t>Ví dụ: &lt;salt&gt;&lt;timestamp&gt; thay vì chỉ &lt;timestamp&gt;</a:t>
            </a:r>
            <a:endParaRPr/>
          </a:p>
          <a:p>
            <a:pPr indent="-177800" lvl="0" marL="177800" rtl="0" algn="l">
              <a:lnSpc>
                <a:spcPct val="128571"/>
              </a:lnSpc>
              <a:spcBef>
                <a:spcPts val="1000"/>
              </a:spcBef>
              <a:spcAft>
                <a:spcPts val="0"/>
              </a:spcAft>
              <a:buClr>
                <a:srgbClr val="262626"/>
              </a:buClr>
              <a:buSzPts val="1400"/>
              <a:buFont typeface="Arial"/>
              <a:buChar char="•"/>
            </a:pPr>
            <a:r>
              <a:rPr lang="en-US"/>
              <a:t>Trường khóa được thúc đẩy</a:t>
            </a:r>
            <a:endParaRPr/>
          </a:p>
          <a:p>
            <a:pPr indent="-182563" lvl="1" marL="360363" rtl="0" algn="l">
              <a:lnSpc>
                <a:spcPct val="138461"/>
              </a:lnSpc>
              <a:spcBef>
                <a:spcPts val="200"/>
              </a:spcBef>
              <a:spcAft>
                <a:spcPts val="0"/>
              </a:spcAft>
              <a:buClr>
                <a:srgbClr val="262626"/>
              </a:buClr>
              <a:buSzPts val="1040"/>
              <a:buChar char="•"/>
            </a:pPr>
            <a:r>
              <a:rPr lang="en-US"/>
              <a:t>Một trường được di chuyển trước trường gia tăng hoặc dấu thời gian</a:t>
            </a:r>
            <a:endParaRPr/>
          </a:p>
          <a:p>
            <a:pPr indent="-182563" lvl="1" marL="360363" rtl="0" algn="l">
              <a:lnSpc>
                <a:spcPct val="138461"/>
              </a:lnSpc>
              <a:spcBef>
                <a:spcPts val="200"/>
              </a:spcBef>
              <a:spcAft>
                <a:spcPts val="0"/>
              </a:spcAft>
              <a:buClr>
                <a:srgbClr val="262626"/>
              </a:buClr>
              <a:buSzPts val="1040"/>
              <a:buChar char="•"/>
            </a:pPr>
            <a:r>
              <a:rPr lang="en-US"/>
              <a:t>Ví dụ: &lt;sourceid&gt;&lt;timestamp&gt; thay vì &lt;timestamp&gt;&lt;sourceid&gt;</a:t>
            </a:r>
            <a:endParaRPr/>
          </a:p>
          <a:p>
            <a:pPr indent="-177800" lvl="0" marL="177800" rtl="0" algn="l">
              <a:lnSpc>
                <a:spcPct val="128571"/>
              </a:lnSpc>
              <a:spcBef>
                <a:spcPts val="1000"/>
              </a:spcBef>
              <a:spcAft>
                <a:spcPts val="0"/>
              </a:spcAft>
              <a:buClr>
                <a:srgbClr val="262626"/>
              </a:buClr>
              <a:buSzPts val="1400"/>
              <a:buFont typeface="Arial"/>
              <a:buChar char="•"/>
            </a:pPr>
            <a:r>
              <a:rPr lang="en-US"/>
              <a:t>Ngẫu nhiên</a:t>
            </a:r>
            <a:endParaRPr/>
          </a:p>
          <a:p>
            <a:pPr indent="-182563" lvl="1" marL="360363" rtl="0" algn="l">
              <a:lnSpc>
                <a:spcPct val="138461"/>
              </a:lnSpc>
              <a:spcBef>
                <a:spcPts val="200"/>
              </a:spcBef>
              <a:spcAft>
                <a:spcPts val="0"/>
              </a:spcAft>
              <a:buClr>
                <a:srgbClr val="262626"/>
              </a:buClr>
              <a:buSzPts val="1040"/>
              <a:buChar char="•"/>
            </a:pPr>
            <a:r>
              <a:rPr lang="en-US"/>
              <a:t>Xử lý dữ liệu bằng hàm băm một chiều như MD5</a:t>
            </a:r>
            <a:endParaRPr/>
          </a:p>
          <a:p>
            <a:pPr indent="-182563" lvl="1" marL="360363" rtl="0" algn="l">
              <a:lnSpc>
                <a:spcPct val="138461"/>
              </a:lnSpc>
              <a:spcBef>
                <a:spcPts val="200"/>
              </a:spcBef>
              <a:spcAft>
                <a:spcPts val="0"/>
              </a:spcAft>
              <a:buClr>
                <a:srgbClr val="262626"/>
              </a:buClr>
              <a:buSzPts val="1040"/>
              <a:buChar char="•"/>
            </a:pPr>
            <a:r>
              <a:rPr lang="en-US"/>
              <a:t>Ví dụ: &lt;md5(timestamp)&gt; thay vì chỉ &lt;timestamp&gt;</a:t>
            </a:r>
            <a:endParaRPr/>
          </a:p>
        </p:txBody>
      </p:sp>
      <p:grpSp>
        <p:nvGrpSpPr>
          <p:cNvPr id="3114" name="Google Shape;3114;p126"/>
          <p:cNvGrpSpPr/>
          <p:nvPr/>
        </p:nvGrpSpPr>
        <p:grpSpPr>
          <a:xfrm>
            <a:off x="6431734" y="3890039"/>
            <a:ext cx="2883942" cy="2328625"/>
            <a:chOff x="6431734" y="3890039"/>
            <a:chExt cx="2883942" cy="2328625"/>
          </a:xfrm>
        </p:grpSpPr>
        <p:sp>
          <p:nvSpPr>
            <p:cNvPr id="3115" name="Google Shape;3115;p126"/>
            <p:cNvSpPr/>
            <p:nvPr/>
          </p:nvSpPr>
          <p:spPr>
            <a:xfrm rot="7815695">
              <a:off x="7767143" y="3515570"/>
              <a:ext cx="292100" cy="2747471"/>
            </a:xfrm>
            <a:prstGeom prst="upArrow">
              <a:avLst>
                <a:gd fmla="val 63793" name="adj1"/>
                <a:gd fmla="val 63792" name="adj2"/>
              </a:avLst>
            </a:prstGeom>
            <a:solidFill>
              <a:srgbClr val="D9D9D9"/>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16" name="Google Shape;3116;p126"/>
            <p:cNvSpPr/>
            <p:nvPr/>
          </p:nvSpPr>
          <p:spPr>
            <a:xfrm rot="5400000">
              <a:off x="6891756" y="3671036"/>
              <a:ext cx="2017827" cy="2506980"/>
            </a:xfrm>
            <a:prstGeom prst="leftUpArrow">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117" name="Google Shape;3117;p126"/>
            <p:cNvGrpSpPr/>
            <p:nvPr/>
          </p:nvGrpSpPr>
          <p:grpSpPr>
            <a:xfrm>
              <a:off x="6614419" y="5880110"/>
              <a:ext cx="2502008" cy="338554"/>
              <a:chOff x="6614419" y="6118235"/>
              <a:chExt cx="2502008" cy="338554"/>
            </a:xfrm>
          </p:grpSpPr>
          <p:sp>
            <p:nvSpPr>
              <p:cNvPr id="3118" name="Google Shape;3118;p126"/>
              <p:cNvSpPr/>
              <p:nvPr/>
            </p:nvSpPr>
            <p:spPr>
              <a:xfrm>
                <a:off x="6614419" y="6118235"/>
                <a:ext cx="51328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1F45BC"/>
                    </a:solidFill>
                    <a:latin typeface="Arial"/>
                    <a:ea typeface="Arial"/>
                    <a:cs typeface="Arial"/>
                    <a:sym typeface="Arial"/>
                  </a:rPr>
                  <a:t>Khóa </a:t>
                </a:r>
                <a:endParaRPr/>
              </a:p>
              <a:p>
                <a:pPr indent="0" lvl="0" marL="0" marR="0" rtl="0" algn="l">
                  <a:spcBef>
                    <a:spcPts val="0"/>
                  </a:spcBef>
                  <a:spcAft>
                    <a:spcPts val="0"/>
                  </a:spcAft>
                  <a:buNone/>
                </a:pPr>
                <a:r>
                  <a:rPr lang="en-US" sz="800">
                    <a:solidFill>
                      <a:srgbClr val="1F45BC"/>
                    </a:solidFill>
                    <a:latin typeface="Arial"/>
                    <a:ea typeface="Arial"/>
                    <a:cs typeface="Arial"/>
                    <a:sym typeface="Arial"/>
                  </a:rPr>
                  <a:t>tuần tự</a:t>
                </a:r>
                <a:endParaRPr sz="800">
                  <a:solidFill>
                    <a:schemeClr val="dk1"/>
                  </a:solidFill>
                  <a:latin typeface="Arial"/>
                  <a:ea typeface="Arial"/>
                  <a:cs typeface="Arial"/>
                  <a:sym typeface="Arial"/>
                </a:endParaRPr>
              </a:p>
            </p:txBody>
          </p:sp>
          <p:sp>
            <p:nvSpPr>
              <p:cNvPr id="3119" name="Google Shape;3119;p126"/>
              <p:cNvSpPr/>
              <p:nvPr/>
            </p:nvSpPr>
            <p:spPr>
              <a:xfrm>
                <a:off x="7255984" y="6118235"/>
                <a:ext cx="553357"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Khóa </a:t>
                </a:r>
                <a:endParaRPr/>
              </a:p>
              <a:p>
                <a:pPr indent="0" lvl="0" marL="0" marR="0" rtl="0" algn="ctr">
                  <a:spcBef>
                    <a:spcPts val="0"/>
                  </a:spcBef>
                  <a:spcAft>
                    <a:spcPts val="0"/>
                  </a:spcAft>
                  <a:buNone/>
                </a:pPr>
                <a:r>
                  <a:rPr lang="en-US" sz="800">
                    <a:solidFill>
                      <a:srgbClr val="1F45BC"/>
                    </a:solidFill>
                    <a:latin typeface="Arial"/>
                    <a:ea typeface="Arial"/>
                    <a:cs typeface="Arial"/>
                    <a:sym typeface="Arial"/>
                  </a:rPr>
                  <a:t>bảo mật</a:t>
                </a:r>
                <a:endParaRPr sz="800">
                  <a:solidFill>
                    <a:schemeClr val="dk1"/>
                  </a:solidFill>
                  <a:latin typeface="Arial"/>
                  <a:ea typeface="Arial"/>
                  <a:cs typeface="Arial"/>
                  <a:sym typeface="Arial"/>
                </a:endParaRPr>
              </a:p>
            </p:txBody>
          </p:sp>
          <p:sp>
            <p:nvSpPr>
              <p:cNvPr id="3120" name="Google Shape;3120;p126"/>
              <p:cNvSpPr/>
              <p:nvPr/>
            </p:nvSpPr>
            <p:spPr>
              <a:xfrm>
                <a:off x="7825709" y="6118235"/>
                <a:ext cx="63511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Promoted</a:t>
                </a:r>
                <a:endParaRPr/>
              </a:p>
              <a:p>
                <a:pPr indent="0" lvl="0" marL="0" marR="0" rtl="0" algn="ctr">
                  <a:spcBef>
                    <a:spcPts val="0"/>
                  </a:spcBef>
                  <a:spcAft>
                    <a:spcPts val="0"/>
                  </a:spcAft>
                  <a:buNone/>
                </a:pPr>
                <a:r>
                  <a:rPr lang="en-US" sz="800">
                    <a:solidFill>
                      <a:srgbClr val="1F45BC"/>
                    </a:solidFill>
                    <a:latin typeface="Arial"/>
                    <a:ea typeface="Arial"/>
                    <a:cs typeface="Arial"/>
                    <a:sym typeface="Arial"/>
                  </a:rPr>
                  <a:t>Keys</a:t>
                </a:r>
                <a:endParaRPr sz="800">
                  <a:solidFill>
                    <a:schemeClr val="dk1"/>
                  </a:solidFill>
                  <a:latin typeface="Arial"/>
                  <a:ea typeface="Arial"/>
                  <a:cs typeface="Arial"/>
                  <a:sym typeface="Arial"/>
                </a:endParaRPr>
              </a:p>
            </p:txBody>
          </p:sp>
          <p:sp>
            <p:nvSpPr>
              <p:cNvPr id="3121" name="Google Shape;3121;p126"/>
              <p:cNvSpPr/>
              <p:nvPr/>
            </p:nvSpPr>
            <p:spPr>
              <a:xfrm>
                <a:off x="8423610" y="6118235"/>
                <a:ext cx="692817"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Khóa </a:t>
                </a:r>
                <a:endParaRPr/>
              </a:p>
              <a:p>
                <a:pPr indent="0" lvl="0" marL="0" marR="0" rtl="0" algn="ctr">
                  <a:spcBef>
                    <a:spcPts val="0"/>
                  </a:spcBef>
                  <a:spcAft>
                    <a:spcPts val="0"/>
                  </a:spcAft>
                  <a:buNone/>
                </a:pPr>
                <a:r>
                  <a:rPr lang="en-US" sz="800">
                    <a:solidFill>
                      <a:srgbClr val="1F45BC"/>
                    </a:solidFill>
                    <a:latin typeface="Arial"/>
                    <a:ea typeface="Arial"/>
                    <a:cs typeface="Arial"/>
                    <a:sym typeface="Arial"/>
                  </a:rPr>
                  <a:t>ngẫu nhiên</a:t>
                </a:r>
                <a:endParaRPr sz="800">
                  <a:solidFill>
                    <a:schemeClr val="dk1"/>
                  </a:solidFill>
                  <a:latin typeface="Arial"/>
                  <a:ea typeface="Arial"/>
                  <a:cs typeface="Arial"/>
                  <a:sym typeface="Arial"/>
                </a:endParaRPr>
              </a:p>
            </p:txBody>
          </p:sp>
        </p:grpSp>
        <p:sp>
          <p:nvSpPr>
            <p:cNvPr id="3122" name="Google Shape;3122;p126"/>
            <p:cNvSpPr/>
            <p:nvPr/>
          </p:nvSpPr>
          <p:spPr>
            <a:xfrm rot="-5400000">
              <a:off x="6233122" y="4775644"/>
              <a:ext cx="612668" cy="2154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Hiệu suất</a:t>
              </a:r>
              <a:endParaRPr sz="800">
                <a:solidFill>
                  <a:schemeClr val="dk1"/>
                </a:solidFill>
                <a:latin typeface="Arial"/>
                <a:ea typeface="Arial"/>
                <a:cs typeface="Arial"/>
                <a:sym typeface="Arial"/>
              </a:endParaRPr>
            </a:p>
          </p:txBody>
        </p:sp>
        <p:grpSp>
          <p:nvGrpSpPr>
            <p:cNvPr id="3123" name="Google Shape;3123;p126"/>
            <p:cNvGrpSpPr/>
            <p:nvPr/>
          </p:nvGrpSpPr>
          <p:grpSpPr>
            <a:xfrm>
              <a:off x="6968476" y="3935050"/>
              <a:ext cx="2347200" cy="1918520"/>
              <a:chOff x="2985897" y="4456230"/>
              <a:chExt cx="2347200" cy="1918520"/>
            </a:xfrm>
          </p:grpSpPr>
          <p:sp>
            <p:nvSpPr>
              <p:cNvPr id="3124" name="Google Shape;3124;p126"/>
              <p:cNvSpPr/>
              <p:nvPr/>
            </p:nvSpPr>
            <p:spPr>
              <a:xfrm rot="3125486">
                <a:off x="4013447" y="4041754"/>
                <a:ext cx="292100" cy="2747471"/>
              </a:xfrm>
              <a:prstGeom prst="upArrow">
                <a:avLst>
                  <a:gd fmla="val 63793" name="adj1"/>
                  <a:gd fmla="val 63792" name="adj2"/>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5" name="Google Shape;3125;p126"/>
              <p:cNvSpPr/>
              <p:nvPr/>
            </p:nvSpPr>
            <p:spPr>
              <a:xfrm rot="-2322086">
                <a:off x="4378758" y="4965403"/>
                <a:ext cx="417102"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Viết</a:t>
                </a:r>
                <a:endParaRPr sz="1000">
                  <a:solidFill>
                    <a:schemeClr val="lt1"/>
                  </a:solidFill>
                  <a:latin typeface="Arial"/>
                  <a:ea typeface="Arial"/>
                  <a:cs typeface="Arial"/>
                  <a:sym typeface="Arial"/>
                </a:endParaRPr>
              </a:p>
            </p:txBody>
          </p:sp>
        </p:grpSp>
        <p:sp>
          <p:nvSpPr>
            <p:cNvPr id="3126" name="Google Shape;3126;p126"/>
            <p:cNvSpPr/>
            <p:nvPr/>
          </p:nvSpPr>
          <p:spPr>
            <a:xfrm rot="2489379">
              <a:off x="7067571" y="4406417"/>
              <a:ext cx="841897"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Đọc tuần tự</a:t>
              </a:r>
              <a:endParaRPr sz="1000">
                <a:solidFill>
                  <a:srgbClr val="1F45BC"/>
                </a:solidFill>
                <a:latin typeface="Arial"/>
                <a:ea typeface="Arial"/>
                <a:cs typeface="Arial"/>
                <a:sym typeface="Arial"/>
              </a:endParaRPr>
            </a:p>
          </p:txBody>
        </p:sp>
      </p:gr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1" name="Shape 3131"/>
        <p:cNvGrpSpPr/>
        <p:nvPr/>
      </p:nvGrpSpPr>
      <p:grpSpPr>
        <a:xfrm>
          <a:off x="0" y="0"/>
          <a:ext cx="0" cy="0"/>
          <a:chOff x="0" y="0"/>
          <a:chExt cx="0" cy="0"/>
        </a:xfrm>
      </p:grpSpPr>
      <p:sp>
        <p:nvSpPr>
          <p:cNvPr id="3132" name="Google Shape;3132;p12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2.2. Apache HBase</a:t>
            </a:r>
            <a:endParaRPr/>
          </a:p>
        </p:txBody>
      </p:sp>
      <p:sp>
        <p:nvSpPr>
          <p:cNvPr id="3133" name="Google Shape;3133;p127"/>
          <p:cNvSpPr txBox="1"/>
          <p:nvPr>
            <p:ph idx="2" type="body"/>
          </p:nvPr>
        </p:nvSpPr>
        <p:spPr>
          <a:xfrm>
            <a:off x="535872" y="1365006"/>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VERSIONS &amp; TTL(Time-To-Live):</a:t>
            </a:r>
            <a:endParaRPr/>
          </a:p>
          <a:p>
            <a:pPr indent="0" lvl="0" marL="0" rtl="0" algn="l">
              <a:lnSpc>
                <a:spcPct val="100000"/>
              </a:lnSpc>
              <a:spcBef>
                <a:spcPts val="0"/>
              </a:spcBef>
              <a:spcAft>
                <a:spcPts val="0"/>
              </a:spcAft>
              <a:buClr>
                <a:srgbClr val="131313"/>
              </a:buClr>
              <a:buSzPts val="3200"/>
              <a:buNone/>
            </a:pPr>
            <a:r>
              <a:rPr lang="en-US"/>
              <a:t>Phiên bản &amp; TTL (Thời gian tồn tại)</a:t>
            </a:r>
            <a:endParaRPr/>
          </a:p>
        </p:txBody>
      </p:sp>
      <p:sp>
        <p:nvSpPr>
          <p:cNvPr id="3134" name="Google Shape;3134;p12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3135" name="Google Shape;3135;p12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Theo mặc định, một phiên bản ô được giữ.</a:t>
            </a:r>
            <a:endParaRPr/>
          </a:p>
          <a:p>
            <a:pPr indent="-182563" lvl="1" marL="360363" rtl="0" algn="l">
              <a:lnSpc>
                <a:spcPct val="138461"/>
              </a:lnSpc>
              <a:spcBef>
                <a:spcPts val="200"/>
              </a:spcBef>
              <a:spcAft>
                <a:spcPts val="0"/>
              </a:spcAft>
              <a:buClr>
                <a:srgbClr val="262626"/>
              </a:buClr>
              <a:buSzPts val="1040"/>
              <a:buChar char="•"/>
            </a:pPr>
            <a:r>
              <a:rPr lang="en-US"/>
              <a:t>HBase tự động chèn dấu thời gian vào từng phiên bản của ô.</a:t>
            </a:r>
            <a:endParaRPr/>
          </a:p>
          <a:p>
            <a:pPr indent="-182563" lvl="1" marL="360363" rtl="0" algn="l">
              <a:lnSpc>
                <a:spcPct val="138461"/>
              </a:lnSpc>
              <a:spcBef>
                <a:spcPts val="200"/>
              </a:spcBef>
              <a:spcAft>
                <a:spcPts val="0"/>
              </a:spcAft>
              <a:buClr>
                <a:srgbClr val="262626"/>
              </a:buClr>
              <a:buSzPts val="1040"/>
              <a:buChar char="•"/>
            </a:pPr>
            <a:r>
              <a:rPr lang="en-US"/>
              <a:t>Chỉ những ô được cam kết gần đây nhất mới được giữ lại.</a:t>
            </a:r>
            <a:endParaRPr/>
          </a:p>
          <a:p>
            <a:pPr indent="-177800" lvl="0" marL="177800" rtl="0" algn="l">
              <a:lnSpc>
                <a:spcPct val="128571"/>
              </a:lnSpc>
              <a:spcBef>
                <a:spcPts val="1000"/>
              </a:spcBef>
              <a:spcAft>
                <a:spcPts val="0"/>
              </a:spcAft>
              <a:buClr>
                <a:srgbClr val="262626"/>
              </a:buClr>
              <a:buSzPts val="1400"/>
              <a:buFont typeface="Arial"/>
              <a:buChar char="•"/>
            </a:pPr>
            <a:r>
              <a:rPr lang="en-US"/>
              <a:t>Thuộc tính TTL được sử dụng làm thời gian hết hạn (giây) cho giá trị của ô.</a:t>
            </a:r>
            <a:endParaRPr/>
          </a:p>
          <a:p>
            <a:pPr indent="-182563" lvl="1" marL="360363" rtl="0" algn="l">
              <a:lnSpc>
                <a:spcPct val="138461"/>
              </a:lnSpc>
              <a:spcBef>
                <a:spcPts val="200"/>
              </a:spcBef>
              <a:spcAft>
                <a:spcPts val="0"/>
              </a:spcAft>
              <a:buClr>
                <a:srgbClr val="262626"/>
              </a:buClr>
              <a:buSzPts val="1040"/>
              <a:buChar char="•"/>
            </a:pPr>
            <a:r>
              <a:rPr lang="en-US"/>
              <a:t>Hàng được giữ lại cho đến khi người dùng xóa chúng, nhưng các hàng hết hạn sẽ tự động bị xóa.</a:t>
            </a:r>
            <a:endParaRPr/>
          </a:p>
          <a:p>
            <a:pPr indent="-182563" lvl="1" marL="360363" rtl="0" algn="l">
              <a:lnSpc>
                <a:spcPct val="138461"/>
              </a:lnSpc>
              <a:spcBef>
                <a:spcPts val="200"/>
              </a:spcBef>
              <a:spcAft>
                <a:spcPts val="0"/>
              </a:spcAft>
              <a:buClr>
                <a:srgbClr val="262626"/>
              </a:buClr>
              <a:buSzPts val="1040"/>
              <a:buChar char="•"/>
            </a:pPr>
            <a:r>
              <a:rPr lang="en-US"/>
              <a:t>Thuộc tính TTL có thể được đặt cho từng họ cột.</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0" name="Shape 3140"/>
        <p:cNvGrpSpPr/>
        <p:nvPr/>
      </p:nvGrpSpPr>
      <p:grpSpPr>
        <a:xfrm>
          <a:off x="0" y="0"/>
          <a:ext cx="0" cy="0"/>
          <a:chOff x="0" y="0"/>
          <a:chExt cx="0" cy="0"/>
        </a:xfrm>
      </p:grpSpPr>
      <p:sp>
        <p:nvSpPr>
          <p:cNvPr id="3141" name="Google Shape;3141;p12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2.2. Apache HBase</a:t>
            </a:r>
            <a:endParaRPr/>
          </a:p>
        </p:txBody>
      </p:sp>
      <p:sp>
        <p:nvSpPr>
          <p:cNvPr id="3142" name="Google Shape;3142;p12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Hive và HBase (1/2)</a:t>
            </a:r>
            <a:endParaRPr/>
          </a:p>
        </p:txBody>
      </p:sp>
      <p:sp>
        <p:nvSpPr>
          <p:cNvPr id="3143" name="Google Shape;3143;p12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3144" name="Google Shape;3144;p12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Hive</a:t>
            </a:r>
            <a:endParaRPr/>
          </a:p>
          <a:p>
            <a:pPr indent="-182563" lvl="1" marL="360363" rtl="0" algn="l">
              <a:lnSpc>
                <a:spcPct val="138461"/>
              </a:lnSpc>
              <a:spcBef>
                <a:spcPts val="200"/>
              </a:spcBef>
              <a:spcAft>
                <a:spcPts val="0"/>
              </a:spcAft>
              <a:buClr>
                <a:srgbClr val="262626"/>
              </a:buClr>
              <a:buSzPts val="1040"/>
              <a:buChar char="•"/>
            </a:pPr>
            <a:r>
              <a:rPr lang="en-US"/>
              <a:t>Được sử dụng để truy cập dữ liệu HDFS bằng cú pháp giống như SQL</a:t>
            </a:r>
            <a:endParaRPr/>
          </a:p>
          <a:p>
            <a:pPr indent="-182563" lvl="1" marL="360363" rtl="0" algn="l">
              <a:lnSpc>
                <a:spcPct val="138461"/>
              </a:lnSpc>
              <a:spcBef>
                <a:spcPts val="200"/>
              </a:spcBef>
              <a:spcAft>
                <a:spcPts val="0"/>
              </a:spcAft>
              <a:buClr>
                <a:srgbClr val="262626"/>
              </a:buClr>
              <a:buSzPts val="1040"/>
              <a:buChar char="•"/>
            </a:pPr>
            <a:r>
              <a:rPr lang="en-US"/>
              <a:t>Trong quá trình xử lý Hadoop, nó được thay đổi thành Map-Reduce thực tế và được thực thi.</a:t>
            </a:r>
            <a:endParaRPr/>
          </a:p>
          <a:p>
            <a:pPr indent="-182563" lvl="1" marL="360363" rtl="0" algn="l">
              <a:lnSpc>
                <a:spcPct val="138461"/>
              </a:lnSpc>
              <a:spcBef>
                <a:spcPts val="200"/>
              </a:spcBef>
              <a:spcAft>
                <a:spcPts val="0"/>
              </a:spcAft>
              <a:buClr>
                <a:srgbClr val="262626"/>
              </a:buClr>
              <a:buSzPts val="1040"/>
              <a:buChar char="•"/>
            </a:pPr>
            <a:r>
              <a:rPr lang="en-US"/>
              <a:t>Sử dụng công cụ Map-Reduce và Tez</a:t>
            </a:r>
            <a:endParaRPr/>
          </a:p>
          <a:p>
            <a:pPr indent="-182563" lvl="1" marL="360363" rtl="0" algn="l">
              <a:lnSpc>
                <a:spcPct val="138461"/>
              </a:lnSpc>
              <a:spcBef>
                <a:spcPts val="200"/>
              </a:spcBef>
              <a:spcAft>
                <a:spcPts val="0"/>
              </a:spcAft>
              <a:buClr>
                <a:srgbClr val="262626"/>
              </a:buClr>
              <a:buSzPts val="1040"/>
              <a:buChar char="•"/>
            </a:pPr>
            <a:r>
              <a:rPr lang="en-US"/>
              <a:t>Dịch vụ xử lý/phân tích dữ liệu do Facebook phát triển</a:t>
            </a:r>
            <a:endParaRPr/>
          </a:p>
          <a:p>
            <a:pPr indent="0" lvl="1" marL="177800" rtl="0" algn="l">
              <a:lnSpc>
                <a:spcPct val="138461"/>
              </a:lnSpc>
              <a:spcBef>
                <a:spcPts val="200"/>
              </a:spcBef>
              <a:spcAft>
                <a:spcPts val="0"/>
              </a:spcAft>
              <a:buClr>
                <a:srgbClr val="262626"/>
              </a:buClr>
              <a:buSzPts val="1040"/>
              <a:buNone/>
            </a:pPr>
            <a:r>
              <a:t/>
            </a:r>
            <a:endParaRPr>
              <a:solidFill>
                <a:srgbClr val="3F3F3F"/>
              </a:solidFill>
            </a:endParaRPr>
          </a:p>
          <a:p>
            <a:pPr indent="-116523" lvl="1" marL="360363" rtl="0" algn="l">
              <a:lnSpc>
                <a:spcPct val="138461"/>
              </a:lnSpc>
              <a:spcBef>
                <a:spcPts val="200"/>
              </a:spcBef>
              <a:spcAft>
                <a:spcPts val="0"/>
              </a:spcAft>
              <a:buClr>
                <a:srgbClr val="262626"/>
              </a:buClr>
              <a:buSzPts val="1040"/>
              <a:buNone/>
            </a:pPr>
            <a:r>
              <a:t/>
            </a:r>
            <a:endParaRPr>
              <a:solidFill>
                <a:srgbClr val="3F3F3F"/>
              </a:solidFill>
            </a:endParaRPr>
          </a:p>
          <a:p>
            <a:pPr indent="-116523" lvl="1" marL="360363" rtl="0" algn="l">
              <a:lnSpc>
                <a:spcPct val="138461"/>
              </a:lnSpc>
              <a:spcBef>
                <a:spcPts val="200"/>
              </a:spcBef>
              <a:spcAft>
                <a:spcPts val="0"/>
              </a:spcAft>
              <a:buClr>
                <a:srgbClr val="262626"/>
              </a:buClr>
              <a:buSzPts val="1040"/>
              <a:buNone/>
            </a:pPr>
            <a:r>
              <a:t/>
            </a:r>
            <a:endParaRPr>
              <a:solidFill>
                <a:srgbClr val="3F3F3F"/>
              </a:solidFill>
            </a:endParaRPr>
          </a:p>
          <a:p>
            <a:pPr indent="-116523" lvl="1" marL="360363" rtl="0" algn="l">
              <a:lnSpc>
                <a:spcPct val="138461"/>
              </a:lnSpc>
              <a:spcBef>
                <a:spcPts val="200"/>
              </a:spcBef>
              <a:spcAft>
                <a:spcPts val="0"/>
              </a:spcAft>
              <a:buClr>
                <a:srgbClr val="262626"/>
              </a:buClr>
              <a:buSzPts val="1040"/>
              <a:buNone/>
            </a:pPr>
            <a:r>
              <a:t/>
            </a:r>
            <a:endParaRPr>
              <a:solidFill>
                <a:srgbClr val="3F3F3F"/>
              </a:solidFill>
            </a:endParaRPr>
          </a:p>
          <a:p>
            <a:pPr indent="-116523" lvl="1" marL="360363" rtl="0" algn="l">
              <a:lnSpc>
                <a:spcPct val="138461"/>
              </a:lnSpc>
              <a:spcBef>
                <a:spcPts val="200"/>
              </a:spcBef>
              <a:spcAft>
                <a:spcPts val="0"/>
              </a:spcAft>
              <a:buClr>
                <a:srgbClr val="262626"/>
              </a:buClr>
              <a:buSzPts val="1040"/>
              <a:buNone/>
            </a:pPr>
            <a:r>
              <a:t/>
            </a:r>
            <a:endParaRPr>
              <a:solidFill>
                <a:srgbClr val="3F3F3F"/>
              </a:solidFill>
            </a:endParaRPr>
          </a:p>
          <a:p>
            <a:pPr indent="-177800" lvl="0" marL="177800" rtl="0" algn="l">
              <a:lnSpc>
                <a:spcPct val="128571"/>
              </a:lnSpc>
              <a:spcBef>
                <a:spcPts val="1000"/>
              </a:spcBef>
              <a:spcAft>
                <a:spcPts val="0"/>
              </a:spcAft>
              <a:buClr>
                <a:srgbClr val="3F3F3F"/>
              </a:buClr>
              <a:buSzPts val="1400"/>
              <a:buFont typeface="Arial"/>
              <a:buChar char="•"/>
            </a:pPr>
            <a:r>
              <a:rPr lang="en-US">
                <a:solidFill>
                  <a:srgbClr val="3F3F3F"/>
                </a:solidFill>
              </a:rPr>
              <a:t>Mã HBase thường được viết bằng java hoặc các ngôn ngữ khác sử dụng tiết kiệm</a:t>
            </a:r>
            <a:endParaRPr>
              <a:solidFill>
                <a:srgbClr val="3F3F3F"/>
              </a:solidFill>
            </a:endParaRPr>
          </a:p>
          <a:p>
            <a:pPr indent="-182563" lvl="1" marL="360363" rtl="0" algn="l">
              <a:lnSpc>
                <a:spcPct val="138461"/>
              </a:lnSpc>
              <a:spcBef>
                <a:spcPts val="200"/>
              </a:spcBef>
              <a:spcAft>
                <a:spcPts val="0"/>
              </a:spcAft>
              <a:buClr>
                <a:srgbClr val="3F3F3F"/>
              </a:buClr>
              <a:buSzPts val="1040"/>
              <a:buChar char="•"/>
            </a:pPr>
            <a:r>
              <a:rPr lang="en-US">
                <a:solidFill>
                  <a:srgbClr val="3F3F3F"/>
                </a:solidFill>
              </a:rPr>
              <a:t>Phân tích đơn giản bằng HBase shell </a:t>
            </a:r>
            <a:endParaRPr/>
          </a:p>
        </p:txBody>
      </p:sp>
      <p:grpSp>
        <p:nvGrpSpPr>
          <p:cNvPr id="3145" name="Google Shape;3145;p128"/>
          <p:cNvGrpSpPr/>
          <p:nvPr/>
        </p:nvGrpSpPr>
        <p:grpSpPr>
          <a:xfrm>
            <a:off x="925581" y="3463189"/>
            <a:ext cx="7229581" cy="1285160"/>
            <a:chOff x="1243579" y="3776897"/>
            <a:chExt cx="7229581" cy="1285160"/>
          </a:xfrm>
        </p:grpSpPr>
        <p:sp>
          <p:nvSpPr>
            <p:cNvPr id="3146" name="Google Shape;3146;p128"/>
            <p:cNvSpPr txBox="1"/>
            <p:nvPr/>
          </p:nvSpPr>
          <p:spPr>
            <a:xfrm>
              <a:off x="7180404" y="3776897"/>
              <a:ext cx="129275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MapReduce Jobs</a:t>
              </a:r>
              <a:endParaRPr sz="1200">
                <a:solidFill>
                  <a:srgbClr val="1F45BC"/>
                </a:solidFill>
                <a:latin typeface="Arial"/>
                <a:ea typeface="Arial"/>
                <a:cs typeface="Arial"/>
                <a:sym typeface="Arial"/>
              </a:endParaRPr>
            </a:p>
          </p:txBody>
        </p:sp>
        <p:grpSp>
          <p:nvGrpSpPr>
            <p:cNvPr id="3147" name="Google Shape;3147;p128"/>
            <p:cNvGrpSpPr/>
            <p:nvPr/>
          </p:nvGrpSpPr>
          <p:grpSpPr>
            <a:xfrm>
              <a:off x="1243579" y="3776897"/>
              <a:ext cx="5936797" cy="1285160"/>
              <a:chOff x="1243579" y="3776897"/>
              <a:chExt cx="5936797" cy="1285160"/>
            </a:xfrm>
          </p:grpSpPr>
          <p:cxnSp>
            <p:nvCxnSpPr>
              <p:cNvPr id="3148" name="Google Shape;3148;p128"/>
              <p:cNvCxnSpPr>
                <a:stCxn id="3149" idx="3"/>
              </p:cNvCxnSpPr>
              <p:nvPr/>
            </p:nvCxnSpPr>
            <p:spPr>
              <a:xfrm flipH="1" rot="10800000">
                <a:off x="4812476" y="4581479"/>
                <a:ext cx="2367900" cy="3000"/>
              </a:xfrm>
              <a:prstGeom prst="straightConnector1">
                <a:avLst/>
              </a:prstGeom>
              <a:noFill/>
              <a:ln cap="flat" cmpd="sng" w="38100">
                <a:solidFill>
                  <a:srgbClr val="1F45BC"/>
                </a:solidFill>
                <a:prstDash val="solid"/>
                <a:miter lim="800000"/>
                <a:headEnd len="sm" w="sm" type="none"/>
                <a:tailEnd len="med" w="med" type="triangle"/>
              </a:ln>
            </p:spPr>
          </p:cxnSp>
          <p:pic>
            <p:nvPicPr>
              <p:cNvPr descr="조류이(가) 표시된 사진&#10;&#10;자동 생성된 설명" id="3149" name="Google Shape;3149;p128"/>
              <p:cNvPicPr preferRelativeResize="0"/>
              <p:nvPr/>
            </p:nvPicPr>
            <p:blipFill rotWithShape="1">
              <a:blip r:embed="rId3">
                <a:alphaModFix/>
              </a:blip>
              <a:srcRect b="3518" l="961" r="1205" t="2955"/>
              <a:stretch/>
            </p:blipFill>
            <p:spPr>
              <a:xfrm>
                <a:off x="1243579" y="4116426"/>
                <a:ext cx="3568897" cy="936105"/>
              </a:xfrm>
              <a:prstGeom prst="rect">
                <a:avLst/>
              </a:prstGeom>
              <a:solidFill>
                <a:srgbClr val="BFBFBF"/>
              </a:solidFill>
              <a:ln cap="flat" cmpd="sng" w="19050">
                <a:solidFill>
                  <a:srgbClr val="7F7F7F"/>
                </a:solidFill>
                <a:prstDash val="solid"/>
                <a:round/>
                <a:headEnd len="sm" w="sm" type="none"/>
                <a:tailEnd len="sm" w="sm" type="none"/>
              </a:ln>
            </p:spPr>
          </p:pic>
          <p:sp>
            <p:nvSpPr>
              <p:cNvPr id="3150" name="Google Shape;3150;p128"/>
              <p:cNvSpPr txBox="1"/>
              <p:nvPr/>
            </p:nvSpPr>
            <p:spPr>
              <a:xfrm>
                <a:off x="2357063" y="3776897"/>
                <a:ext cx="1292756"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Truy vấn HiveQL</a:t>
                </a:r>
                <a:endParaRPr sz="1200">
                  <a:solidFill>
                    <a:srgbClr val="1F45BC"/>
                  </a:solidFill>
                  <a:latin typeface="Arial"/>
                  <a:ea typeface="Arial"/>
                  <a:cs typeface="Arial"/>
                  <a:sym typeface="Arial"/>
                </a:endParaRPr>
              </a:p>
            </p:txBody>
          </p:sp>
          <p:sp>
            <p:nvSpPr>
              <p:cNvPr id="3151" name="Google Shape;3151;p128"/>
              <p:cNvSpPr/>
              <p:nvPr/>
            </p:nvSpPr>
            <p:spPr>
              <a:xfrm>
                <a:off x="1243579" y="4100866"/>
                <a:ext cx="3568897" cy="961191"/>
              </a:xfrm>
              <a:prstGeom prst="rect">
                <a:avLst/>
              </a:prstGeom>
              <a:noFill/>
              <a:ln cap="flat" cmpd="sng" w="2857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3152" name="Google Shape;3152;p128"/>
            <p:cNvPicPr preferRelativeResize="0"/>
            <p:nvPr/>
          </p:nvPicPr>
          <p:blipFill rotWithShape="1">
            <a:blip r:embed="rId4">
              <a:alphaModFix/>
            </a:blip>
            <a:srcRect b="0" l="0" r="0" t="0"/>
            <a:stretch/>
          </p:blipFill>
          <p:spPr>
            <a:xfrm>
              <a:off x="5492868" y="4081391"/>
              <a:ext cx="920059" cy="828814"/>
            </a:xfrm>
            <a:prstGeom prst="rect">
              <a:avLst/>
            </a:prstGeom>
            <a:noFill/>
            <a:ln>
              <a:noFill/>
            </a:ln>
          </p:spPr>
        </p:pic>
        <p:pic>
          <p:nvPicPr>
            <p:cNvPr id="3153" name="Google Shape;3153;p128"/>
            <p:cNvPicPr preferRelativeResize="0"/>
            <p:nvPr/>
          </p:nvPicPr>
          <p:blipFill rotWithShape="1">
            <a:blip r:embed="rId5">
              <a:alphaModFix/>
            </a:blip>
            <a:srcRect b="0" l="0" r="0" t="0"/>
            <a:stretch/>
          </p:blipFill>
          <p:spPr>
            <a:xfrm>
              <a:off x="7414962" y="4169827"/>
              <a:ext cx="870589" cy="842951"/>
            </a:xfrm>
            <a:prstGeom prst="rect">
              <a:avLst/>
            </a:prstGeom>
            <a:noFill/>
            <a:ln>
              <a:noFill/>
            </a:ln>
          </p:spPr>
        </p:pic>
      </p:gr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8" name="Shape 3158"/>
        <p:cNvGrpSpPr/>
        <p:nvPr/>
      </p:nvGrpSpPr>
      <p:grpSpPr>
        <a:xfrm>
          <a:off x="0" y="0"/>
          <a:ext cx="0" cy="0"/>
          <a:chOff x="0" y="0"/>
          <a:chExt cx="0" cy="0"/>
        </a:xfrm>
      </p:grpSpPr>
      <p:sp>
        <p:nvSpPr>
          <p:cNvPr id="3159" name="Google Shape;3159;p12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2.2. Apache HBase</a:t>
            </a:r>
            <a:endParaRPr/>
          </a:p>
        </p:txBody>
      </p:sp>
      <p:sp>
        <p:nvSpPr>
          <p:cNvPr id="3160" name="Google Shape;3160;p12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Hive và HBase (2/2)</a:t>
            </a:r>
            <a:endParaRPr/>
          </a:p>
        </p:txBody>
      </p:sp>
      <p:sp>
        <p:nvSpPr>
          <p:cNvPr id="3161" name="Google Shape;3161;p12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3162" name="Google Shape;3162;p12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Yêu cầu sử dụng HBase</a:t>
            </a:r>
            <a:endParaRPr/>
          </a:p>
          <a:p>
            <a:pPr indent="-182563" lvl="1" marL="360363" rtl="0" algn="l">
              <a:lnSpc>
                <a:spcPct val="138461"/>
              </a:lnSpc>
              <a:spcBef>
                <a:spcPts val="200"/>
              </a:spcBef>
              <a:spcAft>
                <a:spcPts val="0"/>
              </a:spcAft>
              <a:buClr>
                <a:srgbClr val="262626"/>
              </a:buClr>
              <a:buSzPts val="1040"/>
              <a:buChar char="•"/>
            </a:pPr>
            <a:r>
              <a:rPr lang="en-US"/>
              <a:t>Một lập trình viên giỏi là người hiểu mã</a:t>
            </a:r>
            <a:endParaRPr/>
          </a:p>
          <a:p>
            <a:pPr indent="-182563" lvl="1" marL="360363" rtl="0" algn="l">
              <a:lnSpc>
                <a:spcPct val="138461"/>
              </a:lnSpc>
              <a:spcBef>
                <a:spcPts val="200"/>
              </a:spcBef>
              <a:spcAft>
                <a:spcPts val="0"/>
              </a:spcAft>
              <a:buClr>
                <a:srgbClr val="262626"/>
              </a:buClr>
              <a:buSzPts val="1040"/>
              <a:buChar char="•"/>
            </a:pPr>
            <a:r>
              <a:rPr lang="en-US"/>
              <a:t>Hiểu cách thức hoạt động của HBase</a:t>
            </a:r>
            <a:endParaRPr/>
          </a:p>
          <a:p>
            <a:pPr indent="-182563" lvl="1" marL="360363" rtl="0" algn="l">
              <a:lnSpc>
                <a:spcPct val="138461"/>
              </a:lnSpc>
              <a:spcBef>
                <a:spcPts val="200"/>
              </a:spcBef>
              <a:spcAft>
                <a:spcPts val="0"/>
              </a:spcAft>
              <a:buClr>
                <a:srgbClr val="262626"/>
              </a:buClr>
              <a:buSzPts val="1040"/>
              <a:buChar char="•"/>
            </a:pPr>
            <a:r>
              <a:rPr lang="en-US"/>
              <a:t>Nhân sự có thể viết và duy trì mã API chương trình</a:t>
            </a:r>
            <a:endParaRPr/>
          </a:p>
          <a:p>
            <a:pPr indent="-177800" lvl="0" marL="177800" rtl="0" algn="l">
              <a:lnSpc>
                <a:spcPct val="128571"/>
              </a:lnSpc>
              <a:spcBef>
                <a:spcPts val="1000"/>
              </a:spcBef>
              <a:spcAft>
                <a:spcPts val="0"/>
              </a:spcAft>
              <a:buClr>
                <a:srgbClr val="262626"/>
              </a:buClr>
              <a:buSzPts val="1400"/>
              <a:buFont typeface="Arial"/>
              <a:buChar char="•"/>
            </a:pPr>
            <a:r>
              <a:rPr lang="en-US"/>
              <a:t>Cách để sử dụng nó một cách dễ dàng với các công cụ</a:t>
            </a:r>
            <a:endParaRPr/>
          </a:p>
          <a:p>
            <a:pPr indent="-182563" lvl="1" marL="360363" rtl="0" algn="l">
              <a:lnSpc>
                <a:spcPct val="138461"/>
              </a:lnSpc>
              <a:spcBef>
                <a:spcPts val="200"/>
              </a:spcBef>
              <a:spcAft>
                <a:spcPts val="0"/>
              </a:spcAft>
              <a:buClr>
                <a:srgbClr val="262626"/>
              </a:buClr>
              <a:buSzPts val="1040"/>
              <a:buChar char="•"/>
            </a:pPr>
            <a:r>
              <a:rPr lang="en-US"/>
              <a:t>Cách lưu trữ và truy xuất dữ liệu mà không cần biết chi tiết về HBase API</a:t>
            </a:r>
            <a:endParaRPr/>
          </a:p>
          <a:p>
            <a:pPr indent="-182563" lvl="1" marL="360363" rtl="0" algn="l">
              <a:lnSpc>
                <a:spcPct val="138461"/>
              </a:lnSpc>
              <a:spcBef>
                <a:spcPts val="200"/>
              </a:spcBef>
              <a:spcAft>
                <a:spcPts val="0"/>
              </a:spcAft>
              <a:buClr>
                <a:srgbClr val="262626"/>
              </a:buClr>
              <a:buSzPts val="1040"/>
              <a:buChar char="•"/>
            </a:pPr>
            <a:r>
              <a:rPr lang="en-US"/>
              <a:t>Có sẵn qua Hive/Impala/presto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264" name="Google Shape;264;p13"/>
          <p:cNvSpPr txBox="1"/>
          <p:nvPr>
            <p:ph idx="2" type="body"/>
          </p:nvPr>
        </p:nvSpPr>
        <p:spPr>
          <a:xfrm>
            <a:off x="535872" y="1520827"/>
            <a:ext cx="8796600" cy="493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Kudu KHÔNG PHẢI LÀ GÌ</a:t>
            </a:r>
            <a:endParaRPr/>
          </a:p>
        </p:txBody>
      </p:sp>
      <p:sp>
        <p:nvSpPr>
          <p:cNvPr id="265" name="Google Shape;265;p1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266" name="Google Shape;266;p1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Bản thân nó không phải là giao diện SQL</a:t>
            </a:r>
            <a:endParaRPr/>
          </a:p>
          <a:p>
            <a:pPr indent="-182563" lvl="1" marL="360363" rtl="0" algn="l">
              <a:lnSpc>
                <a:spcPct val="138461"/>
              </a:lnSpc>
              <a:spcBef>
                <a:spcPts val="300"/>
              </a:spcBef>
              <a:spcAft>
                <a:spcPts val="0"/>
              </a:spcAft>
              <a:buClr>
                <a:srgbClr val="262626"/>
              </a:buClr>
              <a:buSzPts val="1040"/>
              <a:buChar char="•"/>
            </a:pPr>
            <a:r>
              <a:rPr lang="en-US"/>
              <a:t>Nó chỉ là lớp lưu trữ</a:t>
            </a:r>
            <a:endParaRPr/>
          </a:p>
          <a:p>
            <a:pPr indent="-182563" lvl="1" marL="360363" rtl="0" algn="l">
              <a:lnSpc>
                <a:spcPct val="138461"/>
              </a:lnSpc>
              <a:spcBef>
                <a:spcPts val="300"/>
              </a:spcBef>
              <a:spcAft>
                <a:spcPts val="0"/>
              </a:spcAft>
              <a:buClr>
                <a:srgbClr val="262626"/>
              </a:buClr>
              <a:buSzPts val="1040"/>
              <a:buChar char="•"/>
            </a:pPr>
            <a:r>
              <a:rPr lang="en-US"/>
              <a:t>Mang theo SQL của riêng bạn (ví dụ: Impala hoặc Spark)</a:t>
            </a:r>
            <a:endParaRPr/>
          </a:p>
          <a:p>
            <a:pPr indent="-177800" lvl="0" marL="177800" rtl="0" algn="l">
              <a:lnSpc>
                <a:spcPct val="128571"/>
              </a:lnSpc>
              <a:spcBef>
                <a:spcPts val="1000"/>
              </a:spcBef>
              <a:spcAft>
                <a:spcPts val="0"/>
              </a:spcAft>
              <a:buClr>
                <a:srgbClr val="262626"/>
              </a:buClr>
              <a:buSzPts val="1400"/>
              <a:buFont typeface="Arial"/>
              <a:buChar char="•"/>
            </a:pPr>
            <a:r>
              <a:rPr lang="en-US"/>
              <a:t>Không phải là một ứng dụng chạy trên HDFS</a:t>
            </a:r>
            <a:endParaRPr/>
          </a:p>
          <a:p>
            <a:pPr indent="-182563" lvl="1" marL="360363" rtl="0" algn="l">
              <a:lnSpc>
                <a:spcPct val="138461"/>
              </a:lnSpc>
              <a:spcBef>
                <a:spcPts val="300"/>
              </a:spcBef>
              <a:spcAft>
                <a:spcPts val="0"/>
              </a:spcAft>
              <a:buClr>
                <a:srgbClr val="262626"/>
              </a:buClr>
              <a:buSzPts val="1040"/>
              <a:buChar char="•"/>
            </a:pPr>
            <a:r>
              <a:rPr lang="en-US"/>
              <a:t>Đó là một công cụ lưu trữ Hadoop gốc, thay thế</a:t>
            </a:r>
            <a:endParaRPr/>
          </a:p>
          <a:p>
            <a:pPr indent="-182563" lvl="1" marL="360363" rtl="0" algn="l">
              <a:lnSpc>
                <a:spcPct val="138461"/>
              </a:lnSpc>
              <a:spcBef>
                <a:spcPts val="300"/>
              </a:spcBef>
              <a:spcAft>
                <a:spcPts val="0"/>
              </a:spcAft>
              <a:buClr>
                <a:srgbClr val="262626"/>
              </a:buClr>
              <a:buSzPts val="1040"/>
              <a:buChar char="•"/>
            </a:pPr>
            <a:r>
              <a:rPr lang="en-US"/>
              <a:t>Thuê vị trí với HDFS dự kiến</a:t>
            </a:r>
            <a:endParaRPr/>
          </a:p>
          <a:p>
            <a:pPr indent="-177800" lvl="0" marL="177800" rtl="0" algn="l">
              <a:lnSpc>
                <a:spcPct val="128571"/>
              </a:lnSpc>
              <a:spcBef>
                <a:spcPts val="1000"/>
              </a:spcBef>
              <a:spcAft>
                <a:spcPts val="0"/>
              </a:spcAft>
              <a:buClr>
                <a:srgbClr val="262626"/>
              </a:buClr>
              <a:buSzPts val="1400"/>
              <a:buFont typeface="Arial"/>
              <a:buChar char="•"/>
            </a:pPr>
            <a:r>
              <a:rPr lang="en-US"/>
              <a:t>Không phải là sự thay thế cho HDFS hoặc HBase</a:t>
            </a:r>
            <a:endParaRPr/>
          </a:p>
          <a:p>
            <a:pPr indent="-182563" lvl="1" marL="360363" rtl="0" algn="l">
              <a:lnSpc>
                <a:spcPct val="138461"/>
              </a:lnSpc>
              <a:spcBef>
                <a:spcPts val="300"/>
              </a:spcBef>
              <a:spcAft>
                <a:spcPts val="0"/>
              </a:spcAft>
              <a:buClr>
                <a:srgbClr val="262626"/>
              </a:buClr>
              <a:buSzPts val="1040"/>
              <a:buChar char="•"/>
            </a:pPr>
            <a:r>
              <a:rPr lang="en-US"/>
              <a:t>Chọn đúng bộ nhớ cho đúng trường hợp sử dụng</a:t>
            </a:r>
            <a:endParaRPr/>
          </a:p>
          <a:p>
            <a:pPr indent="-182563" lvl="1" marL="360363" rtl="0" algn="l">
              <a:lnSpc>
                <a:spcPct val="138461"/>
              </a:lnSpc>
              <a:spcBef>
                <a:spcPts val="300"/>
              </a:spcBef>
              <a:spcAft>
                <a:spcPts val="0"/>
              </a:spcAft>
              <a:buClr>
                <a:srgbClr val="262626"/>
              </a:buClr>
              <a:buSzPts val="1040"/>
              <a:buChar char="•"/>
            </a:pPr>
            <a:r>
              <a:rPr lang="en-US"/>
              <a:t>Cloudera sẽ hỗ trợ và đầu tư vào cả ba</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7" name="Shape 3167"/>
        <p:cNvGrpSpPr/>
        <p:nvPr/>
      </p:nvGrpSpPr>
      <p:grpSpPr>
        <a:xfrm>
          <a:off x="0" y="0"/>
          <a:ext cx="0" cy="0"/>
          <a:chOff x="0" y="0"/>
          <a:chExt cx="0" cy="0"/>
        </a:xfrm>
      </p:grpSpPr>
      <p:sp>
        <p:nvSpPr>
          <p:cNvPr id="3168" name="Google Shape;3168;p13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2.2. Apache HBase</a:t>
            </a:r>
            <a:endParaRPr/>
          </a:p>
        </p:txBody>
      </p:sp>
      <p:sp>
        <p:nvSpPr>
          <p:cNvPr id="3169" name="Google Shape;3169;p13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Sử dụng Hive với HBase</a:t>
            </a:r>
            <a:endParaRPr/>
          </a:p>
        </p:txBody>
      </p:sp>
      <p:sp>
        <p:nvSpPr>
          <p:cNvPr id="3170" name="Google Shape;3170;p13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3171" name="Google Shape;3171;p13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Thực hiện Hive trong beeline</a:t>
            </a:r>
            <a:endParaRPr/>
          </a:p>
          <a:p>
            <a:pPr indent="-182563" lvl="1" marL="360363" rtl="0" algn="l">
              <a:lnSpc>
                <a:spcPct val="138461"/>
              </a:lnSpc>
              <a:spcBef>
                <a:spcPts val="200"/>
              </a:spcBef>
              <a:spcAft>
                <a:spcPts val="0"/>
              </a:spcAft>
              <a:buClr>
                <a:srgbClr val="262626"/>
              </a:buClr>
              <a:buSzPts val="1040"/>
              <a:buChar char="•"/>
            </a:pPr>
            <a:r>
              <a:rPr lang="en-US"/>
              <a:t>Tạo bảng “lớp” làm bảng bên ngoài</a:t>
            </a:r>
            <a:endParaRPr/>
          </a:p>
        </p:txBody>
      </p:sp>
      <p:sp>
        <p:nvSpPr>
          <p:cNvPr id="3172" name="Google Shape;3172;p130"/>
          <p:cNvSpPr txBox="1"/>
          <p:nvPr/>
        </p:nvSpPr>
        <p:spPr>
          <a:xfrm>
            <a:off x="704848" y="2773733"/>
            <a:ext cx="7812000" cy="3500067"/>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Arial"/>
                <a:ea typeface="Arial"/>
                <a:cs typeface="Arial"/>
                <a:sym typeface="Arial"/>
              </a:rPr>
              <a:t>$ beeline -u jdbc:hive2://localhost:10000</a:t>
            </a:r>
            <a:endParaRPr/>
          </a:p>
          <a:p>
            <a:pPr indent="0" lvl="0" marL="182563" marR="0" rtl="0" algn="l">
              <a:spcBef>
                <a:spcPts val="0"/>
              </a:spcBef>
              <a:spcAft>
                <a:spcPts val="0"/>
              </a:spcAft>
              <a:buNone/>
            </a:pPr>
            <a:r>
              <a:t/>
            </a:r>
            <a:endParaRPr sz="1400">
              <a:solidFill>
                <a:schemeClr val="dk1"/>
              </a:solidFill>
              <a:latin typeface="Arial"/>
              <a:ea typeface="Arial"/>
              <a:cs typeface="Arial"/>
              <a:sym typeface="Arial"/>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beeline&gt; </a:t>
            </a:r>
            <a:r>
              <a:rPr lang="en-US" sz="1400">
                <a:solidFill>
                  <a:srgbClr val="00B050"/>
                </a:solidFill>
                <a:latin typeface="Arial"/>
                <a:ea typeface="Arial"/>
                <a:cs typeface="Arial"/>
                <a:sym typeface="Arial"/>
              </a:rPr>
              <a:t>CREATE EXTERNAL TABLE</a:t>
            </a:r>
            <a:r>
              <a:rPr lang="en-US" sz="1400">
                <a:solidFill>
                  <a:schemeClr val="dk1"/>
                </a:solidFill>
                <a:latin typeface="Arial"/>
                <a:ea typeface="Arial"/>
                <a:cs typeface="Arial"/>
                <a:sym typeface="Arial"/>
              </a:rPr>
              <a:t> test</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a:t>
            </a:r>
            <a:r>
              <a:rPr lang="en-US" sz="1400">
                <a:solidFill>
                  <a:srgbClr val="00B050"/>
                </a:solidFill>
                <a:latin typeface="Arial"/>
                <a:ea typeface="Arial"/>
                <a:cs typeface="Arial"/>
                <a:sym typeface="Arial"/>
              </a:rPr>
              <a:t>rowkey string, name string, city string, title string</a:t>
            </a:r>
            <a:r>
              <a:rPr lang="en-US" sz="1400">
                <a:solidFill>
                  <a:schemeClr val="dk1"/>
                </a:solidFill>
                <a:latin typeface="Arial"/>
                <a:ea typeface="Arial"/>
                <a:cs typeface="Arial"/>
                <a:sym typeface="Arial"/>
              </a:rPr>
              <a:t>) </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STORED BY</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'org.apache.hadoop.hive.hbase.HBaseStorageHandler'</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WITH SERDEPROPERTIES ("hbase.columns.mapping" </a:t>
            </a:r>
            <a:endParaRPr/>
          </a:p>
          <a:p>
            <a:pPr indent="0" lvl="0" marL="182563" marR="0" rtl="0" algn="l">
              <a:spcBef>
                <a:spcPts val="0"/>
              </a:spcBef>
              <a:spcAft>
                <a:spcPts val="0"/>
              </a:spcAft>
              <a:buNone/>
            </a:pPr>
            <a:r>
              <a:rPr lang="en-US" sz="1400">
                <a:solidFill>
                  <a:srgbClr val="00B050"/>
                </a:solidFill>
                <a:latin typeface="Arial"/>
                <a:ea typeface="Arial"/>
                <a:cs typeface="Arial"/>
                <a:sym typeface="Arial"/>
              </a:rPr>
              <a:t>=":key,pinfo:name, pinfo:city, position:title"</a:t>
            </a:r>
            <a:r>
              <a:rPr lang="en-US" sz="1400">
                <a:solidFill>
                  <a:schemeClr val="dk1"/>
                </a:solidFill>
                <a:latin typeface="Arial"/>
                <a:ea typeface="Arial"/>
                <a:cs typeface="Arial"/>
                <a:sym typeface="Arial"/>
              </a:rPr>
              <a:t>) </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TBLPROPERTIES</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a:t>
            </a:r>
            <a:r>
              <a:rPr lang="en-US" sz="1400">
                <a:solidFill>
                  <a:srgbClr val="00B050"/>
                </a:solidFill>
                <a:latin typeface="Arial"/>
                <a:ea typeface="Arial"/>
                <a:cs typeface="Arial"/>
                <a:sym typeface="Arial"/>
              </a:rPr>
              <a:t>"hbase.table.name" = ”test"</a:t>
            </a:r>
            <a:r>
              <a:rPr lang="en-US" sz="1400">
                <a:solidFill>
                  <a:schemeClr val="dk1"/>
                </a:solidFill>
                <a:latin typeface="Arial"/>
                <a:ea typeface="Arial"/>
                <a:cs typeface="Arial"/>
                <a:sym typeface="Arial"/>
              </a:rPr>
              <a:t>);</a:t>
            </a:r>
            <a:endParaRPr/>
          </a:p>
          <a:p>
            <a:pPr indent="0" lvl="0" marL="182563" marR="0" rtl="0" algn="l">
              <a:spcBef>
                <a:spcPts val="0"/>
              </a:spcBef>
              <a:spcAft>
                <a:spcPts val="0"/>
              </a:spcAft>
              <a:buNone/>
            </a:pPr>
            <a:r>
              <a:t/>
            </a:r>
            <a:endParaRPr sz="1400">
              <a:solidFill>
                <a:schemeClr val="dk1"/>
              </a:solidFill>
              <a:latin typeface="Arial"/>
              <a:ea typeface="Arial"/>
              <a:cs typeface="Arial"/>
              <a:sym typeface="Arial"/>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beeline&gt; DESCRIBE test;</a:t>
            </a:r>
            <a:endParaRPr/>
          </a:p>
          <a:p>
            <a:pPr indent="0" lvl="0" marL="182563" marR="0" rtl="0" algn="l">
              <a:spcBef>
                <a:spcPts val="0"/>
              </a:spcBef>
              <a:spcAft>
                <a:spcPts val="0"/>
              </a:spcAft>
              <a:buNone/>
            </a:pPr>
            <a:r>
              <a:t/>
            </a:r>
            <a:endParaRPr sz="1400">
              <a:solidFill>
                <a:schemeClr val="dk1"/>
              </a:solidFill>
              <a:latin typeface="Arial"/>
              <a:ea typeface="Arial"/>
              <a:cs typeface="Arial"/>
              <a:sym typeface="Arial"/>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Beeline&gt; select * from test;</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7" name="Shape 3177"/>
        <p:cNvGrpSpPr/>
        <p:nvPr/>
      </p:nvGrpSpPr>
      <p:grpSpPr>
        <a:xfrm>
          <a:off x="0" y="0"/>
          <a:ext cx="0" cy="0"/>
          <a:chOff x="0" y="0"/>
          <a:chExt cx="0" cy="0"/>
        </a:xfrm>
      </p:grpSpPr>
      <p:sp>
        <p:nvSpPr>
          <p:cNvPr id="3178" name="Google Shape;3178;p13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2.2. Apache HBase</a:t>
            </a:r>
            <a:endParaRPr/>
          </a:p>
        </p:txBody>
      </p:sp>
      <p:sp>
        <p:nvSpPr>
          <p:cNvPr id="3179" name="Google Shape;3179;p13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Sử dụng Impala với HBase</a:t>
            </a:r>
            <a:endParaRPr/>
          </a:p>
        </p:txBody>
      </p:sp>
      <p:sp>
        <p:nvSpPr>
          <p:cNvPr id="3180" name="Google Shape;3180;p13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3181" name="Google Shape;3181;p13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Thực thi Impala trong Hue Query Editor</a:t>
            </a:r>
            <a:endParaRPr/>
          </a:p>
          <a:p>
            <a:pPr indent="-182563" lvl="1" marL="360363" rtl="0" algn="l">
              <a:lnSpc>
                <a:spcPct val="138461"/>
              </a:lnSpc>
              <a:spcBef>
                <a:spcPts val="200"/>
              </a:spcBef>
              <a:spcAft>
                <a:spcPts val="0"/>
              </a:spcAft>
              <a:buClr>
                <a:srgbClr val="262626"/>
              </a:buClr>
              <a:buSzPts val="1040"/>
              <a:buChar char="•"/>
            </a:pPr>
            <a:r>
              <a:rPr lang="en-US"/>
              <a:t>Impala chia sẻ metastore với Hive</a:t>
            </a:r>
            <a:endParaRPr/>
          </a:p>
        </p:txBody>
      </p:sp>
      <p:pic>
        <p:nvPicPr>
          <p:cNvPr id="3182" name="Google Shape;3182;p131"/>
          <p:cNvPicPr preferRelativeResize="0"/>
          <p:nvPr/>
        </p:nvPicPr>
        <p:blipFill rotWithShape="1">
          <a:blip r:embed="rId3">
            <a:alphaModFix/>
          </a:blip>
          <a:srcRect b="0" l="535" r="0" t="9936"/>
          <a:stretch/>
        </p:blipFill>
        <p:spPr>
          <a:xfrm>
            <a:off x="717376" y="2792222"/>
            <a:ext cx="4871595" cy="3214525"/>
          </a:xfrm>
          <a:prstGeom prst="rect">
            <a:avLst/>
          </a:prstGeom>
          <a:noFill/>
          <a:ln cap="flat" cmpd="sng" w="19050">
            <a:solidFill>
              <a:srgbClr val="1F45BC"/>
            </a:solidFill>
            <a:prstDash val="solid"/>
            <a:round/>
            <a:headEnd len="sm" w="sm" type="none"/>
            <a:tailEnd len="sm" w="sm" type="none"/>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7" name="Shape 3187"/>
        <p:cNvGrpSpPr/>
        <p:nvPr/>
      </p:nvGrpSpPr>
      <p:grpSpPr>
        <a:xfrm>
          <a:off x="0" y="0"/>
          <a:ext cx="0" cy="0"/>
          <a:chOff x="0" y="0"/>
          <a:chExt cx="0" cy="0"/>
        </a:xfrm>
      </p:grpSpPr>
      <p:sp>
        <p:nvSpPr>
          <p:cNvPr id="3188" name="Google Shape;3188;p132"/>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sz="3600">
                <a:solidFill>
                  <a:schemeClr val="dk1"/>
                </a:solidFill>
              </a:rPr>
              <a:t>NoSQL</a:t>
            </a:r>
            <a:endParaRPr/>
          </a:p>
        </p:txBody>
      </p:sp>
      <p:sp>
        <p:nvSpPr>
          <p:cNvPr id="3189" name="Google Shape;3189;p132"/>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sz="2000">
                <a:solidFill>
                  <a:srgbClr val="7F7F7F"/>
                </a:solidFill>
              </a:rPr>
              <a:t>Bài 2. </a:t>
            </a:r>
            <a:endParaRPr sz="5400">
              <a:solidFill>
                <a:srgbClr val="7F7F7F"/>
              </a:solidFill>
            </a:endParaRPr>
          </a:p>
        </p:txBody>
      </p:sp>
      <p:sp>
        <p:nvSpPr>
          <p:cNvPr id="3190" name="Google Shape;3190;p132"/>
          <p:cNvSpPr/>
          <p:nvPr/>
        </p:nvSpPr>
        <p:spPr>
          <a:xfrm>
            <a:off x="1234524" y="4900492"/>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2.3. Cassandra</a:t>
            </a:r>
            <a:endParaRPr/>
          </a:p>
        </p:txBody>
      </p:sp>
      <p:sp>
        <p:nvSpPr>
          <p:cNvPr id="3191" name="Google Shape;3191;p132"/>
          <p:cNvSpPr/>
          <p:nvPr/>
        </p:nvSpPr>
        <p:spPr>
          <a:xfrm>
            <a:off x="1051644" y="4899319"/>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Arial"/>
              <a:ea typeface="Arial"/>
              <a:cs typeface="Arial"/>
              <a:sym typeface="Arial"/>
            </a:endParaRPr>
          </a:p>
        </p:txBody>
      </p:sp>
      <p:sp>
        <p:nvSpPr>
          <p:cNvPr id="3192" name="Google Shape;3192;p132"/>
          <p:cNvSpPr/>
          <p:nvPr/>
        </p:nvSpPr>
        <p:spPr>
          <a:xfrm>
            <a:off x="1234524" y="4496244"/>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2.2. Apache HBase</a:t>
            </a:r>
            <a:endParaRPr/>
          </a:p>
        </p:txBody>
      </p:sp>
      <p:sp>
        <p:nvSpPr>
          <p:cNvPr id="3193" name="Google Shape;3193;p132"/>
          <p:cNvSpPr/>
          <p:nvPr/>
        </p:nvSpPr>
        <p:spPr>
          <a:xfrm>
            <a:off x="1051644" y="4495071"/>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Arial"/>
              <a:ea typeface="Arial"/>
              <a:cs typeface="Arial"/>
              <a:sym typeface="Arial"/>
            </a:endParaRPr>
          </a:p>
        </p:txBody>
      </p:sp>
      <p:grpSp>
        <p:nvGrpSpPr>
          <p:cNvPr id="3194" name="Google Shape;3194;p132"/>
          <p:cNvGrpSpPr/>
          <p:nvPr/>
        </p:nvGrpSpPr>
        <p:grpSpPr>
          <a:xfrm>
            <a:off x="1051644" y="4064651"/>
            <a:ext cx="5702300" cy="278172"/>
            <a:chOff x="571500" y="5165783"/>
            <a:chExt cx="5702300" cy="278172"/>
          </a:xfrm>
        </p:grpSpPr>
        <p:sp>
          <p:nvSpPr>
            <p:cNvPr id="3195" name="Google Shape;3195;p132"/>
            <p:cNvSpPr/>
            <p:nvPr/>
          </p:nvSpPr>
          <p:spPr>
            <a:xfrm>
              <a:off x="754380" y="5166956"/>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2.1. Tổng quan về NoSQL</a:t>
              </a:r>
              <a:endParaRPr sz="1800">
                <a:solidFill>
                  <a:srgbClr val="A5A5A5"/>
                </a:solidFill>
                <a:latin typeface="Arial"/>
                <a:ea typeface="Arial"/>
                <a:cs typeface="Arial"/>
                <a:sym typeface="Arial"/>
              </a:endParaRPr>
            </a:p>
          </p:txBody>
        </p:sp>
        <p:sp>
          <p:nvSpPr>
            <p:cNvPr id="3196" name="Google Shape;3196;p132"/>
            <p:cNvSpPr/>
            <p:nvPr/>
          </p:nvSpPr>
          <p:spPr>
            <a:xfrm>
              <a:off x="571500" y="5165783"/>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grpSp>
      <p:grpSp>
        <p:nvGrpSpPr>
          <p:cNvPr id="3197" name="Google Shape;3197;p132"/>
          <p:cNvGrpSpPr/>
          <p:nvPr/>
        </p:nvGrpSpPr>
        <p:grpSpPr>
          <a:xfrm>
            <a:off x="1051644" y="5329740"/>
            <a:ext cx="5702300" cy="278172"/>
            <a:chOff x="571500" y="5165783"/>
            <a:chExt cx="5702300" cy="278172"/>
          </a:xfrm>
        </p:grpSpPr>
        <p:sp>
          <p:nvSpPr>
            <p:cNvPr id="3198" name="Google Shape;3198;p132"/>
            <p:cNvSpPr/>
            <p:nvPr/>
          </p:nvSpPr>
          <p:spPr>
            <a:xfrm>
              <a:off x="754380" y="5166956"/>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2.4. MongoDB</a:t>
              </a:r>
              <a:endParaRPr/>
            </a:p>
          </p:txBody>
        </p:sp>
        <p:sp>
          <p:nvSpPr>
            <p:cNvPr id="3199" name="Google Shape;3199;p132"/>
            <p:cNvSpPr/>
            <p:nvPr/>
          </p:nvSpPr>
          <p:spPr>
            <a:xfrm>
              <a:off x="571500" y="5165783"/>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gr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4" name="Shape 3204"/>
        <p:cNvGrpSpPr/>
        <p:nvPr/>
      </p:nvGrpSpPr>
      <p:grpSpPr>
        <a:xfrm>
          <a:off x="0" y="0"/>
          <a:ext cx="0" cy="0"/>
          <a:chOff x="0" y="0"/>
          <a:chExt cx="0" cy="0"/>
        </a:xfrm>
      </p:grpSpPr>
      <p:sp>
        <p:nvSpPr>
          <p:cNvPr id="3205" name="Google Shape;3205;p13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2.3. Cassandra</a:t>
            </a:r>
            <a:endParaRPr/>
          </a:p>
        </p:txBody>
      </p:sp>
      <p:sp>
        <p:nvSpPr>
          <p:cNvPr id="3206" name="Google Shape;3206;p13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Định nghĩa Cassandra</a:t>
            </a:r>
            <a:endParaRPr/>
          </a:p>
        </p:txBody>
      </p:sp>
      <p:sp>
        <p:nvSpPr>
          <p:cNvPr id="3207" name="Google Shape;3207;p13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a:t>
            </a:r>
            <a:r>
              <a:rPr b="1" lang="en-US" sz="1600">
                <a:solidFill>
                  <a:srgbClr val="D8D8D8"/>
                </a:solidFill>
                <a:latin typeface="Arial"/>
                <a:ea typeface="Arial"/>
                <a:cs typeface="Arial"/>
                <a:sym typeface="Arial"/>
              </a:rPr>
              <a:t>02</a:t>
            </a:r>
            <a:endParaRPr/>
          </a:p>
          <a:p>
            <a:pPr indent="0" lvl="0" marL="0" rtl="0" algn="r">
              <a:lnSpc>
                <a:spcPct val="100000"/>
              </a:lnSpc>
              <a:spcBef>
                <a:spcPts val="0"/>
              </a:spcBef>
              <a:spcAft>
                <a:spcPts val="0"/>
              </a:spcAft>
              <a:buClr>
                <a:srgbClr val="D8D8D8"/>
              </a:buClr>
              <a:buSzPts val="1600"/>
              <a:buNone/>
            </a:pPr>
            <a:r>
              <a:t/>
            </a:r>
            <a:endParaRPr/>
          </a:p>
        </p:txBody>
      </p:sp>
      <p:sp>
        <p:nvSpPr>
          <p:cNvPr id="3208" name="Google Shape;3208;p133"/>
          <p:cNvSpPr/>
          <p:nvPr/>
        </p:nvSpPr>
        <p:spPr>
          <a:xfrm>
            <a:off x="546893" y="2154203"/>
            <a:ext cx="8244917" cy="2290797"/>
          </a:xfrm>
          <a:prstGeom prst="rect">
            <a:avLst/>
          </a:prstGeom>
          <a:blipFill rotWithShape="1">
            <a:blip r:embed="rId3">
              <a:alphaModFix/>
            </a:blip>
            <a:stretch>
              <a:fillRect b="0" l="0" r="0" t="0"/>
            </a:stretch>
          </a:blipFill>
          <a:ln cap="flat" cmpd="sng" w="12700">
            <a:solidFill>
              <a:srgbClr val="2028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209" name="Google Shape;3209;p133"/>
          <p:cNvSpPr/>
          <p:nvPr/>
        </p:nvSpPr>
        <p:spPr>
          <a:xfrm flipH="1" rot="10800000">
            <a:off x="546893" y="4441109"/>
            <a:ext cx="8244917" cy="313290"/>
          </a:xfrm>
          <a:prstGeom prst="rect">
            <a:avLst/>
          </a:prstGeom>
          <a:solidFill>
            <a:srgbClr val="D9D9D9"/>
          </a:solidFill>
          <a:ln cap="flat" cmpd="sng" w="12700">
            <a:solidFill>
              <a:srgbClr val="2028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210" name="Google Shape;3210;p133"/>
          <p:cNvSpPr txBox="1"/>
          <p:nvPr/>
        </p:nvSpPr>
        <p:spPr>
          <a:xfrm>
            <a:off x="700937" y="2274896"/>
            <a:ext cx="8033700" cy="2147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000"/>
              <a:buFont typeface="Arial"/>
              <a:buNone/>
            </a:pPr>
            <a:r>
              <a:rPr lang="en-US" sz="2000">
                <a:solidFill>
                  <a:schemeClr val="lt1"/>
                </a:solidFill>
                <a:latin typeface="Arial"/>
                <a:ea typeface="Arial"/>
                <a:cs typeface="Arial"/>
                <a:sym typeface="Arial"/>
              </a:rPr>
              <a:t>Apache Cassandra là một cơ sở dữ liệu </a:t>
            </a:r>
            <a:r>
              <a:rPr lang="en-US" sz="2000">
                <a:solidFill>
                  <a:schemeClr val="accent6"/>
                </a:solidFill>
                <a:latin typeface="Arial"/>
                <a:ea typeface="Arial"/>
                <a:cs typeface="Arial"/>
                <a:sym typeface="Arial"/>
              </a:rPr>
              <a:t>mã nguồn mở, được phân phối, phi tập trung, có khả năng mở rộng linh hoạt, có tính khả dụng cao, chịu lỗi, nhất quán có thể điều chỉnh được</a:t>
            </a:r>
            <a:r>
              <a:rPr lang="en-US" sz="2000">
                <a:solidFill>
                  <a:schemeClr val="lt1"/>
                </a:solidFill>
                <a:latin typeface="Arial"/>
                <a:ea typeface="Arial"/>
                <a:cs typeface="Arial"/>
                <a:sym typeface="Arial"/>
              </a:rPr>
              <a:t>, dựa trên thiết kế phân phối của nó trên Dynamo của Amazon và mô hình dữ liệu của nó trên Bigtable của Google. Được tạo tại Facebook, nó hiện được sử dụng tại một số trang web phổ biến nhất trên Web</a:t>
            </a:r>
            <a:endParaRPr sz="2000">
              <a:solidFill>
                <a:schemeClr val="lt1"/>
              </a:solidFill>
              <a:latin typeface="Arial"/>
              <a:ea typeface="Arial"/>
              <a:cs typeface="Arial"/>
              <a:sym typeface="Arial"/>
            </a:endParaRPr>
          </a:p>
        </p:txBody>
      </p:sp>
      <p:sp>
        <p:nvSpPr>
          <p:cNvPr id="3211" name="Google Shape;3211;p133"/>
          <p:cNvSpPr txBox="1"/>
          <p:nvPr/>
        </p:nvSpPr>
        <p:spPr>
          <a:xfrm>
            <a:off x="4583289" y="4422014"/>
            <a:ext cx="4256078" cy="3280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5ABEC3"/>
              </a:buClr>
              <a:buSzPts val="2160"/>
              <a:buFont typeface="Arial"/>
              <a:buNone/>
            </a:pPr>
            <a:r>
              <a:rPr b="0" lang="en-US" sz="1800">
                <a:solidFill>
                  <a:srgbClr val="0C0C0C"/>
                </a:solidFill>
                <a:latin typeface="Arial"/>
                <a:ea typeface="Arial"/>
                <a:cs typeface="Arial"/>
                <a:sym typeface="Arial"/>
              </a:rPr>
              <a:t>The Definitive Guide, Eben Hewitt, 2010</a:t>
            </a:r>
            <a:endParaRPr/>
          </a:p>
        </p:txBody>
      </p:sp>
      <p:grpSp>
        <p:nvGrpSpPr>
          <p:cNvPr id="3212" name="Google Shape;3212;p133"/>
          <p:cNvGrpSpPr/>
          <p:nvPr/>
        </p:nvGrpSpPr>
        <p:grpSpPr>
          <a:xfrm>
            <a:off x="1457985" y="4820113"/>
            <a:ext cx="6887857" cy="1468397"/>
            <a:chOff x="1269368" y="4986663"/>
            <a:chExt cx="6887857" cy="1468397"/>
          </a:xfrm>
        </p:grpSpPr>
        <p:pic>
          <p:nvPicPr>
            <p:cNvPr id="3213" name="Google Shape;3213;p133"/>
            <p:cNvPicPr preferRelativeResize="0"/>
            <p:nvPr/>
          </p:nvPicPr>
          <p:blipFill rotWithShape="1">
            <a:blip r:embed="rId4">
              <a:alphaModFix/>
            </a:blip>
            <a:srcRect b="0" l="0" r="0" t="0"/>
            <a:stretch/>
          </p:blipFill>
          <p:spPr>
            <a:xfrm>
              <a:off x="1269368" y="4986663"/>
              <a:ext cx="1548171" cy="488634"/>
            </a:xfrm>
            <a:prstGeom prst="rect">
              <a:avLst/>
            </a:prstGeom>
            <a:noFill/>
            <a:ln>
              <a:noFill/>
            </a:ln>
          </p:spPr>
        </p:pic>
        <p:pic>
          <p:nvPicPr>
            <p:cNvPr id="3214" name="Google Shape;3214;p133"/>
            <p:cNvPicPr preferRelativeResize="0"/>
            <p:nvPr/>
          </p:nvPicPr>
          <p:blipFill rotWithShape="1">
            <a:blip r:embed="rId5">
              <a:alphaModFix/>
            </a:blip>
            <a:srcRect b="0" l="0" r="0" t="0"/>
            <a:stretch/>
          </p:blipFill>
          <p:spPr>
            <a:xfrm>
              <a:off x="6523492" y="4986663"/>
              <a:ext cx="1633733" cy="494565"/>
            </a:xfrm>
            <a:prstGeom prst="rect">
              <a:avLst/>
            </a:prstGeom>
            <a:noFill/>
            <a:ln>
              <a:noFill/>
            </a:ln>
          </p:spPr>
        </p:pic>
        <p:sp>
          <p:nvSpPr>
            <p:cNvPr id="3215" name="Google Shape;3215;p133"/>
            <p:cNvSpPr txBox="1"/>
            <p:nvPr/>
          </p:nvSpPr>
          <p:spPr>
            <a:xfrm>
              <a:off x="1409068" y="5486883"/>
              <a:ext cx="135005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Bigtable, 2006</a:t>
              </a:r>
              <a:endParaRPr sz="1400">
                <a:solidFill>
                  <a:srgbClr val="1F45BC"/>
                </a:solidFill>
                <a:latin typeface="Arial"/>
                <a:ea typeface="Arial"/>
                <a:cs typeface="Arial"/>
                <a:sym typeface="Arial"/>
              </a:endParaRPr>
            </a:p>
          </p:txBody>
        </p:sp>
        <p:sp>
          <p:nvSpPr>
            <p:cNvPr id="3216" name="Google Shape;3216;p133"/>
            <p:cNvSpPr txBox="1"/>
            <p:nvPr/>
          </p:nvSpPr>
          <p:spPr>
            <a:xfrm>
              <a:off x="6696036" y="5512283"/>
              <a:ext cx="132440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Dynamo, 2007</a:t>
              </a:r>
              <a:endParaRPr sz="1400">
                <a:solidFill>
                  <a:srgbClr val="1F45BC"/>
                </a:solidFill>
                <a:latin typeface="Arial"/>
                <a:ea typeface="Arial"/>
                <a:cs typeface="Arial"/>
                <a:sym typeface="Arial"/>
              </a:endParaRPr>
            </a:p>
          </p:txBody>
        </p:sp>
        <p:sp>
          <p:nvSpPr>
            <p:cNvPr id="3217" name="Google Shape;3217;p133"/>
            <p:cNvSpPr txBox="1"/>
            <p:nvPr/>
          </p:nvSpPr>
          <p:spPr>
            <a:xfrm>
              <a:off x="3840482" y="6147283"/>
              <a:ext cx="164820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OpenSource, 2008</a:t>
              </a:r>
              <a:endParaRPr sz="1400">
                <a:solidFill>
                  <a:srgbClr val="1F45BC"/>
                </a:solidFill>
                <a:latin typeface="Arial"/>
                <a:ea typeface="Arial"/>
                <a:cs typeface="Arial"/>
                <a:sym typeface="Arial"/>
              </a:endParaRPr>
            </a:p>
          </p:txBody>
        </p:sp>
        <p:cxnSp>
          <p:nvCxnSpPr>
            <p:cNvPr id="3218" name="Google Shape;3218;p133"/>
            <p:cNvCxnSpPr/>
            <p:nvPr/>
          </p:nvCxnSpPr>
          <p:spPr>
            <a:xfrm>
              <a:off x="2927648" y="5475297"/>
              <a:ext cx="785834" cy="507724"/>
            </a:xfrm>
            <a:prstGeom prst="straightConnector1">
              <a:avLst/>
            </a:prstGeom>
            <a:noFill/>
            <a:ln cap="flat" cmpd="sng" w="38100">
              <a:solidFill>
                <a:srgbClr val="66A1FE"/>
              </a:solidFill>
              <a:prstDash val="dot"/>
              <a:miter lim="800000"/>
              <a:headEnd len="sm" w="sm" type="none"/>
              <a:tailEnd len="med" w="med" type="triangle"/>
            </a:ln>
          </p:spPr>
        </p:cxnSp>
        <p:cxnSp>
          <p:nvCxnSpPr>
            <p:cNvPr id="3219" name="Google Shape;3219;p133"/>
            <p:cNvCxnSpPr/>
            <p:nvPr/>
          </p:nvCxnSpPr>
          <p:spPr>
            <a:xfrm flipH="1">
              <a:off x="5613698" y="5522922"/>
              <a:ext cx="785834" cy="507724"/>
            </a:xfrm>
            <a:prstGeom prst="straightConnector1">
              <a:avLst/>
            </a:prstGeom>
            <a:noFill/>
            <a:ln cap="flat" cmpd="sng" w="38100">
              <a:solidFill>
                <a:srgbClr val="66A1FE"/>
              </a:solidFill>
              <a:prstDash val="dot"/>
              <a:miter lim="800000"/>
              <a:headEnd len="sm" w="sm" type="none"/>
              <a:tailEnd len="med" w="med" type="triangle"/>
            </a:ln>
          </p:spPr>
        </p:cxnSp>
      </p:grpSp>
      <p:pic>
        <p:nvPicPr>
          <p:cNvPr id="3220" name="Google Shape;3220;p133"/>
          <p:cNvPicPr preferRelativeResize="0"/>
          <p:nvPr/>
        </p:nvPicPr>
        <p:blipFill rotWithShape="1">
          <a:blip r:embed="rId6">
            <a:alphaModFix/>
          </a:blip>
          <a:srcRect b="14102" l="11099" r="9236" t="15008"/>
          <a:stretch/>
        </p:blipFill>
        <p:spPr>
          <a:xfrm>
            <a:off x="4009049" y="4876785"/>
            <a:ext cx="1550889" cy="1033926"/>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5" name="Shape 3225"/>
        <p:cNvGrpSpPr/>
        <p:nvPr/>
      </p:nvGrpSpPr>
      <p:grpSpPr>
        <a:xfrm>
          <a:off x="0" y="0"/>
          <a:ext cx="0" cy="0"/>
          <a:chOff x="0" y="0"/>
          <a:chExt cx="0" cy="0"/>
        </a:xfrm>
      </p:grpSpPr>
      <p:sp>
        <p:nvSpPr>
          <p:cNvPr id="3226" name="Google Shape;3226;p13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2.3. Cassandra</a:t>
            </a:r>
            <a:endParaRPr/>
          </a:p>
        </p:txBody>
      </p:sp>
      <p:sp>
        <p:nvSpPr>
          <p:cNvPr id="3227" name="Google Shape;3227;p13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tính năng chính</a:t>
            </a:r>
            <a:endParaRPr/>
          </a:p>
        </p:txBody>
      </p:sp>
      <p:sp>
        <p:nvSpPr>
          <p:cNvPr id="3228" name="Google Shape;3228;p13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229" name="Google Shape;3229;p13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Cassandra là kho lưu trữ dữ liệu phân tán được tối ưu hóa cho khả năng mở rộng và tính khả dụng cao.</a:t>
            </a:r>
            <a:endParaRPr/>
          </a:p>
          <a:p>
            <a:pPr indent="-182563" lvl="1" marL="360363" rtl="0" algn="l">
              <a:lnSpc>
                <a:spcPct val="138461"/>
              </a:lnSpc>
              <a:spcBef>
                <a:spcPts val="200"/>
              </a:spcBef>
              <a:spcAft>
                <a:spcPts val="0"/>
              </a:spcAft>
              <a:buClr>
                <a:srgbClr val="262626"/>
              </a:buClr>
              <a:buSzPts val="1040"/>
              <a:buChar char="•"/>
            </a:pPr>
            <a:r>
              <a:rPr lang="en-US"/>
              <a:t>Giao thức Ring và Gossip</a:t>
            </a:r>
            <a:endParaRPr/>
          </a:p>
          <a:p>
            <a:pPr indent="-182563" lvl="1" marL="360363" rtl="0" algn="l">
              <a:lnSpc>
                <a:spcPct val="138461"/>
              </a:lnSpc>
              <a:spcBef>
                <a:spcPts val="200"/>
              </a:spcBef>
              <a:spcAft>
                <a:spcPts val="0"/>
              </a:spcAft>
              <a:buClr>
                <a:srgbClr val="262626"/>
              </a:buClr>
              <a:buSzPts val="1040"/>
              <a:buChar char="•"/>
            </a:pPr>
            <a:r>
              <a:rPr lang="en-US"/>
              <a:t>Phản hồi lỗi mà không có cấu trúc sharding và master-slave</a:t>
            </a:r>
            <a:endParaRPr/>
          </a:p>
        </p:txBody>
      </p:sp>
      <p:grpSp>
        <p:nvGrpSpPr>
          <p:cNvPr id="3230" name="Google Shape;3230;p134"/>
          <p:cNvGrpSpPr/>
          <p:nvPr/>
        </p:nvGrpSpPr>
        <p:grpSpPr>
          <a:xfrm>
            <a:off x="5518173" y="2820824"/>
            <a:ext cx="3317221" cy="3444871"/>
            <a:chOff x="5441973" y="2681124"/>
            <a:chExt cx="3317221" cy="3444871"/>
          </a:xfrm>
        </p:grpSpPr>
        <p:sp>
          <p:nvSpPr>
            <p:cNvPr id="3231" name="Google Shape;3231;p134"/>
            <p:cNvSpPr/>
            <p:nvPr/>
          </p:nvSpPr>
          <p:spPr>
            <a:xfrm>
              <a:off x="5801577" y="3142399"/>
              <a:ext cx="2562316" cy="2562316"/>
            </a:xfrm>
            <a:prstGeom prst="ellipse">
              <a:avLst/>
            </a:prstGeom>
            <a:noFill/>
            <a:ln cap="flat" cmpd="sng" w="76200">
              <a:solidFill>
                <a:srgbClr val="E6E6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32" name="Google Shape;3232;p134"/>
            <p:cNvSpPr/>
            <p:nvPr/>
          </p:nvSpPr>
          <p:spPr>
            <a:xfrm>
              <a:off x="6646952" y="2681124"/>
              <a:ext cx="930747" cy="930747"/>
            </a:xfrm>
            <a:prstGeom prst="ellipse">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33" name="Google Shape;3233;p134"/>
            <p:cNvSpPr/>
            <p:nvPr/>
          </p:nvSpPr>
          <p:spPr>
            <a:xfrm>
              <a:off x="5475298" y="4573598"/>
              <a:ext cx="930747" cy="930747"/>
            </a:xfrm>
            <a:prstGeom prst="ellipse">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34" name="Google Shape;3234;p134"/>
            <p:cNvSpPr/>
            <p:nvPr/>
          </p:nvSpPr>
          <p:spPr>
            <a:xfrm>
              <a:off x="7790347" y="4582535"/>
              <a:ext cx="930747" cy="930747"/>
            </a:xfrm>
            <a:prstGeom prst="ellipse">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35" name="Google Shape;3235;p134"/>
            <p:cNvSpPr/>
            <p:nvPr/>
          </p:nvSpPr>
          <p:spPr>
            <a:xfrm>
              <a:off x="7775833" y="3318002"/>
              <a:ext cx="930747" cy="930747"/>
            </a:xfrm>
            <a:prstGeom prst="ellipse">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36" name="Google Shape;3236;p134"/>
            <p:cNvSpPr/>
            <p:nvPr/>
          </p:nvSpPr>
          <p:spPr>
            <a:xfrm>
              <a:off x="6675709" y="5195248"/>
              <a:ext cx="930747" cy="930747"/>
            </a:xfrm>
            <a:prstGeom prst="ellipse">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37" name="Google Shape;3237;p134"/>
            <p:cNvSpPr/>
            <p:nvPr/>
          </p:nvSpPr>
          <p:spPr>
            <a:xfrm>
              <a:off x="5528084" y="3307071"/>
              <a:ext cx="930747" cy="930747"/>
            </a:xfrm>
            <a:prstGeom prst="ellipse">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38" name="Google Shape;3238;p134"/>
            <p:cNvSpPr/>
            <p:nvPr/>
          </p:nvSpPr>
          <p:spPr>
            <a:xfrm>
              <a:off x="6630289" y="2713300"/>
              <a:ext cx="964072" cy="86051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Khả năng mở rộng đàn hồi</a:t>
              </a:r>
              <a:endParaRPr sz="1100">
                <a:solidFill>
                  <a:srgbClr val="1F45BC"/>
                </a:solidFill>
                <a:latin typeface="Arial"/>
                <a:ea typeface="Arial"/>
                <a:cs typeface="Arial"/>
                <a:sym typeface="Arial"/>
              </a:endParaRPr>
            </a:p>
          </p:txBody>
        </p:sp>
        <p:sp>
          <p:nvSpPr>
            <p:cNvPr id="3239" name="Google Shape;3239;p134"/>
            <p:cNvSpPr/>
            <p:nvPr/>
          </p:nvSpPr>
          <p:spPr>
            <a:xfrm>
              <a:off x="5524121" y="3443790"/>
              <a:ext cx="947410" cy="68728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Giao diện truy vấn giống như CQL-A SQL</a:t>
              </a:r>
              <a:endParaRPr sz="1100">
                <a:solidFill>
                  <a:srgbClr val="1F45BC"/>
                </a:solidFill>
                <a:latin typeface="Arial"/>
                <a:ea typeface="Arial"/>
                <a:cs typeface="Arial"/>
                <a:sym typeface="Arial"/>
              </a:endParaRPr>
            </a:p>
          </p:txBody>
        </p:sp>
        <p:sp>
          <p:nvSpPr>
            <p:cNvPr id="3240" name="Google Shape;3240;p134"/>
            <p:cNvSpPr/>
            <p:nvPr/>
          </p:nvSpPr>
          <p:spPr>
            <a:xfrm>
              <a:off x="5441973" y="4822050"/>
              <a:ext cx="1052029" cy="61329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Lưu trữ khóa-giá trị theo định hướng cột</a:t>
              </a:r>
              <a:endParaRPr sz="1100">
                <a:solidFill>
                  <a:srgbClr val="1F45BC"/>
                </a:solidFill>
                <a:latin typeface="Arial"/>
                <a:ea typeface="Arial"/>
                <a:cs typeface="Arial"/>
                <a:sym typeface="Arial"/>
              </a:endParaRPr>
            </a:p>
          </p:txBody>
        </p:sp>
        <p:sp>
          <p:nvSpPr>
            <p:cNvPr id="3241" name="Google Shape;3241;p134"/>
            <p:cNvSpPr/>
            <p:nvPr/>
          </p:nvSpPr>
          <p:spPr>
            <a:xfrm>
              <a:off x="6673498" y="5441036"/>
              <a:ext cx="932958" cy="42339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Tính nhất quán có thể điều chỉnh</a:t>
              </a:r>
              <a:endParaRPr sz="1100">
                <a:solidFill>
                  <a:srgbClr val="1F45BC"/>
                </a:solidFill>
                <a:latin typeface="Arial"/>
                <a:ea typeface="Arial"/>
                <a:cs typeface="Arial"/>
                <a:sym typeface="Arial"/>
              </a:endParaRPr>
            </a:p>
          </p:txBody>
        </p:sp>
        <p:sp>
          <p:nvSpPr>
            <p:cNvPr id="3242" name="Google Shape;3242;p134"/>
            <p:cNvSpPr/>
            <p:nvPr/>
          </p:nvSpPr>
          <p:spPr>
            <a:xfrm>
              <a:off x="7795122" y="4633256"/>
              <a:ext cx="964072" cy="86051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Kiến trúc ngang hàng</a:t>
              </a:r>
              <a:endParaRPr sz="1100">
                <a:solidFill>
                  <a:srgbClr val="1F45BC"/>
                </a:solidFill>
                <a:latin typeface="Arial"/>
                <a:ea typeface="Arial"/>
                <a:cs typeface="Arial"/>
                <a:sym typeface="Arial"/>
              </a:endParaRPr>
            </a:p>
          </p:txBody>
        </p:sp>
        <p:sp>
          <p:nvSpPr>
            <p:cNvPr id="3243" name="Google Shape;3243;p134"/>
            <p:cNvSpPr/>
            <p:nvPr/>
          </p:nvSpPr>
          <p:spPr>
            <a:xfrm>
              <a:off x="7769221" y="3651788"/>
              <a:ext cx="964072" cy="32348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Tính khả dụng cao và khả năng chịu lỗi</a:t>
              </a:r>
              <a:endParaRPr sz="1100">
                <a:solidFill>
                  <a:srgbClr val="1F45BC"/>
                </a:solidFill>
                <a:latin typeface="Arial"/>
                <a:ea typeface="Arial"/>
                <a:cs typeface="Arial"/>
                <a:sym typeface="Arial"/>
              </a:endParaRPr>
            </a:p>
          </p:txBody>
        </p:sp>
      </p:gr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8" name="Shape 3248"/>
        <p:cNvGrpSpPr/>
        <p:nvPr/>
      </p:nvGrpSpPr>
      <p:grpSpPr>
        <a:xfrm>
          <a:off x="0" y="0"/>
          <a:ext cx="0" cy="0"/>
          <a:chOff x="0" y="0"/>
          <a:chExt cx="0" cy="0"/>
        </a:xfrm>
      </p:grpSpPr>
      <p:sp>
        <p:nvSpPr>
          <p:cNvPr id="3249" name="Google Shape;3249;p13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2.3. Cassandra</a:t>
            </a:r>
            <a:endParaRPr/>
          </a:p>
        </p:txBody>
      </p:sp>
      <p:sp>
        <p:nvSpPr>
          <p:cNvPr id="3250" name="Google Shape;3250;p13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Khả năng mở rộng đàn hồi</a:t>
            </a:r>
            <a:endParaRPr/>
          </a:p>
        </p:txBody>
      </p:sp>
      <p:sp>
        <p:nvSpPr>
          <p:cNvPr id="3251" name="Google Shape;3251;p13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252" name="Google Shape;3252;p135"/>
          <p:cNvSpPr txBox="1"/>
          <p:nvPr>
            <p:ph idx="4" type="body"/>
          </p:nvPr>
        </p:nvSpPr>
        <p:spPr>
          <a:xfrm>
            <a:off x="535872" y="2226568"/>
            <a:ext cx="5436716"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Cassandra mở rộng quy mô để thêm các hệ thống chứa tất cả hoặc một phần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Thêm các nút làm tăng thông lượng hiệu suất một cách tuyến tính</a:t>
            </a:r>
            <a:endParaRPr/>
          </a:p>
          <a:p>
            <a:pPr indent="-177800" lvl="0" marL="177800" rtl="0" algn="l">
              <a:lnSpc>
                <a:spcPct val="128571"/>
              </a:lnSpc>
              <a:spcBef>
                <a:spcPts val="1000"/>
              </a:spcBef>
              <a:spcAft>
                <a:spcPts val="0"/>
              </a:spcAft>
              <a:buClr>
                <a:srgbClr val="262626"/>
              </a:buClr>
              <a:buSzPts val="1400"/>
              <a:buFont typeface="Arial"/>
              <a:buChar char="•"/>
            </a:pPr>
            <a:r>
              <a:rPr lang="en-US"/>
              <a:t>Thật dễ dàng để tăng và loại bỏ số lượng nút mà không cần cấu hình lại toàn bộ cụm.</a:t>
            </a:r>
            <a:endParaRPr/>
          </a:p>
        </p:txBody>
      </p:sp>
      <p:grpSp>
        <p:nvGrpSpPr>
          <p:cNvPr id="3253" name="Google Shape;3253;p135"/>
          <p:cNvGrpSpPr/>
          <p:nvPr/>
        </p:nvGrpSpPr>
        <p:grpSpPr>
          <a:xfrm>
            <a:off x="2265746" y="3481795"/>
            <a:ext cx="5587630" cy="2725194"/>
            <a:chOff x="2265746" y="3481795"/>
            <a:chExt cx="5587630" cy="2725194"/>
          </a:xfrm>
        </p:grpSpPr>
        <p:grpSp>
          <p:nvGrpSpPr>
            <p:cNvPr id="3254" name="Google Shape;3254;p135"/>
            <p:cNvGrpSpPr/>
            <p:nvPr/>
          </p:nvGrpSpPr>
          <p:grpSpPr>
            <a:xfrm>
              <a:off x="2631316" y="3481795"/>
              <a:ext cx="4720350" cy="2289020"/>
              <a:chOff x="2241243" y="3356992"/>
              <a:chExt cx="4720350" cy="2289020"/>
            </a:xfrm>
          </p:grpSpPr>
          <p:sp>
            <p:nvSpPr>
              <p:cNvPr id="3255" name="Google Shape;3255;p135"/>
              <p:cNvSpPr/>
              <p:nvPr/>
            </p:nvSpPr>
            <p:spPr>
              <a:xfrm>
                <a:off x="2425868" y="3765934"/>
                <a:ext cx="1468806" cy="1468806"/>
              </a:xfrm>
              <a:prstGeom prst="ellipse">
                <a:avLst/>
              </a:prstGeom>
              <a:noFill/>
              <a:ln cap="flat" cmpd="sng" w="2857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3256" name="Google Shape;3256;p135"/>
              <p:cNvSpPr/>
              <p:nvPr/>
            </p:nvSpPr>
            <p:spPr>
              <a:xfrm>
                <a:off x="3020744" y="3626407"/>
                <a:ext cx="279055" cy="279054"/>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1</a:t>
                </a:r>
                <a:endParaRPr sz="1600">
                  <a:solidFill>
                    <a:srgbClr val="1F45BC"/>
                  </a:solidFill>
                  <a:latin typeface="Arial"/>
                  <a:ea typeface="Arial"/>
                  <a:cs typeface="Arial"/>
                  <a:sym typeface="Arial"/>
                </a:endParaRPr>
              </a:p>
            </p:txBody>
          </p:sp>
          <p:sp>
            <p:nvSpPr>
              <p:cNvPr id="3257" name="Google Shape;3257;p135"/>
              <p:cNvSpPr/>
              <p:nvPr/>
            </p:nvSpPr>
            <p:spPr>
              <a:xfrm>
                <a:off x="2241243" y="4360810"/>
                <a:ext cx="279055" cy="279054"/>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4</a:t>
                </a:r>
                <a:endParaRPr sz="1600">
                  <a:solidFill>
                    <a:srgbClr val="1F45BC"/>
                  </a:solidFill>
                  <a:latin typeface="Arial"/>
                  <a:ea typeface="Arial"/>
                  <a:cs typeface="Arial"/>
                  <a:sym typeface="Arial"/>
                </a:endParaRPr>
              </a:p>
            </p:txBody>
          </p:sp>
          <p:sp>
            <p:nvSpPr>
              <p:cNvPr id="3258" name="Google Shape;3258;p135"/>
              <p:cNvSpPr/>
              <p:nvPr/>
            </p:nvSpPr>
            <p:spPr>
              <a:xfrm>
                <a:off x="3025802" y="5095213"/>
                <a:ext cx="279055" cy="279054"/>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3</a:t>
                </a:r>
                <a:endParaRPr sz="1600">
                  <a:solidFill>
                    <a:srgbClr val="1F45BC"/>
                  </a:solidFill>
                  <a:latin typeface="Arial"/>
                  <a:ea typeface="Arial"/>
                  <a:cs typeface="Arial"/>
                  <a:sym typeface="Arial"/>
                </a:endParaRPr>
              </a:p>
            </p:txBody>
          </p:sp>
          <p:sp>
            <p:nvSpPr>
              <p:cNvPr id="3259" name="Google Shape;3259;p135"/>
              <p:cNvSpPr/>
              <p:nvPr/>
            </p:nvSpPr>
            <p:spPr>
              <a:xfrm>
                <a:off x="3767678" y="4360810"/>
                <a:ext cx="279055" cy="279054"/>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2</a:t>
                </a:r>
                <a:endParaRPr sz="1600">
                  <a:solidFill>
                    <a:srgbClr val="1F45BC"/>
                  </a:solidFill>
                  <a:latin typeface="Arial"/>
                  <a:ea typeface="Arial"/>
                  <a:cs typeface="Arial"/>
                  <a:sym typeface="Arial"/>
                </a:endParaRPr>
              </a:p>
            </p:txBody>
          </p:sp>
          <p:sp>
            <p:nvSpPr>
              <p:cNvPr id="3260" name="Google Shape;3260;p135"/>
              <p:cNvSpPr txBox="1"/>
              <p:nvPr/>
            </p:nvSpPr>
            <p:spPr>
              <a:xfrm>
                <a:off x="2539441" y="4251760"/>
                <a:ext cx="121860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Thông lượng </a:t>
                </a:r>
                <a:endParaRPr sz="1400">
                  <a:solidFill>
                    <a:srgbClr val="1F45BC"/>
                  </a:solidFill>
                  <a:latin typeface="Arial"/>
                  <a:ea typeface="Arial"/>
                  <a:cs typeface="Arial"/>
                  <a:sym typeface="Arial"/>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hiệu suất = N</a:t>
                </a:r>
                <a:endParaRPr sz="1400">
                  <a:solidFill>
                    <a:srgbClr val="1F45BC"/>
                  </a:solidFill>
                  <a:latin typeface="Arial"/>
                  <a:ea typeface="Arial"/>
                  <a:cs typeface="Arial"/>
                  <a:sym typeface="Arial"/>
                </a:endParaRPr>
              </a:p>
            </p:txBody>
          </p:sp>
          <p:sp>
            <p:nvSpPr>
              <p:cNvPr id="3261" name="Google Shape;3261;p135"/>
              <p:cNvSpPr/>
              <p:nvPr/>
            </p:nvSpPr>
            <p:spPr>
              <a:xfrm>
                <a:off x="4796716" y="3463211"/>
                <a:ext cx="2057292" cy="2057292"/>
              </a:xfrm>
              <a:prstGeom prst="ellipse">
                <a:avLst/>
              </a:prstGeom>
              <a:noFill/>
              <a:ln cap="flat" cmpd="sng" w="2857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3262" name="Google Shape;3262;p135"/>
              <p:cNvSpPr/>
              <p:nvPr/>
            </p:nvSpPr>
            <p:spPr>
              <a:xfrm>
                <a:off x="5698428" y="3356992"/>
                <a:ext cx="253868" cy="253868"/>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1</a:t>
                </a:r>
                <a:endParaRPr sz="1600">
                  <a:solidFill>
                    <a:srgbClr val="1F45BC"/>
                  </a:solidFill>
                  <a:latin typeface="Arial"/>
                  <a:ea typeface="Arial"/>
                  <a:cs typeface="Arial"/>
                  <a:sym typeface="Arial"/>
                </a:endParaRPr>
              </a:p>
            </p:txBody>
          </p:sp>
          <p:sp>
            <p:nvSpPr>
              <p:cNvPr id="3263" name="Google Shape;3263;p135"/>
              <p:cNvSpPr/>
              <p:nvPr/>
            </p:nvSpPr>
            <p:spPr>
              <a:xfrm>
                <a:off x="4680139" y="4364922"/>
                <a:ext cx="253868" cy="253868"/>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7</a:t>
                </a:r>
                <a:endParaRPr sz="1600">
                  <a:solidFill>
                    <a:srgbClr val="1F45BC"/>
                  </a:solidFill>
                  <a:latin typeface="Arial"/>
                  <a:ea typeface="Arial"/>
                  <a:cs typeface="Arial"/>
                  <a:sym typeface="Arial"/>
                </a:endParaRPr>
              </a:p>
            </p:txBody>
          </p:sp>
          <p:sp>
            <p:nvSpPr>
              <p:cNvPr id="3264" name="Google Shape;3264;p135"/>
              <p:cNvSpPr/>
              <p:nvPr/>
            </p:nvSpPr>
            <p:spPr>
              <a:xfrm>
                <a:off x="4986908" y="3636347"/>
                <a:ext cx="253868" cy="253868"/>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8</a:t>
                </a:r>
                <a:endParaRPr sz="1600">
                  <a:solidFill>
                    <a:srgbClr val="1F45BC"/>
                  </a:solidFill>
                  <a:latin typeface="Arial"/>
                  <a:ea typeface="Arial"/>
                  <a:cs typeface="Arial"/>
                  <a:sym typeface="Arial"/>
                </a:endParaRPr>
              </a:p>
            </p:txBody>
          </p:sp>
          <p:sp>
            <p:nvSpPr>
              <p:cNvPr id="3265" name="Google Shape;3265;p135"/>
              <p:cNvSpPr/>
              <p:nvPr/>
            </p:nvSpPr>
            <p:spPr>
              <a:xfrm>
                <a:off x="6456841" y="5080717"/>
                <a:ext cx="253868" cy="253868"/>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4</a:t>
                </a:r>
                <a:endParaRPr sz="1600">
                  <a:solidFill>
                    <a:srgbClr val="1F45BC"/>
                  </a:solidFill>
                  <a:latin typeface="Arial"/>
                  <a:ea typeface="Arial"/>
                  <a:cs typeface="Arial"/>
                  <a:sym typeface="Arial"/>
                </a:endParaRPr>
              </a:p>
            </p:txBody>
          </p:sp>
          <p:sp>
            <p:nvSpPr>
              <p:cNvPr id="3266" name="Google Shape;3266;p135"/>
              <p:cNvSpPr/>
              <p:nvPr/>
            </p:nvSpPr>
            <p:spPr>
              <a:xfrm>
                <a:off x="6450450" y="3655520"/>
                <a:ext cx="253868" cy="253868"/>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2</a:t>
                </a:r>
                <a:endParaRPr sz="1600">
                  <a:solidFill>
                    <a:srgbClr val="1F45BC"/>
                  </a:solidFill>
                  <a:latin typeface="Arial"/>
                  <a:ea typeface="Arial"/>
                  <a:cs typeface="Arial"/>
                  <a:sym typeface="Arial"/>
                </a:endParaRPr>
              </a:p>
            </p:txBody>
          </p:sp>
          <p:sp>
            <p:nvSpPr>
              <p:cNvPr id="3267" name="Google Shape;3267;p135"/>
              <p:cNvSpPr/>
              <p:nvPr/>
            </p:nvSpPr>
            <p:spPr>
              <a:xfrm>
                <a:off x="4980517" y="5093499"/>
                <a:ext cx="253868" cy="253868"/>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6</a:t>
                </a:r>
                <a:endParaRPr sz="1600">
                  <a:solidFill>
                    <a:srgbClr val="1F45BC"/>
                  </a:solidFill>
                  <a:latin typeface="Arial"/>
                  <a:ea typeface="Arial"/>
                  <a:cs typeface="Arial"/>
                  <a:sym typeface="Arial"/>
                </a:endParaRPr>
              </a:p>
            </p:txBody>
          </p:sp>
          <p:sp>
            <p:nvSpPr>
              <p:cNvPr id="3268" name="Google Shape;3268;p135"/>
              <p:cNvSpPr/>
              <p:nvPr/>
            </p:nvSpPr>
            <p:spPr>
              <a:xfrm>
                <a:off x="5719565" y="5392144"/>
                <a:ext cx="253868" cy="253868"/>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5</a:t>
                </a:r>
                <a:endParaRPr sz="1600">
                  <a:solidFill>
                    <a:srgbClr val="1F45BC"/>
                  </a:solidFill>
                  <a:latin typeface="Arial"/>
                  <a:ea typeface="Arial"/>
                  <a:cs typeface="Arial"/>
                  <a:sym typeface="Arial"/>
                </a:endParaRPr>
              </a:p>
            </p:txBody>
          </p:sp>
          <p:sp>
            <p:nvSpPr>
              <p:cNvPr id="3269" name="Google Shape;3269;p135"/>
              <p:cNvSpPr/>
              <p:nvPr/>
            </p:nvSpPr>
            <p:spPr>
              <a:xfrm>
                <a:off x="6707725" y="4358777"/>
                <a:ext cx="253868" cy="253868"/>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3</a:t>
                </a:r>
                <a:endParaRPr sz="1600">
                  <a:solidFill>
                    <a:srgbClr val="1F45BC"/>
                  </a:solidFill>
                  <a:latin typeface="Arial"/>
                  <a:ea typeface="Arial"/>
                  <a:cs typeface="Arial"/>
                  <a:sym typeface="Arial"/>
                </a:endParaRPr>
              </a:p>
            </p:txBody>
          </p:sp>
          <p:sp>
            <p:nvSpPr>
              <p:cNvPr id="3270" name="Google Shape;3270;p135"/>
              <p:cNvSpPr txBox="1"/>
              <p:nvPr/>
            </p:nvSpPr>
            <p:spPr>
              <a:xfrm>
                <a:off x="5068297" y="4180385"/>
                <a:ext cx="1511952"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Thông lượng</a:t>
                </a:r>
                <a:endParaRPr sz="1400">
                  <a:solidFill>
                    <a:srgbClr val="1F45BC"/>
                  </a:solidFill>
                  <a:latin typeface="Arial"/>
                  <a:ea typeface="Arial"/>
                  <a:cs typeface="Arial"/>
                  <a:sym typeface="Arial"/>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 hiệu suất = N x 2</a:t>
                </a:r>
                <a:endParaRPr sz="1400">
                  <a:solidFill>
                    <a:srgbClr val="1F45BC"/>
                  </a:solidFill>
                  <a:latin typeface="Arial"/>
                  <a:ea typeface="Arial"/>
                  <a:cs typeface="Arial"/>
                  <a:sym typeface="Arial"/>
                </a:endParaRPr>
              </a:p>
            </p:txBody>
          </p:sp>
          <p:sp>
            <p:nvSpPr>
              <p:cNvPr id="3271" name="Google Shape;3271;p135"/>
              <p:cNvSpPr/>
              <p:nvPr/>
            </p:nvSpPr>
            <p:spPr>
              <a:xfrm>
                <a:off x="4170999" y="4271242"/>
                <a:ext cx="419043" cy="458190"/>
              </a:xfrm>
              <a:prstGeom prst="rightArrow">
                <a:avLst>
                  <a:gd fmla="val 50000" name="adj1"/>
                  <a:gd fmla="val 46881" name="adj2"/>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grpSp>
        <p:sp>
          <p:nvSpPr>
            <p:cNvPr id="3272" name="Google Shape;3272;p135"/>
            <p:cNvSpPr txBox="1"/>
            <p:nvPr/>
          </p:nvSpPr>
          <p:spPr>
            <a:xfrm>
              <a:off x="2265746" y="5899212"/>
              <a:ext cx="558763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[Tỷ lệ tuyến tính thành terabyte và petabyte dữ liệu]</a:t>
              </a:r>
              <a:endParaRPr sz="1400">
                <a:solidFill>
                  <a:srgbClr val="1F45BC"/>
                </a:solidFill>
                <a:latin typeface="Arial"/>
                <a:ea typeface="Arial"/>
                <a:cs typeface="Arial"/>
                <a:sym typeface="Arial"/>
              </a:endParaRPr>
            </a:p>
          </p:txBody>
        </p:sp>
      </p:grpSp>
      <p:grpSp>
        <p:nvGrpSpPr>
          <p:cNvPr id="3273" name="Google Shape;3273;p135"/>
          <p:cNvGrpSpPr/>
          <p:nvPr/>
        </p:nvGrpSpPr>
        <p:grpSpPr>
          <a:xfrm>
            <a:off x="7228045" y="1618259"/>
            <a:ext cx="2026284" cy="2076245"/>
            <a:chOff x="7228045" y="1618259"/>
            <a:chExt cx="2026284" cy="2076245"/>
          </a:xfrm>
        </p:grpSpPr>
        <p:sp>
          <p:nvSpPr>
            <p:cNvPr id="3274" name="Google Shape;3274;p135"/>
            <p:cNvSpPr/>
            <p:nvPr/>
          </p:nvSpPr>
          <p:spPr>
            <a:xfrm>
              <a:off x="7448776" y="1885003"/>
              <a:ext cx="1584823" cy="1584823"/>
            </a:xfrm>
            <a:prstGeom prst="ellipse">
              <a:avLst/>
            </a:prstGeom>
            <a:noFill/>
            <a:ln cap="flat" cmpd="sng" w="76200">
              <a:solidFill>
                <a:srgbClr val="E6E6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grpSp>
          <p:nvGrpSpPr>
            <p:cNvPr id="3275" name="Google Shape;3275;p135"/>
            <p:cNvGrpSpPr/>
            <p:nvPr/>
          </p:nvGrpSpPr>
          <p:grpSpPr>
            <a:xfrm>
              <a:off x="8641124" y="1998287"/>
              <a:ext cx="596290" cy="575678"/>
              <a:chOff x="11342625" y="3157206"/>
              <a:chExt cx="596290" cy="575678"/>
            </a:xfrm>
          </p:grpSpPr>
          <p:sp>
            <p:nvSpPr>
              <p:cNvPr id="3276" name="Google Shape;3276;p135"/>
              <p:cNvSpPr/>
              <p:nvPr/>
            </p:nvSpPr>
            <p:spPr>
              <a:xfrm>
                <a:off x="11352931" y="3157206"/>
                <a:ext cx="575678" cy="575678"/>
              </a:xfrm>
              <a:prstGeom prst="ellipse">
                <a:avLst/>
              </a:prstGeom>
              <a:solidFill>
                <a:srgbClr val="E7E6E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277" name="Google Shape;3277;p135"/>
              <p:cNvSpPr/>
              <p:nvPr/>
            </p:nvSpPr>
            <p:spPr>
              <a:xfrm>
                <a:off x="11342625" y="3177107"/>
                <a:ext cx="596290" cy="53223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lt1"/>
                    </a:solidFill>
                    <a:latin typeface="Arial"/>
                    <a:ea typeface="Arial"/>
                    <a:cs typeface="Arial"/>
                    <a:sym typeface="Arial"/>
                  </a:rPr>
                  <a:t>Tính khả dụng cao và khả năng chịu lỗi</a:t>
                </a:r>
                <a:endParaRPr sz="600">
                  <a:solidFill>
                    <a:schemeClr val="lt1"/>
                  </a:solidFill>
                  <a:latin typeface="Arial"/>
                  <a:ea typeface="Arial"/>
                  <a:cs typeface="Arial"/>
                  <a:sym typeface="Arial"/>
                </a:endParaRPr>
              </a:p>
            </p:txBody>
          </p:sp>
        </p:grpSp>
        <p:grpSp>
          <p:nvGrpSpPr>
            <p:cNvPr id="3278" name="Google Shape;3278;p135"/>
            <p:cNvGrpSpPr/>
            <p:nvPr/>
          </p:nvGrpSpPr>
          <p:grpSpPr>
            <a:xfrm>
              <a:off x="7244960" y="1998287"/>
              <a:ext cx="585984" cy="575678"/>
              <a:chOff x="10584916" y="4097037"/>
              <a:chExt cx="585984" cy="575678"/>
            </a:xfrm>
          </p:grpSpPr>
          <p:sp>
            <p:nvSpPr>
              <p:cNvPr id="3279" name="Google Shape;3279;p135"/>
              <p:cNvSpPr/>
              <p:nvPr/>
            </p:nvSpPr>
            <p:spPr>
              <a:xfrm>
                <a:off x="10587367" y="4097037"/>
                <a:ext cx="575678" cy="575678"/>
              </a:xfrm>
              <a:prstGeom prst="ellipse">
                <a:avLst/>
              </a:prstGeom>
              <a:solidFill>
                <a:srgbClr val="E7E6E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280" name="Google Shape;3280;p135"/>
              <p:cNvSpPr/>
              <p:nvPr/>
            </p:nvSpPr>
            <p:spPr>
              <a:xfrm>
                <a:off x="10584916" y="4181599"/>
                <a:ext cx="585984" cy="4250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lt1"/>
                    </a:solidFill>
                    <a:latin typeface="Arial"/>
                    <a:ea typeface="Arial"/>
                    <a:cs typeface="Arial"/>
                    <a:sym typeface="Arial"/>
                  </a:rPr>
                  <a:t>Giao diện truy vấn giống như CQL-A SQL</a:t>
                </a:r>
                <a:endParaRPr sz="600">
                  <a:solidFill>
                    <a:schemeClr val="lt1"/>
                  </a:solidFill>
                  <a:latin typeface="Arial"/>
                  <a:ea typeface="Arial"/>
                  <a:cs typeface="Arial"/>
                  <a:sym typeface="Arial"/>
                </a:endParaRPr>
              </a:p>
            </p:txBody>
          </p:sp>
        </p:grpSp>
        <p:grpSp>
          <p:nvGrpSpPr>
            <p:cNvPr id="3281" name="Google Shape;3281;p135"/>
            <p:cNvGrpSpPr/>
            <p:nvPr/>
          </p:nvGrpSpPr>
          <p:grpSpPr>
            <a:xfrm>
              <a:off x="7952664" y="3118826"/>
              <a:ext cx="577046" cy="575678"/>
              <a:chOff x="11703604" y="4650536"/>
              <a:chExt cx="577046" cy="575678"/>
            </a:xfrm>
          </p:grpSpPr>
          <p:sp>
            <p:nvSpPr>
              <p:cNvPr id="3282" name="Google Shape;3282;p135"/>
              <p:cNvSpPr/>
              <p:nvPr/>
            </p:nvSpPr>
            <p:spPr>
              <a:xfrm>
                <a:off x="11704971" y="4650536"/>
                <a:ext cx="575678" cy="575678"/>
              </a:xfrm>
              <a:prstGeom prst="ellipse">
                <a:avLst/>
              </a:prstGeom>
              <a:solidFill>
                <a:srgbClr val="E7E6E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283" name="Google Shape;3283;p135"/>
              <p:cNvSpPr/>
              <p:nvPr/>
            </p:nvSpPr>
            <p:spPr>
              <a:xfrm>
                <a:off x="11703604" y="4802559"/>
                <a:ext cx="577046" cy="26187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lt1"/>
                    </a:solidFill>
                    <a:latin typeface="Arial"/>
                    <a:ea typeface="Arial"/>
                    <a:cs typeface="Arial"/>
                    <a:sym typeface="Arial"/>
                  </a:rPr>
                  <a:t>Tính nhất quán có thể điều chỉnh</a:t>
                </a:r>
                <a:endParaRPr sz="600">
                  <a:solidFill>
                    <a:schemeClr val="lt1"/>
                  </a:solidFill>
                  <a:latin typeface="Arial"/>
                  <a:ea typeface="Arial"/>
                  <a:cs typeface="Arial"/>
                  <a:sym typeface="Arial"/>
                </a:endParaRPr>
              </a:p>
            </p:txBody>
          </p:sp>
        </p:grpSp>
        <p:grpSp>
          <p:nvGrpSpPr>
            <p:cNvPr id="3284" name="Google Shape;3284;p135"/>
            <p:cNvGrpSpPr/>
            <p:nvPr/>
          </p:nvGrpSpPr>
          <p:grpSpPr>
            <a:xfrm>
              <a:off x="8603637" y="2735244"/>
              <a:ext cx="650692" cy="575678"/>
              <a:chOff x="10982133" y="4650536"/>
              <a:chExt cx="650692" cy="575678"/>
            </a:xfrm>
          </p:grpSpPr>
          <p:sp>
            <p:nvSpPr>
              <p:cNvPr id="3285" name="Google Shape;3285;p135"/>
              <p:cNvSpPr/>
              <p:nvPr/>
            </p:nvSpPr>
            <p:spPr>
              <a:xfrm>
                <a:off x="11002745" y="4650536"/>
                <a:ext cx="575678" cy="575678"/>
              </a:xfrm>
              <a:prstGeom prst="ellipse">
                <a:avLst/>
              </a:prstGeom>
              <a:solidFill>
                <a:srgbClr val="E7E6E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286" name="Google Shape;3286;p135"/>
              <p:cNvSpPr/>
              <p:nvPr/>
            </p:nvSpPr>
            <p:spPr>
              <a:xfrm>
                <a:off x="10982133" y="4741365"/>
                <a:ext cx="650692" cy="37933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lt1"/>
                    </a:solidFill>
                    <a:latin typeface="Arial"/>
                    <a:ea typeface="Arial"/>
                    <a:cs typeface="Arial"/>
                    <a:sym typeface="Arial"/>
                  </a:rPr>
                  <a:t>Kiến trúc ngang hàng</a:t>
                </a:r>
                <a:endParaRPr sz="600">
                  <a:solidFill>
                    <a:schemeClr val="lt1"/>
                  </a:solidFill>
                  <a:latin typeface="Arial"/>
                  <a:ea typeface="Arial"/>
                  <a:cs typeface="Arial"/>
                  <a:sym typeface="Arial"/>
                </a:endParaRPr>
              </a:p>
            </p:txBody>
          </p:sp>
        </p:grpSp>
        <p:grpSp>
          <p:nvGrpSpPr>
            <p:cNvPr id="3287" name="Google Shape;3287;p135"/>
            <p:cNvGrpSpPr/>
            <p:nvPr/>
          </p:nvGrpSpPr>
          <p:grpSpPr>
            <a:xfrm>
              <a:off x="7228045" y="2735244"/>
              <a:ext cx="599243" cy="575678"/>
              <a:chOff x="12118496" y="4097037"/>
              <a:chExt cx="599243" cy="575678"/>
            </a:xfrm>
          </p:grpSpPr>
          <p:sp>
            <p:nvSpPr>
              <p:cNvPr id="3288" name="Google Shape;3288;p135"/>
              <p:cNvSpPr/>
              <p:nvPr/>
            </p:nvSpPr>
            <p:spPr>
              <a:xfrm>
                <a:off x="12118496" y="4097037"/>
                <a:ext cx="575678" cy="575678"/>
              </a:xfrm>
              <a:prstGeom prst="ellipse">
                <a:avLst/>
              </a:prstGeom>
              <a:solidFill>
                <a:srgbClr val="E7E6E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289" name="Google Shape;3289;p135"/>
              <p:cNvSpPr/>
              <p:nvPr/>
            </p:nvSpPr>
            <p:spPr>
              <a:xfrm>
                <a:off x="12121449" y="4128408"/>
                <a:ext cx="596290" cy="53223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lt1"/>
                    </a:solidFill>
                    <a:latin typeface="Arial"/>
                    <a:ea typeface="Arial"/>
                    <a:cs typeface="Arial"/>
                    <a:sym typeface="Arial"/>
                  </a:rPr>
                  <a:t>Lưu trữ khóa-giá trị theo định hướng cột</a:t>
                </a:r>
                <a:endParaRPr sz="600">
                  <a:solidFill>
                    <a:schemeClr val="lt1"/>
                  </a:solidFill>
                  <a:latin typeface="Arial"/>
                  <a:ea typeface="Arial"/>
                  <a:cs typeface="Arial"/>
                  <a:sym typeface="Arial"/>
                </a:endParaRPr>
              </a:p>
            </p:txBody>
          </p:sp>
        </p:grpSp>
        <p:grpSp>
          <p:nvGrpSpPr>
            <p:cNvPr id="3290" name="Google Shape;3290;p135"/>
            <p:cNvGrpSpPr/>
            <p:nvPr/>
          </p:nvGrpSpPr>
          <p:grpSpPr>
            <a:xfrm>
              <a:off x="7943042" y="1618259"/>
              <a:ext cx="596290" cy="575678"/>
              <a:chOff x="11975243" y="3445420"/>
              <a:chExt cx="596290" cy="575678"/>
            </a:xfrm>
          </p:grpSpPr>
          <p:sp>
            <p:nvSpPr>
              <p:cNvPr id="3291" name="Google Shape;3291;p135"/>
              <p:cNvSpPr/>
              <p:nvPr/>
            </p:nvSpPr>
            <p:spPr>
              <a:xfrm>
                <a:off x="11979333" y="3445420"/>
                <a:ext cx="575678" cy="575678"/>
              </a:xfrm>
              <a:prstGeom prst="ellipse">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292" name="Google Shape;3292;p135"/>
              <p:cNvSpPr/>
              <p:nvPr/>
            </p:nvSpPr>
            <p:spPr>
              <a:xfrm>
                <a:off x="11975243" y="3632818"/>
                <a:ext cx="596290" cy="20007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rgbClr val="0043B2"/>
                    </a:solidFill>
                    <a:latin typeface="Arial"/>
                    <a:ea typeface="Arial"/>
                    <a:cs typeface="Arial"/>
                    <a:sym typeface="Arial"/>
                  </a:rPr>
                  <a:t>Khả năng mở rộng đàn hồi</a:t>
                </a:r>
                <a:endParaRPr sz="600">
                  <a:solidFill>
                    <a:srgbClr val="0043B2"/>
                  </a:solidFill>
                  <a:latin typeface="Arial"/>
                  <a:ea typeface="Arial"/>
                  <a:cs typeface="Arial"/>
                  <a:sym typeface="Arial"/>
                </a:endParaRPr>
              </a:p>
            </p:txBody>
          </p:sp>
        </p:grpSp>
      </p:gr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7" name="Shape 3297"/>
        <p:cNvGrpSpPr/>
        <p:nvPr/>
      </p:nvGrpSpPr>
      <p:grpSpPr>
        <a:xfrm>
          <a:off x="0" y="0"/>
          <a:ext cx="0" cy="0"/>
          <a:chOff x="0" y="0"/>
          <a:chExt cx="0" cy="0"/>
        </a:xfrm>
      </p:grpSpPr>
      <p:sp>
        <p:nvSpPr>
          <p:cNvPr id="3298" name="Google Shape;3298;p13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2.3. Cassandra</a:t>
            </a:r>
            <a:endParaRPr/>
          </a:p>
        </p:txBody>
      </p:sp>
      <p:sp>
        <p:nvSpPr>
          <p:cNvPr id="3299" name="Google Shape;3299;p136"/>
          <p:cNvSpPr txBox="1"/>
          <p:nvPr>
            <p:ph idx="2" type="body"/>
          </p:nvPr>
        </p:nvSpPr>
        <p:spPr>
          <a:xfrm>
            <a:off x="535872" y="1297793"/>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Tính khả dụng cao và khả năng chịu lỗi</a:t>
            </a:r>
            <a:endParaRPr/>
          </a:p>
        </p:txBody>
      </p:sp>
      <p:sp>
        <p:nvSpPr>
          <p:cNvPr id="3300" name="Google Shape;3300;p13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301" name="Google Shape;3301;p136"/>
          <p:cNvSpPr txBox="1"/>
          <p:nvPr>
            <p:ph idx="4" type="body"/>
          </p:nvPr>
        </p:nvSpPr>
        <p:spPr>
          <a:xfrm>
            <a:off x="535872" y="2226568"/>
            <a:ext cx="5287011"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Tính khả dụng cao của Cassandra</a:t>
            </a:r>
            <a:endParaRPr/>
          </a:p>
          <a:p>
            <a:pPr indent="-182563" lvl="1" marL="360363" rtl="0" algn="l">
              <a:lnSpc>
                <a:spcPct val="138461"/>
              </a:lnSpc>
              <a:spcBef>
                <a:spcPts val="200"/>
              </a:spcBef>
              <a:spcAft>
                <a:spcPts val="0"/>
              </a:spcAft>
              <a:buClr>
                <a:srgbClr val="262626"/>
              </a:buClr>
              <a:buSzPts val="1040"/>
              <a:buChar char="•"/>
            </a:pPr>
            <a:r>
              <a:rPr lang="en-US"/>
              <a:t>Nhiều máy tính mạng làm việc trong một cụm</a:t>
            </a:r>
            <a:endParaRPr/>
          </a:p>
          <a:p>
            <a:pPr indent="-182563" lvl="1" marL="360363" rtl="0" algn="l">
              <a:lnSpc>
                <a:spcPct val="138461"/>
              </a:lnSpc>
              <a:spcBef>
                <a:spcPts val="200"/>
              </a:spcBef>
              <a:spcAft>
                <a:spcPts val="0"/>
              </a:spcAft>
              <a:buClr>
                <a:srgbClr val="262626"/>
              </a:buClr>
              <a:buSzPts val="1040"/>
              <a:buChar char="•"/>
            </a:pPr>
            <a:r>
              <a:rPr lang="en-US"/>
              <a:t>Nhận biết lỗi node</a:t>
            </a:r>
            <a:endParaRPr/>
          </a:p>
          <a:p>
            <a:pPr indent="-182563" lvl="1" marL="360363" rtl="0" algn="l">
              <a:lnSpc>
                <a:spcPct val="138461"/>
              </a:lnSpc>
              <a:spcBef>
                <a:spcPts val="200"/>
              </a:spcBef>
              <a:spcAft>
                <a:spcPts val="0"/>
              </a:spcAft>
              <a:buClr>
                <a:srgbClr val="262626"/>
              </a:buClr>
              <a:buSzPts val="1040"/>
              <a:buChar char="•"/>
            </a:pPr>
            <a:r>
              <a:rPr lang="en-US"/>
              <a:t>Chuyển đổi dự phòng bằng cách chuyển tiếp yêu cầu đến các phần khác của hệ thống</a:t>
            </a:r>
            <a:endParaRPr/>
          </a:p>
        </p:txBody>
      </p:sp>
      <p:grpSp>
        <p:nvGrpSpPr>
          <p:cNvPr id="3302" name="Google Shape;3302;p136"/>
          <p:cNvGrpSpPr/>
          <p:nvPr/>
        </p:nvGrpSpPr>
        <p:grpSpPr>
          <a:xfrm>
            <a:off x="4973080" y="3453685"/>
            <a:ext cx="2052228" cy="2814814"/>
            <a:chOff x="6092195" y="3307616"/>
            <a:chExt cx="2052228" cy="2814814"/>
          </a:xfrm>
        </p:grpSpPr>
        <p:sp>
          <p:nvSpPr>
            <p:cNvPr id="3303" name="Google Shape;3303;p136"/>
            <p:cNvSpPr/>
            <p:nvPr/>
          </p:nvSpPr>
          <p:spPr>
            <a:xfrm>
              <a:off x="6138993" y="3987493"/>
              <a:ext cx="1967163" cy="1967163"/>
            </a:xfrm>
            <a:prstGeom prst="ellipse">
              <a:avLst/>
            </a:prstGeom>
            <a:noFill/>
            <a:ln cap="flat" cmpd="sng" w="2857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1F45BC"/>
                </a:solidFill>
                <a:latin typeface="Arial"/>
                <a:ea typeface="Arial"/>
                <a:cs typeface="Arial"/>
                <a:sym typeface="Arial"/>
              </a:endParaRPr>
            </a:p>
          </p:txBody>
        </p:sp>
        <p:grpSp>
          <p:nvGrpSpPr>
            <p:cNvPr id="3304" name="Google Shape;3304;p136"/>
            <p:cNvGrpSpPr/>
            <p:nvPr/>
          </p:nvGrpSpPr>
          <p:grpSpPr>
            <a:xfrm>
              <a:off x="6950800" y="3815718"/>
              <a:ext cx="343549" cy="2306712"/>
              <a:chOff x="2353610" y="3396952"/>
              <a:chExt cx="360040" cy="2417440"/>
            </a:xfrm>
          </p:grpSpPr>
          <p:sp>
            <p:nvSpPr>
              <p:cNvPr id="3305" name="Google Shape;3305;p136"/>
              <p:cNvSpPr/>
              <p:nvPr/>
            </p:nvSpPr>
            <p:spPr>
              <a:xfrm>
                <a:off x="2353610" y="3396952"/>
                <a:ext cx="360040" cy="360040"/>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1</a:t>
                </a:r>
                <a:endParaRPr sz="1800">
                  <a:solidFill>
                    <a:srgbClr val="1F45BC"/>
                  </a:solidFill>
                  <a:latin typeface="Arial"/>
                  <a:ea typeface="Arial"/>
                  <a:cs typeface="Arial"/>
                  <a:sym typeface="Arial"/>
                </a:endParaRPr>
              </a:p>
            </p:txBody>
          </p:sp>
          <p:sp>
            <p:nvSpPr>
              <p:cNvPr id="3306" name="Google Shape;3306;p136"/>
              <p:cNvSpPr/>
              <p:nvPr/>
            </p:nvSpPr>
            <p:spPr>
              <a:xfrm>
                <a:off x="2353610" y="5454352"/>
                <a:ext cx="360040" cy="360040"/>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4</a:t>
                </a:r>
                <a:endParaRPr sz="1800">
                  <a:solidFill>
                    <a:srgbClr val="1F45BC"/>
                  </a:solidFill>
                  <a:latin typeface="Arial"/>
                  <a:ea typeface="Arial"/>
                  <a:cs typeface="Arial"/>
                  <a:sym typeface="Arial"/>
                </a:endParaRPr>
              </a:p>
            </p:txBody>
          </p:sp>
        </p:grpSp>
        <p:sp>
          <p:nvSpPr>
            <p:cNvPr id="3307" name="Google Shape;3307;p136"/>
            <p:cNvSpPr/>
            <p:nvPr/>
          </p:nvSpPr>
          <p:spPr>
            <a:xfrm>
              <a:off x="7800874" y="4306424"/>
              <a:ext cx="343549" cy="343549"/>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2</a:t>
              </a:r>
              <a:endParaRPr sz="1800">
                <a:solidFill>
                  <a:srgbClr val="1F45BC"/>
                </a:solidFill>
                <a:latin typeface="Arial"/>
                <a:ea typeface="Arial"/>
                <a:cs typeface="Arial"/>
                <a:sym typeface="Arial"/>
              </a:endParaRPr>
            </a:p>
          </p:txBody>
        </p:sp>
        <p:sp>
          <p:nvSpPr>
            <p:cNvPr id="3308" name="Google Shape;3308;p136"/>
            <p:cNvSpPr/>
            <p:nvPr/>
          </p:nvSpPr>
          <p:spPr>
            <a:xfrm>
              <a:off x="6092195" y="5278917"/>
              <a:ext cx="343549" cy="343549"/>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5</a:t>
              </a:r>
              <a:endParaRPr sz="1800">
                <a:solidFill>
                  <a:srgbClr val="1F45BC"/>
                </a:solidFill>
                <a:latin typeface="Arial"/>
                <a:ea typeface="Arial"/>
                <a:cs typeface="Arial"/>
                <a:sym typeface="Arial"/>
              </a:endParaRPr>
            </a:p>
          </p:txBody>
        </p:sp>
        <p:sp>
          <p:nvSpPr>
            <p:cNvPr id="3309" name="Google Shape;3309;p136"/>
            <p:cNvSpPr/>
            <p:nvPr/>
          </p:nvSpPr>
          <p:spPr>
            <a:xfrm>
              <a:off x="6092195" y="4306424"/>
              <a:ext cx="343549" cy="343549"/>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6</a:t>
              </a:r>
              <a:endParaRPr sz="1800">
                <a:solidFill>
                  <a:srgbClr val="1F45BC"/>
                </a:solidFill>
                <a:latin typeface="Arial"/>
                <a:ea typeface="Arial"/>
                <a:cs typeface="Arial"/>
                <a:sym typeface="Arial"/>
              </a:endParaRPr>
            </a:p>
          </p:txBody>
        </p:sp>
        <p:sp>
          <p:nvSpPr>
            <p:cNvPr id="3310" name="Google Shape;3310;p136"/>
            <p:cNvSpPr/>
            <p:nvPr/>
          </p:nvSpPr>
          <p:spPr>
            <a:xfrm>
              <a:off x="7800874" y="5278917"/>
              <a:ext cx="343549" cy="343549"/>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3</a:t>
              </a:r>
              <a:endParaRPr sz="1800">
                <a:solidFill>
                  <a:srgbClr val="1F45BC"/>
                </a:solidFill>
                <a:latin typeface="Arial"/>
                <a:ea typeface="Arial"/>
                <a:cs typeface="Arial"/>
                <a:sym typeface="Arial"/>
              </a:endParaRPr>
            </a:p>
          </p:txBody>
        </p:sp>
        <p:cxnSp>
          <p:nvCxnSpPr>
            <p:cNvPr id="3311" name="Google Shape;3311;p136"/>
            <p:cNvCxnSpPr/>
            <p:nvPr/>
          </p:nvCxnSpPr>
          <p:spPr>
            <a:xfrm flipH="1" rot="10800000">
              <a:off x="7117356" y="3307616"/>
              <a:ext cx="5218" cy="468406"/>
            </a:xfrm>
            <a:prstGeom prst="straightConnector1">
              <a:avLst/>
            </a:prstGeom>
            <a:noFill/>
            <a:ln cap="flat" cmpd="sng" w="57150">
              <a:solidFill>
                <a:srgbClr val="1F45BC"/>
              </a:solidFill>
              <a:prstDash val="solid"/>
              <a:miter lim="800000"/>
              <a:headEnd len="med" w="med" type="triangle"/>
              <a:tailEnd len="med" w="med" type="triangle"/>
            </a:ln>
          </p:spPr>
        </p:cxnSp>
        <p:pic>
          <p:nvPicPr>
            <p:cNvPr id="3312" name="Google Shape;3312;p136"/>
            <p:cNvPicPr preferRelativeResize="0"/>
            <p:nvPr/>
          </p:nvPicPr>
          <p:blipFill rotWithShape="1">
            <a:blip r:embed="rId3">
              <a:alphaModFix/>
            </a:blip>
            <a:srcRect b="0" l="0" r="0" t="0"/>
            <a:stretch/>
          </p:blipFill>
          <p:spPr>
            <a:xfrm>
              <a:off x="6803534" y="3438233"/>
              <a:ext cx="671790" cy="704123"/>
            </a:xfrm>
            <a:prstGeom prst="rect">
              <a:avLst/>
            </a:prstGeom>
            <a:noFill/>
            <a:ln>
              <a:noFill/>
            </a:ln>
          </p:spPr>
        </p:pic>
      </p:grpSp>
      <p:pic>
        <p:nvPicPr>
          <p:cNvPr id="3313" name="Google Shape;3313;p136"/>
          <p:cNvPicPr preferRelativeResize="0"/>
          <p:nvPr/>
        </p:nvPicPr>
        <p:blipFill rotWithShape="1">
          <a:blip r:embed="rId4">
            <a:alphaModFix/>
          </a:blip>
          <a:srcRect b="0" l="0" r="0" t="0"/>
          <a:stretch/>
        </p:blipFill>
        <p:spPr>
          <a:xfrm>
            <a:off x="5822883" y="2978901"/>
            <a:ext cx="350716" cy="408065"/>
          </a:xfrm>
          <a:prstGeom prst="rect">
            <a:avLst/>
          </a:prstGeom>
          <a:noFill/>
          <a:ln>
            <a:noFill/>
          </a:ln>
        </p:spPr>
      </p:pic>
      <p:grpSp>
        <p:nvGrpSpPr>
          <p:cNvPr id="3314" name="Google Shape;3314;p136"/>
          <p:cNvGrpSpPr/>
          <p:nvPr/>
        </p:nvGrpSpPr>
        <p:grpSpPr>
          <a:xfrm>
            <a:off x="7228045" y="1821461"/>
            <a:ext cx="2026284" cy="2076245"/>
            <a:chOff x="7228045" y="1618259"/>
            <a:chExt cx="2026284" cy="2076245"/>
          </a:xfrm>
        </p:grpSpPr>
        <p:sp>
          <p:nvSpPr>
            <p:cNvPr id="3315" name="Google Shape;3315;p136"/>
            <p:cNvSpPr/>
            <p:nvPr/>
          </p:nvSpPr>
          <p:spPr>
            <a:xfrm>
              <a:off x="7448776" y="1885003"/>
              <a:ext cx="1584823" cy="1584823"/>
            </a:xfrm>
            <a:prstGeom prst="ellipse">
              <a:avLst/>
            </a:prstGeom>
            <a:noFill/>
            <a:ln cap="flat" cmpd="sng" w="76200">
              <a:solidFill>
                <a:srgbClr val="E6E6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grpSp>
          <p:nvGrpSpPr>
            <p:cNvPr id="3316" name="Google Shape;3316;p136"/>
            <p:cNvGrpSpPr/>
            <p:nvPr/>
          </p:nvGrpSpPr>
          <p:grpSpPr>
            <a:xfrm>
              <a:off x="8641124" y="1998287"/>
              <a:ext cx="596290" cy="575678"/>
              <a:chOff x="11342625" y="3157206"/>
              <a:chExt cx="596290" cy="575678"/>
            </a:xfrm>
          </p:grpSpPr>
          <p:sp>
            <p:nvSpPr>
              <p:cNvPr id="3317" name="Google Shape;3317;p136"/>
              <p:cNvSpPr/>
              <p:nvPr/>
            </p:nvSpPr>
            <p:spPr>
              <a:xfrm>
                <a:off x="11352931" y="3157206"/>
                <a:ext cx="575678" cy="575678"/>
              </a:xfrm>
              <a:prstGeom prst="ellipse">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318" name="Google Shape;3318;p136"/>
              <p:cNvSpPr/>
              <p:nvPr/>
            </p:nvSpPr>
            <p:spPr>
              <a:xfrm>
                <a:off x="11342625" y="3177107"/>
                <a:ext cx="596290" cy="53223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rgbClr val="0043B2"/>
                    </a:solidFill>
                    <a:latin typeface="Arial"/>
                    <a:ea typeface="Arial"/>
                    <a:cs typeface="Arial"/>
                    <a:sym typeface="Arial"/>
                  </a:rPr>
                  <a:t>Tính khả dụng cao và khả năng chịu lỗi</a:t>
                </a:r>
                <a:endParaRPr sz="600">
                  <a:solidFill>
                    <a:srgbClr val="0043B2"/>
                  </a:solidFill>
                  <a:latin typeface="Arial"/>
                  <a:ea typeface="Arial"/>
                  <a:cs typeface="Arial"/>
                  <a:sym typeface="Arial"/>
                </a:endParaRPr>
              </a:p>
            </p:txBody>
          </p:sp>
        </p:grpSp>
        <p:grpSp>
          <p:nvGrpSpPr>
            <p:cNvPr id="3319" name="Google Shape;3319;p136"/>
            <p:cNvGrpSpPr/>
            <p:nvPr/>
          </p:nvGrpSpPr>
          <p:grpSpPr>
            <a:xfrm>
              <a:off x="7244960" y="1998287"/>
              <a:ext cx="585984" cy="575678"/>
              <a:chOff x="10584916" y="4097037"/>
              <a:chExt cx="585984" cy="575678"/>
            </a:xfrm>
          </p:grpSpPr>
          <p:sp>
            <p:nvSpPr>
              <p:cNvPr id="3320" name="Google Shape;3320;p136"/>
              <p:cNvSpPr/>
              <p:nvPr/>
            </p:nvSpPr>
            <p:spPr>
              <a:xfrm>
                <a:off x="10587367" y="4097037"/>
                <a:ext cx="575678" cy="575678"/>
              </a:xfrm>
              <a:prstGeom prst="ellipse">
                <a:avLst/>
              </a:prstGeom>
              <a:solidFill>
                <a:srgbClr val="E7E6E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321" name="Google Shape;3321;p136"/>
              <p:cNvSpPr/>
              <p:nvPr/>
            </p:nvSpPr>
            <p:spPr>
              <a:xfrm>
                <a:off x="10584916" y="4181599"/>
                <a:ext cx="585984" cy="4250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lt1"/>
                    </a:solidFill>
                    <a:latin typeface="Arial"/>
                    <a:ea typeface="Arial"/>
                    <a:cs typeface="Arial"/>
                    <a:sym typeface="Arial"/>
                  </a:rPr>
                  <a:t>Giao diện truy vấn giống như CQL-A SQL</a:t>
                </a:r>
                <a:endParaRPr sz="600">
                  <a:solidFill>
                    <a:schemeClr val="lt1"/>
                  </a:solidFill>
                  <a:latin typeface="Arial"/>
                  <a:ea typeface="Arial"/>
                  <a:cs typeface="Arial"/>
                  <a:sym typeface="Arial"/>
                </a:endParaRPr>
              </a:p>
            </p:txBody>
          </p:sp>
        </p:grpSp>
        <p:grpSp>
          <p:nvGrpSpPr>
            <p:cNvPr id="3322" name="Google Shape;3322;p136"/>
            <p:cNvGrpSpPr/>
            <p:nvPr/>
          </p:nvGrpSpPr>
          <p:grpSpPr>
            <a:xfrm>
              <a:off x="7952664" y="3118826"/>
              <a:ext cx="577046" cy="575678"/>
              <a:chOff x="11703604" y="4650536"/>
              <a:chExt cx="577046" cy="575678"/>
            </a:xfrm>
          </p:grpSpPr>
          <p:sp>
            <p:nvSpPr>
              <p:cNvPr id="3323" name="Google Shape;3323;p136"/>
              <p:cNvSpPr/>
              <p:nvPr/>
            </p:nvSpPr>
            <p:spPr>
              <a:xfrm>
                <a:off x="11704971" y="4650536"/>
                <a:ext cx="575678" cy="575678"/>
              </a:xfrm>
              <a:prstGeom prst="ellipse">
                <a:avLst/>
              </a:prstGeom>
              <a:solidFill>
                <a:srgbClr val="E7E6E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324" name="Google Shape;3324;p136"/>
              <p:cNvSpPr/>
              <p:nvPr/>
            </p:nvSpPr>
            <p:spPr>
              <a:xfrm>
                <a:off x="11703604" y="4802559"/>
                <a:ext cx="577046" cy="26187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lt1"/>
                    </a:solidFill>
                    <a:latin typeface="Arial"/>
                    <a:ea typeface="Arial"/>
                    <a:cs typeface="Arial"/>
                    <a:sym typeface="Arial"/>
                  </a:rPr>
                  <a:t>Tính nhất quán có thể điều chỉnh</a:t>
                </a:r>
                <a:endParaRPr sz="600">
                  <a:solidFill>
                    <a:schemeClr val="lt1"/>
                  </a:solidFill>
                  <a:latin typeface="Arial"/>
                  <a:ea typeface="Arial"/>
                  <a:cs typeface="Arial"/>
                  <a:sym typeface="Arial"/>
                </a:endParaRPr>
              </a:p>
            </p:txBody>
          </p:sp>
        </p:grpSp>
        <p:grpSp>
          <p:nvGrpSpPr>
            <p:cNvPr id="3325" name="Google Shape;3325;p136"/>
            <p:cNvGrpSpPr/>
            <p:nvPr/>
          </p:nvGrpSpPr>
          <p:grpSpPr>
            <a:xfrm>
              <a:off x="8603637" y="2735244"/>
              <a:ext cx="650692" cy="575678"/>
              <a:chOff x="10982133" y="4650536"/>
              <a:chExt cx="650692" cy="575678"/>
            </a:xfrm>
          </p:grpSpPr>
          <p:sp>
            <p:nvSpPr>
              <p:cNvPr id="3326" name="Google Shape;3326;p136"/>
              <p:cNvSpPr/>
              <p:nvPr/>
            </p:nvSpPr>
            <p:spPr>
              <a:xfrm>
                <a:off x="11002745" y="4650536"/>
                <a:ext cx="575678" cy="575678"/>
              </a:xfrm>
              <a:prstGeom prst="ellipse">
                <a:avLst/>
              </a:prstGeom>
              <a:solidFill>
                <a:srgbClr val="E7E6E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327" name="Google Shape;3327;p136"/>
              <p:cNvSpPr/>
              <p:nvPr/>
            </p:nvSpPr>
            <p:spPr>
              <a:xfrm>
                <a:off x="10982133" y="4741365"/>
                <a:ext cx="650692" cy="37933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lt1"/>
                    </a:solidFill>
                    <a:latin typeface="Arial"/>
                    <a:ea typeface="Arial"/>
                    <a:cs typeface="Arial"/>
                    <a:sym typeface="Arial"/>
                  </a:rPr>
                  <a:t>Kiến trúc ngang hàng</a:t>
                </a:r>
                <a:endParaRPr sz="600">
                  <a:solidFill>
                    <a:schemeClr val="lt1"/>
                  </a:solidFill>
                  <a:latin typeface="Arial"/>
                  <a:ea typeface="Arial"/>
                  <a:cs typeface="Arial"/>
                  <a:sym typeface="Arial"/>
                </a:endParaRPr>
              </a:p>
            </p:txBody>
          </p:sp>
        </p:grpSp>
        <p:grpSp>
          <p:nvGrpSpPr>
            <p:cNvPr id="3328" name="Google Shape;3328;p136"/>
            <p:cNvGrpSpPr/>
            <p:nvPr/>
          </p:nvGrpSpPr>
          <p:grpSpPr>
            <a:xfrm>
              <a:off x="7228045" y="2735244"/>
              <a:ext cx="599243" cy="575678"/>
              <a:chOff x="12118496" y="4097037"/>
              <a:chExt cx="599243" cy="575678"/>
            </a:xfrm>
          </p:grpSpPr>
          <p:sp>
            <p:nvSpPr>
              <p:cNvPr id="3329" name="Google Shape;3329;p136"/>
              <p:cNvSpPr/>
              <p:nvPr/>
            </p:nvSpPr>
            <p:spPr>
              <a:xfrm>
                <a:off x="12118496" y="4097037"/>
                <a:ext cx="575678" cy="575678"/>
              </a:xfrm>
              <a:prstGeom prst="ellipse">
                <a:avLst/>
              </a:prstGeom>
              <a:solidFill>
                <a:srgbClr val="E7E6E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330" name="Google Shape;3330;p136"/>
              <p:cNvSpPr/>
              <p:nvPr/>
            </p:nvSpPr>
            <p:spPr>
              <a:xfrm>
                <a:off x="12121449" y="4128408"/>
                <a:ext cx="596290" cy="53223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lt1"/>
                    </a:solidFill>
                    <a:latin typeface="Arial"/>
                    <a:ea typeface="Arial"/>
                    <a:cs typeface="Arial"/>
                    <a:sym typeface="Arial"/>
                  </a:rPr>
                  <a:t>Lưu trữ khóa-giá trị theo định hướng cột</a:t>
                </a:r>
                <a:endParaRPr sz="600">
                  <a:solidFill>
                    <a:schemeClr val="lt1"/>
                  </a:solidFill>
                  <a:latin typeface="Arial"/>
                  <a:ea typeface="Arial"/>
                  <a:cs typeface="Arial"/>
                  <a:sym typeface="Arial"/>
                </a:endParaRPr>
              </a:p>
            </p:txBody>
          </p:sp>
        </p:grpSp>
        <p:grpSp>
          <p:nvGrpSpPr>
            <p:cNvPr id="3331" name="Google Shape;3331;p136"/>
            <p:cNvGrpSpPr/>
            <p:nvPr/>
          </p:nvGrpSpPr>
          <p:grpSpPr>
            <a:xfrm>
              <a:off x="7943042" y="1618259"/>
              <a:ext cx="596290" cy="575678"/>
              <a:chOff x="11975243" y="3445420"/>
              <a:chExt cx="596290" cy="575678"/>
            </a:xfrm>
          </p:grpSpPr>
          <p:sp>
            <p:nvSpPr>
              <p:cNvPr id="3332" name="Google Shape;3332;p136"/>
              <p:cNvSpPr/>
              <p:nvPr/>
            </p:nvSpPr>
            <p:spPr>
              <a:xfrm>
                <a:off x="11979333" y="3445420"/>
                <a:ext cx="575678" cy="575678"/>
              </a:xfrm>
              <a:prstGeom prst="ellipse">
                <a:avLst/>
              </a:prstGeom>
              <a:solidFill>
                <a:srgbClr val="E7E6E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333" name="Google Shape;3333;p136"/>
              <p:cNvSpPr/>
              <p:nvPr/>
            </p:nvSpPr>
            <p:spPr>
              <a:xfrm>
                <a:off x="11975243" y="3632818"/>
                <a:ext cx="596290" cy="20007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lt1"/>
                    </a:solidFill>
                    <a:latin typeface="Arial"/>
                    <a:ea typeface="Arial"/>
                    <a:cs typeface="Arial"/>
                    <a:sym typeface="Arial"/>
                  </a:rPr>
                  <a:t>Khả năng mở rộng đàn hồi</a:t>
                </a:r>
                <a:endParaRPr sz="600">
                  <a:solidFill>
                    <a:schemeClr val="lt1"/>
                  </a:solidFill>
                  <a:latin typeface="Arial"/>
                  <a:ea typeface="Arial"/>
                  <a:cs typeface="Arial"/>
                  <a:sym typeface="Arial"/>
                </a:endParaRPr>
              </a:p>
            </p:txBody>
          </p:sp>
        </p:grpSp>
      </p:grpSp>
      <p:sp>
        <p:nvSpPr>
          <p:cNvPr id="3334" name="Google Shape;3334;p136"/>
          <p:cNvSpPr/>
          <p:nvPr/>
        </p:nvSpPr>
        <p:spPr>
          <a:xfrm rot="-1557948">
            <a:off x="6458725" y="3407128"/>
            <a:ext cx="45719" cy="935412"/>
          </a:xfrm>
          <a:prstGeom prst="downArrow">
            <a:avLst>
              <a:gd fmla="val 50000" name="adj1"/>
              <a:gd fmla="val 88506" name="adj2"/>
            </a:avLst>
          </a:prstGeom>
          <a:solidFill>
            <a:srgbClr val="1F45BC"/>
          </a:solidFill>
          <a:ln cap="flat" cmpd="sng" w="571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1F45BC"/>
              </a:solidFill>
              <a:latin typeface="Arial"/>
              <a:ea typeface="Arial"/>
              <a:cs typeface="Arial"/>
              <a:sym typeface="Arial"/>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9" name="Shape 3339"/>
        <p:cNvGrpSpPr/>
        <p:nvPr/>
      </p:nvGrpSpPr>
      <p:grpSpPr>
        <a:xfrm>
          <a:off x="0" y="0"/>
          <a:ext cx="0" cy="0"/>
          <a:chOff x="0" y="0"/>
          <a:chExt cx="0" cy="0"/>
        </a:xfrm>
      </p:grpSpPr>
      <p:sp>
        <p:nvSpPr>
          <p:cNvPr id="3340" name="Google Shape;3340;p13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2.3. Cassandra</a:t>
            </a:r>
            <a:endParaRPr/>
          </a:p>
        </p:txBody>
      </p:sp>
      <p:sp>
        <p:nvSpPr>
          <p:cNvPr id="3341" name="Google Shape;3341;p13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Phân tán và phân quyền</a:t>
            </a:r>
            <a:endParaRPr/>
          </a:p>
        </p:txBody>
      </p:sp>
      <p:sp>
        <p:nvSpPr>
          <p:cNvPr id="3342" name="Google Shape;3342;p13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343" name="Google Shape;3343;p13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Decentralized: SPOF does not occur</a:t>
            </a:r>
            <a:endParaRPr/>
          </a:p>
          <a:p>
            <a:pPr indent="-182563" lvl="1" marL="360363" rtl="0" algn="l">
              <a:lnSpc>
                <a:spcPct val="138461"/>
              </a:lnSpc>
              <a:spcBef>
                <a:spcPts val="200"/>
              </a:spcBef>
              <a:spcAft>
                <a:spcPts val="0"/>
              </a:spcAft>
              <a:buClr>
                <a:srgbClr val="262626"/>
              </a:buClr>
              <a:buSzPts val="1040"/>
              <a:buChar char="•"/>
            </a:pPr>
            <a:r>
              <a:rPr lang="en-US"/>
              <a:t>No master-slave problem with peer-to-peer structure (protocol "gossip")</a:t>
            </a:r>
            <a:endParaRPr/>
          </a:p>
          <a:p>
            <a:pPr indent="-182563" lvl="1" marL="360363" rtl="0" algn="l">
              <a:lnSpc>
                <a:spcPct val="138461"/>
              </a:lnSpc>
              <a:spcBef>
                <a:spcPts val="200"/>
              </a:spcBef>
              <a:spcAft>
                <a:spcPts val="0"/>
              </a:spcAft>
              <a:buClr>
                <a:srgbClr val="262626"/>
              </a:buClr>
              <a:buSzPts val="1040"/>
              <a:buChar char="•"/>
            </a:pPr>
            <a:r>
              <a:rPr lang="en-US"/>
              <a:t>A single Cassandra cluster can run in geographically dispersed data centers</a:t>
            </a:r>
            <a:endParaRPr>
              <a:solidFill>
                <a:srgbClr val="3F3F3F"/>
              </a:solidFill>
            </a:endParaRPr>
          </a:p>
          <a:p>
            <a:pPr indent="-88900" lvl="0" marL="177800" rtl="0" algn="l">
              <a:lnSpc>
                <a:spcPct val="128571"/>
              </a:lnSpc>
              <a:spcBef>
                <a:spcPts val="1000"/>
              </a:spcBef>
              <a:spcAft>
                <a:spcPts val="0"/>
              </a:spcAft>
              <a:buClr>
                <a:srgbClr val="262626"/>
              </a:buClr>
              <a:buSzPts val="1400"/>
              <a:buFont typeface="Arial"/>
              <a:buNone/>
            </a:pPr>
            <a:r>
              <a:t/>
            </a:r>
            <a:endParaRPr/>
          </a:p>
        </p:txBody>
      </p:sp>
      <p:grpSp>
        <p:nvGrpSpPr>
          <p:cNvPr id="3344" name="Google Shape;3344;p137"/>
          <p:cNvGrpSpPr/>
          <p:nvPr/>
        </p:nvGrpSpPr>
        <p:grpSpPr>
          <a:xfrm>
            <a:off x="2118728" y="3452797"/>
            <a:ext cx="4818572" cy="2717778"/>
            <a:chOff x="2131958" y="3422946"/>
            <a:chExt cx="4818572" cy="2717778"/>
          </a:xfrm>
        </p:grpSpPr>
        <p:sp>
          <p:nvSpPr>
            <p:cNvPr id="3345" name="Google Shape;3345;p137"/>
            <p:cNvSpPr txBox="1"/>
            <p:nvPr/>
          </p:nvSpPr>
          <p:spPr>
            <a:xfrm>
              <a:off x="2582002" y="5832947"/>
              <a:ext cx="404965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[Yêu cầu đọc và ghi tới bất kỳ node nào]</a:t>
              </a:r>
              <a:endParaRPr sz="1400">
                <a:solidFill>
                  <a:srgbClr val="1F45BC"/>
                </a:solidFill>
                <a:latin typeface="Arial"/>
                <a:ea typeface="Arial"/>
                <a:cs typeface="Arial"/>
                <a:sym typeface="Arial"/>
              </a:endParaRPr>
            </a:p>
          </p:txBody>
        </p:sp>
        <p:sp>
          <p:nvSpPr>
            <p:cNvPr id="3346" name="Google Shape;3346;p137"/>
            <p:cNvSpPr/>
            <p:nvPr/>
          </p:nvSpPr>
          <p:spPr>
            <a:xfrm>
              <a:off x="2253036" y="3583120"/>
              <a:ext cx="1834308" cy="1834308"/>
            </a:xfrm>
            <a:prstGeom prst="ellipse">
              <a:avLst/>
            </a:prstGeom>
            <a:noFill/>
            <a:ln cap="flat" cmpd="sng" w="2857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grpSp>
          <p:nvGrpSpPr>
            <p:cNvPr id="3347" name="Google Shape;3347;p137"/>
            <p:cNvGrpSpPr/>
            <p:nvPr/>
          </p:nvGrpSpPr>
          <p:grpSpPr>
            <a:xfrm>
              <a:off x="2209399" y="3422946"/>
              <a:ext cx="1913628" cy="2150925"/>
              <a:chOff x="2209399" y="3422946"/>
              <a:chExt cx="1913628" cy="2150925"/>
            </a:xfrm>
          </p:grpSpPr>
          <p:grpSp>
            <p:nvGrpSpPr>
              <p:cNvPr id="3348" name="Google Shape;3348;p137"/>
              <p:cNvGrpSpPr/>
              <p:nvPr/>
            </p:nvGrpSpPr>
            <p:grpSpPr>
              <a:xfrm>
                <a:off x="3010017" y="3422946"/>
                <a:ext cx="320347" cy="2150925"/>
                <a:chOff x="2353610" y="3396952"/>
                <a:chExt cx="360040" cy="2417440"/>
              </a:xfrm>
            </p:grpSpPr>
            <p:sp>
              <p:nvSpPr>
                <p:cNvPr id="3349" name="Google Shape;3349;p137"/>
                <p:cNvSpPr/>
                <p:nvPr/>
              </p:nvSpPr>
              <p:spPr>
                <a:xfrm>
                  <a:off x="2353610" y="3396952"/>
                  <a:ext cx="360040" cy="360040"/>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1</a:t>
                  </a:r>
                  <a:endParaRPr sz="1400">
                    <a:solidFill>
                      <a:srgbClr val="1F45BC"/>
                    </a:solidFill>
                    <a:latin typeface="Arial"/>
                    <a:ea typeface="Arial"/>
                    <a:cs typeface="Arial"/>
                    <a:sym typeface="Arial"/>
                  </a:endParaRPr>
                </a:p>
              </p:txBody>
            </p:sp>
            <p:sp>
              <p:nvSpPr>
                <p:cNvPr id="3350" name="Google Shape;3350;p137"/>
                <p:cNvSpPr/>
                <p:nvPr/>
              </p:nvSpPr>
              <p:spPr>
                <a:xfrm>
                  <a:off x="2353610" y="5454352"/>
                  <a:ext cx="360040" cy="360040"/>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4</a:t>
                  </a:r>
                  <a:endParaRPr sz="1400">
                    <a:solidFill>
                      <a:srgbClr val="1F45BC"/>
                    </a:solidFill>
                    <a:latin typeface="Arial"/>
                    <a:ea typeface="Arial"/>
                    <a:cs typeface="Arial"/>
                    <a:sym typeface="Arial"/>
                  </a:endParaRPr>
                </a:p>
              </p:txBody>
            </p:sp>
          </p:grpSp>
          <p:sp>
            <p:nvSpPr>
              <p:cNvPr id="3351" name="Google Shape;3351;p137"/>
              <p:cNvSpPr/>
              <p:nvPr/>
            </p:nvSpPr>
            <p:spPr>
              <a:xfrm>
                <a:off x="3802680" y="3880511"/>
                <a:ext cx="320347" cy="320347"/>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2</a:t>
                </a:r>
                <a:endParaRPr sz="1400">
                  <a:solidFill>
                    <a:srgbClr val="1F45BC"/>
                  </a:solidFill>
                  <a:latin typeface="Arial"/>
                  <a:ea typeface="Arial"/>
                  <a:cs typeface="Arial"/>
                  <a:sym typeface="Arial"/>
                </a:endParaRPr>
              </a:p>
            </p:txBody>
          </p:sp>
          <p:sp>
            <p:nvSpPr>
              <p:cNvPr id="3352" name="Google Shape;3352;p137"/>
              <p:cNvSpPr/>
              <p:nvPr/>
            </p:nvSpPr>
            <p:spPr>
              <a:xfrm>
                <a:off x="2209399" y="4787326"/>
                <a:ext cx="320347" cy="320347"/>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5</a:t>
                </a:r>
                <a:endParaRPr sz="1400">
                  <a:solidFill>
                    <a:srgbClr val="1F45BC"/>
                  </a:solidFill>
                  <a:latin typeface="Arial"/>
                  <a:ea typeface="Arial"/>
                  <a:cs typeface="Arial"/>
                  <a:sym typeface="Arial"/>
                </a:endParaRPr>
              </a:p>
            </p:txBody>
          </p:sp>
          <p:sp>
            <p:nvSpPr>
              <p:cNvPr id="3353" name="Google Shape;3353;p137"/>
              <p:cNvSpPr/>
              <p:nvPr/>
            </p:nvSpPr>
            <p:spPr>
              <a:xfrm>
                <a:off x="2209399" y="3880511"/>
                <a:ext cx="320347" cy="320347"/>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6</a:t>
                </a:r>
                <a:endParaRPr sz="1400">
                  <a:solidFill>
                    <a:srgbClr val="1F45BC"/>
                  </a:solidFill>
                  <a:latin typeface="Arial"/>
                  <a:ea typeface="Arial"/>
                  <a:cs typeface="Arial"/>
                  <a:sym typeface="Arial"/>
                </a:endParaRPr>
              </a:p>
            </p:txBody>
          </p:sp>
          <p:sp>
            <p:nvSpPr>
              <p:cNvPr id="3354" name="Google Shape;3354;p137"/>
              <p:cNvSpPr/>
              <p:nvPr/>
            </p:nvSpPr>
            <p:spPr>
              <a:xfrm>
                <a:off x="3802680" y="4787326"/>
                <a:ext cx="320347" cy="320347"/>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3</a:t>
                </a:r>
                <a:endParaRPr sz="1400">
                  <a:solidFill>
                    <a:srgbClr val="1F45BC"/>
                  </a:solidFill>
                  <a:latin typeface="Arial"/>
                  <a:ea typeface="Arial"/>
                  <a:cs typeface="Arial"/>
                  <a:sym typeface="Arial"/>
                </a:endParaRPr>
              </a:p>
            </p:txBody>
          </p:sp>
        </p:grpSp>
        <p:cxnSp>
          <p:nvCxnSpPr>
            <p:cNvPr id="3355" name="Google Shape;3355;p137"/>
            <p:cNvCxnSpPr/>
            <p:nvPr/>
          </p:nvCxnSpPr>
          <p:spPr>
            <a:xfrm>
              <a:off x="2131958" y="3605087"/>
              <a:ext cx="1609622" cy="435598"/>
            </a:xfrm>
            <a:prstGeom prst="straightConnector1">
              <a:avLst/>
            </a:prstGeom>
            <a:noFill/>
            <a:ln cap="flat" cmpd="sng" w="38100">
              <a:solidFill>
                <a:srgbClr val="66A1FE"/>
              </a:solidFill>
              <a:prstDash val="solid"/>
              <a:miter lim="800000"/>
              <a:headEnd len="med" w="med" type="triangle"/>
              <a:tailEnd len="med" w="med" type="triangle"/>
            </a:ln>
          </p:spPr>
        </p:cxnSp>
        <p:cxnSp>
          <p:nvCxnSpPr>
            <p:cNvPr id="3356" name="Google Shape;3356;p137"/>
            <p:cNvCxnSpPr/>
            <p:nvPr/>
          </p:nvCxnSpPr>
          <p:spPr>
            <a:xfrm flipH="1" rot="10800000">
              <a:off x="2131958" y="5478603"/>
              <a:ext cx="812582" cy="39483"/>
            </a:xfrm>
            <a:prstGeom prst="straightConnector1">
              <a:avLst/>
            </a:prstGeom>
            <a:noFill/>
            <a:ln cap="flat" cmpd="sng" w="38100">
              <a:solidFill>
                <a:srgbClr val="66A1FE"/>
              </a:solidFill>
              <a:prstDash val="solid"/>
              <a:miter lim="800000"/>
              <a:headEnd len="med" w="med" type="triangle"/>
              <a:tailEnd len="med" w="med" type="triangle"/>
            </a:ln>
          </p:spPr>
        </p:cxnSp>
        <p:cxnSp>
          <p:nvCxnSpPr>
            <p:cNvPr id="3357" name="Google Shape;3357;p137"/>
            <p:cNvCxnSpPr/>
            <p:nvPr/>
          </p:nvCxnSpPr>
          <p:spPr>
            <a:xfrm>
              <a:off x="5229838" y="4209333"/>
              <a:ext cx="1720692" cy="1260212"/>
            </a:xfrm>
            <a:prstGeom prst="straightConnector1">
              <a:avLst/>
            </a:prstGeom>
            <a:noFill/>
            <a:ln cap="flat" cmpd="sng" w="38100">
              <a:solidFill>
                <a:srgbClr val="66A1FE"/>
              </a:solidFill>
              <a:prstDash val="solid"/>
              <a:miter lim="800000"/>
              <a:headEnd len="med" w="med" type="triangle"/>
              <a:tailEnd len="med" w="med" type="triangle"/>
            </a:ln>
          </p:spPr>
        </p:cxnSp>
        <p:cxnSp>
          <p:nvCxnSpPr>
            <p:cNvPr id="3358" name="Google Shape;3358;p137"/>
            <p:cNvCxnSpPr/>
            <p:nvPr/>
          </p:nvCxnSpPr>
          <p:spPr>
            <a:xfrm flipH="1" rot="10800000">
              <a:off x="6081261" y="3493335"/>
              <a:ext cx="869269" cy="58575"/>
            </a:xfrm>
            <a:prstGeom prst="straightConnector1">
              <a:avLst/>
            </a:prstGeom>
            <a:noFill/>
            <a:ln cap="flat" cmpd="sng" w="38100">
              <a:solidFill>
                <a:srgbClr val="66A1FE"/>
              </a:solidFill>
              <a:prstDash val="solid"/>
              <a:miter lim="800000"/>
              <a:headEnd len="med" w="med" type="triangle"/>
              <a:tailEnd len="med" w="med" type="triangle"/>
            </a:ln>
          </p:spPr>
        </p:cxnSp>
        <p:sp>
          <p:nvSpPr>
            <p:cNvPr id="3359" name="Google Shape;3359;p137"/>
            <p:cNvSpPr/>
            <p:nvPr/>
          </p:nvSpPr>
          <p:spPr>
            <a:xfrm>
              <a:off x="4922629" y="3583120"/>
              <a:ext cx="1834308" cy="1834308"/>
            </a:xfrm>
            <a:prstGeom prst="ellipse">
              <a:avLst/>
            </a:prstGeom>
            <a:noFill/>
            <a:ln cap="flat" cmpd="sng" w="2857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3360" name="Google Shape;3360;p137"/>
            <p:cNvSpPr/>
            <p:nvPr/>
          </p:nvSpPr>
          <p:spPr>
            <a:xfrm>
              <a:off x="5679610" y="3422946"/>
              <a:ext cx="320347" cy="320347"/>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7</a:t>
              </a:r>
              <a:endParaRPr sz="1400">
                <a:solidFill>
                  <a:srgbClr val="1F45BC"/>
                </a:solidFill>
                <a:latin typeface="Arial"/>
                <a:ea typeface="Arial"/>
                <a:cs typeface="Arial"/>
                <a:sym typeface="Arial"/>
              </a:endParaRPr>
            </a:p>
          </p:txBody>
        </p:sp>
        <p:sp>
          <p:nvSpPr>
            <p:cNvPr id="3361" name="Google Shape;3361;p137"/>
            <p:cNvSpPr/>
            <p:nvPr/>
          </p:nvSpPr>
          <p:spPr>
            <a:xfrm>
              <a:off x="6472273" y="3880511"/>
              <a:ext cx="320347" cy="320347"/>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8</a:t>
              </a:r>
              <a:endParaRPr sz="1400">
                <a:solidFill>
                  <a:srgbClr val="1F45BC"/>
                </a:solidFill>
                <a:latin typeface="Arial"/>
                <a:ea typeface="Arial"/>
                <a:cs typeface="Arial"/>
                <a:sym typeface="Arial"/>
              </a:endParaRPr>
            </a:p>
          </p:txBody>
        </p:sp>
        <p:sp>
          <p:nvSpPr>
            <p:cNvPr id="3362" name="Google Shape;3362;p137"/>
            <p:cNvSpPr/>
            <p:nvPr/>
          </p:nvSpPr>
          <p:spPr>
            <a:xfrm>
              <a:off x="6472273" y="4787326"/>
              <a:ext cx="320347" cy="320347"/>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9</a:t>
              </a:r>
              <a:endParaRPr sz="1400">
                <a:solidFill>
                  <a:srgbClr val="1F45BC"/>
                </a:solidFill>
                <a:latin typeface="Arial"/>
                <a:ea typeface="Arial"/>
                <a:cs typeface="Arial"/>
                <a:sym typeface="Arial"/>
              </a:endParaRPr>
            </a:p>
          </p:txBody>
        </p:sp>
        <p:grpSp>
          <p:nvGrpSpPr>
            <p:cNvPr id="3363" name="Google Shape;3363;p137"/>
            <p:cNvGrpSpPr/>
            <p:nvPr/>
          </p:nvGrpSpPr>
          <p:grpSpPr>
            <a:xfrm>
              <a:off x="5658175" y="5253524"/>
              <a:ext cx="372218" cy="320347"/>
              <a:chOff x="5658175" y="5253524"/>
              <a:chExt cx="372218" cy="320347"/>
            </a:xfrm>
          </p:grpSpPr>
          <p:sp>
            <p:nvSpPr>
              <p:cNvPr id="3364" name="Google Shape;3364;p137"/>
              <p:cNvSpPr/>
              <p:nvPr/>
            </p:nvSpPr>
            <p:spPr>
              <a:xfrm>
                <a:off x="5679610" y="5253524"/>
                <a:ext cx="320347" cy="320347"/>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3365" name="Google Shape;3365;p137"/>
              <p:cNvSpPr txBox="1"/>
              <p:nvPr/>
            </p:nvSpPr>
            <p:spPr>
              <a:xfrm>
                <a:off x="5658175" y="5263539"/>
                <a:ext cx="372218"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10</a:t>
                </a:r>
                <a:endParaRPr sz="1400">
                  <a:solidFill>
                    <a:srgbClr val="1F45BC"/>
                  </a:solidFill>
                  <a:latin typeface="Arial"/>
                  <a:ea typeface="Arial"/>
                  <a:cs typeface="Arial"/>
                  <a:sym typeface="Arial"/>
                </a:endParaRPr>
              </a:p>
            </p:txBody>
          </p:sp>
        </p:grpSp>
        <p:grpSp>
          <p:nvGrpSpPr>
            <p:cNvPr id="3366" name="Google Shape;3366;p137"/>
            <p:cNvGrpSpPr/>
            <p:nvPr/>
          </p:nvGrpSpPr>
          <p:grpSpPr>
            <a:xfrm>
              <a:off x="4863472" y="4787326"/>
              <a:ext cx="348173" cy="320347"/>
              <a:chOff x="4863472" y="4787326"/>
              <a:chExt cx="348173" cy="320347"/>
            </a:xfrm>
          </p:grpSpPr>
          <p:sp>
            <p:nvSpPr>
              <p:cNvPr id="3367" name="Google Shape;3367;p137"/>
              <p:cNvSpPr/>
              <p:nvPr/>
            </p:nvSpPr>
            <p:spPr>
              <a:xfrm>
                <a:off x="4878992" y="4787326"/>
                <a:ext cx="320347" cy="320347"/>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3368" name="Google Shape;3368;p137"/>
              <p:cNvSpPr txBox="1"/>
              <p:nvPr/>
            </p:nvSpPr>
            <p:spPr>
              <a:xfrm>
                <a:off x="4863472" y="4799896"/>
                <a:ext cx="34817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11</a:t>
                </a:r>
                <a:endParaRPr sz="1400">
                  <a:solidFill>
                    <a:srgbClr val="1F45BC"/>
                  </a:solidFill>
                  <a:latin typeface="Arial"/>
                  <a:ea typeface="Arial"/>
                  <a:cs typeface="Arial"/>
                  <a:sym typeface="Arial"/>
                </a:endParaRPr>
              </a:p>
            </p:txBody>
          </p:sp>
        </p:grpSp>
        <p:grpSp>
          <p:nvGrpSpPr>
            <p:cNvPr id="3369" name="Google Shape;3369;p137"/>
            <p:cNvGrpSpPr/>
            <p:nvPr/>
          </p:nvGrpSpPr>
          <p:grpSpPr>
            <a:xfrm>
              <a:off x="4852347" y="3880511"/>
              <a:ext cx="360996" cy="320347"/>
              <a:chOff x="4852347" y="3880511"/>
              <a:chExt cx="360996" cy="320347"/>
            </a:xfrm>
          </p:grpSpPr>
          <p:sp>
            <p:nvSpPr>
              <p:cNvPr id="3370" name="Google Shape;3370;p137"/>
              <p:cNvSpPr/>
              <p:nvPr/>
            </p:nvSpPr>
            <p:spPr>
              <a:xfrm>
                <a:off x="4878992" y="3880511"/>
                <a:ext cx="320347" cy="320347"/>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3371" name="Google Shape;3371;p137"/>
              <p:cNvSpPr txBox="1"/>
              <p:nvPr/>
            </p:nvSpPr>
            <p:spPr>
              <a:xfrm>
                <a:off x="4852347" y="3890870"/>
                <a:ext cx="36099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12</a:t>
                </a:r>
                <a:endParaRPr sz="1400">
                  <a:solidFill>
                    <a:srgbClr val="1F45BC"/>
                  </a:solidFill>
                  <a:latin typeface="Arial"/>
                  <a:ea typeface="Arial"/>
                  <a:cs typeface="Arial"/>
                  <a:sym typeface="Arial"/>
                </a:endParaRPr>
              </a:p>
            </p:txBody>
          </p:sp>
        </p:grpSp>
      </p:grpSp>
      <p:pic>
        <p:nvPicPr>
          <p:cNvPr id="3372" name="Google Shape;3372;p137"/>
          <p:cNvPicPr preferRelativeResize="0"/>
          <p:nvPr/>
        </p:nvPicPr>
        <p:blipFill rotWithShape="1">
          <a:blip r:embed="rId3">
            <a:alphaModFix/>
          </a:blip>
          <a:srcRect b="0" l="0" r="0" t="0"/>
          <a:stretch/>
        </p:blipFill>
        <p:spPr>
          <a:xfrm>
            <a:off x="7074988" y="3308968"/>
            <a:ext cx="352921" cy="408065"/>
          </a:xfrm>
          <a:prstGeom prst="rect">
            <a:avLst/>
          </a:prstGeom>
          <a:noFill/>
          <a:ln>
            <a:noFill/>
          </a:ln>
        </p:spPr>
      </p:pic>
      <p:pic>
        <p:nvPicPr>
          <p:cNvPr id="3373" name="Google Shape;3373;p137"/>
          <p:cNvPicPr preferRelativeResize="0"/>
          <p:nvPr/>
        </p:nvPicPr>
        <p:blipFill rotWithShape="1">
          <a:blip r:embed="rId4">
            <a:alphaModFix/>
          </a:blip>
          <a:srcRect b="0" l="0" r="0" t="0"/>
          <a:stretch/>
        </p:blipFill>
        <p:spPr>
          <a:xfrm>
            <a:off x="7074988" y="5355950"/>
            <a:ext cx="350716" cy="408065"/>
          </a:xfrm>
          <a:prstGeom prst="rect">
            <a:avLst/>
          </a:prstGeom>
          <a:noFill/>
          <a:ln>
            <a:noFill/>
          </a:ln>
        </p:spPr>
      </p:pic>
      <p:pic>
        <p:nvPicPr>
          <p:cNvPr id="3374" name="Google Shape;3374;p137"/>
          <p:cNvPicPr preferRelativeResize="0"/>
          <p:nvPr/>
        </p:nvPicPr>
        <p:blipFill rotWithShape="1">
          <a:blip r:embed="rId3">
            <a:alphaModFix/>
          </a:blip>
          <a:srcRect b="0" l="0" r="0" t="0"/>
          <a:stretch/>
        </p:blipFill>
        <p:spPr>
          <a:xfrm>
            <a:off x="1612648" y="3452797"/>
            <a:ext cx="352921" cy="408065"/>
          </a:xfrm>
          <a:prstGeom prst="rect">
            <a:avLst/>
          </a:prstGeom>
          <a:noFill/>
          <a:ln>
            <a:noFill/>
          </a:ln>
        </p:spPr>
      </p:pic>
      <p:pic>
        <p:nvPicPr>
          <p:cNvPr id="3375" name="Google Shape;3375;p137"/>
          <p:cNvPicPr preferRelativeResize="0"/>
          <p:nvPr/>
        </p:nvPicPr>
        <p:blipFill rotWithShape="1">
          <a:blip r:embed="rId4">
            <a:alphaModFix/>
          </a:blip>
          <a:srcRect b="0" l="0" r="0" t="0"/>
          <a:stretch/>
        </p:blipFill>
        <p:spPr>
          <a:xfrm>
            <a:off x="1612089" y="5260982"/>
            <a:ext cx="350716" cy="408065"/>
          </a:xfrm>
          <a:prstGeom prst="rect">
            <a:avLst/>
          </a:prstGeom>
          <a:noFill/>
          <a:ln>
            <a:noFill/>
          </a:ln>
        </p:spPr>
      </p:pic>
      <p:grpSp>
        <p:nvGrpSpPr>
          <p:cNvPr id="3376" name="Google Shape;3376;p137"/>
          <p:cNvGrpSpPr/>
          <p:nvPr/>
        </p:nvGrpSpPr>
        <p:grpSpPr>
          <a:xfrm>
            <a:off x="7228045" y="1618259"/>
            <a:ext cx="2026284" cy="2076245"/>
            <a:chOff x="7228045" y="1618259"/>
            <a:chExt cx="2026284" cy="2076245"/>
          </a:xfrm>
        </p:grpSpPr>
        <p:sp>
          <p:nvSpPr>
            <p:cNvPr id="3377" name="Google Shape;3377;p137"/>
            <p:cNvSpPr/>
            <p:nvPr/>
          </p:nvSpPr>
          <p:spPr>
            <a:xfrm>
              <a:off x="7448776" y="1885003"/>
              <a:ext cx="1584823" cy="1584823"/>
            </a:xfrm>
            <a:prstGeom prst="ellipse">
              <a:avLst/>
            </a:prstGeom>
            <a:noFill/>
            <a:ln cap="flat" cmpd="sng" w="76200">
              <a:solidFill>
                <a:srgbClr val="E6E6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grpSp>
          <p:nvGrpSpPr>
            <p:cNvPr id="3378" name="Google Shape;3378;p137"/>
            <p:cNvGrpSpPr/>
            <p:nvPr/>
          </p:nvGrpSpPr>
          <p:grpSpPr>
            <a:xfrm>
              <a:off x="8641124" y="1998287"/>
              <a:ext cx="596290" cy="575678"/>
              <a:chOff x="11342625" y="3157206"/>
              <a:chExt cx="596290" cy="575678"/>
            </a:xfrm>
          </p:grpSpPr>
          <p:sp>
            <p:nvSpPr>
              <p:cNvPr id="3379" name="Google Shape;3379;p137"/>
              <p:cNvSpPr/>
              <p:nvPr/>
            </p:nvSpPr>
            <p:spPr>
              <a:xfrm>
                <a:off x="11352931" y="3157206"/>
                <a:ext cx="575678" cy="575678"/>
              </a:xfrm>
              <a:prstGeom prst="ellipse">
                <a:avLst/>
              </a:prstGeom>
              <a:solidFill>
                <a:srgbClr val="E7E6E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380" name="Google Shape;3380;p137"/>
              <p:cNvSpPr/>
              <p:nvPr/>
            </p:nvSpPr>
            <p:spPr>
              <a:xfrm>
                <a:off x="11342625" y="3177107"/>
                <a:ext cx="596290" cy="53223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lt1"/>
                    </a:solidFill>
                    <a:latin typeface="Arial"/>
                    <a:ea typeface="Arial"/>
                    <a:cs typeface="Arial"/>
                    <a:sym typeface="Arial"/>
                  </a:rPr>
                  <a:t>Tính khả dụng cao và khả năng chịu lỗi</a:t>
                </a:r>
                <a:endParaRPr sz="600">
                  <a:solidFill>
                    <a:schemeClr val="lt1"/>
                  </a:solidFill>
                  <a:latin typeface="Arial"/>
                  <a:ea typeface="Arial"/>
                  <a:cs typeface="Arial"/>
                  <a:sym typeface="Arial"/>
                </a:endParaRPr>
              </a:p>
            </p:txBody>
          </p:sp>
        </p:grpSp>
        <p:grpSp>
          <p:nvGrpSpPr>
            <p:cNvPr id="3381" name="Google Shape;3381;p137"/>
            <p:cNvGrpSpPr/>
            <p:nvPr/>
          </p:nvGrpSpPr>
          <p:grpSpPr>
            <a:xfrm>
              <a:off x="7244960" y="1998287"/>
              <a:ext cx="585984" cy="575678"/>
              <a:chOff x="10584916" y="4097037"/>
              <a:chExt cx="585984" cy="575678"/>
            </a:xfrm>
          </p:grpSpPr>
          <p:sp>
            <p:nvSpPr>
              <p:cNvPr id="3382" name="Google Shape;3382;p137"/>
              <p:cNvSpPr/>
              <p:nvPr/>
            </p:nvSpPr>
            <p:spPr>
              <a:xfrm>
                <a:off x="10587367" y="4097037"/>
                <a:ext cx="575678" cy="575678"/>
              </a:xfrm>
              <a:prstGeom prst="ellipse">
                <a:avLst/>
              </a:prstGeom>
              <a:solidFill>
                <a:srgbClr val="E7E6E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383" name="Google Shape;3383;p137"/>
              <p:cNvSpPr/>
              <p:nvPr/>
            </p:nvSpPr>
            <p:spPr>
              <a:xfrm>
                <a:off x="10584916" y="4181599"/>
                <a:ext cx="585984" cy="4250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lt1"/>
                    </a:solidFill>
                    <a:latin typeface="Arial"/>
                    <a:ea typeface="Arial"/>
                    <a:cs typeface="Arial"/>
                    <a:sym typeface="Arial"/>
                  </a:rPr>
                  <a:t>Giao diện truy vấn giống như CQL-A SQL</a:t>
                </a:r>
                <a:endParaRPr sz="600">
                  <a:solidFill>
                    <a:schemeClr val="lt1"/>
                  </a:solidFill>
                  <a:latin typeface="Arial"/>
                  <a:ea typeface="Arial"/>
                  <a:cs typeface="Arial"/>
                  <a:sym typeface="Arial"/>
                </a:endParaRPr>
              </a:p>
            </p:txBody>
          </p:sp>
        </p:grpSp>
        <p:grpSp>
          <p:nvGrpSpPr>
            <p:cNvPr id="3384" name="Google Shape;3384;p137"/>
            <p:cNvGrpSpPr/>
            <p:nvPr/>
          </p:nvGrpSpPr>
          <p:grpSpPr>
            <a:xfrm>
              <a:off x="7952664" y="3118826"/>
              <a:ext cx="577046" cy="575678"/>
              <a:chOff x="11703604" y="4650536"/>
              <a:chExt cx="577046" cy="575678"/>
            </a:xfrm>
          </p:grpSpPr>
          <p:sp>
            <p:nvSpPr>
              <p:cNvPr id="3385" name="Google Shape;3385;p137"/>
              <p:cNvSpPr/>
              <p:nvPr/>
            </p:nvSpPr>
            <p:spPr>
              <a:xfrm>
                <a:off x="11704971" y="4650536"/>
                <a:ext cx="575678" cy="575678"/>
              </a:xfrm>
              <a:prstGeom prst="ellipse">
                <a:avLst/>
              </a:prstGeom>
              <a:solidFill>
                <a:srgbClr val="E7E6E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386" name="Google Shape;3386;p137"/>
              <p:cNvSpPr/>
              <p:nvPr/>
            </p:nvSpPr>
            <p:spPr>
              <a:xfrm>
                <a:off x="11703604" y="4802559"/>
                <a:ext cx="577046" cy="26187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lt1"/>
                    </a:solidFill>
                    <a:latin typeface="Arial"/>
                    <a:ea typeface="Arial"/>
                    <a:cs typeface="Arial"/>
                    <a:sym typeface="Arial"/>
                  </a:rPr>
                  <a:t>Tính nhất quán có thể điều chỉnh</a:t>
                </a:r>
                <a:endParaRPr sz="600">
                  <a:solidFill>
                    <a:schemeClr val="lt1"/>
                  </a:solidFill>
                  <a:latin typeface="Arial"/>
                  <a:ea typeface="Arial"/>
                  <a:cs typeface="Arial"/>
                  <a:sym typeface="Arial"/>
                </a:endParaRPr>
              </a:p>
            </p:txBody>
          </p:sp>
        </p:grpSp>
        <p:grpSp>
          <p:nvGrpSpPr>
            <p:cNvPr id="3387" name="Google Shape;3387;p137"/>
            <p:cNvGrpSpPr/>
            <p:nvPr/>
          </p:nvGrpSpPr>
          <p:grpSpPr>
            <a:xfrm>
              <a:off x="8603637" y="2735244"/>
              <a:ext cx="650692" cy="575678"/>
              <a:chOff x="10982133" y="4650536"/>
              <a:chExt cx="650692" cy="575678"/>
            </a:xfrm>
          </p:grpSpPr>
          <p:sp>
            <p:nvSpPr>
              <p:cNvPr id="3388" name="Google Shape;3388;p137"/>
              <p:cNvSpPr/>
              <p:nvPr/>
            </p:nvSpPr>
            <p:spPr>
              <a:xfrm>
                <a:off x="11002745" y="4650536"/>
                <a:ext cx="575678" cy="575678"/>
              </a:xfrm>
              <a:prstGeom prst="ellipse">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389" name="Google Shape;3389;p137"/>
              <p:cNvSpPr/>
              <p:nvPr/>
            </p:nvSpPr>
            <p:spPr>
              <a:xfrm>
                <a:off x="10982133" y="4741365"/>
                <a:ext cx="650692" cy="37933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rgbClr val="0043B2"/>
                    </a:solidFill>
                    <a:latin typeface="Arial"/>
                    <a:ea typeface="Arial"/>
                    <a:cs typeface="Arial"/>
                    <a:sym typeface="Arial"/>
                  </a:rPr>
                  <a:t>Kiến trúc ngang hàng</a:t>
                </a:r>
                <a:endParaRPr sz="600">
                  <a:solidFill>
                    <a:srgbClr val="0043B2"/>
                  </a:solidFill>
                  <a:latin typeface="Arial"/>
                  <a:ea typeface="Arial"/>
                  <a:cs typeface="Arial"/>
                  <a:sym typeface="Arial"/>
                </a:endParaRPr>
              </a:p>
            </p:txBody>
          </p:sp>
        </p:grpSp>
        <p:grpSp>
          <p:nvGrpSpPr>
            <p:cNvPr id="3390" name="Google Shape;3390;p137"/>
            <p:cNvGrpSpPr/>
            <p:nvPr/>
          </p:nvGrpSpPr>
          <p:grpSpPr>
            <a:xfrm>
              <a:off x="7228045" y="2735244"/>
              <a:ext cx="599243" cy="575678"/>
              <a:chOff x="12118496" y="4097037"/>
              <a:chExt cx="599243" cy="575678"/>
            </a:xfrm>
          </p:grpSpPr>
          <p:sp>
            <p:nvSpPr>
              <p:cNvPr id="3391" name="Google Shape;3391;p137"/>
              <p:cNvSpPr/>
              <p:nvPr/>
            </p:nvSpPr>
            <p:spPr>
              <a:xfrm>
                <a:off x="12118496" y="4097037"/>
                <a:ext cx="575678" cy="575678"/>
              </a:xfrm>
              <a:prstGeom prst="ellipse">
                <a:avLst/>
              </a:prstGeom>
              <a:solidFill>
                <a:srgbClr val="E7E6E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392" name="Google Shape;3392;p137"/>
              <p:cNvSpPr/>
              <p:nvPr/>
            </p:nvSpPr>
            <p:spPr>
              <a:xfrm>
                <a:off x="12121449" y="4128408"/>
                <a:ext cx="596290" cy="53223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lt1"/>
                    </a:solidFill>
                    <a:latin typeface="Arial"/>
                    <a:ea typeface="Arial"/>
                    <a:cs typeface="Arial"/>
                    <a:sym typeface="Arial"/>
                  </a:rPr>
                  <a:t>Lưu trữ khóa-giá trị theo định hướng cột</a:t>
                </a:r>
                <a:endParaRPr sz="600">
                  <a:solidFill>
                    <a:schemeClr val="lt1"/>
                  </a:solidFill>
                  <a:latin typeface="Arial"/>
                  <a:ea typeface="Arial"/>
                  <a:cs typeface="Arial"/>
                  <a:sym typeface="Arial"/>
                </a:endParaRPr>
              </a:p>
            </p:txBody>
          </p:sp>
        </p:grpSp>
        <p:grpSp>
          <p:nvGrpSpPr>
            <p:cNvPr id="3393" name="Google Shape;3393;p137"/>
            <p:cNvGrpSpPr/>
            <p:nvPr/>
          </p:nvGrpSpPr>
          <p:grpSpPr>
            <a:xfrm>
              <a:off x="7943042" y="1618259"/>
              <a:ext cx="596290" cy="575678"/>
              <a:chOff x="11975243" y="3445420"/>
              <a:chExt cx="596290" cy="575678"/>
            </a:xfrm>
          </p:grpSpPr>
          <p:sp>
            <p:nvSpPr>
              <p:cNvPr id="3394" name="Google Shape;3394;p137"/>
              <p:cNvSpPr/>
              <p:nvPr/>
            </p:nvSpPr>
            <p:spPr>
              <a:xfrm>
                <a:off x="11979333" y="3445420"/>
                <a:ext cx="575678" cy="575678"/>
              </a:xfrm>
              <a:prstGeom prst="ellipse">
                <a:avLst/>
              </a:prstGeom>
              <a:solidFill>
                <a:srgbClr val="E7E6E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395" name="Google Shape;3395;p137"/>
              <p:cNvSpPr/>
              <p:nvPr/>
            </p:nvSpPr>
            <p:spPr>
              <a:xfrm>
                <a:off x="11975243" y="3632818"/>
                <a:ext cx="596290" cy="20007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lt1"/>
                    </a:solidFill>
                    <a:latin typeface="Arial"/>
                    <a:ea typeface="Arial"/>
                    <a:cs typeface="Arial"/>
                    <a:sym typeface="Arial"/>
                  </a:rPr>
                  <a:t>Khả năng mở rộng đàn hồi</a:t>
                </a:r>
                <a:endParaRPr sz="600">
                  <a:solidFill>
                    <a:schemeClr val="lt1"/>
                  </a:solidFill>
                  <a:latin typeface="Arial"/>
                  <a:ea typeface="Arial"/>
                  <a:cs typeface="Arial"/>
                  <a:sym typeface="Arial"/>
                </a:endParaRPr>
              </a:p>
            </p:txBody>
          </p:sp>
        </p:grpSp>
      </p:gr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0" name="Shape 3400"/>
        <p:cNvGrpSpPr/>
        <p:nvPr/>
      </p:nvGrpSpPr>
      <p:grpSpPr>
        <a:xfrm>
          <a:off x="0" y="0"/>
          <a:ext cx="0" cy="0"/>
          <a:chOff x="0" y="0"/>
          <a:chExt cx="0" cy="0"/>
        </a:xfrm>
      </p:grpSpPr>
      <p:sp>
        <p:nvSpPr>
          <p:cNvPr id="3401" name="Google Shape;3401;p13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2.3. Cassandra</a:t>
            </a:r>
            <a:endParaRPr/>
          </a:p>
        </p:txBody>
      </p:sp>
      <p:sp>
        <p:nvSpPr>
          <p:cNvPr id="3402" name="Google Shape;3402;p138"/>
          <p:cNvSpPr txBox="1"/>
          <p:nvPr>
            <p:ph idx="2" type="body"/>
          </p:nvPr>
        </p:nvSpPr>
        <p:spPr>
          <a:xfrm>
            <a:off x="535872" y="1398873"/>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Tính nhất quán có thể điều chỉnh</a:t>
            </a:r>
            <a:endParaRPr/>
          </a:p>
        </p:txBody>
      </p:sp>
      <p:sp>
        <p:nvSpPr>
          <p:cNvPr id="3403" name="Google Shape;3403;p13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404" name="Google Shape;3404;p13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Chọn giữa tính nhất quán Mạnh/cuối cùng (Có sẵn so với Tính nhất quán)</a:t>
            </a:r>
            <a:endParaRPr/>
          </a:p>
          <a:p>
            <a:pPr indent="-177800" lvl="0" marL="177800" rtl="0" algn="l">
              <a:lnSpc>
                <a:spcPct val="128571"/>
              </a:lnSpc>
              <a:spcBef>
                <a:spcPts val="1000"/>
              </a:spcBef>
              <a:spcAft>
                <a:spcPts val="0"/>
              </a:spcAft>
              <a:buClr>
                <a:srgbClr val="262626"/>
              </a:buClr>
              <a:buSzPts val="1400"/>
              <a:buFont typeface="Arial"/>
              <a:buChar char="•"/>
            </a:pPr>
            <a:r>
              <a:rPr lang="en-US"/>
              <a:t>Đọc (thao tác đọc) và Viết (thao tác ghi) có thể được điều chỉnh riêng</a:t>
            </a:r>
            <a:endParaRPr/>
          </a:p>
          <a:p>
            <a:pPr indent="-177800" lvl="0" marL="177800" rtl="0" algn="l">
              <a:lnSpc>
                <a:spcPct val="128571"/>
              </a:lnSpc>
              <a:spcBef>
                <a:spcPts val="1000"/>
              </a:spcBef>
              <a:spcAft>
                <a:spcPts val="0"/>
              </a:spcAft>
              <a:buClr>
                <a:srgbClr val="262626"/>
              </a:buClr>
              <a:buSzPts val="1400"/>
              <a:buFont typeface="Arial"/>
              <a:buChar char="•"/>
            </a:pPr>
            <a:r>
              <a:rPr lang="en-US"/>
              <a:t>Hơi hy sinh Tính nhất quán để tăng Tính khả dụng tổng thể.</a:t>
            </a:r>
            <a:endParaRPr/>
          </a:p>
          <a:p>
            <a:pPr indent="-182563" lvl="1" marL="360363" rtl="0" algn="l">
              <a:lnSpc>
                <a:spcPct val="138461"/>
              </a:lnSpc>
              <a:spcBef>
                <a:spcPts val="200"/>
              </a:spcBef>
              <a:spcAft>
                <a:spcPts val="0"/>
              </a:spcAft>
              <a:buClr>
                <a:srgbClr val="262626"/>
              </a:buClr>
              <a:buSzPts val="1040"/>
              <a:buChar char="•"/>
            </a:pPr>
            <a:r>
              <a:rPr lang="en-US"/>
              <a:t>Điều chỉnh Mức độ nhất quán để cân bằng tính khả dụng</a:t>
            </a:r>
            <a:endParaRPr/>
          </a:p>
        </p:txBody>
      </p:sp>
      <p:grpSp>
        <p:nvGrpSpPr>
          <p:cNvPr id="3405" name="Google Shape;3405;p138"/>
          <p:cNvGrpSpPr/>
          <p:nvPr/>
        </p:nvGrpSpPr>
        <p:grpSpPr>
          <a:xfrm>
            <a:off x="2797440" y="3702386"/>
            <a:ext cx="4547928" cy="2206915"/>
            <a:chOff x="2797440" y="3702386"/>
            <a:chExt cx="4547928" cy="2206915"/>
          </a:xfrm>
        </p:grpSpPr>
        <p:sp>
          <p:nvSpPr>
            <p:cNvPr id="3406" name="Google Shape;3406;p138"/>
            <p:cNvSpPr txBox="1"/>
            <p:nvPr/>
          </p:nvSpPr>
          <p:spPr>
            <a:xfrm>
              <a:off x="3506949" y="5601524"/>
              <a:ext cx="93487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Khả dụng</a:t>
              </a:r>
              <a:endParaRPr sz="1400">
                <a:solidFill>
                  <a:srgbClr val="1F45BC"/>
                </a:solidFill>
                <a:latin typeface="Arial"/>
                <a:ea typeface="Arial"/>
                <a:cs typeface="Arial"/>
                <a:sym typeface="Arial"/>
              </a:endParaRPr>
            </a:p>
          </p:txBody>
        </p:sp>
        <p:sp>
          <p:nvSpPr>
            <p:cNvPr id="3407" name="Google Shape;3407;p138"/>
            <p:cNvSpPr txBox="1"/>
            <p:nvPr/>
          </p:nvSpPr>
          <p:spPr>
            <a:xfrm>
              <a:off x="5529731" y="5601524"/>
              <a:ext cx="101181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Nhất quán</a:t>
              </a:r>
              <a:endParaRPr sz="1400">
                <a:solidFill>
                  <a:srgbClr val="1F45BC"/>
                </a:solidFill>
                <a:latin typeface="Arial"/>
                <a:ea typeface="Arial"/>
                <a:cs typeface="Arial"/>
                <a:sym typeface="Arial"/>
              </a:endParaRPr>
            </a:p>
          </p:txBody>
        </p:sp>
        <p:sp>
          <p:nvSpPr>
            <p:cNvPr id="3408" name="Google Shape;3408;p138"/>
            <p:cNvSpPr txBox="1"/>
            <p:nvPr/>
          </p:nvSpPr>
          <p:spPr>
            <a:xfrm>
              <a:off x="2797440" y="4375620"/>
              <a:ext cx="123463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66A1FE"/>
                  </a:solidFill>
                  <a:latin typeface="Arial"/>
                  <a:ea typeface="Arial"/>
                  <a:cs typeface="Arial"/>
                  <a:sym typeface="Arial"/>
                </a:rPr>
                <a:t>Tính </a:t>
              </a:r>
              <a:endParaRPr/>
            </a:p>
            <a:p>
              <a:pPr indent="0" lvl="0" marL="0" marR="0" rtl="0" algn="ctr">
                <a:spcBef>
                  <a:spcPts val="0"/>
                </a:spcBef>
                <a:spcAft>
                  <a:spcPts val="0"/>
                </a:spcAft>
                <a:buNone/>
              </a:pPr>
              <a:r>
                <a:rPr lang="en-US" sz="1400">
                  <a:solidFill>
                    <a:srgbClr val="66A1FE"/>
                  </a:solidFill>
                  <a:latin typeface="Arial"/>
                  <a:ea typeface="Arial"/>
                  <a:cs typeface="Arial"/>
                  <a:sym typeface="Arial"/>
                </a:rPr>
                <a:t>khả dụng cao</a:t>
              </a:r>
              <a:endParaRPr sz="1400">
                <a:solidFill>
                  <a:srgbClr val="66A1FE"/>
                </a:solidFill>
                <a:latin typeface="Arial"/>
                <a:ea typeface="Arial"/>
                <a:cs typeface="Arial"/>
                <a:sym typeface="Arial"/>
              </a:endParaRPr>
            </a:p>
          </p:txBody>
        </p:sp>
        <p:sp>
          <p:nvSpPr>
            <p:cNvPr id="3409" name="Google Shape;3409;p138"/>
            <p:cNvSpPr txBox="1"/>
            <p:nvPr/>
          </p:nvSpPr>
          <p:spPr>
            <a:xfrm>
              <a:off x="5937610" y="4402615"/>
              <a:ext cx="140775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66A1FE"/>
                  </a:solidFill>
                  <a:latin typeface="Arial"/>
                  <a:ea typeface="Arial"/>
                  <a:cs typeface="Arial"/>
                  <a:sym typeface="Arial"/>
                </a:rPr>
                <a:t>Tính nhất quán </a:t>
              </a:r>
              <a:endParaRPr/>
            </a:p>
            <a:p>
              <a:pPr indent="0" lvl="0" marL="0" marR="0" rtl="0" algn="ctr">
                <a:spcBef>
                  <a:spcPts val="0"/>
                </a:spcBef>
                <a:spcAft>
                  <a:spcPts val="0"/>
                </a:spcAft>
                <a:buNone/>
              </a:pPr>
              <a:r>
                <a:rPr lang="en-US" sz="1400">
                  <a:solidFill>
                    <a:srgbClr val="66A1FE"/>
                  </a:solidFill>
                  <a:latin typeface="Arial"/>
                  <a:ea typeface="Arial"/>
                  <a:cs typeface="Arial"/>
                  <a:sym typeface="Arial"/>
                </a:rPr>
                <a:t>mạnh mẽ</a:t>
              </a:r>
              <a:endParaRPr sz="1400">
                <a:solidFill>
                  <a:srgbClr val="66A1FE"/>
                </a:solidFill>
                <a:latin typeface="Arial"/>
                <a:ea typeface="Arial"/>
                <a:cs typeface="Arial"/>
                <a:sym typeface="Arial"/>
              </a:endParaRPr>
            </a:p>
          </p:txBody>
        </p:sp>
        <p:grpSp>
          <p:nvGrpSpPr>
            <p:cNvPr id="3410" name="Google Shape;3410;p138"/>
            <p:cNvGrpSpPr/>
            <p:nvPr/>
          </p:nvGrpSpPr>
          <p:grpSpPr>
            <a:xfrm>
              <a:off x="4062505" y="3702386"/>
              <a:ext cx="1953000" cy="579944"/>
              <a:chOff x="2849763" y="3001991"/>
              <a:chExt cx="2880320" cy="684076"/>
            </a:xfrm>
          </p:grpSpPr>
          <p:sp>
            <p:nvSpPr>
              <p:cNvPr id="3411" name="Google Shape;3411;p138"/>
              <p:cNvSpPr/>
              <p:nvPr/>
            </p:nvSpPr>
            <p:spPr>
              <a:xfrm>
                <a:off x="2849763" y="3001991"/>
                <a:ext cx="2880320" cy="684076"/>
              </a:xfrm>
              <a:prstGeom prst="leftRightArrow">
                <a:avLst>
                  <a:gd fmla="val 50000" name="adj1"/>
                  <a:gd fmla="val 50000" name="adj2"/>
                </a:avLst>
              </a:prstGeom>
              <a:solidFill>
                <a:srgbClr val="66A1F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rgbClr val="1F45BC"/>
                  </a:solidFill>
                  <a:latin typeface="Arial"/>
                  <a:ea typeface="Arial"/>
                  <a:cs typeface="Arial"/>
                  <a:sym typeface="Arial"/>
                </a:endParaRPr>
              </a:p>
            </p:txBody>
          </p:sp>
          <p:sp>
            <p:nvSpPr>
              <p:cNvPr id="3412" name="Google Shape;3412;p138"/>
              <p:cNvSpPr txBox="1"/>
              <p:nvPr/>
            </p:nvSpPr>
            <p:spPr>
              <a:xfrm>
                <a:off x="3145038" y="3174441"/>
                <a:ext cx="2327229" cy="3630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Có thể điều chỉnh</a:t>
                </a:r>
                <a:endParaRPr sz="1400">
                  <a:solidFill>
                    <a:srgbClr val="1F45BC"/>
                  </a:solidFill>
                  <a:latin typeface="Arial"/>
                  <a:ea typeface="Arial"/>
                  <a:cs typeface="Arial"/>
                  <a:sym typeface="Arial"/>
                </a:endParaRPr>
              </a:p>
            </p:txBody>
          </p:sp>
        </p:grpSp>
        <p:grpSp>
          <p:nvGrpSpPr>
            <p:cNvPr id="3413" name="Google Shape;3413;p138"/>
            <p:cNvGrpSpPr/>
            <p:nvPr/>
          </p:nvGrpSpPr>
          <p:grpSpPr>
            <a:xfrm>
              <a:off x="3621667" y="4316573"/>
              <a:ext cx="2843039" cy="1254115"/>
              <a:chOff x="3157210" y="4229489"/>
              <a:chExt cx="3714669" cy="1476164"/>
            </a:xfrm>
          </p:grpSpPr>
          <p:sp>
            <p:nvSpPr>
              <p:cNvPr id="3414" name="Google Shape;3414;p138"/>
              <p:cNvSpPr/>
              <p:nvPr/>
            </p:nvSpPr>
            <p:spPr>
              <a:xfrm>
                <a:off x="3157210" y="4229489"/>
                <a:ext cx="3714669" cy="1476164"/>
              </a:xfrm>
              <a:custGeom>
                <a:rect b="b" l="l" r="r" t="t"/>
                <a:pathLst>
                  <a:path extrusionOk="0" h="1476164" w="3686592">
                    <a:moveTo>
                      <a:pt x="1843296" y="0"/>
                    </a:moveTo>
                    <a:cubicBezTo>
                      <a:pt x="2691493" y="0"/>
                      <a:pt x="3409204" y="558675"/>
                      <a:pt x="3648526" y="1328120"/>
                    </a:cubicBezTo>
                    <a:lnTo>
                      <a:pt x="3686592" y="1476164"/>
                    </a:lnTo>
                    <a:lnTo>
                      <a:pt x="0" y="1476164"/>
                    </a:lnTo>
                    <a:lnTo>
                      <a:pt x="38066" y="1328120"/>
                    </a:lnTo>
                    <a:cubicBezTo>
                      <a:pt x="277389" y="558675"/>
                      <a:pt x="995100" y="0"/>
                      <a:pt x="1843296" y="0"/>
                    </a:cubicBezTo>
                    <a:close/>
                  </a:path>
                </a:pathLst>
              </a:cu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rgbClr val="1F45BC"/>
                  </a:solidFill>
                  <a:latin typeface="Arial"/>
                  <a:ea typeface="Arial"/>
                  <a:cs typeface="Arial"/>
                  <a:sym typeface="Arial"/>
                </a:endParaRPr>
              </a:p>
            </p:txBody>
          </p:sp>
          <p:cxnSp>
            <p:nvCxnSpPr>
              <p:cNvPr id="3415" name="Google Shape;3415;p138"/>
              <p:cNvCxnSpPr/>
              <p:nvPr/>
            </p:nvCxnSpPr>
            <p:spPr>
              <a:xfrm rot="10800000">
                <a:off x="3589150" y="4914850"/>
                <a:ext cx="1404572" cy="753009"/>
              </a:xfrm>
              <a:prstGeom prst="straightConnector1">
                <a:avLst/>
              </a:prstGeom>
              <a:noFill/>
              <a:ln cap="flat" cmpd="sng" w="57150">
                <a:solidFill>
                  <a:srgbClr val="66A1FE"/>
                </a:solidFill>
                <a:prstDash val="solid"/>
                <a:miter lim="800000"/>
                <a:headEnd len="sm" w="sm" type="none"/>
                <a:tailEnd len="med" w="med" type="triangle"/>
              </a:ln>
            </p:spPr>
          </p:cxnSp>
          <p:cxnSp>
            <p:nvCxnSpPr>
              <p:cNvPr id="3416" name="Google Shape;3416;p138"/>
              <p:cNvCxnSpPr/>
              <p:nvPr/>
            </p:nvCxnSpPr>
            <p:spPr>
              <a:xfrm flipH="1" rot="10800000">
                <a:off x="4993722" y="4899965"/>
                <a:ext cx="1416193" cy="767894"/>
              </a:xfrm>
              <a:prstGeom prst="straightConnector1">
                <a:avLst/>
              </a:prstGeom>
              <a:noFill/>
              <a:ln cap="flat" cmpd="sng" w="57150">
                <a:solidFill>
                  <a:srgbClr val="66A1FE"/>
                </a:solidFill>
                <a:prstDash val="solid"/>
                <a:miter lim="800000"/>
                <a:headEnd len="sm" w="sm" type="none"/>
                <a:tailEnd len="med" w="med" type="triangle"/>
              </a:ln>
            </p:spPr>
          </p:cxnSp>
        </p:grpSp>
        <p:sp>
          <p:nvSpPr>
            <p:cNvPr id="3417" name="Google Shape;3417;p138"/>
            <p:cNvSpPr/>
            <p:nvPr/>
          </p:nvSpPr>
          <p:spPr>
            <a:xfrm>
              <a:off x="4935368" y="5479256"/>
              <a:ext cx="207274" cy="91432"/>
            </a:xfrm>
            <a:custGeom>
              <a:rect b="b" l="l" r="r" t="t"/>
              <a:pathLst>
                <a:path extrusionOk="0" h="1476164" w="3686592">
                  <a:moveTo>
                    <a:pt x="1843296" y="0"/>
                  </a:moveTo>
                  <a:cubicBezTo>
                    <a:pt x="2691493" y="0"/>
                    <a:pt x="3409204" y="558675"/>
                    <a:pt x="3648526" y="1328120"/>
                  </a:cubicBezTo>
                  <a:lnTo>
                    <a:pt x="3686592" y="1476164"/>
                  </a:lnTo>
                  <a:lnTo>
                    <a:pt x="0" y="1476164"/>
                  </a:lnTo>
                  <a:lnTo>
                    <a:pt x="38066" y="1328120"/>
                  </a:lnTo>
                  <a:cubicBezTo>
                    <a:pt x="277389" y="558675"/>
                    <a:pt x="995100" y="0"/>
                    <a:pt x="1843296" y="0"/>
                  </a:cubicBezTo>
                  <a:close/>
                </a:path>
              </a:pathLst>
            </a:custGeom>
            <a:solidFill>
              <a:srgbClr val="1F45B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rgbClr val="1F45BC"/>
                </a:solidFill>
                <a:latin typeface="Arial"/>
                <a:ea typeface="Arial"/>
                <a:cs typeface="Arial"/>
                <a:sym typeface="Arial"/>
              </a:endParaRPr>
            </a:p>
          </p:txBody>
        </p:sp>
      </p:grpSp>
      <p:sp>
        <p:nvSpPr>
          <p:cNvPr id="3418" name="Google Shape;3418;p138"/>
          <p:cNvSpPr txBox="1"/>
          <p:nvPr/>
        </p:nvSpPr>
        <p:spPr>
          <a:xfrm>
            <a:off x="1987680" y="5999120"/>
            <a:ext cx="612805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[Mức độ nhất quán phụ thuộc vào trường hợp sử dụng]</a:t>
            </a:r>
            <a:endParaRPr sz="1400">
              <a:solidFill>
                <a:srgbClr val="1F45BC"/>
              </a:solidFill>
              <a:latin typeface="Arial"/>
              <a:ea typeface="Arial"/>
              <a:cs typeface="Arial"/>
              <a:sym typeface="Arial"/>
            </a:endParaRPr>
          </a:p>
        </p:txBody>
      </p:sp>
      <p:grpSp>
        <p:nvGrpSpPr>
          <p:cNvPr id="3419" name="Google Shape;3419;p138"/>
          <p:cNvGrpSpPr/>
          <p:nvPr/>
        </p:nvGrpSpPr>
        <p:grpSpPr>
          <a:xfrm>
            <a:off x="7228045" y="1776305"/>
            <a:ext cx="2026284" cy="2076245"/>
            <a:chOff x="7228045" y="1618259"/>
            <a:chExt cx="2026284" cy="2076245"/>
          </a:xfrm>
        </p:grpSpPr>
        <p:sp>
          <p:nvSpPr>
            <p:cNvPr id="3420" name="Google Shape;3420;p138"/>
            <p:cNvSpPr/>
            <p:nvPr/>
          </p:nvSpPr>
          <p:spPr>
            <a:xfrm>
              <a:off x="7448776" y="1885003"/>
              <a:ext cx="1584823" cy="1584823"/>
            </a:xfrm>
            <a:prstGeom prst="ellipse">
              <a:avLst/>
            </a:prstGeom>
            <a:noFill/>
            <a:ln cap="flat" cmpd="sng" w="76200">
              <a:solidFill>
                <a:srgbClr val="E6E6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grpSp>
          <p:nvGrpSpPr>
            <p:cNvPr id="3421" name="Google Shape;3421;p138"/>
            <p:cNvGrpSpPr/>
            <p:nvPr/>
          </p:nvGrpSpPr>
          <p:grpSpPr>
            <a:xfrm>
              <a:off x="8641124" y="1998287"/>
              <a:ext cx="596290" cy="575678"/>
              <a:chOff x="11342625" y="3157206"/>
              <a:chExt cx="596290" cy="575678"/>
            </a:xfrm>
          </p:grpSpPr>
          <p:sp>
            <p:nvSpPr>
              <p:cNvPr id="3422" name="Google Shape;3422;p138"/>
              <p:cNvSpPr/>
              <p:nvPr/>
            </p:nvSpPr>
            <p:spPr>
              <a:xfrm>
                <a:off x="11352931" y="3157206"/>
                <a:ext cx="575678" cy="575678"/>
              </a:xfrm>
              <a:prstGeom prst="ellipse">
                <a:avLst/>
              </a:prstGeom>
              <a:solidFill>
                <a:srgbClr val="E7E6E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423" name="Google Shape;3423;p138"/>
              <p:cNvSpPr/>
              <p:nvPr/>
            </p:nvSpPr>
            <p:spPr>
              <a:xfrm>
                <a:off x="11342625" y="3177107"/>
                <a:ext cx="596290" cy="53223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lt1"/>
                    </a:solidFill>
                    <a:latin typeface="Arial"/>
                    <a:ea typeface="Arial"/>
                    <a:cs typeface="Arial"/>
                    <a:sym typeface="Arial"/>
                  </a:rPr>
                  <a:t>Tính khả dụng cao và khả năng chịu lỗi</a:t>
                </a:r>
                <a:endParaRPr sz="600">
                  <a:solidFill>
                    <a:schemeClr val="lt1"/>
                  </a:solidFill>
                  <a:latin typeface="Arial"/>
                  <a:ea typeface="Arial"/>
                  <a:cs typeface="Arial"/>
                  <a:sym typeface="Arial"/>
                </a:endParaRPr>
              </a:p>
            </p:txBody>
          </p:sp>
        </p:grpSp>
        <p:grpSp>
          <p:nvGrpSpPr>
            <p:cNvPr id="3424" name="Google Shape;3424;p138"/>
            <p:cNvGrpSpPr/>
            <p:nvPr/>
          </p:nvGrpSpPr>
          <p:grpSpPr>
            <a:xfrm>
              <a:off x="7244960" y="1998287"/>
              <a:ext cx="585984" cy="575678"/>
              <a:chOff x="10584916" y="4097037"/>
              <a:chExt cx="585984" cy="575678"/>
            </a:xfrm>
          </p:grpSpPr>
          <p:sp>
            <p:nvSpPr>
              <p:cNvPr id="3425" name="Google Shape;3425;p138"/>
              <p:cNvSpPr/>
              <p:nvPr/>
            </p:nvSpPr>
            <p:spPr>
              <a:xfrm>
                <a:off x="10587367" y="4097037"/>
                <a:ext cx="575678" cy="575678"/>
              </a:xfrm>
              <a:prstGeom prst="ellipse">
                <a:avLst/>
              </a:prstGeom>
              <a:solidFill>
                <a:srgbClr val="E7E6E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426" name="Google Shape;3426;p138"/>
              <p:cNvSpPr/>
              <p:nvPr/>
            </p:nvSpPr>
            <p:spPr>
              <a:xfrm>
                <a:off x="10584916" y="4181599"/>
                <a:ext cx="585984" cy="4250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lt1"/>
                    </a:solidFill>
                    <a:latin typeface="Arial"/>
                    <a:ea typeface="Arial"/>
                    <a:cs typeface="Arial"/>
                    <a:sym typeface="Arial"/>
                  </a:rPr>
                  <a:t>Giao diện truy vấn giống như CQL-A SQL</a:t>
                </a:r>
                <a:endParaRPr sz="600">
                  <a:solidFill>
                    <a:schemeClr val="lt1"/>
                  </a:solidFill>
                  <a:latin typeface="Arial"/>
                  <a:ea typeface="Arial"/>
                  <a:cs typeface="Arial"/>
                  <a:sym typeface="Arial"/>
                </a:endParaRPr>
              </a:p>
            </p:txBody>
          </p:sp>
        </p:grpSp>
        <p:grpSp>
          <p:nvGrpSpPr>
            <p:cNvPr id="3427" name="Google Shape;3427;p138"/>
            <p:cNvGrpSpPr/>
            <p:nvPr/>
          </p:nvGrpSpPr>
          <p:grpSpPr>
            <a:xfrm>
              <a:off x="7952664" y="3118826"/>
              <a:ext cx="577046" cy="575678"/>
              <a:chOff x="11703604" y="4650536"/>
              <a:chExt cx="577046" cy="575678"/>
            </a:xfrm>
          </p:grpSpPr>
          <p:sp>
            <p:nvSpPr>
              <p:cNvPr id="3428" name="Google Shape;3428;p138"/>
              <p:cNvSpPr/>
              <p:nvPr/>
            </p:nvSpPr>
            <p:spPr>
              <a:xfrm>
                <a:off x="11704971" y="4650536"/>
                <a:ext cx="575678" cy="575678"/>
              </a:xfrm>
              <a:prstGeom prst="ellipse">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429" name="Google Shape;3429;p138"/>
              <p:cNvSpPr/>
              <p:nvPr/>
            </p:nvSpPr>
            <p:spPr>
              <a:xfrm>
                <a:off x="11703604" y="4802559"/>
                <a:ext cx="577046" cy="26187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rgbClr val="0043B2"/>
                    </a:solidFill>
                    <a:latin typeface="Arial"/>
                    <a:ea typeface="Arial"/>
                    <a:cs typeface="Arial"/>
                    <a:sym typeface="Arial"/>
                  </a:rPr>
                  <a:t>Tính nhất quán có thể điều chỉnh</a:t>
                </a:r>
                <a:endParaRPr sz="600">
                  <a:solidFill>
                    <a:srgbClr val="0043B2"/>
                  </a:solidFill>
                  <a:latin typeface="Arial"/>
                  <a:ea typeface="Arial"/>
                  <a:cs typeface="Arial"/>
                  <a:sym typeface="Arial"/>
                </a:endParaRPr>
              </a:p>
            </p:txBody>
          </p:sp>
        </p:grpSp>
        <p:grpSp>
          <p:nvGrpSpPr>
            <p:cNvPr id="3430" name="Google Shape;3430;p138"/>
            <p:cNvGrpSpPr/>
            <p:nvPr/>
          </p:nvGrpSpPr>
          <p:grpSpPr>
            <a:xfrm>
              <a:off x="8603637" y="2735244"/>
              <a:ext cx="650692" cy="575678"/>
              <a:chOff x="10982133" y="4650536"/>
              <a:chExt cx="650692" cy="575678"/>
            </a:xfrm>
          </p:grpSpPr>
          <p:sp>
            <p:nvSpPr>
              <p:cNvPr id="3431" name="Google Shape;3431;p138"/>
              <p:cNvSpPr/>
              <p:nvPr/>
            </p:nvSpPr>
            <p:spPr>
              <a:xfrm>
                <a:off x="11002745" y="4650536"/>
                <a:ext cx="575678" cy="575678"/>
              </a:xfrm>
              <a:prstGeom prst="ellipse">
                <a:avLst/>
              </a:prstGeom>
              <a:solidFill>
                <a:srgbClr val="E7E6E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432" name="Google Shape;3432;p138"/>
              <p:cNvSpPr/>
              <p:nvPr/>
            </p:nvSpPr>
            <p:spPr>
              <a:xfrm>
                <a:off x="10982133" y="4741365"/>
                <a:ext cx="650692" cy="37933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lt1"/>
                    </a:solidFill>
                    <a:latin typeface="Arial"/>
                    <a:ea typeface="Arial"/>
                    <a:cs typeface="Arial"/>
                    <a:sym typeface="Arial"/>
                  </a:rPr>
                  <a:t>Kiến trúc ngang hàng</a:t>
                </a:r>
                <a:endParaRPr sz="600">
                  <a:solidFill>
                    <a:schemeClr val="lt1"/>
                  </a:solidFill>
                  <a:latin typeface="Arial"/>
                  <a:ea typeface="Arial"/>
                  <a:cs typeface="Arial"/>
                  <a:sym typeface="Arial"/>
                </a:endParaRPr>
              </a:p>
            </p:txBody>
          </p:sp>
        </p:grpSp>
        <p:grpSp>
          <p:nvGrpSpPr>
            <p:cNvPr id="3433" name="Google Shape;3433;p138"/>
            <p:cNvGrpSpPr/>
            <p:nvPr/>
          </p:nvGrpSpPr>
          <p:grpSpPr>
            <a:xfrm>
              <a:off x="7228045" y="2735244"/>
              <a:ext cx="599243" cy="575678"/>
              <a:chOff x="12118496" y="4097037"/>
              <a:chExt cx="599243" cy="575678"/>
            </a:xfrm>
          </p:grpSpPr>
          <p:sp>
            <p:nvSpPr>
              <p:cNvPr id="3434" name="Google Shape;3434;p138"/>
              <p:cNvSpPr/>
              <p:nvPr/>
            </p:nvSpPr>
            <p:spPr>
              <a:xfrm>
                <a:off x="12118496" y="4097037"/>
                <a:ext cx="575678" cy="575678"/>
              </a:xfrm>
              <a:prstGeom prst="ellipse">
                <a:avLst/>
              </a:prstGeom>
              <a:solidFill>
                <a:srgbClr val="E7E6E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435" name="Google Shape;3435;p138"/>
              <p:cNvSpPr/>
              <p:nvPr/>
            </p:nvSpPr>
            <p:spPr>
              <a:xfrm>
                <a:off x="12121449" y="4128408"/>
                <a:ext cx="596290" cy="53223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lt1"/>
                    </a:solidFill>
                    <a:latin typeface="Arial"/>
                    <a:ea typeface="Arial"/>
                    <a:cs typeface="Arial"/>
                    <a:sym typeface="Arial"/>
                  </a:rPr>
                  <a:t>Lưu trữ khóa-giá trị theo định hướng cột</a:t>
                </a:r>
                <a:endParaRPr sz="600">
                  <a:solidFill>
                    <a:schemeClr val="lt1"/>
                  </a:solidFill>
                  <a:latin typeface="Arial"/>
                  <a:ea typeface="Arial"/>
                  <a:cs typeface="Arial"/>
                  <a:sym typeface="Arial"/>
                </a:endParaRPr>
              </a:p>
            </p:txBody>
          </p:sp>
        </p:grpSp>
        <p:grpSp>
          <p:nvGrpSpPr>
            <p:cNvPr id="3436" name="Google Shape;3436;p138"/>
            <p:cNvGrpSpPr/>
            <p:nvPr/>
          </p:nvGrpSpPr>
          <p:grpSpPr>
            <a:xfrm>
              <a:off x="7943042" y="1618259"/>
              <a:ext cx="596290" cy="575678"/>
              <a:chOff x="11975243" y="3445420"/>
              <a:chExt cx="596290" cy="575678"/>
            </a:xfrm>
          </p:grpSpPr>
          <p:sp>
            <p:nvSpPr>
              <p:cNvPr id="3437" name="Google Shape;3437;p138"/>
              <p:cNvSpPr/>
              <p:nvPr/>
            </p:nvSpPr>
            <p:spPr>
              <a:xfrm>
                <a:off x="11979333" y="3445420"/>
                <a:ext cx="575678" cy="575678"/>
              </a:xfrm>
              <a:prstGeom prst="ellipse">
                <a:avLst/>
              </a:prstGeom>
              <a:solidFill>
                <a:srgbClr val="E7E6E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438" name="Google Shape;3438;p138"/>
              <p:cNvSpPr/>
              <p:nvPr/>
            </p:nvSpPr>
            <p:spPr>
              <a:xfrm>
                <a:off x="11975243" y="3632818"/>
                <a:ext cx="596290" cy="20007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lt1"/>
                    </a:solidFill>
                    <a:latin typeface="Arial"/>
                    <a:ea typeface="Arial"/>
                    <a:cs typeface="Arial"/>
                    <a:sym typeface="Arial"/>
                  </a:rPr>
                  <a:t>Khả năng mở rộng đàn hồi</a:t>
                </a:r>
                <a:endParaRPr sz="600">
                  <a:solidFill>
                    <a:schemeClr val="lt1"/>
                  </a:solidFill>
                  <a:latin typeface="Arial"/>
                  <a:ea typeface="Arial"/>
                  <a:cs typeface="Arial"/>
                  <a:sym typeface="Arial"/>
                </a:endParaRPr>
              </a:p>
            </p:txBody>
          </p:sp>
        </p:grpSp>
      </p:gr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3" name="Shape 3443"/>
        <p:cNvGrpSpPr/>
        <p:nvPr/>
      </p:nvGrpSpPr>
      <p:grpSpPr>
        <a:xfrm>
          <a:off x="0" y="0"/>
          <a:ext cx="0" cy="0"/>
          <a:chOff x="0" y="0"/>
          <a:chExt cx="0" cy="0"/>
        </a:xfrm>
      </p:grpSpPr>
      <p:sp>
        <p:nvSpPr>
          <p:cNvPr id="3444" name="Google Shape;3444;p13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2.3. Cassandra</a:t>
            </a:r>
            <a:endParaRPr/>
          </a:p>
        </p:txBody>
      </p:sp>
      <p:sp>
        <p:nvSpPr>
          <p:cNvPr id="3445" name="Google Shape;3445;p13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Lưu trữ hướng cột</a:t>
            </a:r>
            <a:endParaRPr/>
          </a:p>
        </p:txBody>
      </p:sp>
      <p:sp>
        <p:nvSpPr>
          <p:cNvPr id="3446" name="Google Shape;3446;p13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447" name="Google Shape;3447;p139"/>
          <p:cNvSpPr txBox="1"/>
          <p:nvPr>
            <p:ph idx="4" type="body"/>
          </p:nvPr>
        </p:nvSpPr>
        <p:spPr>
          <a:xfrm>
            <a:off x="535872" y="2226568"/>
            <a:ext cx="5178143"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Dữ liệu được lưu trữ trong nhiều bảng băm</a:t>
            </a:r>
            <a:endParaRPr/>
          </a:p>
          <a:p>
            <a:pPr indent="-177800" lvl="0" marL="177800" rtl="0" algn="l">
              <a:lnSpc>
                <a:spcPct val="128571"/>
              </a:lnSpc>
              <a:spcBef>
                <a:spcPts val="1000"/>
              </a:spcBef>
              <a:spcAft>
                <a:spcPts val="0"/>
              </a:spcAft>
              <a:buClr>
                <a:srgbClr val="262626"/>
              </a:buClr>
              <a:buSzPts val="1400"/>
              <a:buFont typeface="Arial"/>
              <a:buChar char="•"/>
            </a:pPr>
            <a:r>
              <a:rPr lang="en-US"/>
              <a:t>Một hàng chứa nhiều cột, nhưng mỗi hàng không nhất thiết phải có cùng số cột.</a:t>
            </a:r>
            <a:endParaRPr/>
          </a:p>
          <a:p>
            <a:pPr indent="-177800" lvl="0" marL="177800" rtl="0" algn="l">
              <a:lnSpc>
                <a:spcPct val="128571"/>
              </a:lnSpc>
              <a:spcBef>
                <a:spcPts val="1000"/>
              </a:spcBef>
              <a:spcAft>
                <a:spcPts val="0"/>
              </a:spcAft>
              <a:buClr>
                <a:srgbClr val="262626"/>
              </a:buClr>
              <a:buSzPts val="1400"/>
              <a:buFont typeface="Arial"/>
              <a:buChar char="•"/>
            </a:pPr>
            <a:r>
              <a:rPr lang="en-US"/>
              <a:t>Mỗi hàng có một khóa duy nhất, được sử dụng để phân vùng</a:t>
            </a:r>
            <a:endParaRPr/>
          </a:p>
          <a:p>
            <a:pPr indent="-182563" lvl="1" marL="360363" rtl="0" algn="l">
              <a:lnSpc>
                <a:spcPct val="138461"/>
              </a:lnSpc>
              <a:spcBef>
                <a:spcPts val="200"/>
              </a:spcBef>
              <a:spcAft>
                <a:spcPts val="0"/>
              </a:spcAft>
              <a:buClr>
                <a:srgbClr val="262626"/>
              </a:buClr>
              <a:buSzPts val="1040"/>
              <a:buChar char="•"/>
            </a:pPr>
            <a:r>
              <a:rPr lang="en-US"/>
              <a:t>Các hàng phím cung cấp giá trị băm để phân phối dữ liệu đồng đều trên cụm.</a:t>
            </a:r>
            <a:endParaRPr/>
          </a:p>
          <a:p>
            <a:pPr indent="-177800" lvl="0" marL="177800" rtl="0" algn="l">
              <a:lnSpc>
                <a:spcPct val="128571"/>
              </a:lnSpc>
              <a:spcBef>
                <a:spcPts val="1000"/>
              </a:spcBef>
              <a:spcAft>
                <a:spcPts val="0"/>
              </a:spcAft>
              <a:buClr>
                <a:srgbClr val="262626"/>
              </a:buClr>
              <a:buSzPts val="1400"/>
              <a:buFont typeface="Arial"/>
              <a:buChar char="•"/>
            </a:pPr>
            <a:r>
              <a:rPr lang="en-US"/>
              <a:t>Không có quan hệ đối với các bảng</a:t>
            </a:r>
            <a:endParaRPr/>
          </a:p>
        </p:txBody>
      </p:sp>
      <p:grpSp>
        <p:nvGrpSpPr>
          <p:cNvPr id="3448" name="Google Shape;3448;p139"/>
          <p:cNvGrpSpPr/>
          <p:nvPr/>
        </p:nvGrpSpPr>
        <p:grpSpPr>
          <a:xfrm>
            <a:off x="2871522" y="3700822"/>
            <a:ext cx="5836407" cy="2517786"/>
            <a:chOff x="2690898" y="3637322"/>
            <a:chExt cx="5836407" cy="2517786"/>
          </a:xfrm>
        </p:grpSpPr>
        <p:grpSp>
          <p:nvGrpSpPr>
            <p:cNvPr id="3449" name="Google Shape;3449;p139"/>
            <p:cNvGrpSpPr/>
            <p:nvPr/>
          </p:nvGrpSpPr>
          <p:grpSpPr>
            <a:xfrm>
              <a:off x="3232695" y="4308579"/>
              <a:ext cx="5294610" cy="1846529"/>
              <a:chOff x="3232695" y="3965679"/>
              <a:chExt cx="5294610" cy="1846529"/>
            </a:xfrm>
          </p:grpSpPr>
          <p:sp>
            <p:nvSpPr>
              <p:cNvPr id="3450" name="Google Shape;3450;p139"/>
              <p:cNvSpPr/>
              <p:nvPr/>
            </p:nvSpPr>
            <p:spPr>
              <a:xfrm>
                <a:off x="3518494" y="3965679"/>
                <a:ext cx="1101826" cy="1260200"/>
              </a:xfrm>
              <a:prstGeom prst="roundRect">
                <a:avLst>
                  <a:gd fmla="val 8959"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Hàng phím 1</a:t>
                </a:r>
                <a:endParaRPr sz="1600">
                  <a:solidFill>
                    <a:schemeClr val="lt1"/>
                  </a:solidFill>
                  <a:latin typeface="Arial"/>
                  <a:ea typeface="Arial"/>
                  <a:cs typeface="Arial"/>
                  <a:sym typeface="Arial"/>
                </a:endParaRPr>
              </a:p>
            </p:txBody>
          </p:sp>
          <p:sp>
            <p:nvSpPr>
              <p:cNvPr id="3451" name="Google Shape;3451;p139"/>
              <p:cNvSpPr/>
              <p:nvPr/>
            </p:nvSpPr>
            <p:spPr>
              <a:xfrm>
                <a:off x="4673913" y="3965679"/>
                <a:ext cx="1040102" cy="620088"/>
              </a:xfrm>
              <a:prstGeom prst="rect">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00">
                    <a:solidFill>
                      <a:srgbClr val="1F45BC"/>
                    </a:solidFill>
                    <a:latin typeface="Arial"/>
                    <a:ea typeface="Arial"/>
                    <a:cs typeface="Arial"/>
                    <a:sym typeface="Arial"/>
                  </a:rPr>
                  <a:t>Khóa cột 1</a:t>
                </a:r>
                <a:endParaRPr sz="1300">
                  <a:solidFill>
                    <a:srgbClr val="1F45BC"/>
                  </a:solidFill>
                  <a:latin typeface="Arial"/>
                  <a:ea typeface="Arial"/>
                  <a:cs typeface="Arial"/>
                  <a:sym typeface="Arial"/>
                </a:endParaRPr>
              </a:p>
            </p:txBody>
          </p:sp>
          <p:sp>
            <p:nvSpPr>
              <p:cNvPr id="3452" name="Google Shape;3452;p139"/>
              <p:cNvSpPr/>
              <p:nvPr/>
            </p:nvSpPr>
            <p:spPr>
              <a:xfrm>
                <a:off x="3232695" y="5245854"/>
                <a:ext cx="5294610" cy="5663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a:t>
                </a:r>
                <a:endParaRPr sz="1400">
                  <a:solidFill>
                    <a:srgbClr val="1F45BC"/>
                  </a:solidFill>
                  <a:latin typeface="Arial"/>
                  <a:ea typeface="Arial"/>
                  <a:cs typeface="Arial"/>
                  <a:sym typeface="Arial"/>
                </a:endParaRPr>
              </a:p>
            </p:txBody>
          </p:sp>
          <p:sp>
            <p:nvSpPr>
              <p:cNvPr id="3453" name="Google Shape;3453;p139"/>
              <p:cNvSpPr/>
              <p:nvPr/>
            </p:nvSpPr>
            <p:spPr>
              <a:xfrm>
                <a:off x="5730909" y="3965679"/>
                <a:ext cx="1040102" cy="620088"/>
              </a:xfrm>
              <a:prstGeom prst="rect">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00">
                    <a:solidFill>
                      <a:srgbClr val="1F45BC"/>
                    </a:solidFill>
                    <a:latin typeface="Arial"/>
                    <a:ea typeface="Arial"/>
                    <a:cs typeface="Arial"/>
                    <a:sym typeface="Arial"/>
                  </a:rPr>
                  <a:t>Khóa cột 2</a:t>
                </a:r>
                <a:endParaRPr sz="1300">
                  <a:solidFill>
                    <a:srgbClr val="1F45BC"/>
                  </a:solidFill>
                  <a:latin typeface="Arial"/>
                  <a:ea typeface="Arial"/>
                  <a:cs typeface="Arial"/>
                  <a:sym typeface="Arial"/>
                </a:endParaRPr>
              </a:p>
            </p:txBody>
          </p:sp>
          <p:sp>
            <p:nvSpPr>
              <p:cNvPr id="3454" name="Google Shape;3454;p139"/>
              <p:cNvSpPr/>
              <p:nvPr/>
            </p:nvSpPr>
            <p:spPr>
              <a:xfrm>
                <a:off x="6787906" y="3965679"/>
                <a:ext cx="1040102" cy="620088"/>
              </a:xfrm>
              <a:prstGeom prst="rect">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00">
                    <a:solidFill>
                      <a:srgbClr val="1F45BC"/>
                    </a:solidFill>
                    <a:latin typeface="Arial"/>
                    <a:ea typeface="Arial"/>
                    <a:cs typeface="Arial"/>
                    <a:sym typeface="Arial"/>
                  </a:rPr>
                  <a:t>Khóa cột 3</a:t>
                </a:r>
                <a:endParaRPr sz="1300">
                  <a:solidFill>
                    <a:srgbClr val="1F45BC"/>
                  </a:solidFill>
                  <a:latin typeface="Arial"/>
                  <a:ea typeface="Arial"/>
                  <a:cs typeface="Arial"/>
                  <a:sym typeface="Arial"/>
                </a:endParaRPr>
              </a:p>
            </p:txBody>
          </p:sp>
          <p:sp>
            <p:nvSpPr>
              <p:cNvPr id="3455" name="Google Shape;3455;p139"/>
              <p:cNvSpPr/>
              <p:nvPr/>
            </p:nvSpPr>
            <p:spPr>
              <a:xfrm>
                <a:off x="4673913" y="4605791"/>
                <a:ext cx="1040102" cy="620088"/>
              </a:xfrm>
              <a:prstGeom prst="rect">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00">
                    <a:solidFill>
                      <a:srgbClr val="1F45BC"/>
                    </a:solidFill>
                    <a:latin typeface="Arial"/>
                    <a:ea typeface="Arial"/>
                    <a:cs typeface="Arial"/>
                    <a:sym typeface="Arial"/>
                  </a:rPr>
                  <a:t>Giá trị cột 1</a:t>
                </a:r>
                <a:endParaRPr sz="1300">
                  <a:solidFill>
                    <a:srgbClr val="1F45BC"/>
                  </a:solidFill>
                  <a:latin typeface="Arial"/>
                  <a:ea typeface="Arial"/>
                  <a:cs typeface="Arial"/>
                  <a:sym typeface="Arial"/>
                </a:endParaRPr>
              </a:p>
            </p:txBody>
          </p:sp>
          <p:sp>
            <p:nvSpPr>
              <p:cNvPr id="3456" name="Google Shape;3456;p139"/>
              <p:cNvSpPr/>
              <p:nvPr/>
            </p:nvSpPr>
            <p:spPr>
              <a:xfrm>
                <a:off x="5730909" y="4605791"/>
                <a:ext cx="1040102" cy="620088"/>
              </a:xfrm>
              <a:prstGeom prst="rect">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00">
                    <a:solidFill>
                      <a:srgbClr val="1F45BC"/>
                    </a:solidFill>
                    <a:latin typeface="Arial"/>
                    <a:ea typeface="Arial"/>
                    <a:cs typeface="Arial"/>
                    <a:sym typeface="Arial"/>
                  </a:rPr>
                  <a:t>Giá trị cột 2</a:t>
                </a:r>
                <a:endParaRPr sz="1300">
                  <a:solidFill>
                    <a:srgbClr val="1F45BC"/>
                  </a:solidFill>
                  <a:latin typeface="Arial"/>
                  <a:ea typeface="Arial"/>
                  <a:cs typeface="Arial"/>
                  <a:sym typeface="Arial"/>
                </a:endParaRPr>
              </a:p>
            </p:txBody>
          </p:sp>
          <p:sp>
            <p:nvSpPr>
              <p:cNvPr id="3457" name="Google Shape;3457;p139"/>
              <p:cNvSpPr/>
              <p:nvPr/>
            </p:nvSpPr>
            <p:spPr>
              <a:xfrm>
                <a:off x="6787906" y="4605791"/>
                <a:ext cx="1040102" cy="620088"/>
              </a:xfrm>
              <a:prstGeom prst="rect">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00">
                    <a:solidFill>
                      <a:srgbClr val="1F45BC"/>
                    </a:solidFill>
                    <a:latin typeface="Arial"/>
                    <a:ea typeface="Arial"/>
                    <a:cs typeface="Arial"/>
                    <a:sym typeface="Arial"/>
                  </a:rPr>
                  <a:t>Giá trị cột 3</a:t>
                </a:r>
                <a:endParaRPr sz="1300">
                  <a:solidFill>
                    <a:srgbClr val="1F45BC"/>
                  </a:solidFill>
                  <a:latin typeface="Arial"/>
                  <a:ea typeface="Arial"/>
                  <a:cs typeface="Arial"/>
                  <a:sym typeface="Arial"/>
                </a:endParaRPr>
              </a:p>
            </p:txBody>
          </p:sp>
          <p:sp>
            <p:nvSpPr>
              <p:cNvPr id="3458" name="Google Shape;3458;p139"/>
              <p:cNvSpPr/>
              <p:nvPr/>
            </p:nvSpPr>
            <p:spPr>
              <a:xfrm>
                <a:off x="7849145" y="3965679"/>
                <a:ext cx="678160" cy="620088"/>
              </a:xfrm>
              <a:prstGeom prst="rect">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a:t>
                </a:r>
                <a:endParaRPr sz="1400">
                  <a:solidFill>
                    <a:srgbClr val="1F45BC"/>
                  </a:solidFill>
                  <a:latin typeface="Arial"/>
                  <a:ea typeface="Arial"/>
                  <a:cs typeface="Arial"/>
                  <a:sym typeface="Arial"/>
                </a:endParaRPr>
              </a:p>
            </p:txBody>
          </p:sp>
          <p:sp>
            <p:nvSpPr>
              <p:cNvPr id="3459" name="Google Shape;3459;p139"/>
              <p:cNvSpPr/>
              <p:nvPr/>
            </p:nvSpPr>
            <p:spPr>
              <a:xfrm>
                <a:off x="7849145" y="4605791"/>
                <a:ext cx="678160" cy="620088"/>
              </a:xfrm>
              <a:prstGeom prst="rect">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a:t>
                </a:r>
                <a:endParaRPr sz="1400">
                  <a:solidFill>
                    <a:srgbClr val="1F45BC"/>
                  </a:solidFill>
                  <a:latin typeface="Arial"/>
                  <a:ea typeface="Arial"/>
                  <a:cs typeface="Arial"/>
                  <a:sym typeface="Arial"/>
                </a:endParaRPr>
              </a:p>
            </p:txBody>
          </p:sp>
        </p:grpSp>
        <p:cxnSp>
          <p:nvCxnSpPr>
            <p:cNvPr id="3460" name="Google Shape;3460;p139"/>
            <p:cNvCxnSpPr/>
            <p:nvPr/>
          </p:nvCxnSpPr>
          <p:spPr>
            <a:xfrm>
              <a:off x="3505449" y="3961359"/>
              <a:ext cx="5021856" cy="0"/>
            </a:xfrm>
            <a:prstGeom prst="straightConnector1">
              <a:avLst/>
            </a:prstGeom>
            <a:noFill/>
            <a:ln cap="flat" cmpd="sng" w="38100">
              <a:solidFill>
                <a:srgbClr val="1F45BC"/>
              </a:solidFill>
              <a:prstDash val="solid"/>
              <a:miter lim="800000"/>
              <a:headEnd len="sm" w="sm" type="none"/>
              <a:tailEnd len="med" w="med" type="triangle"/>
            </a:ln>
          </p:spPr>
        </p:cxnSp>
        <p:cxnSp>
          <p:nvCxnSpPr>
            <p:cNvPr id="3461" name="Google Shape;3461;p139"/>
            <p:cNvCxnSpPr/>
            <p:nvPr/>
          </p:nvCxnSpPr>
          <p:spPr>
            <a:xfrm flipH="1">
              <a:off x="3277023" y="4299601"/>
              <a:ext cx="5696" cy="1846529"/>
            </a:xfrm>
            <a:prstGeom prst="straightConnector1">
              <a:avLst/>
            </a:prstGeom>
            <a:noFill/>
            <a:ln cap="flat" cmpd="sng" w="38100">
              <a:solidFill>
                <a:srgbClr val="1F45BC"/>
              </a:solidFill>
              <a:prstDash val="solid"/>
              <a:miter lim="800000"/>
              <a:headEnd len="sm" w="sm" type="none"/>
              <a:tailEnd len="med" w="med" type="triangle"/>
            </a:ln>
          </p:spPr>
        </p:cxnSp>
        <p:sp>
          <p:nvSpPr>
            <p:cNvPr id="3462" name="Google Shape;3462;p139"/>
            <p:cNvSpPr txBox="1"/>
            <p:nvPr/>
          </p:nvSpPr>
          <p:spPr>
            <a:xfrm>
              <a:off x="4526916" y="3637322"/>
              <a:ext cx="3512165"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Được lưu trữ sắp xếp theo khóa/giá trị cột</a:t>
              </a:r>
              <a:endParaRPr sz="1400">
                <a:solidFill>
                  <a:srgbClr val="1F45BC"/>
                </a:solidFill>
                <a:latin typeface="Arial"/>
                <a:ea typeface="Arial"/>
                <a:cs typeface="Arial"/>
                <a:sym typeface="Arial"/>
              </a:endParaRPr>
            </a:p>
          </p:txBody>
        </p:sp>
        <p:sp>
          <p:nvSpPr>
            <p:cNvPr id="3463" name="Google Shape;3463;p139"/>
            <p:cNvSpPr txBox="1"/>
            <p:nvPr/>
          </p:nvSpPr>
          <p:spPr>
            <a:xfrm rot="-5400000">
              <a:off x="2051460" y="4774505"/>
              <a:ext cx="180209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Được lưu trữ sắp xếp</a:t>
              </a:r>
              <a:endParaRPr sz="1400">
                <a:solidFill>
                  <a:srgbClr val="1F45BC"/>
                </a:solidFill>
                <a:latin typeface="Arial"/>
                <a:ea typeface="Arial"/>
                <a:cs typeface="Arial"/>
                <a:sym typeface="Arial"/>
              </a:endParaRPr>
            </a:p>
            <a:p>
              <a:pPr indent="0" lvl="0" marL="0" marR="0" rtl="0" algn="l">
                <a:spcBef>
                  <a:spcPts val="0"/>
                </a:spcBef>
                <a:spcAft>
                  <a:spcPts val="0"/>
                </a:spcAft>
                <a:buNone/>
              </a:pPr>
              <a:r>
                <a:rPr lang="en-US" sz="1400">
                  <a:solidFill>
                    <a:srgbClr val="1F45BC"/>
                  </a:solidFill>
                  <a:latin typeface="Arial"/>
                  <a:ea typeface="Arial"/>
                  <a:cs typeface="Arial"/>
                  <a:sym typeface="Arial"/>
                </a:rPr>
                <a:t> theo hàng phím</a:t>
              </a:r>
              <a:endParaRPr sz="1400">
                <a:solidFill>
                  <a:srgbClr val="1F45BC"/>
                </a:solidFill>
                <a:latin typeface="Arial"/>
                <a:ea typeface="Arial"/>
                <a:cs typeface="Arial"/>
                <a:sym typeface="Arial"/>
              </a:endParaRPr>
            </a:p>
          </p:txBody>
        </p:sp>
        <p:sp>
          <p:nvSpPr>
            <p:cNvPr id="3464" name="Google Shape;3464;p139"/>
            <p:cNvSpPr txBox="1"/>
            <p:nvPr/>
          </p:nvSpPr>
          <p:spPr>
            <a:xfrm>
              <a:off x="5922145" y="4012576"/>
              <a:ext cx="69378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Bảng</a:t>
              </a:r>
              <a:endParaRPr sz="1400">
                <a:solidFill>
                  <a:srgbClr val="1F45BC"/>
                </a:solidFill>
                <a:latin typeface="Arial"/>
                <a:ea typeface="Arial"/>
                <a:cs typeface="Arial"/>
                <a:sym typeface="Arial"/>
              </a:endParaRPr>
            </a:p>
          </p:txBody>
        </p:sp>
      </p:grpSp>
      <p:grpSp>
        <p:nvGrpSpPr>
          <p:cNvPr id="3465" name="Google Shape;3465;p139"/>
          <p:cNvGrpSpPr/>
          <p:nvPr/>
        </p:nvGrpSpPr>
        <p:grpSpPr>
          <a:xfrm>
            <a:off x="7228045" y="1618259"/>
            <a:ext cx="2026284" cy="2076245"/>
            <a:chOff x="7228045" y="1618259"/>
            <a:chExt cx="2026284" cy="2076245"/>
          </a:xfrm>
        </p:grpSpPr>
        <p:sp>
          <p:nvSpPr>
            <p:cNvPr id="3466" name="Google Shape;3466;p139"/>
            <p:cNvSpPr/>
            <p:nvPr/>
          </p:nvSpPr>
          <p:spPr>
            <a:xfrm>
              <a:off x="7448776" y="1885003"/>
              <a:ext cx="1584823" cy="1584823"/>
            </a:xfrm>
            <a:prstGeom prst="ellipse">
              <a:avLst/>
            </a:prstGeom>
            <a:noFill/>
            <a:ln cap="flat" cmpd="sng" w="76200">
              <a:solidFill>
                <a:srgbClr val="E6E6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grpSp>
          <p:nvGrpSpPr>
            <p:cNvPr id="3467" name="Google Shape;3467;p139"/>
            <p:cNvGrpSpPr/>
            <p:nvPr/>
          </p:nvGrpSpPr>
          <p:grpSpPr>
            <a:xfrm>
              <a:off x="8641124" y="1998287"/>
              <a:ext cx="596290" cy="575678"/>
              <a:chOff x="11342625" y="3157206"/>
              <a:chExt cx="596290" cy="575678"/>
            </a:xfrm>
          </p:grpSpPr>
          <p:sp>
            <p:nvSpPr>
              <p:cNvPr id="3468" name="Google Shape;3468;p139"/>
              <p:cNvSpPr/>
              <p:nvPr/>
            </p:nvSpPr>
            <p:spPr>
              <a:xfrm>
                <a:off x="11352931" y="3157206"/>
                <a:ext cx="575678" cy="575678"/>
              </a:xfrm>
              <a:prstGeom prst="ellipse">
                <a:avLst/>
              </a:prstGeom>
              <a:solidFill>
                <a:srgbClr val="E7E6E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469" name="Google Shape;3469;p139"/>
              <p:cNvSpPr/>
              <p:nvPr/>
            </p:nvSpPr>
            <p:spPr>
              <a:xfrm>
                <a:off x="11342625" y="3177107"/>
                <a:ext cx="596290" cy="53223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lt1"/>
                    </a:solidFill>
                    <a:latin typeface="Arial"/>
                    <a:ea typeface="Arial"/>
                    <a:cs typeface="Arial"/>
                    <a:sym typeface="Arial"/>
                  </a:rPr>
                  <a:t>Tính sẵn sàng cao và khả năng chịu lỗi</a:t>
                </a:r>
                <a:endParaRPr sz="600">
                  <a:solidFill>
                    <a:schemeClr val="lt1"/>
                  </a:solidFill>
                  <a:latin typeface="Arial"/>
                  <a:ea typeface="Arial"/>
                  <a:cs typeface="Arial"/>
                  <a:sym typeface="Arial"/>
                </a:endParaRPr>
              </a:p>
            </p:txBody>
          </p:sp>
        </p:grpSp>
        <p:grpSp>
          <p:nvGrpSpPr>
            <p:cNvPr id="3470" name="Google Shape;3470;p139"/>
            <p:cNvGrpSpPr/>
            <p:nvPr/>
          </p:nvGrpSpPr>
          <p:grpSpPr>
            <a:xfrm>
              <a:off x="7244960" y="1998287"/>
              <a:ext cx="585984" cy="575678"/>
              <a:chOff x="10584916" y="4097037"/>
              <a:chExt cx="585984" cy="575678"/>
            </a:xfrm>
          </p:grpSpPr>
          <p:sp>
            <p:nvSpPr>
              <p:cNvPr id="3471" name="Google Shape;3471;p139"/>
              <p:cNvSpPr/>
              <p:nvPr/>
            </p:nvSpPr>
            <p:spPr>
              <a:xfrm>
                <a:off x="10587367" y="4097037"/>
                <a:ext cx="575678" cy="575678"/>
              </a:xfrm>
              <a:prstGeom prst="ellipse">
                <a:avLst/>
              </a:prstGeom>
              <a:solidFill>
                <a:srgbClr val="E7E6E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472" name="Google Shape;3472;p139"/>
              <p:cNvSpPr/>
              <p:nvPr/>
            </p:nvSpPr>
            <p:spPr>
              <a:xfrm>
                <a:off x="10584916" y="4181599"/>
                <a:ext cx="585984" cy="4250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lt1"/>
                    </a:solidFill>
                    <a:latin typeface="Arial"/>
                    <a:ea typeface="Arial"/>
                    <a:cs typeface="Arial"/>
                    <a:sym typeface="Arial"/>
                  </a:rPr>
                  <a:t>Giao diện truy vấn giống như CQL-A SQL</a:t>
                </a:r>
                <a:endParaRPr sz="600">
                  <a:solidFill>
                    <a:schemeClr val="lt1"/>
                  </a:solidFill>
                  <a:latin typeface="Arial"/>
                  <a:ea typeface="Arial"/>
                  <a:cs typeface="Arial"/>
                  <a:sym typeface="Arial"/>
                </a:endParaRPr>
              </a:p>
            </p:txBody>
          </p:sp>
        </p:grpSp>
        <p:grpSp>
          <p:nvGrpSpPr>
            <p:cNvPr id="3473" name="Google Shape;3473;p139"/>
            <p:cNvGrpSpPr/>
            <p:nvPr/>
          </p:nvGrpSpPr>
          <p:grpSpPr>
            <a:xfrm>
              <a:off x="7952664" y="3118826"/>
              <a:ext cx="577046" cy="575678"/>
              <a:chOff x="11703604" y="4650536"/>
              <a:chExt cx="577046" cy="575678"/>
            </a:xfrm>
          </p:grpSpPr>
          <p:sp>
            <p:nvSpPr>
              <p:cNvPr id="3474" name="Google Shape;3474;p139"/>
              <p:cNvSpPr/>
              <p:nvPr/>
            </p:nvSpPr>
            <p:spPr>
              <a:xfrm>
                <a:off x="11704971" y="4650536"/>
                <a:ext cx="575678" cy="575678"/>
              </a:xfrm>
              <a:prstGeom prst="ellipse">
                <a:avLst/>
              </a:prstGeom>
              <a:solidFill>
                <a:srgbClr val="E7E6E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475" name="Google Shape;3475;p139"/>
              <p:cNvSpPr/>
              <p:nvPr/>
            </p:nvSpPr>
            <p:spPr>
              <a:xfrm>
                <a:off x="11703604" y="4802559"/>
                <a:ext cx="577046" cy="26187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lt1"/>
                    </a:solidFill>
                    <a:latin typeface="Arial"/>
                    <a:ea typeface="Arial"/>
                    <a:cs typeface="Arial"/>
                    <a:sym typeface="Arial"/>
                  </a:rPr>
                  <a:t>Tính nhất quán có thể điều chỉnh</a:t>
                </a:r>
                <a:endParaRPr sz="600">
                  <a:solidFill>
                    <a:schemeClr val="lt1"/>
                  </a:solidFill>
                  <a:latin typeface="Arial"/>
                  <a:ea typeface="Arial"/>
                  <a:cs typeface="Arial"/>
                  <a:sym typeface="Arial"/>
                </a:endParaRPr>
              </a:p>
            </p:txBody>
          </p:sp>
        </p:grpSp>
        <p:grpSp>
          <p:nvGrpSpPr>
            <p:cNvPr id="3476" name="Google Shape;3476;p139"/>
            <p:cNvGrpSpPr/>
            <p:nvPr/>
          </p:nvGrpSpPr>
          <p:grpSpPr>
            <a:xfrm>
              <a:off x="8603637" y="2735244"/>
              <a:ext cx="650692" cy="575678"/>
              <a:chOff x="10982133" y="4650536"/>
              <a:chExt cx="650692" cy="575678"/>
            </a:xfrm>
          </p:grpSpPr>
          <p:sp>
            <p:nvSpPr>
              <p:cNvPr id="3477" name="Google Shape;3477;p139"/>
              <p:cNvSpPr/>
              <p:nvPr/>
            </p:nvSpPr>
            <p:spPr>
              <a:xfrm>
                <a:off x="11002745" y="4650536"/>
                <a:ext cx="575678" cy="575678"/>
              </a:xfrm>
              <a:prstGeom prst="ellipse">
                <a:avLst/>
              </a:prstGeom>
              <a:solidFill>
                <a:srgbClr val="E7E6E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478" name="Google Shape;3478;p139"/>
              <p:cNvSpPr/>
              <p:nvPr/>
            </p:nvSpPr>
            <p:spPr>
              <a:xfrm>
                <a:off x="10982133" y="4741365"/>
                <a:ext cx="650692" cy="37933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lt1"/>
                    </a:solidFill>
                    <a:latin typeface="Arial"/>
                    <a:ea typeface="Arial"/>
                    <a:cs typeface="Arial"/>
                    <a:sym typeface="Arial"/>
                  </a:rPr>
                  <a:t>Kiến trúc ngang hàng</a:t>
                </a:r>
                <a:endParaRPr sz="600">
                  <a:solidFill>
                    <a:schemeClr val="lt1"/>
                  </a:solidFill>
                  <a:latin typeface="Arial"/>
                  <a:ea typeface="Arial"/>
                  <a:cs typeface="Arial"/>
                  <a:sym typeface="Arial"/>
                </a:endParaRPr>
              </a:p>
            </p:txBody>
          </p:sp>
        </p:grpSp>
        <p:grpSp>
          <p:nvGrpSpPr>
            <p:cNvPr id="3479" name="Google Shape;3479;p139"/>
            <p:cNvGrpSpPr/>
            <p:nvPr/>
          </p:nvGrpSpPr>
          <p:grpSpPr>
            <a:xfrm>
              <a:off x="7228045" y="2735244"/>
              <a:ext cx="599243" cy="575678"/>
              <a:chOff x="12118496" y="4097037"/>
              <a:chExt cx="599243" cy="575678"/>
            </a:xfrm>
          </p:grpSpPr>
          <p:sp>
            <p:nvSpPr>
              <p:cNvPr id="3480" name="Google Shape;3480;p139"/>
              <p:cNvSpPr/>
              <p:nvPr/>
            </p:nvSpPr>
            <p:spPr>
              <a:xfrm>
                <a:off x="12118496" y="4097037"/>
                <a:ext cx="575678" cy="575678"/>
              </a:xfrm>
              <a:prstGeom prst="ellipse">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481" name="Google Shape;3481;p139"/>
              <p:cNvSpPr/>
              <p:nvPr/>
            </p:nvSpPr>
            <p:spPr>
              <a:xfrm>
                <a:off x="12121449" y="4128408"/>
                <a:ext cx="596290" cy="53223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rgbClr val="0043B2"/>
                    </a:solidFill>
                    <a:latin typeface="Arial"/>
                    <a:ea typeface="Arial"/>
                    <a:cs typeface="Arial"/>
                    <a:sym typeface="Arial"/>
                  </a:rPr>
                  <a:t>Lưu trữ khóa-giá trị theo định hướng cột</a:t>
                </a:r>
                <a:endParaRPr sz="600">
                  <a:solidFill>
                    <a:srgbClr val="0043B2"/>
                  </a:solidFill>
                  <a:latin typeface="Arial"/>
                  <a:ea typeface="Arial"/>
                  <a:cs typeface="Arial"/>
                  <a:sym typeface="Arial"/>
                </a:endParaRPr>
              </a:p>
            </p:txBody>
          </p:sp>
        </p:grpSp>
        <p:grpSp>
          <p:nvGrpSpPr>
            <p:cNvPr id="3482" name="Google Shape;3482;p139"/>
            <p:cNvGrpSpPr/>
            <p:nvPr/>
          </p:nvGrpSpPr>
          <p:grpSpPr>
            <a:xfrm>
              <a:off x="7943042" y="1618259"/>
              <a:ext cx="596290" cy="575678"/>
              <a:chOff x="11975243" y="3445420"/>
              <a:chExt cx="596290" cy="575678"/>
            </a:xfrm>
          </p:grpSpPr>
          <p:sp>
            <p:nvSpPr>
              <p:cNvPr id="3483" name="Google Shape;3483;p139"/>
              <p:cNvSpPr/>
              <p:nvPr/>
            </p:nvSpPr>
            <p:spPr>
              <a:xfrm>
                <a:off x="11979333" y="3445420"/>
                <a:ext cx="575678" cy="575678"/>
              </a:xfrm>
              <a:prstGeom prst="ellipse">
                <a:avLst/>
              </a:prstGeom>
              <a:solidFill>
                <a:srgbClr val="E7E6E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484" name="Google Shape;3484;p139"/>
              <p:cNvSpPr/>
              <p:nvPr/>
            </p:nvSpPr>
            <p:spPr>
              <a:xfrm>
                <a:off x="11975243" y="3632818"/>
                <a:ext cx="596290" cy="20007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lt1"/>
                    </a:solidFill>
                    <a:latin typeface="Arial"/>
                    <a:ea typeface="Arial"/>
                    <a:cs typeface="Arial"/>
                    <a:sym typeface="Arial"/>
                  </a:rPr>
                  <a:t>Khả năng mở rộng đàn hồi</a:t>
                </a:r>
                <a:endParaRPr sz="600">
                  <a:solidFill>
                    <a:schemeClr val="lt1"/>
                  </a:solidFill>
                  <a:latin typeface="Arial"/>
                  <a:ea typeface="Arial"/>
                  <a:cs typeface="Arial"/>
                  <a:sym typeface="Arial"/>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273" name="Google Shape;273;p1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Thiết kế cơ bản của Kudu</a:t>
            </a:r>
            <a:endParaRPr/>
          </a:p>
        </p:txBody>
      </p:sp>
      <p:sp>
        <p:nvSpPr>
          <p:cNvPr id="274" name="Google Shape;274;p1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275" name="Google Shape;275;p14"/>
          <p:cNvSpPr txBox="1"/>
          <p:nvPr>
            <p:ph idx="4" type="body"/>
          </p:nvPr>
        </p:nvSpPr>
        <p:spPr>
          <a:xfrm>
            <a:off x="535872" y="2252368"/>
            <a:ext cx="5032200"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Kudu là một trình quản lý lưu trữ dữ liệu dạng cột</a:t>
            </a:r>
            <a:endParaRPr/>
          </a:p>
          <a:p>
            <a:pPr indent="-182563" lvl="1" marL="360363" rtl="0" algn="l">
              <a:lnSpc>
                <a:spcPct val="138461"/>
              </a:lnSpc>
              <a:spcBef>
                <a:spcPts val="300"/>
              </a:spcBef>
              <a:spcAft>
                <a:spcPts val="0"/>
              </a:spcAft>
              <a:buClr>
                <a:srgbClr val="262626"/>
              </a:buClr>
              <a:buSzPts val="1040"/>
              <a:buChar char="•"/>
            </a:pPr>
            <a:r>
              <a:rPr lang="en-US"/>
              <a:t>Lưu trữ dữ liệu theo cột được gõ mạnh</a:t>
            </a:r>
            <a:endParaRPr/>
          </a:p>
          <a:p>
            <a:pPr indent="-177800" lvl="0" marL="177800" rtl="0" algn="l">
              <a:lnSpc>
                <a:spcPct val="128571"/>
              </a:lnSpc>
              <a:spcBef>
                <a:spcPts val="1000"/>
              </a:spcBef>
              <a:spcAft>
                <a:spcPts val="0"/>
              </a:spcAft>
              <a:buClr>
                <a:srgbClr val="262626"/>
              </a:buClr>
              <a:buSzPts val="1400"/>
              <a:buFont typeface="Arial"/>
              <a:buChar char="•"/>
            </a:pPr>
            <a:r>
              <a:rPr lang="en-US"/>
              <a:t>Cụm Kudu lưu trữ các bảng trông giống như các bảng cơ sở dữ liệu SQL</a:t>
            </a:r>
            <a:endParaRPr/>
          </a:p>
          <a:p>
            <a:pPr indent="-182563" lvl="1" marL="360363" rtl="0" algn="l">
              <a:lnSpc>
                <a:spcPct val="138461"/>
              </a:lnSpc>
              <a:spcBef>
                <a:spcPts val="300"/>
              </a:spcBef>
              <a:spcAft>
                <a:spcPts val="0"/>
              </a:spcAft>
              <a:buClr>
                <a:srgbClr val="262626"/>
              </a:buClr>
              <a:buSzPts val="1040"/>
              <a:buChar char="•"/>
            </a:pPr>
            <a:r>
              <a:rPr lang="en-US"/>
              <a:t>Một cặp giá trị và khóa nhị phân đơn giản</a:t>
            </a:r>
            <a:endParaRPr/>
          </a:p>
          <a:p>
            <a:pPr indent="-182563" lvl="1" marL="360363" rtl="0" algn="l">
              <a:lnSpc>
                <a:spcPct val="138461"/>
              </a:lnSpc>
              <a:spcBef>
                <a:spcPts val="300"/>
              </a:spcBef>
              <a:spcAft>
                <a:spcPts val="0"/>
              </a:spcAft>
              <a:buClr>
                <a:srgbClr val="262626"/>
              </a:buClr>
              <a:buSzPts val="1040"/>
              <a:buChar char="•"/>
            </a:pPr>
            <a:r>
              <a:rPr lang="en-US"/>
              <a:t>Phức tạp với hàng trăm thuộc tính được gõ mạnh</a:t>
            </a:r>
            <a:endParaRPr/>
          </a:p>
          <a:p>
            <a:pPr indent="-177800" lvl="0" marL="177800" rtl="0" algn="l">
              <a:lnSpc>
                <a:spcPct val="128571"/>
              </a:lnSpc>
              <a:spcBef>
                <a:spcPts val="1000"/>
              </a:spcBef>
              <a:spcAft>
                <a:spcPts val="0"/>
              </a:spcAft>
              <a:buClr>
                <a:srgbClr val="262626"/>
              </a:buClr>
              <a:buSzPts val="1400"/>
              <a:buFont typeface="Arial"/>
              <a:buChar char="•"/>
            </a:pPr>
            <a:r>
              <a:rPr lang="en-US"/>
              <a:t>Kiến trúc Master Slave</a:t>
            </a:r>
            <a:endParaRPr/>
          </a:p>
          <a:p>
            <a:pPr indent="-182563" lvl="1" marL="360363" rtl="0" algn="l">
              <a:lnSpc>
                <a:spcPct val="138461"/>
              </a:lnSpc>
              <a:spcBef>
                <a:spcPts val="300"/>
              </a:spcBef>
              <a:spcAft>
                <a:spcPts val="0"/>
              </a:spcAft>
              <a:buClr>
                <a:srgbClr val="262626"/>
              </a:buClr>
              <a:buSzPts val="1040"/>
              <a:buChar char="•"/>
            </a:pPr>
            <a:r>
              <a:rPr lang="en-US"/>
              <a:t>Máy chủ master chịu trách nhiệm về siêu dữ liệu</a:t>
            </a:r>
            <a:endParaRPr/>
          </a:p>
          <a:p>
            <a:pPr indent="-182563" lvl="1" marL="360363" rtl="0" algn="l">
              <a:lnSpc>
                <a:spcPct val="138461"/>
              </a:lnSpc>
              <a:spcBef>
                <a:spcPts val="300"/>
              </a:spcBef>
              <a:spcAft>
                <a:spcPts val="0"/>
              </a:spcAft>
              <a:buClr>
                <a:srgbClr val="262626"/>
              </a:buClr>
              <a:buSzPts val="1040"/>
              <a:buChar char="•"/>
            </a:pPr>
            <a:r>
              <a:rPr lang="en-US"/>
              <a:t>Máy chủ tablet chịu trách nhiệm về dữ liệu thực tế</a:t>
            </a:r>
            <a:endParaRPr/>
          </a:p>
          <a:p>
            <a:pPr indent="-177800" lvl="0" marL="177800" rtl="0" algn="l">
              <a:lnSpc>
                <a:spcPct val="128571"/>
              </a:lnSpc>
              <a:spcBef>
                <a:spcPts val="1000"/>
              </a:spcBef>
              <a:spcAft>
                <a:spcPts val="0"/>
              </a:spcAft>
              <a:buClr>
                <a:srgbClr val="262626"/>
              </a:buClr>
              <a:buSzPts val="1400"/>
              <a:buFont typeface="Arial"/>
              <a:buChar char="•"/>
            </a:pPr>
            <a:r>
              <a:rPr lang="en-US"/>
              <a:t>Kiến trúc Leader Follower</a:t>
            </a:r>
            <a:endParaRPr/>
          </a:p>
          <a:p>
            <a:pPr indent="-182563" lvl="1" marL="360363" rtl="0" algn="l">
              <a:lnSpc>
                <a:spcPct val="138461"/>
              </a:lnSpc>
              <a:spcBef>
                <a:spcPts val="300"/>
              </a:spcBef>
              <a:spcAft>
                <a:spcPts val="0"/>
              </a:spcAft>
              <a:buClr>
                <a:srgbClr val="262626"/>
              </a:buClr>
              <a:buSzPts val="1040"/>
              <a:buChar char="•"/>
            </a:pPr>
            <a:r>
              <a:rPr lang="en-US"/>
              <a:t>Leader trong số  nhiều máy chủ master</a:t>
            </a:r>
            <a:endParaRPr/>
          </a:p>
          <a:p>
            <a:pPr indent="-182563" lvl="1" marL="360363" rtl="0" algn="l">
              <a:lnSpc>
                <a:spcPct val="138461"/>
              </a:lnSpc>
              <a:spcBef>
                <a:spcPts val="300"/>
              </a:spcBef>
              <a:spcAft>
                <a:spcPts val="0"/>
              </a:spcAft>
              <a:buClr>
                <a:srgbClr val="262626"/>
              </a:buClr>
              <a:buSzPts val="1040"/>
              <a:buChar char="•"/>
            </a:pPr>
            <a:r>
              <a:rPr lang="en-US"/>
              <a:t>Máy chủ tablet có thể là lãnh đạo hoặc người theo dõi</a:t>
            </a:r>
            <a:endParaRPr/>
          </a:p>
          <a:p>
            <a:pPr indent="-116523" lvl="1" marL="360363" rtl="0" algn="l">
              <a:lnSpc>
                <a:spcPct val="138461"/>
              </a:lnSpc>
              <a:spcBef>
                <a:spcPts val="200"/>
              </a:spcBef>
              <a:spcAft>
                <a:spcPts val="0"/>
              </a:spcAft>
              <a:buClr>
                <a:srgbClr val="262626"/>
              </a:buClr>
              <a:buSzPts val="1040"/>
              <a:buNone/>
            </a:pPr>
            <a:r>
              <a:t/>
            </a:r>
            <a:endParaRPr/>
          </a:p>
        </p:txBody>
      </p:sp>
      <p:sp>
        <p:nvSpPr>
          <p:cNvPr id="276" name="Google Shape;276;p14"/>
          <p:cNvSpPr/>
          <p:nvPr/>
        </p:nvSpPr>
        <p:spPr>
          <a:xfrm>
            <a:off x="6894029" y="2252376"/>
            <a:ext cx="1265208" cy="644769"/>
          </a:xfrm>
          <a:prstGeom prst="roundRect">
            <a:avLst>
              <a:gd fmla="val 16667"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Master</a:t>
            </a:r>
            <a:endParaRPr/>
          </a:p>
          <a:p>
            <a:pPr indent="0" lvl="0" marL="0" marR="0" rtl="0" algn="ctr">
              <a:spcBef>
                <a:spcPts val="0"/>
              </a:spcBef>
              <a:spcAft>
                <a:spcPts val="0"/>
              </a:spcAft>
              <a:buNone/>
            </a:pPr>
            <a:r>
              <a:rPr lang="en-US" sz="1600">
                <a:solidFill>
                  <a:srgbClr val="0043B2"/>
                </a:solidFill>
                <a:latin typeface="Arial"/>
                <a:ea typeface="Arial"/>
                <a:cs typeface="Arial"/>
                <a:sym typeface="Arial"/>
              </a:rPr>
              <a:t>Leader</a:t>
            </a:r>
            <a:endParaRPr/>
          </a:p>
        </p:txBody>
      </p:sp>
      <p:sp>
        <p:nvSpPr>
          <p:cNvPr id="277" name="Google Shape;277;p14"/>
          <p:cNvSpPr/>
          <p:nvPr/>
        </p:nvSpPr>
        <p:spPr>
          <a:xfrm>
            <a:off x="6085580" y="3028321"/>
            <a:ext cx="1265208" cy="644769"/>
          </a:xfrm>
          <a:prstGeom prst="roundRect">
            <a:avLst>
              <a:gd fmla="val 16667"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Master</a:t>
            </a:r>
            <a:endParaRPr/>
          </a:p>
          <a:p>
            <a:pPr indent="0" lvl="0" marL="0" marR="0" rtl="0" algn="ctr">
              <a:spcBef>
                <a:spcPts val="0"/>
              </a:spcBef>
              <a:spcAft>
                <a:spcPts val="0"/>
              </a:spcAft>
              <a:buNone/>
            </a:pPr>
            <a:r>
              <a:rPr lang="en-US" sz="1600">
                <a:solidFill>
                  <a:srgbClr val="0043B2"/>
                </a:solidFill>
                <a:latin typeface="Arial"/>
                <a:ea typeface="Arial"/>
                <a:cs typeface="Arial"/>
                <a:sym typeface="Arial"/>
              </a:rPr>
              <a:t>Follower</a:t>
            </a:r>
            <a:endParaRPr/>
          </a:p>
        </p:txBody>
      </p:sp>
      <p:sp>
        <p:nvSpPr>
          <p:cNvPr id="278" name="Google Shape;278;p14"/>
          <p:cNvSpPr/>
          <p:nvPr/>
        </p:nvSpPr>
        <p:spPr>
          <a:xfrm>
            <a:off x="7702478" y="3028320"/>
            <a:ext cx="1265208" cy="644769"/>
          </a:xfrm>
          <a:prstGeom prst="roundRect">
            <a:avLst>
              <a:gd fmla="val 16667"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Master</a:t>
            </a:r>
            <a:endParaRPr/>
          </a:p>
          <a:p>
            <a:pPr indent="0" lvl="0" marL="0" marR="0" rtl="0" algn="ctr">
              <a:spcBef>
                <a:spcPts val="0"/>
              </a:spcBef>
              <a:spcAft>
                <a:spcPts val="0"/>
              </a:spcAft>
              <a:buNone/>
            </a:pPr>
            <a:r>
              <a:rPr lang="en-US" sz="1600">
                <a:solidFill>
                  <a:srgbClr val="0043B2"/>
                </a:solidFill>
                <a:latin typeface="Arial"/>
                <a:ea typeface="Arial"/>
                <a:cs typeface="Arial"/>
                <a:sym typeface="Arial"/>
              </a:rPr>
              <a:t>Follower</a:t>
            </a:r>
            <a:endParaRPr/>
          </a:p>
        </p:txBody>
      </p:sp>
      <p:sp>
        <p:nvSpPr>
          <p:cNvPr id="279" name="Google Shape;279;p14"/>
          <p:cNvSpPr/>
          <p:nvPr/>
        </p:nvSpPr>
        <p:spPr>
          <a:xfrm>
            <a:off x="6894029" y="4429226"/>
            <a:ext cx="1265208" cy="644769"/>
          </a:xfrm>
          <a:prstGeom prst="roundRect">
            <a:avLst>
              <a:gd fmla="val 16667"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Tablet</a:t>
            </a:r>
            <a:endParaRPr/>
          </a:p>
          <a:p>
            <a:pPr indent="0" lvl="0" marL="0" marR="0" rtl="0" algn="ctr">
              <a:spcBef>
                <a:spcPts val="0"/>
              </a:spcBef>
              <a:spcAft>
                <a:spcPts val="0"/>
              </a:spcAft>
              <a:buNone/>
            </a:pPr>
            <a:r>
              <a:rPr lang="en-US" sz="1600">
                <a:solidFill>
                  <a:srgbClr val="0043B2"/>
                </a:solidFill>
                <a:latin typeface="Arial"/>
                <a:ea typeface="Arial"/>
                <a:cs typeface="Arial"/>
                <a:sym typeface="Arial"/>
              </a:rPr>
              <a:t>Leader</a:t>
            </a:r>
            <a:endParaRPr/>
          </a:p>
        </p:txBody>
      </p:sp>
      <p:sp>
        <p:nvSpPr>
          <p:cNvPr id="280" name="Google Shape;280;p14"/>
          <p:cNvSpPr/>
          <p:nvPr/>
        </p:nvSpPr>
        <p:spPr>
          <a:xfrm>
            <a:off x="6085580" y="5205171"/>
            <a:ext cx="1265208" cy="644769"/>
          </a:xfrm>
          <a:prstGeom prst="roundRect">
            <a:avLst>
              <a:gd fmla="val 16667"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Tablet</a:t>
            </a:r>
            <a:endParaRPr/>
          </a:p>
          <a:p>
            <a:pPr indent="0" lvl="0" marL="0" marR="0" rtl="0" algn="ctr">
              <a:spcBef>
                <a:spcPts val="0"/>
              </a:spcBef>
              <a:spcAft>
                <a:spcPts val="0"/>
              </a:spcAft>
              <a:buNone/>
            </a:pPr>
            <a:r>
              <a:rPr lang="en-US" sz="1600">
                <a:solidFill>
                  <a:srgbClr val="0043B2"/>
                </a:solidFill>
                <a:latin typeface="Arial"/>
                <a:ea typeface="Arial"/>
                <a:cs typeface="Arial"/>
                <a:sym typeface="Arial"/>
              </a:rPr>
              <a:t>Follower</a:t>
            </a:r>
            <a:endParaRPr/>
          </a:p>
        </p:txBody>
      </p:sp>
      <p:sp>
        <p:nvSpPr>
          <p:cNvPr id="281" name="Google Shape;281;p14"/>
          <p:cNvSpPr/>
          <p:nvPr/>
        </p:nvSpPr>
        <p:spPr>
          <a:xfrm>
            <a:off x="7702478" y="5205170"/>
            <a:ext cx="1265208" cy="644769"/>
          </a:xfrm>
          <a:prstGeom prst="roundRect">
            <a:avLst>
              <a:gd fmla="val 16667"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Tablet</a:t>
            </a:r>
            <a:endParaRPr/>
          </a:p>
          <a:p>
            <a:pPr indent="0" lvl="0" marL="0" marR="0" rtl="0" algn="ctr">
              <a:spcBef>
                <a:spcPts val="0"/>
              </a:spcBef>
              <a:spcAft>
                <a:spcPts val="0"/>
              </a:spcAft>
              <a:buNone/>
            </a:pPr>
            <a:r>
              <a:rPr lang="en-US" sz="1600">
                <a:solidFill>
                  <a:srgbClr val="0043B2"/>
                </a:solidFill>
                <a:latin typeface="Arial"/>
                <a:ea typeface="Arial"/>
                <a:cs typeface="Arial"/>
                <a:sym typeface="Arial"/>
              </a:rPr>
              <a:t>Follower</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9" name="Shape 3489"/>
        <p:cNvGrpSpPr/>
        <p:nvPr/>
      </p:nvGrpSpPr>
      <p:grpSpPr>
        <a:xfrm>
          <a:off x="0" y="0"/>
          <a:ext cx="0" cy="0"/>
          <a:chOff x="0" y="0"/>
          <a:chExt cx="0" cy="0"/>
        </a:xfrm>
      </p:grpSpPr>
      <p:sp>
        <p:nvSpPr>
          <p:cNvPr id="3490" name="Google Shape;3490;p14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2.3. Cassandra</a:t>
            </a:r>
            <a:endParaRPr/>
          </a:p>
        </p:txBody>
      </p:sp>
      <p:sp>
        <p:nvSpPr>
          <p:cNvPr id="3491" name="Google Shape;3491;p140"/>
          <p:cNvSpPr txBox="1"/>
          <p:nvPr>
            <p:ph idx="2" type="body"/>
          </p:nvPr>
        </p:nvSpPr>
        <p:spPr>
          <a:xfrm>
            <a:off x="457801" y="1150235"/>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000"/>
              <a:buNone/>
            </a:pPr>
            <a:r>
              <a:rPr lang="en-US" sz="3000"/>
              <a:t>Giao diện truy vấn giống như CQL-A SQL</a:t>
            </a:r>
            <a:endParaRPr sz="3000"/>
          </a:p>
        </p:txBody>
      </p:sp>
      <p:sp>
        <p:nvSpPr>
          <p:cNvPr id="3492" name="Google Shape;3492;p14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493" name="Google Shape;3493;p140"/>
          <p:cNvSpPr txBox="1"/>
          <p:nvPr>
            <p:ph idx="4" type="body"/>
          </p:nvPr>
        </p:nvSpPr>
        <p:spPr>
          <a:xfrm>
            <a:off x="535872" y="2226568"/>
            <a:ext cx="6247065"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CQL là giao diện chính của Cassandra DBMS.</a:t>
            </a:r>
            <a:endParaRPr/>
          </a:p>
          <a:p>
            <a:pPr indent="-177800" lvl="0" marL="177800" rtl="0" algn="l">
              <a:lnSpc>
                <a:spcPct val="128571"/>
              </a:lnSpc>
              <a:spcBef>
                <a:spcPts val="1000"/>
              </a:spcBef>
              <a:spcAft>
                <a:spcPts val="0"/>
              </a:spcAft>
              <a:buClr>
                <a:srgbClr val="262626"/>
              </a:buClr>
              <a:buSzPts val="1400"/>
              <a:buFont typeface="Arial"/>
              <a:buChar char="•"/>
            </a:pPr>
            <a:r>
              <a:rPr lang="en-US"/>
              <a:t>Ánh xạ tới công cụ lưu trữ Cassandra và sử dụng cú pháp giống như SQL để đơn giản hóa việc lập mô hình dữ liệu</a:t>
            </a:r>
            <a:endParaRPr/>
          </a:p>
        </p:txBody>
      </p:sp>
      <p:sp>
        <p:nvSpPr>
          <p:cNvPr id="3494" name="Google Shape;3494;p140"/>
          <p:cNvSpPr txBox="1"/>
          <p:nvPr/>
        </p:nvSpPr>
        <p:spPr>
          <a:xfrm>
            <a:off x="1882229" y="5917377"/>
            <a:ext cx="612805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[“giống SQL” nhưng KHÔNG phải SQL quan hệ]</a:t>
            </a:r>
            <a:endParaRPr sz="1400">
              <a:solidFill>
                <a:srgbClr val="1F45BC"/>
              </a:solidFill>
              <a:latin typeface="Arial"/>
              <a:ea typeface="Arial"/>
              <a:cs typeface="Arial"/>
              <a:sym typeface="Arial"/>
            </a:endParaRPr>
          </a:p>
        </p:txBody>
      </p:sp>
      <p:grpSp>
        <p:nvGrpSpPr>
          <p:cNvPr id="3495" name="Google Shape;3495;p140"/>
          <p:cNvGrpSpPr/>
          <p:nvPr/>
        </p:nvGrpSpPr>
        <p:grpSpPr>
          <a:xfrm>
            <a:off x="7228045" y="1618259"/>
            <a:ext cx="2026284" cy="2076245"/>
            <a:chOff x="7228045" y="1618259"/>
            <a:chExt cx="2026284" cy="2076245"/>
          </a:xfrm>
        </p:grpSpPr>
        <p:sp>
          <p:nvSpPr>
            <p:cNvPr id="3496" name="Google Shape;3496;p140"/>
            <p:cNvSpPr/>
            <p:nvPr/>
          </p:nvSpPr>
          <p:spPr>
            <a:xfrm>
              <a:off x="7448776" y="1885003"/>
              <a:ext cx="1584823" cy="1584823"/>
            </a:xfrm>
            <a:prstGeom prst="ellipse">
              <a:avLst/>
            </a:prstGeom>
            <a:noFill/>
            <a:ln cap="flat" cmpd="sng" w="76200">
              <a:solidFill>
                <a:srgbClr val="E6E6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grpSp>
          <p:nvGrpSpPr>
            <p:cNvPr id="3497" name="Google Shape;3497;p140"/>
            <p:cNvGrpSpPr/>
            <p:nvPr/>
          </p:nvGrpSpPr>
          <p:grpSpPr>
            <a:xfrm>
              <a:off x="8641124" y="1998287"/>
              <a:ext cx="596290" cy="575678"/>
              <a:chOff x="11342625" y="3157206"/>
              <a:chExt cx="596290" cy="575678"/>
            </a:xfrm>
          </p:grpSpPr>
          <p:sp>
            <p:nvSpPr>
              <p:cNvPr id="3498" name="Google Shape;3498;p140"/>
              <p:cNvSpPr/>
              <p:nvPr/>
            </p:nvSpPr>
            <p:spPr>
              <a:xfrm>
                <a:off x="11352931" y="3157206"/>
                <a:ext cx="575678" cy="575678"/>
              </a:xfrm>
              <a:prstGeom prst="ellipse">
                <a:avLst/>
              </a:prstGeom>
              <a:solidFill>
                <a:srgbClr val="E7E6E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499" name="Google Shape;3499;p140"/>
              <p:cNvSpPr/>
              <p:nvPr/>
            </p:nvSpPr>
            <p:spPr>
              <a:xfrm>
                <a:off x="11342625" y="3177107"/>
                <a:ext cx="596290" cy="53223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lt1"/>
                    </a:solidFill>
                    <a:latin typeface="Arial"/>
                    <a:ea typeface="Arial"/>
                    <a:cs typeface="Arial"/>
                    <a:sym typeface="Arial"/>
                  </a:rPr>
                  <a:t>High Availability and Fault Tolerance</a:t>
                </a:r>
                <a:endParaRPr sz="600">
                  <a:solidFill>
                    <a:schemeClr val="lt1"/>
                  </a:solidFill>
                  <a:latin typeface="Arial"/>
                  <a:ea typeface="Arial"/>
                  <a:cs typeface="Arial"/>
                  <a:sym typeface="Arial"/>
                </a:endParaRPr>
              </a:p>
            </p:txBody>
          </p:sp>
        </p:grpSp>
        <p:grpSp>
          <p:nvGrpSpPr>
            <p:cNvPr id="3500" name="Google Shape;3500;p140"/>
            <p:cNvGrpSpPr/>
            <p:nvPr/>
          </p:nvGrpSpPr>
          <p:grpSpPr>
            <a:xfrm>
              <a:off x="7244960" y="1998287"/>
              <a:ext cx="585984" cy="575678"/>
              <a:chOff x="10584916" y="4097037"/>
              <a:chExt cx="585984" cy="575678"/>
            </a:xfrm>
          </p:grpSpPr>
          <p:sp>
            <p:nvSpPr>
              <p:cNvPr id="3501" name="Google Shape;3501;p140"/>
              <p:cNvSpPr/>
              <p:nvPr/>
            </p:nvSpPr>
            <p:spPr>
              <a:xfrm>
                <a:off x="10587367" y="4097037"/>
                <a:ext cx="575678" cy="575678"/>
              </a:xfrm>
              <a:prstGeom prst="ellipse">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502" name="Google Shape;3502;p140"/>
              <p:cNvSpPr/>
              <p:nvPr/>
            </p:nvSpPr>
            <p:spPr>
              <a:xfrm>
                <a:off x="10584916" y="4181599"/>
                <a:ext cx="585984" cy="4250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rgbClr val="0043B2"/>
                    </a:solidFill>
                    <a:latin typeface="Arial"/>
                    <a:ea typeface="Arial"/>
                    <a:cs typeface="Arial"/>
                    <a:sym typeface="Arial"/>
                  </a:rPr>
                  <a:t>Giao diện truy vấn giống như CQL-A SQL</a:t>
                </a:r>
                <a:endParaRPr sz="600">
                  <a:solidFill>
                    <a:srgbClr val="0043B2"/>
                  </a:solidFill>
                  <a:latin typeface="Arial"/>
                  <a:ea typeface="Arial"/>
                  <a:cs typeface="Arial"/>
                  <a:sym typeface="Arial"/>
                </a:endParaRPr>
              </a:p>
            </p:txBody>
          </p:sp>
        </p:grpSp>
        <p:grpSp>
          <p:nvGrpSpPr>
            <p:cNvPr id="3503" name="Google Shape;3503;p140"/>
            <p:cNvGrpSpPr/>
            <p:nvPr/>
          </p:nvGrpSpPr>
          <p:grpSpPr>
            <a:xfrm>
              <a:off x="7952664" y="3118826"/>
              <a:ext cx="577046" cy="575678"/>
              <a:chOff x="11703604" y="4650536"/>
              <a:chExt cx="577046" cy="575678"/>
            </a:xfrm>
          </p:grpSpPr>
          <p:sp>
            <p:nvSpPr>
              <p:cNvPr id="3504" name="Google Shape;3504;p140"/>
              <p:cNvSpPr/>
              <p:nvPr/>
            </p:nvSpPr>
            <p:spPr>
              <a:xfrm>
                <a:off x="11704971" y="4650536"/>
                <a:ext cx="575678" cy="575678"/>
              </a:xfrm>
              <a:prstGeom prst="ellipse">
                <a:avLst/>
              </a:prstGeom>
              <a:solidFill>
                <a:srgbClr val="E7E6E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505" name="Google Shape;3505;p140"/>
              <p:cNvSpPr/>
              <p:nvPr/>
            </p:nvSpPr>
            <p:spPr>
              <a:xfrm>
                <a:off x="11703604" y="4802559"/>
                <a:ext cx="577046" cy="26187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lt1"/>
                    </a:solidFill>
                    <a:latin typeface="Arial"/>
                    <a:ea typeface="Arial"/>
                    <a:cs typeface="Arial"/>
                    <a:sym typeface="Arial"/>
                  </a:rPr>
                  <a:t>Tunable</a:t>
                </a:r>
                <a:endParaRPr/>
              </a:p>
              <a:p>
                <a:pPr indent="0" lvl="0" marL="0" marR="0" rtl="0" algn="ctr">
                  <a:spcBef>
                    <a:spcPts val="0"/>
                  </a:spcBef>
                  <a:spcAft>
                    <a:spcPts val="0"/>
                  </a:spcAft>
                  <a:buNone/>
                </a:pPr>
                <a:r>
                  <a:rPr lang="en-US" sz="600">
                    <a:solidFill>
                      <a:schemeClr val="lt1"/>
                    </a:solidFill>
                    <a:latin typeface="Arial"/>
                    <a:ea typeface="Arial"/>
                    <a:cs typeface="Arial"/>
                    <a:sym typeface="Arial"/>
                  </a:rPr>
                  <a:t>Consistency</a:t>
                </a:r>
                <a:endParaRPr/>
              </a:p>
            </p:txBody>
          </p:sp>
        </p:grpSp>
        <p:grpSp>
          <p:nvGrpSpPr>
            <p:cNvPr id="3506" name="Google Shape;3506;p140"/>
            <p:cNvGrpSpPr/>
            <p:nvPr/>
          </p:nvGrpSpPr>
          <p:grpSpPr>
            <a:xfrm>
              <a:off x="8603637" y="2735244"/>
              <a:ext cx="650692" cy="575678"/>
              <a:chOff x="10982133" y="4650536"/>
              <a:chExt cx="650692" cy="575678"/>
            </a:xfrm>
          </p:grpSpPr>
          <p:sp>
            <p:nvSpPr>
              <p:cNvPr id="3507" name="Google Shape;3507;p140"/>
              <p:cNvSpPr/>
              <p:nvPr/>
            </p:nvSpPr>
            <p:spPr>
              <a:xfrm>
                <a:off x="11002745" y="4650536"/>
                <a:ext cx="575678" cy="575678"/>
              </a:xfrm>
              <a:prstGeom prst="ellipse">
                <a:avLst/>
              </a:prstGeom>
              <a:solidFill>
                <a:srgbClr val="E7E6E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508" name="Google Shape;3508;p140"/>
              <p:cNvSpPr/>
              <p:nvPr/>
            </p:nvSpPr>
            <p:spPr>
              <a:xfrm>
                <a:off x="10982133" y="4741365"/>
                <a:ext cx="650692" cy="37933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lt1"/>
                    </a:solidFill>
                    <a:latin typeface="Arial"/>
                    <a:ea typeface="Arial"/>
                    <a:cs typeface="Arial"/>
                    <a:sym typeface="Arial"/>
                  </a:rPr>
                  <a:t>Peer-to-</a:t>
                </a:r>
                <a:endParaRPr/>
              </a:p>
              <a:p>
                <a:pPr indent="0" lvl="0" marL="0" marR="0" rtl="0" algn="ctr">
                  <a:spcBef>
                    <a:spcPts val="0"/>
                  </a:spcBef>
                  <a:spcAft>
                    <a:spcPts val="0"/>
                  </a:spcAft>
                  <a:buNone/>
                </a:pPr>
                <a:r>
                  <a:rPr lang="en-US" sz="600">
                    <a:solidFill>
                      <a:schemeClr val="lt1"/>
                    </a:solidFill>
                    <a:latin typeface="Arial"/>
                    <a:ea typeface="Arial"/>
                    <a:cs typeface="Arial"/>
                    <a:sym typeface="Arial"/>
                  </a:rPr>
                  <a:t>Peer</a:t>
                </a:r>
                <a:endParaRPr/>
              </a:p>
              <a:p>
                <a:pPr indent="0" lvl="0" marL="0" marR="0" rtl="0" algn="ctr">
                  <a:spcBef>
                    <a:spcPts val="0"/>
                  </a:spcBef>
                  <a:spcAft>
                    <a:spcPts val="0"/>
                  </a:spcAft>
                  <a:buNone/>
                </a:pPr>
                <a:r>
                  <a:rPr lang="en-US" sz="600">
                    <a:solidFill>
                      <a:schemeClr val="lt1"/>
                    </a:solidFill>
                    <a:latin typeface="Arial"/>
                    <a:ea typeface="Arial"/>
                    <a:cs typeface="Arial"/>
                    <a:sym typeface="Arial"/>
                  </a:rPr>
                  <a:t>architecture</a:t>
                </a:r>
                <a:endParaRPr sz="600">
                  <a:solidFill>
                    <a:schemeClr val="lt1"/>
                  </a:solidFill>
                  <a:latin typeface="Arial"/>
                  <a:ea typeface="Arial"/>
                  <a:cs typeface="Arial"/>
                  <a:sym typeface="Arial"/>
                </a:endParaRPr>
              </a:p>
            </p:txBody>
          </p:sp>
        </p:grpSp>
        <p:grpSp>
          <p:nvGrpSpPr>
            <p:cNvPr id="3509" name="Google Shape;3509;p140"/>
            <p:cNvGrpSpPr/>
            <p:nvPr/>
          </p:nvGrpSpPr>
          <p:grpSpPr>
            <a:xfrm>
              <a:off x="7228045" y="2735244"/>
              <a:ext cx="599243" cy="575678"/>
              <a:chOff x="12118496" y="4097037"/>
              <a:chExt cx="599243" cy="575678"/>
            </a:xfrm>
          </p:grpSpPr>
          <p:sp>
            <p:nvSpPr>
              <p:cNvPr id="3510" name="Google Shape;3510;p140"/>
              <p:cNvSpPr/>
              <p:nvPr/>
            </p:nvSpPr>
            <p:spPr>
              <a:xfrm>
                <a:off x="12118496" y="4097037"/>
                <a:ext cx="575678" cy="575678"/>
              </a:xfrm>
              <a:prstGeom prst="ellipse">
                <a:avLst/>
              </a:prstGeom>
              <a:solidFill>
                <a:srgbClr val="E7E6E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511" name="Google Shape;3511;p140"/>
              <p:cNvSpPr/>
              <p:nvPr/>
            </p:nvSpPr>
            <p:spPr>
              <a:xfrm>
                <a:off x="12121449" y="4128408"/>
                <a:ext cx="596290" cy="53223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lt1"/>
                    </a:solidFill>
                    <a:latin typeface="Arial"/>
                    <a:ea typeface="Arial"/>
                    <a:cs typeface="Arial"/>
                    <a:sym typeface="Arial"/>
                  </a:rPr>
                  <a:t>Column-</a:t>
                </a:r>
                <a:endParaRPr/>
              </a:p>
              <a:p>
                <a:pPr indent="0" lvl="0" marL="0" marR="0" rtl="0" algn="ctr">
                  <a:spcBef>
                    <a:spcPts val="0"/>
                  </a:spcBef>
                  <a:spcAft>
                    <a:spcPts val="0"/>
                  </a:spcAft>
                  <a:buNone/>
                </a:pPr>
                <a:r>
                  <a:rPr lang="en-US" sz="600">
                    <a:solidFill>
                      <a:schemeClr val="lt1"/>
                    </a:solidFill>
                    <a:latin typeface="Arial"/>
                    <a:ea typeface="Arial"/>
                    <a:cs typeface="Arial"/>
                    <a:sym typeface="Arial"/>
                  </a:rPr>
                  <a:t>oriented</a:t>
                </a:r>
                <a:endParaRPr/>
              </a:p>
              <a:p>
                <a:pPr indent="0" lvl="0" marL="0" marR="0" rtl="0" algn="ctr">
                  <a:spcBef>
                    <a:spcPts val="0"/>
                  </a:spcBef>
                  <a:spcAft>
                    <a:spcPts val="0"/>
                  </a:spcAft>
                  <a:buNone/>
                </a:pPr>
                <a:r>
                  <a:rPr lang="en-US" sz="600">
                    <a:solidFill>
                      <a:schemeClr val="lt1"/>
                    </a:solidFill>
                    <a:latin typeface="Arial"/>
                    <a:ea typeface="Arial"/>
                    <a:cs typeface="Arial"/>
                    <a:sym typeface="Arial"/>
                  </a:rPr>
                  <a:t>Key-Value</a:t>
                </a:r>
                <a:endParaRPr/>
              </a:p>
              <a:p>
                <a:pPr indent="0" lvl="0" marL="0" marR="0" rtl="0" algn="ctr">
                  <a:spcBef>
                    <a:spcPts val="0"/>
                  </a:spcBef>
                  <a:spcAft>
                    <a:spcPts val="0"/>
                  </a:spcAft>
                  <a:buNone/>
                </a:pPr>
                <a:r>
                  <a:rPr lang="en-US" sz="600">
                    <a:solidFill>
                      <a:schemeClr val="lt1"/>
                    </a:solidFill>
                    <a:latin typeface="Arial"/>
                    <a:ea typeface="Arial"/>
                    <a:cs typeface="Arial"/>
                    <a:sym typeface="Arial"/>
                  </a:rPr>
                  <a:t>store</a:t>
                </a:r>
                <a:endParaRPr/>
              </a:p>
            </p:txBody>
          </p:sp>
        </p:grpSp>
        <p:grpSp>
          <p:nvGrpSpPr>
            <p:cNvPr id="3512" name="Google Shape;3512;p140"/>
            <p:cNvGrpSpPr/>
            <p:nvPr/>
          </p:nvGrpSpPr>
          <p:grpSpPr>
            <a:xfrm>
              <a:off x="7943042" y="1618259"/>
              <a:ext cx="596290" cy="575678"/>
              <a:chOff x="11975243" y="3445420"/>
              <a:chExt cx="596290" cy="575678"/>
            </a:xfrm>
          </p:grpSpPr>
          <p:sp>
            <p:nvSpPr>
              <p:cNvPr id="3513" name="Google Shape;3513;p140"/>
              <p:cNvSpPr/>
              <p:nvPr/>
            </p:nvSpPr>
            <p:spPr>
              <a:xfrm>
                <a:off x="11979333" y="3445420"/>
                <a:ext cx="575678" cy="575678"/>
              </a:xfrm>
              <a:prstGeom prst="ellipse">
                <a:avLst/>
              </a:prstGeom>
              <a:solidFill>
                <a:srgbClr val="E7E6E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514" name="Google Shape;3514;p140"/>
              <p:cNvSpPr/>
              <p:nvPr/>
            </p:nvSpPr>
            <p:spPr>
              <a:xfrm>
                <a:off x="11975243" y="3632818"/>
                <a:ext cx="596290" cy="20007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lt1"/>
                    </a:solidFill>
                    <a:latin typeface="Arial"/>
                    <a:ea typeface="Arial"/>
                    <a:cs typeface="Arial"/>
                    <a:sym typeface="Arial"/>
                  </a:rPr>
                  <a:t>Elastic</a:t>
                </a:r>
                <a:endParaRPr/>
              </a:p>
              <a:p>
                <a:pPr indent="0" lvl="0" marL="0" marR="0" rtl="0" algn="ctr">
                  <a:spcBef>
                    <a:spcPts val="0"/>
                  </a:spcBef>
                  <a:spcAft>
                    <a:spcPts val="0"/>
                  </a:spcAft>
                  <a:buNone/>
                </a:pPr>
                <a:r>
                  <a:rPr lang="en-US" sz="600">
                    <a:solidFill>
                      <a:schemeClr val="lt1"/>
                    </a:solidFill>
                    <a:latin typeface="Arial"/>
                    <a:ea typeface="Arial"/>
                    <a:cs typeface="Arial"/>
                    <a:sym typeface="Arial"/>
                  </a:rPr>
                  <a:t>Scalability</a:t>
                </a:r>
                <a:endParaRPr sz="600">
                  <a:solidFill>
                    <a:schemeClr val="lt1"/>
                  </a:solidFill>
                  <a:latin typeface="Arial"/>
                  <a:ea typeface="Arial"/>
                  <a:cs typeface="Arial"/>
                  <a:sym typeface="Arial"/>
                </a:endParaRPr>
              </a:p>
            </p:txBody>
          </p:sp>
        </p:grpSp>
      </p:grpSp>
      <p:sp>
        <p:nvSpPr>
          <p:cNvPr id="3515" name="Google Shape;3515;p140"/>
          <p:cNvSpPr txBox="1"/>
          <p:nvPr/>
        </p:nvSpPr>
        <p:spPr>
          <a:xfrm>
            <a:off x="535872" y="3738957"/>
            <a:ext cx="2875820" cy="217842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Arial"/>
                <a:ea typeface="Arial"/>
                <a:cs typeface="Arial"/>
                <a:sym typeface="Arial"/>
              </a:rPr>
              <a:t>CREATE TABLE song_col (</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id uuid PRIMARY KEY,</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title text,</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album text,</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artist text,</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data blob,</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tags set&lt;text&gt;</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a:t>
            </a:r>
            <a:endParaRPr/>
          </a:p>
          <a:p>
            <a:pPr indent="0" lvl="0" marL="182563" marR="0" rtl="0" algn="l">
              <a:spcBef>
                <a:spcPts val="0"/>
              </a:spcBef>
              <a:spcAft>
                <a:spcPts val="0"/>
              </a:spcAft>
              <a:buNone/>
            </a:pPr>
            <a:r>
              <a:t/>
            </a:r>
            <a:endParaRPr sz="1400">
              <a:solidFill>
                <a:schemeClr val="dk1"/>
              </a:solidFill>
              <a:latin typeface="Arial"/>
              <a:ea typeface="Arial"/>
              <a:cs typeface="Arial"/>
              <a:sym typeface="Arial"/>
            </a:endParaRPr>
          </a:p>
          <a:p>
            <a:pPr indent="0" lvl="0" marL="182563"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16" name="Google Shape;3516;p140"/>
          <p:cNvSpPr txBox="1"/>
          <p:nvPr/>
        </p:nvSpPr>
        <p:spPr>
          <a:xfrm>
            <a:off x="3515090" y="3738957"/>
            <a:ext cx="2875820" cy="217842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Arial"/>
                <a:ea typeface="Arial"/>
                <a:cs typeface="Arial"/>
                <a:sym typeface="Arial"/>
              </a:rPr>
              <a:t>INSERT INTO song_col (</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(id, title, artist, album, tags)</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VALURES(</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‘a3e64f8f...’,</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‘La Grange’,</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‘ZZ Top’,</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‘Tres Hombres’</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{‘cool’, ‘hot’});</a:t>
            </a:r>
            <a:endParaRPr/>
          </a:p>
          <a:p>
            <a:pPr indent="0" lvl="0" marL="182563" marR="0" rtl="0" algn="l">
              <a:spcBef>
                <a:spcPts val="0"/>
              </a:spcBef>
              <a:spcAft>
                <a:spcPts val="0"/>
              </a:spcAft>
              <a:buNone/>
            </a:pPr>
            <a:r>
              <a:t/>
            </a:r>
            <a:endParaRPr sz="1400">
              <a:solidFill>
                <a:schemeClr val="dk1"/>
              </a:solidFill>
              <a:latin typeface="Arial"/>
              <a:ea typeface="Arial"/>
              <a:cs typeface="Arial"/>
              <a:sym typeface="Arial"/>
            </a:endParaRPr>
          </a:p>
          <a:p>
            <a:pPr indent="0" lvl="0" marL="182563"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17" name="Google Shape;3517;p140"/>
          <p:cNvSpPr txBox="1"/>
          <p:nvPr/>
        </p:nvSpPr>
        <p:spPr>
          <a:xfrm>
            <a:off x="6494308" y="3738957"/>
            <a:ext cx="2875820" cy="217842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Arial"/>
                <a:ea typeface="Arial"/>
                <a:cs typeface="Arial"/>
                <a:sym typeface="Arial"/>
              </a:rPr>
              <a:t>SELECT *</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FROM song_col</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WHERE id = ‘a3e63f8f...’;</a:t>
            </a:r>
            <a:endParaRPr/>
          </a:p>
          <a:p>
            <a:pPr indent="0" lvl="0" marL="182563" marR="0" rtl="0" algn="l">
              <a:spcBef>
                <a:spcPts val="0"/>
              </a:spcBef>
              <a:spcAft>
                <a:spcPts val="0"/>
              </a:spcAft>
              <a:buNone/>
            </a:pPr>
            <a:r>
              <a:t/>
            </a:r>
            <a:endParaRPr sz="1400">
              <a:solidFill>
                <a:schemeClr val="dk1"/>
              </a:solidFill>
              <a:latin typeface="Arial"/>
              <a:ea typeface="Arial"/>
              <a:cs typeface="Arial"/>
              <a:sym typeface="Arial"/>
            </a:endParaRPr>
          </a:p>
          <a:p>
            <a:pPr indent="0" lvl="0" marL="182563" marR="0" rtl="0" algn="l">
              <a:spcBef>
                <a:spcPts val="0"/>
              </a:spcBef>
              <a:spcAft>
                <a:spcPts val="0"/>
              </a:spcAft>
              <a:buNone/>
            </a:pPr>
            <a:r>
              <a:t/>
            </a:r>
            <a:endParaRPr sz="1400">
              <a:solidFill>
                <a:schemeClr val="dk1"/>
              </a:solidFill>
              <a:latin typeface="Arial"/>
              <a:ea typeface="Arial"/>
              <a:cs typeface="Arial"/>
              <a:sym typeface="Arial"/>
            </a:endParaRPr>
          </a:p>
          <a:p>
            <a:pPr indent="0" lvl="0" marL="182563" marR="0" rtl="0" algn="l">
              <a:spcBef>
                <a:spcPts val="0"/>
              </a:spcBef>
              <a:spcAft>
                <a:spcPts val="0"/>
              </a:spcAft>
              <a:buNone/>
            </a:pPr>
            <a:r>
              <a:t/>
            </a:r>
            <a:endParaRPr sz="1400">
              <a:solidFill>
                <a:schemeClr val="dk1"/>
              </a:solidFill>
              <a:latin typeface="Arial"/>
              <a:ea typeface="Arial"/>
              <a:cs typeface="Arial"/>
              <a:sym typeface="Arial"/>
            </a:endParaRPr>
          </a:p>
          <a:p>
            <a:pPr indent="0" lvl="0" marL="182563" marR="0" rtl="0" algn="l">
              <a:spcBef>
                <a:spcPts val="0"/>
              </a:spcBef>
              <a:spcAft>
                <a:spcPts val="0"/>
              </a:spcAft>
              <a:buNone/>
            </a:pPr>
            <a:r>
              <a:t/>
            </a:r>
            <a:endParaRPr sz="1400">
              <a:solidFill>
                <a:schemeClr val="dk1"/>
              </a:solidFill>
              <a:latin typeface="Arial"/>
              <a:ea typeface="Arial"/>
              <a:cs typeface="Arial"/>
              <a:sym typeface="Arial"/>
            </a:endParaRPr>
          </a:p>
          <a:p>
            <a:pPr indent="0" lvl="0" marL="182563" marR="0" rtl="0" algn="l">
              <a:spcBef>
                <a:spcPts val="0"/>
              </a:spcBef>
              <a:spcAft>
                <a:spcPts val="0"/>
              </a:spcAft>
              <a:buNone/>
            </a:pPr>
            <a:r>
              <a:t/>
            </a:r>
            <a:endParaRPr sz="1400">
              <a:solidFill>
                <a:schemeClr val="dk1"/>
              </a:solidFill>
              <a:latin typeface="Arial"/>
              <a:ea typeface="Arial"/>
              <a:cs typeface="Arial"/>
              <a:sym typeface="Arial"/>
            </a:endParaRPr>
          </a:p>
          <a:p>
            <a:pPr indent="0" lvl="0" marL="182563" marR="0" rtl="0" algn="l">
              <a:spcBef>
                <a:spcPts val="0"/>
              </a:spcBef>
              <a:spcAft>
                <a:spcPts val="0"/>
              </a:spcAft>
              <a:buNone/>
            </a:pPr>
            <a:r>
              <a:t/>
            </a:r>
            <a:endParaRPr sz="1400">
              <a:solidFill>
                <a:schemeClr val="dk1"/>
              </a:solidFill>
              <a:latin typeface="Arial"/>
              <a:ea typeface="Arial"/>
              <a:cs typeface="Arial"/>
              <a:sym typeface="Arial"/>
            </a:endParaRPr>
          </a:p>
          <a:p>
            <a:pPr indent="0" lvl="0" marL="182563" marR="0" rtl="0" algn="l">
              <a:spcBef>
                <a:spcPts val="0"/>
              </a:spcBef>
              <a:spcAft>
                <a:spcPts val="0"/>
              </a:spcAft>
              <a:buNone/>
            </a:pPr>
            <a:r>
              <a:t/>
            </a:r>
            <a:endParaRPr sz="1400">
              <a:solidFill>
                <a:schemeClr val="dk1"/>
              </a:solidFill>
              <a:latin typeface="Arial"/>
              <a:ea typeface="Arial"/>
              <a:cs typeface="Arial"/>
              <a:sym typeface="Arial"/>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2" name="Shape 3522"/>
        <p:cNvGrpSpPr/>
        <p:nvPr/>
      </p:nvGrpSpPr>
      <p:grpSpPr>
        <a:xfrm>
          <a:off x="0" y="0"/>
          <a:ext cx="0" cy="0"/>
          <a:chOff x="0" y="0"/>
          <a:chExt cx="0" cy="0"/>
        </a:xfrm>
      </p:grpSpPr>
      <p:sp>
        <p:nvSpPr>
          <p:cNvPr id="3523" name="Google Shape;3523;p14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2.3. Cassandra</a:t>
            </a:r>
            <a:endParaRPr/>
          </a:p>
        </p:txBody>
      </p:sp>
      <p:sp>
        <p:nvSpPr>
          <p:cNvPr id="3524" name="Google Shape;3524;p14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Sử dụng Cassandra ở đâu</a:t>
            </a:r>
            <a:endParaRPr/>
          </a:p>
        </p:txBody>
      </p:sp>
      <p:sp>
        <p:nvSpPr>
          <p:cNvPr id="3525" name="Google Shape;3525;p14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526" name="Google Shape;3526;p14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Thiết lập, bảo trì và khả năng tìm kiếm mã đơn giản</a:t>
            </a:r>
            <a:endParaRPr/>
          </a:p>
          <a:p>
            <a:pPr indent="-177800" lvl="0" marL="177800" rtl="0" algn="l">
              <a:lnSpc>
                <a:spcPct val="128571"/>
              </a:lnSpc>
              <a:spcBef>
                <a:spcPts val="1000"/>
              </a:spcBef>
              <a:spcAft>
                <a:spcPts val="0"/>
              </a:spcAft>
              <a:buClr>
                <a:srgbClr val="262626"/>
              </a:buClr>
              <a:buSzPts val="1400"/>
              <a:buFont typeface="Arial"/>
              <a:buChar char="•"/>
            </a:pPr>
            <a:r>
              <a:rPr lang="en-US"/>
              <a:t>Thao tác đọc/ghi rất nhanh</a:t>
            </a:r>
            <a:endParaRPr/>
          </a:p>
          <a:p>
            <a:pPr indent="-177800" lvl="0" marL="177800" rtl="0" algn="l">
              <a:lnSpc>
                <a:spcPct val="128571"/>
              </a:lnSpc>
              <a:spcBef>
                <a:spcPts val="1000"/>
              </a:spcBef>
              <a:spcAft>
                <a:spcPts val="0"/>
              </a:spcAft>
              <a:buClr>
                <a:srgbClr val="262626"/>
              </a:buClr>
              <a:buSzPts val="1400"/>
              <a:buFont typeface="Arial"/>
              <a:buChar char="•"/>
            </a:pPr>
            <a:r>
              <a:rPr lang="en-US"/>
              <a:t>Nếu bạn không cần nhiều chỉ mục phụ</a:t>
            </a:r>
            <a:endParaRPr/>
          </a:p>
          <a:p>
            <a:pPr indent="-177800" lvl="0" marL="177800" rtl="0" algn="l">
              <a:lnSpc>
                <a:spcPct val="128571"/>
              </a:lnSpc>
              <a:spcBef>
                <a:spcPts val="1000"/>
              </a:spcBef>
              <a:spcAft>
                <a:spcPts val="0"/>
              </a:spcAft>
              <a:buClr>
                <a:srgbClr val="262626"/>
              </a:buClr>
              <a:buSzPts val="1400"/>
              <a:buFont typeface="Arial"/>
              <a:buChar char="•"/>
            </a:pPr>
            <a:r>
              <a:rPr lang="en-US"/>
              <a:t>Khi các loại cột khác nhau được yêu cầu</a:t>
            </a:r>
            <a:endParaRPr/>
          </a:p>
          <a:p>
            <a:pPr indent="-177800" lvl="0" marL="177800" rtl="0" algn="l">
              <a:lnSpc>
                <a:spcPct val="128571"/>
              </a:lnSpc>
              <a:spcBef>
                <a:spcPts val="1000"/>
              </a:spcBef>
              <a:spcAft>
                <a:spcPts val="0"/>
              </a:spcAft>
              <a:buClr>
                <a:srgbClr val="262626"/>
              </a:buClr>
              <a:buSzPts val="1400"/>
              <a:buFont typeface="Arial"/>
              <a:buChar char="•"/>
            </a:pPr>
            <a:r>
              <a:rPr lang="en-US"/>
              <a:t>Trường hợp KHÔNG sử dụng Cassandra</a:t>
            </a:r>
            <a:endParaRPr/>
          </a:p>
          <a:p>
            <a:pPr indent="-182563" lvl="1" marL="360363" rtl="0" algn="l">
              <a:lnSpc>
                <a:spcPct val="138461"/>
              </a:lnSpc>
              <a:spcBef>
                <a:spcPts val="200"/>
              </a:spcBef>
              <a:spcAft>
                <a:spcPts val="0"/>
              </a:spcAft>
              <a:buClr>
                <a:srgbClr val="262626"/>
              </a:buClr>
              <a:buSzPts val="1040"/>
              <a:buChar char="•"/>
            </a:pPr>
            <a:r>
              <a:rPr lang="en-US"/>
              <a:t>Giao dịch</a:t>
            </a:r>
            <a:endParaRPr/>
          </a:p>
          <a:p>
            <a:pPr indent="-182563" lvl="1" marL="360363" rtl="0" algn="l">
              <a:lnSpc>
                <a:spcPct val="138461"/>
              </a:lnSpc>
              <a:spcBef>
                <a:spcPts val="200"/>
              </a:spcBef>
              <a:spcAft>
                <a:spcPts val="0"/>
              </a:spcAft>
              <a:buClr>
                <a:srgbClr val="262626"/>
              </a:buClr>
              <a:buSzPts val="1040"/>
              <a:buChar char="•"/>
            </a:pPr>
            <a:r>
              <a:rPr lang="en-US"/>
              <a:t>Nhu cầu cấp phép và bảo mật nghiêm ngặt đối với dữ liệu</a:t>
            </a:r>
            <a:endParaRPr/>
          </a:p>
          <a:p>
            <a:pPr indent="-182563" lvl="1" marL="360363" rtl="0" algn="l">
              <a:lnSpc>
                <a:spcPct val="138461"/>
              </a:lnSpc>
              <a:spcBef>
                <a:spcPts val="200"/>
              </a:spcBef>
              <a:spcAft>
                <a:spcPts val="0"/>
              </a:spcAft>
              <a:buClr>
                <a:srgbClr val="262626"/>
              </a:buClr>
              <a:buSzPts val="1040"/>
              <a:buChar char="•"/>
            </a:pPr>
            <a:r>
              <a:rPr lang="en-US"/>
              <a:t>Truy vấn động trên cột</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1" name="Shape 3531"/>
        <p:cNvGrpSpPr/>
        <p:nvPr/>
      </p:nvGrpSpPr>
      <p:grpSpPr>
        <a:xfrm>
          <a:off x="0" y="0"/>
          <a:ext cx="0" cy="0"/>
          <a:chOff x="0" y="0"/>
          <a:chExt cx="0" cy="0"/>
        </a:xfrm>
      </p:grpSpPr>
      <p:sp>
        <p:nvSpPr>
          <p:cNvPr id="3532" name="Google Shape;3532;p14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2.3. Cassandra</a:t>
            </a:r>
            <a:endParaRPr/>
          </a:p>
        </p:txBody>
      </p:sp>
      <p:sp>
        <p:nvSpPr>
          <p:cNvPr id="3533" name="Google Shape;3533;p14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Thuật ngữ Cassandra</a:t>
            </a:r>
            <a:endParaRPr/>
          </a:p>
        </p:txBody>
      </p:sp>
      <p:sp>
        <p:nvSpPr>
          <p:cNvPr id="3534" name="Google Shape;3534;p14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535" name="Google Shape;3535;p14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Trung tâm dữ liệu – Một bài tạo thành một cụm với một tập hợp các nút</a:t>
            </a:r>
            <a:endParaRPr/>
          </a:p>
          <a:p>
            <a:pPr indent="-177800" lvl="0" marL="177800" rtl="0" algn="l">
              <a:lnSpc>
                <a:spcPct val="128571"/>
              </a:lnSpc>
              <a:spcBef>
                <a:spcPts val="1000"/>
              </a:spcBef>
              <a:spcAft>
                <a:spcPts val="0"/>
              </a:spcAft>
              <a:buClr>
                <a:srgbClr val="262626"/>
              </a:buClr>
              <a:buSzPts val="1400"/>
              <a:buFont typeface="Arial"/>
              <a:buChar char="•"/>
            </a:pPr>
            <a:r>
              <a:rPr lang="en-US"/>
              <a:t>Nhật ký cam kết – Lưu đĩa cục bộ bằng cách loại bỏ lỗi trong quá trình ghi</a:t>
            </a:r>
            <a:endParaRPr/>
          </a:p>
          <a:p>
            <a:pPr indent="-177800" lvl="0" marL="177800" rtl="0" algn="l">
              <a:lnSpc>
                <a:spcPct val="128571"/>
              </a:lnSpc>
              <a:spcBef>
                <a:spcPts val="1000"/>
              </a:spcBef>
              <a:spcAft>
                <a:spcPts val="0"/>
              </a:spcAft>
              <a:buClr>
                <a:srgbClr val="262626"/>
              </a:buClr>
              <a:buSzPts val="1400"/>
              <a:buFont typeface="Arial"/>
              <a:buChar char="•"/>
            </a:pPr>
            <a:r>
              <a:rPr lang="en-US"/>
              <a:t>MemTables – Lưu trữ dữ liệu hoạt động ghi trong bộ đệm bộ nhớ tạm thời, tuôn ra SSTable khi không gian đầy</a:t>
            </a:r>
            <a:endParaRPr/>
          </a:p>
          <a:p>
            <a:pPr indent="-177800" lvl="0" marL="177800" rtl="0" algn="l">
              <a:lnSpc>
                <a:spcPct val="128571"/>
              </a:lnSpc>
              <a:spcBef>
                <a:spcPts val="1000"/>
              </a:spcBef>
              <a:spcAft>
                <a:spcPts val="0"/>
              </a:spcAft>
              <a:buClr>
                <a:srgbClr val="262626"/>
              </a:buClr>
              <a:buSzPts val="1400"/>
              <a:buFont typeface="Arial"/>
              <a:buChar char="•"/>
            </a:pPr>
            <a:r>
              <a:rPr lang="en-US"/>
              <a:t>SSTable (Bảng chuỗi đã sắp xếp) – Lưu trữ đĩa dữ liệu tuần tự, bất biến</a:t>
            </a:r>
            <a:endParaRPr/>
          </a:p>
          <a:p>
            <a:pPr indent="-177800" lvl="0" marL="177800" rtl="0" algn="l">
              <a:lnSpc>
                <a:spcPct val="128571"/>
              </a:lnSpc>
              <a:spcBef>
                <a:spcPts val="1000"/>
              </a:spcBef>
              <a:spcAft>
                <a:spcPts val="0"/>
              </a:spcAft>
              <a:buClr>
                <a:srgbClr val="262626"/>
              </a:buClr>
              <a:buSzPts val="1400"/>
              <a:buFont typeface="Arial"/>
              <a:buChar char="•"/>
            </a:pPr>
            <a:r>
              <a:rPr lang="en-US"/>
              <a:t>Gossip – Một nút định kỳ trao đổi thông tin trạng thái về các nút khác mà nó được kết nối.</a:t>
            </a:r>
            <a:endParaRPr/>
          </a:p>
          <a:p>
            <a:pPr indent="-182563" lvl="1" marL="360363" rtl="0" algn="l">
              <a:lnSpc>
                <a:spcPct val="138461"/>
              </a:lnSpc>
              <a:spcBef>
                <a:spcPts val="200"/>
              </a:spcBef>
              <a:spcAft>
                <a:spcPts val="0"/>
              </a:spcAft>
              <a:buClr>
                <a:srgbClr val="262626"/>
              </a:buClr>
              <a:buSzPts val="1040"/>
              <a:buChar char="•"/>
            </a:pPr>
            <a:r>
              <a:rPr lang="en-US"/>
              <a:t>Giao thức ngang hàng, chạy mỗi giây</a:t>
            </a:r>
            <a:endParaRPr/>
          </a:p>
          <a:p>
            <a:pPr indent="-182563" lvl="1" marL="360363" rtl="0" algn="l">
              <a:lnSpc>
                <a:spcPct val="138461"/>
              </a:lnSpc>
              <a:spcBef>
                <a:spcPts val="200"/>
              </a:spcBef>
              <a:spcAft>
                <a:spcPts val="0"/>
              </a:spcAft>
              <a:buClr>
                <a:srgbClr val="262626"/>
              </a:buClr>
              <a:buSzPts val="1040"/>
              <a:buChar char="•"/>
            </a:pPr>
            <a:r>
              <a:rPr lang="en-US"/>
              <a:t>Trao đổi thông báo trạng thái với tối đa 3 node khác</a:t>
            </a:r>
            <a:endParaRPr/>
          </a:p>
          <a:p>
            <a:pPr indent="-177800" lvl="0" marL="177800" rtl="0" algn="l">
              <a:lnSpc>
                <a:spcPct val="128571"/>
              </a:lnSpc>
              <a:spcBef>
                <a:spcPts val="1000"/>
              </a:spcBef>
              <a:spcAft>
                <a:spcPts val="0"/>
              </a:spcAft>
              <a:buClr>
                <a:srgbClr val="262626"/>
              </a:buClr>
              <a:buSzPts val="1400"/>
              <a:buFont typeface="Arial"/>
              <a:buChar char="•"/>
            </a:pPr>
            <a:r>
              <a:rPr lang="en-US"/>
              <a:t>Bộ lọc Bloom – Thuật toán kiểm tra xem một phần tử có phải là thành viên của một tập hợp hay không</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0" name="Shape 3540"/>
        <p:cNvGrpSpPr/>
        <p:nvPr/>
      </p:nvGrpSpPr>
      <p:grpSpPr>
        <a:xfrm>
          <a:off x="0" y="0"/>
          <a:ext cx="0" cy="0"/>
          <a:chOff x="0" y="0"/>
          <a:chExt cx="0" cy="0"/>
        </a:xfrm>
      </p:grpSpPr>
      <p:sp>
        <p:nvSpPr>
          <p:cNvPr id="3541" name="Google Shape;3541;p14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2.3. Cassandra</a:t>
            </a:r>
            <a:endParaRPr/>
          </a:p>
        </p:txBody>
      </p:sp>
      <p:sp>
        <p:nvSpPr>
          <p:cNvPr id="3542" name="Google Shape;3542;p14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Cấu trúc dữ liệu Cassandra</a:t>
            </a:r>
            <a:endParaRPr/>
          </a:p>
        </p:txBody>
      </p:sp>
      <p:sp>
        <p:nvSpPr>
          <p:cNvPr id="3543" name="Google Shape;3543;p14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544" name="Google Shape;3544;p143"/>
          <p:cNvSpPr txBox="1"/>
          <p:nvPr>
            <p:ph idx="4" type="body"/>
          </p:nvPr>
        </p:nvSpPr>
        <p:spPr>
          <a:xfrm>
            <a:off x="535872" y="2226568"/>
            <a:ext cx="2857500"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Mô hình dữ liệu Cassandra</a:t>
            </a:r>
            <a:endParaRPr/>
          </a:p>
          <a:p>
            <a:pPr indent="-182563" lvl="1" marL="360363" rtl="0" algn="l">
              <a:lnSpc>
                <a:spcPct val="138461"/>
              </a:lnSpc>
              <a:spcBef>
                <a:spcPts val="200"/>
              </a:spcBef>
              <a:spcAft>
                <a:spcPts val="0"/>
              </a:spcAft>
              <a:buClr>
                <a:srgbClr val="262626"/>
              </a:buClr>
              <a:buSzPts val="1040"/>
              <a:buChar char="•"/>
            </a:pPr>
            <a:r>
              <a:rPr lang="en-US"/>
              <a:t>Keyspace &gt; Table &gt; Row &gt; tên cột : giá trị cột</a:t>
            </a:r>
            <a:endParaRPr/>
          </a:p>
          <a:p>
            <a:pPr indent="-182563" lvl="1" marL="360363" rtl="0" algn="l">
              <a:lnSpc>
                <a:spcPct val="138461"/>
              </a:lnSpc>
              <a:spcBef>
                <a:spcPts val="200"/>
              </a:spcBef>
              <a:spcAft>
                <a:spcPts val="0"/>
              </a:spcAft>
              <a:buClr>
                <a:srgbClr val="262626"/>
              </a:buClr>
              <a:buSzPts val="1040"/>
              <a:buChar char="•"/>
            </a:pPr>
            <a:r>
              <a:rPr lang="en-US"/>
              <a:t>Keyspace hoạt động như một thùng chứa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Cụm Cassandra</a:t>
            </a:r>
            <a:endParaRPr/>
          </a:p>
          <a:p>
            <a:pPr indent="-182563" lvl="1" marL="360363" rtl="0" algn="l">
              <a:lnSpc>
                <a:spcPct val="138461"/>
              </a:lnSpc>
              <a:spcBef>
                <a:spcPts val="200"/>
              </a:spcBef>
              <a:spcAft>
                <a:spcPts val="0"/>
              </a:spcAft>
              <a:buClr>
                <a:srgbClr val="262626"/>
              </a:buClr>
              <a:buSzPts val="1040"/>
              <a:buChar char="•"/>
            </a:pPr>
            <a:r>
              <a:rPr lang="en-US"/>
              <a:t>Lưu trữ dữ liệu phân tán trong mỗi node ở dạng vòng</a:t>
            </a:r>
            <a:endParaRPr/>
          </a:p>
          <a:p>
            <a:pPr indent="-182563" lvl="1" marL="360363" rtl="0" algn="l">
              <a:lnSpc>
                <a:spcPct val="138461"/>
              </a:lnSpc>
              <a:spcBef>
                <a:spcPts val="200"/>
              </a:spcBef>
              <a:spcAft>
                <a:spcPts val="0"/>
              </a:spcAft>
              <a:buClr>
                <a:srgbClr val="262626"/>
              </a:buClr>
              <a:buSzPts val="1040"/>
              <a:buChar char="•"/>
            </a:pPr>
            <a:r>
              <a:rPr lang="en-US"/>
              <a:t>Tiêu chí phân phối là khóa phân vùng</a:t>
            </a:r>
            <a:endParaRPr/>
          </a:p>
          <a:p>
            <a:pPr indent="-182563" lvl="1" marL="360363" rtl="0" algn="l">
              <a:lnSpc>
                <a:spcPct val="138461"/>
              </a:lnSpc>
              <a:spcBef>
                <a:spcPts val="200"/>
              </a:spcBef>
              <a:spcAft>
                <a:spcPts val="0"/>
              </a:spcAft>
              <a:buClr>
                <a:srgbClr val="262626"/>
              </a:buClr>
              <a:buSzPts val="1040"/>
              <a:buChar char="•"/>
            </a:pPr>
            <a:r>
              <a:rPr lang="en-US"/>
              <a:t>Phân phối dựa trên giá trị băm dữ liệu</a:t>
            </a:r>
            <a:endParaRPr/>
          </a:p>
        </p:txBody>
      </p:sp>
      <p:grpSp>
        <p:nvGrpSpPr>
          <p:cNvPr id="3545" name="Google Shape;3545;p143"/>
          <p:cNvGrpSpPr/>
          <p:nvPr/>
        </p:nvGrpSpPr>
        <p:grpSpPr>
          <a:xfrm>
            <a:off x="3797252" y="3563926"/>
            <a:ext cx="5378751" cy="2701674"/>
            <a:chOff x="4237703" y="3638432"/>
            <a:chExt cx="5378751" cy="2701674"/>
          </a:xfrm>
        </p:grpSpPr>
        <p:sp>
          <p:nvSpPr>
            <p:cNvPr id="3546" name="Google Shape;3546;p143"/>
            <p:cNvSpPr/>
            <p:nvPr/>
          </p:nvSpPr>
          <p:spPr>
            <a:xfrm>
              <a:off x="4237703" y="3752850"/>
              <a:ext cx="5378751" cy="2232599"/>
            </a:xfrm>
            <a:prstGeom prst="roundRect">
              <a:avLst>
                <a:gd fmla="val 10913"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rgbClr val="1F45BC"/>
                </a:solidFill>
                <a:latin typeface="Arial"/>
                <a:ea typeface="Arial"/>
                <a:cs typeface="Arial"/>
                <a:sym typeface="Arial"/>
              </a:endParaRPr>
            </a:p>
          </p:txBody>
        </p:sp>
        <p:sp>
          <p:nvSpPr>
            <p:cNvPr id="3547" name="Google Shape;3547;p143"/>
            <p:cNvSpPr/>
            <p:nvPr/>
          </p:nvSpPr>
          <p:spPr>
            <a:xfrm>
              <a:off x="4493342" y="4132000"/>
              <a:ext cx="4915300" cy="1478535"/>
            </a:xfrm>
            <a:prstGeom prst="roundRect">
              <a:avLst>
                <a:gd fmla="val 9032"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None/>
              </a:pPr>
              <a:r>
                <a:t/>
              </a:r>
              <a:endParaRPr sz="1200">
                <a:solidFill>
                  <a:srgbClr val="1F45BC"/>
                </a:solidFill>
                <a:latin typeface="Arial"/>
                <a:ea typeface="Arial"/>
                <a:cs typeface="Arial"/>
                <a:sym typeface="Arial"/>
              </a:endParaRPr>
            </a:p>
          </p:txBody>
        </p:sp>
        <p:sp>
          <p:nvSpPr>
            <p:cNvPr id="3548" name="Google Shape;3548;p143"/>
            <p:cNvSpPr/>
            <p:nvPr/>
          </p:nvSpPr>
          <p:spPr>
            <a:xfrm>
              <a:off x="4662564" y="4413860"/>
              <a:ext cx="4615714" cy="852592"/>
            </a:xfrm>
            <a:prstGeom prst="roundRect">
              <a:avLst>
                <a:gd fmla="val 9032"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None/>
              </a:pPr>
              <a:r>
                <a:t/>
              </a:r>
              <a:endParaRPr sz="1200">
                <a:solidFill>
                  <a:srgbClr val="1F45BC"/>
                </a:solidFill>
                <a:latin typeface="Arial"/>
                <a:ea typeface="Arial"/>
                <a:cs typeface="Arial"/>
                <a:sym typeface="Arial"/>
              </a:endParaRPr>
            </a:p>
          </p:txBody>
        </p:sp>
        <p:sp>
          <p:nvSpPr>
            <p:cNvPr id="3549" name="Google Shape;3549;p143"/>
            <p:cNvSpPr txBox="1"/>
            <p:nvPr/>
          </p:nvSpPr>
          <p:spPr>
            <a:xfrm>
              <a:off x="5890890" y="6032329"/>
              <a:ext cx="217215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Cấu trúc dữ liệu</a:t>
              </a:r>
              <a:endParaRPr sz="1400">
                <a:solidFill>
                  <a:srgbClr val="1F45BC"/>
                </a:solidFill>
                <a:latin typeface="Arial"/>
                <a:ea typeface="Arial"/>
                <a:cs typeface="Arial"/>
                <a:sym typeface="Arial"/>
              </a:endParaRPr>
            </a:p>
          </p:txBody>
        </p:sp>
        <p:grpSp>
          <p:nvGrpSpPr>
            <p:cNvPr id="3550" name="Google Shape;3550;p143"/>
            <p:cNvGrpSpPr/>
            <p:nvPr/>
          </p:nvGrpSpPr>
          <p:grpSpPr>
            <a:xfrm>
              <a:off x="5126121" y="4553260"/>
              <a:ext cx="4056913" cy="1460118"/>
              <a:chOff x="8353665" y="5091907"/>
              <a:chExt cx="4056913" cy="1460118"/>
            </a:xfrm>
          </p:grpSpPr>
          <p:sp>
            <p:nvSpPr>
              <p:cNvPr id="3551" name="Google Shape;3551;p143"/>
              <p:cNvSpPr/>
              <p:nvPr/>
            </p:nvSpPr>
            <p:spPr>
              <a:xfrm>
                <a:off x="8353665" y="5095752"/>
                <a:ext cx="1203232" cy="259627"/>
              </a:xfrm>
              <a:prstGeom prst="rect">
                <a:avLst/>
              </a:prstGeom>
              <a:solidFill>
                <a:schemeClr val="lt1"/>
              </a:solidFill>
              <a:ln cap="flat" cmpd="sng" w="19050">
                <a:solidFill>
                  <a:srgbClr val="66A1F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Tên cột</a:t>
                </a:r>
                <a:endParaRPr sz="1200">
                  <a:solidFill>
                    <a:srgbClr val="1F45BC"/>
                  </a:solidFill>
                  <a:latin typeface="Arial"/>
                  <a:ea typeface="Arial"/>
                  <a:cs typeface="Arial"/>
                  <a:sym typeface="Arial"/>
                </a:endParaRPr>
              </a:p>
            </p:txBody>
          </p:sp>
          <p:sp>
            <p:nvSpPr>
              <p:cNvPr id="3552" name="Google Shape;3552;p143"/>
              <p:cNvSpPr/>
              <p:nvPr/>
            </p:nvSpPr>
            <p:spPr>
              <a:xfrm>
                <a:off x="9602895" y="5095752"/>
                <a:ext cx="1203232" cy="259627"/>
              </a:xfrm>
              <a:prstGeom prst="rect">
                <a:avLst/>
              </a:prstGeom>
              <a:solidFill>
                <a:schemeClr val="lt1"/>
              </a:solidFill>
              <a:ln cap="flat" cmpd="sng" w="19050">
                <a:solidFill>
                  <a:srgbClr val="66A1F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Tên cột</a:t>
                </a:r>
                <a:endParaRPr sz="1200">
                  <a:solidFill>
                    <a:srgbClr val="1F45BC"/>
                  </a:solidFill>
                  <a:latin typeface="Arial"/>
                  <a:ea typeface="Arial"/>
                  <a:cs typeface="Arial"/>
                  <a:sym typeface="Arial"/>
                </a:endParaRPr>
              </a:p>
            </p:txBody>
          </p:sp>
          <p:sp>
            <p:nvSpPr>
              <p:cNvPr id="3553" name="Google Shape;3553;p143"/>
              <p:cNvSpPr/>
              <p:nvPr/>
            </p:nvSpPr>
            <p:spPr>
              <a:xfrm>
                <a:off x="8353665" y="5427896"/>
                <a:ext cx="1203232" cy="259627"/>
              </a:xfrm>
              <a:prstGeom prst="rect">
                <a:avLst/>
              </a:prstGeom>
              <a:solidFill>
                <a:schemeClr val="lt1"/>
              </a:solidFill>
              <a:ln cap="flat" cmpd="sng" w="1905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Giá trị cột</a:t>
                </a:r>
                <a:endParaRPr sz="1200">
                  <a:solidFill>
                    <a:srgbClr val="1F45BC"/>
                  </a:solidFill>
                  <a:latin typeface="Arial"/>
                  <a:ea typeface="Arial"/>
                  <a:cs typeface="Arial"/>
                  <a:sym typeface="Arial"/>
                </a:endParaRPr>
              </a:p>
            </p:txBody>
          </p:sp>
          <p:sp>
            <p:nvSpPr>
              <p:cNvPr id="3554" name="Google Shape;3554;p143"/>
              <p:cNvSpPr/>
              <p:nvPr/>
            </p:nvSpPr>
            <p:spPr>
              <a:xfrm>
                <a:off x="9602895" y="5427896"/>
                <a:ext cx="1203232" cy="259627"/>
              </a:xfrm>
              <a:prstGeom prst="rect">
                <a:avLst/>
              </a:prstGeom>
              <a:solidFill>
                <a:schemeClr val="lt1"/>
              </a:solidFill>
              <a:ln cap="flat" cmpd="sng" w="1905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Giá trị cột</a:t>
                </a:r>
                <a:endParaRPr sz="1200">
                  <a:solidFill>
                    <a:srgbClr val="1F45BC"/>
                  </a:solidFill>
                  <a:latin typeface="Arial"/>
                  <a:ea typeface="Arial"/>
                  <a:cs typeface="Arial"/>
                  <a:sym typeface="Arial"/>
                </a:endParaRPr>
              </a:p>
            </p:txBody>
          </p:sp>
          <p:sp>
            <p:nvSpPr>
              <p:cNvPr id="3555" name="Google Shape;3555;p143"/>
              <p:cNvSpPr/>
              <p:nvPr/>
            </p:nvSpPr>
            <p:spPr>
              <a:xfrm>
                <a:off x="10647408" y="5091907"/>
                <a:ext cx="845499" cy="438582"/>
              </a:xfrm>
              <a:prstGeom prst="rect">
                <a:avLst/>
              </a:prstGeom>
              <a:noFill/>
              <a:ln>
                <a:noFill/>
              </a:ln>
            </p:spPr>
            <p:txBody>
              <a:bodyPr anchorCtr="0" anchor="t" bIns="45700" lIns="91425" spcFirstLastPara="1" rIns="91425" wrap="square" tIns="45700">
                <a:spAutoFit/>
              </a:bodyPr>
              <a:lstStyle/>
              <a:p>
                <a:pPr indent="0" lvl="0" marL="174625" marR="0" rtl="0" algn="l">
                  <a:lnSpc>
                    <a:spcPct val="120000"/>
                  </a:lnSpc>
                  <a:spcBef>
                    <a:spcPts val="0"/>
                  </a:spcBef>
                  <a:spcAft>
                    <a:spcPts val="0"/>
                  </a:spcAft>
                  <a:buNone/>
                </a:pPr>
                <a:r>
                  <a:rPr b="1" lang="en-US" sz="2000">
                    <a:solidFill>
                      <a:srgbClr val="1F45BC"/>
                    </a:solidFill>
                    <a:latin typeface="Arial"/>
                    <a:ea typeface="Arial"/>
                    <a:cs typeface="Arial"/>
                    <a:sym typeface="Arial"/>
                  </a:rPr>
                  <a:t>...</a:t>
                </a:r>
                <a:endParaRPr b="1" sz="3000">
                  <a:solidFill>
                    <a:srgbClr val="1F45BC"/>
                  </a:solidFill>
                  <a:latin typeface="Arial"/>
                  <a:ea typeface="Arial"/>
                  <a:cs typeface="Arial"/>
                  <a:sym typeface="Arial"/>
                </a:endParaRPr>
              </a:p>
            </p:txBody>
          </p:sp>
          <p:sp>
            <p:nvSpPr>
              <p:cNvPr id="3556" name="Google Shape;3556;p143"/>
              <p:cNvSpPr/>
              <p:nvPr/>
            </p:nvSpPr>
            <p:spPr>
              <a:xfrm>
                <a:off x="11207346" y="5095752"/>
                <a:ext cx="1203232" cy="259627"/>
              </a:xfrm>
              <a:prstGeom prst="rect">
                <a:avLst/>
              </a:prstGeom>
              <a:solidFill>
                <a:schemeClr val="lt1"/>
              </a:solidFill>
              <a:ln cap="flat" cmpd="sng" w="19050">
                <a:solidFill>
                  <a:srgbClr val="66A1F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Tên cột</a:t>
                </a:r>
                <a:endParaRPr sz="1200">
                  <a:solidFill>
                    <a:srgbClr val="1F45BC"/>
                  </a:solidFill>
                  <a:latin typeface="Arial"/>
                  <a:ea typeface="Arial"/>
                  <a:cs typeface="Arial"/>
                  <a:sym typeface="Arial"/>
                </a:endParaRPr>
              </a:p>
            </p:txBody>
          </p:sp>
          <p:sp>
            <p:nvSpPr>
              <p:cNvPr id="3557" name="Google Shape;3557;p143"/>
              <p:cNvSpPr/>
              <p:nvPr/>
            </p:nvSpPr>
            <p:spPr>
              <a:xfrm>
                <a:off x="11207346" y="5427896"/>
                <a:ext cx="1203232" cy="259627"/>
              </a:xfrm>
              <a:prstGeom prst="rect">
                <a:avLst/>
              </a:prstGeom>
              <a:solidFill>
                <a:schemeClr val="lt1"/>
              </a:solidFill>
              <a:ln cap="flat" cmpd="sng" w="1905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Giá trị cột</a:t>
                </a:r>
                <a:endParaRPr sz="1200">
                  <a:solidFill>
                    <a:srgbClr val="1F45BC"/>
                  </a:solidFill>
                  <a:latin typeface="Arial"/>
                  <a:ea typeface="Arial"/>
                  <a:cs typeface="Arial"/>
                  <a:sym typeface="Arial"/>
                </a:endParaRPr>
              </a:p>
            </p:txBody>
          </p:sp>
          <p:sp>
            <p:nvSpPr>
              <p:cNvPr id="3558" name="Google Shape;3558;p143"/>
              <p:cNvSpPr/>
              <p:nvPr/>
            </p:nvSpPr>
            <p:spPr>
              <a:xfrm rot="5400000">
                <a:off x="9930096" y="5678821"/>
                <a:ext cx="599526" cy="403957"/>
              </a:xfrm>
              <a:prstGeom prst="rect">
                <a:avLst/>
              </a:prstGeom>
              <a:noFill/>
              <a:ln>
                <a:noFill/>
              </a:ln>
            </p:spPr>
            <p:txBody>
              <a:bodyPr anchorCtr="0" anchor="t" bIns="45700" lIns="91425" spcFirstLastPara="1" rIns="91425" wrap="square" tIns="45700">
                <a:spAutoFit/>
              </a:bodyPr>
              <a:lstStyle/>
              <a:p>
                <a:pPr indent="0" lvl="0" marL="174625" marR="0" rtl="0" algn="ctr">
                  <a:lnSpc>
                    <a:spcPct val="120000"/>
                  </a:lnSpc>
                  <a:spcBef>
                    <a:spcPts val="0"/>
                  </a:spcBef>
                  <a:spcAft>
                    <a:spcPts val="0"/>
                  </a:spcAft>
                  <a:buNone/>
                </a:pPr>
                <a:r>
                  <a:rPr lang="en-US" sz="1800">
                    <a:solidFill>
                      <a:srgbClr val="1F45BC"/>
                    </a:solidFill>
                    <a:latin typeface="Arial"/>
                    <a:ea typeface="Arial"/>
                    <a:cs typeface="Arial"/>
                    <a:sym typeface="Arial"/>
                  </a:rPr>
                  <a:t>...</a:t>
                </a:r>
                <a:endParaRPr sz="1800">
                  <a:solidFill>
                    <a:srgbClr val="1F45BC"/>
                  </a:solidFill>
                  <a:latin typeface="Arial"/>
                  <a:ea typeface="Arial"/>
                  <a:cs typeface="Arial"/>
                  <a:sym typeface="Arial"/>
                </a:endParaRPr>
              </a:p>
            </p:txBody>
          </p:sp>
          <p:sp>
            <p:nvSpPr>
              <p:cNvPr id="3559" name="Google Shape;3559;p143"/>
              <p:cNvSpPr/>
              <p:nvPr/>
            </p:nvSpPr>
            <p:spPr>
              <a:xfrm rot="5400000">
                <a:off x="9930096" y="6050283"/>
                <a:ext cx="599526" cy="403957"/>
              </a:xfrm>
              <a:prstGeom prst="rect">
                <a:avLst/>
              </a:prstGeom>
              <a:noFill/>
              <a:ln>
                <a:noFill/>
              </a:ln>
            </p:spPr>
            <p:txBody>
              <a:bodyPr anchorCtr="0" anchor="t" bIns="45700" lIns="91425" spcFirstLastPara="1" rIns="91425" wrap="square" tIns="45700">
                <a:spAutoFit/>
              </a:bodyPr>
              <a:lstStyle/>
              <a:p>
                <a:pPr indent="0" lvl="0" marL="174625" marR="0" rtl="0" algn="ctr">
                  <a:lnSpc>
                    <a:spcPct val="120000"/>
                  </a:lnSpc>
                  <a:spcBef>
                    <a:spcPts val="0"/>
                  </a:spcBef>
                  <a:spcAft>
                    <a:spcPts val="0"/>
                  </a:spcAft>
                  <a:buNone/>
                </a:pPr>
                <a:r>
                  <a:rPr lang="en-US" sz="1800">
                    <a:solidFill>
                      <a:srgbClr val="1F45BC"/>
                    </a:solidFill>
                    <a:latin typeface="Arial"/>
                    <a:ea typeface="Arial"/>
                    <a:cs typeface="Arial"/>
                    <a:sym typeface="Arial"/>
                  </a:rPr>
                  <a:t>...</a:t>
                </a:r>
                <a:endParaRPr sz="1800">
                  <a:solidFill>
                    <a:srgbClr val="1F45BC"/>
                  </a:solidFill>
                  <a:latin typeface="Arial"/>
                  <a:ea typeface="Arial"/>
                  <a:cs typeface="Arial"/>
                  <a:sym typeface="Arial"/>
                </a:endParaRPr>
              </a:p>
            </p:txBody>
          </p:sp>
        </p:grpSp>
        <p:sp>
          <p:nvSpPr>
            <p:cNvPr id="3560" name="Google Shape;3560;p143"/>
            <p:cNvSpPr/>
            <p:nvPr/>
          </p:nvSpPr>
          <p:spPr>
            <a:xfrm>
              <a:off x="4607277" y="4704271"/>
              <a:ext cx="595450" cy="313932"/>
            </a:xfrm>
            <a:prstGeom prst="rect">
              <a:avLst/>
            </a:prstGeom>
            <a:noFill/>
            <a:ln>
              <a:noFill/>
            </a:ln>
          </p:spPr>
          <p:txBody>
            <a:bodyPr anchorCtr="0" anchor="t" bIns="45700" lIns="91425" spcFirstLastPara="1" rIns="91425" wrap="square" tIns="45700">
              <a:spAutoFit/>
            </a:bodyPr>
            <a:lstStyle/>
            <a:p>
              <a:pPr indent="-174625" lvl="0" marL="174625" marR="0" rtl="0" algn="l">
                <a:lnSpc>
                  <a:spcPct val="120000"/>
                </a:lnSpc>
                <a:spcBef>
                  <a:spcPts val="0"/>
                </a:spcBef>
                <a:spcAft>
                  <a:spcPts val="0"/>
                </a:spcAft>
                <a:buNone/>
              </a:pPr>
              <a:r>
                <a:rPr lang="en-US" sz="1200">
                  <a:solidFill>
                    <a:srgbClr val="1F45BC"/>
                  </a:solidFill>
                  <a:latin typeface="Arial"/>
                  <a:ea typeface="Arial"/>
                  <a:cs typeface="Arial"/>
                  <a:sym typeface="Arial"/>
                </a:rPr>
                <a:t>Hàng</a:t>
              </a:r>
              <a:endParaRPr sz="1200">
                <a:solidFill>
                  <a:srgbClr val="1F45BC"/>
                </a:solidFill>
                <a:latin typeface="Arial"/>
                <a:ea typeface="Arial"/>
                <a:cs typeface="Arial"/>
                <a:sym typeface="Arial"/>
              </a:endParaRPr>
            </a:p>
          </p:txBody>
        </p:sp>
        <p:sp>
          <p:nvSpPr>
            <p:cNvPr id="3561" name="Google Shape;3561;p143"/>
            <p:cNvSpPr/>
            <p:nvPr/>
          </p:nvSpPr>
          <p:spPr>
            <a:xfrm>
              <a:off x="4436831" y="3638432"/>
              <a:ext cx="1378580" cy="247650"/>
            </a:xfrm>
            <a:prstGeom prst="roundRect">
              <a:avLst>
                <a:gd fmla="val 16667"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174625" marR="0" rtl="0" algn="l">
                <a:lnSpc>
                  <a:spcPct val="120000"/>
                </a:lnSpc>
                <a:spcBef>
                  <a:spcPts val="0"/>
                </a:spcBef>
                <a:spcAft>
                  <a:spcPts val="0"/>
                </a:spcAft>
                <a:buNone/>
              </a:pPr>
              <a:r>
                <a:rPr lang="en-US" sz="1400">
                  <a:solidFill>
                    <a:srgbClr val="1F45BC"/>
                  </a:solidFill>
                  <a:latin typeface="Arial"/>
                  <a:ea typeface="Arial"/>
                  <a:cs typeface="Arial"/>
                  <a:sym typeface="Arial"/>
                </a:rPr>
                <a:t>  Keyspace </a:t>
              </a:r>
              <a:endParaRPr sz="1400">
                <a:solidFill>
                  <a:srgbClr val="1F45BC"/>
                </a:solidFill>
                <a:latin typeface="Arial"/>
                <a:ea typeface="Arial"/>
                <a:cs typeface="Arial"/>
                <a:sym typeface="Arial"/>
              </a:endParaRPr>
            </a:p>
          </p:txBody>
        </p:sp>
        <p:sp>
          <p:nvSpPr>
            <p:cNvPr id="3562" name="Google Shape;3562;p143"/>
            <p:cNvSpPr/>
            <p:nvPr/>
          </p:nvSpPr>
          <p:spPr>
            <a:xfrm>
              <a:off x="4662564" y="4009354"/>
              <a:ext cx="1013366" cy="247650"/>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174625" marR="0" rtl="0" algn="l">
                <a:lnSpc>
                  <a:spcPct val="120000"/>
                </a:lnSpc>
                <a:spcBef>
                  <a:spcPts val="0"/>
                </a:spcBef>
                <a:spcAft>
                  <a:spcPts val="0"/>
                </a:spcAft>
                <a:buNone/>
              </a:pPr>
              <a:r>
                <a:rPr lang="en-US" sz="1400">
                  <a:solidFill>
                    <a:srgbClr val="1F45BC"/>
                  </a:solidFill>
                  <a:latin typeface="Arial"/>
                  <a:ea typeface="Arial"/>
                  <a:cs typeface="Arial"/>
                  <a:sym typeface="Arial"/>
                </a:rPr>
                <a:t> Bảng </a:t>
              </a:r>
              <a:endParaRPr sz="1400">
                <a:solidFill>
                  <a:srgbClr val="1F45BC"/>
                </a:solidFill>
                <a:latin typeface="Arial"/>
                <a:ea typeface="Arial"/>
                <a:cs typeface="Arial"/>
                <a:sym typeface="Arial"/>
              </a:endParaRPr>
            </a:p>
          </p:txBody>
        </p:sp>
      </p:gr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7" name="Shape 3567"/>
        <p:cNvGrpSpPr/>
        <p:nvPr/>
      </p:nvGrpSpPr>
      <p:grpSpPr>
        <a:xfrm>
          <a:off x="0" y="0"/>
          <a:ext cx="0" cy="0"/>
          <a:chOff x="0" y="0"/>
          <a:chExt cx="0" cy="0"/>
        </a:xfrm>
      </p:grpSpPr>
      <p:sp>
        <p:nvSpPr>
          <p:cNvPr id="3568" name="Google Shape;3568;p14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2.3. Cassandra</a:t>
            </a:r>
            <a:endParaRPr/>
          </a:p>
        </p:txBody>
      </p:sp>
      <p:sp>
        <p:nvSpPr>
          <p:cNvPr id="3569" name="Google Shape;3569;p14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Ghi/Đọc luồng dữ liệu</a:t>
            </a:r>
            <a:endParaRPr/>
          </a:p>
        </p:txBody>
      </p:sp>
      <p:sp>
        <p:nvSpPr>
          <p:cNvPr id="3570" name="Google Shape;3570;p14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571" name="Google Shape;3571;p14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Node điều phối</a:t>
            </a:r>
            <a:endParaRPr/>
          </a:p>
          <a:p>
            <a:pPr indent="-182563" lvl="1" marL="360363" rtl="0" algn="l">
              <a:lnSpc>
                <a:spcPct val="138461"/>
              </a:lnSpc>
              <a:spcBef>
                <a:spcPts val="200"/>
              </a:spcBef>
              <a:spcAft>
                <a:spcPts val="0"/>
              </a:spcAft>
              <a:buClr>
                <a:srgbClr val="262626"/>
              </a:buClr>
              <a:buSzPts val="1040"/>
              <a:buChar char="•"/>
            </a:pPr>
            <a:r>
              <a:rPr lang="en-US"/>
              <a:t>Xử lý các yêu cầu của khách hàng</a:t>
            </a:r>
            <a:endParaRPr/>
          </a:p>
          <a:p>
            <a:pPr indent="-182563" lvl="1" marL="360363" rtl="0" algn="l">
              <a:lnSpc>
                <a:spcPct val="138461"/>
              </a:lnSpc>
              <a:spcBef>
                <a:spcPts val="200"/>
              </a:spcBef>
              <a:spcAft>
                <a:spcPts val="0"/>
              </a:spcAft>
              <a:buClr>
                <a:srgbClr val="262626"/>
              </a:buClr>
              <a:buSzPts val="1040"/>
              <a:buChar char="•"/>
            </a:pPr>
            <a:r>
              <a:rPr lang="en-US"/>
              <a:t>Bất kỳ nút nào cũng có thể là nút điều phối</a:t>
            </a:r>
            <a:endParaRPr/>
          </a:p>
        </p:txBody>
      </p:sp>
      <p:grpSp>
        <p:nvGrpSpPr>
          <p:cNvPr id="3572" name="Google Shape;3572;p144"/>
          <p:cNvGrpSpPr/>
          <p:nvPr/>
        </p:nvGrpSpPr>
        <p:grpSpPr>
          <a:xfrm>
            <a:off x="2977790" y="2368812"/>
            <a:ext cx="5392363" cy="3837361"/>
            <a:chOff x="2413910" y="2464445"/>
            <a:chExt cx="5392363" cy="3837361"/>
          </a:xfrm>
        </p:grpSpPr>
        <p:sp>
          <p:nvSpPr>
            <p:cNvPr id="3573" name="Google Shape;3573;p144"/>
            <p:cNvSpPr/>
            <p:nvPr/>
          </p:nvSpPr>
          <p:spPr>
            <a:xfrm>
              <a:off x="4652585" y="3201680"/>
              <a:ext cx="2860822" cy="2860821"/>
            </a:xfrm>
            <a:prstGeom prst="ellipse">
              <a:avLst/>
            </a:prstGeom>
            <a:noFill/>
            <a:ln cap="flat" cmpd="sng" w="381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1F45BC"/>
                </a:solidFill>
                <a:latin typeface="Arial"/>
                <a:ea typeface="Arial"/>
                <a:cs typeface="Arial"/>
                <a:sym typeface="Arial"/>
              </a:endParaRPr>
            </a:p>
          </p:txBody>
        </p:sp>
        <p:sp>
          <p:nvSpPr>
            <p:cNvPr id="3574" name="Google Shape;3574;p144"/>
            <p:cNvSpPr/>
            <p:nvPr/>
          </p:nvSpPr>
          <p:spPr>
            <a:xfrm>
              <a:off x="4344733" y="4286516"/>
              <a:ext cx="615703" cy="615699"/>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1F45BC"/>
                  </a:solidFill>
                  <a:latin typeface="Arial"/>
                  <a:ea typeface="Arial"/>
                  <a:cs typeface="Arial"/>
                  <a:sym typeface="Arial"/>
                </a:rPr>
                <a:t>n</a:t>
              </a:r>
              <a:r>
                <a:rPr baseline="-25000" lang="en-US" sz="2000">
                  <a:solidFill>
                    <a:srgbClr val="1F45BC"/>
                  </a:solidFill>
                  <a:latin typeface="Arial"/>
                  <a:ea typeface="Arial"/>
                  <a:cs typeface="Arial"/>
                  <a:sym typeface="Arial"/>
                </a:rPr>
                <a:t>1</a:t>
              </a:r>
              <a:endParaRPr baseline="-25000" sz="2000">
                <a:solidFill>
                  <a:srgbClr val="1F45BC"/>
                </a:solidFill>
                <a:latin typeface="Arial"/>
                <a:ea typeface="Arial"/>
                <a:cs typeface="Arial"/>
                <a:sym typeface="Arial"/>
              </a:endParaRPr>
            </a:p>
          </p:txBody>
        </p:sp>
        <p:sp>
          <p:nvSpPr>
            <p:cNvPr id="3575" name="Google Shape;3575;p144"/>
            <p:cNvSpPr txBox="1"/>
            <p:nvPr/>
          </p:nvSpPr>
          <p:spPr>
            <a:xfrm>
              <a:off x="4919357" y="4682707"/>
              <a:ext cx="17346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1F45BC"/>
                  </a:solidFill>
                  <a:latin typeface="Arial"/>
                  <a:ea typeface="Arial"/>
                  <a:cs typeface="Arial"/>
                  <a:sym typeface="Arial"/>
                </a:rPr>
                <a:t>Điều phối</a:t>
              </a:r>
              <a:endParaRPr sz="1800">
                <a:solidFill>
                  <a:srgbClr val="1F45BC"/>
                </a:solidFill>
                <a:latin typeface="Arial"/>
                <a:ea typeface="Arial"/>
                <a:cs typeface="Arial"/>
                <a:sym typeface="Arial"/>
              </a:endParaRPr>
            </a:p>
          </p:txBody>
        </p:sp>
        <p:sp>
          <p:nvSpPr>
            <p:cNvPr id="3576" name="Google Shape;3576;p144"/>
            <p:cNvSpPr txBox="1"/>
            <p:nvPr/>
          </p:nvSpPr>
          <p:spPr>
            <a:xfrm>
              <a:off x="2413910" y="4224693"/>
              <a:ext cx="20711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1F45BC"/>
                  </a:solidFill>
                  <a:latin typeface="Arial"/>
                  <a:ea typeface="Arial"/>
                  <a:cs typeface="Arial"/>
                  <a:sym typeface="Arial"/>
                </a:rPr>
                <a:t>Yêu cầu</a:t>
              </a:r>
              <a:endParaRPr sz="1800">
                <a:solidFill>
                  <a:srgbClr val="1F45BC"/>
                </a:solidFill>
                <a:latin typeface="Arial"/>
                <a:ea typeface="Arial"/>
                <a:cs typeface="Arial"/>
                <a:sym typeface="Arial"/>
              </a:endParaRPr>
            </a:p>
          </p:txBody>
        </p:sp>
        <p:sp>
          <p:nvSpPr>
            <p:cNvPr id="3577" name="Google Shape;3577;p144"/>
            <p:cNvSpPr/>
            <p:nvPr/>
          </p:nvSpPr>
          <p:spPr>
            <a:xfrm>
              <a:off x="7190570" y="4286516"/>
              <a:ext cx="615703" cy="615699"/>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1F45BC"/>
                  </a:solidFill>
                  <a:latin typeface="Arial"/>
                  <a:ea typeface="Arial"/>
                  <a:cs typeface="Arial"/>
                  <a:sym typeface="Arial"/>
                </a:rPr>
                <a:t>n</a:t>
              </a:r>
              <a:r>
                <a:rPr baseline="-25000" lang="en-US" sz="2000">
                  <a:solidFill>
                    <a:srgbClr val="1F45BC"/>
                  </a:solidFill>
                  <a:latin typeface="Arial"/>
                  <a:ea typeface="Arial"/>
                  <a:cs typeface="Arial"/>
                  <a:sym typeface="Arial"/>
                </a:rPr>
                <a:t>5</a:t>
              </a:r>
              <a:endParaRPr baseline="-25000" sz="2000">
                <a:solidFill>
                  <a:srgbClr val="1F45BC"/>
                </a:solidFill>
                <a:latin typeface="Arial"/>
                <a:ea typeface="Arial"/>
                <a:cs typeface="Arial"/>
                <a:sym typeface="Arial"/>
              </a:endParaRPr>
            </a:p>
          </p:txBody>
        </p:sp>
        <p:sp>
          <p:nvSpPr>
            <p:cNvPr id="3578" name="Google Shape;3578;p144"/>
            <p:cNvSpPr/>
            <p:nvPr/>
          </p:nvSpPr>
          <p:spPr>
            <a:xfrm>
              <a:off x="4745949" y="3316132"/>
              <a:ext cx="615703" cy="615699"/>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1F45BC"/>
                  </a:solidFill>
                  <a:latin typeface="Arial"/>
                  <a:ea typeface="Arial"/>
                  <a:cs typeface="Arial"/>
                  <a:sym typeface="Arial"/>
                </a:rPr>
                <a:t>n</a:t>
              </a:r>
              <a:r>
                <a:rPr baseline="-25000" lang="en-US" sz="2000">
                  <a:solidFill>
                    <a:srgbClr val="1F45BC"/>
                  </a:solidFill>
                  <a:latin typeface="Arial"/>
                  <a:ea typeface="Arial"/>
                  <a:cs typeface="Arial"/>
                  <a:sym typeface="Arial"/>
                </a:rPr>
                <a:t>2</a:t>
              </a:r>
              <a:endParaRPr baseline="-25000" sz="2000">
                <a:solidFill>
                  <a:srgbClr val="1F45BC"/>
                </a:solidFill>
                <a:latin typeface="Arial"/>
                <a:ea typeface="Arial"/>
                <a:cs typeface="Arial"/>
                <a:sym typeface="Arial"/>
              </a:endParaRPr>
            </a:p>
          </p:txBody>
        </p:sp>
        <p:sp>
          <p:nvSpPr>
            <p:cNvPr id="3579" name="Google Shape;3579;p144"/>
            <p:cNvSpPr/>
            <p:nvPr/>
          </p:nvSpPr>
          <p:spPr>
            <a:xfrm>
              <a:off x="6789353" y="3316132"/>
              <a:ext cx="615703" cy="615699"/>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1F45BC"/>
                  </a:solidFill>
                  <a:latin typeface="Arial"/>
                  <a:ea typeface="Arial"/>
                  <a:cs typeface="Arial"/>
                  <a:sym typeface="Arial"/>
                </a:rPr>
                <a:t>n</a:t>
              </a:r>
              <a:r>
                <a:rPr baseline="-25000" lang="en-US" sz="2000">
                  <a:solidFill>
                    <a:srgbClr val="1F45BC"/>
                  </a:solidFill>
                  <a:latin typeface="Arial"/>
                  <a:ea typeface="Arial"/>
                  <a:cs typeface="Arial"/>
                  <a:sym typeface="Arial"/>
                </a:rPr>
                <a:t>4</a:t>
              </a:r>
              <a:endParaRPr baseline="-25000" sz="2000">
                <a:solidFill>
                  <a:srgbClr val="1F45BC"/>
                </a:solidFill>
                <a:latin typeface="Arial"/>
                <a:ea typeface="Arial"/>
                <a:cs typeface="Arial"/>
                <a:sym typeface="Arial"/>
              </a:endParaRPr>
            </a:p>
          </p:txBody>
        </p:sp>
        <p:sp>
          <p:nvSpPr>
            <p:cNvPr id="3580" name="Google Shape;3580;p144"/>
            <p:cNvSpPr/>
            <p:nvPr/>
          </p:nvSpPr>
          <p:spPr>
            <a:xfrm>
              <a:off x="5753656" y="2905585"/>
              <a:ext cx="615703" cy="615699"/>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1F45BC"/>
                  </a:solidFill>
                  <a:latin typeface="Arial"/>
                  <a:ea typeface="Arial"/>
                  <a:cs typeface="Arial"/>
                  <a:sym typeface="Arial"/>
                </a:rPr>
                <a:t>n</a:t>
              </a:r>
              <a:r>
                <a:rPr baseline="-25000" lang="en-US" sz="2000">
                  <a:solidFill>
                    <a:srgbClr val="1F45BC"/>
                  </a:solidFill>
                  <a:latin typeface="Arial"/>
                  <a:ea typeface="Arial"/>
                  <a:cs typeface="Arial"/>
                  <a:sym typeface="Arial"/>
                </a:rPr>
                <a:t>3</a:t>
              </a:r>
              <a:endParaRPr baseline="-25000" sz="2000">
                <a:solidFill>
                  <a:srgbClr val="1F45BC"/>
                </a:solidFill>
                <a:latin typeface="Arial"/>
                <a:ea typeface="Arial"/>
                <a:cs typeface="Arial"/>
                <a:sym typeface="Arial"/>
              </a:endParaRPr>
            </a:p>
          </p:txBody>
        </p:sp>
        <p:sp>
          <p:nvSpPr>
            <p:cNvPr id="3581" name="Google Shape;3581;p144"/>
            <p:cNvSpPr/>
            <p:nvPr/>
          </p:nvSpPr>
          <p:spPr>
            <a:xfrm>
              <a:off x="5753656" y="5686107"/>
              <a:ext cx="615703" cy="615699"/>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1F45BC"/>
                  </a:solidFill>
                  <a:latin typeface="Arial"/>
                  <a:ea typeface="Arial"/>
                  <a:cs typeface="Arial"/>
                  <a:sym typeface="Arial"/>
                </a:rPr>
                <a:t>n</a:t>
              </a:r>
              <a:r>
                <a:rPr baseline="-25000" lang="en-US" sz="2000">
                  <a:solidFill>
                    <a:srgbClr val="1F45BC"/>
                  </a:solidFill>
                  <a:latin typeface="Arial"/>
                  <a:ea typeface="Arial"/>
                  <a:cs typeface="Arial"/>
                  <a:sym typeface="Arial"/>
                </a:rPr>
                <a:t>7</a:t>
              </a:r>
              <a:endParaRPr baseline="-25000" sz="2000">
                <a:solidFill>
                  <a:srgbClr val="1F45BC"/>
                </a:solidFill>
                <a:latin typeface="Arial"/>
                <a:ea typeface="Arial"/>
                <a:cs typeface="Arial"/>
                <a:sym typeface="Arial"/>
              </a:endParaRPr>
            </a:p>
          </p:txBody>
        </p:sp>
        <p:sp>
          <p:nvSpPr>
            <p:cNvPr id="3582" name="Google Shape;3582;p144"/>
            <p:cNvSpPr/>
            <p:nvPr/>
          </p:nvSpPr>
          <p:spPr>
            <a:xfrm>
              <a:off x="4745949" y="5294221"/>
              <a:ext cx="615703" cy="615699"/>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1F45BC"/>
                  </a:solidFill>
                  <a:latin typeface="Arial"/>
                  <a:ea typeface="Arial"/>
                  <a:cs typeface="Arial"/>
                  <a:sym typeface="Arial"/>
                </a:rPr>
                <a:t>n</a:t>
              </a:r>
              <a:r>
                <a:rPr baseline="-25000" lang="en-US" sz="2000">
                  <a:solidFill>
                    <a:srgbClr val="1F45BC"/>
                  </a:solidFill>
                  <a:latin typeface="Arial"/>
                  <a:ea typeface="Arial"/>
                  <a:cs typeface="Arial"/>
                  <a:sym typeface="Arial"/>
                </a:rPr>
                <a:t>8</a:t>
              </a:r>
              <a:endParaRPr baseline="-25000" sz="2000">
                <a:solidFill>
                  <a:srgbClr val="1F45BC"/>
                </a:solidFill>
                <a:latin typeface="Arial"/>
                <a:ea typeface="Arial"/>
                <a:cs typeface="Arial"/>
                <a:sym typeface="Arial"/>
              </a:endParaRPr>
            </a:p>
          </p:txBody>
        </p:sp>
        <p:sp>
          <p:nvSpPr>
            <p:cNvPr id="3583" name="Google Shape;3583;p144"/>
            <p:cNvSpPr/>
            <p:nvPr/>
          </p:nvSpPr>
          <p:spPr>
            <a:xfrm>
              <a:off x="6789353" y="5294221"/>
              <a:ext cx="615703" cy="615699"/>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1F45BC"/>
                  </a:solidFill>
                  <a:latin typeface="Arial"/>
                  <a:ea typeface="Arial"/>
                  <a:cs typeface="Arial"/>
                  <a:sym typeface="Arial"/>
                </a:rPr>
                <a:t>n</a:t>
              </a:r>
              <a:r>
                <a:rPr baseline="-25000" lang="en-US" sz="2000">
                  <a:solidFill>
                    <a:srgbClr val="1F45BC"/>
                  </a:solidFill>
                  <a:latin typeface="Arial"/>
                  <a:ea typeface="Arial"/>
                  <a:cs typeface="Arial"/>
                  <a:sym typeface="Arial"/>
                </a:rPr>
                <a:t>6</a:t>
              </a:r>
              <a:endParaRPr baseline="-25000" sz="2000">
                <a:solidFill>
                  <a:srgbClr val="1F45BC"/>
                </a:solidFill>
                <a:latin typeface="Arial"/>
                <a:ea typeface="Arial"/>
                <a:cs typeface="Arial"/>
                <a:sym typeface="Arial"/>
              </a:endParaRPr>
            </a:p>
          </p:txBody>
        </p:sp>
        <p:cxnSp>
          <p:nvCxnSpPr>
            <p:cNvPr id="3584" name="Google Shape;3584;p144"/>
            <p:cNvCxnSpPr/>
            <p:nvPr/>
          </p:nvCxnSpPr>
          <p:spPr>
            <a:xfrm flipH="1" rot="10800000">
              <a:off x="4997760" y="3950493"/>
              <a:ext cx="322127" cy="662535"/>
            </a:xfrm>
            <a:prstGeom prst="curvedConnector2">
              <a:avLst/>
            </a:prstGeom>
            <a:noFill/>
            <a:ln cap="flat" cmpd="sng" w="38100">
              <a:solidFill>
                <a:srgbClr val="BFBFBF"/>
              </a:solidFill>
              <a:prstDash val="solid"/>
              <a:miter lim="800000"/>
              <a:headEnd len="sm" w="sm" type="none"/>
              <a:tailEnd len="med" w="med" type="triangle"/>
            </a:ln>
          </p:spPr>
        </p:cxnSp>
        <p:cxnSp>
          <p:nvCxnSpPr>
            <p:cNvPr id="3585" name="Google Shape;3585;p144"/>
            <p:cNvCxnSpPr/>
            <p:nvPr/>
          </p:nvCxnSpPr>
          <p:spPr>
            <a:xfrm flipH="1" rot="10800000">
              <a:off x="4991229" y="3482929"/>
              <a:ext cx="1244110" cy="1163250"/>
            </a:xfrm>
            <a:prstGeom prst="curvedConnector2">
              <a:avLst/>
            </a:prstGeom>
            <a:noFill/>
            <a:ln cap="flat" cmpd="sng" w="38100">
              <a:solidFill>
                <a:srgbClr val="BFBFBF"/>
              </a:solidFill>
              <a:prstDash val="solid"/>
              <a:miter lim="800000"/>
              <a:headEnd len="sm" w="sm" type="none"/>
              <a:tailEnd len="med" w="med" type="triangle"/>
            </a:ln>
          </p:spPr>
        </p:cxnSp>
        <p:cxnSp>
          <p:nvCxnSpPr>
            <p:cNvPr id="3586" name="Google Shape;3586;p144"/>
            <p:cNvCxnSpPr/>
            <p:nvPr/>
          </p:nvCxnSpPr>
          <p:spPr>
            <a:xfrm flipH="1" rot="10800000">
              <a:off x="4987665" y="3913559"/>
              <a:ext cx="1960309" cy="781308"/>
            </a:xfrm>
            <a:prstGeom prst="curvedConnector2">
              <a:avLst/>
            </a:prstGeom>
            <a:noFill/>
            <a:ln cap="flat" cmpd="sng" w="38100">
              <a:solidFill>
                <a:srgbClr val="BFBFBF"/>
              </a:solidFill>
              <a:prstDash val="solid"/>
              <a:miter lim="800000"/>
              <a:headEnd len="sm" w="sm" type="none"/>
              <a:tailEnd len="med" w="med" type="triangle"/>
            </a:ln>
          </p:spPr>
        </p:cxnSp>
        <p:cxnSp>
          <p:nvCxnSpPr>
            <p:cNvPr id="3587" name="Google Shape;3587;p144"/>
            <p:cNvCxnSpPr/>
            <p:nvPr/>
          </p:nvCxnSpPr>
          <p:spPr>
            <a:xfrm>
              <a:off x="2474251" y="4646179"/>
              <a:ext cx="1765748" cy="0"/>
            </a:xfrm>
            <a:prstGeom prst="straightConnector1">
              <a:avLst/>
            </a:prstGeom>
            <a:noFill/>
            <a:ln cap="flat" cmpd="sng" w="76200">
              <a:solidFill>
                <a:srgbClr val="BFBFBF"/>
              </a:solidFill>
              <a:prstDash val="solid"/>
              <a:miter lim="800000"/>
              <a:headEnd len="sm" w="sm" type="none"/>
              <a:tailEnd len="med" w="med" type="triangle"/>
            </a:ln>
          </p:spPr>
        </p:cxnSp>
        <p:sp>
          <p:nvSpPr>
            <p:cNvPr id="3588" name="Google Shape;3588;p144"/>
            <p:cNvSpPr/>
            <p:nvPr/>
          </p:nvSpPr>
          <p:spPr>
            <a:xfrm>
              <a:off x="5883926" y="2464445"/>
              <a:ext cx="360040" cy="360040"/>
            </a:xfrm>
            <a:prstGeom prst="ellipse">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2</a:t>
              </a:r>
              <a:endParaRPr sz="1800">
                <a:solidFill>
                  <a:schemeClr val="lt1"/>
                </a:solidFill>
                <a:latin typeface="Arial"/>
                <a:ea typeface="Arial"/>
                <a:cs typeface="Arial"/>
                <a:sym typeface="Arial"/>
              </a:endParaRPr>
            </a:p>
          </p:txBody>
        </p:sp>
        <p:sp>
          <p:nvSpPr>
            <p:cNvPr id="3589" name="Google Shape;3589;p144"/>
            <p:cNvSpPr/>
            <p:nvPr/>
          </p:nvSpPr>
          <p:spPr>
            <a:xfrm>
              <a:off x="4423164" y="3058334"/>
              <a:ext cx="360040" cy="360040"/>
            </a:xfrm>
            <a:prstGeom prst="ellipse">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1</a:t>
              </a:r>
              <a:endParaRPr sz="1800">
                <a:solidFill>
                  <a:schemeClr val="lt1"/>
                </a:solidFill>
                <a:latin typeface="Arial"/>
                <a:ea typeface="Arial"/>
                <a:cs typeface="Arial"/>
                <a:sym typeface="Arial"/>
              </a:endParaRPr>
            </a:p>
          </p:txBody>
        </p:sp>
        <p:sp>
          <p:nvSpPr>
            <p:cNvPr id="3590" name="Google Shape;3590;p144"/>
            <p:cNvSpPr/>
            <p:nvPr/>
          </p:nvSpPr>
          <p:spPr>
            <a:xfrm>
              <a:off x="7414014" y="3058334"/>
              <a:ext cx="360040" cy="360040"/>
            </a:xfrm>
            <a:prstGeom prst="ellipse">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3</a:t>
              </a:r>
              <a:endParaRPr sz="1800">
                <a:solidFill>
                  <a:schemeClr val="lt1"/>
                </a:solidFill>
                <a:latin typeface="Arial"/>
                <a:ea typeface="Arial"/>
                <a:cs typeface="Arial"/>
                <a:sym typeface="Arial"/>
              </a:endParaRPr>
            </a:p>
          </p:txBody>
        </p:sp>
      </p:gr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5" name="Shape 3595"/>
        <p:cNvGrpSpPr/>
        <p:nvPr/>
      </p:nvGrpSpPr>
      <p:grpSpPr>
        <a:xfrm>
          <a:off x="0" y="0"/>
          <a:ext cx="0" cy="0"/>
          <a:chOff x="0" y="0"/>
          <a:chExt cx="0" cy="0"/>
        </a:xfrm>
      </p:grpSpPr>
      <p:sp>
        <p:nvSpPr>
          <p:cNvPr id="3596" name="Google Shape;3596;p14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2.3. Cassandra</a:t>
            </a:r>
            <a:endParaRPr/>
          </a:p>
        </p:txBody>
      </p:sp>
      <p:sp>
        <p:nvSpPr>
          <p:cNvPr id="3597" name="Google Shape;3597;p14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Ghi đường dẫn (1/2)</a:t>
            </a:r>
            <a:endParaRPr/>
          </a:p>
        </p:txBody>
      </p:sp>
      <p:sp>
        <p:nvSpPr>
          <p:cNvPr id="3598" name="Google Shape;3598;p14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599" name="Google Shape;3599;p14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Thêm vào nhật ký Cam kết trên đĩa và lưu vào memTable</a:t>
            </a:r>
            <a:endParaRPr/>
          </a:p>
          <a:p>
            <a:pPr indent="-177800" lvl="0" marL="177800" rtl="0" algn="l">
              <a:lnSpc>
                <a:spcPct val="128571"/>
              </a:lnSpc>
              <a:spcBef>
                <a:spcPts val="1000"/>
              </a:spcBef>
              <a:spcAft>
                <a:spcPts val="0"/>
              </a:spcAft>
              <a:buClr>
                <a:srgbClr val="262626"/>
              </a:buClr>
              <a:buSzPts val="1400"/>
              <a:buFont typeface="Arial"/>
              <a:buChar char="•"/>
            </a:pPr>
            <a:r>
              <a:rPr lang="en-US"/>
              <a:t>Khi memTable đầy, nó được chuyển sang SSTable thông qua I/O.</a:t>
            </a:r>
            <a:endParaRPr/>
          </a:p>
          <a:p>
            <a:pPr indent="-177800" lvl="0" marL="177800" rtl="0" algn="l">
              <a:lnSpc>
                <a:spcPct val="128571"/>
              </a:lnSpc>
              <a:spcBef>
                <a:spcPts val="1000"/>
              </a:spcBef>
              <a:spcAft>
                <a:spcPts val="0"/>
              </a:spcAft>
              <a:buClr>
                <a:srgbClr val="262626"/>
              </a:buClr>
              <a:buSzPts val="1400"/>
              <a:buFont typeface="Arial"/>
              <a:buChar char="•"/>
            </a:pPr>
            <a:r>
              <a:rPr lang="en-US"/>
              <a:t>Sau khi xả, dữ liệu trong nhật ký cam kết sẽ bị xóa.</a:t>
            </a:r>
            <a:endParaRPr/>
          </a:p>
        </p:txBody>
      </p:sp>
      <p:grpSp>
        <p:nvGrpSpPr>
          <p:cNvPr id="3600" name="Google Shape;3600;p145"/>
          <p:cNvGrpSpPr/>
          <p:nvPr/>
        </p:nvGrpSpPr>
        <p:grpSpPr>
          <a:xfrm>
            <a:off x="1807836" y="3385876"/>
            <a:ext cx="6113017" cy="2844962"/>
            <a:chOff x="1823299" y="3490128"/>
            <a:chExt cx="6113017" cy="2844962"/>
          </a:xfrm>
        </p:grpSpPr>
        <p:sp>
          <p:nvSpPr>
            <p:cNvPr id="3601" name="Google Shape;3601;p145"/>
            <p:cNvSpPr/>
            <p:nvPr/>
          </p:nvSpPr>
          <p:spPr>
            <a:xfrm>
              <a:off x="4504793" y="3523106"/>
              <a:ext cx="3431523" cy="2811984"/>
            </a:xfrm>
            <a:prstGeom prst="roundRect">
              <a:avLst>
                <a:gd fmla="val 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cxnSp>
          <p:nvCxnSpPr>
            <p:cNvPr id="3602" name="Google Shape;3602;p145"/>
            <p:cNvCxnSpPr>
              <a:stCxn id="3601" idx="1"/>
              <a:endCxn id="3601" idx="3"/>
            </p:cNvCxnSpPr>
            <p:nvPr/>
          </p:nvCxnSpPr>
          <p:spPr>
            <a:xfrm>
              <a:off x="4504793" y="4929098"/>
              <a:ext cx="3431400" cy="0"/>
            </a:xfrm>
            <a:prstGeom prst="straightConnector1">
              <a:avLst/>
            </a:prstGeom>
            <a:noFill/>
            <a:ln cap="flat" cmpd="sng" w="19050">
              <a:solidFill>
                <a:srgbClr val="7F7F7F"/>
              </a:solidFill>
              <a:prstDash val="dash"/>
              <a:miter lim="800000"/>
              <a:headEnd len="sm" w="sm" type="none"/>
              <a:tailEnd len="sm" w="sm" type="none"/>
            </a:ln>
          </p:spPr>
        </p:cxnSp>
        <p:sp>
          <p:nvSpPr>
            <p:cNvPr id="3603" name="Google Shape;3603;p145"/>
            <p:cNvSpPr/>
            <p:nvPr/>
          </p:nvSpPr>
          <p:spPr>
            <a:xfrm>
              <a:off x="1856638" y="3961893"/>
              <a:ext cx="1216505" cy="513196"/>
            </a:xfrm>
            <a:prstGeom prst="roundRect">
              <a:avLst>
                <a:gd fmla="val 16667" name="adj"/>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Máy khách</a:t>
              </a:r>
              <a:endParaRPr sz="1600">
                <a:solidFill>
                  <a:schemeClr val="lt1"/>
                </a:solidFill>
                <a:latin typeface="Arial"/>
                <a:ea typeface="Arial"/>
                <a:cs typeface="Arial"/>
                <a:sym typeface="Arial"/>
              </a:endParaRPr>
            </a:p>
          </p:txBody>
        </p:sp>
        <p:sp>
          <p:nvSpPr>
            <p:cNvPr id="3604" name="Google Shape;3604;p145"/>
            <p:cNvSpPr/>
            <p:nvPr/>
          </p:nvSpPr>
          <p:spPr>
            <a:xfrm>
              <a:off x="3484236" y="3961893"/>
              <a:ext cx="888813" cy="513196"/>
            </a:xfrm>
            <a:prstGeom prst="roundRect">
              <a:avLst>
                <a:gd fmla="val 16667" name="adj"/>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1F45BC"/>
                  </a:solidFill>
                  <a:latin typeface="Arial"/>
                  <a:ea typeface="Arial"/>
                  <a:cs typeface="Arial"/>
                  <a:sym typeface="Arial"/>
                </a:rPr>
                <a:t>Dữ liệu</a:t>
              </a:r>
              <a:endParaRPr b="1" sz="1600">
                <a:solidFill>
                  <a:srgbClr val="1F45BC"/>
                </a:solidFill>
                <a:latin typeface="Arial"/>
                <a:ea typeface="Arial"/>
                <a:cs typeface="Arial"/>
                <a:sym typeface="Arial"/>
              </a:endParaRPr>
            </a:p>
          </p:txBody>
        </p:sp>
        <p:grpSp>
          <p:nvGrpSpPr>
            <p:cNvPr id="3605" name="Google Shape;3605;p145"/>
            <p:cNvGrpSpPr/>
            <p:nvPr/>
          </p:nvGrpSpPr>
          <p:grpSpPr>
            <a:xfrm>
              <a:off x="6045057" y="5110398"/>
              <a:ext cx="1056878" cy="912429"/>
              <a:chOff x="4734727" y="4294913"/>
              <a:chExt cx="1234618" cy="1065876"/>
            </a:xfrm>
          </p:grpSpPr>
          <p:grpSp>
            <p:nvGrpSpPr>
              <p:cNvPr id="3606" name="Google Shape;3606;p145"/>
              <p:cNvGrpSpPr/>
              <p:nvPr/>
            </p:nvGrpSpPr>
            <p:grpSpPr>
              <a:xfrm>
                <a:off x="4763852" y="4329100"/>
                <a:ext cx="1106598" cy="997503"/>
                <a:chOff x="4763852" y="4329100"/>
                <a:chExt cx="1106598" cy="997503"/>
              </a:xfrm>
            </p:grpSpPr>
            <p:sp>
              <p:nvSpPr>
                <p:cNvPr id="3607" name="Google Shape;3607;p145"/>
                <p:cNvSpPr/>
                <p:nvPr/>
              </p:nvSpPr>
              <p:spPr>
                <a:xfrm>
                  <a:off x="4763852" y="4329100"/>
                  <a:ext cx="324036" cy="997503"/>
                </a:xfrm>
                <a:prstGeom prst="roundRect">
                  <a:avLst>
                    <a:gd fmla="val 0"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3608" name="Google Shape;3608;p145"/>
                <p:cNvSpPr/>
                <p:nvPr/>
              </p:nvSpPr>
              <p:spPr>
                <a:xfrm>
                  <a:off x="5087701" y="4329100"/>
                  <a:ext cx="782749" cy="997503"/>
                </a:xfrm>
                <a:prstGeom prst="roundRect">
                  <a:avLst>
                    <a:gd fmla="val 0"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grpSp>
          <p:sp>
            <p:nvSpPr>
              <p:cNvPr id="3609" name="Google Shape;3609;p145"/>
              <p:cNvSpPr txBox="1"/>
              <p:nvPr/>
            </p:nvSpPr>
            <p:spPr>
              <a:xfrm>
                <a:off x="5002714" y="4637058"/>
                <a:ext cx="966631" cy="3954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1F45BC"/>
                    </a:solidFill>
                    <a:latin typeface="Arial"/>
                    <a:ea typeface="Arial"/>
                    <a:cs typeface="Arial"/>
                    <a:sym typeface="Arial"/>
                  </a:rPr>
                  <a:t>Dữ liệu</a:t>
                </a:r>
                <a:endParaRPr sz="1600">
                  <a:solidFill>
                    <a:srgbClr val="1F45BC"/>
                  </a:solidFill>
                  <a:latin typeface="Arial"/>
                  <a:ea typeface="Arial"/>
                  <a:cs typeface="Arial"/>
                  <a:sym typeface="Arial"/>
                </a:endParaRPr>
              </a:p>
            </p:txBody>
          </p:sp>
          <p:sp>
            <p:nvSpPr>
              <p:cNvPr id="3610" name="Google Shape;3610;p145"/>
              <p:cNvSpPr txBox="1"/>
              <p:nvPr/>
            </p:nvSpPr>
            <p:spPr>
              <a:xfrm rot="-5400000">
                <a:off x="4399534" y="4630106"/>
                <a:ext cx="1065876" cy="3954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1F45BC"/>
                    </a:solidFill>
                    <a:latin typeface="Arial"/>
                    <a:ea typeface="Arial"/>
                    <a:cs typeface="Arial"/>
                    <a:sym typeface="Arial"/>
                  </a:rPr>
                  <a:t>Chỉ mục</a:t>
                </a:r>
                <a:endParaRPr sz="1600">
                  <a:solidFill>
                    <a:srgbClr val="1F45BC"/>
                  </a:solidFill>
                  <a:latin typeface="Arial"/>
                  <a:ea typeface="Arial"/>
                  <a:cs typeface="Arial"/>
                  <a:sym typeface="Arial"/>
                </a:endParaRPr>
              </a:p>
            </p:txBody>
          </p:sp>
        </p:grpSp>
        <p:sp>
          <p:nvSpPr>
            <p:cNvPr id="3611" name="Google Shape;3611;p145"/>
            <p:cNvSpPr/>
            <p:nvPr/>
          </p:nvSpPr>
          <p:spPr>
            <a:xfrm>
              <a:off x="5128139" y="5161270"/>
              <a:ext cx="523952" cy="523953"/>
            </a:xfrm>
            <a:prstGeom prst="ellipse">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3612" name="Google Shape;3612;p145"/>
            <p:cNvSpPr txBox="1"/>
            <p:nvPr/>
          </p:nvSpPr>
          <p:spPr>
            <a:xfrm>
              <a:off x="4979417" y="5724001"/>
              <a:ext cx="81945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nhật ký </a:t>
              </a:r>
              <a:endParaRPr/>
            </a:p>
            <a:p>
              <a:pPr indent="0" lvl="0" marL="0" marR="0" rtl="0" algn="l">
                <a:spcBef>
                  <a:spcPts val="0"/>
                </a:spcBef>
                <a:spcAft>
                  <a:spcPts val="0"/>
                </a:spcAft>
                <a:buNone/>
              </a:pPr>
              <a:r>
                <a:rPr lang="en-US" sz="1400">
                  <a:solidFill>
                    <a:srgbClr val="1F45BC"/>
                  </a:solidFill>
                  <a:latin typeface="Arial"/>
                  <a:ea typeface="Arial"/>
                  <a:cs typeface="Arial"/>
                  <a:sym typeface="Arial"/>
                </a:rPr>
                <a:t>cam kết</a:t>
              </a:r>
              <a:endParaRPr sz="1400">
                <a:solidFill>
                  <a:srgbClr val="1F45BC"/>
                </a:solidFill>
                <a:latin typeface="Arial"/>
                <a:ea typeface="Arial"/>
                <a:cs typeface="Arial"/>
                <a:sym typeface="Arial"/>
              </a:endParaRPr>
            </a:p>
          </p:txBody>
        </p:sp>
        <p:sp>
          <p:nvSpPr>
            <p:cNvPr id="3613" name="Google Shape;3613;p145"/>
            <p:cNvSpPr txBox="1"/>
            <p:nvPr/>
          </p:nvSpPr>
          <p:spPr>
            <a:xfrm>
              <a:off x="6134322" y="5985611"/>
              <a:ext cx="81625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SSTable</a:t>
              </a:r>
              <a:endParaRPr sz="1400">
                <a:solidFill>
                  <a:srgbClr val="1F45BC"/>
                </a:solidFill>
                <a:latin typeface="Arial"/>
                <a:ea typeface="Arial"/>
                <a:cs typeface="Arial"/>
                <a:sym typeface="Arial"/>
              </a:endParaRPr>
            </a:p>
          </p:txBody>
        </p:sp>
        <p:sp>
          <p:nvSpPr>
            <p:cNvPr id="3614" name="Google Shape;3614;p145"/>
            <p:cNvSpPr/>
            <p:nvPr/>
          </p:nvSpPr>
          <p:spPr>
            <a:xfrm>
              <a:off x="6056251" y="3974513"/>
              <a:ext cx="961025" cy="517256"/>
            </a:xfrm>
            <a:prstGeom prst="roundRect">
              <a:avLst>
                <a:gd fmla="val 0" name="adj"/>
              </a:avLst>
            </a:prstGeom>
            <a:solidFill>
              <a:srgbClr val="9CC1FE"/>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3615" name="Google Shape;3615;p145"/>
            <p:cNvSpPr txBox="1"/>
            <p:nvPr/>
          </p:nvSpPr>
          <p:spPr>
            <a:xfrm>
              <a:off x="6041350" y="4485935"/>
              <a:ext cx="100219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memtable</a:t>
              </a:r>
              <a:endParaRPr sz="1400">
                <a:solidFill>
                  <a:srgbClr val="1F45BC"/>
                </a:solidFill>
                <a:latin typeface="Arial"/>
                <a:ea typeface="Arial"/>
                <a:cs typeface="Arial"/>
                <a:sym typeface="Arial"/>
              </a:endParaRPr>
            </a:p>
          </p:txBody>
        </p:sp>
        <p:cxnSp>
          <p:nvCxnSpPr>
            <p:cNvPr id="3616" name="Google Shape;3616;p145"/>
            <p:cNvCxnSpPr/>
            <p:nvPr/>
          </p:nvCxnSpPr>
          <p:spPr>
            <a:xfrm>
              <a:off x="3073143" y="4224571"/>
              <a:ext cx="400669" cy="0"/>
            </a:xfrm>
            <a:prstGeom prst="straightConnector1">
              <a:avLst/>
            </a:prstGeom>
            <a:noFill/>
            <a:ln cap="flat" cmpd="sng" w="38100">
              <a:solidFill>
                <a:srgbClr val="66A1FE"/>
              </a:solidFill>
              <a:prstDash val="solid"/>
              <a:miter lim="800000"/>
              <a:headEnd len="sm" w="sm" type="none"/>
              <a:tailEnd len="med" w="med" type="triangle"/>
            </a:ln>
          </p:spPr>
        </p:cxnSp>
        <p:cxnSp>
          <p:nvCxnSpPr>
            <p:cNvPr id="3617" name="Google Shape;3617;p145"/>
            <p:cNvCxnSpPr>
              <a:stCxn id="3604" idx="3"/>
            </p:cNvCxnSpPr>
            <p:nvPr/>
          </p:nvCxnSpPr>
          <p:spPr>
            <a:xfrm>
              <a:off x="4373049" y="4218491"/>
              <a:ext cx="1676700" cy="6000"/>
            </a:xfrm>
            <a:prstGeom prst="straightConnector1">
              <a:avLst/>
            </a:prstGeom>
            <a:noFill/>
            <a:ln cap="flat" cmpd="sng" w="38100">
              <a:solidFill>
                <a:srgbClr val="66A1FE"/>
              </a:solidFill>
              <a:prstDash val="solid"/>
              <a:miter lim="800000"/>
              <a:headEnd len="sm" w="sm" type="none"/>
              <a:tailEnd len="med" w="med" type="triangle"/>
            </a:ln>
          </p:spPr>
        </p:cxnSp>
        <p:cxnSp>
          <p:nvCxnSpPr>
            <p:cNvPr id="3618" name="Google Shape;3618;p145"/>
            <p:cNvCxnSpPr/>
            <p:nvPr/>
          </p:nvCxnSpPr>
          <p:spPr>
            <a:xfrm>
              <a:off x="5389677" y="4233140"/>
              <a:ext cx="0" cy="906521"/>
            </a:xfrm>
            <a:prstGeom prst="straightConnector1">
              <a:avLst/>
            </a:prstGeom>
            <a:noFill/>
            <a:ln cap="flat" cmpd="sng" w="38100">
              <a:solidFill>
                <a:srgbClr val="66A1FE"/>
              </a:solidFill>
              <a:prstDash val="solid"/>
              <a:miter lim="800000"/>
              <a:headEnd len="sm" w="sm" type="none"/>
              <a:tailEnd len="med" w="med" type="triangle"/>
            </a:ln>
          </p:spPr>
        </p:cxnSp>
        <p:cxnSp>
          <p:nvCxnSpPr>
            <p:cNvPr id="3619" name="Google Shape;3619;p145"/>
            <p:cNvCxnSpPr>
              <a:stCxn id="3614" idx="3"/>
              <a:endCxn id="3608" idx="3"/>
            </p:cNvCxnSpPr>
            <p:nvPr/>
          </p:nvCxnSpPr>
          <p:spPr>
            <a:xfrm>
              <a:off x="7017276" y="4233141"/>
              <a:ext cx="600" cy="1333500"/>
            </a:xfrm>
            <a:prstGeom prst="bentConnector3">
              <a:avLst>
                <a:gd fmla="val 2767228" name="adj1"/>
              </a:avLst>
            </a:prstGeom>
            <a:noFill/>
            <a:ln cap="flat" cmpd="sng" w="38100">
              <a:solidFill>
                <a:srgbClr val="66A1FE"/>
              </a:solidFill>
              <a:prstDash val="solid"/>
              <a:miter lim="800000"/>
              <a:headEnd len="sm" w="sm" type="none"/>
              <a:tailEnd len="med" w="med" type="triangle"/>
            </a:ln>
          </p:spPr>
        </p:cxnSp>
        <p:sp>
          <p:nvSpPr>
            <p:cNvPr id="3620" name="Google Shape;3620;p145"/>
            <p:cNvSpPr txBox="1"/>
            <p:nvPr/>
          </p:nvSpPr>
          <p:spPr>
            <a:xfrm>
              <a:off x="7379138" y="4598305"/>
              <a:ext cx="3850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66A1FE"/>
                  </a:solidFill>
                  <a:latin typeface="Arial"/>
                  <a:ea typeface="Arial"/>
                  <a:cs typeface="Arial"/>
                  <a:sym typeface="Arial"/>
                </a:rPr>
                <a:t>Xả</a:t>
              </a:r>
              <a:endParaRPr sz="1400">
                <a:solidFill>
                  <a:srgbClr val="66A1FE"/>
                </a:solidFill>
                <a:latin typeface="Arial"/>
                <a:ea typeface="Arial"/>
                <a:cs typeface="Arial"/>
                <a:sym typeface="Arial"/>
              </a:endParaRPr>
            </a:p>
          </p:txBody>
        </p:sp>
        <p:sp>
          <p:nvSpPr>
            <p:cNvPr id="3621" name="Google Shape;3621;p145"/>
            <p:cNvSpPr txBox="1"/>
            <p:nvPr/>
          </p:nvSpPr>
          <p:spPr>
            <a:xfrm>
              <a:off x="5445652" y="4598305"/>
              <a:ext cx="452368"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66A1FE"/>
                  </a:solidFill>
                  <a:latin typeface="Arial"/>
                  <a:ea typeface="Arial"/>
                  <a:cs typeface="Arial"/>
                  <a:sym typeface="Arial"/>
                </a:rPr>
                <a:t>Ghi</a:t>
              </a:r>
              <a:endParaRPr sz="1400">
                <a:solidFill>
                  <a:srgbClr val="66A1FE"/>
                </a:solidFill>
                <a:latin typeface="Arial"/>
                <a:ea typeface="Arial"/>
                <a:cs typeface="Arial"/>
                <a:sym typeface="Arial"/>
              </a:endParaRPr>
            </a:p>
          </p:txBody>
        </p:sp>
        <p:sp>
          <p:nvSpPr>
            <p:cNvPr id="3622" name="Google Shape;3622;p145"/>
            <p:cNvSpPr txBox="1"/>
            <p:nvPr/>
          </p:nvSpPr>
          <p:spPr>
            <a:xfrm>
              <a:off x="5445652" y="3978620"/>
              <a:ext cx="452368"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66A1FE"/>
                  </a:solidFill>
                  <a:latin typeface="Arial"/>
                  <a:ea typeface="Arial"/>
                  <a:cs typeface="Arial"/>
                  <a:sym typeface="Arial"/>
                </a:rPr>
                <a:t>Ghi</a:t>
              </a:r>
              <a:endParaRPr sz="1400">
                <a:solidFill>
                  <a:srgbClr val="66A1FE"/>
                </a:solidFill>
                <a:latin typeface="Arial"/>
                <a:ea typeface="Arial"/>
                <a:cs typeface="Arial"/>
                <a:sym typeface="Arial"/>
              </a:endParaRPr>
            </a:p>
          </p:txBody>
        </p:sp>
        <p:sp>
          <p:nvSpPr>
            <p:cNvPr id="3623" name="Google Shape;3623;p145"/>
            <p:cNvSpPr txBox="1"/>
            <p:nvPr/>
          </p:nvSpPr>
          <p:spPr>
            <a:xfrm>
              <a:off x="4516021" y="4586801"/>
              <a:ext cx="737702" cy="307777"/>
            </a:xfrm>
            <a:prstGeom prst="rect">
              <a:avLst/>
            </a:prstGeom>
            <a:solidFill>
              <a:srgbClr val="9CC1FE"/>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Bộ nhớ</a:t>
              </a:r>
              <a:endParaRPr sz="1400">
                <a:solidFill>
                  <a:srgbClr val="1F45BC"/>
                </a:solidFill>
                <a:latin typeface="Arial"/>
                <a:ea typeface="Arial"/>
                <a:cs typeface="Arial"/>
                <a:sym typeface="Arial"/>
              </a:endParaRPr>
            </a:p>
          </p:txBody>
        </p:sp>
        <p:sp>
          <p:nvSpPr>
            <p:cNvPr id="3624" name="Google Shape;3624;p145"/>
            <p:cNvSpPr txBox="1"/>
            <p:nvPr/>
          </p:nvSpPr>
          <p:spPr>
            <a:xfrm>
              <a:off x="4516021" y="4994488"/>
              <a:ext cx="447558" cy="307777"/>
            </a:xfrm>
            <a:prstGeom prst="rect">
              <a:avLst/>
            </a:prstGeom>
            <a:solidFill>
              <a:srgbClr val="9CC1FE"/>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Đĩa</a:t>
              </a:r>
              <a:endParaRPr sz="1400">
                <a:solidFill>
                  <a:srgbClr val="1F45BC"/>
                </a:solidFill>
                <a:latin typeface="Arial"/>
                <a:ea typeface="Arial"/>
                <a:cs typeface="Arial"/>
                <a:sym typeface="Arial"/>
              </a:endParaRPr>
            </a:p>
          </p:txBody>
        </p:sp>
        <p:sp>
          <p:nvSpPr>
            <p:cNvPr id="3625" name="Google Shape;3625;p145"/>
            <p:cNvSpPr txBox="1"/>
            <p:nvPr/>
          </p:nvSpPr>
          <p:spPr>
            <a:xfrm>
              <a:off x="5560866" y="3537808"/>
              <a:ext cx="1130438"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Cassandra</a:t>
              </a:r>
              <a:endParaRPr sz="1600">
                <a:solidFill>
                  <a:srgbClr val="1F45BC"/>
                </a:solidFill>
                <a:latin typeface="Arial"/>
                <a:ea typeface="Arial"/>
                <a:cs typeface="Arial"/>
                <a:sym typeface="Arial"/>
              </a:endParaRPr>
            </a:p>
          </p:txBody>
        </p:sp>
        <p:sp>
          <p:nvSpPr>
            <p:cNvPr id="3626" name="Google Shape;3626;p145"/>
            <p:cNvSpPr txBox="1"/>
            <p:nvPr/>
          </p:nvSpPr>
          <p:spPr>
            <a:xfrm>
              <a:off x="1823299" y="3490128"/>
              <a:ext cx="1670425"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[Ghi đường dẫn]</a:t>
              </a:r>
              <a:endParaRPr sz="1400">
                <a:solidFill>
                  <a:srgbClr val="1F45BC"/>
                </a:solidFill>
                <a:latin typeface="Arial"/>
                <a:ea typeface="Arial"/>
                <a:cs typeface="Arial"/>
                <a:sym typeface="Arial"/>
              </a:endParaRPr>
            </a:p>
          </p:txBody>
        </p:sp>
      </p:gr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1" name="Shape 3631"/>
        <p:cNvGrpSpPr/>
        <p:nvPr/>
      </p:nvGrpSpPr>
      <p:grpSpPr>
        <a:xfrm>
          <a:off x="0" y="0"/>
          <a:ext cx="0" cy="0"/>
          <a:chOff x="0" y="0"/>
          <a:chExt cx="0" cy="0"/>
        </a:xfrm>
      </p:grpSpPr>
      <p:sp>
        <p:nvSpPr>
          <p:cNvPr id="3632" name="Google Shape;3632;p14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2.3. Cassandra</a:t>
            </a:r>
            <a:endParaRPr/>
          </a:p>
        </p:txBody>
      </p:sp>
      <p:sp>
        <p:nvSpPr>
          <p:cNvPr id="3633" name="Google Shape;3633;p14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Ghi đường dẫn (2/2)</a:t>
            </a:r>
            <a:endParaRPr/>
          </a:p>
        </p:txBody>
      </p:sp>
      <p:sp>
        <p:nvSpPr>
          <p:cNvPr id="3634" name="Google Shape;3634;p14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635" name="Google Shape;3635;p14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hàng thường được lưu trữ trong các tệp SSTable</a:t>
            </a:r>
            <a:endParaRPr/>
          </a:p>
          <a:p>
            <a:pPr indent="-177800" lvl="0" marL="177800" rtl="0" algn="l">
              <a:lnSpc>
                <a:spcPct val="128571"/>
              </a:lnSpc>
              <a:spcBef>
                <a:spcPts val="1000"/>
              </a:spcBef>
              <a:spcAft>
                <a:spcPts val="0"/>
              </a:spcAft>
              <a:buClr>
                <a:srgbClr val="262626"/>
              </a:buClr>
              <a:buSzPts val="1400"/>
              <a:buFont typeface="Arial"/>
              <a:buChar char="•"/>
            </a:pPr>
            <a:r>
              <a:rPr lang="en-US"/>
              <a:t>SSTable bao gồm chỉ mục chính và bộ lọc Bloom</a:t>
            </a:r>
            <a:endParaRPr/>
          </a:p>
          <a:p>
            <a:pPr indent="-182563" lvl="1" marL="360363" rtl="0" algn="l">
              <a:lnSpc>
                <a:spcPct val="138461"/>
              </a:lnSpc>
              <a:spcBef>
                <a:spcPts val="200"/>
              </a:spcBef>
              <a:spcAft>
                <a:spcPts val="0"/>
              </a:spcAft>
              <a:buClr>
                <a:srgbClr val="262626"/>
              </a:buClr>
              <a:buSzPts val="1040"/>
              <a:buChar char="•"/>
            </a:pPr>
            <a:r>
              <a:rPr lang="en-US"/>
              <a:t>Chỉ mục chính: Danh sách các khóa hàng và vị trí bắt đầu hàng trong tệp dữ liệu</a:t>
            </a:r>
            <a:endParaRPr/>
          </a:p>
          <a:p>
            <a:pPr indent="-182563" lvl="1" marL="360363" rtl="0" algn="l">
              <a:lnSpc>
                <a:spcPct val="138461"/>
              </a:lnSpc>
              <a:spcBef>
                <a:spcPts val="200"/>
              </a:spcBef>
              <a:spcAft>
                <a:spcPts val="0"/>
              </a:spcAft>
              <a:buClr>
                <a:srgbClr val="262626"/>
              </a:buClr>
              <a:buSzPts val="1040"/>
              <a:buChar char="•"/>
            </a:pPr>
            <a:r>
              <a:rPr lang="en-US"/>
              <a:t>Bộ lọc Bloom: Một tập hợp con của chỉ mục chính để cải thiện hiệu suất</a:t>
            </a:r>
            <a:endParaRPr/>
          </a:p>
          <a:p>
            <a:pPr indent="-177800" lvl="0" marL="177800" rtl="0" algn="l">
              <a:lnSpc>
                <a:spcPct val="128571"/>
              </a:lnSpc>
              <a:spcBef>
                <a:spcPts val="1000"/>
              </a:spcBef>
              <a:spcAft>
                <a:spcPts val="0"/>
              </a:spcAft>
              <a:buClr>
                <a:srgbClr val="262626"/>
              </a:buClr>
              <a:buSzPts val="1400"/>
              <a:buFont typeface="Arial"/>
              <a:buChar char="•"/>
            </a:pPr>
            <a:r>
              <a:rPr lang="en-US"/>
              <a:t>Mức độ ghi nhất quán: Số lượng bản sao xác nhận ghi thành công.</a:t>
            </a:r>
            <a:endParaRPr/>
          </a:p>
        </p:txBody>
      </p:sp>
      <p:grpSp>
        <p:nvGrpSpPr>
          <p:cNvPr id="3636" name="Google Shape;3636;p146"/>
          <p:cNvGrpSpPr/>
          <p:nvPr/>
        </p:nvGrpSpPr>
        <p:grpSpPr>
          <a:xfrm>
            <a:off x="896832" y="4454749"/>
            <a:ext cx="8074607" cy="880199"/>
            <a:chOff x="764592" y="4362714"/>
            <a:chExt cx="8074607" cy="880199"/>
          </a:xfrm>
        </p:grpSpPr>
        <p:sp>
          <p:nvSpPr>
            <p:cNvPr id="3637" name="Google Shape;3637;p146"/>
            <p:cNvSpPr/>
            <p:nvPr/>
          </p:nvSpPr>
          <p:spPr>
            <a:xfrm>
              <a:off x="764592" y="4362714"/>
              <a:ext cx="1112035" cy="880199"/>
            </a:xfrm>
            <a:prstGeom prst="chevron">
              <a:avLst>
                <a:gd fmla="val 16779" name="adj"/>
              </a:avLst>
            </a:prstGeom>
            <a:solidFill>
              <a:srgbClr val="1F45BC"/>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38" name="Google Shape;3638;p146"/>
            <p:cNvSpPr/>
            <p:nvPr/>
          </p:nvSpPr>
          <p:spPr>
            <a:xfrm>
              <a:off x="1759245" y="4362714"/>
              <a:ext cx="1112035" cy="880199"/>
            </a:xfrm>
            <a:prstGeom prst="chevron">
              <a:avLst>
                <a:gd fmla="val 16779" name="adj"/>
              </a:avLst>
            </a:prstGeom>
            <a:solidFill>
              <a:srgbClr val="244FDA"/>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39" name="Google Shape;3639;p146"/>
            <p:cNvSpPr/>
            <p:nvPr/>
          </p:nvSpPr>
          <p:spPr>
            <a:xfrm>
              <a:off x="2753898" y="4362714"/>
              <a:ext cx="1112035" cy="880199"/>
            </a:xfrm>
            <a:prstGeom prst="chevron">
              <a:avLst>
                <a:gd fmla="val 16779" name="adj"/>
              </a:avLst>
            </a:prstGeom>
            <a:solidFill>
              <a:srgbClr val="335BDD"/>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40" name="Google Shape;3640;p146"/>
            <p:cNvSpPr/>
            <p:nvPr/>
          </p:nvSpPr>
          <p:spPr>
            <a:xfrm>
              <a:off x="3748551" y="4362714"/>
              <a:ext cx="1112035" cy="880199"/>
            </a:xfrm>
            <a:prstGeom prst="chevron">
              <a:avLst>
                <a:gd fmla="val 16779" name="adj"/>
              </a:avLst>
            </a:prstGeom>
            <a:solidFill>
              <a:srgbClr val="5778E3"/>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41" name="Google Shape;3641;p146"/>
            <p:cNvSpPr/>
            <p:nvPr/>
          </p:nvSpPr>
          <p:spPr>
            <a:xfrm>
              <a:off x="4743204" y="4362714"/>
              <a:ext cx="1112035" cy="880199"/>
            </a:xfrm>
            <a:prstGeom prst="chevron">
              <a:avLst>
                <a:gd fmla="val 16779" name="adj"/>
              </a:avLst>
            </a:prstGeom>
            <a:solidFill>
              <a:srgbClr val="6886E6"/>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42" name="Google Shape;3642;p146"/>
            <p:cNvSpPr/>
            <p:nvPr/>
          </p:nvSpPr>
          <p:spPr>
            <a:xfrm>
              <a:off x="5737857" y="4362714"/>
              <a:ext cx="1112035" cy="880199"/>
            </a:xfrm>
            <a:prstGeom prst="chevron">
              <a:avLst>
                <a:gd fmla="val 16779" name="adj"/>
              </a:avLst>
            </a:prstGeom>
            <a:solidFill>
              <a:srgbClr val="829BEA"/>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1F45BC"/>
                </a:solidFill>
                <a:latin typeface="Arial"/>
                <a:ea typeface="Arial"/>
                <a:cs typeface="Arial"/>
                <a:sym typeface="Arial"/>
              </a:endParaRPr>
            </a:p>
          </p:txBody>
        </p:sp>
        <p:sp>
          <p:nvSpPr>
            <p:cNvPr id="3643" name="Google Shape;3643;p146"/>
            <p:cNvSpPr/>
            <p:nvPr/>
          </p:nvSpPr>
          <p:spPr>
            <a:xfrm>
              <a:off x="6732510" y="4362714"/>
              <a:ext cx="1112035" cy="880199"/>
            </a:xfrm>
            <a:prstGeom prst="chevron">
              <a:avLst>
                <a:gd fmla="val 16779" name="adj"/>
              </a:avLst>
            </a:prstGeom>
            <a:solidFill>
              <a:srgbClr val="9CB0EE"/>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1F45BC"/>
                </a:solidFill>
                <a:latin typeface="Arial"/>
                <a:ea typeface="Arial"/>
                <a:cs typeface="Arial"/>
                <a:sym typeface="Arial"/>
              </a:endParaRPr>
            </a:p>
          </p:txBody>
        </p:sp>
        <p:sp>
          <p:nvSpPr>
            <p:cNvPr id="3644" name="Google Shape;3644;p146"/>
            <p:cNvSpPr/>
            <p:nvPr/>
          </p:nvSpPr>
          <p:spPr>
            <a:xfrm>
              <a:off x="7727164" y="4362714"/>
              <a:ext cx="1112035" cy="880199"/>
            </a:xfrm>
            <a:prstGeom prst="chevron">
              <a:avLst>
                <a:gd fmla="val 16779" name="adj"/>
              </a:avLst>
            </a:prstGeom>
            <a:solidFill>
              <a:srgbClr val="B7C5F3"/>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1F45BC"/>
                </a:solidFill>
                <a:latin typeface="Arial"/>
                <a:ea typeface="Arial"/>
                <a:cs typeface="Arial"/>
                <a:sym typeface="Arial"/>
              </a:endParaRPr>
            </a:p>
          </p:txBody>
        </p:sp>
        <p:sp>
          <p:nvSpPr>
            <p:cNvPr id="3645" name="Google Shape;3645;p146"/>
            <p:cNvSpPr txBox="1"/>
            <p:nvPr/>
          </p:nvSpPr>
          <p:spPr>
            <a:xfrm>
              <a:off x="909782" y="4644361"/>
              <a:ext cx="843501"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BẤT KỲ</a:t>
              </a:r>
              <a:endParaRPr sz="1600">
                <a:solidFill>
                  <a:schemeClr val="lt1"/>
                </a:solidFill>
                <a:latin typeface="Arial"/>
                <a:ea typeface="Arial"/>
                <a:cs typeface="Arial"/>
                <a:sym typeface="Arial"/>
              </a:endParaRPr>
            </a:p>
          </p:txBody>
        </p:sp>
        <p:sp>
          <p:nvSpPr>
            <p:cNvPr id="3646" name="Google Shape;3646;p146"/>
            <p:cNvSpPr txBox="1"/>
            <p:nvPr/>
          </p:nvSpPr>
          <p:spPr>
            <a:xfrm>
              <a:off x="2030386" y="4644361"/>
              <a:ext cx="604654"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MỘT</a:t>
              </a:r>
              <a:endParaRPr sz="1600">
                <a:solidFill>
                  <a:schemeClr val="lt1"/>
                </a:solidFill>
                <a:latin typeface="Arial"/>
                <a:ea typeface="Arial"/>
                <a:cs typeface="Arial"/>
                <a:sym typeface="Arial"/>
              </a:endParaRPr>
            </a:p>
          </p:txBody>
        </p:sp>
        <p:sp>
          <p:nvSpPr>
            <p:cNvPr id="3647" name="Google Shape;3647;p146"/>
            <p:cNvSpPr txBox="1"/>
            <p:nvPr/>
          </p:nvSpPr>
          <p:spPr>
            <a:xfrm>
              <a:off x="3113151" y="4644361"/>
              <a:ext cx="518092"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HAI</a:t>
              </a:r>
              <a:endParaRPr sz="1600">
                <a:solidFill>
                  <a:schemeClr val="lt1"/>
                </a:solidFill>
                <a:latin typeface="Arial"/>
                <a:ea typeface="Arial"/>
                <a:cs typeface="Arial"/>
                <a:sym typeface="Arial"/>
              </a:endParaRPr>
            </a:p>
          </p:txBody>
        </p:sp>
        <p:sp>
          <p:nvSpPr>
            <p:cNvPr id="3648" name="Google Shape;3648;p146"/>
            <p:cNvSpPr txBox="1"/>
            <p:nvPr/>
          </p:nvSpPr>
          <p:spPr>
            <a:xfrm>
              <a:off x="4128258" y="4644361"/>
              <a:ext cx="449162"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BA</a:t>
              </a:r>
              <a:endParaRPr sz="1600">
                <a:solidFill>
                  <a:schemeClr val="lt1"/>
                </a:solidFill>
                <a:latin typeface="Arial"/>
                <a:ea typeface="Arial"/>
                <a:cs typeface="Arial"/>
                <a:sym typeface="Arial"/>
              </a:endParaRPr>
            </a:p>
          </p:txBody>
        </p:sp>
        <p:sp>
          <p:nvSpPr>
            <p:cNvPr id="3649" name="Google Shape;3649;p146"/>
            <p:cNvSpPr txBox="1"/>
            <p:nvPr/>
          </p:nvSpPr>
          <p:spPr>
            <a:xfrm>
              <a:off x="4905275" y="4660994"/>
              <a:ext cx="934871"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QUORUM</a:t>
              </a:r>
              <a:endParaRPr sz="1400">
                <a:solidFill>
                  <a:schemeClr val="lt1"/>
                </a:solidFill>
                <a:latin typeface="Arial"/>
                <a:ea typeface="Arial"/>
                <a:cs typeface="Arial"/>
                <a:sym typeface="Arial"/>
              </a:endParaRPr>
            </a:p>
          </p:txBody>
        </p:sp>
        <p:sp>
          <p:nvSpPr>
            <p:cNvPr id="3650" name="Google Shape;3650;p146"/>
            <p:cNvSpPr txBox="1"/>
            <p:nvPr/>
          </p:nvSpPr>
          <p:spPr>
            <a:xfrm>
              <a:off x="5866307" y="4549311"/>
              <a:ext cx="93487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LOCAL_</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QUORUM</a:t>
              </a:r>
              <a:endParaRPr/>
            </a:p>
          </p:txBody>
        </p:sp>
        <p:sp>
          <p:nvSpPr>
            <p:cNvPr id="3651" name="Google Shape;3651;p146"/>
            <p:cNvSpPr txBox="1"/>
            <p:nvPr/>
          </p:nvSpPr>
          <p:spPr>
            <a:xfrm>
              <a:off x="6866564" y="4549311"/>
              <a:ext cx="93487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EACH_</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QUORUM</a:t>
              </a:r>
              <a:endParaRPr/>
            </a:p>
          </p:txBody>
        </p:sp>
        <p:sp>
          <p:nvSpPr>
            <p:cNvPr id="3652" name="Google Shape;3652;p146"/>
            <p:cNvSpPr txBox="1"/>
            <p:nvPr/>
          </p:nvSpPr>
          <p:spPr>
            <a:xfrm>
              <a:off x="7938407" y="4644361"/>
              <a:ext cx="829073"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TẤT CẢ</a:t>
              </a:r>
              <a:endParaRPr sz="1600">
                <a:solidFill>
                  <a:srgbClr val="1F45BC"/>
                </a:solidFill>
                <a:latin typeface="Arial"/>
                <a:ea typeface="Arial"/>
                <a:cs typeface="Arial"/>
                <a:sym typeface="Arial"/>
              </a:endParaRPr>
            </a:p>
          </p:txBody>
        </p:sp>
      </p:gr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7" name="Shape 3657"/>
        <p:cNvGrpSpPr/>
        <p:nvPr/>
      </p:nvGrpSpPr>
      <p:grpSpPr>
        <a:xfrm>
          <a:off x="0" y="0"/>
          <a:ext cx="0" cy="0"/>
          <a:chOff x="0" y="0"/>
          <a:chExt cx="0" cy="0"/>
        </a:xfrm>
      </p:grpSpPr>
      <p:sp>
        <p:nvSpPr>
          <p:cNvPr id="3658" name="Google Shape;3658;p14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2.3. Cassandra</a:t>
            </a:r>
            <a:endParaRPr/>
          </a:p>
        </p:txBody>
      </p:sp>
      <p:sp>
        <p:nvSpPr>
          <p:cNvPr id="3659" name="Google Shape;3659;p14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Đọc đường dẫn (1/2)</a:t>
            </a:r>
            <a:endParaRPr/>
          </a:p>
        </p:txBody>
      </p:sp>
      <p:sp>
        <p:nvSpPr>
          <p:cNvPr id="3660" name="Google Shape;3660;p14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661" name="Google Shape;3661;p14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Khi một thao tác đọc được yêu cầu trên một nút, nó sẽ được hợp nhất từ tất cả các SSTable có liên quan và tất cả các memTable chưa được xóa</a:t>
            </a:r>
            <a:endParaRPr/>
          </a:p>
          <a:p>
            <a:pPr indent="-177800" lvl="0" marL="177800" rtl="0" algn="l">
              <a:lnSpc>
                <a:spcPct val="128571"/>
              </a:lnSpc>
              <a:spcBef>
                <a:spcPts val="1000"/>
              </a:spcBef>
              <a:spcAft>
                <a:spcPts val="0"/>
              </a:spcAft>
              <a:buClr>
                <a:srgbClr val="262626"/>
              </a:buClr>
              <a:buSzPts val="1400"/>
              <a:buFont typeface="Arial"/>
              <a:buChar char="•"/>
            </a:pPr>
            <a:r>
              <a:rPr lang="en-US"/>
              <a:t>Các giá trị đã hợp nhất được lưu trữ trong bộ nhớ đệm hàng ghi qua.</a:t>
            </a:r>
            <a:endParaRPr/>
          </a:p>
        </p:txBody>
      </p:sp>
      <p:grpSp>
        <p:nvGrpSpPr>
          <p:cNvPr id="3662" name="Google Shape;3662;p147"/>
          <p:cNvGrpSpPr/>
          <p:nvPr/>
        </p:nvGrpSpPr>
        <p:grpSpPr>
          <a:xfrm>
            <a:off x="1591733" y="3313294"/>
            <a:ext cx="6097785" cy="2811983"/>
            <a:chOff x="1823067" y="3433556"/>
            <a:chExt cx="6097785" cy="2811983"/>
          </a:xfrm>
        </p:grpSpPr>
        <p:sp>
          <p:nvSpPr>
            <p:cNvPr id="3663" name="Google Shape;3663;p147"/>
            <p:cNvSpPr/>
            <p:nvPr/>
          </p:nvSpPr>
          <p:spPr>
            <a:xfrm>
              <a:off x="4489329" y="3433556"/>
              <a:ext cx="3431523" cy="2811983"/>
            </a:xfrm>
            <a:prstGeom prst="roundRect">
              <a:avLst>
                <a:gd fmla="val 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1F45BC"/>
                </a:solidFill>
                <a:latin typeface="Arial"/>
                <a:ea typeface="Arial"/>
                <a:cs typeface="Arial"/>
                <a:sym typeface="Arial"/>
              </a:endParaRPr>
            </a:p>
          </p:txBody>
        </p:sp>
        <p:cxnSp>
          <p:nvCxnSpPr>
            <p:cNvPr id="3664" name="Google Shape;3664;p147"/>
            <p:cNvCxnSpPr>
              <a:stCxn id="3663" idx="1"/>
              <a:endCxn id="3663" idx="3"/>
            </p:cNvCxnSpPr>
            <p:nvPr/>
          </p:nvCxnSpPr>
          <p:spPr>
            <a:xfrm>
              <a:off x="4489329" y="4839548"/>
              <a:ext cx="3431400" cy="0"/>
            </a:xfrm>
            <a:prstGeom prst="straightConnector1">
              <a:avLst/>
            </a:prstGeom>
            <a:noFill/>
            <a:ln cap="flat" cmpd="sng" w="19050">
              <a:solidFill>
                <a:srgbClr val="7F7F7F"/>
              </a:solidFill>
              <a:prstDash val="dash"/>
              <a:miter lim="800000"/>
              <a:headEnd len="sm" w="sm" type="none"/>
              <a:tailEnd len="sm" w="sm" type="none"/>
            </a:ln>
          </p:spPr>
        </p:cxnSp>
        <p:sp>
          <p:nvSpPr>
            <p:cNvPr id="3665" name="Google Shape;3665;p147"/>
            <p:cNvSpPr/>
            <p:nvPr/>
          </p:nvSpPr>
          <p:spPr>
            <a:xfrm>
              <a:off x="1823067" y="3872343"/>
              <a:ext cx="1234612" cy="513196"/>
            </a:xfrm>
            <a:prstGeom prst="roundRect">
              <a:avLst>
                <a:gd fmla="val 16667" name="adj"/>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Máy khách</a:t>
              </a:r>
              <a:endParaRPr sz="1600">
                <a:solidFill>
                  <a:schemeClr val="lt1"/>
                </a:solidFill>
                <a:latin typeface="Arial"/>
                <a:ea typeface="Arial"/>
                <a:cs typeface="Arial"/>
                <a:sym typeface="Arial"/>
              </a:endParaRPr>
            </a:p>
          </p:txBody>
        </p:sp>
        <p:sp>
          <p:nvSpPr>
            <p:cNvPr id="3666" name="Google Shape;3666;p147"/>
            <p:cNvSpPr/>
            <p:nvPr/>
          </p:nvSpPr>
          <p:spPr>
            <a:xfrm>
              <a:off x="3468772" y="3872343"/>
              <a:ext cx="888813" cy="513196"/>
            </a:xfrm>
            <a:prstGeom prst="roundRect">
              <a:avLst>
                <a:gd fmla="val 16667" name="adj"/>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Dữ liệu</a:t>
              </a:r>
              <a:endParaRPr sz="1600">
                <a:solidFill>
                  <a:srgbClr val="1F45BC"/>
                </a:solidFill>
                <a:latin typeface="Arial"/>
                <a:ea typeface="Arial"/>
                <a:cs typeface="Arial"/>
                <a:sym typeface="Arial"/>
              </a:endParaRPr>
            </a:p>
          </p:txBody>
        </p:sp>
        <p:sp>
          <p:nvSpPr>
            <p:cNvPr id="3667" name="Google Shape;3667;p147"/>
            <p:cNvSpPr/>
            <p:nvPr/>
          </p:nvSpPr>
          <p:spPr>
            <a:xfrm>
              <a:off x="6871114" y="3884963"/>
              <a:ext cx="961025" cy="517256"/>
            </a:xfrm>
            <a:prstGeom prst="roundRect">
              <a:avLst>
                <a:gd fmla="val 0" name="adj"/>
              </a:avLst>
            </a:prstGeom>
            <a:solidFill>
              <a:srgbClr val="9CC1FE"/>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1F45BC"/>
                </a:solidFill>
                <a:latin typeface="Arial"/>
                <a:ea typeface="Arial"/>
                <a:cs typeface="Arial"/>
                <a:sym typeface="Arial"/>
              </a:endParaRPr>
            </a:p>
          </p:txBody>
        </p:sp>
        <p:sp>
          <p:nvSpPr>
            <p:cNvPr id="3668" name="Google Shape;3668;p147"/>
            <p:cNvSpPr txBox="1"/>
            <p:nvPr/>
          </p:nvSpPr>
          <p:spPr>
            <a:xfrm>
              <a:off x="6856212" y="4396384"/>
              <a:ext cx="100219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memtable</a:t>
              </a:r>
              <a:endParaRPr sz="1400">
                <a:solidFill>
                  <a:srgbClr val="1F45BC"/>
                </a:solidFill>
                <a:latin typeface="Arial"/>
                <a:ea typeface="Arial"/>
                <a:cs typeface="Arial"/>
                <a:sym typeface="Arial"/>
              </a:endParaRPr>
            </a:p>
          </p:txBody>
        </p:sp>
        <p:sp>
          <p:nvSpPr>
            <p:cNvPr id="3669" name="Google Shape;3669;p147"/>
            <p:cNvSpPr txBox="1"/>
            <p:nvPr/>
          </p:nvSpPr>
          <p:spPr>
            <a:xfrm>
              <a:off x="6393043" y="3832497"/>
              <a:ext cx="489238"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66A1FE"/>
                  </a:solidFill>
                  <a:latin typeface="Arial"/>
                  <a:ea typeface="Arial"/>
                  <a:cs typeface="Arial"/>
                  <a:sym typeface="Arial"/>
                </a:rPr>
                <a:t>Đọc</a:t>
              </a:r>
              <a:endParaRPr sz="1400">
                <a:solidFill>
                  <a:srgbClr val="66A1FE"/>
                </a:solidFill>
                <a:latin typeface="Arial"/>
                <a:ea typeface="Arial"/>
                <a:cs typeface="Arial"/>
                <a:sym typeface="Arial"/>
              </a:endParaRPr>
            </a:p>
          </p:txBody>
        </p:sp>
        <p:sp>
          <p:nvSpPr>
            <p:cNvPr id="3670" name="Google Shape;3670;p147"/>
            <p:cNvSpPr txBox="1"/>
            <p:nvPr/>
          </p:nvSpPr>
          <p:spPr>
            <a:xfrm>
              <a:off x="4500557" y="4497250"/>
              <a:ext cx="737702" cy="307777"/>
            </a:xfrm>
            <a:prstGeom prst="rect">
              <a:avLst/>
            </a:prstGeom>
            <a:solidFill>
              <a:srgbClr val="9CC1FE"/>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Bộ nhớ</a:t>
              </a:r>
              <a:endParaRPr sz="1400">
                <a:solidFill>
                  <a:srgbClr val="1F45BC"/>
                </a:solidFill>
                <a:latin typeface="Arial"/>
                <a:ea typeface="Arial"/>
                <a:cs typeface="Arial"/>
                <a:sym typeface="Arial"/>
              </a:endParaRPr>
            </a:p>
          </p:txBody>
        </p:sp>
        <p:sp>
          <p:nvSpPr>
            <p:cNvPr id="3671" name="Google Shape;3671;p147"/>
            <p:cNvSpPr txBox="1"/>
            <p:nvPr/>
          </p:nvSpPr>
          <p:spPr>
            <a:xfrm>
              <a:off x="4500557" y="4904938"/>
              <a:ext cx="447558" cy="307777"/>
            </a:xfrm>
            <a:prstGeom prst="rect">
              <a:avLst/>
            </a:prstGeom>
            <a:solidFill>
              <a:srgbClr val="9CC1FE"/>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Đĩa</a:t>
              </a:r>
              <a:endParaRPr sz="1400">
                <a:solidFill>
                  <a:srgbClr val="1F45BC"/>
                </a:solidFill>
                <a:latin typeface="Arial"/>
                <a:ea typeface="Arial"/>
                <a:cs typeface="Arial"/>
                <a:sym typeface="Arial"/>
              </a:endParaRPr>
            </a:p>
          </p:txBody>
        </p:sp>
        <p:sp>
          <p:nvSpPr>
            <p:cNvPr id="3672" name="Google Shape;3672;p147"/>
            <p:cNvSpPr txBox="1"/>
            <p:nvPr/>
          </p:nvSpPr>
          <p:spPr>
            <a:xfrm>
              <a:off x="5588946" y="3448258"/>
              <a:ext cx="1130438"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Cassandra</a:t>
              </a:r>
              <a:endParaRPr sz="1600">
                <a:solidFill>
                  <a:srgbClr val="1F45BC"/>
                </a:solidFill>
                <a:latin typeface="Arial"/>
                <a:ea typeface="Arial"/>
                <a:cs typeface="Arial"/>
                <a:sym typeface="Arial"/>
              </a:endParaRPr>
            </a:p>
          </p:txBody>
        </p:sp>
        <p:grpSp>
          <p:nvGrpSpPr>
            <p:cNvPr id="3673" name="Google Shape;3673;p147"/>
            <p:cNvGrpSpPr/>
            <p:nvPr/>
          </p:nvGrpSpPr>
          <p:grpSpPr>
            <a:xfrm>
              <a:off x="6127440" y="5020842"/>
              <a:ext cx="1057702" cy="1182998"/>
              <a:chOff x="5415080" y="4851178"/>
              <a:chExt cx="1235581" cy="1381948"/>
            </a:xfrm>
          </p:grpSpPr>
          <p:sp>
            <p:nvSpPr>
              <p:cNvPr id="3674" name="Google Shape;3674;p147"/>
              <p:cNvSpPr/>
              <p:nvPr/>
            </p:nvSpPr>
            <p:spPr>
              <a:xfrm>
                <a:off x="5444206" y="4885370"/>
                <a:ext cx="324037" cy="997503"/>
              </a:xfrm>
              <a:prstGeom prst="roundRect">
                <a:avLst>
                  <a:gd fmla="val 0"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1F45BC"/>
                  </a:solidFill>
                  <a:latin typeface="Arial"/>
                  <a:ea typeface="Arial"/>
                  <a:cs typeface="Arial"/>
                  <a:sym typeface="Arial"/>
                </a:endParaRPr>
              </a:p>
            </p:txBody>
          </p:sp>
          <p:sp>
            <p:nvSpPr>
              <p:cNvPr id="3675" name="Google Shape;3675;p147"/>
              <p:cNvSpPr/>
              <p:nvPr/>
            </p:nvSpPr>
            <p:spPr>
              <a:xfrm>
                <a:off x="5768056" y="4885368"/>
                <a:ext cx="782750" cy="997503"/>
              </a:xfrm>
              <a:prstGeom prst="roundRect">
                <a:avLst>
                  <a:gd fmla="val 0"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1F45BC"/>
                  </a:solidFill>
                  <a:latin typeface="Arial"/>
                  <a:ea typeface="Arial"/>
                  <a:cs typeface="Arial"/>
                  <a:sym typeface="Arial"/>
                </a:endParaRPr>
              </a:p>
            </p:txBody>
          </p:sp>
          <p:sp>
            <p:nvSpPr>
              <p:cNvPr id="3676" name="Google Shape;3676;p147"/>
              <p:cNvSpPr txBox="1"/>
              <p:nvPr/>
            </p:nvSpPr>
            <p:spPr>
              <a:xfrm>
                <a:off x="5684030" y="5199526"/>
                <a:ext cx="966631" cy="3954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1F45BC"/>
                    </a:solidFill>
                    <a:latin typeface="Arial"/>
                    <a:ea typeface="Arial"/>
                    <a:cs typeface="Arial"/>
                    <a:sym typeface="Arial"/>
                  </a:rPr>
                  <a:t>Dữ liệu</a:t>
                </a:r>
                <a:endParaRPr sz="1600">
                  <a:solidFill>
                    <a:srgbClr val="1F45BC"/>
                  </a:solidFill>
                  <a:latin typeface="Arial"/>
                  <a:ea typeface="Arial"/>
                  <a:cs typeface="Arial"/>
                  <a:sym typeface="Arial"/>
                </a:endParaRPr>
              </a:p>
            </p:txBody>
          </p:sp>
          <p:sp>
            <p:nvSpPr>
              <p:cNvPr id="3677" name="Google Shape;3677;p147"/>
              <p:cNvSpPr txBox="1"/>
              <p:nvPr/>
            </p:nvSpPr>
            <p:spPr>
              <a:xfrm rot="-5400000">
                <a:off x="5079887" y="5186371"/>
                <a:ext cx="1065876" cy="3954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1F45BC"/>
                    </a:solidFill>
                    <a:latin typeface="Arial"/>
                    <a:ea typeface="Arial"/>
                    <a:cs typeface="Arial"/>
                    <a:sym typeface="Arial"/>
                  </a:rPr>
                  <a:t>Chỉ mục</a:t>
                </a:r>
                <a:endParaRPr sz="1600">
                  <a:solidFill>
                    <a:srgbClr val="1F45BC"/>
                  </a:solidFill>
                  <a:latin typeface="Arial"/>
                  <a:ea typeface="Arial"/>
                  <a:cs typeface="Arial"/>
                  <a:sym typeface="Arial"/>
                </a:endParaRPr>
              </a:p>
            </p:txBody>
          </p:sp>
          <p:sp>
            <p:nvSpPr>
              <p:cNvPr id="3678" name="Google Shape;3678;p147"/>
              <p:cNvSpPr txBox="1"/>
              <p:nvPr/>
            </p:nvSpPr>
            <p:spPr>
              <a:xfrm>
                <a:off x="5519356" y="5873589"/>
                <a:ext cx="953523" cy="35953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SSTable</a:t>
                </a:r>
                <a:endParaRPr sz="1400">
                  <a:solidFill>
                    <a:srgbClr val="1F45BC"/>
                  </a:solidFill>
                  <a:latin typeface="Arial"/>
                  <a:ea typeface="Arial"/>
                  <a:cs typeface="Arial"/>
                  <a:sym typeface="Arial"/>
                </a:endParaRPr>
              </a:p>
            </p:txBody>
          </p:sp>
        </p:grpSp>
        <p:grpSp>
          <p:nvGrpSpPr>
            <p:cNvPr id="3679" name="Google Shape;3679;p147"/>
            <p:cNvGrpSpPr/>
            <p:nvPr/>
          </p:nvGrpSpPr>
          <p:grpSpPr>
            <a:xfrm>
              <a:off x="5108222" y="5020842"/>
              <a:ext cx="1051007" cy="1182996"/>
              <a:chOff x="5415080" y="4851180"/>
              <a:chExt cx="1227760" cy="1381946"/>
            </a:xfrm>
          </p:grpSpPr>
          <p:sp>
            <p:nvSpPr>
              <p:cNvPr id="3680" name="Google Shape;3680;p147"/>
              <p:cNvSpPr/>
              <p:nvPr/>
            </p:nvSpPr>
            <p:spPr>
              <a:xfrm>
                <a:off x="5444206" y="4885370"/>
                <a:ext cx="324037" cy="997503"/>
              </a:xfrm>
              <a:prstGeom prst="roundRect">
                <a:avLst>
                  <a:gd fmla="val 0"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1F45BC"/>
                  </a:solidFill>
                  <a:latin typeface="Arial"/>
                  <a:ea typeface="Arial"/>
                  <a:cs typeface="Arial"/>
                  <a:sym typeface="Arial"/>
                </a:endParaRPr>
              </a:p>
            </p:txBody>
          </p:sp>
          <p:sp>
            <p:nvSpPr>
              <p:cNvPr id="3681" name="Google Shape;3681;p147"/>
              <p:cNvSpPr/>
              <p:nvPr/>
            </p:nvSpPr>
            <p:spPr>
              <a:xfrm>
                <a:off x="5768056" y="4885368"/>
                <a:ext cx="782750" cy="997503"/>
              </a:xfrm>
              <a:prstGeom prst="roundRect">
                <a:avLst>
                  <a:gd fmla="val 0"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1F45BC"/>
                  </a:solidFill>
                  <a:latin typeface="Arial"/>
                  <a:ea typeface="Arial"/>
                  <a:cs typeface="Arial"/>
                  <a:sym typeface="Arial"/>
                </a:endParaRPr>
              </a:p>
            </p:txBody>
          </p:sp>
          <p:sp>
            <p:nvSpPr>
              <p:cNvPr id="3682" name="Google Shape;3682;p147"/>
              <p:cNvSpPr txBox="1"/>
              <p:nvPr/>
            </p:nvSpPr>
            <p:spPr>
              <a:xfrm>
                <a:off x="5676209" y="5189628"/>
                <a:ext cx="966631" cy="3954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1F45BC"/>
                    </a:solidFill>
                    <a:latin typeface="Arial"/>
                    <a:ea typeface="Arial"/>
                    <a:cs typeface="Arial"/>
                    <a:sym typeface="Arial"/>
                  </a:rPr>
                  <a:t>Dữ liệu</a:t>
                </a:r>
                <a:endParaRPr sz="1600">
                  <a:solidFill>
                    <a:srgbClr val="1F45BC"/>
                  </a:solidFill>
                  <a:latin typeface="Arial"/>
                  <a:ea typeface="Arial"/>
                  <a:cs typeface="Arial"/>
                  <a:sym typeface="Arial"/>
                </a:endParaRPr>
              </a:p>
            </p:txBody>
          </p:sp>
          <p:sp>
            <p:nvSpPr>
              <p:cNvPr id="3683" name="Google Shape;3683;p147"/>
              <p:cNvSpPr txBox="1"/>
              <p:nvPr/>
            </p:nvSpPr>
            <p:spPr>
              <a:xfrm rot="-5400000">
                <a:off x="5079887" y="5186373"/>
                <a:ext cx="1065876" cy="3954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1F45BC"/>
                    </a:solidFill>
                    <a:latin typeface="Arial"/>
                    <a:ea typeface="Arial"/>
                    <a:cs typeface="Arial"/>
                    <a:sym typeface="Arial"/>
                  </a:rPr>
                  <a:t>Chỉ mục</a:t>
                </a:r>
                <a:endParaRPr sz="1600">
                  <a:solidFill>
                    <a:srgbClr val="1F45BC"/>
                  </a:solidFill>
                  <a:latin typeface="Arial"/>
                  <a:ea typeface="Arial"/>
                  <a:cs typeface="Arial"/>
                  <a:sym typeface="Arial"/>
                </a:endParaRPr>
              </a:p>
            </p:txBody>
          </p:sp>
          <p:sp>
            <p:nvSpPr>
              <p:cNvPr id="3684" name="Google Shape;3684;p147"/>
              <p:cNvSpPr txBox="1"/>
              <p:nvPr/>
            </p:nvSpPr>
            <p:spPr>
              <a:xfrm>
                <a:off x="5519356" y="5873589"/>
                <a:ext cx="953523" cy="35953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SSTable</a:t>
                </a:r>
                <a:endParaRPr sz="1600">
                  <a:solidFill>
                    <a:srgbClr val="1F45BC"/>
                  </a:solidFill>
                  <a:latin typeface="Arial"/>
                  <a:ea typeface="Arial"/>
                  <a:cs typeface="Arial"/>
                  <a:sym typeface="Arial"/>
                </a:endParaRPr>
              </a:p>
            </p:txBody>
          </p:sp>
        </p:grpSp>
        <p:cxnSp>
          <p:nvCxnSpPr>
            <p:cNvPr id="3685" name="Google Shape;3685;p147"/>
            <p:cNvCxnSpPr>
              <a:stCxn id="3666" idx="1"/>
              <a:endCxn id="3665" idx="3"/>
            </p:cNvCxnSpPr>
            <p:nvPr/>
          </p:nvCxnSpPr>
          <p:spPr>
            <a:xfrm rot="10800000">
              <a:off x="3057772" y="4128941"/>
              <a:ext cx="411000" cy="0"/>
            </a:xfrm>
            <a:prstGeom prst="straightConnector1">
              <a:avLst/>
            </a:prstGeom>
            <a:noFill/>
            <a:ln cap="flat" cmpd="sng" w="38100">
              <a:solidFill>
                <a:srgbClr val="66A1FE"/>
              </a:solidFill>
              <a:prstDash val="solid"/>
              <a:miter lim="800000"/>
              <a:headEnd len="sm" w="sm" type="none"/>
              <a:tailEnd len="med" w="med" type="triangle"/>
            </a:ln>
          </p:spPr>
        </p:cxnSp>
        <p:cxnSp>
          <p:nvCxnSpPr>
            <p:cNvPr id="3686" name="Google Shape;3686;p147"/>
            <p:cNvCxnSpPr/>
            <p:nvPr/>
          </p:nvCxnSpPr>
          <p:spPr>
            <a:xfrm rot="10800000">
              <a:off x="5558222" y="4136073"/>
              <a:ext cx="1294471" cy="0"/>
            </a:xfrm>
            <a:prstGeom prst="straightConnector1">
              <a:avLst/>
            </a:prstGeom>
            <a:noFill/>
            <a:ln cap="flat" cmpd="sng" w="38100">
              <a:solidFill>
                <a:srgbClr val="66A1FE"/>
              </a:solidFill>
              <a:prstDash val="solid"/>
              <a:miter lim="800000"/>
              <a:headEnd len="sm" w="sm" type="none"/>
              <a:tailEnd len="med" w="med" type="triangle"/>
            </a:ln>
          </p:spPr>
        </p:cxnSp>
        <p:sp>
          <p:nvSpPr>
            <p:cNvPr id="3687" name="Google Shape;3687;p147"/>
            <p:cNvSpPr/>
            <p:nvPr/>
          </p:nvSpPr>
          <p:spPr>
            <a:xfrm>
              <a:off x="4757690" y="3919642"/>
              <a:ext cx="797202" cy="407715"/>
            </a:xfrm>
            <a:prstGeom prst="snip2DiagRect">
              <a:avLst>
                <a:gd fmla="val 0" name="adj1"/>
                <a:gd fmla="val 0" name="adj2"/>
              </a:avLst>
            </a:prstGeom>
            <a:solidFill>
              <a:srgbClr val="66A1FE"/>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rgbClr val="1F45BC"/>
                </a:solidFill>
                <a:latin typeface="Arial"/>
                <a:ea typeface="Arial"/>
                <a:cs typeface="Arial"/>
                <a:sym typeface="Arial"/>
              </a:endParaRPr>
            </a:p>
          </p:txBody>
        </p:sp>
        <p:cxnSp>
          <p:nvCxnSpPr>
            <p:cNvPr id="3688" name="Google Shape;3688;p147"/>
            <p:cNvCxnSpPr/>
            <p:nvPr/>
          </p:nvCxnSpPr>
          <p:spPr>
            <a:xfrm rot="10800000">
              <a:off x="4345971" y="4128942"/>
              <a:ext cx="411093" cy="0"/>
            </a:xfrm>
            <a:prstGeom prst="straightConnector1">
              <a:avLst/>
            </a:prstGeom>
            <a:noFill/>
            <a:ln cap="flat" cmpd="sng" w="38100">
              <a:solidFill>
                <a:srgbClr val="66A1FE"/>
              </a:solidFill>
              <a:prstDash val="solid"/>
              <a:miter lim="800000"/>
              <a:headEnd len="sm" w="sm" type="none"/>
              <a:tailEnd len="med" w="med" type="triangle"/>
            </a:ln>
          </p:spPr>
        </p:cxnSp>
        <p:sp>
          <p:nvSpPr>
            <p:cNvPr id="3689" name="Google Shape;3689;p147"/>
            <p:cNvSpPr txBox="1"/>
            <p:nvPr/>
          </p:nvSpPr>
          <p:spPr>
            <a:xfrm>
              <a:off x="4653520" y="3954280"/>
              <a:ext cx="1021433"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Hợp nhất</a:t>
              </a:r>
              <a:endParaRPr sz="1600">
                <a:solidFill>
                  <a:schemeClr val="lt1"/>
                </a:solidFill>
                <a:latin typeface="Arial"/>
                <a:ea typeface="Arial"/>
                <a:cs typeface="Arial"/>
                <a:sym typeface="Arial"/>
              </a:endParaRPr>
            </a:p>
          </p:txBody>
        </p:sp>
        <p:cxnSp>
          <p:nvCxnSpPr>
            <p:cNvPr id="3690" name="Google Shape;3690;p147"/>
            <p:cNvCxnSpPr/>
            <p:nvPr/>
          </p:nvCxnSpPr>
          <p:spPr>
            <a:xfrm rot="10800000">
              <a:off x="5745408" y="4143590"/>
              <a:ext cx="0" cy="893081"/>
            </a:xfrm>
            <a:prstGeom prst="straightConnector1">
              <a:avLst/>
            </a:prstGeom>
            <a:noFill/>
            <a:ln cap="flat" cmpd="sng" w="38100">
              <a:solidFill>
                <a:srgbClr val="66A1FE"/>
              </a:solidFill>
              <a:prstDash val="solid"/>
              <a:miter lim="800000"/>
              <a:headEnd len="sm" w="sm" type="none"/>
              <a:tailEnd len="med" w="med" type="triangle"/>
            </a:ln>
          </p:spPr>
        </p:cxnSp>
        <p:cxnSp>
          <p:nvCxnSpPr>
            <p:cNvPr id="3691" name="Google Shape;3691;p147"/>
            <p:cNvCxnSpPr/>
            <p:nvPr/>
          </p:nvCxnSpPr>
          <p:spPr>
            <a:xfrm rot="10800000">
              <a:off x="6454784" y="4143590"/>
              <a:ext cx="0" cy="893081"/>
            </a:xfrm>
            <a:prstGeom prst="straightConnector1">
              <a:avLst/>
            </a:prstGeom>
            <a:noFill/>
            <a:ln cap="flat" cmpd="sng" w="38100">
              <a:solidFill>
                <a:srgbClr val="66A1FE"/>
              </a:solidFill>
              <a:prstDash val="solid"/>
              <a:miter lim="800000"/>
              <a:headEnd len="sm" w="sm" type="none"/>
              <a:tailEnd len="med" w="med" type="triangle"/>
            </a:ln>
          </p:spPr>
        </p:cxnSp>
        <p:sp>
          <p:nvSpPr>
            <p:cNvPr id="3692" name="Google Shape;3692;p147"/>
            <p:cNvSpPr txBox="1"/>
            <p:nvPr/>
          </p:nvSpPr>
          <p:spPr>
            <a:xfrm>
              <a:off x="6454307" y="4573190"/>
              <a:ext cx="489238"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66A1FE"/>
                  </a:solidFill>
                  <a:latin typeface="Arial"/>
                  <a:ea typeface="Arial"/>
                  <a:cs typeface="Arial"/>
                  <a:sym typeface="Arial"/>
                </a:rPr>
                <a:t>Đọc</a:t>
              </a:r>
              <a:endParaRPr sz="1400">
                <a:solidFill>
                  <a:srgbClr val="66A1FE"/>
                </a:solidFill>
                <a:latin typeface="Arial"/>
                <a:ea typeface="Arial"/>
                <a:cs typeface="Arial"/>
                <a:sym typeface="Arial"/>
              </a:endParaRPr>
            </a:p>
          </p:txBody>
        </p:sp>
        <p:sp>
          <p:nvSpPr>
            <p:cNvPr id="3693" name="Google Shape;3693;p147"/>
            <p:cNvSpPr txBox="1"/>
            <p:nvPr/>
          </p:nvSpPr>
          <p:spPr>
            <a:xfrm>
              <a:off x="5732662" y="4573190"/>
              <a:ext cx="489238"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66A1FE"/>
                  </a:solidFill>
                  <a:latin typeface="Arial"/>
                  <a:ea typeface="Arial"/>
                  <a:cs typeface="Arial"/>
                  <a:sym typeface="Arial"/>
                </a:rPr>
                <a:t>Đọc</a:t>
              </a:r>
              <a:endParaRPr sz="1400">
                <a:solidFill>
                  <a:srgbClr val="66A1FE"/>
                </a:solidFill>
                <a:latin typeface="Arial"/>
                <a:ea typeface="Arial"/>
                <a:cs typeface="Arial"/>
                <a:sym typeface="Arial"/>
              </a:endParaRPr>
            </a:p>
          </p:txBody>
        </p:sp>
      </p:gr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8" name="Shape 3698"/>
        <p:cNvGrpSpPr/>
        <p:nvPr/>
      </p:nvGrpSpPr>
      <p:grpSpPr>
        <a:xfrm>
          <a:off x="0" y="0"/>
          <a:ext cx="0" cy="0"/>
          <a:chOff x="0" y="0"/>
          <a:chExt cx="0" cy="0"/>
        </a:xfrm>
      </p:grpSpPr>
      <p:sp>
        <p:nvSpPr>
          <p:cNvPr id="3699" name="Google Shape;3699;p14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2.3. Cassandra</a:t>
            </a:r>
            <a:endParaRPr/>
          </a:p>
        </p:txBody>
      </p:sp>
      <p:sp>
        <p:nvSpPr>
          <p:cNvPr id="3700" name="Google Shape;3700;p14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Đọc đường dẫn (2/2)</a:t>
            </a:r>
            <a:endParaRPr/>
          </a:p>
        </p:txBody>
      </p:sp>
      <p:sp>
        <p:nvSpPr>
          <p:cNvPr id="3701" name="Google Shape;3701;p14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702" name="Google Shape;3702;p14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Mức độ đọc nhất quán: Số lượng bản sao được truy cập cho các hoạt động đọc nhất quán thành công.</a:t>
            </a:r>
            <a:endParaRPr/>
          </a:p>
          <a:p>
            <a:pPr indent="0" lvl="0" marL="0" rtl="0" algn="l">
              <a:lnSpc>
                <a:spcPct val="128571"/>
              </a:lnSpc>
              <a:spcBef>
                <a:spcPts val="1000"/>
              </a:spcBef>
              <a:spcAft>
                <a:spcPts val="0"/>
              </a:spcAft>
              <a:buClr>
                <a:srgbClr val="262626"/>
              </a:buClr>
              <a:buSzPts val="1400"/>
              <a:buNone/>
            </a:pPr>
            <a:r>
              <a:t/>
            </a:r>
            <a:endParaRPr>
              <a:solidFill>
                <a:srgbClr val="3F3F3F"/>
              </a:solidFill>
            </a:endParaRPr>
          </a:p>
          <a:p>
            <a:pPr indent="-88900" lvl="0" marL="177800" rtl="0" algn="l">
              <a:lnSpc>
                <a:spcPct val="128571"/>
              </a:lnSpc>
              <a:spcBef>
                <a:spcPts val="1000"/>
              </a:spcBef>
              <a:spcAft>
                <a:spcPts val="0"/>
              </a:spcAft>
              <a:buClr>
                <a:srgbClr val="262626"/>
              </a:buClr>
              <a:buSzPts val="1400"/>
              <a:buFont typeface="Arial"/>
              <a:buNone/>
            </a:pPr>
            <a:r>
              <a:t/>
            </a:r>
            <a:endParaRPr>
              <a:solidFill>
                <a:srgbClr val="3F3F3F"/>
              </a:solidFill>
            </a:endParaRPr>
          </a:p>
          <a:p>
            <a:pPr indent="-88900" lvl="0" marL="177800" rtl="0" algn="l">
              <a:lnSpc>
                <a:spcPct val="128571"/>
              </a:lnSpc>
              <a:spcBef>
                <a:spcPts val="1000"/>
              </a:spcBef>
              <a:spcAft>
                <a:spcPts val="0"/>
              </a:spcAft>
              <a:buClr>
                <a:srgbClr val="262626"/>
              </a:buClr>
              <a:buSzPts val="1400"/>
              <a:buFont typeface="Arial"/>
              <a:buNone/>
            </a:pPr>
            <a:r>
              <a:t/>
            </a:r>
            <a:endParaRPr>
              <a:solidFill>
                <a:srgbClr val="3F3F3F"/>
              </a:solidFill>
            </a:endParaRPr>
          </a:p>
          <a:p>
            <a:pPr indent="0" lvl="0" marL="0" rtl="0" algn="l">
              <a:lnSpc>
                <a:spcPct val="128571"/>
              </a:lnSpc>
              <a:spcBef>
                <a:spcPts val="1000"/>
              </a:spcBef>
              <a:spcAft>
                <a:spcPts val="0"/>
              </a:spcAft>
              <a:buClr>
                <a:srgbClr val="262626"/>
              </a:buClr>
              <a:buSzPts val="1400"/>
              <a:buNone/>
            </a:pPr>
            <a:r>
              <a:t/>
            </a:r>
            <a:endParaRPr>
              <a:solidFill>
                <a:srgbClr val="3F3F3F"/>
              </a:solidFill>
            </a:endParaRPr>
          </a:p>
          <a:p>
            <a:pPr indent="-177800" lvl="0" marL="177800" rtl="0" algn="l">
              <a:lnSpc>
                <a:spcPct val="128571"/>
              </a:lnSpc>
              <a:spcBef>
                <a:spcPts val="1000"/>
              </a:spcBef>
              <a:spcAft>
                <a:spcPts val="0"/>
              </a:spcAft>
              <a:buClr>
                <a:srgbClr val="3F3F3F"/>
              </a:buClr>
              <a:buSzPts val="1400"/>
              <a:buFont typeface="Arial"/>
              <a:buChar char="•"/>
            </a:pPr>
            <a:r>
              <a:rPr lang="en-US">
                <a:solidFill>
                  <a:srgbClr val="3F3F3F"/>
                </a:solidFill>
              </a:rPr>
              <a:t>Đọc sửa chữa</a:t>
            </a:r>
            <a:endParaRPr/>
          </a:p>
          <a:p>
            <a:pPr indent="-182563" lvl="1" marL="360363" rtl="0" algn="l">
              <a:lnSpc>
                <a:spcPct val="138461"/>
              </a:lnSpc>
              <a:spcBef>
                <a:spcPts val="200"/>
              </a:spcBef>
              <a:spcAft>
                <a:spcPts val="0"/>
              </a:spcAft>
              <a:buClr>
                <a:srgbClr val="3F3F3F"/>
              </a:buClr>
              <a:buSzPts val="1040"/>
              <a:buChar char="•"/>
            </a:pPr>
            <a:r>
              <a:rPr lang="en-US">
                <a:solidFill>
                  <a:srgbClr val="3F3F3F"/>
                </a:solidFill>
              </a:rPr>
              <a:t>Điều phối truy cập nhiều nút cho dữ liệu (nhiều như mức nhất quán)</a:t>
            </a:r>
            <a:endParaRPr/>
          </a:p>
          <a:p>
            <a:pPr indent="-182563" lvl="1" marL="360363" rtl="0" algn="l">
              <a:lnSpc>
                <a:spcPct val="138461"/>
              </a:lnSpc>
              <a:spcBef>
                <a:spcPts val="200"/>
              </a:spcBef>
              <a:spcAft>
                <a:spcPts val="0"/>
              </a:spcAft>
              <a:buClr>
                <a:srgbClr val="3F3F3F"/>
              </a:buClr>
              <a:buSzPts val="1040"/>
              <a:buChar char="•"/>
            </a:pPr>
            <a:r>
              <a:rPr lang="en-US">
                <a:solidFill>
                  <a:srgbClr val="3F3F3F"/>
                </a:solidFill>
              </a:rPr>
              <a:t>Bản sao nhanh nhất trả về dữ liệu để kiểm tra tính nhất quán thông qua so sánh bộ nhớ.</a:t>
            </a:r>
            <a:endParaRPr/>
          </a:p>
          <a:p>
            <a:pPr indent="-182563" lvl="1" marL="360363" rtl="0" algn="l">
              <a:lnSpc>
                <a:spcPct val="138461"/>
              </a:lnSpc>
              <a:spcBef>
                <a:spcPts val="200"/>
              </a:spcBef>
              <a:spcAft>
                <a:spcPts val="0"/>
              </a:spcAft>
              <a:buClr>
                <a:srgbClr val="3F3F3F"/>
              </a:buClr>
              <a:buSzPts val="1040"/>
              <a:buChar char="•"/>
            </a:pPr>
            <a:r>
              <a:rPr lang="en-US">
                <a:solidFill>
                  <a:srgbClr val="3F3F3F"/>
                </a:solidFill>
              </a:rPr>
              <a:t>Điều phối kiểm tra tất cả các bản sao còn lại trong nền</a:t>
            </a:r>
            <a:endParaRPr/>
          </a:p>
          <a:p>
            <a:pPr indent="-182563" lvl="1" marL="360363" rtl="0" algn="l">
              <a:lnSpc>
                <a:spcPct val="138461"/>
              </a:lnSpc>
              <a:spcBef>
                <a:spcPts val="200"/>
              </a:spcBef>
              <a:spcAft>
                <a:spcPts val="0"/>
              </a:spcAft>
              <a:buClr>
                <a:srgbClr val="3F3F3F"/>
              </a:buClr>
              <a:buSzPts val="1040"/>
              <a:buChar char="•"/>
            </a:pPr>
            <a:r>
              <a:rPr lang="en-US">
                <a:solidFill>
                  <a:srgbClr val="3F3F3F"/>
                </a:solidFill>
              </a:rPr>
              <a:t>Cập nhật cho các bản sao không nhất quán</a:t>
            </a:r>
            <a:endParaRPr/>
          </a:p>
        </p:txBody>
      </p:sp>
      <p:grpSp>
        <p:nvGrpSpPr>
          <p:cNvPr id="3703" name="Google Shape;3703;p148"/>
          <p:cNvGrpSpPr/>
          <p:nvPr/>
        </p:nvGrpSpPr>
        <p:grpSpPr>
          <a:xfrm>
            <a:off x="896832" y="2639576"/>
            <a:ext cx="8074607" cy="880199"/>
            <a:chOff x="764592" y="4362714"/>
            <a:chExt cx="8074607" cy="880199"/>
          </a:xfrm>
        </p:grpSpPr>
        <p:sp>
          <p:nvSpPr>
            <p:cNvPr id="3704" name="Google Shape;3704;p148"/>
            <p:cNvSpPr/>
            <p:nvPr/>
          </p:nvSpPr>
          <p:spPr>
            <a:xfrm>
              <a:off x="764592" y="4362714"/>
              <a:ext cx="1112035" cy="880199"/>
            </a:xfrm>
            <a:prstGeom prst="chevron">
              <a:avLst>
                <a:gd fmla="val 16779" name="adj"/>
              </a:avLst>
            </a:prstGeom>
            <a:solidFill>
              <a:srgbClr val="1F45BC"/>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05" name="Google Shape;3705;p148"/>
            <p:cNvSpPr/>
            <p:nvPr/>
          </p:nvSpPr>
          <p:spPr>
            <a:xfrm>
              <a:off x="1759245" y="4362714"/>
              <a:ext cx="1112035" cy="880199"/>
            </a:xfrm>
            <a:prstGeom prst="chevron">
              <a:avLst>
                <a:gd fmla="val 16779" name="adj"/>
              </a:avLst>
            </a:prstGeom>
            <a:solidFill>
              <a:srgbClr val="244FDA"/>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06" name="Google Shape;3706;p148"/>
            <p:cNvSpPr/>
            <p:nvPr/>
          </p:nvSpPr>
          <p:spPr>
            <a:xfrm>
              <a:off x="2753898" y="4362714"/>
              <a:ext cx="1112035" cy="880199"/>
            </a:xfrm>
            <a:prstGeom prst="chevron">
              <a:avLst>
                <a:gd fmla="val 16779" name="adj"/>
              </a:avLst>
            </a:prstGeom>
            <a:solidFill>
              <a:srgbClr val="335BDD"/>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07" name="Google Shape;3707;p148"/>
            <p:cNvSpPr/>
            <p:nvPr/>
          </p:nvSpPr>
          <p:spPr>
            <a:xfrm>
              <a:off x="3748551" y="4362714"/>
              <a:ext cx="1112035" cy="880199"/>
            </a:xfrm>
            <a:prstGeom prst="chevron">
              <a:avLst>
                <a:gd fmla="val 16779" name="adj"/>
              </a:avLst>
            </a:prstGeom>
            <a:solidFill>
              <a:srgbClr val="5778E3"/>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08" name="Google Shape;3708;p148"/>
            <p:cNvSpPr/>
            <p:nvPr/>
          </p:nvSpPr>
          <p:spPr>
            <a:xfrm>
              <a:off x="4743204" y="4362714"/>
              <a:ext cx="1112035" cy="880199"/>
            </a:xfrm>
            <a:prstGeom prst="chevron">
              <a:avLst>
                <a:gd fmla="val 16779" name="adj"/>
              </a:avLst>
            </a:prstGeom>
            <a:solidFill>
              <a:srgbClr val="6886E6"/>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09" name="Google Shape;3709;p148"/>
            <p:cNvSpPr/>
            <p:nvPr/>
          </p:nvSpPr>
          <p:spPr>
            <a:xfrm>
              <a:off x="5737857" y="4362714"/>
              <a:ext cx="1112035" cy="880199"/>
            </a:xfrm>
            <a:prstGeom prst="chevron">
              <a:avLst>
                <a:gd fmla="val 16779" name="adj"/>
              </a:avLst>
            </a:prstGeom>
            <a:solidFill>
              <a:srgbClr val="829BEA"/>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1F45BC"/>
                </a:solidFill>
                <a:latin typeface="Arial"/>
                <a:ea typeface="Arial"/>
                <a:cs typeface="Arial"/>
                <a:sym typeface="Arial"/>
              </a:endParaRPr>
            </a:p>
          </p:txBody>
        </p:sp>
        <p:sp>
          <p:nvSpPr>
            <p:cNvPr id="3710" name="Google Shape;3710;p148"/>
            <p:cNvSpPr/>
            <p:nvPr/>
          </p:nvSpPr>
          <p:spPr>
            <a:xfrm>
              <a:off x="6732510" y="4362714"/>
              <a:ext cx="1112035" cy="880199"/>
            </a:xfrm>
            <a:prstGeom prst="chevron">
              <a:avLst>
                <a:gd fmla="val 16779" name="adj"/>
              </a:avLst>
            </a:prstGeom>
            <a:solidFill>
              <a:srgbClr val="9CB0EE"/>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1F45BC"/>
                </a:solidFill>
                <a:latin typeface="Arial"/>
                <a:ea typeface="Arial"/>
                <a:cs typeface="Arial"/>
                <a:sym typeface="Arial"/>
              </a:endParaRPr>
            </a:p>
          </p:txBody>
        </p:sp>
        <p:sp>
          <p:nvSpPr>
            <p:cNvPr id="3711" name="Google Shape;3711;p148"/>
            <p:cNvSpPr/>
            <p:nvPr/>
          </p:nvSpPr>
          <p:spPr>
            <a:xfrm>
              <a:off x="7727164" y="4362714"/>
              <a:ext cx="1112035" cy="880199"/>
            </a:xfrm>
            <a:prstGeom prst="chevron">
              <a:avLst>
                <a:gd fmla="val 16779" name="adj"/>
              </a:avLst>
            </a:prstGeom>
            <a:solidFill>
              <a:srgbClr val="B7C5F3"/>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1F45BC"/>
                </a:solidFill>
                <a:latin typeface="Arial"/>
                <a:ea typeface="Arial"/>
                <a:cs typeface="Arial"/>
                <a:sym typeface="Arial"/>
              </a:endParaRPr>
            </a:p>
          </p:txBody>
        </p:sp>
        <p:sp>
          <p:nvSpPr>
            <p:cNvPr id="3712" name="Google Shape;3712;p148"/>
            <p:cNvSpPr txBox="1"/>
            <p:nvPr/>
          </p:nvSpPr>
          <p:spPr>
            <a:xfrm>
              <a:off x="909782" y="4644361"/>
              <a:ext cx="843501"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BẤT KỲ</a:t>
              </a:r>
              <a:endParaRPr sz="1600">
                <a:solidFill>
                  <a:schemeClr val="lt1"/>
                </a:solidFill>
                <a:latin typeface="Arial"/>
                <a:ea typeface="Arial"/>
                <a:cs typeface="Arial"/>
                <a:sym typeface="Arial"/>
              </a:endParaRPr>
            </a:p>
          </p:txBody>
        </p:sp>
        <p:sp>
          <p:nvSpPr>
            <p:cNvPr id="3713" name="Google Shape;3713;p148"/>
            <p:cNvSpPr txBox="1"/>
            <p:nvPr/>
          </p:nvSpPr>
          <p:spPr>
            <a:xfrm>
              <a:off x="2030385" y="4644361"/>
              <a:ext cx="604654"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MỘT</a:t>
              </a:r>
              <a:endParaRPr sz="1600">
                <a:solidFill>
                  <a:schemeClr val="lt1"/>
                </a:solidFill>
                <a:latin typeface="Arial"/>
                <a:ea typeface="Arial"/>
                <a:cs typeface="Arial"/>
                <a:sym typeface="Arial"/>
              </a:endParaRPr>
            </a:p>
          </p:txBody>
        </p:sp>
        <p:sp>
          <p:nvSpPr>
            <p:cNvPr id="3714" name="Google Shape;3714;p148"/>
            <p:cNvSpPr txBox="1"/>
            <p:nvPr/>
          </p:nvSpPr>
          <p:spPr>
            <a:xfrm>
              <a:off x="3113151" y="4644361"/>
              <a:ext cx="518092"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HAI</a:t>
              </a:r>
              <a:endParaRPr sz="1600">
                <a:solidFill>
                  <a:schemeClr val="lt1"/>
                </a:solidFill>
                <a:latin typeface="Arial"/>
                <a:ea typeface="Arial"/>
                <a:cs typeface="Arial"/>
                <a:sym typeface="Arial"/>
              </a:endParaRPr>
            </a:p>
          </p:txBody>
        </p:sp>
        <p:sp>
          <p:nvSpPr>
            <p:cNvPr id="3715" name="Google Shape;3715;p148"/>
            <p:cNvSpPr txBox="1"/>
            <p:nvPr/>
          </p:nvSpPr>
          <p:spPr>
            <a:xfrm>
              <a:off x="4128258" y="4644361"/>
              <a:ext cx="449162"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BA</a:t>
              </a:r>
              <a:endParaRPr sz="1600">
                <a:solidFill>
                  <a:schemeClr val="lt1"/>
                </a:solidFill>
                <a:latin typeface="Arial"/>
                <a:ea typeface="Arial"/>
                <a:cs typeface="Arial"/>
                <a:sym typeface="Arial"/>
              </a:endParaRPr>
            </a:p>
          </p:txBody>
        </p:sp>
        <p:sp>
          <p:nvSpPr>
            <p:cNvPr id="3716" name="Google Shape;3716;p148"/>
            <p:cNvSpPr txBox="1"/>
            <p:nvPr/>
          </p:nvSpPr>
          <p:spPr>
            <a:xfrm>
              <a:off x="4905275" y="4660994"/>
              <a:ext cx="934871"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QUORUM</a:t>
              </a:r>
              <a:endParaRPr sz="1400">
                <a:solidFill>
                  <a:schemeClr val="lt1"/>
                </a:solidFill>
                <a:latin typeface="Arial"/>
                <a:ea typeface="Arial"/>
                <a:cs typeface="Arial"/>
                <a:sym typeface="Arial"/>
              </a:endParaRPr>
            </a:p>
          </p:txBody>
        </p:sp>
        <p:sp>
          <p:nvSpPr>
            <p:cNvPr id="3717" name="Google Shape;3717;p148"/>
            <p:cNvSpPr txBox="1"/>
            <p:nvPr/>
          </p:nvSpPr>
          <p:spPr>
            <a:xfrm>
              <a:off x="5866307" y="4549311"/>
              <a:ext cx="93487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LOCAL_</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QUORUM</a:t>
              </a:r>
              <a:endParaRPr/>
            </a:p>
          </p:txBody>
        </p:sp>
        <p:sp>
          <p:nvSpPr>
            <p:cNvPr id="3718" name="Google Shape;3718;p148"/>
            <p:cNvSpPr txBox="1"/>
            <p:nvPr/>
          </p:nvSpPr>
          <p:spPr>
            <a:xfrm>
              <a:off x="6866564" y="4549311"/>
              <a:ext cx="93487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EACH_</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QUORUM</a:t>
              </a:r>
              <a:endParaRPr/>
            </a:p>
          </p:txBody>
        </p:sp>
        <p:sp>
          <p:nvSpPr>
            <p:cNvPr id="3719" name="Google Shape;3719;p148"/>
            <p:cNvSpPr txBox="1"/>
            <p:nvPr/>
          </p:nvSpPr>
          <p:spPr>
            <a:xfrm>
              <a:off x="7938407" y="4644361"/>
              <a:ext cx="829073"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TẤT CẢ</a:t>
              </a:r>
              <a:endParaRPr sz="1600">
                <a:solidFill>
                  <a:srgbClr val="1F45BC"/>
                </a:solidFill>
                <a:latin typeface="Arial"/>
                <a:ea typeface="Arial"/>
                <a:cs typeface="Arial"/>
                <a:sym typeface="Arial"/>
              </a:endParaRPr>
            </a:p>
          </p:txBody>
        </p:sp>
      </p:gr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4" name="Shape 3724"/>
        <p:cNvGrpSpPr/>
        <p:nvPr/>
      </p:nvGrpSpPr>
      <p:grpSpPr>
        <a:xfrm>
          <a:off x="0" y="0"/>
          <a:ext cx="0" cy="0"/>
          <a:chOff x="0" y="0"/>
          <a:chExt cx="0" cy="0"/>
        </a:xfrm>
      </p:grpSpPr>
      <p:sp>
        <p:nvSpPr>
          <p:cNvPr id="3725" name="Google Shape;3725;p14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2.3. Cassandra</a:t>
            </a:r>
            <a:endParaRPr/>
          </a:p>
        </p:txBody>
      </p:sp>
      <p:sp>
        <p:nvSpPr>
          <p:cNvPr id="3726" name="Google Shape;3726;p14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Xóa dữ liệu</a:t>
            </a:r>
            <a:endParaRPr/>
          </a:p>
        </p:txBody>
      </p:sp>
      <p:sp>
        <p:nvSpPr>
          <p:cNvPr id="3727" name="Google Shape;3727;p14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728" name="Google Shape;3728;p14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Tombstone</a:t>
            </a:r>
            <a:endParaRPr/>
          </a:p>
          <a:p>
            <a:pPr indent="-182563" lvl="1" marL="360363" rtl="0" algn="l">
              <a:lnSpc>
                <a:spcPct val="138461"/>
              </a:lnSpc>
              <a:spcBef>
                <a:spcPts val="200"/>
              </a:spcBef>
              <a:spcAft>
                <a:spcPts val="0"/>
              </a:spcAft>
              <a:buClr>
                <a:srgbClr val="262626"/>
              </a:buClr>
              <a:buSzPts val="1040"/>
              <a:buChar char="•"/>
            </a:pPr>
            <a:r>
              <a:rPr lang="en-US"/>
              <a:t>Điểm đánh dấu của hàng cho biết cột đã xóa</a:t>
            </a:r>
            <a:endParaRPr/>
          </a:p>
          <a:p>
            <a:pPr indent="-182563" lvl="1" marL="360363" rtl="0" algn="l">
              <a:lnSpc>
                <a:spcPct val="138461"/>
              </a:lnSpc>
              <a:spcBef>
                <a:spcPts val="200"/>
              </a:spcBef>
              <a:spcAft>
                <a:spcPts val="0"/>
              </a:spcAft>
              <a:buClr>
                <a:srgbClr val="262626"/>
              </a:buClr>
              <a:buSzPts val="1040"/>
              <a:buChar char="•"/>
            </a:pPr>
            <a:r>
              <a:rPr lang="en-US"/>
              <a:t>Các cột được đánh dấu không bị xóa ngay lập tức mà bị xóa khi SSTable được nén theo thời gian.</a:t>
            </a:r>
            <a:endParaRPr/>
          </a:p>
          <a:p>
            <a:pPr indent="-182563" lvl="1" marL="360363" rtl="0" algn="l">
              <a:lnSpc>
                <a:spcPct val="138461"/>
              </a:lnSpc>
              <a:spcBef>
                <a:spcPts val="200"/>
              </a:spcBef>
              <a:spcAft>
                <a:spcPts val="0"/>
              </a:spcAft>
              <a:buClr>
                <a:srgbClr val="262626"/>
              </a:buClr>
              <a:buSzPts val="1040"/>
              <a:buChar char="•"/>
            </a:pPr>
            <a:r>
              <a:rPr lang="en-US"/>
              <a:t>Tác dụng phụ xảy ra (một nút phục hồi sau khi bị lỗi)</a:t>
            </a:r>
            <a:endParaRPr/>
          </a:p>
          <a:p>
            <a:pPr indent="-177800" lvl="0" marL="177800" rtl="0" algn="l">
              <a:lnSpc>
                <a:spcPct val="128571"/>
              </a:lnSpc>
              <a:spcBef>
                <a:spcPts val="1000"/>
              </a:spcBef>
              <a:spcAft>
                <a:spcPts val="0"/>
              </a:spcAft>
              <a:buClr>
                <a:srgbClr val="262626"/>
              </a:buClr>
              <a:buSzPts val="1400"/>
              <a:buFont typeface="Arial"/>
              <a:buChar char="•"/>
            </a:pPr>
            <a:r>
              <a:rPr lang="en-US"/>
              <a:t>Đầm nén</a:t>
            </a:r>
            <a:endParaRPr/>
          </a:p>
          <a:p>
            <a:pPr indent="-182563" lvl="1" marL="360363" rtl="0" algn="l">
              <a:lnSpc>
                <a:spcPct val="138461"/>
              </a:lnSpc>
              <a:spcBef>
                <a:spcPts val="200"/>
              </a:spcBef>
              <a:spcAft>
                <a:spcPts val="0"/>
              </a:spcAft>
              <a:buClr>
                <a:srgbClr val="262626"/>
              </a:buClr>
              <a:buSzPts val="1040"/>
              <a:buChar char="•"/>
            </a:pPr>
            <a:r>
              <a:rPr lang="en-US"/>
              <a:t>Hợp nhất và sắp xếp SSTable để tạo SSTable mới</a:t>
            </a:r>
            <a:endParaRPr/>
          </a:p>
          <a:p>
            <a:pPr indent="-182563" lvl="1" marL="360363" rtl="0" algn="l">
              <a:lnSpc>
                <a:spcPct val="138461"/>
              </a:lnSpc>
              <a:spcBef>
                <a:spcPts val="200"/>
              </a:spcBef>
              <a:spcAft>
                <a:spcPts val="0"/>
              </a:spcAft>
              <a:buClr>
                <a:srgbClr val="262626"/>
              </a:buClr>
              <a:buSzPts val="1040"/>
              <a:buChar char="•"/>
            </a:pPr>
            <a:r>
              <a:rPr lang="en-US"/>
              <a:t>Giảm số lượng tìm kiếm cần thiết để giải phóng dung lượng và cải thiện hiệu suất</a:t>
            </a:r>
            <a:endParaRPr/>
          </a:p>
          <a:p>
            <a:pPr indent="-182563" lvl="1" marL="360363" rtl="0" algn="l">
              <a:lnSpc>
                <a:spcPct val="138461"/>
              </a:lnSpc>
              <a:spcBef>
                <a:spcPts val="200"/>
              </a:spcBef>
              <a:spcAft>
                <a:spcPts val="0"/>
              </a:spcAft>
              <a:buClr>
                <a:srgbClr val="262626"/>
              </a:buClr>
              <a:buSzPts val="1040"/>
              <a:buChar char="•"/>
            </a:pPr>
            <a:r>
              <a:rPr lang="en-US"/>
              <a:t>Hợp nhất khóa, hợp nhất cột, xóa bia mộ, tạo chỉ mục mới</a:t>
            </a:r>
            <a:endParaRPr/>
          </a:p>
        </p:txBody>
      </p:sp>
      <p:grpSp>
        <p:nvGrpSpPr>
          <p:cNvPr id="3729" name="Google Shape;3729;p149"/>
          <p:cNvGrpSpPr/>
          <p:nvPr/>
        </p:nvGrpSpPr>
        <p:grpSpPr>
          <a:xfrm>
            <a:off x="1866025" y="4731873"/>
            <a:ext cx="6040167" cy="1545392"/>
            <a:chOff x="1866025" y="4792833"/>
            <a:chExt cx="6040167" cy="1545392"/>
          </a:xfrm>
        </p:grpSpPr>
        <p:grpSp>
          <p:nvGrpSpPr>
            <p:cNvPr id="3730" name="Google Shape;3730;p149"/>
            <p:cNvGrpSpPr/>
            <p:nvPr/>
          </p:nvGrpSpPr>
          <p:grpSpPr>
            <a:xfrm>
              <a:off x="5383631" y="5218932"/>
              <a:ext cx="1128236" cy="519811"/>
              <a:chOff x="4578909" y="5261186"/>
              <a:chExt cx="1235421" cy="569194"/>
            </a:xfrm>
          </p:grpSpPr>
          <p:sp>
            <p:nvSpPr>
              <p:cNvPr id="3731" name="Google Shape;3731;p149"/>
              <p:cNvSpPr/>
              <p:nvPr/>
            </p:nvSpPr>
            <p:spPr>
              <a:xfrm>
                <a:off x="4578909" y="5261186"/>
                <a:ext cx="1235421" cy="569194"/>
              </a:xfrm>
              <a:prstGeom prst="rightArrow">
                <a:avLst>
                  <a:gd fmla="val 50000" name="adj1"/>
                  <a:gd fmla="val 50000" name="adj2"/>
                </a:avLst>
              </a:prstGeom>
              <a:solidFill>
                <a:srgbClr val="1F45B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3732" name="Google Shape;3732;p149"/>
              <p:cNvSpPr txBox="1"/>
              <p:nvPr/>
            </p:nvSpPr>
            <p:spPr>
              <a:xfrm>
                <a:off x="4681030" y="5383550"/>
                <a:ext cx="978048" cy="3370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Đầm nén</a:t>
                </a:r>
                <a:endParaRPr sz="1400">
                  <a:solidFill>
                    <a:schemeClr val="lt1"/>
                  </a:solidFill>
                  <a:latin typeface="Arial"/>
                  <a:ea typeface="Arial"/>
                  <a:cs typeface="Arial"/>
                  <a:sym typeface="Arial"/>
                </a:endParaRPr>
              </a:p>
            </p:txBody>
          </p:sp>
        </p:grpSp>
        <p:sp>
          <p:nvSpPr>
            <p:cNvPr id="3733" name="Google Shape;3733;p149"/>
            <p:cNvSpPr/>
            <p:nvPr/>
          </p:nvSpPr>
          <p:spPr>
            <a:xfrm>
              <a:off x="1866025" y="4792833"/>
              <a:ext cx="3528628" cy="1417831"/>
            </a:xfrm>
            <a:prstGeom prst="roundRect">
              <a:avLst>
                <a:gd fmla="val 8119" name="adj"/>
              </a:avLst>
            </a:prstGeom>
            <a:solidFill>
              <a:srgbClr val="F2F2F2"/>
            </a:solidFill>
            <a:ln cap="flat" cmpd="sng" w="19050">
              <a:solidFill>
                <a:srgbClr val="1F45BC"/>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C0C0C"/>
                </a:solidFill>
                <a:latin typeface="Arial"/>
                <a:ea typeface="Arial"/>
                <a:cs typeface="Arial"/>
                <a:sym typeface="Arial"/>
              </a:endParaRPr>
            </a:p>
          </p:txBody>
        </p:sp>
        <p:grpSp>
          <p:nvGrpSpPr>
            <p:cNvPr id="3734" name="Google Shape;3734;p149"/>
            <p:cNvGrpSpPr/>
            <p:nvPr/>
          </p:nvGrpSpPr>
          <p:grpSpPr>
            <a:xfrm>
              <a:off x="2018589" y="4922394"/>
              <a:ext cx="1010590" cy="910959"/>
              <a:chOff x="2018589" y="4922394"/>
              <a:chExt cx="1010590" cy="910959"/>
            </a:xfrm>
          </p:grpSpPr>
          <p:sp>
            <p:nvSpPr>
              <p:cNvPr id="3735" name="Google Shape;3735;p149"/>
              <p:cNvSpPr/>
              <p:nvPr/>
            </p:nvSpPr>
            <p:spPr>
              <a:xfrm>
                <a:off x="2018589" y="4922394"/>
                <a:ext cx="295923" cy="910959"/>
              </a:xfrm>
              <a:prstGeom prst="roundRect">
                <a:avLst>
                  <a:gd fmla="val 0"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C0C0C"/>
                  </a:solidFill>
                  <a:latin typeface="Arial"/>
                  <a:ea typeface="Arial"/>
                  <a:cs typeface="Arial"/>
                  <a:sym typeface="Arial"/>
                </a:endParaRPr>
              </a:p>
            </p:txBody>
          </p:sp>
          <p:sp>
            <p:nvSpPr>
              <p:cNvPr id="3736" name="Google Shape;3736;p149"/>
              <p:cNvSpPr/>
              <p:nvPr/>
            </p:nvSpPr>
            <p:spPr>
              <a:xfrm>
                <a:off x="2314341" y="4922394"/>
                <a:ext cx="714838" cy="910959"/>
              </a:xfrm>
              <a:prstGeom prst="roundRect">
                <a:avLst>
                  <a:gd fmla="val 0"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C0C0C"/>
                  </a:solidFill>
                  <a:latin typeface="Arial"/>
                  <a:ea typeface="Arial"/>
                  <a:cs typeface="Arial"/>
                  <a:sym typeface="Arial"/>
                </a:endParaRPr>
              </a:p>
            </p:txBody>
          </p:sp>
        </p:grpSp>
        <p:sp>
          <p:nvSpPr>
            <p:cNvPr id="3737" name="Google Shape;3737;p149"/>
            <p:cNvSpPr txBox="1"/>
            <p:nvPr/>
          </p:nvSpPr>
          <p:spPr>
            <a:xfrm>
              <a:off x="2266108" y="5230805"/>
              <a:ext cx="82747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1F45BC"/>
                  </a:solidFill>
                  <a:latin typeface="Arial"/>
                  <a:ea typeface="Arial"/>
                  <a:cs typeface="Arial"/>
                  <a:sym typeface="Arial"/>
                </a:rPr>
                <a:t>Dữ liệu</a:t>
              </a:r>
              <a:endParaRPr sz="1600">
                <a:solidFill>
                  <a:srgbClr val="1F45BC"/>
                </a:solidFill>
                <a:latin typeface="Arial"/>
                <a:ea typeface="Arial"/>
                <a:cs typeface="Arial"/>
                <a:sym typeface="Arial"/>
              </a:endParaRPr>
            </a:p>
          </p:txBody>
        </p:sp>
        <p:sp>
          <p:nvSpPr>
            <p:cNvPr id="3738" name="Google Shape;3738;p149"/>
            <p:cNvSpPr txBox="1"/>
            <p:nvPr/>
          </p:nvSpPr>
          <p:spPr>
            <a:xfrm rot="-5400000">
              <a:off x="1716367" y="5208596"/>
              <a:ext cx="91242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1F45BC"/>
                  </a:solidFill>
                  <a:latin typeface="Arial"/>
                  <a:ea typeface="Arial"/>
                  <a:cs typeface="Arial"/>
                  <a:sym typeface="Arial"/>
                </a:rPr>
                <a:t>Chỉ mục</a:t>
              </a:r>
              <a:endParaRPr sz="1600">
                <a:solidFill>
                  <a:srgbClr val="1F45BC"/>
                </a:solidFill>
                <a:latin typeface="Arial"/>
                <a:ea typeface="Arial"/>
                <a:cs typeface="Arial"/>
                <a:sym typeface="Arial"/>
              </a:endParaRPr>
            </a:p>
          </p:txBody>
        </p:sp>
        <p:sp>
          <p:nvSpPr>
            <p:cNvPr id="3739" name="Google Shape;3739;p149"/>
            <p:cNvSpPr txBox="1"/>
            <p:nvPr/>
          </p:nvSpPr>
          <p:spPr>
            <a:xfrm>
              <a:off x="2114494" y="5855695"/>
              <a:ext cx="81625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SSTable</a:t>
              </a:r>
              <a:endParaRPr sz="1400">
                <a:solidFill>
                  <a:srgbClr val="1F45BC"/>
                </a:solidFill>
                <a:latin typeface="Arial"/>
                <a:ea typeface="Arial"/>
                <a:cs typeface="Arial"/>
                <a:sym typeface="Arial"/>
              </a:endParaRPr>
            </a:p>
          </p:txBody>
        </p:sp>
        <p:grpSp>
          <p:nvGrpSpPr>
            <p:cNvPr id="3740" name="Google Shape;3740;p149"/>
            <p:cNvGrpSpPr/>
            <p:nvPr/>
          </p:nvGrpSpPr>
          <p:grpSpPr>
            <a:xfrm>
              <a:off x="3128631" y="4922394"/>
              <a:ext cx="1010590" cy="910959"/>
              <a:chOff x="3128631" y="4922394"/>
              <a:chExt cx="1010590" cy="910959"/>
            </a:xfrm>
          </p:grpSpPr>
          <p:sp>
            <p:nvSpPr>
              <p:cNvPr id="3741" name="Google Shape;3741;p149"/>
              <p:cNvSpPr/>
              <p:nvPr/>
            </p:nvSpPr>
            <p:spPr>
              <a:xfrm>
                <a:off x="3128631" y="4922394"/>
                <a:ext cx="295923" cy="910959"/>
              </a:xfrm>
              <a:prstGeom prst="roundRect">
                <a:avLst>
                  <a:gd fmla="val 0"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C0C0C"/>
                  </a:solidFill>
                  <a:latin typeface="Arial"/>
                  <a:ea typeface="Arial"/>
                  <a:cs typeface="Arial"/>
                  <a:sym typeface="Arial"/>
                </a:endParaRPr>
              </a:p>
            </p:txBody>
          </p:sp>
          <p:sp>
            <p:nvSpPr>
              <p:cNvPr id="3742" name="Google Shape;3742;p149"/>
              <p:cNvSpPr/>
              <p:nvPr/>
            </p:nvSpPr>
            <p:spPr>
              <a:xfrm>
                <a:off x="3424383" y="4922394"/>
                <a:ext cx="714838" cy="910959"/>
              </a:xfrm>
              <a:prstGeom prst="roundRect">
                <a:avLst>
                  <a:gd fmla="val 0"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C0C0C"/>
                  </a:solidFill>
                  <a:latin typeface="Arial"/>
                  <a:ea typeface="Arial"/>
                  <a:cs typeface="Arial"/>
                  <a:sym typeface="Arial"/>
                </a:endParaRPr>
              </a:p>
            </p:txBody>
          </p:sp>
        </p:grpSp>
        <p:sp>
          <p:nvSpPr>
            <p:cNvPr id="3743" name="Google Shape;3743;p149"/>
            <p:cNvSpPr txBox="1"/>
            <p:nvPr/>
          </p:nvSpPr>
          <p:spPr>
            <a:xfrm>
              <a:off x="3387541" y="5230805"/>
              <a:ext cx="82747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1F45BC"/>
                  </a:solidFill>
                  <a:latin typeface="Arial"/>
                  <a:ea typeface="Arial"/>
                  <a:cs typeface="Arial"/>
                  <a:sym typeface="Arial"/>
                </a:rPr>
                <a:t>Dữ liệu</a:t>
              </a:r>
              <a:endParaRPr sz="1600">
                <a:solidFill>
                  <a:srgbClr val="1F45BC"/>
                </a:solidFill>
                <a:latin typeface="Arial"/>
                <a:ea typeface="Arial"/>
                <a:cs typeface="Arial"/>
                <a:sym typeface="Arial"/>
              </a:endParaRPr>
            </a:p>
            <a:p>
              <a:pPr indent="0" lvl="0" marL="0" marR="0" rtl="0" algn="l">
                <a:spcBef>
                  <a:spcPts val="0"/>
                </a:spcBef>
                <a:spcAft>
                  <a:spcPts val="0"/>
                </a:spcAft>
                <a:buNone/>
              </a:pPr>
              <a:r>
                <a:t/>
              </a:r>
              <a:endParaRPr sz="1600">
                <a:solidFill>
                  <a:srgbClr val="1F45BC"/>
                </a:solidFill>
                <a:latin typeface="Arial"/>
                <a:ea typeface="Arial"/>
                <a:cs typeface="Arial"/>
                <a:sym typeface="Arial"/>
              </a:endParaRPr>
            </a:p>
          </p:txBody>
        </p:sp>
        <p:sp>
          <p:nvSpPr>
            <p:cNvPr id="3744" name="Google Shape;3744;p149"/>
            <p:cNvSpPr txBox="1"/>
            <p:nvPr/>
          </p:nvSpPr>
          <p:spPr>
            <a:xfrm rot="-5400000">
              <a:off x="2826407" y="5208596"/>
              <a:ext cx="91242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1F45BC"/>
                  </a:solidFill>
                  <a:latin typeface="Arial"/>
                  <a:ea typeface="Arial"/>
                  <a:cs typeface="Arial"/>
                  <a:sym typeface="Arial"/>
                </a:rPr>
                <a:t>Chỉ mục</a:t>
              </a:r>
              <a:endParaRPr sz="1600">
                <a:solidFill>
                  <a:srgbClr val="1F45BC"/>
                </a:solidFill>
                <a:latin typeface="Arial"/>
                <a:ea typeface="Arial"/>
                <a:cs typeface="Arial"/>
                <a:sym typeface="Arial"/>
              </a:endParaRPr>
            </a:p>
          </p:txBody>
        </p:sp>
        <p:sp>
          <p:nvSpPr>
            <p:cNvPr id="3745" name="Google Shape;3745;p149"/>
            <p:cNvSpPr txBox="1"/>
            <p:nvPr/>
          </p:nvSpPr>
          <p:spPr>
            <a:xfrm>
              <a:off x="3224536" y="5855695"/>
              <a:ext cx="81625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SSTable</a:t>
              </a:r>
              <a:endParaRPr sz="1400">
                <a:solidFill>
                  <a:srgbClr val="1F45BC"/>
                </a:solidFill>
                <a:latin typeface="Arial"/>
                <a:ea typeface="Arial"/>
                <a:cs typeface="Arial"/>
                <a:sym typeface="Arial"/>
              </a:endParaRPr>
            </a:p>
          </p:txBody>
        </p:sp>
        <p:grpSp>
          <p:nvGrpSpPr>
            <p:cNvPr id="3746" name="Google Shape;3746;p149"/>
            <p:cNvGrpSpPr/>
            <p:nvPr/>
          </p:nvGrpSpPr>
          <p:grpSpPr>
            <a:xfrm>
              <a:off x="4243338" y="4922394"/>
              <a:ext cx="1010590" cy="910959"/>
              <a:chOff x="4243338" y="4922394"/>
              <a:chExt cx="1010590" cy="910959"/>
            </a:xfrm>
          </p:grpSpPr>
          <p:sp>
            <p:nvSpPr>
              <p:cNvPr id="3747" name="Google Shape;3747;p149"/>
              <p:cNvSpPr/>
              <p:nvPr/>
            </p:nvSpPr>
            <p:spPr>
              <a:xfrm>
                <a:off x="4243338" y="4922394"/>
                <a:ext cx="295923" cy="910959"/>
              </a:xfrm>
              <a:prstGeom prst="roundRect">
                <a:avLst>
                  <a:gd fmla="val 0"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C0C0C"/>
                  </a:solidFill>
                  <a:latin typeface="Arial"/>
                  <a:ea typeface="Arial"/>
                  <a:cs typeface="Arial"/>
                  <a:sym typeface="Arial"/>
                </a:endParaRPr>
              </a:p>
            </p:txBody>
          </p:sp>
          <p:sp>
            <p:nvSpPr>
              <p:cNvPr id="3748" name="Google Shape;3748;p149"/>
              <p:cNvSpPr/>
              <p:nvPr/>
            </p:nvSpPr>
            <p:spPr>
              <a:xfrm>
                <a:off x="4539090" y="4922394"/>
                <a:ext cx="714838" cy="910959"/>
              </a:xfrm>
              <a:prstGeom prst="roundRect">
                <a:avLst>
                  <a:gd fmla="val 0"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C0C0C"/>
                  </a:solidFill>
                  <a:latin typeface="Arial"/>
                  <a:ea typeface="Arial"/>
                  <a:cs typeface="Arial"/>
                  <a:sym typeface="Arial"/>
                </a:endParaRPr>
              </a:p>
            </p:txBody>
          </p:sp>
        </p:grpSp>
        <p:sp>
          <p:nvSpPr>
            <p:cNvPr id="3749" name="Google Shape;3749;p149"/>
            <p:cNvSpPr txBox="1"/>
            <p:nvPr/>
          </p:nvSpPr>
          <p:spPr>
            <a:xfrm>
              <a:off x="4491309" y="5230805"/>
              <a:ext cx="82747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1F45BC"/>
                  </a:solidFill>
                  <a:latin typeface="Arial"/>
                  <a:ea typeface="Arial"/>
                  <a:cs typeface="Arial"/>
                  <a:sym typeface="Arial"/>
                </a:rPr>
                <a:t>Dữ liệu</a:t>
              </a:r>
              <a:endParaRPr sz="1600">
                <a:solidFill>
                  <a:srgbClr val="1F45BC"/>
                </a:solidFill>
                <a:latin typeface="Arial"/>
                <a:ea typeface="Arial"/>
                <a:cs typeface="Arial"/>
                <a:sym typeface="Arial"/>
              </a:endParaRPr>
            </a:p>
            <a:p>
              <a:pPr indent="0" lvl="0" marL="0" marR="0" rtl="0" algn="l">
                <a:spcBef>
                  <a:spcPts val="0"/>
                </a:spcBef>
                <a:spcAft>
                  <a:spcPts val="0"/>
                </a:spcAft>
                <a:buNone/>
              </a:pPr>
              <a:r>
                <a:t/>
              </a:r>
              <a:endParaRPr sz="1600">
                <a:solidFill>
                  <a:srgbClr val="1F45BC"/>
                </a:solidFill>
                <a:latin typeface="Arial"/>
                <a:ea typeface="Arial"/>
                <a:cs typeface="Arial"/>
                <a:sym typeface="Arial"/>
              </a:endParaRPr>
            </a:p>
          </p:txBody>
        </p:sp>
        <p:sp>
          <p:nvSpPr>
            <p:cNvPr id="3750" name="Google Shape;3750;p149"/>
            <p:cNvSpPr txBox="1"/>
            <p:nvPr/>
          </p:nvSpPr>
          <p:spPr>
            <a:xfrm rot="-5400000">
              <a:off x="3941114" y="5208596"/>
              <a:ext cx="91242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1F45BC"/>
                  </a:solidFill>
                  <a:latin typeface="Arial"/>
                  <a:ea typeface="Arial"/>
                  <a:cs typeface="Arial"/>
                  <a:sym typeface="Arial"/>
                </a:rPr>
                <a:t>Chỉ mục</a:t>
              </a:r>
              <a:endParaRPr sz="1600">
                <a:solidFill>
                  <a:srgbClr val="1F45BC"/>
                </a:solidFill>
                <a:latin typeface="Arial"/>
                <a:ea typeface="Arial"/>
                <a:cs typeface="Arial"/>
                <a:sym typeface="Arial"/>
              </a:endParaRPr>
            </a:p>
          </p:txBody>
        </p:sp>
        <p:sp>
          <p:nvSpPr>
            <p:cNvPr id="3751" name="Google Shape;3751;p149"/>
            <p:cNvSpPr txBox="1"/>
            <p:nvPr/>
          </p:nvSpPr>
          <p:spPr>
            <a:xfrm>
              <a:off x="4339243" y="5855695"/>
              <a:ext cx="81625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SSTable</a:t>
              </a:r>
              <a:endParaRPr sz="1400">
                <a:solidFill>
                  <a:srgbClr val="1F45BC"/>
                </a:solidFill>
                <a:latin typeface="Arial"/>
                <a:ea typeface="Arial"/>
                <a:cs typeface="Arial"/>
                <a:sym typeface="Arial"/>
              </a:endParaRPr>
            </a:p>
          </p:txBody>
        </p:sp>
        <p:grpSp>
          <p:nvGrpSpPr>
            <p:cNvPr id="3752" name="Google Shape;3752;p149"/>
            <p:cNvGrpSpPr/>
            <p:nvPr/>
          </p:nvGrpSpPr>
          <p:grpSpPr>
            <a:xfrm>
              <a:off x="6565909" y="4797725"/>
              <a:ext cx="1340283" cy="1540500"/>
              <a:chOff x="6527060" y="4859369"/>
              <a:chExt cx="1340283" cy="1540500"/>
            </a:xfrm>
          </p:grpSpPr>
          <p:sp>
            <p:nvSpPr>
              <p:cNvPr id="3753" name="Google Shape;3753;p149"/>
              <p:cNvSpPr/>
              <p:nvPr/>
            </p:nvSpPr>
            <p:spPr>
              <a:xfrm>
                <a:off x="6527060" y="4859369"/>
                <a:ext cx="392464" cy="1208150"/>
              </a:xfrm>
              <a:prstGeom prst="roundRect">
                <a:avLst>
                  <a:gd fmla="val 0"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C0C0C"/>
                  </a:solidFill>
                  <a:latin typeface="Arial"/>
                  <a:ea typeface="Arial"/>
                  <a:cs typeface="Arial"/>
                  <a:sym typeface="Arial"/>
                </a:endParaRPr>
              </a:p>
            </p:txBody>
          </p:sp>
          <p:sp>
            <p:nvSpPr>
              <p:cNvPr id="3754" name="Google Shape;3754;p149"/>
              <p:cNvSpPr/>
              <p:nvPr/>
            </p:nvSpPr>
            <p:spPr>
              <a:xfrm>
                <a:off x="6919298" y="4859369"/>
                <a:ext cx="948045" cy="1208150"/>
              </a:xfrm>
              <a:prstGeom prst="roundRect">
                <a:avLst>
                  <a:gd fmla="val 0"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C0C0C"/>
                  </a:solidFill>
                  <a:latin typeface="Arial"/>
                  <a:ea typeface="Arial"/>
                  <a:cs typeface="Arial"/>
                  <a:sym typeface="Arial"/>
                </a:endParaRPr>
              </a:p>
            </p:txBody>
          </p:sp>
          <p:sp>
            <p:nvSpPr>
              <p:cNvPr id="3755" name="Google Shape;3755;p149"/>
              <p:cNvSpPr txBox="1"/>
              <p:nvPr/>
            </p:nvSpPr>
            <p:spPr>
              <a:xfrm>
                <a:off x="6958307" y="5296470"/>
                <a:ext cx="867545"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1F45BC"/>
                    </a:solidFill>
                    <a:latin typeface="Arial"/>
                    <a:ea typeface="Arial"/>
                    <a:cs typeface="Arial"/>
                    <a:sym typeface="Arial"/>
                  </a:rPr>
                  <a:t>Dữ liệu</a:t>
                </a:r>
                <a:endParaRPr sz="1700">
                  <a:solidFill>
                    <a:srgbClr val="1F45BC"/>
                  </a:solidFill>
                  <a:latin typeface="Arial"/>
                  <a:ea typeface="Arial"/>
                  <a:cs typeface="Arial"/>
                  <a:sym typeface="Arial"/>
                </a:endParaRPr>
              </a:p>
            </p:txBody>
          </p:sp>
          <p:sp>
            <p:nvSpPr>
              <p:cNvPr id="3756" name="Google Shape;3756;p149"/>
              <p:cNvSpPr txBox="1"/>
              <p:nvPr/>
            </p:nvSpPr>
            <p:spPr>
              <a:xfrm rot="-5400000">
                <a:off x="6264158" y="5296471"/>
                <a:ext cx="95731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1F45BC"/>
                    </a:solidFill>
                    <a:latin typeface="Arial"/>
                    <a:ea typeface="Arial"/>
                    <a:cs typeface="Arial"/>
                    <a:sym typeface="Arial"/>
                  </a:rPr>
                  <a:t>Chỉ mục</a:t>
                </a:r>
                <a:endParaRPr sz="1700">
                  <a:solidFill>
                    <a:srgbClr val="1F45BC"/>
                  </a:solidFill>
                  <a:latin typeface="Arial"/>
                  <a:ea typeface="Arial"/>
                  <a:cs typeface="Arial"/>
                  <a:sym typeface="Arial"/>
                </a:endParaRPr>
              </a:p>
            </p:txBody>
          </p:sp>
          <p:sp>
            <p:nvSpPr>
              <p:cNvPr id="3757" name="Google Shape;3757;p149"/>
              <p:cNvSpPr txBox="1"/>
              <p:nvPr/>
            </p:nvSpPr>
            <p:spPr>
              <a:xfrm>
                <a:off x="6809419" y="6092092"/>
                <a:ext cx="81625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SSTable</a:t>
                </a:r>
                <a:endParaRPr sz="1400">
                  <a:solidFill>
                    <a:srgbClr val="1F45BC"/>
                  </a:solidFill>
                  <a:latin typeface="Arial"/>
                  <a:ea typeface="Arial"/>
                  <a:cs typeface="Arial"/>
                  <a:sym typeface="Arial"/>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288" name="Google Shape;288;p1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Lưu trữ dữ liệu cột</a:t>
            </a:r>
            <a:endParaRPr/>
          </a:p>
        </p:txBody>
      </p:sp>
      <p:sp>
        <p:nvSpPr>
          <p:cNvPr id="289" name="Google Shape;289;p1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grpSp>
        <p:nvGrpSpPr>
          <p:cNvPr id="290" name="Google Shape;290;p15"/>
          <p:cNvGrpSpPr/>
          <p:nvPr/>
        </p:nvGrpSpPr>
        <p:grpSpPr>
          <a:xfrm>
            <a:off x="714240" y="2812881"/>
            <a:ext cx="2663288" cy="2169254"/>
            <a:chOff x="436259" y="2909999"/>
            <a:chExt cx="2383006" cy="2169254"/>
          </a:xfrm>
        </p:grpSpPr>
        <p:sp>
          <p:nvSpPr>
            <p:cNvPr id="291" name="Google Shape;291;p15"/>
            <p:cNvSpPr/>
            <p:nvPr/>
          </p:nvSpPr>
          <p:spPr>
            <a:xfrm>
              <a:off x="436259" y="2909999"/>
              <a:ext cx="2383006" cy="2169254"/>
            </a:xfrm>
            <a:prstGeom prst="roundRect">
              <a:avLst>
                <a:gd fmla="val 3860" name="adj"/>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grpSp>
          <p:nvGrpSpPr>
            <p:cNvPr id="292" name="Google Shape;292;p15"/>
            <p:cNvGrpSpPr/>
            <p:nvPr/>
          </p:nvGrpSpPr>
          <p:grpSpPr>
            <a:xfrm>
              <a:off x="563433" y="3035619"/>
              <a:ext cx="2121280" cy="1900759"/>
              <a:chOff x="1226493" y="2773314"/>
              <a:chExt cx="2651273" cy="2375656"/>
            </a:xfrm>
          </p:grpSpPr>
          <p:sp>
            <p:nvSpPr>
              <p:cNvPr id="293" name="Google Shape;293;p15"/>
              <p:cNvSpPr/>
              <p:nvPr/>
            </p:nvSpPr>
            <p:spPr>
              <a:xfrm>
                <a:off x="1226493" y="2773314"/>
                <a:ext cx="838057" cy="748469"/>
              </a:xfrm>
              <a:prstGeom prst="roundRect">
                <a:avLst>
                  <a:gd fmla="val 16667" name="adj"/>
                </a:avLst>
              </a:prstGeom>
              <a:solidFill>
                <a:srgbClr val="3C76C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Tên 1</a:t>
                </a:r>
                <a:endParaRPr sz="1400">
                  <a:solidFill>
                    <a:schemeClr val="lt1"/>
                  </a:solidFill>
                  <a:latin typeface="Arial"/>
                  <a:ea typeface="Arial"/>
                  <a:cs typeface="Arial"/>
                  <a:sym typeface="Arial"/>
                </a:endParaRPr>
              </a:p>
            </p:txBody>
          </p:sp>
          <p:sp>
            <p:nvSpPr>
              <p:cNvPr id="294" name="Google Shape;294;p15"/>
              <p:cNvSpPr/>
              <p:nvPr/>
            </p:nvSpPr>
            <p:spPr>
              <a:xfrm>
                <a:off x="1226493" y="3584062"/>
                <a:ext cx="838057" cy="748469"/>
              </a:xfrm>
              <a:prstGeom prst="roundRect">
                <a:avLst>
                  <a:gd fmla="val 16667" name="adj"/>
                </a:avLst>
              </a:prstGeom>
              <a:solidFill>
                <a:srgbClr val="3C76C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Tên 2</a:t>
                </a:r>
                <a:endParaRPr sz="1400">
                  <a:solidFill>
                    <a:schemeClr val="lt1"/>
                  </a:solidFill>
                  <a:latin typeface="Arial"/>
                  <a:ea typeface="Arial"/>
                  <a:cs typeface="Arial"/>
                  <a:sym typeface="Arial"/>
                </a:endParaRPr>
              </a:p>
            </p:txBody>
          </p:sp>
          <p:sp>
            <p:nvSpPr>
              <p:cNvPr id="295" name="Google Shape;295;p15"/>
              <p:cNvSpPr/>
              <p:nvPr/>
            </p:nvSpPr>
            <p:spPr>
              <a:xfrm>
                <a:off x="1226493" y="4400501"/>
                <a:ext cx="838057" cy="748469"/>
              </a:xfrm>
              <a:prstGeom prst="roundRect">
                <a:avLst>
                  <a:gd fmla="val 16667" name="adj"/>
                </a:avLst>
              </a:prstGeom>
              <a:solidFill>
                <a:srgbClr val="3C76C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Tên 3</a:t>
                </a:r>
                <a:endParaRPr sz="1400">
                  <a:solidFill>
                    <a:schemeClr val="lt1"/>
                  </a:solidFill>
                  <a:latin typeface="Arial"/>
                  <a:ea typeface="Arial"/>
                  <a:cs typeface="Arial"/>
                  <a:sym typeface="Arial"/>
                </a:endParaRPr>
              </a:p>
            </p:txBody>
          </p:sp>
          <p:sp>
            <p:nvSpPr>
              <p:cNvPr id="296" name="Google Shape;296;p15"/>
              <p:cNvSpPr/>
              <p:nvPr/>
            </p:nvSpPr>
            <p:spPr>
              <a:xfrm>
                <a:off x="2131905" y="2773314"/>
                <a:ext cx="838057" cy="748469"/>
              </a:xfrm>
              <a:prstGeom prst="roundRect">
                <a:avLst>
                  <a:gd fmla="val 16667" name="adj"/>
                </a:avLst>
              </a:prstGeom>
              <a:solidFill>
                <a:srgbClr val="759FCB"/>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Tuổi 1</a:t>
                </a:r>
                <a:endParaRPr sz="1400">
                  <a:solidFill>
                    <a:schemeClr val="lt1"/>
                  </a:solidFill>
                  <a:latin typeface="Arial"/>
                  <a:ea typeface="Arial"/>
                  <a:cs typeface="Arial"/>
                  <a:sym typeface="Arial"/>
                </a:endParaRPr>
              </a:p>
            </p:txBody>
          </p:sp>
          <p:sp>
            <p:nvSpPr>
              <p:cNvPr id="297" name="Google Shape;297;p15"/>
              <p:cNvSpPr/>
              <p:nvPr/>
            </p:nvSpPr>
            <p:spPr>
              <a:xfrm>
                <a:off x="2131905" y="3584062"/>
                <a:ext cx="838057" cy="748469"/>
              </a:xfrm>
              <a:prstGeom prst="roundRect">
                <a:avLst>
                  <a:gd fmla="val 16667" name="adj"/>
                </a:avLst>
              </a:prstGeom>
              <a:solidFill>
                <a:srgbClr val="759FCB"/>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Tuổi 2</a:t>
                </a:r>
                <a:endParaRPr sz="1400">
                  <a:solidFill>
                    <a:schemeClr val="lt1"/>
                  </a:solidFill>
                  <a:latin typeface="Arial"/>
                  <a:ea typeface="Arial"/>
                  <a:cs typeface="Arial"/>
                  <a:sym typeface="Arial"/>
                </a:endParaRPr>
              </a:p>
            </p:txBody>
          </p:sp>
          <p:sp>
            <p:nvSpPr>
              <p:cNvPr id="298" name="Google Shape;298;p15"/>
              <p:cNvSpPr/>
              <p:nvPr/>
            </p:nvSpPr>
            <p:spPr>
              <a:xfrm>
                <a:off x="2131905" y="4400501"/>
                <a:ext cx="838057" cy="748469"/>
              </a:xfrm>
              <a:prstGeom prst="roundRect">
                <a:avLst>
                  <a:gd fmla="val 16667" name="adj"/>
                </a:avLst>
              </a:prstGeom>
              <a:solidFill>
                <a:srgbClr val="759FCB"/>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Tuổi 3</a:t>
                </a:r>
                <a:endParaRPr sz="1400">
                  <a:solidFill>
                    <a:schemeClr val="lt1"/>
                  </a:solidFill>
                  <a:latin typeface="Arial"/>
                  <a:ea typeface="Arial"/>
                  <a:cs typeface="Arial"/>
                  <a:sym typeface="Arial"/>
                </a:endParaRPr>
              </a:p>
            </p:txBody>
          </p:sp>
          <p:sp>
            <p:nvSpPr>
              <p:cNvPr id="299" name="Google Shape;299;p15"/>
              <p:cNvSpPr/>
              <p:nvPr/>
            </p:nvSpPr>
            <p:spPr>
              <a:xfrm>
                <a:off x="3039710" y="2773314"/>
                <a:ext cx="838056" cy="748469"/>
              </a:xfrm>
              <a:prstGeom prst="roundRect">
                <a:avLst>
                  <a:gd fmla="val 16667" name="adj"/>
                </a:avLst>
              </a:prstGeom>
              <a:solidFill>
                <a:srgbClr val="4057C8"/>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Năm 1</a:t>
                </a:r>
                <a:endParaRPr sz="1400">
                  <a:solidFill>
                    <a:schemeClr val="lt1"/>
                  </a:solidFill>
                  <a:latin typeface="Arial"/>
                  <a:ea typeface="Arial"/>
                  <a:cs typeface="Arial"/>
                  <a:sym typeface="Arial"/>
                </a:endParaRPr>
              </a:p>
            </p:txBody>
          </p:sp>
          <p:sp>
            <p:nvSpPr>
              <p:cNvPr id="300" name="Google Shape;300;p15"/>
              <p:cNvSpPr/>
              <p:nvPr/>
            </p:nvSpPr>
            <p:spPr>
              <a:xfrm>
                <a:off x="3039710" y="3584062"/>
                <a:ext cx="838056" cy="748469"/>
              </a:xfrm>
              <a:prstGeom prst="roundRect">
                <a:avLst>
                  <a:gd fmla="val 16667" name="adj"/>
                </a:avLst>
              </a:prstGeom>
              <a:solidFill>
                <a:srgbClr val="4057C8"/>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Năm 2</a:t>
                </a:r>
                <a:endParaRPr sz="1400">
                  <a:solidFill>
                    <a:schemeClr val="lt1"/>
                  </a:solidFill>
                  <a:latin typeface="Arial"/>
                  <a:ea typeface="Arial"/>
                  <a:cs typeface="Arial"/>
                  <a:sym typeface="Arial"/>
                </a:endParaRPr>
              </a:p>
            </p:txBody>
          </p:sp>
          <p:sp>
            <p:nvSpPr>
              <p:cNvPr id="301" name="Google Shape;301;p15"/>
              <p:cNvSpPr/>
              <p:nvPr/>
            </p:nvSpPr>
            <p:spPr>
              <a:xfrm>
                <a:off x="3039709" y="4400501"/>
                <a:ext cx="838056" cy="748469"/>
              </a:xfrm>
              <a:prstGeom prst="roundRect">
                <a:avLst>
                  <a:gd fmla="val 16667" name="adj"/>
                </a:avLst>
              </a:prstGeom>
              <a:solidFill>
                <a:srgbClr val="4057C8"/>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Năm 3</a:t>
                </a:r>
                <a:endParaRPr sz="1400">
                  <a:solidFill>
                    <a:schemeClr val="lt1"/>
                  </a:solidFill>
                  <a:latin typeface="Arial"/>
                  <a:ea typeface="Arial"/>
                  <a:cs typeface="Arial"/>
                  <a:sym typeface="Arial"/>
                </a:endParaRPr>
              </a:p>
            </p:txBody>
          </p:sp>
        </p:grpSp>
      </p:grpSp>
      <p:grpSp>
        <p:nvGrpSpPr>
          <p:cNvPr id="302" name="Google Shape;302;p15"/>
          <p:cNvGrpSpPr/>
          <p:nvPr/>
        </p:nvGrpSpPr>
        <p:grpSpPr>
          <a:xfrm>
            <a:off x="3547036" y="3189582"/>
            <a:ext cx="5785364" cy="555721"/>
            <a:chOff x="3278002" y="3034876"/>
            <a:chExt cx="6189848" cy="555721"/>
          </a:xfrm>
        </p:grpSpPr>
        <p:sp>
          <p:nvSpPr>
            <p:cNvPr id="303" name="Google Shape;303;p15"/>
            <p:cNvSpPr/>
            <p:nvPr/>
          </p:nvSpPr>
          <p:spPr>
            <a:xfrm>
              <a:off x="3390900" y="3179386"/>
              <a:ext cx="5934075" cy="266700"/>
            </a:xfrm>
            <a:prstGeom prst="rect">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4" name="Google Shape;304;p15"/>
            <p:cNvSpPr/>
            <p:nvPr/>
          </p:nvSpPr>
          <p:spPr>
            <a:xfrm>
              <a:off x="3278002" y="3034876"/>
              <a:ext cx="622239" cy="555721"/>
            </a:xfrm>
            <a:prstGeom prst="roundRect">
              <a:avLst>
                <a:gd fmla="val 16667" name="adj"/>
              </a:avLst>
            </a:prstGeom>
            <a:solidFill>
              <a:srgbClr val="3C76C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Tên 1</a:t>
              </a:r>
              <a:endParaRPr sz="1200">
                <a:solidFill>
                  <a:schemeClr val="lt1"/>
                </a:solidFill>
                <a:latin typeface="Arial"/>
                <a:ea typeface="Arial"/>
                <a:cs typeface="Arial"/>
                <a:sym typeface="Arial"/>
              </a:endParaRPr>
            </a:p>
          </p:txBody>
        </p:sp>
        <p:sp>
          <p:nvSpPr>
            <p:cNvPr id="305" name="Google Shape;305;p15"/>
            <p:cNvSpPr/>
            <p:nvPr/>
          </p:nvSpPr>
          <p:spPr>
            <a:xfrm>
              <a:off x="3976005" y="3034876"/>
              <a:ext cx="622239" cy="555721"/>
            </a:xfrm>
            <a:prstGeom prst="roundRect">
              <a:avLst>
                <a:gd fmla="val 16667" name="adj"/>
              </a:avLst>
            </a:prstGeom>
            <a:solidFill>
              <a:srgbClr val="759FCB"/>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Tuổi 1</a:t>
              </a:r>
              <a:endParaRPr sz="1200">
                <a:solidFill>
                  <a:schemeClr val="lt1"/>
                </a:solidFill>
                <a:latin typeface="Arial"/>
                <a:ea typeface="Arial"/>
                <a:cs typeface="Arial"/>
                <a:sym typeface="Arial"/>
              </a:endParaRPr>
            </a:p>
          </p:txBody>
        </p:sp>
        <p:sp>
          <p:nvSpPr>
            <p:cNvPr id="306" name="Google Shape;306;p15"/>
            <p:cNvSpPr/>
            <p:nvPr/>
          </p:nvSpPr>
          <p:spPr>
            <a:xfrm>
              <a:off x="4676362" y="3034876"/>
              <a:ext cx="622239" cy="555721"/>
            </a:xfrm>
            <a:prstGeom prst="roundRect">
              <a:avLst>
                <a:gd fmla="val 16667" name="adj"/>
              </a:avLst>
            </a:prstGeom>
            <a:solidFill>
              <a:srgbClr val="4057C8"/>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Năm 1</a:t>
              </a:r>
              <a:endParaRPr sz="1200">
                <a:solidFill>
                  <a:schemeClr val="lt1"/>
                </a:solidFill>
                <a:latin typeface="Arial"/>
                <a:ea typeface="Arial"/>
                <a:cs typeface="Arial"/>
                <a:sym typeface="Arial"/>
              </a:endParaRPr>
            </a:p>
          </p:txBody>
        </p:sp>
        <p:sp>
          <p:nvSpPr>
            <p:cNvPr id="307" name="Google Shape;307;p15"/>
            <p:cNvSpPr/>
            <p:nvPr/>
          </p:nvSpPr>
          <p:spPr>
            <a:xfrm>
              <a:off x="5373168" y="3034876"/>
              <a:ext cx="622239" cy="555721"/>
            </a:xfrm>
            <a:prstGeom prst="roundRect">
              <a:avLst>
                <a:gd fmla="val 16667" name="adj"/>
              </a:avLst>
            </a:prstGeom>
            <a:solidFill>
              <a:srgbClr val="3C76C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Tên 2</a:t>
              </a:r>
              <a:endParaRPr sz="1200">
                <a:solidFill>
                  <a:schemeClr val="lt1"/>
                </a:solidFill>
                <a:latin typeface="Arial"/>
                <a:ea typeface="Arial"/>
                <a:cs typeface="Arial"/>
                <a:sym typeface="Arial"/>
              </a:endParaRPr>
            </a:p>
          </p:txBody>
        </p:sp>
        <p:sp>
          <p:nvSpPr>
            <p:cNvPr id="308" name="Google Shape;308;p15"/>
            <p:cNvSpPr/>
            <p:nvPr/>
          </p:nvSpPr>
          <p:spPr>
            <a:xfrm>
              <a:off x="6069308" y="3034876"/>
              <a:ext cx="622239" cy="555721"/>
            </a:xfrm>
            <a:prstGeom prst="roundRect">
              <a:avLst>
                <a:gd fmla="val 16667" name="adj"/>
              </a:avLst>
            </a:prstGeom>
            <a:solidFill>
              <a:srgbClr val="759FCB"/>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Tuổi 2</a:t>
              </a:r>
              <a:endParaRPr sz="1200">
                <a:solidFill>
                  <a:schemeClr val="lt1"/>
                </a:solidFill>
                <a:latin typeface="Arial"/>
                <a:ea typeface="Arial"/>
                <a:cs typeface="Arial"/>
                <a:sym typeface="Arial"/>
              </a:endParaRPr>
            </a:p>
          </p:txBody>
        </p:sp>
        <p:sp>
          <p:nvSpPr>
            <p:cNvPr id="309" name="Google Shape;309;p15"/>
            <p:cNvSpPr/>
            <p:nvPr/>
          </p:nvSpPr>
          <p:spPr>
            <a:xfrm>
              <a:off x="6765448" y="3034876"/>
              <a:ext cx="622239" cy="555721"/>
            </a:xfrm>
            <a:prstGeom prst="roundRect">
              <a:avLst>
                <a:gd fmla="val 16667" name="adj"/>
              </a:avLst>
            </a:prstGeom>
            <a:solidFill>
              <a:srgbClr val="4057C8"/>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Năm 2</a:t>
              </a:r>
              <a:endParaRPr sz="1200">
                <a:solidFill>
                  <a:schemeClr val="lt1"/>
                </a:solidFill>
                <a:latin typeface="Arial"/>
                <a:ea typeface="Arial"/>
                <a:cs typeface="Arial"/>
                <a:sym typeface="Arial"/>
              </a:endParaRPr>
            </a:p>
          </p:txBody>
        </p:sp>
        <p:sp>
          <p:nvSpPr>
            <p:cNvPr id="310" name="Google Shape;310;p15"/>
            <p:cNvSpPr/>
            <p:nvPr/>
          </p:nvSpPr>
          <p:spPr>
            <a:xfrm>
              <a:off x="7459868" y="3034876"/>
              <a:ext cx="622239" cy="555721"/>
            </a:xfrm>
            <a:prstGeom prst="roundRect">
              <a:avLst>
                <a:gd fmla="val 16667" name="adj"/>
              </a:avLst>
            </a:prstGeom>
            <a:solidFill>
              <a:srgbClr val="3C76C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Tên 3</a:t>
              </a:r>
              <a:endParaRPr sz="1200">
                <a:solidFill>
                  <a:schemeClr val="lt1"/>
                </a:solidFill>
                <a:latin typeface="Arial"/>
                <a:ea typeface="Arial"/>
                <a:cs typeface="Arial"/>
                <a:sym typeface="Arial"/>
              </a:endParaRPr>
            </a:p>
          </p:txBody>
        </p:sp>
        <p:sp>
          <p:nvSpPr>
            <p:cNvPr id="311" name="Google Shape;311;p15"/>
            <p:cNvSpPr/>
            <p:nvPr/>
          </p:nvSpPr>
          <p:spPr>
            <a:xfrm>
              <a:off x="8154288" y="3034876"/>
              <a:ext cx="622239" cy="555721"/>
            </a:xfrm>
            <a:prstGeom prst="roundRect">
              <a:avLst>
                <a:gd fmla="val 16667" name="adj"/>
              </a:avLst>
            </a:prstGeom>
            <a:solidFill>
              <a:srgbClr val="759FCB"/>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Tuổi 3</a:t>
              </a:r>
              <a:endParaRPr sz="1200">
                <a:solidFill>
                  <a:schemeClr val="lt1"/>
                </a:solidFill>
                <a:latin typeface="Arial"/>
                <a:ea typeface="Arial"/>
                <a:cs typeface="Arial"/>
                <a:sym typeface="Arial"/>
              </a:endParaRPr>
            </a:p>
          </p:txBody>
        </p:sp>
        <p:sp>
          <p:nvSpPr>
            <p:cNvPr id="312" name="Google Shape;312;p15"/>
            <p:cNvSpPr/>
            <p:nvPr/>
          </p:nvSpPr>
          <p:spPr>
            <a:xfrm>
              <a:off x="8845611" y="3034876"/>
              <a:ext cx="622239" cy="555721"/>
            </a:xfrm>
            <a:prstGeom prst="roundRect">
              <a:avLst>
                <a:gd fmla="val 16667" name="adj"/>
              </a:avLst>
            </a:prstGeom>
            <a:solidFill>
              <a:srgbClr val="4057C8"/>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Năm 3</a:t>
              </a:r>
              <a:endParaRPr sz="1200">
                <a:solidFill>
                  <a:schemeClr val="lt1"/>
                </a:solidFill>
                <a:latin typeface="Arial"/>
                <a:ea typeface="Arial"/>
                <a:cs typeface="Arial"/>
                <a:sym typeface="Arial"/>
              </a:endParaRPr>
            </a:p>
          </p:txBody>
        </p:sp>
      </p:grpSp>
      <p:grpSp>
        <p:nvGrpSpPr>
          <p:cNvPr id="313" name="Google Shape;313;p15"/>
          <p:cNvGrpSpPr/>
          <p:nvPr/>
        </p:nvGrpSpPr>
        <p:grpSpPr>
          <a:xfrm>
            <a:off x="3547035" y="4387950"/>
            <a:ext cx="5785365" cy="555721"/>
            <a:chOff x="3278001" y="3995119"/>
            <a:chExt cx="6189849" cy="555721"/>
          </a:xfrm>
        </p:grpSpPr>
        <p:sp>
          <p:nvSpPr>
            <p:cNvPr id="314" name="Google Shape;314;p15"/>
            <p:cNvSpPr/>
            <p:nvPr/>
          </p:nvSpPr>
          <p:spPr>
            <a:xfrm>
              <a:off x="3413389" y="4139629"/>
              <a:ext cx="5934075" cy="266700"/>
            </a:xfrm>
            <a:prstGeom prst="rect">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5" name="Google Shape;315;p15"/>
            <p:cNvSpPr/>
            <p:nvPr/>
          </p:nvSpPr>
          <p:spPr>
            <a:xfrm>
              <a:off x="3278001" y="3995119"/>
              <a:ext cx="622239" cy="555721"/>
            </a:xfrm>
            <a:prstGeom prst="roundRect">
              <a:avLst>
                <a:gd fmla="val 16667" name="adj"/>
              </a:avLst>
            </a:prstGeom>
            <a:solidFill>
              <a:srgbClr val="3C76C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Tên 1</a:t>
              </a:r>
              <a:endParaRPr sz="1200">
                <a:solidFill>
                  <a:schemeClr val="lt1"/>
                </a:solidFill>
                <a:latin typeface="Arial"/>
                <a:ea typeface="Arial"/>
                <a:cs typeface="Arial"/>
                <a:sym typeface="Arial"/>
              </a:endParaRPr>
            </a:p>
          </p:txBody>
        </p:sp>
        <p:sp>
          <p:nvSpPr>
            <p:cNvPr id="316" name="Google Shape;316;p15"/>
            <p:cNvSpPr/>
            <p:nvPr/>
          </p:nvSpPr>
          <p:spPr>
            <a:xfrm>
              <a:off x="3976005" y="3995119"/>
              <a:ext cx="622239" cy="555721"/>
            </a:xfrm>
            <a:prstGeom prst="roundRect">
              <a:avLst>
                <a:gd fmla="val 16667" name="adj"/>
              </a:avLst>
            </a:prstGeom>
            <a:solidFill>
              <a:srgbClr val="3C76C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Tên 2</a:t>
              </a:r>
              <a:endParaRPr sz="1200">
                <a:solidFill>
                  <a:schemeClr val="lt1"/>
                </a:solidFill>
                <a:latin typeface="Arial"/>
                <a:ea typeface="Arial"/>
                <a:cs typeface="Arial"/>
                <a:sym typeface="Arial"/>
              </a:endParaRPr>
            </a:p>
          </p:txBody>
        </p:sp>
        <p:sp>
          <p:nvSpPr>
            <p:cNvPr id="317" name="Google Shape;317;p15"/>
            <p:cNvSpPr/>
            <p:nvPr/>
          </p:nvSpPr>
          <p:spPr>
            <a:xfrm>
              <a:off x="4674009" y="3995119"/>
              <a:ext cx="622239" cy="555721"/>
            </a:xfrm>
            <a:prstGeom prst="roundRect">
              <a:avLst>
                <a:gd fmla="val 16667" name="adj"/>
              </a:avLst>
            </a:prstGeom>
            <a:solidFill>
              <a:srgbClr val="3C76C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Tên 3</a:t>
              </a:r>
              <a:endParaRPr sz="1200">
                <a:solidFill>
                  <a:schemeClr val="lt1"/>
                </a:solidFill>
                <a:latin typeface="Arial"/>
                <a:ea typeface="Arial"/>
                <a:cs typeface="Arial"/>
                <a:sym typeface="Arial"/>
              </a:endParaRPr>
            </a:p>
          </p:txBody>
        </p:sp>
        <p:sp>
          <p:nvSpPr>
            <p:cNvPr id="318" name="Google Shape;318;p15"/>
            <p:cNvSpPr/>
            <p:nvPr/>
          </p:nvSpPr>
          <p:spPr>
            <a:xfrm>
              <a:off x="5373168" y="3995119"/>
              <a:ext cx="622239" cy="555721"/>
            </a:xfrm>
            <a:prstGeom prst="roundRect">
              <a:avLst>
                <a:gd fmla="val 16667" name="adj"/>
              </a:avLst>
            </a:prstGeom>
            <a:solidFill>
              <a:srgbClr val="759FCB"/>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Tuổi 1</a:t>
              </a:r>
              <a:endParaRPr sz="1200">
                <a:solidFill>
                  <a:schemeClr val="lt1"/>
                </a:solidFill>
                <a:latin typeface="Arial"/>
                <a:ea typeface="Arial"/>
                <a:cs typeface="Arial"/>
                <a:sym typeface="Arial"/>
              </a:endParaRPr>
            </a:p>
          </p:txBody>
        </p:sp>
        <p:sp>
          <p:nvSpPr>
            <p:cNvPr id="319" name="Google Shape;319;p15"/>
            <p:cNvSpPr/>
            <p:nvPr/>
          </p:nvSpPr>
          <p:spPr>
            <a:xfrm>
              <a:off x="6069308" y="3995119"/>
              <a:ext cx="622239" cy="555721"/>
            </a:xfrm>
            <a:prstGeom prst="roundRect">
              <a:avLst>
                <a:gd fmla="val 16667" name="adj"/>
              </a:avLst>
            </a:prstGeom>
            <a:solidFill>
              <a:srgbClr val="759FCB"/>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Tuổi 2</a:t>
              </a:r>
              <a:endParaRPr sz="1200">
                <a:solidFill>
                  <a:schemeClr val="lt1"/>
                </a:solidFill>
                <a:latin typeface="Arial"/>
                <a:ea typeface="Arial"/>
                <a:cs typeface="Arial"/>
                <a:sym typeface="Arial"/>
              </a:endParaRPr>
            </a:p>
          </p:txBody>
        </p:sp>
        <p:sp>
          <p:nvSpPr>
            <p:cNvPr id="320" name="Google Shape;320;p15"/>
            <p:cNvSpPr/>
            <p:nvPr/>
          </p:nvSpPr>
          <p:spPr>
            <a:xfrm>
              <a:off x="6765448" y="3995119"/>
              <a:ext cx="622239" cy="555721"/>
            </a:xfrm>
            <a:prstGeom prst="roundRect">
              <a:avLst>
                <a:gd fmla="val 16667" name="adj"/>
              </a:avLst>
            </a:prstGeom>
            <a:solidFill>
              <a:srgbClr val="759FCB"/>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Tuổi 3</a:t>
              </a:r>
              <a:endParaRPr sz="1200">
                <a:solidFill>
                  <a:schemeClr val="lt1"/>
                </a:solidFill>
                <a:latin typeface="Arial"/>
                <a:ea typeface="Arial"/>
                <a:cs typeface="Arial"/>
                <a:sym typeface="Arial"/>
              </a:endParaRPr>
            </a:p>
          </p:txBody>
        </p:sp>
        <p:sp>
          <p:nvSpPr>
            <p:cNvPr id="321" name="Google Shape;321;p15"/>
            <p:cNvSpPr/>
            <p:nvPr/>
          </p:nvSpPr>
          <p:spPr>
            <a:xfrm>
              <a:off x="7459501" y="3995119"/>
              <a:ext cx="622239" cy="555721"/>
            </a:xfrm>
            <a:prstGeom prst="roundRect">
              <a:avLst>
                <a:gd fmla="val 16667" name="adj"/>
              </a:avLst>
            </a:prstGeom>
            <a:solidFill>
              <a:srgbClr val="4057C8"/>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Năm 1</a:t>
              </a:r>
              <a:endParaRPr sz="1200">
                <a:solidFill>
                  <a:schemeClr val="lt1"/>
                </a:solidFill>
                <a:latin typeface="Arial"/>
                <a:ea typeface="Arial"/>
                <a:cs typeface="Arial"/>
                <a:sym typeface="Arial"/>
              </a:endParaRPr>
            </a:p>
          </p:txBody>
        </p:sp>
        <p:sp>
          <p:nvSpPr>
            <p:cNvPr id="322" name="Google Shape;322;p15"/>
            <p:cNvSpPr/>
            <p:nvPr/>
          </p:nvSpPr>
          <p:spPr>
            <a:xfrm>
              <a:off x="8154288" y="3995119"/>
              <a:ext cx="622239" cy="555721"/>
            </a:xfrm>
            <a:prstGeom prst="roundRect">
              <a:avLst>
                <a:gd fmla="val 16667" name="adj"/>
              </a:avLst>
            </a:prstGeom>
            <a:solidFill>
              <a:srgbClr val="4057C8"/>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Năm 2</a:t>
              </a:r>
              <a:endParaRPr sz="1200">
                <a:solidFill>
                  <a:schemeClr val="lt1"/>
                </a:solidFill>
                <a:latin typeface="Arial"/>
                <a:ea typeface="Arial"/>
                <a:cs typeface="Arial"/>
                <a:sym typeface="Arial"/>
              </a:endParaRPr>
            </a:p>
          </p:txBody>
        </p:sp>
        <p:sp>
          <p:nvSpPr>
            <p:cNvPr id="323" name="Google Shape;323;p15"/>
            <p:cNvSpPr/>
            <p:nvPr/>
          </p:nvSpPr>
          <p:spPr>
            <a:xfrm>
              <a:off x="8845611" y="3995119"/>
              <a:ext cx="622239" cy="555721"/>
            </a:xfrm>
            <a:prstGeom prst="roundRect">
              <a:avLst>
                <a:gd fmla="val 16667" name="adj"/>
              </a:avLst>
            </a:prstGeom>
            <a:solidFill>
              <a:srgbClr val="4057C8"/>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Năm 3</a:t>
              </a:r>
              <a:endParaRPr sz="1200">
                <a:solidFill>
                  <a:schemeClr val="lt1"/>
                </a:solidFill>
                <a:latin typeface="Arial"/>
                <a:ea typeface="Arial"/>
                <a:cs typeface="Arial"/>
                <a:sym typeface="Arial"/>
              </a:endParaRPr>
            </a:p>
          </p:txBody>
        </p:sp>
      </p:grpSp>
      <p:sp>
        <p:nvSpPr>
          <p:cNvPr id="324" name="Google Shape;324;p15"/>
          <p:cNvSpPr txBox="1"/>
          <p:nvPr/>
        </p:nvSpPr>
        <p:spPr>
          <a:xfrm>
            <a:off x="3469190" y="2812881"/>
            <a:ext cx="261829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Lưu trữ theo hàng</a:t>
            </a:r>
            <a:endParaRPr sz="1400">
              <a:solidFill>
                <a:srgbClr val="1F45BC"/>
              </a:solidFill>
              <a:latin typeface="Arial"/>
              <a:ea typeface="Arial"/>
              <a:cs typeface="Arial"/>
              <a:sym typeface="Arial"/>
            </a:endParaRPr>
          </a:p>
        </p:txBody>
      </p:sp>
      <p:sp>
        <p:nvSpPr>
          <p:cNvPr id="325" name="Google Shape;325;p15"/>
          <p:cNvSpPr txBox="1"/>
          <p:nvPr/>
        </p:nvSpPr>
        <p:spPr>
          <a:xfrm>
            <a:off x="3524773" y="4017715"/>
            <a:ext cx="482600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Lưu trữ theo cột</a:t>
            </a:r>
            <a:endParaRPr sz="1400">
              <a:solidFill>
                <a:srgbClr val="1F45BC"/>
              </a:solidFill>
              <a:latin typeface="Arial"/>
              <a:ea typeface="Arial"/>
              <a:cs typeface="Arial"/>
              <a:sym typeface="Arial"/>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2" name="Shape 3762"/>
        <p:cNvGrpSpPr/>
        <p:nvPr/>
      </p:nvGrpSpPr>
      <p:grpSpPr>
        <a:xfrm>
          <a:off x="0" y="0"/>
          <a:ext cx="0" cy="0"/>
          <a:chOff x="0" y="0"/>
          <a:chExt cx="0" cy="0"/>
        </a:xfrm>
      </p:grpSpPr>
      <p:sp>
        <p:nvSpPr>
          <p:cNvPr id="3763" name="Google Shape;3763;p15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2.3. Cassandra</a:t>
            </a:r>
            <a:endParaRPr/>
          </a:p>
        </p:txBody>
      </p:sp>
      <p:sp>
        <p:nvSpPr>
          <p:cNvPr id="3764" name="Google Shape;3764;p15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CQL là gì?</a:t>
            </a:r>
            <a:endParaRPr/>
          </a:p>
        </p:txBody>
      </p:sp>
      <p:sp>
        <p:nvSpPr>
          <p:cNvPr id="3765" name="Google Shape;3765;p15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766" name="Google Shape;3766;p15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CQL(Cassandra Query Language): Ngôn ngữ truy vấn Cassandra</a:t>
            </a:r>
            <a:endParaRPr/>
          </a:p>
          <a:p>
            <a:pPr indent="-182563" lvl="1" marL="360363" rtl="0" algn="l">
              <a:lnSpc>
                <a:spcPct val="138461"/>
              </a:lnSpc>
              <a:spcBef>
                <a:spcPts val="200"/>
              </a:spcBef>
              <a:spcAft>
                <a:spcPts val="0"/>
              </a:spcAft>
              <a:buClr>
                <a:srgbClr val="3F3F3F"/>
              </a:buClr>
              <a:buSzPts val="1040"/>
              <a:buChar char="•"/>
            </a:pPr>
            <a:r>
              <a:rPr lang="en-US">
                <a:solidFill>
                  <a:srgbClr val="3F3F3F"/>
                </a:solidFill>
              </a:rPr>
              <a:t>CQL là ngôn ngữ cơ bản tận dụng cơ sở dữ liệu Cassandra và tương tự như SQL tiêu chuẩn.</a:t>
            </a:r>
            <a:endParaRPr/>
          </a:p>
          <a:p>
            <a:pPr indent="-182563" lvl="1" marL="360363" rtl="0" algn="l">
              <a:lnSpc>
                <a:spcPct val="138461"/>
              </a:lnSpc>
              <a:spcBef>
                <a:spcPts val="200"/>
              </a:spcBef>
              <a:spcAft>
                <a:spcPts val="0"/>
              </a:spcAft>
              <a:buClr>
                <a:srgbClr val="3F3F3F"/>
              </a:buClr>
              <a:buSzPts val="1040"/>
              <a:buChar char="•"/>
            </a:pPr>
            <a:r>
              <a:rPr lang="en-US">
                <a:solidFill>
                  <a:srgbClr val="3F3F3F"/>
                </a:solidFill>
              </a:rPr>
              <a:t>Thực hiện các thao tác CRUD bằng trình bao CQL (cqlsh)</a:t>
            </a:r>
            <a:endParaRPr/>
          </a:p>
          <a:p>
            <a:pPr indent="-182563" lvl="1" marL="360363" rtl="0" algn="l">
              <a:lnSpc>
                <a:spcPct val="138461"/>
              </a:lnSpc>
              <a:spcBef>
                <a:spcPts val="200"/>
              </a:spcBef>
              <a:spcAft>
                <a:spcPts val="0"/>
              </a:spcAft>
              <a:buClr>
                <a:srgbClr val="3F3F3F"/>
              </a:buClr>
              <a:buSzPts val="1040"/>
              <a:buChar char="•"/>
            </a:pPr>
            <a:r>
              <a:rPr lang="en-US">
                <a:solidFill>
                  <a:srgbClr val="3F3F3F"/>
                </a:solidFill>
              </a:rPr>
              <a:t>Các lệnh kết thúc bằng dấu chấm phẩy (;) để phân tách nhiều lệnh.</a:t>
            </a:r>
            <a:endParaRPr/>
          </a:p>
          <a:p>
            <a:pPr indent="-182563" lvl="1" marL="360363" rtl="0" algn="l">
              <a:lnSpc>
                <a:spcPct val="138461"/>
              </a:lnSpc>
              <a:spcBef>
                <a:spcPts val="200"/>
              </a:spcBef>
              <a:spcAft>
                <a:spcPts val="0"/>
              </a:spcAft>
              <a:buClr>
                <a:srgbClr val="3F3F3F"/>
              </a:buClr>
              <a:buSzPts val="1040"/>
              <a:buChar char="•"/>
            </a:pPr>
            <a:r>
              <a:rPr lang="en-US">
                <a:solidFill>
                  <a:srgbClr val="3F3F3F"/>
                </a:solidFill>
              </a:rPr>
              <a:t>Định danh (tên) được sử dụng để xác định không gian phím, bảng, cột và các đối tượng khác.</a:t>
            </a:r>
            <a:endParaRPr/>
          </a:p>
          <a:p>
            <a:pPr indent="-182563" lvl="1" marL="360363" rtl="0" algn="l">
              <a:lnSpc>
                <a:spcPct val="138461"/>
              </a:lnSpc>
              <a:spcBef>
                <a:spcPts val="200"/>
              </a:spcBef>
              <a:spcAft>
                <a:spcPts val="0"/>
              </a:spcAft>
              <a:buClr>
                <a:srgbClr val="3F3F3F"/>
              </a:buClr>
              <a:buSzPts val="1040"/>
              <a:buChar char="•"/>
            </a:pPr>
            <a:r>
              <a:rPr lang="en-US">
                <a:solidFill>
                  <a:srgbClr val="3F3F3F"/>
                </a:solidFill>
              </a:rPr>
              <a:t>Tên bắt đầu bằng một bảng chữ cái</a:t>
            </a:r>
            <a:endParaRPr/>
          </a:p>
          <a:p>
            <a:pPr indent="-182563" lvl="1" marL="360363" rtl="0" algn="l">
              <a:lnSpc>
                <a:spcPct val="138461"/>
              </a:lnSpc>
              <a:spcBef>
                <a:spcPts val="200"/>
              </a:spcBef>
              <a:spcAft>
                <a:spcPts val="0"/>
              </a:spcAft>
              <a:buClr>
                <a:srgbClr val="3F3F3F"/>
              </a:buClr>
              <a:buSzPts val="1040"/>
              <a:buChar char="•"/>
            </a:pPr>
            <a:r>
              <a:rPr lang="en-US">
                <a:solidFill>
                  <a:srgbClr val="3F3F3F"/>
                </a:solidFill>
              </a:rPr>
              <a:t>Từ khóa CHỌN và Với không phân biệt chữ hoa chữ thường</a:t>
            </a:r>
            <a:endParaRPr/>
          </a:p>
          <a:p>
            <a:pPr indent="-182563" lvl="1" marL="360363" rtl="0" algn="l">
              <a:lnSpc>
                <a:spcPct val="138461"/>
              </a:lnSpc>
              <a:spcBef>
                <a:spcPts val="200"/>
              </a:spcBef>
              <a:spcAft>
                <a:spcPts val="0"/>
              </a:spcAft>
              <a:buClr>
                <a:srgbClr val="3F3F3F"/>
              </a:buClr>
              <a:buSzPts val="1040"/>
              <a:buChar char="•"/>
            </a:pPr>
            <a:r>
              <a:rPr lang="en-US">
                <a:solidFill>
                  <a:srgbClr val="3F3F3F"/>
                </a:solidFill>
              </a:rPr>
              <a:t>( " ) - một mã định danh được trích dẫn được xác định bằng cách đặt các ký tự tùy ý trong dấu ngoặc kép.</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1" name="Shape 3771"/>
        <p:cNvGrpSpPr/>
        <p:nvPr/>
      </p:nvGrpSpPr>
      <p:grpSpPr>
        <a:xfrm>
          <a:off x="0" y="0"/>
          <a:ext cx="0" cy="0"/>
          <a:chOff x="0" y="0"/>
          <a:chExt cx="0" cy="0"/>
        </a:xfrm>
      </p:grpSpPr>
      <p:sp>
        <p:nvSpPr>
          <p:cNvPr id="3772" name="Google Shape;3772;p15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2.3. Cassandra</a:t>
            </a:r>
            <a:endParaRPr/>
          </a:p>
        </p:txBody>
      </p:sp>
      <p:sp>
        <p:nvSpPr>
          <p:cNvPr id="3773" name="Google Shape;3773;p15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loại dữ liệu</a:t>
            </a:r>
            <a:endParaRPr/>
          </a:p>
        </p:txBody>
      </p:sp>
      <p:sp>
        <p:nvSpPr>
          <p:cNvPr id="3774" name="Google Shape;3774;p15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775" name="Google Shape;3775;p15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Cassandra hỗ trợ nhiều loại dữ liệu khác nhau</a:t>
            </a:r>
            <a:endParaRPr/>
          </a:p>
          <a:p>
            <a:pPr indent="-182563" lvl="1" marL="360363" rtl="0" algn="l">
              <a:lnSpc>
                <a:spcPct val="138461"/>
              </a:lnSpc>
              <a:spcBef>
                <a:spcPts val="200"/>
              </a:spcBef>
              <a:spcAft>
                <a:spcPts val="0"/>
              </a:spcAft>
              <a:buClr>
                <a:srgbClr val="262626"/>
              </a:buClr>
              <a:buSzPts val="1040"/>
              <a:buChar char="•"/>
            </a:pPr>
            <a:r>
              <a:rPr lang="en-US"/>
              <a:t>Loại tích hợp</a:t>
            </a:r>
            <a:endParaRPr/>
          </a:p>
          <a:p>
            <a:pPr indent="-182563" lvl="1" marL="360363" rtl="0" algn="l">
              <a:lnSpc>
                <a:spcPct val="138461"/>
              </a:lnSpc>
              <a:spcBef>
                <a:spcPts val="200"/>
              </a:spcBef>
              <a:spcAft>
                <a:spcPts val="0"/>
              </a:spcAft>
              <a:buClr>
                <a:srgbClr val="262626"/>
              </a:buClr>
              <a:buSzPts val="1040"/>
              <a:buChar char="•"/>
            </a:pPr>
            <a:r>
              <a:rPr lang="en-US"/>
              <a:t>Loại bộ sưu tập</a:t>
            </a:r>
            <a:endParaRPr/>
          </a:p>
          <a:p>
            <a:pPr indent="-182563" lvl="1" marL="360363" rtl="0" algn="l">
              <a:lnSpc>
                <a:spcPct val="138461"/>
              </a:lnSpc>
              <a:spcBef>
                <a:spcPts val="200"/>
              </a:spcBef>
              <a:spcAft>
                <a:spcPts val="0"/>
              </a:spcAft>
              <a:buClr>
                <a:srgbClr val="262626"/>
              </a:buClr>
              <a:buSzPts val="1040"/>
              <a:buChar char="•"/>
            </a:pPr>
            <a:r>
              <a:rPr lang="en-US"/>
              <a:t>Loại do người dùng xác định</a:t>
            </a:r>
            <a:endParaRPr/>
          </a:p>
          <a:p>
            <a:pPr indent="-182563" lvl="1" marL="360363" rtl="0" algn="l">
              <a:lnSpc>
                <a:spcPct val="138461"/>
              </a:lnSpc>
              <a:spcBef>
                <a:spcPts val="200"/>
              </a:spcBef>
              <a:spcAft>
                <a:spcPts val="0"/>
              </a:spcAft>
              <a:buClr>
                <a:srgbClr val="262626"/>
              </a:buClr>
              <a:buSzPts val="1040"/>
              <a:buChar char="•"/>
            </a:pPr>
            <a:r>
              <a:rPr lang="en-US"/>
              <a:t>Loại tuple</a:t>
            </a:r>
            <a:endParaRPr/>
          </a:p>
          <a:p>
            <a:pPr indent="-182563" lvl="1" marL="360363" rtl="0" algn="l">
              <a:lnSpc>
                <a:spcPct val="138461"/>
              </a:lnSpc>
              <a:spcBef>
                <a:spcPts val="200"/>
              </a:spcBef>
              <a:spcAft>
                <a:spcPts val="0"/>
              </a:spcAft>
              <a:buClr>
                <a:srgbClr val="262626"/>
              </a:buClr>
              <a:buSzPts val="1040"/>
              <a:buChar char="•"/>
            </a:pPr>
            <a:r>
              <a:rPr lang="en-US"/>
              <a:t>Loại tùy chỉnh</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0" name="Shape 3780"/>
        <p:cNvGrpSpPr/>
        <p:nvPr/>
      </p:nvGrpSpPr>
      <p:grpSpPr>
        <a:xfrm>
          <a:off x="0" y="0"/>
          <a:ext cx="0" cy="0"/>
          <a:chOff x="0" y="0"/>
          <a:chExt cx="0" cy="0"/>
        </a:xfrm>
      </p:grpSpPr>
      <p:sp>
        <p:nvSpPr>
          <p:cNvPr id="3781" name="Google Shape;3781;p15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2.3. Cassandra</a:t>
            </a:r>
            <a:endParaRPr/>
          </a:p>
        </p:txBody>
      </p:sp>
      <p:sp>
        <p:nvSpPr>
          <p:cNvPr id="3782" name="Google Shape;3782;p15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Kiểu dữ liệu tích hợp</a:t>
            </a:r>
            <a:endParaRPr/>
          </a:p>
        </p:txBody>
      </p:sp>
      <p:sp>
        <p:nvSpPr>
          <p:cNvPr id="3783" name="Google Shape;3783;p15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a:p>
            <a:pPr indent="0" lvl="0" marL="0" rtl="0" algn="r">
              <a:lnSpc>
                <a:spcPct val="100000"/>
              </a:lnSpc>
              <a:spcBef>
                <a:spcPts val="0"/>
              </a:spcBef>
              <a:spcAft>
                <a:spcPts val="0"/>
              </a:spcAft>
              <a:buClr>
                <a:srgbClr val="D8D8D8"/>
              </a:buClr>
              <a:buSzPts val="1600"/>
              <a:buNone/>
            </a:pPr>
            <a:r>
              <a:t/>
            </a:r>
            <a:endParaRPr/>
          </a:p>
        </p:txBody>
      </p:sp>
      <p:graphicFrame>
        <p:nvGraphicFramePr>
          <p:cNvPr id="3784" name="Google Shape;3784;p152"/>
          <p:cNvGraphicFramePr/>
          <p:nvPr/>
        </p:nvGraphicFramePr>
        <p:xfrm>
          <a:off x="532894" y="2233613"/>
          <a:ext cx="3000000" cy="3000000"/>
        </p:xfrm>
        <a:graphic>
          <a:graphicData uri="http://schemas.openxmlformats.org/drawingml/2006/table">
            <a:tbl>
              <a:tblPr>
                <a:noFill/>
                <a:tableStyleId>{95859E1C-D3B5-4B89-813F-5614CC74FDCA}</a:tableStyleId>
              </a:tblPr>
              <a:tblGrid>
                <a:gridCol w="1277600"/>
                <a:gridCol w="3784650"/>
                <a:gridCol w="3750475"/>
              </a:tblGrid>
              <a:tr h="321775">
                <a:tc>
                  <a:txBody>
                    <a:bodyPr/>
                    <a:lstStyle/>
                    <a:p>
                      <a:pPr indent="0" lvl="0" marL="0" marR="0" rtl="0" algn="ctr">
                        <a:spcBef>
                          <a:spcPts val="0"/>
                        </a:spcBef>
                        <a:spcAft>
                          <a:spcPts val="0"/>
                        </a:spcAft>
                        <a:buNone/>
                      </a:pPr>
                      <a:r>
                        <a:rPr b="0" lang="en-US" sz="1400">
                          <a:solidFill>
                            <a:schemeClr val="dk1"/>
                          </a:solidFill>
                          <a:latin typeface="Arial"/>
                          <a:ea typeface="Arial"/>
                          <a:cs typeface="Arial"/>
                          <a:sym typeface="Arial"/>
                        </a:rPr>
                        <a:t>Loại</a:t>
                      </a:r>
                      <a:r>
                        <a:rPr b="0" lang="en-US" sz="1400">
                          <a:solidFill>
                            <a:schemeClr val="dk1"/>
                          </a:solidFill>
                          <a:latin typeface="Arial"/>
                          <a:ea typeface="Arial"/>
                          <a:cs typeface="Arial"/>
                          <a:sym typeface="Arial"/>
                        </a:rPr>
                        <a:t> dữ liệu</a:t>
                      </a:r>
                      <a:endParaRPr b="0" sz="1400">
                        <a:solidFill>
                          <a:schemeClr val="dk1"/>
                        </a:solidFill>
                        <a:latin typeface="Arial"/>
                        <a:ea typeface="Arial"/>
                        <a:cs typeface="Arial"/>
                        <a:sym typeface="Arial"/>
                      </a:endParaRPr>
                    </a:p>
                  </a:txBody>
                  <a:tcPr marT="45725" marB="45725" marR="72000" marL="72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a:solidFill>
                            <a:schemeClr val="dk1"/>
                          </a:solidFill>
                          <a:latin typeface="Arial"/>
                          <a:ea typeface="Arial"/>
                          <a:cs typeface="Arial"/>
                          <a:sym typeface="Arial"/>
                        </a:rPr>
                        <a:t>Dữ liệu</a:t>
                      </a:r>
                      <a:endParaRPr b="0" sz="1400">
                        <a:solidFill>
                          <a:schemeClr val="dk1"/>
                        </a:solidFill>
                        <a:latin typeface="Arial"/>
                        <a:ea typeface="Arial"/>
                        <a:cs typeface="Arial"/>
                        <a:sym typeface="Arial"/>
                      </a:endParaRPr>
                    </a:p>
                  </a:txBody>
                  <a:tcPr marT="45725" marB="45725" marR="72000" marL="10800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sz="1400">
                        <a:solidFill>
                          <a:schemeClr val="dk1"/>
                        </a:solidFill>
                        <a:latin typeface="Arial"/>
                        <a:ea typeface="Arial"/>
                        <a:cs typeface="Arial"/>
                        <a:sym typeface="Arial"/>
                      </a:endParaRPr>
                    </a:p>
                  </a:txBody>
                  <a:tcPr marT="45725" marB="45725" marR="72000" marL="144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r>
              <a:tr h="334350">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Boolean</a:t>
                      </a:r>
                      <a:endParaRPr/>
                    </a:p>
                  </a:txBody>
                  <a:tcPr marT="20725" marB="20725" marR="72000" marL="72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Đúng,</a:t>
                      </a:r>
                      <a:r>
                        <a:rPr lang="en-US" sz="1300">
                          <a:solidFill>
                            <a:schemeClr val="dk1"/>
                          </a:solidFill>
                          <a:latin typeface="Arial"/>
                          <a:ea typeface="Arial"/>
                          <a:cs typeface="Arial"/>
                          <a:sym typeface="Arial"/>
                        </a:rPr>
                        <a:t> sai</a:t>
                      </a:r>
                      <a:endParaRPr sz="1300">
                        <a:solidFill>
                          <a:schemeClr val="dk1"/>
                        </a:solidFill>
                        <a:latin typeface="Arial"/>
                        <a:ea typeface="Arial"/>
                        <a:cs typeface="Arial"/>
                        <a:sym typeface="Arial"/>
                      </a:endParaRPr>
                    </a:p>
                  </a:txBody>
                  <a:tcPr marT="45725" marB="45725" marR="91450" marL="9145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Sử dụng một trong T/F</a:t>
                      </a:r>
                      <a:endParaRPr sz="1300">
                        <a:solidFill>
                          <a:schemeClr val="dk1"/>
                        </a:solidFill>
                        <a:latin typeface="Arial"/>
                        <a:ea typeface="Arial"/>
                        <a:cs typeface="Arial"/>
                        <a:sym typeface="Arial"/>
                      </a:endParaRPr>
                    </a:p>
                  </a:txBody>
                  <a:tcPr marT="45725" marB="45725" marR="91450" marL="9145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334350">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Blob</a:t>
                      </a:r>
                      <a:endParaRPr sz="13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chemeClr val="dk1"/>
                        </a:buClr>
                        <a:buSzPts val="1300"/>
                        <a:buFont typeface="Arial"/>
                        <a:buNone/>
                      </a:pPr>
                      <a:r>
                        <a:rPr lang="en-US" sz="1300">
                          <a:solidFill>
                            <a:schemeClr val="dk1"/>
                          </a:solidFill>
                          <a:latin typeface="Arial"/>
                          <a:ea typeface="Arial"/>
                          <a:cs typeface="Arial"/>
                          <a:sym typeface="Arial"/>
                        </a:rPr>
                        <a:t>Các đối tượng lớn nhị phân</a:t>
                      </a:r>
                      <a:endParaRPr sz="1300">
                        <a:solidFill>
                          <a:schemeClr val="dk1"/>
                        </a:solidFill>
                        <a:latin typeface="Arial"/>
                        <a:ea typeface="Arial"/>
                        <a:cs typeface="Arial"/>
                        <a:sym typeface="Arial"/>
                      </a:endParaRPr>
                    </a:p>
                  </a:txBody>
                  <a:tcPr marT="45725" marB="45725" marR="91450" marL="9145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được viết bằng hệ thập lục phân</a:t>
                      </a:r>
                      <a:endParaRPr sz="1300">
                        <a:solidFill>
                          <a:schemeClr val="dk1"/>
                        </a:solidFill>
                        <a:latin typeface="Arial"/>
                        <a:ea typeface="Arial"/>
                        <a:cs typeface="Arial"/>
                        <a:sym typeface="Arial"/>
                      </a:endParaRPr>
                    </a:p>
                  </a:txBody>
                  <a:tcPr marT="45725" marB="45725" marR="91450" marL="9145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334350">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ASCII</a:t>
                      </a:r>
                      <a:endParaRPr sz="13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65(A), 97(a)..</a:t>
                      </a:r>
                      <a:endParaRPr sz="1300">
                        <a:solidFill>
                          <a:schemeClr val="dk1"/>
                        </a:solidFill>
                        <a:latin typeface="Arial"/>
                        <a:ea typeface="Arial"/>
                        <a:cs typeface="Arial"/>
                        <a:sym typeface="Arial"/>
                      </a:endParaRPr>
                    </a:p>
                  </a:txBody>
                  <a:tcPr marT="45725" marB="45725" marR="91450" marL="9145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Chuỗi US-ASCII</a:t>
                      </a:r>
                      <a:endParaRPr sz="1300">
                        <a:solidFill>
                          <a:schemeClr val="dk1"/>
                        </a:solidFill>
                        <a:latin typeface="Arial"/>
                        <a:ea typeface="Arial"/>
                        <a:cs typeface="Arial"/>
                        <a:sym typeface="Arial"/>
                      </a:endParaRPr>
                    </a:p>
                  </a:txBody>
                  <a:tcPr marT="45725" marB="45725" marR="91450" marL="9145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334350">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Bigint</a:t>
                      </a:r>
                      <a:endParaRPr sz="13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-2^32 ~ 2^32</a:t>
                      </a:r>
                      <a:endParaRPr sz="1300">
                        <a:solidFill>
                          <a:schemeClr val="dk1"/>
                        </a:solidFill>
                        <a:latin typeface="Arial"/>
                        <a:ea typeface="Arial"/>
                        <a:cs typeface="Arial"/>
                        <a:sym typeface="Arial"/>
                      </a:endParaRPr>
                    </a:p>
                  </a:txBody>
                  <a:tcPr marT="45725" marB="45725" marR="91450" marL="9145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Chỉ số nguyên, 64 bit</a:t>
                      </a:r>
                      <a:endParaRPr sz="1300">
                        <a:solidFill>
                          <a:schemeClr val="dk1"/>
                        </a:solidFill>
                        <a:latin typeface="Arial"/>
                        <a:ea typeface="Arial"/>
                        <a:cs typeface="Arial"/>
                        <a:sym typeface="Arial"/>
                      </a:endParaRPr>
                    </a:p>
                  </a:txBody>
                  <a:tcPr marT="45725" marB="45725" marR="91450" marL="9145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514850">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Counter</a:t>
                      </a:r>
                      <a:endParaRPr sz="13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1, 2, 3....</a:t>
                      </a:r>
                      <a:endParaRPr sz="1300">
                        <a:solidFill>
                          <a:schemeClr val="dk1"/>
                        </a:solidFill>
                        <a:latin typeface="Arial"/>
                        <a:ea typeface="Arial"/>
                        <a:cs typeface="Arial"/>
                        <a:sym typeface="Arial"/>
                      </a:endParaRPr>
                    </a:p>
                  </a:txBody>
                  <a:tcPr marT="45725" marB="45725" marR="91450" marL="9145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Giá trị bộ đếm tăng/giảm (số nguyên 64 bit)</a:t>
                      </a:r>
                      <a:endParaRPr sz="1300">
                        <a:solidFill>
                          <a:schemeClr val="dk1"/>
                        </a:solidFill>
                        <a:latin typeface="Arial"/>
                        <a:ea typeface="Arial"/>
                        <a:cs typeface="Arial"/>
                        <a:sym typeface="Arial"/>
                      </a:endParaRPr>
                    </a:p>
                  </a:txBody>
                  <a:tcPr marT="45725" marB="45725" marR="91450" marL="9145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334350">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Timestamp</a:t>
                      </a:r>
                      <a:endParaRPr sz="13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2020-01-03 01:02:00+0000</a:t>
                      </a:r>
                      <a:endParaRPr sz="1300">
                        <a:solidFill>
                          <a:schemeClr val="dk1"/>
                        </a:solidFill>
                        <a:latin typeface="Arial"/>
                        <a:ea typeface="Arial"/>
                        <a:cs typeface="Arial"/>
                        <a:sym typeface="Arial"/>
                      </a:endParaRPr>
                    </a:p>
                  </a:txBody>
                  <a:tcPr marT="45725" marB="45725" marR="91450" marL="9145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Ngày và giờ với mili giây, +0000(GMT)</a:t>
                      </a:r>
                      <a:endParaRPr sz="1300">
                        <a:solidFill>
                          <a:schemeClr val="dk1"/>
                        </a:solidFill>
                        <a:latin typeface="Arial"/>
                        <a:ea typeface="Arial"/>
                        <a:cs typeface="Arial"/>
                        <a:sym typeface="Arial"/>
                      </a:endParaRPr>
                    </a:p>
                  </a:txBody>
                  <a:tcPr marT="45725" marB="45725" marR="91450" marL="9145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334350">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Double</a:t>
                      </a:r>
                      <a:endParaRPr sz="13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-2^32 ~ 2^32</a:t>
                      </a:r>
                      <a:endParaRPr sz="1300">
                        <a:solidFill>
                          <a:schemeClr val="dk1"/>
                        </a:solidFill>
                        <a:latin typeface="Arial"/>
                        <a:ea typeface="Arial"/>
                        <a:cs typeface="Arial"/>
                        <a:sym typeface="Arial"/>
                      </a:endParaRPr>
                    </a:p>
                  </a:txBody>
                  <a:tcPr marT="45725" marB="45725" marR="91450" marL="9145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Tất cả các số thực, 64 bit</a:t>
                      </a:r>
                      <a:endParaRPr sz="1300">
                        <a:solidFill>
                          <a:schemeClr val="dk1"/>
                        </a:solidFill>
                        <a:latin typeface="Arial"/>
                        <a:ea typeface="Arial"/>
                        <a:cs typeface="Arial"/>
                        <a:sym typeface="Arial"/>
                      </a:endParaRPr>
                    </a:p>
                  </a:txBody>
                  <a:tcPr marT="45725" marB="45725" marR="91450" marL="9145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334350">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Int</a:t>
                      </a:r>
                      <a:endParaRPr sz="13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-2^16 ~ 2^16</a:t>
                      </a:r>
                      <a:endParaRPr sz="1300">
                        <a:solidFill>
                          <a:schemeClr val="dk1"/>
                        </a:solidFill>
                        <a:latin typeface="Arial"/>
                        <a:ea typeface="Arial"/>
                        <a:cs typeface="Arial"/>
                        <a:sym typeface="Arial"/>
                      </a:endParaRPr>
                    </a:p>
                  </a:txBody>
                  <a:tcPr marT="45725" marB="45725" marR="91450" marL="9145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số nguyên</a:t>
                      </a:r>
                      <a:endParaRPr sz="1300">
                        <a:solidFill>
                          <a:schemeClr val="dk1"/>
                        </a:solidFill>
                        <a:latin typeface="Arial"/>
                        <a:ea typeface="Arial"/>
                        <a:cs typeface="Arial"/>
                        <a:sym typeface="Arial"/>
                      </a:endParaRPr>
                    </a:p>
                  </a:txBody>
                  <a:tcPr marT="45725" marB="45725" marR="91450" marL="9145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334350">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varchar</a:t>
                      </a:r>
                      <a:endParaRPr sz="13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Chuỗi</a:t>
                      </a:r>
                      <a:endParaRPr sz="1300">
                        <a:solidFill>
                          <a:schemeClr val="dk1"/>
                        </a:solidFill>
                        <a:latin typeface="Arial"/>
                        <a:ea typeface="Arial"/>
                        <a:cs typeface="Arial"/>
                        <a:sym typeface="Arial"/>
                      </a:endParaRPr>
                    </a:p>
                  </a:txBody>
                  <a:tcPr marT="45725" marB="45725" marR="91450" marL="9145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Chuỗi mã hóa UTF8</a:t>
                      </a:r>
                      <a:endParaRPr sz="1300">
                        <a:solidFill>
                          <a:schemeClr val="dk1"/>
                        </a:solidFill>
                        <a:latin typeface="Arial"/>
                        <a:ea typeface="Arial"/>
                        <a:cs typeface="Arial"/>
                        <a:sym typeface="Arial"/>
                      </a:endParaRPr>
                    </a:p>
                  </a:txBody>
                  <a:tcPr marT="45725" marB="45725" marR="91450" marL="9145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9" name="Shape 3789"/>
        <p:cNvGrpSpPr/>
        <p:nvPr/>
      </p:nvGrpSpPr>
      <p:grpSpPr>
        <a:xfrm>
          <a:off x="0" y="0"/>
          <a:ext cx="0" cy="0"/>
          <a:chOff x="0" y="0"/>
          <a:chExt cx="0" cy="0"/>
        </a:xfrm>
      </p:grpSpPr>
      <p:sp>
        <p:nvSpPr>
          <p:cNvPr id="3790" name="Google Shape;3790;p15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2.3. Cassandra</a:t>
            </a:r>
            <a:endParaRPr/>
          </a:p>
        </p:txBody>
      </p:sp>
      <p:sp>
        <p:nvSpPr>
          <p:cNvPr id="3791" name="Google Shape;3791;p15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Loại dữ liệu thu thập (1/3)</a:t>
            </a:r>
            <a:endParaRPr/>
          </a:p>
        </p:txBody>
      </p:sp>
      <p:sp>
        <p:nvSpPr>
          <p:cNvPr id="3792" name="Google Shape;3792;p15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793" name="Google Shape;3793;p15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Ánh xạ (Map)</a:t>
            </a:r>
            <a:endParaRPr/>
          </a:p>
          <a:p>
            <a:pPr indent="-182563" lvl="1" marL="360363" rtl="0" algn="l">
              <a:lnSpc>
                <a:spcPct val="138461"/>
              </a:lnSpc>
              <a:spcBef>
                <a:spcPts val="200"/>
              </a:spcBef>
              <a:spcAft>
                <a:spcPts val="0"/>
              </a:spcAft>
              <a:buClr>
                <a:srgbClr val="262626"/>
              </a:buClr>
              <a:buSzPts val="1040"/>
              <a:buChar char="•"/>
            </a:pPr>
            <a:r>
              <a:rPr lang="en-US"/>
              <a:t>Một bộ sưu tập các cặp khóa-giá trị được sắp xếp theo thứ tự</a:t>
            </a:r>
            <a:endParaRPr/>
          </a:p>
          <a:p>
            <a:pPr indent="-182563" lvl="1" marL="360363" rtl="0" algn="l">
              <a:lnSpc>
                <a:spcPct val="138461"/>
              </a:lnSpc>
              <a:spcBef>
                <a:spcPts val="200"/>
              </a:spcBef>
              <a:spcAft>
                <a:spcPts val="0"/>
              </a:spcAft>
              <a:buClr>
                <a:srgbClr val="262626"/>
              </a:buClr>
              <a:buSzPts val="1040"/>
              <a:buChar char="•"/>
            </a:pPr>
            <a:r>
              <a:rPr lang="en-US"/>
              <a:t>Lưu khóa trong Tên và Giá trị trong Giá trị</a:t>
            </a:r>
            <a:endParaRPr/>
          </a:p>
          <a:p>
            <a:pPr indent="-177800" lvl="0" marL="177800" rtl="0" algn="l">
              <a:lnSpc>
                <a:spcPct val="128571"/>
              </a:lnSpc>
              <a:spcBef>
                <a:spcPts val="1000"/>
              </a:spcBef>
              <a:spcAft>
                <a:spcPts val="0"/>
              </a:spcAft>
              <a:buClr>
                <a:srgbClr val="262626"/>
              </a:buClr>
              <a:buSzPts val="1400"/>
              <a:buFont typeface="Arial"/>
              <a:buChar char="•"/>
            </a:pPr>
            <a:r>
              <a:rPr lang="en-US"/>
              <a:t>Tập hợp (Set)</a:t>
            </a:r>
            <a:endParaRPr/>
          </a:p>
          <a:p>
            <a:pPr indent="-182563" lvl="1" marL="360363" rtl="0" algn="l">
              <a:lnSpc>
                <a:spcPct val="138461"/>
              </a:lnSpc>
              <a:spcBef>
                <a:spcPts val="200"/>
              </a:spcBef>
              <a:spcAft>
                <a:spcPts val="0"/>
              </a:spcAft>
              <a:buClr>
                <a:srgbClr val="262626"/>
              </a:buClr>
              <a:buSzPts val="1040"/>
              <a:buChar char="•"/>
            </a:pPr>
            <a:r>
              <a:rPr lang="en-US"/>
              <a:t>Tập hợp một hoặc nhiều phần tử được sắp xếp không chồng chéo</a:t>
            </a:r>
            <a:endParaRPr/>
          </a:p>
          <a:p>
            <a:pPr indent="-177800" lvl="0" marL="177800" rtl="0" algn="l">
              <a:lnSpc>
                <a:spcPct val="128571"/>
              </a:lnSpc>
              <a:spcBef>
                <a:spcPts val="1000"/>
              </a:spcBef>
              <a:spcAft>
                <a:spcPts val="0"/>
              </a:spcAft>
              <a:buClr>
                <a:srgbClr val="262626"/>
              </a:buClr>
              <a:buSzPts val="1400"/>
              <a:buFont typeface="Arial"/>
              <a:buChar char="•"/>
            </a:pPr>
            <a:r>
              <a:rPr lang="en-US"/>
              <a:t>Danh sách (List)</a:t>
            </a:r>
            <a:endParaRPr/>
          </a:p>
          <a:p>
            <a:pPr indent="-182563" lvl="1" marL="360363" rtl="0" algn="l">
              <a:lnSpc>
                <a:spcPct val="138461"/>
              </a:lnSpc>
              <a:spcBef>
                <a:spcPts val="200"/>
              </a:spcBef>
              <a:spcAft>
                <a:spcPts val="0"/>
              </a:spcAft>
              <a:buClr>
                <a:srgbClr val="262626"/>
              </a:buClr>
              <a:buSzPts val="1040"/>
              <a:buChar char="•"/>
            </a:pPr>
            <a:r>
              <a:rPr lang="en-US"/>
              <a:t>Một tập hợp các phần tử cho phép một hoặc nhiều chồng lên nhau và sắp xếp theo thứ tự</a:t>
            </a:r>
            <a:endParaRPr/>
          </a:p>
        </p:txBody>
      </p:sp>
      <p:grpSp>
        <p:nvGrpSpPr>
          <p:cNvPr id="3794" name="Google Shape;3794;p153"/>
          <p:cNvGrpSpPr/>
          <p:nvPr/>
        </p:nvGrpSpPr>
        <p:grpSpPr>
          <a:xfrm>
            <a:off x="5369395" y="4350450"/>
            <a:ext cx="3671995" cy="1829550"/>
            <a:chOff x="5369395" y="4396170"/>
            <a:chExt cx="3671995" cy="1829550"/>
          </a:xfrm>
        </p:grpSpPr>
        <p:grpSp>
          <p:nvGrpSpPr>
            <p:cNvPr id="3795" name="Google Shape;3795;p153"/>
            <p:cNvGrpSpPr/>
            <p:nvPr/>
          </p:nvGrpSpPr>
          <p:grpSpPr>
            <a:xfrm>
              <a:off x="5369395" y="5325620"/>
              <a:ext cx="1003800" cy="900100"/>
              <a:chOff x="5369395" y="5325620"/>
              <a:chExt cx="1003800" cy="900100"/>
            </a:xfrm>
          </p:grpSpPr>
          <p:sp>
            <p:nvSpPr>
              <p:cNvPr id="3796" name="Google Shape;3796;p153"/>
              <p:cNvSpPr/>
              <p:nvPr/>
            </p:nvSpPr>
            <p:spPr>
              <a:xfrm>
                <a:off x="5421245" y="5325620"/>
                <a:ext cx="900100" cy="900100"/>
              </a:xfrm>
              <a:prstGeom prst="ellipse">
                <a:avLst/>
              </a:prstGeom>
              <a:solidFill>
                <a:srgbClr val="D9D9D9"/>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1F45BC"/>
                  </a:solidFill>
                  <a:latin typeface="Arial"/>
                  <a:ea typeface="Arial"/>
                  <a:cs typeface="Arial"/>
                  <a:sym typeface="Arial"/>
                </a:endParaRPr>
              </a:p>
            </p:txBody>
          </p:sp>
          <p:sp>
            <p:nvSpPr>
              <p:cNvPr id="3797" name="Google Shape;3797;p153"/>
              <p:cNvSpPr txBox="1"/>
              <p:nvPr/>
            </p:nvSpPr>
            <p:spPr>
              <a:xfrm>
                <a:off x="5369395" y="5611326"/>
                <a:ext cx="100380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Danh sách</a:t>
                </a:r>
                <a:endParaRPr sz="1400">
                  <a:solidFill>
                    <a:srgbClr val="1F45BC"/>
                  </a:solidFill>
                  <a:latin typeface="Arial"/>
                  <a:ea typeface="Arial"/>
                  <a:cs typeface="Arial"/>
                  <a:sym typeface="Arial"/>
                </a:endParaRPr>
              </a:p>
            </p:txBody>
          </p:sp>
        </p:grpSp>
        <p:grpSp>
          <p:nvGrpSpPr>
            <p:cNvPr id="3798" name="Google Shape;3798;p153"/>
            <p:cNvGrpSpPr/>
            <p:nvPr/>
          </p:nvGrpSpPr>
          <p:grpSpPr>
            <a:xfrm>
              <a:off x="8141290" y="5325620"/>
              <a:ext cx="900100" cy="900100"/>
              <a:chOff x="8141290" y="5325620"/>
              <a:chExt cx="900100" cy="900100"/>
            </a:xfrm>
          </p:grpSpPr>
          <p:sp>
            <p:nvSpPr>
              <p:cNvPr id="3799" name="Google Shape;3799;p153"/>
              <p:cNvSpPr/>
              <p:nvPr/>
            </p:nvSpPr>
            <p:spPr>
              <a:xfrm>
                <a:off x="8141290" y="5325620"/>
                <a:ext cx="900100" cy="900100"/>
              </a:xfrm>
              <a:prstGeom prst="ellipse">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1F45BC"/>
                  </a:solidFill>
                  <a:latin typeface="Arial"/>
                  <a:ea typeface="Arial"/>
                  <a:cs typeface="Arial"/>
                  <a:sym typeface="Arial"/>
                </a:endParaRPr>
              </a:p>
            </p:txBody>
          </p:sp>
          <p:sp>
            <p:nvSpPr>
              <p:cNvPr id="3800" name="Google Shape;3800;p153"/>
              <p:cNvSpPr txBox="1"/>
              <p:nvPr/>
            </p:nvSpPr>
            <p:spPr>
              <a:xfrm>
                <a:off x="8186391" y="5605651"/>
                <a:ext cx="81144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Tập hợp</a:t>
                </a:r>
                <a:endParaRPr sz="1400">
                  <a:solidFill>
                    <a:srgbClr val="1F45BC"/>
                  </a:solidFill>
                  <a:latin typeface="Arial"/>
                  <a:ea typeface="Arial"/>
                  <a:cs typeface="Arial"/>
                  <a:sym typeface="Arial"/>
                </a:endParaRPr>
              </a:p>
            </p:txBody>
          </p:sp>
        </p:grpSp>
        <p:grpSp>
          <p:nvGrpSpPr>
            <p:cNvPr id="3801" name="Google Shape;3801;p153"/>
            <p:cNvGrpSpPr/>
            <p:nvPr/>
          </p:nvGrpSpPr>
          <p:grpSpPr>
            <a:xfrm>
              <a:off x="6780859" y="5325620"/>
              <a:ext cx="900100" cy="900100"/>
              <a:chOff x="6779683" y="5325620"/>
              <a:chExt cx="900100" cy="900100"/>
            </a:xfrm>
          </p:grpSpPr>
          <p:sp>
            <p:nvSpPr>
              <p:cNvPr id="3802" name="Google Shape;3802;p153"/>
              <p:cNvSpPr/>
              <p:nvPr/>
            </p:nvSpPr>
            <p:spPr>
              <a:xfrm>
                <a:off x="6779683" y="5325620"/>
                <a:ext cx="900100" cy="900100"/>
              </a:xfrm>
              <a:prstGeom prst="ellipse">
                <a:avLst/>
              </a:prstGeom>
              <a:solidFill>
                <a:srgbClr val="9CC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1F45BC"/>
                  </a:solidFill>
                  <a:latin typeface="Arial"/>
                  <a:ea typeface="Arial"/>
                  <a:cs typeface="Arial"/>
                  <a:sym typeface="Arial"/>
                </a:endParaRPr>
              </a:p>
            </p:txBody>
          </p:sp>
          <p:sp>
            <p:nvSpPr>
              <p:cNvPr id="3803" name="Google Shape;3803;p153"/>
              <p:cNvSpPr txBox="1"/>
              <p:nvPr/>
            </p:nvSpPr>
            <p:spPr>
              <a:xfrm>
                <a:off x="6866492" y="5605652"/>
                <a:ext cx="726481"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Ánh xạ</a:t>
                </a:r>
                <a:endParaRPr sz="1400">
                  <a:solidFill>
                    <a:srgbClr val="1F45BC"/>
                  </a:solidFill>
                  <a:latin typeface="Arial"/>
                  <a:ea typeface="Arial"/>
                  <a:cs typeface="Arial"/>
                  <a:sym typeface="Arial"/>
                </a:endParaRPr>
              </a:p>
            </p:txBody>
          </p:sp>
        </p:grpSp>
        <p:sp>
          <p:nvSpPr>
            <p:cNvPr id="3804" name="Google Shape;3804;p153"/>
            <p:cNvSpPr/>
            <p:nvPr/>
          </p:nvSpPr>
          <p:spPr>
            <a:xfrm>
              <a:off x="6275428" y="4396170"/>
              <a:ext cx="1910963" cy="307777"/>
            </a:xfrm>
            <a:prstGeom prst="roundRect">
              <a:avLst>
                <a:gd fmla="val 16667" name="adj"/>
              </a:avLst>
            </a:prstGeom>
            <a:solidFill>
              <a:schemeClr val="l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Loại dữ liệu thu thập</a:t>
              </a:r>
              <a:endParaRPr sz="1400">
                <a:solidFill>
                  <a:srgbClr val="1F45BC"/>
                </a:solidFill>
                <a:latin typeface="Arial"/>
                <a:ea typeface="Arial"/>
                <a:cs typeface="Arial"/>
                <a:sym typeface="Arial"/>
              </a:endParaRPr>
            </a:p>
          </p:txBody>
        </p:sp>
        <p:cxnSp>
          <p:nvCxnSpPr>
            <p:cNvPr id="3805" name="Google Shape;3805;p153"/>
            <p:cNvCxnSpPr>
              <a:stCxn id="3804" idx="2"/>
              <a:endCxn id="3802" idx="0"/>
            </p:cNvCxnSpPr>
            <p:nvPr/>
          </p:nvCxnSpPr>
          <p:spPr>
            <a:xfrm>
              <a:off x="7230910" y="4703947"/>
              <a:ext cx="0" cy="621600"/>
            </a:xfrm>
            <a:prstGeom prst="straightConnector1">
              <a:avLst/>
            </a:prstGeom>
            <a:noFill/>
            <a:ln cap="flat" cmpd="sng" w="19050">
              <a:solidFill>
                <a:srgbClr val="1F45BC"/>
              </a:solidFill>
              <a:prstDash val="solid"/>
              <a:miter lim="800000"/>
              <a:headEnd len="sm" w="sm" type="none"/>
              <a:tailEnd len="sm" w="sm" type="none"/>
            </a:ln>
          </p:spPr>
        </p:cxnSp>
        <p:cxnSp>
          <p:nvCxnSpPr>
            <p:cNvPr id="3806" name="Google Shape;3806;p153"/>
            <p:cNvCxnSpPr>
              <a:endCxn id="3796" idx="7"/>
            </p:cNvCxnSpPr>
            <p:nvPr/>
          </p:nvCxnSpPr>
          <p:spPr>
            <a:xfrm rot="5400000">
              <a:off x="6089928" y="4803437"/>
              <a:ext cx="753600" cy="554400"/>
            </a:xfrm>
            <a:prstGeom prst="bentConnector3">
              <a:avLst>
                <a:gd fmla="val 50000" name="adj1"/>
              </a:avLst>
            </a:prstGeom>
            <a:noFill/>
            <a:ln cap="flat" cmpd="sng" w="19050">
              <a:solidFill>
                <a:srgbClr val="1F45BC"/>
              </a:solidFill>
              <a:prstDash val="solid"/>
              <a:miter lim="800000"/>
              <a:headEnd len="sm" w="sm" type="none"/>
              <a:tailEnd len="sm" w="sm" type="none"/>
            </a:ln>
          </p:spPr>
        </p:cxnSp>
        <p:cxnSp>
          <p:nvCxnSpPr>
            <p:cNvPr id="3807" name="Google Shape;3807;p153"/>
            <p:cNvCxnSpPr>
              <a:endCxn id="3799" idx="1"/>
            </p:cNvCxnSpPr>
            <p:nvPr/>
          </p:nvCxnSpPr>
          <p:spPr>
            <a:xfrm flipH="1" rot="-5400000">
              <a:off x="7605607" y="4789937"/>
              <a:ext cx="753600" cy="581400"/>
            </a:xfrm>
            <a:prstGeom prst="bentConnector3">
              <a:avLst>
                <a:gd fmla="val 50000" name="adj1"/>
              </a:avLst>
            </a:prstGeom>
            <a:noFill/>
            <a:ln cap="flat" cmpd="sng" w="19050">
              <a:solidFill>
                <a:srgbClr val="1F45BC"/>
              </a:solidFill>
              <a:prstDash val="solid"/>
              <a:miter lim="800000"/>
              <a:headEnd len="sm" w="sm" type="none"/>
              <a:tailEnd len="sm" w="sm" type="none"/>
            </a:ln>
          </p:spPr>
        </p:cxnSp>
      </p:gr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2" name="Shape 3812"/>
        <p:cNvGrpSpPr/>
        <p:nvPr/>
      </p:nvGrpSpPr>
      <p:grpSpPr>
        <a:xfrm>
          <a:off x="0" y="0"/>
          <a:ext cx="0" cy="0"/>
          <a:chOff x="0" y="0"/>
          <a:chExt cx="0" cy="0"/>
        </a:xfrm>
      </p:grpSpPr>
      <p:sp>
        <p:nvSpPr>
          <p:cNvPr id="3813" name="Google Shape;3813;p15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2.3. Cassandra</a:t>
            </a:r>
            <a:endParaRPr/>
          </a:p>
        </p:txBody>
      </p:sp>
      <p:sp>
        <p:nvSpPr>
          <p:cNvPr id="3814" name="Google Shape;3814;p15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Loại dữ liệu thu thập (2/3)</a:t>
            </a:r>
            <a:endParaRPr/>
          </a:p>
        </p:txBody>
      </p:sp>
      <p:sp>
        <p:nvSpPr>
          <p:cNvPr id="3815" name="Google Shape;3815;p15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816" name="Google Shape;3816;p15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Ánh xạ</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sp>
        <p:nvSpPr>
          <p:cNvPr id="3817" name="Google Shape;3817;p154"/>
          <p:cNvSpPr txBox="1"/>
          <p:nvPr/>
        </p:nvSpPr>
        <p:spPr>
          <a:xfrm>
            <a:off x="712142" y="2528888"/>
            <a:ext cx="7812000" cy="3423867"/>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600">
                <a:solidFill>
                  <a:schemeClr val="dk1"/>
                </a:solidFill>
                <a:latin typeface="Arial"/>
                <a:ea typeface="Arial"/>
                <a:cs typeface="Arial"/>
                <a:sym typeface="Arial"/>
              </a:rPr>
              <a:t>Create table ucol1 (</a:t>
            </a:r>
            <a:endParaRPr/>
          </a:p>
          <a:p>
            <a:pPr indent="0" lvl="0" marL="182563" marR="0" rtl="0" algn="l">
              <a:spcBef>
                <a:spcPts val="0"/>
              </a:spcBef>
              <a:spcAft>
                <a:spcPts val="0"/>
              </a:spcAft>
              <a:buNone/>
            </a:pPr>
            <a:r>
              <a:rPr lang="en-US" sz="1600">
                <a:solidFill>
                  <a:schemeClr val="dk1"/>
                </a:solidFill>
                <a:latin typeface="Arial"/>
                <a:ea typeface="Arial"/>
                <a:cs typeface="Arial"/>
                <a:sym typeface="Arial"/>
              </a:rPr>
              <a:t>	id 	integer PRIMARY KEY,</a:t>
            </a:r>
            <a:endParaRPr/>
          </a:p>
          <a:p>
            <a:pPr indent="0" lvl="0" marL="182563" marR="0" rtl="0" algn="l">
              <a:spcBef>
                <a:spcPts val="0"/>
              </a:spcBef>
              <a:spcAft>
                <a:spcPts val="0"/>
              </a:spcAft>
              <a:buNone/>
            </a:pPr>
            <a:r>
              <a:rPr lang="en-US" sz="1600">
                <a:solidFill>
                  <a:schemeClr val="dk1"/>
                </a:solidFill>
                <a:latin typeface="Arial"/>
                <a:ea typeface="Arial"/>
                <a:cs typeface="Arial"/>
                <a:sym typeface="Arial"/>
              </a:rPr>
              <a:t>	name 	varchar,</a:t>
            </a:r>
            <a:endParaRPr/>
          </a:p>
          <a:p>
            <a:pPr indent="0" lvl="0" marL="182563" marR="0" rtl="0" algn="l">
              <a:spcBef>
                <a:spcPts val="0"/>
              </a:spcBef>
              <a:spcAft>
                <a:spcPts val="0"/>
              </a:spcAft>
              <a:buNone/>
            </a:pPr>
            <a:r>
              <a:rPr lang="en-US" sz="1600">
                <a:solidFill>
                  <a:schemeClr val="dk1"/>
                </a:solidFill>
                <a:latin typeface="Arial"/>
                <a:ea typeface="Arial"/>
                <a:cs typeface="Arial"/>
                <a:sym typeface="Arial"/>
              </a:rPr>
              <a:t>	items 	</a:t>
            </a:r>
            <a:r>
              <a:rPr lang="en-US" sz="1600">
                <a:solidFill>
                  <a:srgbClr val="00B050"/>
                </a:solidFill>
                <a:latin typeface="Arial"/>
                <a:ea typeface="Arial"/>
                <a:cs typeface="Arial"/>
                <a:sym typeface="Arial"/>
              </a:rPr>
              <a:t>map&lt;text, text&gt;</a:t>
            </a:r>
            <a:endParaRPr/>
          </a:p>
          <a:p>
            <a:pPr indent="0" lvl="0" marL="182563" marR="0" rtl="0" algn="l">
              <a:spcBef>
                <a:spcPts val="0"/>
              </a:spcBef>
              <a:spcAft>
                <a:spcPts val="0"/>
              </a:spcAft>
              <a:buNone/>
            </a:pPr>
            <a:r>
              <a:rPr lang="en-US" sz="1600">
                <a:solidFill>
                  <a:schemeClr val="dk1"/>
                </a:solidFill>
                <a:latin typeface="Arial"/>
                <a:ea typeface="Arial"/>
                <a:cs typeface="Arial"/>
                <a:sym typeface="Arial"/>
              </a:rPr>
              <a:t>);</a:t>
            </a:r>
            <a:endParaRPr/>
          </a:p>
          <a:p>
            <a:pPr indent="0" lvl="0" marL="182563" marR="0" rtl="0" algn="l">
              <a:spcBef>
                <a:spcPts val="0"/>
              </a:spcBef>
              <a:spcAft>
                <a:spcPts val="0"/>
              </a:spcAft>
              <a:buNone/>
            </a:pPr>
            <a:r>
              <a:t/>
            </a:r>
            <a:endParaRPr sz="1600">
              <a:solidFill>
                <a:schemeClr val="dk1"/>
              </a:solidFill>
              <a:latin typeface="Arial"/>
              <a:ea typeface="Arial"/>
              <a:cs typeface="Arial"/>
              <a:sym typeface="Arial"/>
            </a:endParaRPr>
          </a:p>
          <a:p>
            <a:pPr indent="0" lvl="0" marL="182563" marR="0" rtl="0" algn="l">
              <a:spcBef>
                <a:spcPts val="0"/>
              </a:spcBef>
              <a:spcAft>
                <a:spcPts val="0"/>
              </a:spcAft>
              <a:buNone/>
            </a:pPr>
            <a:r>
              <a:rPr lang="en-US" sz="1600">
                <a:solidFill>
                  <a:schemeClr val="dk1"/>
                </a:solidFill>
                <a:latin typeface="Arial"/>
                <a:ea typeface="Arial"/>
                <a:cs typeface="Arial"/>
                <a:sym typeface="Arial"/>
              </a:rPr>
              <a:t>Insert into ucol1 (id, name, items)</a:t>
            </a:r>
            <a:endParaRPr/>
          </a:p>
          <a:p>
            <a:pPr indent="0" lvl="0" marL="182563" marR="0" rtl="0" algn="l">
              <a:spcBef>
                <a:spcPts val="0"/>
              </a:spcBef>
              <a:spcAft>
                <a:spcPts val="0"/>
              </a:spcAft>
              <a:buNone/>
            </a:pPr>
            <a:r>
              <a:rPr lang="en-US" sz="1600">
                <a:solidFill>
                  <a:schemeClr val="dk1"/>
                </a:solidFill>
                <a:latin typeface="Arial"/>
                <a:ea typeface="Arial"/>
                <a:cs typeface="Arial"/>
                <a:sym typeface="Arial"/>
              </a:rPr>
              <a:t>	values(1,’Jason Jeong’, </a:t>
            </a:r>
            <a:r>
              <a:rPr lang="en-US" sz="1600">
                <a:solidFill>
                  <a:srgbClr val="00B050"/>
                </a:solidFill>
                <a:latin typeface="Arial"/>
                <a:ea typeface="Arial"/>
                <a:cs typeface="Arial"/>
                <a:sym typeface="Arial"/>
              </a:rPr>
              <a:t>{‘color’ : ‘blue’, ‘movie’ : ‘star wars’}</a:t>
            </a:r>
            <a:r>
              <a:rPr lang="en-US" sz="1600">
                <a:solidFill>
                  <a:schemeClr val="dk1"/>
                </a:solidFill>
                <a:latin typeface="Arial"/>
                <a:ea typeface="Arial"/>
                <a:cs typeface="Arial"/>
                <a:sym typeface="Arial"/>
              </a:rPr>
              <a:t>);</a:t>
            </a:r>
            <a:endParaRPr/>
          </a:p>
          <a:p>
            <a:pPr indent="0" lvl="0" marL="182563" marR="0" rtl="0" algn="l">
              <a:spcBef>
                <a:spcPts val="0"/>
              </a:spcBef>
              <a:spcAft>
                <a:spcPts val="0"/>
              </a:spcAft>
              <a:buNone/>
            </a:pPr>
            <a:r>
              <a:t/>
            </a:r>
            <a:endParaRPr sz="1600">
              <a:solidFill>
                <a:schemeClr val="dk1"/>
              </a:solidFill>
              <a:latin typeface="Arial"/>
              <a:ea typeface="Arial"/>
              <a:cs typeface="Arial"/>
              <a:sym typeface="Arial"/>
            </a:endParaRPr>
          </a:p>
          <a:p>
            <a:pPr indent="0" lvl="0" marL="182563" marR="0" rtl="0" algn="l">
              <a:spcBef>
                <a:spcPts val="0"/>
              </a:spcBef>
              <a:spcAft>
                <a:spcPts val="0"/>
              </a:spcAft>
              <a:buNone/>
            </a:pPr>
            <a:r>
              <a:rPr lang="en-US" sz="1600">
                <a:solidFill>
                  <a:schemeClr val="dk1"/>
                </a:solidFill>
                <a:latin typeface="Arial"/>
                <a:ea typeface="Arial"/>
                <a:cs typeface="Arial"/>
                <a:sym typeface="Arial"/>
              </a:rPr>
              <a:t>Update ucol1 set items = </a:t>
            </a:r>
            <a:r>
              <a:rPr lang="en-US" sz="1600">
                <a:solidFill>
                  <a:srgbClr val="00B050"/>
                </a:solidFill>
                <a:latin typeface="Arial"/>
                <a:ea typeface="Arial"/>
                <a:cs typeface="Arial"/>
                <a:sym typeface="Arial"/>
              </a:rPr>
              <a:t>{‘color’ : ‘green’}</a:t>
            </a:r>
            <a:endParaRPr/>
          </a:p>
          <a:p>
            <a:pPr indent="0" lvl="0" marL="182563" marR="0" rtl="0" algn="l">
              <a:spcBef>
                <a:spcPts val="0"/>
              </a:spcBef>
              <a:spcAft>
                <a:spcPts val="0"/>
              </a:spcAft>
              <a:buNone/>
            </a:pPr>
            <a:r>
              <a:rPr lang="en-US" sz="1600">
                <a:solidFill>
                  <a:schemeClr val="dk1"/>
                </a:solidFill>
                <a:latin typeface="Arial"/>
                <a:ea typeface="Arial"/>
                <a:cs typeface="Arial"/>
                <a:sym typeface="Arial"/>
              </a:rPr>
              <a:t>	where id = 1;</a:t>
            </a:r>
            <a:endParaRPr/>
          </a:p>
          <a:p>
            <a:pPr indent="0" lvl="0" marL="182563" marR="0" rtl="0" algn="l">
              <a:spcBef>
                <a:spcPts val="0"/>
              </a:spcBef>
              <a:spcAft>
                <a:spcPts val="0"/>
              </a:spcAft>
              <a:buNone/>
            </a:pPr>
            <a:r>
              <a:rPr lang="en-US" sz="1600">
                <a:solidFill>
                  <a:schemeClr val="dk1"/>
                </a:solidFill>
                <a:latin typeface="Arial"/>
                <a:ea typeface="Arial"/>
                <a:cs typeface="Arial"/>
                <a:sym typeface="Arial"/>
              </a:rPr>
              <a:t>Update ucol1 set items[‘fruit’] = ‘apple’ where </a:t>
            </a:r>
            <a:endParaRPr/>
          </a:p>
          <a:p>
            <a:pPr indent="0" lvl="0" marL="182563" marR="0" rtl="0" algn="l">
              <a:spcBef>
                <a:spcPts val="0"/>
              </a:spcBef>
              <a:spcAft>
                <a:spcPts val="0"/>
              </a:spcAft>
              <a:buNone/>
            </a:pPr>
            <a:r>
              <a:rPr lang="en-US" sz="1600">
                <a:solidFill>
                  <a:schemeClr val="dk1"/>
                </a:solidFill>
                <a:latin typeface="Arial"/>
                <a:ea typeface="Arial"/>
                <a:cs typeface="Arial"/>
                <a:sym typeface="Arial"/>
              </a:rPr>
              <a:t>	id = 1;</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2" name="Shape 3822"/>
        <p:cNvGrpSpPr/>
        <p:nvPr/>
      </p:nvGrpSpPr>
      <p:grpSpPr>
        <a:xfrm>
          <a:off x="0" y="0"/>
          <a:ext cx="0" cy="0"/>
          <a:chOff x="0" y="0"/>
          <a:chExt cx="0" cy="0"/>
        </a:xfrm>
      </p:grpSpPr>
      <p:sp>
        <p:nvSpPr>
          <p:cNvPr id="3823" name="Google Shape;3823;p15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2.3. Cassandra</a:t>
            </a:r>
            <a:endParaRPr/>
          </a:p>
        </p:txBody>
      </p:sp>
      <p:sp>
        <p:nvSpPr>
          <p:cNvPr id="3824" name="Google Shape;3824;p15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Loại dữ liệu thu thập (3/3)</a:t>
            </a:r>
            <a:endParaRPr/>
          </a:p>
        </p:txBody>
      </p:sp>
      <p:sp>
        <p:nvSpPr>
          <p:cNvPr id="3825" name="Google Shape;3825;p15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826" name="Google Shape;3826;p15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Tập hợp</a:t>
            </a:r>
            <a:endParaRPr/>
          </a:p>
        </p:txBody>
      </p:sp>
      <p:sp>
        <p:nvSpPr>
          <p:cNvPr id="3827" name="Google Shape;3827;p155"/>
          <p:cNvSpPr txBox="1"/>
          <p:nvPr/>
        </p:nvSpPr>
        <p:spPr>
          <a:xfrm>
            <a:off x="697117" y="2528889"/>
            <a:ext cx="7812000" cy="3700144"/>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600">
                <a:solidFill>
                  <a:schemeClr val="dk1"/>
                </a:solidFill>
                <a:latin typeface="Arial"/>
                <a:ea typeface="Arial"/>
                <a:cs typeface="Arial"/>
                <a:sym typeface="Arial"/>
              </a:rPr>
              <a:t>Create table img1 (</a:t>
            </a:r>
            <a:endParaRPr/>
          </a:p>
          <a:p>
            <a:pPr indent="0" lvl="0" marL="182563" marR="0" rtl="0" algn="l">
              <a:spcBef>
                <a:spcPts val="0"/>
              </a:spcBef>
              <a:spcAft>
                <a:spcPts val="0"/>
              </a:spcAft>
              <a:buNone/>
            </a:pPr>
            <a:r>
              <a:rPr lang="en-US" sz="1600">
                <a:solidFill>
                  <a:schemeClr val="dk1"/>
                </a:solidFill>
                <a:latin typeface="Arial"/>
                <a:ea typeface="Arial"/>
                <a:cs typeface="Arial"/>
                <a:sym typeface="Arial"/>
              </a:rPr>
              <a:t>	id 	integer PRIMARY KEY,</a:t>
            </a:r>
            <a:endParaRPr/>
          </a:p>
          <a:p>
            <a:pPr indent="0" lvl="0" marL="182563" marR="0" rtl="0" algn="l">
              <a:spcBef>
                <a:spcPts val="0"/>
              </a:spcBef>
              <a:spcAft>
                <a:spcPts val="0"/>
              </a:spcAft>
              <a:buNone/>
            </a:pPr>
            <a:r>
              <a:rPr lang="en-US" sz="1600">
                <a:solidFill>
                  <a:schemeClr val="dk1"/>
                </a:solidFill>
                <a:latin typeface="Arial"/>
                <a:ea typeface="Arial"/>
                <a:cs typeface="Arial"/>
                <a:sym typeface="Arial"/>
              </a:rPr>
              <a:t>	title 	varchar,</a:t>
            </a:r>
            <a:endParaRPr/>
          </a:p>
          <a:p>
            <a:pPr indent="0" lvl="0" marL="182563" marR="0" rtl="0" algn="l">
              <a:spcBef>
                <a:spcPts val="0"/>
              </a:spcBef>
              <a:spcAft>
                <a:spcPts val="0"/>
              </a:spcAft>
              <a:buNone/>
            </a:pPr>
            <a:r>
              <a:rPr lang="en-US" sz="1600">
                <a:solidFill>
                  <a:schemeClr val="dk1"/>
                </a:solidFill>
                <a:latin typeface="Arial"/>
                <a:ea typeface="Arial"/>
                <a:cs typeface="Arial"/>
                <a:sym typeface="Arial"/>
              </a:rPr>
              <a:t>	tags 	</a:t>
            </a:r>
            <a:r>
              <a:rPr lang="en-US" sz="1600">
                <a:solidFill>
                  <a:srgbClr val="00B050"/>
                </a:solidFill>
                <a:latin typeface="Arial"/>
                <a:ea typeface="Arial"/>
                <a:cs typeface="Arial"/>
                <a:sym typeface="Arial"/>
              </a:rPr>
              <a:t>set&lt;text&gt;</a:t>
            </a:r>
            <a:endParaRPr/>
          </a:p>
          <a:p>
            <a:pPr indent="0" lvl="0" marL="182563" marR="0" rtl="0" algn="l">
              <a:spcBef>
                <a:spcPts val="0"/>
              </a:spcBef>
              <a:spcAft>
                <a:spcPts val="0"/>
              </a:spcAft>
              <a:buNone/>
            </a:pPr>
            <a:r>
              <a:rPr lang="en-US" sz="1600">
                <a:solidFill>
                  <a:schemeClr val="dk1"/>
                </a:solidFill>
                <a:latin typeface="Arial"/>
                <a:ea typeface="Arial"/>
                <a:cs typeface="Arial"/>
                <a:sym typeface="Arial"/>
              </a:rPr>
              <a:t>);</a:t>
            </a:r>
            <a:endParaRPr/>
          </a:p>
          <a:p>
            <a:pPr indent="0" lvl="0" marL="182563" marR="0" rtl="0" algn="l">
              <a:spcBef>
                <a:spcPts val="0"/>
              </a:spcBef>
              <a:spcAft>
                <a:spcPts val="0"/>
              </a:spcAft>
              <a:buNone/>
            </a:pPr>
            <a:r>
              <a:t/>
            </a:r>
            <a:endParaRPr sz="1600">
              <a:solidFill>
                <a:schemeClr val="dk1"/>
              </a:solidFill>
              <a:latin typeface="Arial"/>
              <a:ea typeface="Arial"/>
              <a:cs typeface="Arial"/>
              <a:sym typeface="Arial"/>
            </a:endParaRPr>
          </a:p>
          <a:p>
            <a:pPr indent="0" lvl="0" marL="182563" marR="0" rtl="0" algn="l">
              <a:spcBef>
                <a:spcPts val="0"/>
              </a:spcBef>
              <a:spcAft>
                <a:spcPts val="0"/>
              </a:spcAft>
              <a:buNone/>
            </a:pPr>
            <a:r>
              <a:rPr lang="en-US" sz="1600">
                <a:solidFill>
                  <a:schemeClr val="dk1"/>
                </a:solidFill>
                <a:latin typeface="Arial"/>
                <a:ea typeface="Arial"/>
                <a:cs typeface="Arial"/>
                <a:sym typeface="Arial"/>
              </a:rPr>
              <a:t>Insert into img1 (id, title, tags)</a:t>
            </a:r>
            <a:endParaRPr/>
          </a:p>
          <a:p>
            <a:pPr indent="0" lvl="0" marL="182563" marR="0" rtl="0" algn="l">
              <a:spcBef>
                <a:spcPts val="0"/>
              </a:spcBef>
              <a:spcAft>
                <a:spcPts val="0"/>
              </a:spcAft>
              <a:buNone/>
            </a:pPr>
            <a:r>
              <a:rPr lang="en-US" sz="1600">
                <a:solidFill>
                  <a:schemeClr val="dk1"/>
                </a:solidFill>
                <a:latin typeface="Arial"/>
                <a:ea typeface="Arial"/>
                <a:cs typeface="Arial"/>
                <a:sym typeface="Arial"/>
              </a:rPr>
              <a:t>	values(1,’Dog’,</a:t>
            </a:r>
            <a:r>
              <a:rPr lang="en-US" sz="1600">
                <a:solidFill>
                  <a:srgbClr val="00B050"/>
                </a:solidFill>
                <a:latin typeface="Arial"/>
                <a:ea typeface="Arial"/>
                <a:cs typeface="Arial"/>
                <a:sym typeface="Arial"/>
              </a:rPr>
              <a:t>{‘black’, ‘pet’, ‘smile’}</a:t>
            </a:r>
            <a:r>
              <a:rPr lang="en-US" sz="1600">
                <a:solidFill>
                  <a:schemeClr val="dk1"/>
                </a:solidFill>
                <a:latin typeface="Arial"/>
                <a:ea typeface="Arial"/>
                <a:cs typeface="Arial"/>
                <a:sym typeface="Arial"/>
              </a:rPr>
              <a:t>);</a:t>
            </a:r>
            <a:endParaRPr/>
          </a:p>
          <a:p>
            <a:pPr indent="0" lvl="0" marL="182563" marR="0" rtl="0" algn="l">
              <a:spcBef>
                <a:spcPts val="0"/>
              </a:spcBef>
              <a:spcAft>
                <a:spcPts val="0"/>
              </a:spcAft>
              <a:buNone/>
            </a:pPr>
            <a:r>
              <a:t/>
            </a:r>
            <a:endParaRPr sz="1600">
              <a:solidFill>
                <a:schemeClr val="dk1"/>
              </a:solidFill>
              <a:latin typeface="Arial"/>
              <a:ea typeface="Arial"/>
              <a:cs typeface="Arial"/>
              <a:sym typeface="Arial"/>
            </a:endParaRPr>
          </a:p>
          <a:p>
            <a:pPr indent="0" lvl="0" marL="182563" marR="0" rtl="0" algn="l">
              <a:spcBef>
                <a:spcPts val="0"/>
              </a:spcBef>
              <a:spcAft>
                <a:spcPts val="0"/>
              </a:spcAft>
              <a:buNone/>
            </a:pPr>
            <a:r>
              <a:rPr lang="en-US" sz="1600">
                <a:solidFill>
                  <a:schemeClr val="dk1"/>
                </a:solidFill>
                <a:latin typeface="Arial"/>
                <a:ea typeface="Arial"/>
                <a:cs typeface="Arial"/>
                <a:sym typeface="Arial"/>
              </a:rPr>
              <a:t>Update img1 set tags = </a:t>
            </a:r>
            <a:r>
              <a:rPr lang="en-US" sz="1600">
                <a:solidFill>
                  <a:srgbClr val="00B050"/>
                </a:solidFill>
                <a:latin typeface="Arial"/>
                <a:ea typeface="Arial"/>
                <a:cs typeface="Arial"/>
                <a:sym typeface="Arial"/>
              </a:rPr>
              <a:t>{‘white’, ’pet’, ’cute’}</a:t>
            </a:r>
            <a:endParaRPr/>
          </a:p>
          <a:p>
            <a:pPr indent="0" lvl="0" marL="182563" marR="0" rtl="0" algn="l">
              <a:spcBef>
                <a:spcPts val="0"/>
              </a:spcBef>
              <a:spcAft>
                <a:spcPts val="0"/>
              </a:spcAft>
              <a:buNone/>
            </a:pPr>
            <a:r>
              <a:rPr lang="en-US" sz="1600">
                <a:solidFill>
                  <a:schemeClr val="dk1"/>
                </a:solidFill>
                <a:latin typeface="Arial"/>
                <a:ea typeface="Arial"/>
                <a:cs typeface="Arial"/>
                <a:sym typeface="Arial"/>
              </a:rPr>
              <a:t>	where id = 1;</a:t>
            </a:r>
            <a:endParaRPr/>
          </a:p>
          <a:p>
            <a:pPr indent="0" lvl="0" marL="182563" marR="0" rtl="0" algn="l">
              <a:spcBef>
                <a:spcPts val="0"/>
              </a:spcBef>
              <a:spcAft>
                <a:spcPts val="0"/>
              </a:spcAft>
              <a:buNone/>
            </a:pPr>
            <a:r>
              <a:rPr lang="en-US" sz="1600">
                <a:solidFill>
                  <a:schemeClr val="dk1"/>
                </a:solidFill>
                <a:latin typeface="Arial"/>
                <a:ea typeface="Arial"/>
                <a:cs typeface="Arial"/>
                <a:sym typeface="Arial"/>
              </a:rPr>
              <a:t>Update img1 set </a:t>
            </a:r>
            <a:r>
              <a:rPr lang="en-US" sz="1600">
                <a:solidFill>
                  <a:srgbClr val="00B050"/>
                </a:solidFill>
                <a:latin typeface="Arial"/>
                <a:ea typeface="Arial"/>
                <a:cs typeface="Arial"/>
                <a:sym typeface="Arial"/>
              </a:rPr>
              <a:t>tags = tags + {‘gray’, ‘small’}</a:t>
            </a:r>
            <a:r>
              <a:rPr lang="en-US" sz="1600">
                <a:solidFill>
                  <a:schemeClr val="dk1"/>
                </a:solidFill>
                <a:latin typeface="Arial"/>
                <a:ea typeface="Arial"/>
                <a:cs typeface="Arial"/>
                <a:sym typeface="Arial"/>
              </a:rPr>
              <a:t> </a:t>
            </a:r>
            <a:endParaRPr/>
          </a:p>
          <a:p>
            <a:pPr indent="0" lvl="0" marL="182563" marR="0" rtl="0" algn="l">
              <a:spcBef>
                <a:spcPts val="0"/>
              </a:spcBef>
              <a:spcAft>
                <a:spcPts val="0"/>
              </a:spcAft>
              <a:buNone/>
            </a:pPr>
            <a:r>
              <a:rPr lang="en-US" sz="1600">
                <a:solidFill>
                  <a:schemeClr val="dk1"/>
                </a:solidFill>
                <a:latin typeface="Arial"/>
                <a:ea typeface="Arial"/>
                <a:cs typeface="Arial"/>
                <a:sym typeface="Arial"/>
              </a:rPr>
              <a:t>	where id = 1;</a:t>
            </a:r>
            <a:endParaRPr/>
          </a:p>
          <a:p>
            <a:pPr indent="0" lvl="0" marL="182563" marR="0" rtl="0" algn="l">
              <a:spcBef>
                <a:spcPts val="0"/>
              </a:spcBef>
              <a:spcAft>
                <a:spcPts val="0"/>
              </a:spcAft>
              <a:buNone/>
            </a:pPr>
            <a:r>
              <a:rPr lang="en-US" sz="1600">
                <a:solidFill>
                  <a:schemeClr val="dk1"/>
                </a:solidFill>
                <a:latin typeface="Arial"/>
                <a:ea typeface="Arial"/>
                <a:cs typeface="Arial"/>
                <a:sym typeface="Arial"/>
              </a:rPr>
              <a:t>Update img1 set </a:t>
            </a:r>
            <a:r>
              <a:rPr lang="en-US" sz="1600">
                <a:solidFill>
                  <a:srgbClr val="00B050"/>
                </a:solidFill>
                <a:latin typeface="Arial"/>
                <a:ea typeface="Arial"/>
                <a:cs typeface="Arial"/>
                <a:sym typeface="Arial"/>
              </a:rPr>
              <a:t>tags = tags - {‘small’}</a:t>
            </a:r>
            <a:r>
              <a:rPr lang="en-US" sz="1600">
                <a:solidFill>
                  <a:schemeClr val="dk1"/>
                </a:solidFill>
                <a:latin typeface="Arial"/>
                <a:ea typeface="Arial"/>
                <a:cs typeface="Arial"/>
                <a:sym typeface="Arial"/>
              </a:rPr>
              <a:t> </a:t>
            </a:r>
            <a:endParaRPr/>
          </a:p>
          <a:p>
            <a:pPr indent="0" lvl="0" marL="182563" marR="0" rtl="0" algn="l">
              <a:spcBef>
                <a:spcPts val="0"/>
              </a:spcBef>
              <a:spcAft>
                <a:spcPts val="0"/>
              </a:spcAft>
              <a:buNone/>
            </a:pPr>
            <a:r>
              <a:rPr lang="en-US" sz="1600">
                <a:solidFill>
                  <a:schemeClr val="dk1"/>
                </a:solidFill>
                <a:latin typeface="Arial"/>
                <a:ea typeface="Arial"/>
                <a:cs typeface="Arial"/>
                <a:sym typeface="Arial"/>
              </a:rPr>
              <a:t>	where id = 1;</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2" name="Shape 3832"/>
        <p:cNvGrpSpPr/>
        <p:nvPr/>
      </p:nvGrpSpPr>
      <p:grpSpPr>
        <a:xfrm>
          <a:off x="0" y="0"/>
          <a:ext cx="0" cy="0"/>
          <a:chOff x="0" y="0"/>
          <a:chExt cx="0" cy="0"/>
        </a:xfrm>
      </p:grpSpPr>
      <p:sp>
        <p:nvSpPr>
          <p:cNvPr id="3833" name="Google Shape;3833;p15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2.3. Cassandra</a:t>
            </a:r>
            <a:endParaRPr/>
          </a:p>
        </p:txBody>
      </p:sp>
      <p:sp>
        <p:nvSpPr>
          <p:cNvPr id="3834" name="Google Shape;3834;p15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Kiểu dữ liệu do người dùng xác định (UDT) (1/2)</a:t>
            </a:r>
            <a:endParaRPr sz="2800"/>
          </a:p>
        </p:txBody>
      </p:sp>
      <p:sp>
        <p:nvSpPr>
          <p:cNvPr id="3835" name="Google Shape;3835;p15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836" name="Google Shape;3836;p15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Kiểu dữ liệu do người dùng xác định</a:t>
            </a:r>
            <a:endParaRPr/>
          </a:p>
          <a:p>
            <a:pPr indent="0" lvl="0" marL="0" rtl="0" algn="l">
              <a:lnSpc>
                <a:spcPct val="128571"/>
              </a:lnSpc>
              <a:spcBef>
                <a:spcPts val="1000"/>
              </a:spcBef>
              <a:spcAft>
                <a:spcPts val="0"/>
              </a:spcAft>
              <a:buClr>
                <a:srgbClr val="262626"/>
              </a:buClr>
              <a:buSzPts val="1400"/>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0" lvl="0" marL="0" rtl="0" algn="l">
              <a:lnSpc>
                <a:spcPct val="128571"/>
              </a:lnSpc>
              <a:spcBef>
                <a:spcPts val="1000"/>
              </a:spcBef>
              <a:spcAft>
                <a:spcPts val="0"/>
              </a:spcAft>
              <a:buClr>
                <a:srgbClr val="262626"/>
              </a:buClr>
              <a:buSzPts val="1400"/>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Create  type statement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grpSp>
        <p:nvGrpSpPr>
          <p:cNvPr id="3837" name="Google Shape;3837;p156"/>
          <p:cNvGrpSpPr/>
          <p:nvPr/>
        </p:nvGrpSpPr>
        <p:grpSpPr>
          <a:xfrm>
            <a:off x="1271697" y="2820552"/>
            <a:ext cx="7251916" cy="1396826"/>
            <a:chOff x="1271697" y="2936664"/>
            <a:chExt cx="7251916" cy="1396826"/>
          </a:xfrm>
        </p:grpSpPr>
        <p:sp>
          <p:nvSpPr>
            <p:cNvPr id="3838" name="Google Shape;3838;p156"/>
            <p:cNvSpPr/>
            <p:nvPr/>
          </p:nvSpPr>
          <p:spPr>
            <a:xfrm flipH="1" rot="744925">
              <a:off x="4417024" y="3143253"/>
              <a:ext cx="1033155" cy="975494"/>
            </a:xfrm>
            <a:custGeom>
              <a:rect b="b" l="l" r="r" t="t"/>
              <a:pathLst>
                <a:path extrusionOk="0" h="1113504" w="827545">
                  <a:moveTo>
                    <a:pt x="0" y="1113504"/>
                  </a:moveTo>
                  <a:lnTo>
                    <a:pt x="656772" y="0"/>
                  </a:lnTo>
                  <a:lnTo>
                    <a:pt x="827545" y="601673"/>
                  </a:lnTo>
                  <a:lnTo>
                    <a:pt x="0" y="1113504"/>
                  </a:lnTo>
                  <a:close/>
                </a:path>
              </a:pathLst>
            </a:cu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39" name="Google Shape;3839;p156"/>
            <p:cNvSpPr/>
            <p:nvPr/>
          </p:nvSpPr>
          <p:spPr>
            <a:xfrm rot="10800000">
              <a:off x="6315567" y="3179780"/>
              <a:ext cx="813599" cy="1009540"/>
            </a:xfrm>
            <a:custGeom>
              <a:rect b="b" l="l" r="r" t="t"/>
              <a:pathLst>
                <a:path extrusionOk="0" h="1009540" w="813599">
                  <a:moveTo>
                    <a:pt x="0" y="1009540"/>
                  </a:moveTo>
                  <a:lnTo>
                    <a:pt x="590714" y="0"/>
                  </a:lnTo>
                  <a:lnTo>
                    <a:pt x="813599" y="466615"/>
                  </a:lnTo>
                  <a:lnTo>
                    <a:pt x="0" y="100954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40" name="Google Shape;3840;p156"/>
            <p:cNvSpPr/>
            <p:nvPr/>
          </p:nvSpPr>
          <p:spPr>
            <a:xfrm rot="10800000">
              <a:off x="2692572" y="3200562"/>
              <a:ext cx="813599" cy="1009540"/>
            </a:xfrm>
            <a:custGeom>
              <a:rect b="b" l="l" r="r" t="t"/>
              <a:pathLst>
                <a:path extrusionOk="0" h="1009540" w="813599">
                  <a:moveTo>
                    <a:pt x="0" y="1009540"/>
                  </a:moveTo>
                  <a:lnTo>
                    <a:pt x="590714" y="0"/>
                  </a:lnTo>
                  <a:lnTo>
                    <a:pt x="813599" y="466615"/>
                  </a:lnTo>
                  <a:lnTo>
                    <a:pt x="0" y="1009540"/>
                  </a:lnTo>
                  <a:close/>
                </a:path>
              </a:pathLst>
            </a:custGeom>
            <a:solidFill>
              <a:srgbClr val="9CC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841" name="Google Shape;3841;p156"/>
            <p:cNvGrpSpPr/>
            <p:nvPr/>
          </p:nvGrpSpPr>
          <p:grpSpPr>
            <a:xfrm>
              <a:off x="1271697" y="3684550"/>
              <a:ext cx="1671564" cy="648940"/>
              <a:chOff x="1474897" y="3684550"/>
              <a:chExt cx="1671564" cy="648940"/>
            </a:xfrm>
          </p:grpSpPr>
          <p:sp>
            <p:nvSpPr>
              <p:cNvPr id="3842" name="Google Shape;3842;p156"/>
              <p:cNvSpPr/>
              <p:nvPr/>
            </p:nvSpPr>
            <p:spPr>
              <a:xfrm>
                <a:off x="1614746" y="3713794"/>
                <a:ext cx="1531715" cy="615853"/>
              </a:xfrm>
              <a:prstGeom prst="roundRect">
                <a:avLst>
                  <a:gd fmla="val 35565" name="adj"/>
                </a:avLst>
              </a:prstGeom>
              <a:solidFill>
                <a:srgbClr val="9CC1F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rgbClr val="1F45BC"/>
                    </a:solidFill>
                    <a:latin typeface="Arial"/>
                    <a:ea typeface="Arial"/>
                    <a:cs typeface="Arial"/>
                    <a:sym typeface="Arial"/>
                  </a:rPr>
                  <a:t>           Tạo</a:t>
                </a:r>
                <a:endParaRPr sz="1800">
                  <a:solidFill>
                    <a:srgbClr val="1F45BC"/>
                  </a:solidFill>
                  <a:latin typeface="Arial"/>
                  <a:ea typeface="Arial"/>
                  <a:cs typeface="Arial"/>
                  <a:sym typeface="Arial"/>
                </a:endParaRPr>
              </a:p>
            </p:txBody>
          </p:sp>
          <p:sp>
            <p:nvSpPr>
              <p:cNvPr id="3843" name="Google Shape;3843;p156"/>
              <p:cNvSpPr/>
              <p:nvPr/>
            </p:nvSpPr>
            <p:spPr>
              <a:xfrm>
                <a:off x="1474897" y="3684550"/>
                <a:ext cx="648940" cy="648940"/>
              </a:xfrm>
              <a:prstGeom prst="ellipse">
                <a:avLst/>
              </a:prstGeom>
              <a:solidFill>
                <a:schemeClr val="lt1"/>
              </a:solidFill>
              <a:ln cap="flat" cmpd="sng" w="57150">
                <a:solidFill>
                  <a:srgbClr val="9CC1F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44" name="Google Shape;3844;p156"/>
              <p:cNvSpPr txBox="1"/>
              <p:nvPr/>
            </p:nvSpPr>
            <p:spPr>
              <a:xfrm>
                <a:off x="1565876" y="3808965"/>
                <a:ext cx="45878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1F45BC"/>
                    </a:solidFill>
                    <a:latin typeface="Arial"/>
                    <a:ea typeface="Arial"/>
                    <a:cs typeface="Arial"/>
                    <a:sym typeface="Arial"/>
                  </a:rPr>
                  <a:t>01</a:t>
                </a:r>
                <a:endParaRPr sz="2000">
                  <a:solidFill>
                    <a:srgbClr val="1F45BC"/>
                  </a:solidFill>
                  <a:latin typeface="Arial"/>
                  <a:ea typeface="Arial"/>
                  <a:cs typeface="Arial"/>
                  <a:sym typeface="Arial"/>
                </a:endParaRPr>
              </a:p>
            </p:txBody>
          </p:sp>
        </p:grpSp>
        <p:grpSp>
          <p:nvGrpSpPr>
            <p:cNvPr id="3845" name="Google Shape;3845;p156"/>
            <p:cNvGrpSpPr/>
            <p:nvPr/>
          </p:nvGrpSpPr>
          <p:grpSpPr>
            <a:xfrm>
              <a:off x="4885420" y="3684550"/>
              <a:ext cx="1671564" cy="648940"/>
              <a:chOff x="4812850" y="3699153"/>
              <a:chExt cx="1671564" cy="648940"/>
            </a:xfrm>
          </p:grpSpPr>
          <p:sp>
            <p:nvSpPr>
              <p:cNvPr id="3846" name="Google Shape;3846;p156"/>
              <p:cNvSpPr/>
              <p:nvPr/>
            </p:nvSpPr>
            <p:spPr>
              <a:xfrm>
                <a:off x="4952699" y="3728397"/>
                <a:ext cx="1531715" cy="615853"/>
              </a:xfrm>
              <a:prstGeom prst="roundRect">
                <a:avLst>
                  <a:gd fmla="val 35565" name="adj"/>
                </a:avLst>
              </a:pr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rgbClr val="1F45BC"/>
                    </a:solidFill>
                    <a:latin typeface="Arial"/>
                    <a:ea typeface="Arial"/>
                    <a:cs typeface="Arial"/>
                    <a:sym typeface="Arial"/>
                  </a:rPr>
                  <a:t>            Bỏ</a:t>
                </a:r>
                <a:endParaRPr sz="1800">
                  <a:solidFill>
                    <a:srgbClr val="1F45BC"/>
                  </a:solidFill>
                  <a:latin typeface="Arial"/>
                  <a:ea typeface="Arial"/>
                  <a:cs typeface="Arial"/>
                  <a:sym typeface="Arial"/>
                </a:endParaRPr>
              </a:p>
            </p:txBody>
          </p:sp>
          <p:sp>
            <p:nvSpPr>
              <p:cNvPr id="3847" name="Google Shape;3847;p156"/>
              <p:cNvSpPr/>
              <p:nvPr/>
            </p:nvSpPr>
            <p:spPr>
              <a:xfrm>
                <a:off x="4812850" y="3699153"/>
                <a:ext cx="648940" cy="648940"/>
              </a:xfrm>
              <a:prstGeom prst="ellipse">
                <a:avLst/>
              </a:prstGeom>
              <a:solidFill>
                <a:schemeClr val="lt1"/>
              </a:solidFill>
              <a:ln cap="flat" cmpd="sng" w="57150">
                <a:solidFill>
                  <a:srgbClr val="D9D9D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1F45BC"/>
                  </a:solidFill>
                  <a:latin typeface="Arial"/>
                  <a:ea typeface="Arial"/>
                  <a:cs typeface="Arial"/>
                  <a:sym typeface="Arial"/>
                </a:endParaRPr>
              </a:p>
            </p:txBody>
          </p:sp>
          <p:sp>
            <p:nvSpPr>
              <p:cNvPr id="3848" name="Google Shape;3848;p156"/>
              <p:cNvSpPr txBox="1"/>
              <p:nvPr/>
            </p:nvSpPr>
            <p:spPr>
              <a:xfrm>
                <a:off x="4892609" y="3823568"/>
                <a:ext cx="481222"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1F45BC"/>
                    </a:solidFill>
                    <a:latin typeface="Arial"/>
                    <a:ea typeface="Arial"/>
                    <a:cs typeface="Arial"/>
                    <a:sym typeface="Arial"/>
                  </a:rPr>
                  <a:t>03</a:t>
                </a:r>
                <a:endParaRPr sz="2000">
                  <a:solidFill>
                    <a:srgbClr val="1F45BC"/>
                  </a:solidFill>
                  <a:latin typeface="Arial"/>
                  <a:ea typeface="Arial"/>
                  <a:cs typeface="Arial"/>
                  <a:sym typeface="Arial"/>
                </a:endParaRPr>
              </a:p>
            </p:txBody>
          </p:sp>
        </p:grpSp>
        <p:grpSp>
          <p:nvGrpSpPr>
            <p:cNvPr id="3849" name="Google Shape;3849;p156"/>
            <p:cNvGrpSpPr/>
            <p:nvPr/>
          </p:nvGrpSpPr>
          <p:grpSpPr>
            <a:xfrm>
              <a:off x="3087205" y="2936664"/>
              <a:ext cx="1671564" cy="648940"/>
              <a:chOff x="3014635" y="2938644"/>
              <a:chExt cx="1671564" cy="648940"/>
            </a:xfrm>
          </p:grpSpPr>
          <p:sp>
            <p:nvSpPr>
              <p:cNvPr id="3850" name="Google Shape;3850;p156"/>
              <p:cNvSpPr/>
              <p:nvPr/>
            </p:nvSpPr>
            <p:spPr>
              <a:xfrm>
                <a:off x="3154484" y="2967888"/>
                <a:ext cx="1531715" cy="615853"/>
              </a:xfrm>
              <a:prstGeom prst="roundRect">
                <a:avLst>
                  <a:gd fmla="val 35565" name="adj"/>
                </a:avLst>
              </a:prstGeom>
              <a:solidFill>
                <a:srgbClr val="66A1F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rgbClr val="1F45BC"/>
                    </a:solidFill>
                    <a:latin typeface="Arial"/>
                    <a:ea typeface="Arial"/>
                    <a:cs typeface="Arial"/>
                    <a:sym typeface="Arial"/>
                  </a:rPr>
                  <a:t>        Thay đổi</a:t>
                </a:r>
                <a:endParaRPr sz="1800">
                  <a:solidFill>
                    <a:srgbClr val="1F45BC"/>
                  </a:solidFill>
                  <a:latin typeface="Arial"/>
                  <a:ea typeface="Arial"/>
                  <a:cs typeface="Arial"/>
                  <a:sym typeface="Arial"/>
                </a:endParaRPr>
              </a:p>
            </p:txBody>
          </p:sp>
          <p:sp>
            <p:nvSpPr>
              <p:cNvPr id="3851" name="Google Shape;3851;p156"/>
              <p:cNvSpPr/>
              <p:nvPr/>
            </p:nvSpPr>
            <p:spPr>
              <a:xfrm>
                <a:off x="3014635" y="2938644"/>
                <a:ext cx="648940" cy="648940"/>
              </a:xfrm>
              <a:prstGeom prst="ellipse">
                <a:avLst/>
              </a:prstGeom>
              <a:solidFill>
                <a:schemeClr val="lt1"/>
              </a:solidFill>
              <a:ln cap="flat" cmpd="sng" w="57150">
                <a:solidFill>
                  <a:srgbClr val="66A1F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1F45BC"/>
                  </a:solidFill>
                  <a:latin typeface="Arial"/>
                  <a:ea typeface="Arial"/>
                  <a:cs typeface="Arial"/>
                  <a:sym typeface="Arial"/>
                </a:endParaRPr>
              </a:p>
            </p:txBody>
          </p:sp>
          <p:sp>
            <p:nvSpPr>
              <p:cNvPr id="3852" name="Google Shape;3852;p156"/>
              <p:cNvSpPr txBox="1"/>
              <p:nvPr/>
            </p:nvSpPr>
            <p:spPr>
              <a:xfrm>
                <a:off x="3098401" y="3063059"/>
                <a:ext cx="473206"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1F45BC"/>
                    </a:solidFill>
                    <a:latin typeface="Arial"/>
                    <a:ea typeface="Arial"/>
                    <a:cs typeface="Arial"/>
                    <a:sym typeface="Arial"/>
                  </a:rPr>
                  <a:t>02</a:t>
                </a:r>
                <a:endParaRPr sz="2000">
                  <a:solidFill>
                    <a:srgbClr val="1F45BC"/>
                  </a:solidFill>
                  <a:latin typeface="Arial"/>
                  <a:ea typeface="Arial"/>
                  <a:cs typeface="Arial"/>
                  <a:sym typeface="Arial"/>
                </a:endParaRPr>
              </a:p>
            </p:txBody>
          </p:sp>
        </p:grpSp>
        <p:grpSp>
          <p:nvGrpSpPr>
            <p:cNvPr id="3853" name="Google Shape;3853;p156"/>
            <p:cNvGrpSpPr/>
            <p:nvPr/>
          </p:nvGrpSpPr>
          <p:grpSpPr>
            <a:xfrm>
              <a:off x="6572536" y="2936664"/>
              <a:ext cx="1951077" cy="648940"/>
              <a:chOff x="6623336" y="2936664"/>
              <a:chExt cx="1951077" cy="648940"/>
            </a:xfrm>
          </p:grpSpPr>
          <p:sp>
            <p:nvSpPr>
              <p:cNvPr id="3854" name="Google Shape;3854;p156"/>
              <p:cNvSpPr/>
              <p:nvPr/>
            </p:nvSpPr>
            <p:spPr>
              <a:xfrm>
                <a:off x="6763185" y="2965908"/>
                <a:ext cx="1811228" cy="615853"/>
              </a:xfrm>
              <a:prstGeom prst="roundRect">
                <a:avLst>
                  <a:gd fmla="val 35565" name="adj"/>
                </a:avLst>
              </a:prstGeom>
              <a:solidFill>
                <a:srgbClr val="829B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    Mô tả</a:t>
                </a:r>
                <a:endParaRPr sz="1800">
                  <a:solidFill>
                    <a:srgbClr val="1F45BC"/>
                  </a:solidFill>
                  <a:latin typeface="Arial"/>
                  <a:ea typeface="Arial"/>
                  <a:cs typeface="Arial"/>
                  <a:sym typeface="Arial"/>
                </a:endParaRPr>
              </a:p>
            </p:txBody>
          </p:sp>
          <p:sp>
            <p:nvSpPr>
              <p:cNvPr id="3855" name="Google Shape;3855;p156"/>
              <p:cNvSpPr/>
              <p:nvPr/>
            </p:nvSpPr>
            <p:spPr>
              <a:xfrm>
                <a:off x="6623336" y="2936664"/>
                <a:ext cx="648940" cy="648940"/>
              </a:xfrm>
              <a:prstGeom prst="ellipse">
                <a:avLst/>
              </a:prstGeom>
              <a:solidFill>
                <a:schemeClr val="lt1"/>
              </a:solidFill>
              <a:ln cap="flat" cmpd="sng" w="57150">
                <a:solidFill>
                  <a:srgbClr val="829BE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1F45BC"/>
                  </a:solidFill>
                  <a:latin typeface="Arial"/>
                  <a:ea typeface="Arial"/>
                  <a:cs typeface="Arial"/>
                  <a:sym typeface="Arial"/>
                </a:endParaRPr>
              </a:p>
            </p:txBody>
          </p:sp>
          <p:sp>
            <p:nvSpPr>
              <p:cNvPr id="3856" name="Google Shape;3856;p156"/>
              <p:cNvSpPr txBox="1"/>
              <p:nvPr/>
            </p:nvSpPr>
            <p:spPr>
              <a:xfrm>
                <a:off x="6700690" y="3061079"/>
                <a:ext cx="48603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1F45BC"/>
                    </a:solidFill>
                    <a:latin typeface="Arial"/>
                    <a:ea typeface="Arial"/>
                    <a:cs typeface="Arial"/>
                    <a:sym typeface="Arial"/>
                  </a:rPr>
                  <a:t>04</a:t>
                </a:r>
                <a:endParaRPr sz="2000">
                  <a:solidFill>
                    <a:srgbClr val="1F45BC"/>
                  </a:solidFill>
                  <a:latin typeface="Arial"/>
                  <a:ea typeface="Arial"/>
                  <a:cs typeface="Arial"/>
                  <a:sym typeface="Arial"/>
                </a:endParaRPr>
              </a:p>
            </p:txBody>
          </p:sp>
        </p:grpSp>
      </p:grpSp>
      <p:sp>
        <p:nvSpPr>
          <p:cNvPr id="3857" name="Google Shape;3857;p156"/>
          <p:cNvSpPr txBox="1"/>
          <p:nvPr/>
        </p:nvSpPr>
        <p:spPr>
          <a:xfrm>
            <a:off x="697117" y="5333049"/>
            <a:ext cx="7812000" cy="91440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Arial"/>
                <a:ea typeface="Arial"/>
                <a:cs typeface="Arial"/>
                <a:sym typeface="Arial"/>
              </a:rPr>
              <a:t>create_type_statement ::= </a:t>
            </a:r>
            <a:r>
              <a:rPr lang="en-US" sz="1400">
                <a:solidFill>
                  <a:srgbClr val="00B050"/>
                </a:solidFill>
                <a:latin typeface="Arial"/>
                <a:ea typeface="Arial"/>
                <a:cs typeface="Arial"/>
                <a:sym typeface="Arial"/>
              </a:rPr>
              <a:t>CREATE TYPE</a:t>
            </a:r>
            <a:r>
              <a:rPr lang="en-US" sz="1400">
                <a:solidFill>
                  <a:schemeClr val="dk1"/>
                </a:solidFill>
                <a:latin typeface="Arial"/>
                <a:ea typeface="Arial"/>
                <a:cs typeface="Arial"/>
                <a:sym typeface="Arial"/>
              </a:rPr>
              <a:t> [ IF NOT EXISTS ] udt_name</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 field_definition ( ',' field_definition )* ')’ </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field_definition ::= identifier cql_type</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2" name="Shape 3862"/>
        <p:cNvGrpSpPr/>
        <p:nvPr/>
      </p:nvGrpSpPr>
      <p:grpSpPr>
        <a:xfrm>
          <a:off x="0" y="0"/>
          <a:ext cx="0" cy="0"/>
          <a:chOff x="0" y="0"/>
          <a:chExt cx="0" cy="0"/>
        </a:xfrm>
      </p:grpSpPr>
      <p:sp>
        <p:nvSpPr>
          <p:cNvPr id="3863" name="Google Shape;3863;p15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2.3. Cassandra</a:t>
            </a:r>
            <a:endParaRPr/>
          </a:p>
        </p:txBody>
      </p:sp>
      <p:sp>
        <p:nvSpPr>
          <p:cNvPr id="3864" name="Google Shape;3864;p15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Kiểu dữ liệu do người dùng xác định (UDT) (2/2)</a:t>
            </a:r>
            <a:endParaRPr sz="2800"/>
          </a:p>
        </p:txBody>
      </p:sp>
      <p:sp>
        <p:nvSpPr>
          <p:cNvPr id="3865" name="Google Shape;3865;p15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866" name="Google Shape;3866;p15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chemeClr val="dk1"/>
              </a:buClr>
              <a:buSzPts val="1400"/>
              <a:buFont typeface="Arial"/>
              <a:buChar char="•"/>
            </a:pPr>
            <a:r>
              <a:rPr lang="en-US">
                <a:solidFill>
                  <a:schemeClr val="dk1"/>
                </a:solidFill>
              </a:rPr>
              <a:t>Alter_type_statement</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chemeClr val="dk1"/>
              </a:buClr>
              <a:buSzPts val="1400"/>
              <a:buFont typeface="Arial"/>
              <a:buChar char="•"/>
            </a:pPr>
            <a:r>
              <a:rPr lang="en-US">
                <a:solidFill>
                  <a:schemeClr val="dk1"/>
                </a:solidFill>
              </a:rPr>
              <a:t>Drop_type_statement</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chemeClr val="dk1"/>
              </a:buClr>
              <a:buSzPts val="1400"/>
              <a:buFont typeface="Arial"/>
              <a:buChar char="•"/>
            </a:pPr>
            <a:r>
              <a:rPr lang="en-US">
                <a:solidFill>
                  <a:schemeClr val="dk1"/>
                </a:solidFill>
              </a:rPr>
              <a:t>Describe_type_statement</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sp>
        <p:nvSpPr>
          <p:cNvPr id="3867" name="Google Shape;3867;p157"/>
          <p:cNvSpPr txBox="1"/>
          <p:nvPr/>
        </p:nvSpPr>
        <p:spPr>
          <a:xfrm>
            <a:off x="697117" y="2574609"/>
            <a:ext cx="7812000" cy="91440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600">
                <a:solidFill>
                  <a:schemeClr val="dk1"/>
                </a:solidFill>
                <a:latin typeface="Arial"/>
                <a:ea typeface="Arial"/>
                <a:cs typeface="Arial"/>
                <a:sym typeface="Arial"/>
              </a:rPr>
              <a:t>alter_type_statement ::= </a:t>
            </a:r>
            <a:r>
              <a:rPr lang="en-US" sz="1600">
                <a:solidFill>
                  <a:srgbClr val="00B050"/>
                </a:solidFill>
                <a:latin typeface="Arial"/>
                <a:ea typeface="Arial"/>
                <a:cs typeface="Arial"/>
                <a:sym typeface="Arial"/>
              </a:rPr>
              <a:t>ALTER TYPE </a:t>
            </a:r>
            <a:r>
              <a:rPr lang="en-US" sz="1600">
                <a:solidFill>
                  <a:schemeClr val="dk1"/>
                </a:solidFill>
                <a:latin typeface="Arial"/>
                <a:ea typeface="Arial"/>
                <a:cs typeface="Arial"/>
                <a:sym typeface="Arial"/>
              </a:rPr>
              <a:t>udt_name alter_type_modification </a:t>
            </a:r>
            <a:endParaRPr/>
          </a:p>
          <a:p>
            <a:pPr indent="0" lvl="0" marL="182563" marR="0" rtl="0" algn="l">
              <a:spcBef>
                <a:spcPts val="0"/>
              </a:spcBef>
              <a:spcAft>
                <a:spcPts val="0"/>
              </a:spcAft>
              <a:buNone/>
            </a:pPr>
            <a:r>
              <a:rPr lang="en-US" sz="1600">
                <a:solidFill>
                  <a:schemeClr val="dk1"/>
                </a:solidFill>
                <a:latin typeface="Arial"/>
                <a:ea typeface="Arial"/>
                <a:cs typeface="Arial"/>
                <a:sym typeface="Arial"/>
              </a:rPr>
              <a:t>alter_type_modification ::= </a:t>
            </a:r>
            <a:r>
              <a:rPr lang="en-US" sz="1600">
                <a:solidFill>
                  <a:srgbClr val="00B050"/>
                </a:solidFill>
                <a:latin typeface="Arial"/>
                <a:ea typeface="Arial"/>
                <a:cs typeface="Arial"/>
                <a:sym typeface="Arial"/>
              </a:rPr>
              <a:t>ADD</a:t>
            </a:r>
            <a:r>
              <a:rPr lang="en-US" sz="1600">
                <a:solidFill>
                  <a:schemeClr val="dk1"/>
                </a:solidFill>
                <a:latin typeface="Arial"/>
                <a:ea typeface="Arial"/>
                <a:cs typeface="Arial"/>
                <a:sym typeface="Arial"/>
              </a:rPr>
              <a:t> field_definition | </a:t>
            </a:r>
            <a:endParaRPr/>
          </a:p>
          <a:p>
            <a:pPr indent="0" lvl="0" marL="182563" marR="0" rtl="0" algn="l">
              <a:spcBef>
                <a:spcPts val="0"/>
              </a:spcBef>
              <a:spcAft>
                <a:spcPts val="0"/>
              </a:spcAft>
              <a:buNone/>
            </a:pPr>
            <a:r>
              <a:rPr lang="en-US" sz="1600">
                <a:solidFill>
                  <a:schemeClr val="dk1"/>
                </a:solidFill>
                <a:latin typeface="Arial"/>
                <a:ea typeface="Arial"/>
                <a:cs typeface="Arial"/>
                <a:sym typeface="Arial"/>
              </a:rPr>
              <a:t>	</a:t>
            </a:r>
            <a:r>
              <a:rPr lang="en-US" sz="1600">
                <a:solidFill>
                  <a:srgbClr val="00B050"/>
                </a:solidFill>
                <a:latin typeface="Arial"/>
                <a:ea typeface="Arial"/>
                <a:cs typeface="Arial"/>
                <a:sym typeface="Arial"/>
              </a:rPr>
              <a:t>RENAME</a:t>
            </a:r>
            <a:r>
              <a:rPr lang="en-US" sz="1600">
                <a:solidFill>
                  <a:schemeClr val="dk1"/>
                </a:solidFill>
                <a:latin typeface="Arial"/>
                <a:ea typeface="Arial"/>
                <a:cs typeface="Arial"/>
                <a:sym typeface="Arial"/>
              </a:rPr>
              <a:t> identifier </a:t>
            </a:r>
            <a:r>
              <a:rPr lang="en-US" sz="1600">
                <a:solidFill>
                  <a:srgbClr val="00B050"/>
                </a:solidFill>
                <a:latin typeface="Arial"/>
                <a:ea typeface="Arial"/>
                <a:cs typeface="Arial"/>
                <a:sym typeface="Arial"/>
              </a:rPr>
              <a:t>TO</a:t>
            </a:r>
            <a:r>
              <a:rPr lang="en-US" sz="1600">
                <a:solidFill>
                  <a:schemeClr val="dk1"/>
                </a:solidFill>
                <a:latin typeface="Arial"/>
                <a:ea typeface="Arial"/>
                <a:cs typeface="Arial"/>
                <a:sym typeface="Arial"/>
              </a:rPr>
              <a:t> identifier ( identifier TO identifier )*</a:t>
            </a:r>
            <a:endParaRPr/>
          </a:p>
        </p:txBody>
      </p:sp>
      <p:sp>
        <p:nvSpPr>
          <p:cNvPr id="3868" name="Google Shape;3868;p157"/>
          <p:cNvSpPr txBox="1"/>
          <p:nvPr/>
        </p:nvSpPr>
        <p:spPr>
          <a:xfrm>
            <a:off x="697117" y="3986708"/>
            <a:ext cx="7812000" cy="91440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600">
                <a:solidFill>
                  <a:schemeClr val="dk1"/>
                </a:solidFill>
                <a:latin typeface="Arial"/>
                <a:ea typeface="Arial"/>
                <a:cs typeface="Arial"/>
                <a:sym typeface="Arial"/>
              </a:rPr>
              <a:t>drop_type_statement ::= </a:t>
            </a:r>
            <a:r>
              <a:rPr lang="en-US" sz="1600">
                <a:solidFill>
                  <a:srgbClr val="00B050"/>
                </a:solidFill>
                <a:latin typeface="Arial"/>
                <a:ea typeface="Arial"/>
                <a:cs typeface="Arial"/>
                <a:sym typeface="Arial"/>
              </a:rPr>
              <a:t>DROP TYPE </a:t>
            </a:r>
            <a:r>
              <a:rPr lang="en-US" sz="1600">
                <a:solidFill>
                  <a:schemeClr val="dk1"/>
                </a:solidFill>
                <a:latin typeface="Arial"/>
                <a:ea typeface="Arial"/>
                <a:cs typeface="Arial"/>
                <a:sym typeface="Arial"/>
              </a:rPr>
              <a:t>[ IF EXISTS ] udt_name</a:t>
            </a:r>
            <a:endParaRPr/>
          </a:p>
        </p:txBody>
      </p:sp>
      <p:sp>
        <p:nvSpPr>
          <p:cNvPr id="3869" name="Google Shape;3869;p157"/>
          <p:cNvSpPr txBox="1"/>
          <p:nvPr/>
        </p:nvSpPr>
        <p:spPr>
          <a:xfrm>
            <a:off x="697117" y="5350188"/>
            <a:ext cx="7812000" cy="91440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600">
                <a:solidFill>
                  <a:schemeClr val="dk1"/>
                </a:solidFill>
                <a:latin typeface="Arial"/>
                <a:ea typeface="Arial"/>
                <a:cs typeface="Arial"/>
                <a:sym typeface="Arial"/>
              </a:rPr>
              <a:t>describe_type_statement ::= </a:t>
            </a:r>
            <a:r>
              <a:rPr lang="en-US" sz="1600">
                <a:solidFill>
                  <a:srgbClr val="00B050"/>
                </a:solidFill>
                <a:latin typeface="Arial"/>
                <a:ea typeface="Arial"/>
                <a:cs typeface="Arial"/>
                <a:sym typeface="Arial"/>
              </a:rPr>
              <a:t>DESCRIBE TYPE </a:t>
            </a:r>
            <a:r>
              <a:rPr lang="en-US" sz="1600">
                <a:solidFill>
                  <a:schemeClr val="dk1"/>
                </a:solidFill>
                <a:latin typeface="Arial"/>
                <a:ea typeface="Arial"/>
                <a:cs typeface="Arial"/>
                <a:sym typeface="Arial"/>
              </a:rPr>
              <a:t>udt_name</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4" name="Shape 3874"/>
        <p:cNvGrpSpPr/>
        <p:nvPr/>
      </p:nvGrpSpPr>
      <p:grpSpPr>
        <a:xfrm>
          <a:off x="0" y="0"/>
          <a:ext cx="0" cy="0"/>
          <a:chOff x="0" y="0"/>
          <a:chExt cx="0" cy="0"/>
        </a:xfrm>
      </p:grpSpPr>
      <p:sp>
        <p:nvSpPr>
          <p:cNvPr id="3875" name="Google Shape;3875;p15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2.3. Cassandra</a:t>
            </a:r>
            <a:endParaRPr/>
          </a:p>
        </p:txBody>
      </p:sp>
      <p:sp>
        <p:nvSpPr>
          <p:cNvPr id="3876" name="Google Shape;3876;p15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Khóa CQL (1/2)</a:t>
            </a:r>
            <a:endParaRPr/>
          </a:p>
        </p:txBody>
      </p:sp>
      <p:sp>
        <p:nvSpPr>
          <p:cNvPr id="3877" name="Google Shape;3877;p15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878" name="Google Shape;3878;p15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Khóa phân vùng</a:t>
            </a:r>
            <a:endParaRPr/>
          </a:p>
          <a:p>
            <a:pPr indent="-182563" lvl="1" marL="360363" rtl="0" algn="l">
              <a:lnSpc>
                <a:spcPct val="138461"/>
              </a:lnSpc>
              <a:spcBef>
                <a:spcPts val="200"/>
              </a:spcBef>
              <a:spcAft>
                <a:spcPts val="0"/>
              </a:spcAft>
              <a:buClr>
                <a:srgbClr val="262626"/>
              </a:buClr>
              <a:buSzPts val="1040"/>
              <a:buChar char="•"/>
            </a:pPr>
            <a:r>
              <a:rPr lang="en-US"/>
              <a:t>Khóa duy nhất để lưu trữ dữ liệu phân tán</a:t>
            </a:r>
            <a:endParaRPr/>
          </a:p>
          <a:p>
            <a:pPr indent="-182563" lvl="1" marL="360363" rtl="0" algn="l">
              <a:lnSpc>
                <a:spcPct val="138461"/>
              </a:lnSpc>
              <a:spcBef>
                <a:spcPts val="200"/>
              </a:spcBef>
              <a:spcAft>
                <a:spcPts val="0"/>
              </a:spcAft>
              <a:buClr>
                <a:srgbClr val="262626"/>
              </a:buClr>
              <a:buSzPts val="1040"/>
              <a:buChar char="•"/>
            </a:pPr>
            <a:r>
              <a:rPr lang="en-US"/>
              <a:t>Khi soạn một bảng, một hoặc nhiều bảng phải được chỉ định và một số bảng có thể được chỉ định.</a:t>
            </a:r>
            <a:endParaRPr/>
          </a:p>
          <a:p>
            <a:pPr indent="-182563" lvl="1" marL="360363" rtl="0" algn="l">
              <a:lnSpc>
                <a:spcPct val="138461"/>
              </a:lnSpc>
              <a:spcBef>
                <a:spcPts val="200"/>
              </a:spcBef>
              <a:spcAft>
                <a:spcPts val="0"/>
              </a:spcAft>
              <a:buClr>
                <a:srgbClr val="262626"/>
              </a:buClr>
              <a:buSzPts val="1040"/>
              <a:buChar char="•"/>
            </a:pPr>
            <a:r>
              <a:rPr lang="en-US"/>
              <a:t>Giá trị trong một cột = khóa hàng</a:t>
            </a:r>
            <a:endParaRPr/>
          </a:p>
          <a:p>
            <a:pPr indent="-182563" lvl="1" marL="360363" rtl="0" algn="l">
              <a:lnSpc>
                <a:spcPct val="138461"/>
              </a:lnSpc>
              <a:spcBef>
                <a:spcPts val="200"/>
              </a:spcBef>
              <a:spcAft>
                <a:spcPts val="0"/>
              </a:spcAft>
              <a:buClr>
                <a:srgbClr val="262626"/>
              </a:buClr>
              <a:buSzPts val="1040"/>
              <a:buChar char="•"/>
            </a:pPr>
            <a:r>
              <a:rPr lang="en-US"/>
              <a:t>Kết hợp các giá trị cột tổng hợp (giá trị:giá trị) với “:” = hàng phím</a:t>
            </a:r>
            <a:endParaRPr/>
          </a:p>
        </p:txBody>
      </p:sp>
      <p:grpSp>
        <p:nvGrpSpPr>
          <p:cNvPr id="3879" name="Google Shape;3879;p158"/>
          <p:cNvGrpSpPr/>
          <p:nvPr/>
        </p:nvGrpSpPr>
        <p:grpSpPr>
          <a:xfrm>
            <a:off x="2002006" y="3478924"/>
            <a:ext cx="6009792" cy="3170099"/>
            <a:chOff x="1994219" y="3588229"/>
            <a:chExt cx="6009792" cy="3170099"/>
          </a:xfrm>
        </p:grpSpPr>
        <p:sp>
          <p:nvSpPr>
            <p:cNvPr id="3880" name="Google Shape;3880;p158"/>
            <p:cNvSpPr/>
            <p:nvPr/>
          </p:nvSpPr>
          <p:spPr>
            <a:xfrm rot="-1449928">
              <a:off x="3138344" y="5309193"/>
              <a:ext cx="4427328" cy="567800"/>
            </a:xfrm>
            <a:prstGeom prst="arc">
              <a:avLst>
                <a:gd fmla="val 13525325" name="adj1"/>
                <a:gd fmla="val 21420541" name="adj2"/>
              </a:avLst>
            </a:prstGeom>
            <a:noFill/>
            <a:ln cap="flat" cmpd="sng" w="28575">
              <a:solidFill>
                <a:srgbClr val="AFCDFF"/>
              </a:solidFill>
              <a:prstDash val="solid"/>
              <a:miter lim="800000"/>
              <a:headEnd len="sm" w="sm" type="none"/>
              <a:tailEnd len="med" w="med"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rgbClr val="1F45BC"/>
                </a:solidFill>
                <a:latin typeface="Arial"/>
                <a:ea typeface="Arial"/>
                <a:cs typeface="Arial"/>
                <a:sym typeface="Arial"/>
              </a:endParaRPr>
            </a:p>
          </p:txBody>
        </p:sp>
        <p:sp>
          <p:nvSpPr>
            <p:cNvPr id="3881" name="Google Shape;3881;p158"/>
            <p:cNvSpPr/>
            <p:nvPr/>
          </p:nvSpPr>
          <p:spPr>
            <a:xfrm rot="-3157280">
              <a:off x="3948212" y="4658022"/>
              <a:ext cx="3135678" cy="896244"/>
            </a:xfrm>
            <a:prstGeom prst="arc">
              <a:avLst>
                <a:gd fmla="val 14197966" name="adj1"/>
                <a:gd fmla="val 59546" name="adj2"/>
              </a:avLst>
            </a:prstGeom>
            <a:noFill/>
            <a:ln cap="flat" cmpd="sng" w="28575">
              <a:solidFill>
                <a:srgbClr val="AFCDFF"/>
              </a:solidFill>
              <a:prstDash val="solid"/>
              <a:miter lim="800000"/>
              <a:headEnd len="sm" w="sm" type="none"/>
              <a:tailEnd len="med" w="med"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rgbClr val="1F45BC"/>
                </a:solidFill>
                <a:latin typeface="Arial"/>
                <a:ea typeface="Arial"/>
                <a:cs typeface="Arial"/>
                <a:sym typeface="Arial"/>
              </a:endParaRPr>
            </a:p>
          </p:txBody>
        </p:sp>
        <p:sp>
          <p:nvSpPr>
            <p:cNvPr id="3882" name="Google Shape;3882;p158"/>
            <p:cNvSpPr/>
            <p:nvPr/>
          </p:nvSpPr>
          <p:spPr>
            <a:xfrm>
              <a:off x="5806472" y="4180410"/>
              <a:ext cx="1753276" cy="1753277"/>
            </a:xfrm>
            <a:prstGeom prst="ellipse">
              <a:avLst/>
            </a:prstGeom>
            <a:noFill/>
            <a:ln cap="flat" cmpd="sng" w="2857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271463" lvl="0" marL="0" marR="0" rtl="0" algn="l">
                <a:spcBef>
                  <a:spcPts val="0"/>
                </a:spcBef>
                <a:spcAft>
                  <a:spcPts val="0"/>
                </a:spcAft>
                <a:buNone/>
              </a:pPr>
              <a:r>
                <a:t/>
              </a:r>
              <a:endParaRPr sz="1000">
                <a:solidFill>
                  <a:srgbClr val="1F45BC"/>
                </a:solidFill>
                <a:latin typeface="Arial"/>
                <a:ea typeface="Arial"/>
                <a:cs typeface="Arial"/>
                <a:sym typeface="Arial"/>
              </a:endParaRPr>
            </a:p>
          </p:txBody>
        </p:sp>
        <p:sp>
          <p:nvSpPr>
            <p:cNvPr id="3883" name="Google Shape;3883;p158"/>
            <p:cNvSpPr txBox="1"/>
            <p:nvPr/>
          </p:nvSpPr>
          <p:spPr>
            <a:xfrm>
              <a:off x="3141751" y="3923688"/>
              <a:ext cx="380232"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Cột</a:t>
              </a:r>
              <a:endParaRPr sz="1000">
                <a:solidFill>
                  <a:srgbClr val="1F45BC"/>
                </a:solidFill>
                <a:latin typeface="Arial"/>
                <a:ea typeface="Arial"/>
                <a:cs typeface="Arial"/>
                <a:sym typeface="Arial"/>
              </a:endParaRPr>
            </a:p>
          </p:txBody>
        </p:sp>
        <p:sp>
          <p:nvSpPr>
            <p:cNvPr id="3884" name="Google Shape;3884;p158"/>
            <p:cNvSpPr txBox="1"/>
            <p:nvPr/>
          </p:nvSpPr>
          <p:spPr>
            <a:xfrm rot="-5400000">
              <a:off x="1874314" y="4319955"/>
              <a:ext cx="486031"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Hàng</a:t>
              </a:r>
              <a:endParaRPr sz="1000">
                <a:solidFill>
                  <a:srgbClr val="1F45BC"/>
                </a:solidFill>
                <a:latin typeface="Arial"/>
                <a:ea typeface="Arial"/>
                <a:cs typeface="Arial"/>
                <a:sym typeface="Arial"/>
              </a:endParaRPr>
            </a:p>
          </p:txBody>
        </p:sp>
        <p:sp>
          <p:nvSpPr>
            <p:cNvPr id="3885" name="Google Shape;3885;p158"/>
            <p:cNvSpPr txBox="1"/>
            <p:nvPr/>
          </p:nvSpPr>
          <p:spPr>
            <a:xfrm>
              <a:off x="2203502" y="3811592"/>
              <a:ext cx="782587"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Khóa </a:t>
              </a:r>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phân vùng</a:t>
              </a:r>
              <a:endParaRPr sz="1000">
                <a:solidFill>
                  <a:srgbClr val="1F45BC"/>
                </a:solidFill>
                <a:latin typeface="Arial"/>
                <a:ea typeface="Arial"/>
                <a:cs typeface="Arial"/>
                <a:sym typeface="Arial"/>
              </a:endParaRPr>
            </a:p>
          </p:txBody>
        </p:sp>
        <p:cxnSp>
          <p:nvCxnSpPr>
            <p:cNvPr id="3886" name="Google Shape;3886;p158"/>
            <p:cNvCxnSpPr/>
            <p:nvPr/>
          </p:nvCxnSpPr>
          <p:spPr>
            <a:xfrm>
              <a:off x="3739836" y="4069820"/>
              <a:ext cx="1243246" cy="0"/>
            </a:xfrm>
            <a:prstGeom prst="straightConnector1">
              <a:avLst/>
            </a:prstGeom>
            <a:noFill/>
            <a:ln cap="flat" cmpd="sng" w="28575">
              <a:solidFill>
                <a:srgbClr val="1F45BC"/>
              </a:solidFill>
              <a:prstDash val="solid"/>
              <a:miter lim="800000"/>
              <a:headEnd len="sm" w="sm" type="none"/>
              <a:tailEnd len="med" w="med" type="triangle"/>
            </a:ln>
          </p:spPr>
        </p:cxnSp>
        <p:cxnSp>
          <p:nvCxnSpPr>
            <p:cNvPr id="3887" name="Google Shape;3887;p158"/>
            <p:cNvCxnSpPr/>
            <p:nvPr/>
          </p:nvCxnSpPr>
          <p:spPr>
            <a:xfrm>
              <a:off x="2114152" y="4719431"/>
              <a:ext cx="0" cy="1385283"/>
            </a:xfrm>
            <a:prstGeom prst="straightConnector1">
              <a:avLst/>
            </a:prstGeom>
            <a:noFill/>
            <a:ln cap="flat" cmpd="sng" w="28575">
              <a:solidFill>
                <a:srgbClr val="1F45BC"/>
              </a:solidFill>
              <a:prstDash val="solid"/>
              <a:miter lim="800000"/>
              <a:headEnd len="sm" w="sm" type="none"/>
              <a:tailEnd len="med" w="med" type="triangle"/>
            </a:ln>
          </p:spPr>
        </p:cxnSp>
        <p:sp>
          <p:nvSpPr>
            <p:cNvPr id="3888" name="Google Shape;3888;p158"/>
            <p:cNvSpPr/>
            <p:nvPr/>
          </p:nvSpPr>
          <p:spPr>
            <a:xfrm>
              <a:off x="4700686" y="4370652"/>
              <a:ext cx="828187" cy="399128"/>
            </a:xfrm>
            <a:prstGeom prst="arc">
              <a:avLst>
                <a:gd fmla="val 14168675" name="adj1"/>
                <a:gd fmla="val 21557442" name="adj2"/>
              </a:avLst>
            </a:prstGeom>
            <a:noFill/>
            <a:ln cap="flat" cmpd="sng" w="28575">
              <a:solidFill>
                <a:srgbClr val="AFCDFF"/>
              </a:solidFill>
              <a:prstDash val="solid"/>
              <a:miter lim="800000"/>
              <a:headEnd len="sm" w="sm" type="none"/>
              <a:tailEnd len="med" w="med"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rgbClr val="1F45BC"/>
                </a:solidFill>
                <a:latin typeface="Arial"/>
                <a:ea typeface="Arial"/>
                <a:cs typeface="Arial"/>
                <a:sym typeface="Arial"/>
              </a:endParaRPr>
            </a:p>
          </p:txBody>
        </p:sp>
        <p:sp>
          <p:nvSpPr>
            <p:cNvPr id="3889" name="Google Shape;3889;p158"/>
            <p:cNvSpPr/>
            <p:nvPr/>
          </p:nvSpPr>
          <p:spPr>
            <a:xfrm rot="1896922">
              <a:off x="4137367" y="4949200"/>
              <a:ext cx="1857987" cy="567800"/>
            </a:xfrm>
            <a:prstGeom prst="arc">
              <a:avLst>
                <a:gd fmla="val 13525325" name="adj1"/>
                <a:gd fmla="val 21136682" name="adj2"/>
              </a:avLst>
            </a:prstGeom>
            <a:noFill/>
            <a:ln cap="flat" cmpd="sng" w="28575">
              <a:solidFill>
                <a:srgbClr val="AFCDFF"/>
              </a:solidFill>
              <a:prstDash val="solid"/>
              <a:miter lim="800000"/>
              <a:headEnd len="sm" w="sm" type="none"/>
              <a:tailEnd len="med" w="med"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rgbClr val="1F45BC"/>
                </a:solidFill>
                <a:latin typeface="Arial"/>
                <a:ea typeface="Arial"/>
                <a:cs typeface="Arial"/>
                <a:sym typeface="Arial"/>
              </a:endParaRPr>
            </a:p>
          </p:txBody>
        </p:sp>
        <p:grpSp>
          <p:nvGrpSpPr>
            <p:cNvPr id="3890" name="Google Shape;3890;p158"/>
            <p:cNvGrpSpPr/>
            <p:nvPr/>
          </p:nvGrpSpPr>
          <p:grpSpPr>
            <a:xfrm>
              <a:off x="5362860" y="3821308"/>
              <a:ext cx="2641151" cy="2392428"/>
              <a:chOff x="5362860" y="3821308"/>
              <a:chExt cx="2641151" cy="2392428"/>
            </a:xfrm>
          </p:grpSpPr>
          <p:sp>
            <p:nvSpPr>
              <p:cNvPr id="3891" name="Google Shape;3891;p158"/>
              <p:cNvSpPr/>
              <p:nvPr/>
            </p:nvSpPr>
            <p:spPr>
              <a:xfrm>
                <a:off x="6286946" y="3821308"/>
                <a:ext cx="751182" cy="751182"/>
              </a:xfrm>
              <a:prstGeom prst="ellipse">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271463" lvl="0" marL="0" marR="0" rtl="0" algn="l">
                  <a:spcBef>
                    <a:spcPts val="0"/>
                  </a:spcBef>
                  <a:spcAft>
                    <a:spcPts val="0"/>
                  </a:spcAft>
                  <a:buNone/>
                </a:pPr>
                <a:r>
                  <a:t/>
                </a:r>
                <a:endParaRPr sz="1000">
                  <a:solidFill>
                    <a:srgbClr val="1F45BC"/>
                  </a:solidFill>
                  <a:latin typeface="Arial"/>
                  <a:ea typeface="Arial"/>
                  <a:cs typeface="Arial"/>
                  <a:sym typeface="Arial"/>
                </a:endParaRPr>
              </a:p>
            </p:txBody>
          </p:sp>
          <p:sp>
            <p:nvSpPr>
              <p:cNvPr id="3892" name="Google Shape;3892;p158"/>
              <p:cNvSpPr/>
              <p:nvPr/>
            </p:nvSpPr>
            <p:spPr>
              <a:xfrm>
                <a:off x="5435678" y="4447842"/>
                <a:ext cx="751182" cy="751182"/>
              </a:xfrm>
              <a:prstGeom prst="ellipse">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271463" lvl="0" marL="0" marR="0" rtl="0" algn="l">
                  <a:spcBef>
                    <a:spcPts val="0"/>
                  </a:spcBef>
                  <a:spcAft>
                    <a:spcPts val="0"/>
                  </a:spcAft>
                  <a:buNone/>
                </a:pPr>
                <a:r>
                  <a:t/>
                </a:r>
                <a:endParaRPr sz="1000">
                  <a:solidFill>
                    <a:srgbClr val="1F45BC"/>
                  </a:solidFill>
                  <a:latin typeface="Arial"/>
                  <a:ea typeface="Arial"/>
                  <a:cs typeface="Arial"/>
                  <a:sym typeface="Arial"/>
                </a:endParaRPr>
              </a:p>
            </p:txBody>
          </p:sp>
          <p:sp>
            <p:nvSpPr>
              <p:cNvPr id="3893" name="Google Shape;3893;p158"/>
              <p:cNvSpPr/>
              <p:nvPr/>
            </p:nvSpPr>
            <p:spPr>
              <a:xfrm>
                <a:off x="7145025" y="4447842"/>
                <a:ext cx="751182" cy="751182"/>
              </a:xfrm>
              <a:prstGeom prst="ellipse">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271463" lvl="0" marL="0" marR="0" rtl="0" algn="l">
                  <a:spcBef>
                    <a:spcPts val="0"/>
                  </a:spcBef>
                  <a:spcAft>
                    <a:spcPts val="0"/>
                  </a:spcAft>
                  <a:buNone/>
                </a:pPr>
                <a:r>
                  <a:t/>
                </a:r>
                <a:endParaRPr sz="1000">
                  <a:solidFill>
                    <a:srgbClr val="1F45BC"/>
                  </a:solidFill>
                  <a:latin typeface="Arial"/>
                  <a:ea typeface="Arial"/>
                  <a:cs typeface="Arial"/>
                  <a:sym typeface="Arial"/>
                </a:endParaRPr>
              </a:p>
            </p:txBody>
          </p:sp>
          <p:sp>
            <p:nvSpPr>
              <p:cNvPr id="3894" name="Google Shape;3894;p158"/>
              <p:cNvSpPr/>
              <p:nvPr/>
            </p:nvSpPr>
            <p:spPr>
              <a:xfrm>
                <a:off x="5776185" y="5462554"/>
                <a:ext cx="751182" cy="751182"/>
              </a:xfrm>
              <a:prstGeom prst="ellipse">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271463" lvl="0" marL="0" marR="0" rtl="0" algn="l">
                  <a:spcBef>
                    <a:spcPts val="0"/>
                  </a:spcBef>
                  <a:spcAft>
                    <a:spcPts val="0"/>
                  </a:spcAft>
                  <a:buNone/>
                </a:pPr>
                <a:r>
                  <a:t/>
                </a:r>
                <a:endParaRPr sz="1000">
                  <a:solidFill>
                    <a:srgbClr val="1F45BC"/>
                  </a:solidFill>
                  <a:latin typeface="Arial"/>
                  <a:ea typeface="Arial"/>
                  <a:cs typeface="Arial"/>
                  <a:sym typeface="Arial"/>
                </a:endParaRPr>
              </a:p>
            </p:txBody>
          </p:sp>
          <p:sp>
            <p:nvSpPr>
              <p:cNvPr id="3895" name="Google Shape;3895;p158"/>
              <p:cNvSpPr/>
              <p:nvPr/>
            </p:nvSpPr>
            <p:spPr>
              <a:xfrm>
                <a:off x="6824948" y="5462554"/>
                <a:ext cx="751182" cy="751182"/>
              </a:xfrm>
              <a:prstGeom prst="ellipse">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271463" lvl="0" marL="0" marR="0" rtl="0" algn="l">
                  <a:spcBef>
                    <a:spcPts val="0"/>
                  </a:spcBef>
                  <a:spcAft>
                    <a:spcPts val="0"/>
                  </a:spcAft>
                  <a:buNone/>
                </a:pPr>
                <a:r>
                  <a:t/>
                </a:r>
                <a:endParaRPr sz="1000">
                  <a:solidFill>
                    <a:srgbClr val="1F45BC"/>
                  </a:solidFill>
                  <a:latin typeface="Arial"/>
                  <a:ea typeface="Arial"/>
                  <a:cs typeface="Arial"/>
                  <a:sym typeface="Arial"/>
                </a:endParaRPr>
              </a:p>
            </p:txBody>
          </p:sp>
          <p:grpSp>
            <p:nvGrpSpPr>
              <p:cNvPr id="3896" name="Google Shape;3896;p158"/>
              <p:cNvGrpSpPr/>
              <p:nvPr/>
            </p:nvGrpSpPr>
            <p:grpSpPr>
              <a:xfrm>
                <a:off x="5362860" y="3964258"/>
                <a:ext cx="2641151" cy="2214641"/>
                <a:chOff x="5362860" y="3964258"/>
                <a:chExt cx="2641151" cy="2214641"/>
              </a:xfrm>
            </p:grpSpPr>
            <p:sp>
              <p:nvSpPr>
                <p:cNvPr id="3897" name="Google Shape;3897;p158"/>
                <p:cNvSpPr txBox="1"/>
                <p:nvPr/>
              </p:nvSpPr>
              <p:spPr>
                <a:xfrm>
                  <a:off x="6194818" y="3964258"/>
                  <a:ext cx="945888"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Phạm vi mã thông báo </a:t>
                  </a:r>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81-100</a:t>
                  </a:r>
                  <a:endParaRPr sz="1000">
                    <a:solidFill>
                      <a:srgbClr val="1F45BC"/>
                    </a:solidFill>
                    <a:latin typeface="Arial"/>
                    <a:ea typeface="Arial"/>
                    <a:cs typeface="Arial"/>
                    <a:sym typeface="Arial"/>
                  </a:endParaRPr>
                </a:p>
              </p:txBody>
            </p:sp>
            <p:sp>
              <p:nvSpPr>
                <p:cNvPr id="3898" name="Google Shape;3898;p158"/>
                <p:cNvSpPr txBox="1"/>
                <p:nvPr/>
              </p:nvSpPr>
              <p:spPr>
                <a:xfrm>
                  <a:off x="5362860" y="4588669"/>
                  <a:ext cx="896818"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Phạm vi mã thông báo</a:t>
                  </a:r>
                  <a:endParaRPr sz="1000">
                    <a:solidFill>
                      <a:srgbClr val="1F45BC"/>
                    </a:solidFill>
                    <a:latin typeface="Arial"/>
                    <a:ea typeface="Arial"/>
                    <a:cs typeface="Arial"/>
                    <a:sym typeface="Arial"/>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 62-80</a:t>
                  </a:r>
                  <a:endParaRPr sz="1000">
                    <a:solidFill>
                      <a:srgbClr val="1F45BC"/>
                    </a:solidFill>
                    <a:latin typeface="Arial"/>
                    <a:ea typeface="Arial"/>
                    <a:cs typeface="Arial"/>
                    <a:sym typeface="Arial"/>
                  </a:endParaRPr>
                </a:p>
              </p:txBody>
            </p:sp>
            <p:sp>
              <p:nvSpPr>
                <p:cNvPr id="3899" name="Google Shape;3899;p158"/>
                <p:cNvSpPr txBox="1"/>
                <p:nvPr/>
              </p:nvSpPr>
              <p:spPr>
                <a:xfrm>
                  <a:off x="5635227" y="5624901"/>
                  <a:ext cx="1040353"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Phạm vi mã thông báo</a:t>
                  </a:r>
                  <a:endParaRPr sz="1000">
                    <a:solidFill>
                      <a:srgbClr val="1F45BC"/>
                    </a:solidFill>
                    <a:latin typeface="Arial"/>
                    <a:ea typeface="Arial"/>
                    <a:cs typeface="Arial"/>
                    <a:sym typeface="Arial"/>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41-60</a:t>
                  </a:r>
                  <a:endParaRPr sz="1000">
                    <a:solidFill>
                      <a:srgbClr val="1F45BC"/>
                    </a:solidFill>
                    <a:latin typeface="Arial"/>
                    <a:ea typeface="Arial"/>
                    <a:cs typeface="Arial"/>
                    <a:sym typeface="Arial"/>
                  </a:endParaRPr>
                </a:p>
              </p:txBody>
            </p:sp>
            <p:sp>
              <p:nvSpPr>
                <p:cNvPr id="3900" name="Google Shape;3900;p158"/>
                <p:cNvSpPr txBox="1"/>
                <p:nvPr/>
              </p:nvSpPr>
              <p:spPr>
                <a:xfrm>
                  <a:off x="6692472" y="5622289"/>
                  <a:ext cx="1019740"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Phạm vi mã thông báo</a:t>
                  </a:r>
                  <a:endParaRPr sz="1000">
                    <a:solidFill>
                      <a:srgbClr val="1F45BC"/>
                    </a:solidFill>
                    <a:latin typeface="Arial"/>
                    <a:ea typeface="Arial"/>
                    <a:cs typeface="Arial"/>
                    <a:sym typeface="Arial"/>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21-40</a:t>
                  </a:r>
                  <a:endParaRPr sz="1000">
                    <a:solidFill>
                      <a:srgbClr val="1F45BC"/>
                    </a:solidFill>
                    <a:latin typeface="Arial"/>
                    <a:ea typeface="Arial"/>
                    <a:cs typeface="Arial"/>
                    <a:sym typeface="Arial"/>
                  </a:endParaRPr>
                </a:p>
              </p:txBody>
            </p:sp>
            <p:sp>
              <p:nvSpPr>
                <p:cNvPr id="3901" name="Google Shape;3901;p158"/>
                <p:cNvSpPr txBox="1"/>
                <p:nvPr/>
              </p:nvSpPr>
              <p:spPr>
                <a:xfrm>
                  <a:off x="7049417" y="4618321"/>
                  <a:ext cx="954594"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Phạm vi mã thông báo</a:t>
                  </a:r>
                  <a:endParaRPr sz="1000">
                    <a:solidFill>
                      <a:srgbClr val="1F45BC"/>
                    </a:solidFill>
                    <a:latin typeface="Arial"/>
                    <a:ea typeface="Arial"/>
                    <a:cs typeface="Arial"/>
                    <a:sym typeface="Arial"/>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1-20</a:t>
                  </a:r>
                  <a:endParaRPr sz="1000">
                    <a:solidFill>
                      <a:srgbClr val="1F45BC"/>
                    </a:solidFill>
                    <a:latin typeface="Arial"/>
                    <a:ea typeface="Arial"/>
                    <a:cs typeface="Arial"/>
                    <a:sym typeface="Arial"/>
                  </a:endParaRPr>
                </a:p>
              </p:txBody>
            </p:sp>
            <p:sp>
              <p:nvSpPr>
                <p:cNvPr id="3902" name="Google Shape;3902;p158"/>
                <p:cNvSpPr txBox="1"/>
                <p:nvPr/>
              </p:nvSpPr>
              <p:spPr>
                <a:xfrm>
                  <a:off x="6144024" y="4884611"/>
                  <a:ext cx="1063112"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Cụm Cassandra</a:t>
                  </a:r>
                  <a:endParaRPr/>
                </a:p>
              </p:txBody>
            </p:sp>
          </p:grpSp>
        </p:grpSp>
        <p:grpSp>
          <p:nvGrpSpPr>
            <p:cNvPr id="3903" name="Google Shape;3903;p158"/>
            <p:cNvGrpSpPr/>
            <p:nvPr/>
          </p:nvGrpSpPr>
          <p:grpSpPr>
            <a:xfrm>
              <a:off x="2269247" y="4180410"/>
              <a:ext cx="2713835" cy="1956897"/>
              <a:chOff x="1307468" y="3817702"/>
              <a:chExt cx="3795700" cy="2737011"/>
            </a:xfrm>
          </p:grpSpPr>
          <p:sp>
            <p:nvSpPr>
              <p:cNvPr id="3904" name="Google Shape;3904;p158"/>
              <p:cNvSpPr/>
              <p:nvPr/>
            </p:nvSpPr>
            <p:spPr>
              <a:xfrm>
                <a:off x="1307468" y="3817702"/>
                <a:ext cx="900100" cy="504056"/>
              </a:xfrm>
              <a:prstGeom prst="roundRect">
                <a:avLst>
                  <a:gd fmla="val 7219" name="adj"/>
                </a:avLst>
              </a:prstGeom>
              <a:solidFill>
                <a:srgbClr val="9CC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73</a:t>
                </a:r>
                <a:endParaRPr sz="1100">
                  <a:solidFill>
                    <a:srgbClr val="1F45BC"/>
                  </a:solidFill>
                  <a:latin typeface="Arial"/>
                  <a:ea typeface="Arial"/>
                  <a:cs typeface="Arial"/>
                  <a:sym typeface="Arial"/>
                </a:endParaRPr>
              </a:p>
            </p:txBody>
          </p:sp>
          <p:sp>
            <p:nvSpPr>
              <p:cNvPr id="3905" name="Google Shape;3905;p158"/>
              <p:cNvSpPr/>
              <p:nvPr/>
            </p:nvSpPr>
            <p:spPr>
              <a:xfrm>
                <a:off x="1307468" y="4375941"/>
                <a:ext cx="900100" cy="504056"/>
              </a:xfrm>
              <a:prstGeom prst="roundRect">
                <a:avLst>
                  <a:gd fmla="val 7219" name="adj"/>
                </a:avLst>
              </a:prstGeom>
              <a:solidFill>
                <a:srgbClr val="9CC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44</a:t>
                </a:r>
                <a:endParaRPr sz="1100">
                  <a:solidFill>
                    <a:srgbClr val="1F45BC"/>
                  </a:solidFill>
                  <a:latin typeface="Arial"/>
                  <a:ea typeface="Arial"/>
                  <a:cs typeface="Arial"/>
                  <a:sym typeface="Arial"/>
                </a:endParaRPr>
              </a:p>
            </p:txBody>
          </p:sp>
          <p:sp>
            <p:nvSpPr>
              <p:cNvPr id="3906" name="Google Shape;3906;p158"/>
              <p:cNvSpPr/>
              <p:nvPr/>
            </p:nvSpPr>
            <p:spPr>
              <a:xfrm>
                <a:off x="1307468" y="4934180"/>
                <a:ext cx="900100" cy="504056"/>
              </a:xfrm>
              <a:prstGeom prst="roundRect">
                <a:avLst>
                  <a:gd fmla="val 7219" name="adj"/>
                </a:avLst>
              </a:prstGeom>
              <a:solidFill>
                <a:srgbClr val="9CC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97</a:t>
                </a:r>
                <a:endParaRPr sz="1100">
                  <a:solidFill>
                    <a:srgbClr val="1F45BC"/>
                  </a:solidFill>
                  <a:latin typeface="Arial"/>
                  <a:ea typeface="Arial"/>
                  <a:cs typeface="Arial"/>
                  <a:sym typeface="Arial"/>
                </a:endParaRPr>
              </a:p>
            </p:txBody>
          </p:sp>
          <p:sp>
            <p:nvSpPr>
              <p:cNvPr id="3907" name="Google Shape;3907;p158"/>
              <p:cNvSpPr/>
              <p:nvPr/>
            </p:nvSpPr>
            <p:spPr>
              <a:xfrm>
                <a:off x="1307468" y="5492419"/>
                <a:ext cx="900100" cy="504056"/>
              </a:xfrm>
              <a:prstGeom prst="roundRect">
                <a:avLst>
                  <a:gd fmla="val 7219" name="adj"/>
                </a:avLst>
              </a:prstGeom>
              <a:solidFill>
                <a:srgbClr val="9CC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7</a:t>
                </a:r>
                <a:endParaRPr sz="1100">
                  <a:solidFill>
                    <a:srgbClr val="1F45BC"/>
                  </a:solidFill>
                  <a:latin typeface="Arial"/>
                  <a:ea typeface="Arial"/>
                  <a:cs typeface="Arial"/>
                  <a:sym typeface="Arial"/>
                </a:endParaRPr>
              </a:p>
            </p:txBody>
          </p:sp>
          <p:sp>
            <p:nvSpPr>
              <p:cNvPr id="3908" name="Google Shape;3908;p158"/>
              <p:cNvSpPr/>
              <p:nvPr/>
            </p:nvSpPr>
            <p:spPr>
              <a:xfrm>
                <a:off x="1307468" y="6050657"/>
                <a:ext cx="900100" cy="504056"/>
              </a:xfrm>
              <a:prstGeom prst="roundRect">
                <a:avLst>
                  <a:gd fmla="val 7219" name="adj"/>
                </a:avLst>
              </a:prstGeom>
              <a:solidFill>
                <a:srgbClr val="9CC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28</a:t>
                </a:r>
                <a:endParaRPr sz="1100">
                  <a:solidFill>
                    <a:srgbClr val="1F45BC"/>
                  </a:solidFill>
                  <a:latin typeface="Arial"/>
                  <a:ea typeface="Arial"/>
                  <a:cs typeface="Arial"/>
                  <a:sym typeface="Arial"/>
                </a:endParaRPr>
              </a:p>
            </p:txBody>
          </p:sp>
          <p:sp>
            <p:nvSpPr>
              <p:cNvPr id="3909" name="Google Shape;3909;p158"/>
              <p:cNvSpPr/>
              <p:nvPr/>
            </p:nvSpPr>
            <p:spPr>
              <a:xfrm>
                <a:off x="2279018" y="3817702"/>
                <a:ext cx="900100" cy="504056"/>
              </a:xfrm>
              <a:prstGeom prst="roundRect">
                <a:avLst>
                  <a:gd fmla="val 7219"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None/>
                </a:pPr>
                <a:r>
                  <a:t/>
                </a:r>
                <a:endParaRPr sz="1100">
                  <a:solidFill>
                    <a:srgbClr val="1F45BC"/>
                  </a:solidFill>
                  <a:latin typeface="Arial"/>
                  <a:ea typeface="Arial"/>
                  <a:cs typeface="Arial"/>
                  <a:sym typeface="Arial"/>
                </a:endParaRPr>
              </a:p>
            </p:txBody>
          </p:sp>
          <p:sp>
            <p:nvSpPr>
              <p:cNvPr id="3910" name="Google Shape;3910;p158"/>
              <p:cNvSpPr/>
              <p:nvPr/>
            </p:nvSpPr>
            <p:spPr>
              <a:xfrm>
                <a:off x="2279018" y="4375941"/>
                <a:ext cx="900100" cy="504056"/>
              </a:xfrm>
              <a:prstGeom prst="roundRect">
                <a:avLst>
                  <a:gd fmla="val 7219"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None/>
                </a:pPr>
                <a:r>
                  <a:t/>
                </a:r>
                <a:endParaRPr sz="1100">
                  <a:solidFill>
                    <a:srgbClr val="1F45BC"/>
                  </a:solidFill>
                  <a:latin typeface="Arial"/>
                  <a:ea typeface="Arial"/>
                  <a:cs typeface="Arial"/>
                  <a:sym typeface="Arial"/>
                </a:endParaRPr>
              </a:p>
            </p:txBody>
          </p:sp>
          <p:sp>
            <p:nvSpPr>
              <p:cNvPr id="3911" name="Google Shape;3911;p158"/>
              <p:cNvSpPr/>
              <p:nvPr/>
            </p:nvSpPr>
            <p:spPr>
              <a:xfrm>
                <a:off x="2279018" y="4934180"/>
                <a:ext cx="900100" cy="504056"/>
              </a:xfrm>
              <a:prstGeom prst="roundRect">
                <a:avLst>
                  <a:gd fmla="val 7219"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None/>
                </a:pPr>
                <a:r>
                  <a:t/>
                </a:r>
                <a:endParaRPr sz="1100">
                  <a:solidFill>
                    <a:srgbClr val="1F45BC"/>
                  </a:solidFill>
                  <a:latin typeface="Arial"/>
                  <a:ea typeface="Arial"/>
                  <a:cs typeface="Arial"/>
                  <a:sym typeface="Arial"/>
                </a:endParaRPr>
              </a:p>
            </p:txBody>
          </p:sp>
          <p:sp>
            <p:nvSpPr>
              <p:cNvPr id="3912" name="Google Shape;3912;p158"/>
              <p:cNvSpPr/>
              <p:nvPr/>
            </p:nvSpPr>
            <p:spPr>
              <a:xfrm>
                <a:off x="2279018" y="5492419"/>
                <a:ext cx="900100" cy="504056"/>
              </a:xfrm>
              <a:prstGeom prst="roundRect">
                <a:avLst>
                  <a:gd fmla="val 7219"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None/>
                </a:pPr>
                <a:r>
                  <a:t/>
                </a:r>
                <a:endParaRPr sz="1100">
                  <a:solidFill>
                    <a:srgbClr val="1F45BC"/>
                  </a:solidFill>
                  <a:latin typeface="Arial"/>
                  <a:ea typeface="Arial"/>
                  <a:cs typeface="Arial"/>
                  <a:sym typeface="Arial"/>
                </a:endParaRPr>
              </a:p>
            </p:txBody>
          </p:sp>
          <p:sp>
            <p:nvSpPr>
              <p:cNvPr id="3913" name="Google Shape;3913;p158"/>
              <p:cNvSpPr/>
              <p:nvPr/>
            </p:nvSpPr>
            <p:spPr>
              <a:xfrm>
                <a:off x="2279018" y="6050657"/>
                <a:ext cx="900100" cy="504056"/>
              </a:xfrm>
              <a:prstGeom prst="roundRect">
                <a:avLst>
                  <a:gd fmla="val 7219"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None/>
                </a:pPr>
                <a:r>
                  <a:t/>
                </a:r>
                <a:endParaRPr sz="1100">
                  <a:solidFill>
                    <a:srgbClr val="1F45BC"/>
                  </a:solidFill>
                  <a:latin typeface="Arial"/>
                  <a:ea typeface="Arial"/>
                  <a:cs typeface="Arial"/>
                  <a:sym typeface="Arial"/>
                </a:endParaRPr>
              </a:p>
            </p:txBody>
          </p:sp>
          <p:sp>
            <p:nvSpPr>
              <p:cNvPr id="3914" name="Google Shape;3914;p158"/>
              <p:cNvSpPr/>
              <p:nvPr/>
            </p:nvSpPr>
            <p:spPr>
              <a:xfrm>
                <a:off x="3241043" y="3817702"/>
                <a:ext cx="900100" cy="504056"/>
              </a:xfrm>
              <a:prstGeom prst="roundRect">
                <a:avLst>
                  <a:gd fmla="val 7219"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None/>
                </a:pPr>
                <a:r>
                  <a:t/>
                </a:r>
                <a:endParaRPr sz="1100">
                  <a:solidFill>
                    <a:srgbClr val="1F45BC"/>
                  </a:solidFill>
                  <a:latin typeface="Arial"/>
                  <a:ea typeface="Arial"/>
                  <a:cs typeface="Arial"/>
                  <a:sym typeface="Arial"/>
                </a:endParaRPr>
              </a:p>
            </p:txBody>
          </p:sp>
          <p:sp>
            <p:nvSpPr>
              <p:cNvPr id="3915" name="Google Shape;3915;p158"/>
              <p:cNvSpPr/>
              <p:nvPr/>
            </p:nvSpPr>
            <p:spPr>
              <a:xfrm>
                <a:off x="3241043" y="4375941"/>
                <a:ext cx="900100" cy="504056"/>
              </a:xfrm>
              <a:prstGeom prst="roundRect">
                <a:avLst>
                  <a:gd fmla="val 7219"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None/>
                </a:pPr>
                <a:r>
                  <a:t/>
                </a:r>
                <a:endParaRPr sz="1100">
                  <a:solidFill>
                    <a:srgbClr val="1F45BC"/>
                  </a:solidFill>
                  <a:latin typeface="Arial"/>
                  <a:ea typeface="Arial"/>
                  <a:cs typeface="Arial"/>
                  <a:sym typeface="Arial"/>
                </a:endParaRPr>
              </a:p>
            </p:txBody>
          </p:sp>
          <p:sp>
            <p:nvSpPr>
              <p:cNvPr id="3916" name="Google Shape;3916;p158"/>
              <p:cNvSpPr/>
              <p:nvPr/>
            </p:nvSpPr>
            <p:spPr>
              <a:xfrm>
                <a:off x="3241043" y="4934180"/>
                <a:ext cx="900100" cy="504056"/>
              </a:xfrm>
              <a:prstGeom prst="roundRect">
                <a:avLst>
                  <a:gd fmla="val 7219"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None/>
                </a:pPr>
                <a:r>
                  <a:t/>
                </a:r>
                <a:endParaRPr sz="1100">
                  <a:solidFill>
                    <a:srgbClr val="1F45BC"/>
                  </a:solidFill>
                  <a:latin typeface="Arial"/>
                  <a:ea typeface="Arial"/>
                  <a:cs typeface="Arial"/>
                  <a:sym typeface="Arial"/>
                </a:endParaRPr>
              </a:p>
            </p:txBody>
          </p:sp>
          <p:sp>
            <p:nvSpPr>
              <p:cNvPr id="3917" name="Google Shape;3917;p158"/>
              <p:cNvSpPr/>
              <p:nvPr/>
            </p:nvSpPr>
            <p:spPr>
              <a:xfrm>
                <a:off x="3241043" y="5492419"/>
                <a:ext cx="900100" cy="504056"/>
              </a:xfrm>
              <a:prstGeom prst="roundRect">
                <a:avLst>
                  <a:gd fmla="val 7219"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None/>
                </a:pPr>
                <a:r>
                  <a:t/>
                </a:r>
                <a:endParaRPr sz="1100">
                  <a:solidFill>
                    <a:srgbClr val="1F45BC"/>
                  </a:solidFill>
                  <a:latin typeface="Arial"/>
                  <a:ea typeface="Arial"/>
                  <a:cs typeface="Arial"/>
                  <a:sym typeface="Arial"/>
                </a:endParaRPr>
              </a:p>
            </p:txBody>
          </p:sp>
          <p:sp>
            <p:nvSpPr>
              <p:cNvPr id="3918" name="Google Shape;3918;p158"/>
              <p:cNvSpPr/>
              <p:nvPr/>
            </p:nvSpPr>
            <p:spPr>
              <a:xfrm>
                <a:off x="3241043" y="6050657"/>
                <a:ext cx="900100" cy="504056"/>
              </a:xfrm>
              <a:prstGeom prst="roundRect">
                <a:avLst>
                  <a:gd fmla="val 7219"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None/>
                </a:pPr>
                <a:r>
                  <a:t/>
                </a:r>
                <a:endParaRPr sz="1100">
                  <a:solidFill>
                    <a:srgbClr val="1F45BC"/>
                  </a:solidFill>
                  <a:latin typeface="Arial"/>
                  <a:ea typeface="Arial"/>
                  <a:cs typeface="Arial"/>
                  <a:sym typeface="Arial"/>
                </a:endParaRPr>
              </a:p>
            </p:txBody>
          </p:sp>
          <p:sp>
            <p:nvSpPr>
              <p:cNvPr id="3919" name="Google Shape;3919;p158"/>
              <p:cNvSpPr/>
              <p:nvPr/>
            </p:nvSpPr>
            <p:spPr>
              <a:xfrm>
                <a:off x="4203068" y="3817702"/>
                <a:ext cx="900100" cy="504056"/>
              </a:xfrm>
              <a:prstGeom prst="roundRect">
                <a:avLst>
                  <a:gd fmla="val 7219"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None/>
                </a:pPr>
                <a:r>
                  <a:t/>
                </a:r>
                <a:endParaRPr sz="1100">
                  <a:solidFill>
                    <a:srgbClr val="1F45BC"/>
                  </a:solidFill>
                  <a:latin typeface="Arial"/>
                  <a:ea typeface="Arial"/>
                  <a:cs typeface="Arial"/>
                  <a:sym typeface="Arial"/>
                </a:endParaRPr>
              </a:p>
            </p:txBody>
          </p:sp>
          <p:sp>
            <p:nvSpPr>
              <p:cNvPr id="3920" name="Google Shape;3920;p158"/>
              <p:cNvSpPr/>
              <p:nvPr/>
            </p:nvSpPr>
            <p:spPr>
              <a:xfrm>
                <a:off x="4203068" y="4375941"/>
                <a:ext cx="900100" cy="504056"/>
              </a:xfrm>
              <a:prstGeom prst="roundRect">
                <a:avLst>
                  <a:gd fmla="val 7219"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None/>
                </a:pPr>
                <a:r>
                  <a:t/>
                </a:r>
                <a:endParaRPr sz="1100">
                  <a:solidFill>
                    <a:srgbClr val="1F45BC"/>
                  </a:solidFill>
                  <a:latin typeface="Arial"/>
                  <a:ea typeface="Arial"/>
                  <a:cs typeface="Arial"/>
                  <a:sym typeface="Arial"/>
                </a:endParaRPr>
              </a:p>
            </p:txBody>
          </p:sp>
          <p:sp>
            <p:nvSpPr>
              <p:cNvPr id="3921" name="Google Shape;3921;p158"/>
              <p:cNvSpPr/>
              <p:nvPr/>
            </p:nvSpPr>
            <p:spPr>
              <a:xfrm>
                <a:off x="4203068" y="4934180"/>
                <a:ext cx="900100" cy="504056"/>
              </a:xfrm>
              <a:prstGeom prst="roundRect">
                <a:avLst>
                  <a:gd fmla="val 7219"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None/>
                </a:pPr>
                <a:r>
                  <a:t/>
                </a:r>
                <a:endParaRPr sz="1100">
                  <a:solidFill>
                    <a:srgbClr val="1F45BC"/>
                  </a:solidFill>
                  <a:latin typeface="Arial"/>
                  <a:ea typeface="Arial"/>
                  <a:cs typeface="Arial"/>
                  <a:sym typeface="Arial"/>
                </a:endParaRPr>
              </a:p>
            </p:txBody>
          </p:sp>
          <p:sp>
            <p:nvSpPr>
              <p:cNvPr id="3922" name="Google Shape;3922;p158"/>
              <p:cNvSpPr/>
              <p:nvPr/>
            </p:nvSpPr>
            <p:spPr>
              <a:xfrm>
                <a:off x="4203068" y="5492419"/>
                <a:ext cx="900100" cy="504056"/>
              </a:xfrm>
              <a:prstGeom prst="roundRect">
                <a:avLst>
                  <a:gd fmla="val 7219"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None/>
                </a:pPr>
                <a:r>
                  <a:t/>
                </a:r>
                <a:endParaRPr sz="1100">
                  <a:solidFill>
                    <a:srgbClr val="1F45BC"/>
                  </a:solidFill>
                  <a:latin typeface="Arial"/>
                  <a:ea typeface="Arial"/>
                  <a:cs typeface="Arial"/>
                  <a:sym typeface="Arial"/>
                </a:endParaRPr>
              </a:p>
            </p:txBody>
          </p:sp>
          <p:sp>
            <p:nvSpPr>
              <p:cNvPr id="3923" name="Google Shape;3923;p158"/>
              <p:cNvSpPr/>
              <p:nvPr/>
            </p:nvSpPr>
            <p:spPr>
              <a:xfrm>
                <a:off x="4203068" y="6050657"/>
                <a:ext cx="900100" cy="504056"/>
              </a:xfrm>
              <a:prstGeom prst="roundRect">
                <a:avLst>
                  <a:gd fmla="val 7219"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None/>
                </a:pPr>
                <a:r>
                  <a:t/>
                </a:r>
                <a:endParaRPr sz="1100">
                  <a:solidFill>
                    <a:srgbClr val="1F45BC"/>
                  </a:solidFill>
                  <a:latin typeface="Arial"/>
                  <a:ea typeface="Arial"/>
                  <a:cs typeface="Arial"/>
                  <a:sym typeface="Arial"/>
                </a:endParaRPr>
              </a:p>
            </p:txBody>
          </p:sp>
        </p:grpSp>
      </p:gr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8" name="Shape 3928"/>
        <p:cNvGrpSpPr/>
        <p:nvPr/>
      </p:nvGrpSpPr>
      <p:grpSpPr>
        <a:xfrm>
          <a:off x="0" y="0"/>
          <a:ext cx="0" cy="0"/>
          <a:chOff x="0" y="0"/>
          <a:chExt cx="0" cy="0"/>
        </a:xfrm>
      </p:grpSpPr>
      <p:sp>
        <p:nvSpPr>
          <p:cNvPr id="3929" name="Google Shape;3929;p15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2.3. Cassandra</a:t>
            </a:r>
            <a:endParaRPr/>
          </a:p>
        </p:txBody>
      </p:sp>
      <p:sp>
        <p:nvSpPr>
          <p:cNvPr id="3930" name="Google Shape;3930;p15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Khóa CQL (2/2)</a:t>
            </a:r>
            <a:endParaRPr/>
          </a:p>
        </p:txBody>
      </p:sp>
      <p:sp>
        <p:nvSpPr>
          <p:cNvPr id="3931" name="Google Shape;3931;p15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932" name="Google Shape;3932;p15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Khóa cụm</a:t>
            </a:r>
            <a:endParaRPr/>
          </a:p>
          <a:p>
            <a:pPr indent="-182563" lvl="1" marL="360363" rtl="0" algn="l">
              <a:lnSpc>
                <a:spcPct val="138461"/>
              </a:lnSpc>
              <a:spcBef>
                <a:spcPts val="200"/>
              </a:spcBef>
              <a:spcAft>
                <a:spcPts val="0"/>
              </a:spcAft>
              <a:buClr>
                <a:srgbClr val="262626"/>
              </a:buClr>
              <a:buSzPts val="1040"/>
              <a:buChar char="•"/>
            </a:pPr>
            <a:r>
              <a:rPr lang="en-US"/>
              <a:t>Một khóa để sắp xếp các cột thuộc một hàng</a:t>
            </a:r>
            <a:endParaRPr/>
          </a:p>
          <a:p>
            <a:pPr indent="-177800" lvl="0" marL="177800" rtl="0" algn="l">
              <a:lnSpc>
                <a:spcPct val="128571"/>
              </a:lnSpc>
              <a:spcBef>
                <a:spcPts val="1000"/>
              </a:spcBef>
              <a:spcAft>
                <a:spcPts val="0"/>
              </a:spcAft>
              <a:buClr>
                <a:srgbClr val="262626"/>
              </a:buClr>
              <a:buSzPts val="1400"/>
              <a:buFont typeface="Arial"/>
              <a:buChar char="•"/>
            </a:pPr>
            <a:r>
              <a:rPr lang="en-US"/>
              <a:t>Khóa chính</a:t>
            </a:r>
            <a:endParaRPr/>
          </a:p>
          <a:p>
            <a:pPr indent="-182563" lvl="1" marL="360363" rtl="0" algn="l">
              <a:lnSpc>
                <a:spcPct val="138461"/>
              </a:lnSpc>
              <a:spcBef>
                <a:spcPts val="200"/>
              </a:spcBef>
              <a:spcAft>
                <a:spcPts val="0"/>
              </a:spcAft>
              <a:buClr>
                <a:srgbClr val="262626"/>
              </a:buClr>
              <a:buSzPts val="1040"/>
              <a:buChar char="•"/>
            </a:pPr>
            <a:r>
              <a:rPr lang="en-US"/>
              <a:t>Một cột hoặc nhóm cột xác định duy nhất một hàng trong bảng</a:t>
            </a:r>
            <a:endParaRPr/>
          </a:p>
          <a:p>
            <a:pPr indent="-182563" lvl="1" marL="360363" rtl="0" algn="l">
              <a:lnSpc>
                <a:spcPct val="138461"/>
              </a:lnSpc>
              <a:spcBef>
                <a:spcPts val="200"/>
              </a:spcBef>
              <a:spcAft>
                <a:spcPts val="0"/>
              </a:spcAft>
              <a:buClr>
                <a:srgbClr val="262626"/>
              </a:buClr>
              <a:buSzPts val="1040"/>
              <a:buChar char="•"/>
            </a:pPr>
            <a:r>
              <a:rPr lang="en-US"/>
              <a:t>Khóa phân vùng + khóa cụm</a:t>
            </a:r>
            <a:endParaRPr/>
          </a:p>
          <a:p>
            <a:pPr indent="-182563" lvl="1" marL="360363" rtl="0" algn="l">
              <a:lnSpc>
                <a:spcPct val="138461"/>
              </a:lnSpc>
              <a:spcBef>
                <a:spcPts val="200"/>
              </a:spcBef>
              <a:spcAft>
                <a:spcPts val="0"/>
              </a:spcAft>
              <a:buClr>
                <a:srgbClr val="262626"/>
              </a:buClr>
              <a:buSzPts val="1040"/>
              <a:buChar char="•"/>
            </a:pPr>
            <a:r>
              <a:rPr lang="en-US"/>
              <a:t>PK(a,b,c) =&gt; a / bc</a:t>
            </a:r>
            <a:endParaRPr/>
          </a:p>
          <a:p>
            <a:pPr indent="-182563" lvl="1" marL="360363" rtl="0" algn="l">
              <a:lnSpc>
                <a:spcPct val="138461"/>
              </a:lnSpc>
              <a:spcBef>
                <a:spcPts val="200"/>
              </a:spcBef>
              <a:spcAft>
                <a:spcPts val="0"/>
              </a:spcAft>
              <a:buClr>
                <a:srgbClr val="262626"/>
              </a:buClr>
              <a:buSzPts val="1040"/>
              <a:buChar char="•"/>
            </a:pPr>
            <a:r>
              <a:rPr lang="en-US"/>
              <a:t>PK((a,b),c) =&gt; a:b / c</a:t>
            </a:r>
            <a:endParaRPr/>
          </a:p>
          <a:p>
            <a:pPr indent="-177800" lvl="0" marL="177800" rtl="0" algn="l">
              <a:lnSpc>
                <a:spcPct val="128571"/>
              </a:lnSpc>
              <a:spcBef>
                <a:spcPts val="1000"/>
              </a:spcBef>
              <a:spcAft>
                <a:spcPts val="0"/>
              </a:spcAft>
              <a:buClr>
                <a:srgbClr val="262626"/>
              </a:buClr>
              <a:buSzPts val="1400"/>
              <a:buFont typeface="Arial"/>
              <a:buChar char="•"/>
            </a:pPr>
            <a:r>
              <a:rPr lang="en-US"/>
              <a:t>Khóa tổng hợp (khóa ghép)</a:t>
            </a:r>
            <a:endParaRPr/>
          </a:p>
          <a:p>
            <a:pPr indent="-182563" lvl="1" marL="360363" rtl="0" algn="l">
              <a:lnSpc>
                <a:spcPct val="138461"/>
              </a:lnSpc>
              <a:spcBef>
                <a:spcPts val="200"/>
              </a:spcBef>
              <a:spcAft>
                <a:spcPts val="0"/>
              </a:spcAft>
              <a:buClr>
                <a:srgbClr val="262626"/>
              </a:buClr>
              <a:buSzPts val="1040"/>
              <a:buChar char="•"/>
            </a:pPr>
            <a:r>
              <a:rPr lang="en-US"/>
              <a:t>Khóa chính bao gồm hai hoặc nhiều cột CQL</a:t>
            </a:r>
            <a:endParaRPr/>
          </a:p>
          <a:p>
            <a:pPr indent="-177800" lvl="0" marL="177800" rtl="0" algn="l">
              <a:lnSpc>
                <a:spcPct val="128571"/>
              </a:lnSpc>
              <a:spcBef>
                <a:spcPts val="1000"/>
              </a:spcBef>
              <a:spcAft>
                <a:spcPts val="0"/>
              </a:spcAft>
              <a:buClr>
                <a:srgbClr val="262626"/>
              </a:buClr>
              <a:buSzPts val="1400"/>
              <a:buFont typeface="Arial"/>
              <a:buChar char="•"/>
            </a:pPr>
            <a:r>
              <a:rPr lang="en-US"/>
              <a:t>Khóa phân vùng tổng hợp</a:t>
            </a:r>
            <a:endParaRPr/>
          </a:p>
          <a:p>
            <a:pPr indent="-182563" lvl="1" marL="360363" rtl="0" algn="l">
              <a:lnSpc>
                <a:spcPct val="138461"/>
              </a:lnSpc>
              <a:spcBef>
                <a:spcPts val="200"/>
              </a:spcBef>
              <a:spcAft>
                <a:spcPts val="0"/>
              </a:spcAft>
              <a:buClr>
                <a:srgbClr val="262626"/>
              </a:buClr>
              <a:buSzPts val="1040"/>
              <a:buChar char="•"/>
            </a:pPr>
            <a:r>
              <a:rPr lang="en-US"/>
              <a:t>Khóa phân vùng bao gồm hai hoặc nhiều cột CQL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332" name="Google Shape;332;p1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Bảng (tables) và máy tính bảng (tablets)</a:t>
            </a:r>
            <a:endParaRPr/>
          </a:p>
        </p:txBody>
      </p:sp>
      <p:sp>
        <p:nvSpPr>
          <p:cNvPr id="333" name="Google Shape;333;p1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334" name="Google Shape;334;p16"/>
          <p:cNvSpPr txBox="1"/>
          <p:nvPr>
            <p:ph idx="4" type="body"/>
          </p:nvPr>
        </p:nvSpPr>
        <p:spPr>
          <a:xfrm>
            <a:off x="535872" y="2226568"/>
            <a:ext cx="5436716"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Mỗi bảng phải có một KHÓA CHÍNH</a:t>
            </a:r>
            <a:endParaRPr/>
          </a:p>
          <a:p>
            <a:pPr indent="-182563" lvl="1" marL="360363" rtl="0" algn="l">
              <a:lnSpc>
                <a:spcPct val="138461"/>
              </a:lnSpc>
              <a:spcBef>
                <a:spcPts val="300"/>
              </a:spcBef>
              <a:spcAft>
                <a:spcPts val="0"/>
              </a:spcAft>
              <a:buClr>
                <a:srgbClr val="262626"/>
              </a:buClr>
              <a:buSzPts val="1040"/>
              <a:buChar char="•"/>
            </a:pPr>
            <a:r>
              <a:rPr lang="en-US"/>
              <a:t>Cột đơn như mã định danh duy nhất hoặc khóa ghép phức tạp</a:t>
            </a:r>
            <a:endParaRPr/>
          </a:p>
          <a:p>
            <a:pPr indent="-177800" lvl="0" marL="177800" rtl="0" algn="l">
              <a:lnSpc>
                <a:spcPct val="128571"/>
              </a:lnSpc>
              <a:spcBef>
                <a:spcPts val="1000"/>
              </a:spcBef>
              <a:spcAft>
                <a:spcPts val="0"/>
              </a:spcAft>
              <a:buClr>
                <a:srgbClr val="262626"/>
              </a:buClr>
              <a:buSzPts val="1400"/>
              <a:buFont typeface="Arial"/>
              <a:buChar char="•"/>
            </a:pPr>
            <a:r>
              <a:rPr lang="en-US"/>
              <a:t>Một bảng được chia thành các phân đoạn được gọi là tablet</a:t>
            </a:r>
            <a:endParaRPr/>
          </a:p>
          <a:p>
            <a:pPr indent="-182563" lvl="1" marL="360363" rtl="0" algn="l">
              <a:lnSpc>
                <a:spcPct val="138461"/>
              </a:lnSpc>
              <a:spcBef>
                <a:spcPts val="300"/>
              </a:spcBef>
              <a:spcAft>
                <a:spcPts val="0"/>
              </a:spcAft>
              <a:buClr>
                <a:srgbClr val="262626"/>
              </a:buClr>
              <a:buSzPts val="1040"/>
              <a:buChar char="•"/>
            </a:pPr>
            <a:r>
              <a:rPr lang="en-US"/>
              <a:t>Bảng được phân chia theo chiều ngang thành các tablet</a:t>
            </a:r>
            <a:endParaRPr/>
          </a:p>
          <a:p>
            <a:pPr indent="-182563" lvl="1" marL="360363" rtl="0" algn="l">
              <a:lnSpc>
                <a:spcPct val="138461"/>
              </a:lnSpc>
              <a:spcBef>
                <a:spcPts val="300"/>
              </a:spcBef>
              <a:spcAft>
                <a:spcPts val="0"/>
              </a:spcAft>
              <a:buClr>
                <a:srgbClr val="262626"/>
              </a:buClr>
              <a:buSzPts val="1040"/>
              <a:buChar char="•"/>
            </a:pPr>
            <a:r>
              <a:rPr lang="en-US"/>
              <a:t>Tablet là một phần liền kề của bảng</a:t>
            </a:r>
            <a:endParaRPr/>
          </a:p>
          <a:p>
            <a:pPr indent="-177800" lvl="0" marL="177800" rtl="0" algn="l">
              <a:lnSpc>
                <a:spcPct val="128571"/>
              </a:lnSpc>
              <a:spcBef>
                <a:spcPts val="1000"/>
              </a:spcBef>
              <a:spcAft>
                <a:spcPts val="0"/>
              </a:spcAft>
              <a:buClr>
                <a:srgbClr val="262626"/>
              </a:buClr>
              <a:buSzPts val="1400"/>
              <a:buFont typeface="Arial"/>
              <a:buChar char="•"/>
            </a:pPr>
            <a:r>
              <a:rPr lang="en-US"/>
              <a:t>Các hàng được gán cho tablet dựa trên chiến lược phân vùng</a:t>
            </a:r>
            <a:endParaRPr/>
          </a:p>
          <a:p>
            <a:pPr indent="-182563" lvl="1" marL="360363" rtl="0" algn="l">
              <a:lnSpc>
                <a:spcPct val="138461"/>
              </a:lnSpc>
              <a:spcBef>
                <a:spcPts val="300"/>
              </a:spcBef>
              <a:spcAft>
                <a:spcPts val="0"/>
              </a:spcAft>
              <a:buClr>
                <a:srgbClr val="262626"/>
              </a:buClr>
              <a:buSzPts val="1040"/>
              <a:buChar char="•"/>
            </a:pPr>
            <a:r>
              <a:rPr lang="en-US"/>
              <a:t>Được phân vùng dựa trên một hoặc nhiều khóa phân vùng</a:t>
            </a:r>
            <a:endParaRPr/>
          </a:p>
          <a:p>
            <a:pPr indent="-182563" lvl="1" marL="360363" rtl="0" algn="l">
              <a:lnSpc>
                <a:spcPct val="138461"/>
              </a:lnSpc>
              <a:spcBef>
                <a:spcPts val="300"/>
              </a:spcBef>
              <a:spcAft>
                <a:spcPts val="0"/>
              </a:spcAft>
              <a:buClr>
                <a:srgbClr val="262626"/>
              </a:buClr>
              <a:buSzPts val="1040"/>
              <a:buChar char="•"/>
            </a:pPr>
            <a:r>
              <a:rPr lang="en-US"/>
              <a:t>Cột khóa phân vùng phải là một trong các cột khóa chính</a:t>
            </a:r>
            <a:endParaRPr/>
          </a:p>
          <a:p>
            <a:pPr indent="-182563" lvl="1" marL="360363" rtl="0" algn="l">
              <a:lnSpc>
                <a:spcPct val="138461"/>
              </a:lnSpc>
              <a:spcBef>
                <a:spcPts val="300"/>
              </a:spcBef>
              <a:spcAft>
                <a:spcPts val="0"/>
              </a:spcAft>
              <a:buClr>
                <a:srgbClr val="262626"/>
              </a:buClr>
              <a:buSzPts val="1040"/>
              <a:buChar char="•"/>
            </a:pPr>
            <a:r>
              <a:rPr lang="en-US"/>
              <a:t>Mặc định là không có phân vùng</a:t>
            </a:r>
            <a:endParaRPr/>
          </a:p>
          <a:p>
            <a:pPr indent="-177800" lvl="0" marL="177800" rtl="0" algn="l">
              <a:lnSpc>
                <a:spcPct val="128571"/>
              </a:lnSpc>
              <a:spcBef>
                <a:spcPts val="1000"/>
              </a:spcBef>
              <a:spcAft>
                <a:spcPts val="0"/>
              </a:spcAft>
              <a:buClr>
                <a:srgbClr val="262626"/>
              </a:buClr>
              <a:buSzPts val="1400"/>
              <a:buFont typeface="Arial"/>
              <a:buChar char="•"/>
            </a:pPr>
            <a:r>
              <a:rPr lang="en-US"/>
              <a:t>Mục tiêu của chiến lược phân vùng là phân phối các lần đọc và ghi giữa các máy chủ tablet</a:t>
            </a:r>
            <a:endParaRPr/>
          </a:p>
          <a:p>
            <a:pPr indent="-177800" lvl="0" marL="177800" rtl="0" algn="l">
              <a:lnSpc>
                <a:spcPct val="128571"/>
              </a:lnSpc>
              <a:spcBef>
                <a:spcPts val="1000"/>
              </a:spcBef>
              <a:spcAft>
                <a:spcPts val="0"/>
              </a:spcAft>
              <a:buClr>
                <a:srgbClr val="262626"/>
              </a:buClr>
              <a:buSzPts val="1400"/>
              <a:buFont typeface="Arial"/>
              <a:buChar char="•"/>
            </a:pPr>
            <a:r>
              <a:rPr lang="en-US"/>
              <a:t>Tablet được lưu trữ trên đĩa cục bộ</a:t>
            </a:r>
            <a:endParaRPr/>
          </a:p>
          <a:p>
            <a:pPr indent="-182563" lvl="1" marL="360363" rtl="0" algn="l">
              <a:lnSpc>
                <a:spcPct val="138461"/>
              </a:lnSpc>
              <a:spcBef>
                <a:spcPts val="300"/>
              </a:spcBef>
              <a:spcAft>
                <a:spcPts val="0"/>
              </a:spcAft>
              <a:buClr>
                <a:srgbClr val="262626"/>
              </a:buClr>
              <a:buSzPts val="1040"/>
              <a:buChar char="•"/>
            </a:pPr>
            <a:r>
              <a:rPr lang="en-US"/>
              <a:t>Không phải HDFS</a:t>
            </a:r>
            <a:endParaRPr/>
          </a:p>
        </p:txBody>
      </p:sp>
      <p:grpSp>
        <p:nvGrpSpPr>
          <p:cNvPr id="335" name="Google Shape;335;p16"/>
          <p:cNvGrpSpPr/>
          <p:nvPr/>
        </p:nvGrpSpPr>
        <p:grpSpPr>
          <a:xfrm>
            <a:off x="5755064" y="2129213"/>
            <a:ext cx="3859264" cy="2599574"/>
            <a:chOff x="5664005" y="2569234"/>
            <a:chExt cx="3859264" cy="2599574"/>
          </a:xfrm>
        </p:grpSpPr>
        <p:grpSp>
          <p:nvGrpSpPr>
            <p:cNvPr id="336" name="Google Shape;336;p16"/>
            <p:cNvGrpSpPr/>
            <p:nvPr/>
          </p:nvGrpSpPr>
          <p:grpSpPr>
            <a:xfrm>
              <a:off x="5664005" y="3847085"/>
              <a:ext cx="3859264" cy="1321723"/>
              <a:chOff x="7905603" y="4779929"/>
              <a:chExt cx="3859264" cy="1321723"/>
            </a:xfrm>
          </p:grpSpPr>
          <p:sp>
            <p:nvSpPr>
              <p:cNvPr id="337" name="Google Shape;337;p16"/>
              <p:cNvSpPr/>
              <p:nvPr/>
            </p:nvSpPr>
            <p:spPr>
              <a:xfrm>
                <a:off x="7905603" y="4779929"/>
                <a:ext cx="1175780" cy="1321723"/>
              </a:xfrm>
              <a:prstGeom prst="roundRect">
                <a:avLst>
                  <a:gd fmla="val 10953"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Máy chủ Tablet A</a:t>
                </a:r>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338" name="Google Shape;338;p16"/>
              <p:cNvSpPr/>
              <p:nvPr/>
            </p:nvSpPr>
            <p:spPr>
              <a:xfrm>
                <a:off x="7987399" y="5396837"/>
                <a:ext cx="1012187" cy="575680"/>
              </a:xfrm>
              <a:prstGeom prst="roundRect">
                <a:avLst>
                  <a:gd fmla="val 10953"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Tablet 1</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0-99</a:t>
                </a:r>
                <a:endParaRPr sz="1400">
                  <a:solidFill>
                    <a:srgbClr val="1F45BC"/>
                  </a:solidFill>
                  <a:latin typeface="Arial"/>
                  <a:ea typeface="Arial"/>
                  <a:cs typeface="Arial"/>
                  <a:sym typeface="Arial"/>
                </a:endParaRPr>
              </a:p>
            </p:txBody>
          </p:sp>
          <p:sp>
            <p:nvSpPr>
              <p:cNvPr id="339" name="Google Shape;339;p16"/>
              <p:cNvSpPr/>
              <p:nvPr/>
            </p:nvSpPr>
            <p:spPr>
              <a:xfrm>
                <a:off x="9249449" y="4779929"/>
                <a:ext cx="1175780" cy="1321723"/>
              </a:xfrm>
              <a:prstGeom prst="roundRect">
                <a:avLst>
                  <a:gd fmla="val 10953"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Máy chủ Tablet B</a:t>
                </a:r>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340" name="Google Shape;340;p16"/>
              <p:cNvSpPr/>
              <p:nvPr/>
            </p:nvSpPr>
            <p:spPr>
              <a:xfrm>
                <a:off x="9331245" y="5396837"/>
                <a:ext cx="1012187" cy="575680"/>
              </a:xfrm>
              <a:prstGeom prst="roundRect">
                <a:avLst>
                  <a:gd fmla="val 10953"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Tablet 2</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100-199</a:t>
                </a:r>
                <a:endParaRPr sz="1400">
                  <a:solidFill>
                    <a:srgbClr val="1F45BC"/>
                  </a:solidFill>
                  <a:latin typeface="Arial"/>
                  <a:ea typeface="Arial"/>
                  <a:cs typeface="Arial"/>
                  <a:sym typeface="Arial"/>
                </a:endParaRPr>
              </a:p>
            </p:txBody>
          </p:sp>
          <p:sp>
            <p:nvSpPr>
              <p:cNvPr id="341" name="Google Shape;341;p16"/>
              <p:cNvSpPr/>
              <p:nvPr/>
            </p:nvSpPr>
            <p:spPr>
              <a:xfrm>
                <a:off x="10589087" y="4779929"/>
                <a:ext cx="1175780" cy="1321723"/>
              </a:xfrm>
              <a:prstGeom prst="roundRect">
                <a:avLst>
                  <a:gd fmla="val 10953"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Máy chủ Tablet C</a:t>
                </a:r>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342" name="Google Shape;342;p16"/>
              <p:cNvSpPr/>
              <p:nvPr/>
            </p:nvSpPr>
            <p:spPr>
              <a:xfrm>
                <a:off x="10670883" y="5396837"/>
                <a:ext cx="1012187" cy="575680"/>
              </a:xfrm>
              <a:prstGeom prst="roundRect">
                <a:avLst>
                  <a:gd fmla="val 10953"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Tablet 3</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200-299</a:t>
                </a:r>
                <a:endParaRPr sz="1400">
                  <a:solidFill>
                    <a:srgbClr val="1F45BC"/>
                  </a:solidFill>
                  <a:latin typeface="Arial"/>
                  <a:ea typeface="Arial"/>
                  <a:cs typeface="Arial"/>
                  <a:sym typeface="Arial"/>
                </a:endParaRPr>
              </a:p>
            </p:txBody>
          </p:sp>
        </p:grpSp>
        <p:grpSp>
          <p:nvGrpSpPr>
            <p:cNvPr id="343" name="Google Shape;343;p16"/>
            <p:cNvGrpSpPr/>
            <p:nvPr/>
          </p:nvGrpSpPr>
          <p:grpSpPr>
            <a:xfrm>
              <a:off x="6364473" y="2569234"/>
              <a:ext cx="2477450" cy="1014115"/>
              <a:chOff x="6364473" y="2569234"/>
              <a:chExt cx="2477450" cy="1014115"/>
            </a:xfrm>
          </p:grpSpPr>
          <p:grpSp>
            <p:nvGrpSpPr>
              <p:cNvPr id="344" name="Google Shape;344;p16"/>
              <p:cNvGrpSpPr/>
              <p:nvPr/>
            </p:nvGrpSpPr>
            <p:grpSpPr>
              <a:xfrm>
                <a:off x="6364473" y="2920377"/>
                <a:ext cx="2477450" cy="662972"/>
                <a:chOff x="9460763" y="2821208"/>
                <a:chExt cx="2778548" cy="801278"/>
              </a:xfrm>
            </p:grpSpPr>
            <p:sp>
              <p:nvSpPr>
                <p:cNvPr id="345" name="Google Shape;345;p16"/>
                <p:cNvSpPr/>
                <p:nvPr/>
              </p:nvSpPr>
              <p:spPr>
                <a:xfrm>
                  <a:off x="9460763" y="2821208"/>
                  <a:ext cx="830036" cy="801278"/>
                </a:xfrm>
                <a:prstGeom prst="doubleWave">
                  <a:avLst>
                    <a:gd fmla="val 6250" name="adj1"/>
                    <a:gd fmla="val 0" name="adj2"/>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0-99</a:t>
                  </a:r>
                  <a:endParaRPr sz="1200">
                    <a:solidFill>
                      <a:srgbClr val="1F45BC"/>
                    </a:solidFill>
                    <a:latin typeface="Arial"/>
                    <a:ea typeface="Arial"/>
                    <a:cs typeface="Arial"/>
                    <a:sym typeface="Arial"/>
                  </a:endParaRPr>
                </a:p>
              </p:txBody>
            </p:sp>
            <p:sp>
              <p:nvSpPr>
                <p:cNvPr id="346" name="Google Shape;346;p16"/>
                <p:cNvSpPr/>
                <p:nvPr/>
              </p:nvSpPr>
              <p:spPr>
                <a:xfrm>
                  <a:off x="10436239" y="2821208"/>
                  <a:ext cx="830036" cy="801278"/>
                </a:xfrm>
                <a:prstGeom prst="doubleWave">
                  <a:avLst>
                    <a:gd fmla="val 6250" name="adj1"/>
                    <a:gd fmla="val 0" name="adj2"/>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100-199</a:t>
                  </a:r>
                  <a:endParaRPr sz="1200">
                    <a:solidFill>
                      <a:srgbClr val="1F45BC"/>
                    </a:solidFill>
                    <a:latin typeface="Arial"/>
                    <a:ea typeface="Arial"/>
                    <a:cs typeface="Arial"/>
                    <a:sym typeface="Arial"/>
                  </a:endParaRPr>
                </a:p>
              </p:txBody>
            </p:sp>
            <p:sp>
              <p:nvSpPr>
                <p:cNvPr id="347" name="Google Shape;347;p16"/>
                <p:cNvSpPr/>
                <p:nvPr/>
              </p:nvSpPr>
              <p:spPr>
                <a:xfrm>
                  <a:off x="11409275" y="2821208"/>
                  <a:ext cx="830036" cy="801278"/>
                </a:xfrm>
                <a:prstGeom prst="doubleWave">
                  <a:avLst>
                    <a:gd fmla="val 6250" name="adj1"/>
                    <a:gd fmla="val 0" name="adj2"/>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200-299</a:t>
                  </a:r>
                  <a:endParaRPr sz="1200">
                    <a:solidFill>
                      <a:srgbClr val="1F45BC"/>
                    </a:solidFill>
                    <a:latin typeface="Arial"/>
                    <a:ea typeface="Arial"/>
                    <a:cs typeface="Arial"/>
                    <a:sym typeface="Arial"/>
                  </a:endParaRPr>
                </a:p>
              </p:txBody>
            </p:sp>
          </p:grpSp>
          <p:sp>
            <p:nvSpPr>
              <p:cNvPr id="348" name="Google Shape;348;p16"/>
              <p:cNvSpPr/>
              <p:nvPr/>
            </p:nvSpPr>
            <p:spPr>
              <a:xfrm>
                <a:off x="7324810" y="2569234"/>
                <a:ext cx="5966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Bảng</a:t>
                </a:r>
                <a:endParaRPr sz="1400">
                  <a:solidFill>
                    <a:schemeClr val="dk1"/>
                  </a:solidFill>
                  <a:latin typeface="Arial"/>
                  <a:ea typeface="Arial"/>
                  <a:cs typeface="Arial"/>
                  <a:sym typeface="Arial"/>
                </a:endParaRPr>
              </a:p>
            </p:txBody>
          </p:sp>
        </p:grpSp>
        <p:cxnSp>
          <p:nvCxnSpPr>
            <p:cNvPr id="349" name="Google Shape;349;p16"/>
            <p:cNvCxnSpPr>
              <a:stCxn id="345" idx="2"/>
              <a:endCxn id="337" idx="0"/>
            </p:cNvCxnSpPr>
            <p:nvPr/>
          </p:nvCxnSpPr>
          <p:spPr>
            <a:xfrm flipH="1">
              <a:off x="6251817" y="3541913"/>
              <a:ext cx="482700" cy="305100"/>
            </a:xfrm>
            <a:prstGeom prst="straightConnector1">
              <a:avLst/>
            </a:prstGeom>
            <a:noFill/>
            <a:ln cap="flat" cmpd="sng" w="19050">
              <a:solidFill>
                <a:srgbClr val="1F45BC"/>
              </a:solidFill>
              <a:prstDash val="solid"/>
              <a:miter lim="800000"/>
              <a:headEnd len="sm" w="sm" type="none"/>
              <a:tailEnd len="med" w="med" type="triangle"/>
            </a:ln>
          </p:spPr>
        </p:cxnSp>
        <p:cxnSp>
          <p:nvCxnSpPr>
            <p:cNvPr id="350" name="Google Shape;350;p16"/>
            <p:cNvCxnSpPr>
              <a:stCxn id="346" idx="2"/>
            </p:cNvCxnSpPr>
            <p:nvPr/>
          </p:nvCxnSpPr>
          <p:spPr>
            <a:xfrm>
              <a:off x="7604286" y="3541913"/>
              <a:ext cx="6300" cy="305100"/>
            </a:xfrm>
            <a:prstGeom prst="straightConnector1">
              <a:avLst/>
            </a:prstGeom>
            <a:noFill/>
            <a:ln cap="flat" cmpd="sng" w="19050">
              <a:solidFill>
                <a:srgbClr val="1F45BC"/>
              </a:solidFill>
              <a:prstDash val="solid"/>
              <a:miter lim="800000"/>
              <a:headEnd len="sm" w="sm" type="none"/>
              <a:tailEnd len="med" w="med" type="triangle"/>
            </a:ln>
          </p:spPr>
        </p:cxnSp>
        <p:cxnSp>
          <p:nvCxnSpPr>
            <p:cNvPr id="351" name="Google Shape;351;p16"/>
            <p:cNvCxnSpPr>
              <a:stCxn id="347" idx="2"/>
              <a:endCxn id="341" idx="0"/>
            </p:cNvCxnSpPr>
            <p:nvPr/>
          </p:nvCxnSpPr>
          <p:spPr>
            <a:xfrm>
              <a:off x="8471879" y="3541913"/>
              <a:ext cx="463500" cy="305100"/>
            </a:xfrm>
            <a:prstGeom prst="straightConnector1">
              <a:avLst/>
            </a:prstGeom>
            <a:noFill/>
            <a:ln cap="flat" cmpd="sng" w="19050">
              <a:solidFill>
                <a:srgbClr val="1F45BC"/>
              </a:solidFill>
              <a:prstDash val="solid"/>
              <a:miter lim="800000"/>
              <a:headEnd len="sm" w="sm" type="none"/>
              <a:tailEnd len="med" w="med" type="triangle"/>
            </a:ln>
          </p:spPr>
        </p:cxnSp>
      </p:gr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7" name="Shape 3937"/>
        <p:cNvGrpSpPr/>
        <p:nvPr/>
      </p:nvGrpSpPr>
      <p:grpSpPr>
        <a:xfrm>
          <a:off x="0" y="0"/>
          <a:ext cx="0" cy="0"/>
          <a:chOff x="0" y="0"/>
          <a:chExt cx="0" cy="0"/>
        </a:xfrm>
      </p:grpSpPr>
      <p:sp>
        <p:nvSpPr>
          <p:cNvPr id="3938" name="Google Shape;3938;p16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2.3. Cassandra</a:t>
            </a:r>
            <a:endParaRPr/>
          </a:p>
        </p:txBody>
      </p:sp>
      <p:sp>
        <p:nvSpPr>
          <p:cNvPr id="3939" name="Google Shape;3939;p16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Lệnh định nghĩa dữ liệu</a:t>
            </a:r>
            <a:endParaRPr/>
          </a:p>
        </p:txBody>
      </p:sp>
      <p:sp>
        <p:nvSpPr>
          <p:cNvPr id="3940" name="Google Shape;3940;p16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941" name="Google Shape;3941;p16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Xác định việc tạo, sửa đổi và xóa các không gian phím và bảng</a:t>
            </a:r>
            <a:endParaRPr/>
          </a:p>
          <a:p>
            <a:pPr indent="-182563" lvl="1" marL="360363" rtl="0" algn="l">
              <a:lnSpc>
                <a:spcPct val="138461"/>
              </a:lnSpc>
              <a:spcBef>
                <a:spcPts val="200"/>
              </a:spcBef>
              <a:spcAft>
                <a:spcPts val="0"/>
              </a:spcAft>
              <a:buClr>
                <a:srgbClr val="262626"/>
              </a:buClr>
              <a:buSzPts val="1040"/>
              <a:buChar char="•"/>
            </a:pPr>
            <a:r>
              <a:rPr lang="en-US"/>
              <a:t>Tạo keyspace</a:t>
            </a:r>
            <a:endParaRPr/>
          </a:p>
          <a:p>
            <a:pPr indent="-182563" lvl="1" marL="360363" rtl="0" algn="l">
              <a:lnSpc>
                <a:spcPct val="138461"/>
              </a:lnSpc>
              <a:spcBef>
                <a:spcPts val="200"/>
              </a:spcBef>
              <a:spcAft>
                <a:spcPts val="0"/>
              </a:spcAft>
              <a:buClr>
                <a:srgbClr val="262626"/>
              </a:buClr>
              <a:buSzPts val="1040"/>
              <a:buChar char="•"/>
            </a:pPr>
            <a:r>
              <a:rPr lang="en-US"/>
              <a:t>Sử dụng</a:t>
            </a:r>
            <a:endParaRPr/>
          </a:p>
          <a:p>
            <a:pPr indent="-182563" lvl="1" marL="360363" rtl="0" algn="l">
              <a:lnSpc>
                <a:spcPct val="138461"/>
              </a:lnSpc>
              <a:spcBef>
                <a:spcPts val="200"/>
              </a:spcBef>
              <a:spcAft>
                <a:spcPts val="0"/>
              </a:spcAft>
              <a:buClr>
                <a:srgbClr val="262626"/>
              </a:buClr>
              <a:buSzPts val="1040"/>
              <a:buChar char="•"/>
            </a:pPr>
            <a:r>
              <a:rPr lang="en-US"/>
              <a:t>Thay đổi keyspace</a:t>
            </a:r>
            <a:endParaRPr/>
          </a:p>
          <a:p>
            <a:pPr indent="-182563" lvl="1" marL="360363" rtl="0" algn="l">
              <a:lnSpc>
                <a:spcPct val="138461"/>
              </a:lnSpc>
              <a:spcBef>
                <a:spcPts val="200"/>
              </a:spcBef>
              <a:spcAft>
                <a:spcPts val="0"/>
              </a:spcAft>
              <a:buClr>
                <a:srgbClr val="262626"/>
              </a:buClr>
              <a:buSzPts val="1040"/>
              <a:buChar char="•"/>
            </a:pPr>
            <a:r>
              <a:rPr lang="en-US"/>
              <a:t>Bỏ keyspace</a:t>
            </a:r>
            <a:endParaRPr/>
          </a:p>
          <a:p>
            <a:pPr indent="-182563" lvl="1" marL="360363" rtl="0" algn="l">
              <a:lnSpc>
                <a:spcPct val="138461"/>
              </a:lnSpc>
              <a:spcBef>
                <a:spcPts val="200"/>
              </a:spcBef>
              <a:spcAft>
                <a:spcPts val="0"/>
              </a:spcAft>
              <a:buClr>
                <a:srgbClr val="262626"/>
              </a:buClr>
              <a:buSzPts val="1040"/>
              <a:buChar char="•"/>
            </a:pPr>
            <a:r>
              <a:rPr lang="en-US"/>
              <a:t>Tạo bảng</a:t>
            </a:r>
            <a:endParaRPr/>
          </a:p>
          <a:p>
            <a:pPr indent="-182563" lvl="1" marL="360363" rtl="0" algn="l">
              <a:lnSpc>
                <a:spcPct val="138461"/>
              </a:lnSpc>
              <a:spcBef>
                <a:spcPts val="200"/>
              </a:spcBef>
              <a:spcAft>
                <a:spcPts val="0"/>
              </a:spcAft>
              <a:buClr>
                <a:srgbClr val="262626"/>
              </a:buClr>
              <a:buSzPts val="1040"/>
              <a:buChar char="•"/>
            </a:pPr>
            <a:r>
              <a:rPr lang="en-US"/>
              <a:t>Thay đổi bảng</a:t>
            </a:r>
            <a:endParaRPr/>
          </a:p>
          <a:p>
            <a:pPr indent="-182563" lvl="1" marL="360363" rtl="0" algn="l">
              <a:lnSpc>
                <a:spcPct val="138461"/>
              </a:lnSpc>
              <a:spcBef>
                <a:spcPts val="200"/>
              </a:spcBef>
              <a:spcAft>
                <a:spcPts val="0"/>
              </a:spcAft>
              <a:buClr>
                <a:srgbClr val="262626"/>
              </a:buClr>
              <a:buSzPts val="1040"/>
              <a:buChar char="•"/>
            </a:pPr>
            <a:r>
              <a:rPr lang="en-US"/>
              <a:t>Bỏ bảng</a:t>
            </a:r>
            <a:endParaRPr/>
          </a:p>
          <a:p>
            <a:pPr indent="-182563" lvl="1" marL="360363" rtl="0" algn="l">
              <a:lnSpc>
                <a:spcPct val="138461"/>
              </a:lnSpc>
              <a:spcBef>
                <a:spcPts val="200"/>
              </a:spcBef>
              <a:spcAft>
                <a:spcPts val="0"/>
              </a:spcAft>
              <a:buClr>
                <a:srgbClr val="262626"/>
              </a:buClr>
              <a:buSzPts val="1040"/>
              <a:buChar char="•"/>
            </a:pPr>
            <a:r>
              <a:rPr lang="en-US"/>
              <a:t>Mô tả</a:t>
            </a:r>
            <a:endParaRPr/>
          </a:p>
        </p:txBody>
      </p:sp>
      <p:grpSp>
        <p:nvGrpSpPr>
          <p:cNvPr id="3942" name="Google Shape;3942;p160"/>
          <p:cNvGrpSpPr/>
          <p:nvPr/>
        </p:nvGrpSpPr>
        <p:grpSpPr>
          <a:xfrm>
            <a:off x="3580829" y="2837529"/>
            <a:ext cx="4289306" cy="3325925"/>
            <a:chOff x="3580829" y="2837529"/>
            <a:chExt cx="4289306" cy="3325925"/>
          </a:xfrm>
        </p:grpSpPr>
        <p:sp>
          <p:nvSpPr>
            <p:cNvPr id="3943" name="Google Shape;3943;p160"/>
            <p:cNvSpPr/>
            <p:nvPr/>
          </p:nvSpPr>
          <p:spPr>
            <a:xfrm>
              <a:off x="3580829" y="3417268"/>
              <a:ext cx="1238578" cy="1067740"/>
            </a:xfrm>
            <a:prstGeom prst="hexagon">
              <a:avLst>
                <a:gd fmla="val 25000" name="adj"/>
                <a:gd fmla="val 115470" name="vf"/>
              </a:avLst>
            </a:prstGeom>
            <a:solidFill>
              <a:srgbClr val="9CC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rgbClr val="1F45BC"/>
                </a:solidFill>
                <a:latin typeface="Arial"/>
                <a:ea typeface="Arial"/>
                <a:cs typeface="Arial"/>
                <a:sym typeface="Arial"/>
              </a:endParaRPr>
            </a:p>
          </p:txBody>
        </p:sp>
        <p:sp>
          <p:nvSpPr>
            <p:cNvPr id="3944" name="Google Shape;3944;p160"/>
            <p:cNvSpPr txBox="1"/>
            <p:nvPr/>
          </p:nvSpPr>
          <p:spPr>
            <a:xfrm>
              <a:off x="3580829" y="3653567"/>
              <a:ext cx="1238577"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Bỏ</a:t>
              </a:r>
              <a:endParaRPr sz="1400">
                <a:solidFill>
                  <a:srgbClr val="1F45BC"/>
                </a:solidFill>
                <a:latin typeface="Arial"/>
                <a:ea typeface="Arial"/>
                <a:cs typeface="Arial"/>
                <a:sym typeface="Arial"/>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Keyspace</a:t>
              </a:r>
              <a:endParaRPr sz="1400">
                <a:solidFill>
                  <a:srgbClr val="1F45BC"/>
                </a:solidFill>
                <a:latin typeface="Arial"/>
                <a:ea typeface="Arial"/>
                <a:cs typeface="Arial"/>
                <a:sym typeface="Arial"/>
              </a:endParaRPr>
            </a:p>
          </p:txBody>
        </p:sp>
        <p:sp>
          <p:nvSpPr>
            <p:cNvPr id="3945" name="Google Shape;3945;p160"/>
            <p:cNvSpPr/>
            <p:nvPr/>
          </p:nvSpPr>
          <p:spPr>
            <a:xfrm>
              <a:off x="4597739" y="2837529"/>
              <a:ext cx="1238578" cy="1067740"/>
            </a:xfrm>
            <a:prstGeom prst="hexagon">
              <a:avLst>
                <a:gd fmla="val 25000" name="adj"/>
                <a:gd fmla="val 115470" name="vf"/>
              </a:avLst>
            </a:prstGeom>
            <a:solidFill>
              <a:srgbClr val="D9D9D9"/>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rgbClr val="1F45BC"/>
                </a:solidFill>
                <a:latin typeface="Arial"/>
                <a:ea typeface="Arial"/>
                <a:cs typeface="Arial"/>
                <a:sym typeface="Arial"/>
              </a:endParaRPr>
            </a:p>
          </p:txBody>
        </p:sp>
        <p:sp>
          <p:nvSpPr>
            <p:cNvPr id="3946" name="Google Shape;3946;p160"/>
            <p:cNvSpPr txBox="1"/>
            <p:nvPr/>
          </p:nvSpPr>
          <p:spPr>
            <a:xfrm>
              <a:off x="4597739" y="3113566"/>
              <a:ext cx="1238577"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Tạo</a:t>
              </a:r>
              <a:endParaRPr sz="1400">
                <a:solidFill>
                  <a:srgbClr val="1F45BC"/>
                </a:solidFill>
                <a:latin typeface="Arial"/>
                <a:ea typeface="Arial"/>
                <a:cs typeface="Arial"/>
                <a:sym typeface="Arial"/>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Keyspace</a:t>
              </a:r>
              <a:endParaRPr sz="1400">
                <a:solidFill>
                  <a:srgbClr val="1F45BC"/>
                </a:solidFill>
                <a:latin typeface="Arial"/>
                <a:ea typeface="Arial"/>
                <a:cs typeface="Arial"/>
                <a:sym typeface="Arial"/>
              </a:endParaRPr>
            </a:p>
          </p:txBody>
        </p:sp>
        <p:sp>
          <p:nvSpPr>
            <p:cNvPr id="3947" name="Google Shape;3947;p160"/>
            <p:cNvSpPr/>
            <p:nvPr/>
          </p:nvSpPr>
          <p:spPr>
            <a:xfrm>
              <a:off x="4597739" y="3959358"/>
              <a:ext cx="1238578" cy="1067740"/>
            </a:xfrm>
            <a:prstGeom prst="hexagon">
              <a:avLst>
                <a:gd fmla="val 25000" name="adj"/>
                <a:gd fmla="val 115470" name="vf"/>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rgbClr val="1F45BC"/>
                </a:solidFill>
                <a:latin typeface="Arial"/>
                <a:ea typeface="Arial"/>
                <a:cs typeface="Arial"/>
                <a:sym typeface="Arial"/>
              </a:endParaRPr>
            </a:p>
          </p:txBody>
        </p:sp>
        <p:sp>
          <p:nvSpPr>
            <p:cNvPr id="3948" name="Google Shape;3948;p160"/>
            <p:cNvSpPr txBox="1"/>
            <p:nvPr/>
          </p:nvSpPr>
          <p:spPr>
            <a:xfrm>
              <a:off x="4597739" y="4345251"/>
              <a:ext cx="123857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Tạo bảng</a:t>
              </a:r>
              <a:endParaRPr sz="1400">
                <a:solidFill>
                  <a:srgbClr val="1F45BC"/>
                </a:solidFill>
                <a:latin typeface="Arial"/>
                <a:ea typeface="Arial"/>
                <a:cs typeface="Arial"/>
                <a:sym typeface="Arial"/>
              </a:endParaRPr>
            </a:p>
          </p:txBody>
        </p:sp>
        <p:sp>
          <p:nvSpPr>
            <p:cNvPr id="3949" name="Google Shape;3949;p160"/>
            <p:cNvSpPr/>
            <p:nvPr/>
          </p:nvSpPr>
          <p:spPr>
            <a:xfrm>
              <a:off x="5614648" y="3394408"/>
              <a:ext cx="1238578" cy="1067740"/>
            </a:xfrm>
            <a:prstGeom prst="hexagon">
              <a:avLst>
                <a:gd fmla="val 25000" name="adj"/>
                <a:gd fmla="val 115470" name="vf"/>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rgbClr val="1F45BC"/>
                </a:solidFill>
                <a:latin typeface="Arial"/>
                <a:ea typeface="Arial"/>
                <a:cs typeface="Arial"/>
                <a:sym typeface="Arial"/>
              </a:endParaRPr>
            </a:p>
          </p:txBody>
        </p:sp>
        <p:sp>
          <p:nvSpPr>
            <p:cNvPr id="3950" name="Google Shape;3950;p160"/>
            <p:cNvSpPr txBox="1"/>
            <p:nvPr/>
          </p:nvSpPr>
          <p:spPr>
            <a:xfrm>
              <a:off x="5614648" y="3771807"/>
              <a:ext cx="123857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Sử dụng</a:t>
              </a:r>
              <a:endParaRPr sz="1400">
                <a:solidFill>
                  <a:srgbClr val="1F45BC"/>
                </a:solidFill>
                <a:latin typeface="Arial"/>
                <a:ea typeface="Arial"/>
                <a:cs typeface="Arial"/>
                <a:sym typeface="Arial"/>
              </a:endParaRPr>
            </a:p>
          </p:txBody>
        </p:sp>
        <p:sp>
          <p:nvSpPr>
            <p:cNvPr id="3951" name="Google Shape;3951;p160"/>
            <p:cNvSpPr/>
            <p:nvPr/>
          </p:nvSpPr>
          <p:spPr>
            <a:xfrm>
              <a:off x="6631557" y="3959358"/>
              <a:ext cx="1238578" cy="1067740"/>
            </a:xfrm>
            <a:prstGeom prst="hexagon">
              <a:avLst>
                <a:gd fmla="val 25000" name="adj"/>
                <a:gd fmla="val 115470" name="vf"/>
              </a:avLst>
            </a:prstGeom>
            <a:solidFill>
              <a:srgbClr val="D9D9D9"/>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rgbClr val="1F45BC"/>
                </a:solidFill>
                <a:latin typeface="Arial"/>
                <a:ea typeface="Arial"/>
                <a:cs typeface="Arial"/>
                <a:sym typeface="Arial"/>
              </a:endParaRPr>
            </a:p>
          </p:txBody>
        </p:sp>
        <p:sp>
          <p:nvSpPr>
            <p:cNvPr id="3952" name="Google Shape;3952;p160"/>
            <p:cNvSpPr txBox="1"/>
            <p:nvPr/>
          </p:nvSpPr>
          <p:spPr>
            <a:xfrm>
              <a:off x="6631557" y="4336757"/>
              <a:ext cx="123857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Thay đổi</a:t>
              </a:r>
              <a:endParaRPr sz="1400">
                <a:solidFill>
                  <a:srgbClr val="1F45BC"/>
                </a:solidFill>
                <a:latin typeface="Arial"/>
                <a:ea typeface="Arial"/>
                <a:cs typeface="Arial"/>
                <a:sym typeface="Arial"/>
              </a:endParaRPr>
            </a:p>
          </p:txBody>
        </p:sp>
        <p:sp>
          <p:nvSpPr>
            <p:cNvPr id="3953" name="Google Shape;3953;p160"/>
            <p:cNvSpPr/>
            <p:nvPr/>
          </p:nvSpPr>
          <p:spPr>
            <a:xfrm>
              <a:off x="5614648" y="4511394"/>
              <a:ext cx="1238578" cy="1067740"/>
            </a:xfrm>
            <a:prstGeom prst="hexagon">
              <a:avLst>
                <a:gd fmla="val 25000" name="adj"/>
                <a:gd fmla="val 115470" name="vf"/>
              </a:avLst>
            </a:prstGeom>
            <a:solidFill>
              <a:srgbClr val="9CC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rgbClr val="1F45BC"/>
                </a:solidFill>
                <a:latin typeface="Arial"/>
                <a:ea typeface="Arial"/>
                <a:cs typeface="Arial"/>
                <a:sym typeface="Arial"/>
              </a:endParaRPr>
            </a:p>
          </p:txBody>
        </p:sp>
        <p:sp>
          <p:nvSpPr>
            <p:cNvPr id="3954" name="Google Shape;3954;p160"/>
            <p:cNvSpPr txBox="1"/>
            <p:nvPr/>
          </p:nvSpPr>
          <p:spPr>
            <a:xfrm>
              <a:off x="5614648" y="4888793"/>
              <a:ext cx="123857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Mô tả</a:t>
              </a:r>
              <a:endParaRPr sz="1400">
                <a:solidFill>
                  <a:srgbClr val="1F45BC"/>
                </a:solidFill>
                <a:latin typeface="Arial"/>
                <a:ea typeface="Arial"/>
                <a:cs typeface="Arial"/>
                <a:sym typeface="Arial"/>
              </a:endParaRPr>
            </a:p>
          </p:txBody>
        </p:sp>
        <p:sp>
          <p:nvSpPr>
            <p:cNvPr id="3955" name="Google Shape;3955;p160"/>
            <p:cNvSpPr/>
            <p:nvPr/>
          </p:nvSpPr>
          <p:spPr>
            <a:xfrm>
              <a:off x="4597739" y="5095714"/>
              <a:ext cx="1238578" cy="1067740"/>
            </a:xfrm>
            <a:prstGeom prst="hexagon">
              <a:avLst>
                <a:gd fmla="val 25000" name="adj"/>
                <a:gd fmla="val 115470" name="vf"/>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rgbClr val="1F45BC"/>
                </a:solidFill>
                <a:latin typeface="Arial"/>
                <a:ea typeface="Arial"/>
                <a:cs typeface="Arial"/>
                <a:sym typeface="Arial"/>
              </a:endParaRPr>
            </a:p>
          </p:txBody>
        </p:sp>
        <p:sp>
          <p:nvSpPr>
            <p:cNvPr id="3956" name="Google Shape;3956;p160"/>
            <p:cNvSpPr txBox="1"/>
            <p:nvPr/>
          </p:nvSpPr>
          <p:spPr>
            <a:xfrm>
              <a:off x="4597739" y="5460526"/>
              <a:ext cx="123857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Bỏ bảng</a:t>
              </a:r>
              <a:endParaRPr sz="1400">
                <a:solidFill>
                  <a:srgbClr val="1F45BC"/>
                </a:solidFill>
                <a:latin typeface="Arial"/>
                <a:ea typeface="Arial"/>
                <a:cs typeface="Arial"/>
                <a:sym typeface="Arial"/>
              </a:endParaRPr>
            </a:p>
          </p:txBody>
        </p:sp>
      </p:gr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1" name="Shape 3961"/>
        <p:cNvGrpSpPr/>
        <p:nvPr/>
      </p:nvGrpSpPr>
      <p:grpSpPr>
        <a:xfrm>
          <a:off x="0" y="0"/>
          <a:ext cx="0" cy="0"/>
          <a:chOff x="0" y="0"/>
          <a:chExt cx="0" cy="0"/>
        </a:xfrm>
      </p:grpSpPr>
      <p:sp>
        <p:nvSpPr>
          <p:cNvPr id="3962" name="Google Shape;3962;p16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2.3. Cassandra</a:t>
            </a:r>
            <a:endParaRPr/>
          </a:p>
        </p:txBody>
      </p:sp>
      <p:sp>
        <p:nvSpPr>
          <p:cNvPr id="3963" name="Google Shape;3963;p16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Định nghĩa phổ biến</a:t>
            </a:r>
            <a:endParaRPr/>
          </a:p>
        </p:txBody>
      </p:sp>
      <p:sp>
        <p:nvSpPr>
          <p:cNvPr id="3964" name="Google Shape;3964;p16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965" name="Google Shape;3965;p16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Tên bảng và keyspace</a:t>
            </a:r>
            <a:endParaRPr/>
          </a:p>
          <a:p>
            <a:pPr indent="0" lvl="0" marL="0" rtl="0" algn="l">
              <a:lnSpc>
                <a:spcPct val="128571"/>
              </a:lnSpc>
              <a:spcBef>
                <a:spcPts val="1000"/>
              </a:spcBef>
              <a:spcAft>
                <a:spcPts val="0"/>
              </a:spcAft>
              <a:buClr>
                <a:srgbClr val="262626"/>
              </a:buClr>
              <a:buSzPts val="1400"/>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Tạo keyspace</a:t>
            </a:r>
            <a:endParaRPr/>
          </a:p>
        </p:txBody>
      </p:sp>
      <p:sp>
        <p:nvSpPr>
          <p:cNvPr id="3966" name="Google Shape;3966;p161"/>
          <p:cNvSpPr txBox="1"/>
          <p:nvPr/>
        </p:nvSpPr>
        <p:spPr>
          <a:xfrm>
            <a:off x="697117" y="2537031"/>
            <a:ext cx="7812000" cy="1862454"/>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600">
                <a:solidFill>
                  <a:schemeClr val="dk1"/>
                </a:solidFill>
                <a:latin typeface="Arial"/>
                <a:ea typeface="Arial"/>
                <a:cs typeface="Arial"/>
                <a:sym typeface="Arial"/>
              </a:rPr>
              <a:t>keyspace_name ::= </a:t>
            </a:r>
            <a:r>
              <a:rPr lang="en-US" sz="1600">
                <a:solidFill>
                  <a:srgbClr val="00B050"/>
                </a:solidFill>
                <a:latin typeface="Arial"/>
                <a:ea typeface="Arial"/>
                <a:cs typeface="Arial"/>
                <a:sym typeface="Arial"/>
              </a:rPr>
              <a:t>name </a:t>
            </a:r>
            <a:endParaRPr/>
          </a:p>
          <a:p>
            <a:pPr indent="0" lvl="0" marL="182563" marR="0" rtl="0" algn="l">
              <a:spcBef>
                <a:spcPts val="0"/>
              </a:spcBef>
              <a:spcAft>
                <a:spcPts val="0"/>
              </a:spcAft>
              <a:buNone/>
            </a:pPr>
            <a:r>
              <a:rPr lang="en-US" sz="1600">
                <a:solidFill>
                  <a:schemeClr val="dk1"/>
                </a:solidFill>
                <a:latin typeface="Arial"/>
                <a:ea typeface="Arial"/>
                <a:cs typeface="Arial"/>
                <a:sym typeface="Arial"/>
              </a:rPr>
              <a:t>table_name ::= [ </a:t>
            </a:r>
            <a:r>
              <a:rPr lang="en-US" sz="1600">
                <a:solidFill>
                  <a:srgbClr val="00B050"/>
                </a:solidFill>
                <a:latin typeface="Arial"/>
                <a:ea typeface="Arial"/>
                <a:cs typeface="Arial"/>
                <a:sym typeface="Arial"/>
              </a:rPr>
              <a:t>keyspace_name </a:t>
            </a:r>
            <a:r>
              <a:rPr lang="en-US" sz="1600">
                <a:solidFill>
                  <a:schemeClr val="dk1"/>
                </a:solidFill>
                <a:latin typeface="Arial"/>
                <a:ea typeface="Arial"/>
                <a:cs typeface="Arial"/>
                <a:sym typeface="Arial"/>
              </a:rPr>
              <a:t>'.' ] </a:t>
            </a:r>
            <a:r>
              <a:rPr lang="en-US" sz="1600">
                <a:solidFill>
                  <a:srgbClr val="00B050"/>
                </a:solidFill>
                <a:latin typeface="Arial"/>
                <a:ea typeface="Arial"/>
                <a:cs typeface="Arial"/>
                <a:sym typeface="Arial"/>
              </a:rPr>
              <a:t>name</a:t>
            </a:r>
            <a:r>
              <a:rPr lang="en-US" sz="1600">
                <a:solidFill>
                  <a:schemeClr val="dk1"/>
                </a:solidFill>
                <a:latin typeface="Arial"/>
                <a:ea typeface="Arial"/>
                <a:cs typeface="Arial"/>
                <a:sym typeface="Arial"/>
              </a:rPr>
              <a:t> </a:t>
            </a:r>
            <a:endParaRPr/>
          </a:p>
          <a:p>
            <a:pPr indent="0" lvl="0" marL="182563" marR="0" rtl="0" algn="l">
              <a:spcBef>
                <a:spcPts val="0"/>
              </a:spcBef>
              <a:spcAft>
                <a:spcPts val="0"/>
              </a:spcAft>
              <a:buNone/>
            </a:pPr>
            <a:r>
              <a:rPr lang="en-US" sz="1600">
                <a:solidFill>
                  <a:schemeClr val="dk1"/>
                </a:solidFill>
                <a:latin typeface="Arial"/>
                <a:ea typeface="Arial"/>
                <a:cs typeface="Arial"/>
                <a:sym typeface="Arial"/>
              </a:rPr>
              <a:t>name ::= </a:t>
            </a:r>
            <a:r>
              <a:rPr lang="en-US" sz="1600">
                <a:solidFill>
                  <a:srgbClr val="00B050"/>
                </a:solidFill>
                <a:latin typeface="Arial"/>
                <a:ea typeface="Arial"/>
                <a:cs typeface="Arial"/>
                <a:sym typeface="Arial"/>
              </a:rPr>
              <a:t>unquoted_name</a:t>
            </a:r>
            <a:r>
              <a:rPr lang="en-US" sz="1600">
                <a:solidFill>
                  <a:schemeClr val="dk1"/>
                </a:solidFill>
                <a:latin typeface="Arial"/>
                <a:ea typeface="Arial"/>
                <a:cs typeface="Arial"/>
                <a:sym typeface="Arial"/>
              </a:rPr>
              <a:t> | </a:t>
            </a:r>
            <a:r>
              <a:rPr lang="en-US" sz="1600">
                <a:solidFill>
                  <a:srgbClr val="00B050"/>
                </a:solidFill>
                <a:latin typeface="Arial"/>
                <a:ea typeface="Arial"/>
                <a:cs typeface="Arial"/>
                <a:sym typeface="Arial"/>
              </a:rPr>
              <a:t>quoted_name   </a:t>
            </a:r>
            <a:endParaRPr/>
          </a:p>
          <a:p>
            <a:pPr indent="0" lvl="0" marL="182563" marR="0" rtl="0" algn="l">
              <a:spcBef>
                <a:spcPts val="0"/>
              </a:spcBef>
              <a:spcAft>
                <a:spcPts val="0"/>
              </a:spcAft>
              <a:buNone/>
            </a:pPr>
            <a:r>
              <a:rPr lang="en-US" sz="1600">
                <a:solidFill>
                  <a:schemeClr val="dk1"/>
                </a:solidFill>
                <a:latin typeface="Arial"/>
                <a:ea typeface="Arial"/>
                <a:cs typeface="Arial"/>
                <a:sym typeface="Arial"/>
              </a:rPr>
              <a:t>unquoted_name ::= re('[a-zA-Z_0-9]{1, 48}’) </a:t>
            </a:r>
            <a:endParaRPr/>
          </a:p>
          <a:p>
            <a:pPr indent="0" lvl="0" marL="182563" marR="0" rtl="0" algn="l">
              <a:spcBef>
                <a:spcPts val="0"/>
              </a:spcBef>
              <a:spcAft>
                <a:spcPts val="0"/>
              </a:spcAft>
              <a:buNone/>
            </a:pPr>
            <a:r>
              <a:rPr lang="en-US" sz="1600">
                <a:solidFill>
                  <a:schemeClr val="dk1"/>
                </a:solidFill>
                <a:latin typeface="Arial"/>
                <a:ea typeface="Arial"/>
                <a:cs typeface="Arial"/>
                <a:sym typeface="Arial"/>
              </a:rPr>
              <a:t>quoted_name ::= '"' </a:t>
            </a:r>
            <a:r>
              <a:rPr lang="en-US" sz="1600">
                <a:solidFill>
                  <a:srgbClr val="00B050"/>
                </a:solidFill>
                <a:latin typeface="Arial"/>
                <a:ea typeface="Arial"/>
                <a:cs typeface="Arial"/>
                <a:sym typeface="Arial"/>
              </a:rPr>
              <a:t>unquoted_name </a:t>
            </a:r>
            <a:r>
              <a:rPr lang="en-US" sz="1600">
                <a:solidFill>
                  <a:schemeClr val="dk1"/>
                </a:solidFill>
                <a:latin typeface="Arial"/>
                <a:ea typeface="Arial"/>
                <a:cs typeface="Arial"/>
                <a:sym typeface="Arial"/>
              </a:rPr>
              <a:t>'"'</a:t>
            </a:r>
            <a:endParaRPr/>
          </a:p>
        </p:txBody>
      </p:sp>
      <p:sp>
        <p:nvSpPr>
          <p:cNvPr id="3967" name="Google Shape;3967;p161"/>
          <p:cNvSpPr txBox="1"/>
          <p:nvPr/>
        </p:nvSpPr>
        <p:spPr>
          <a:xfrm>
            <a:off x="697117" y="5048191"/>
            <a:ext cx="7812000" cy="97160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600">
                <a:solidFill>
                  <a:schemeClr val="dk1"/>
                </a:solidFill>
                <a:latin typeface="Arial"/>
                <a:ea typeface="Arial"/>
                <a:cs typeface="Arial"/>
                <a:sym typeface="Arial"/>
              </a:rPr>
              <a:t>CREATE KEYSAPCE [ IF NOT EXISTS ]</a:t>
            </a:r>
            <a:endParaRPr/>
          </a:p>
          <a:p>
            <a:pPr indent="0" lvl="0" marL="182563" marR="0" rtl="0" algn="l">
              <a:spcBef>
                <a:spcPts val="0"/>
              </a:spcBef>
              <a:spcAft>
                <a:spcPts val="0"/>
              </a:spcAft>
              <a:buNone/>
            </a:pPr>
            <a:r>
              <a:rPr lang="en-US" sz="1600">
                <a:solidFill>
                  <a:srgbClr val="00B050"/>
                </a:solidFill>
                <a:latin typeface="Arial"/>
                <a:ea typeface="Arial"/>
                <a:cs typeface="Arial"/>
                <a:sym typeface="Arial"/>
              </a:rPr>
              <a:t>Keyspace_name </a:t>
            </a:r>
            <a:r>
              <a:rPr lang="en-US" sz="1600">
                <a:solidFill>
                  <a:schemeClr val="dk1"/>
                </a:solidFill>
                <a:latin typeface="Arial"/>
                <a:ea typeface="Arial"/>
                <a:cs typeface="Arial"/>
                <a:sym typeface="Arial"/>
              </a:rPr>
              <a:t>WITH </a:t>
            </a:r>
            <a:r>
              <a:rPr lang="en-US" sz="1600">
                <a:solidFill>
                  <a:srgbClr val="00B050"/>
                </a:solidFill>
                <a:latin typeface="Arial"/>
                <a:ea typeface="Arial"/>
                <a:cs typeface="Arial"/>
                <a:sym typeface="Arial"/>
              </a:rPr>
              <a:t>options</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2" name="Shape 3972"/>
        <p:cNvGrpSpPr/>
        <p:nvPr/>
      </p:nvGrpSpPr>
      <p:grpSpPr>
        <a:xfrm>
          <a:off x="0" y="0"/>
          <a:ext cx="0" cy="0"/>
          <a:chOff x="0" y="0"/>
          <a:chExt cx="0" cy="0"/>
        </a:xfrm>
      </p:grpSpPr>
      <p:sp>
        <p:nvSpPr>
          <p:cNvPr id="3973" name="Google Shape;3973;p16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2.3. Cassandra</a:t>
            </a:r>
            <a:endParaRPr/>
          </a:p>
        </p:txBody>
      </p:sp>
      <p:sp>
        <p:nvSpPr>
          <p:cNvPr id="3974" name="Google Shape;3974;p16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Tạo Keyspace</a:t>
            </a:r>
            <a:endParaRPr/>
          </a:p>
        </p:txBody>
      </p:sp>
      <p:sp>
        <p:nvSpPr>
          <p:cNvPr id="3975" name="Google Shape;3975;p16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976" name="Google Shape;3976;p16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Keyspace ks_test</a:t>
            </a:r>
            <a:endParaRPr/>
          </a:p>
          <a:p>
            <a:pPr indent="-182563" lvl="1" marL="360363" rtl="0" algn="l">
              <a:lnSpc>
                <a:spcPct val="138461"/>
              </a:lnSpc>
              <a:spcBef>
                <a:spcPts val="200"/>
              </a:spcBef>
              <a:spcAft>
                <a:spcPts val="0"/>
              </a:spcAft>
              <a:buClr>
                <a:srgbClr val="262626"/>
              </a:buClr>
              <a:buSzPts val="1040"/>
              <a:buChar char="•"/>
            </a:pPr>
            <a:r>
              <a:rPr lang="en-US"/>
              <a:t>Chiến lược đơn giản - sử dụng 2 bản sao cho toàn bộ cụm</a:t>
            </a:r>
            <a:endParaRPr/>
          </a:p>
          <a:p>
            <a:pPr indent="0" lvl="1" marL="177800" rtl="0" algn="l">
              <a:lnSpc>
                <a:spcPct val="138461"/>
              </a:lnSpc>
              <a:spcBef>
                <a:spcPts val="200"/>
              </a:spcBef>
              <a:spcAft>
                <a:spcPts val="0"/>
              </a:spcAft>
              <a:buClr>
                <a:srgbClr val="262626"/>
              </a:buClr>
              <a:buSzPts val="1040"/>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Keyspace ks_test2</a:t>
            </a:r>
            <a:endParaRPr/>
          </a:p>
          <a:p>
            <a:pPr indent="-182563" lvl="1" marL="360363" rtl="0" algn="l">
              <a:lnSpc>
                <a:spcPct val="138461"/>
              </a:lnSpc>
              <a:spcBef>
                <a:spcPts val="200"/>
              </a:spcBef>
              <a:spcAft>
                <a:spcPts val="0"/>
              </a:spcAft>
              <a:buClr>
                <a:srgbClr val="262626"/>
              </a:buClr>
              <a:buSzPts val="1040"/>
              <a:buChar char="•"/>
            </a:pPr>
            <a:r>
              <a:rPr lang="en-US"/>
              <a:t>Xác định số lượng bản sao cho mỗi trung tâm dữ liệu</a:t>
            </a:r>
            <a:endParaRPr/>
          </a:p>
          <a:p>
            <a:pPr indent="-182563" lvl="1" marL="360363" rtl="0" algn="l">
              <a:lnSpc>
                <a:spcPct val="138461"/>
              </a:lnSpc>
              <a:spcBef>
                <a:spcPts val="200"/>
              </a:spcBef>
              <a:spcAft>
                <a:spcPts val="0"/>
              </a:spcAft>
              <a:buClr>
                <a:srgbClr val="262626"/>
              </a:buClr>
              <a:buSzPts val="1040"/>
              <a:buChar char="•"/>
            </a:pPr>
            <a:r>
              <a:rPr lang="en-US"/>
              <a:t>NetworkTopologyStrategy - 1 cho DC1, 2 cho DC2</a:t>
            </a:r>
            <a:endParaRPr/>
          </a:p>
        </p:txBody>
      </p:sp>
      <p:sp>
        <p:nvSpPr>
          <p:cNvPr id="3977" name="Google Shape;3977;p162"/>
          <p:cNvSpPr txBox="1"/>
          <p:nvPr/>
        </p:nvSpPr>
        <p:spPr>
          <a:xfrm>
            <a:off x="697117" y="2785574"/>
            <a:ext cx="7812000" cy="996714"/>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Arial"/>
                <a:ea typeface="Arial"/>
                <a:cs typeface="Arial"/>
                <a:sym typeface="Arial"/>
              </a:rPr>
              <a:t>&gt;Create keyspace ‘ks_test’</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With replication = {‘</a:t>
            </a:r>
            <a:r>
              <a:rPr lang="en-US" sz="1400">
                <a:solidFill>
                  <a:srgbClr val="00B050"/>
                </a:solidFill>
                <a:latin typeface="Arial"/>
                <a:ea typeface="Arial"/>
                <a:cs typeface="Arial"/>
                <a:sym typeface="Arial"/>
              </a:rPr>
              <a:t>class’:’SimpleStrategy</a:t>
            </a:r>
            <a:r>
              <a:rPr lang="en-US" sz="1400">
                <a:solidFill>
                  <a:schemeClr val="dk1"/>
                </a:solidFill>
                <a:latin typeface="Arial"/>
                <a:ea typeface="Arial"/>
                <a:cs typeface="Arial"/>
                <a:sym typeface="Arial"/>
              </a:rPr>
              <a:t>’,</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‘replication_factor’ : 2};</a:t>
            </a:r>
            <a:endParaRPr/>
          </a:p>
        </p:txBody>
      </p:sp>
      <p:sp>
        <p:nvSpPr>
          <p:cNvPr id="3978" name="Google Shape;3978;p162"/>
          <p:cNvSpPr txBox="1"/>
          <p:nvPr/>
        </p:nvSpPr>
        <p:spPr>
          <a:xfrm>
            <a:off x="697117" y="5693280"/>
            <a:ext cx="7812000" cy="9966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Arial"/>
                <a:ea typeface="Arial"/>
                <a:cs typeface="Arial"/>
                <a:sym typeface="Arial"/>
              </a:rPr>
              <a:t>&gt;CREATE KEYSPACE ks_test2 </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WITH replication =   </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{'class’:'</a:t>
            </a:r>
            <a:r>
              <a:rPr lang="en-US" sz="1400">
                <a:solidFill>
                  <a:srgbClr val="00B050"/>
                </a:solidFill>
                <a:latin typeface="Arial"/>
                <a:ea typeface="Arial"/>
                <a:cs typeface="Arial"/>
                <a:sym typeface="Arial"/>
              </a:rPr>
              <a:t>NetworkTopologyStrategy</a:t>
            </a:r>
            <a:r>
              <a:rPr lang="en-US" sz="1400">
                <a:solidFill>
                  <a:schemeClr val="dk1"/>
                </a:solidFill>
                <a:latin typeface="Arial"/>
                <a:ea typeface="Arial"/>
                <a:cs typeface="Arial"/>
                <a:sym typeface="Arial"/>
              </a:rPr>
              <a:t>’, 'DC1’:  </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'1', 'DC2': '2'}</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3" name="Shape 3983"/>
        <p:cNvGrpSpPr/>
        <p:nvPr/>
      </p:nvGrpSpPr>
      <p:grpSpPr>
        <a:xfrm>
          <a:off x="0" y="0"/>
          <a:ext cx="0" cy="0"/>
          <a:chOff x="0" y="0"/>
          <a:chExt cx="0" cy="0"/>
        </a:xfrm>
      </p:grpSpPr>
      <p:sp>
        <p:nvSpPr>
          <p:cNvPr id="3984" name="Google Shape;3984;p16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2.3. Cassandra</a:t>
            </a:r>
            <a:endParaRPr/>
          </a:p>
        </p:txBody>
      </p:sp>
      <p:sp>
        <p:nvSpPr>
          <p:cNvPr id="3985" name="Google Shape;3985;p16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Tạo bảng</a:t>
            </a:r>
            <a:endParaRPr/>
          </a:p>
        </p:txBody>
      </p:sp>
      <p:sp>
        <p:nvSpPr>
          <p:cNvPr id="3986" name="Google Shape;3986;p16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987" name="Google Shape;3987;p16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Tạo bảng mới</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sp>
        <p:nvSpPr>
          <p:cNvPr id="3988" name="Google Shape;3988;p163"/>
          <p:cNvSpPr txBox="1"/>
          <p:nvPr/>
        </p:nvSpPr>
        <p:spPr>
          <a:xfrm>
            <a:off x="697117" y="2562860"/>
            <a:ext cx="7812000" cy="36957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Arial"/>
                <a:ea typeface="Arial"/>
                <a:cs typeface="Arial"/>
                <a:sym typeface="Arial"/>
              </a:rPr>
              <a:t>create_table_statement ::= CREATE TABLE [ IF NOT EXISTS ] </a:t>
            </a:r>
            <a:r>
              <a:rPr lang="en-US" sz="1200">
                <a:solidFill>
                  <a:srgbClr val="00B050"/>
                </a:solidFill>
                <a:latin typeface="Arial"/>
                <a:ea typeface="Arial"/>
                <a:cs typeface="Arial"/>
                <a:sym typeface="Arial"/>
              </a:rPr>
              <a:t>table_name </a:t>
            </a:r>
            <a:r>
              <a:rPr lang="en-US" sz="1200">
                <a:solidFill>
                  <a:schemeClr val="dk1"/>
                </a:solidFill>
                <a:latin typeface="Arial"/>
                <a:ea typeface="Arial"/>
                <a:cs typeface="Arial"/>
                <a:sym typeface="Arial"/>
              </a:rPr>
              <a:t>'(‘ </a:t>
            </a:r>
            <a:endParaRPr/>
          </a:p>
          <a:p>
            <a:pPr indent="0" lvl="0" marL="182563" marR="0" rtl="0" algn="l">
              <a:spcBef>
                <a:spcPts val="0"/>
              </a:spcBef>
              <a:spcAft>
                <a:spcPts val="0"/>
              </a:spcAft>
              <a:buNone/>
            </a:pPr>
            <a:r>
              <a:rPr lang="en-US" sz="1200">
                <a:solidFill>
                  <a:schemeClr val="dk1"/>
                </a:solidFill>
                <a:latin typeface="Arial"/>
                <a:ea typeface="Arial"/>
                <a:cs typeface="Arial"/>
                <a:sym typeface="Arial"/>
              </a:rPr>
              <a:t>	</a:t>
            </a:r>
            <a:r>
              <a:rPr lang="en-US" sz="1200">
                <a:solidFill>
                  <a:srgbClr val="00B050"/>
                </a:solidFill>
                <a:latin typeface="Arial"/>
                <a:ea typeface="Arial"/>
                <a:cs typeface="Arial"/>
                <a:sym typeface="Arial"/>
              </a:rPr>
              <a:t>column_definition</a:t>
            </a:r>
            <a:endParaRPr/>
          </a:p>
          <a:p>
            <a:pPr indent="0" lvl="0" marL="182563" marR="0" rtl="0" algn="l">
              <a:spcBef>
                <a:spcPts val="0"/>
              </a:spcBef>
              <a:spcAft>
                <a:spcPts val="0"/>
              </a:spcAft>
              <a:buNone/>
            </a:pPr>
            <a:r>
              <a:rPr lang="en-US" sz="1200">
                <a:solidFill>
                  <a:schemeClr val="dk1"/>
                </a:solidFill>
                <a:latin typeface="Arial"/>
                <a:ea typeface="Arial"/>
                <a:cs typeface="Arial"/>
                <a:sym typeface="Arial"/>
              </a:rPr>
              <a:t> 	( ',' </a:t>
            </a:r>
            <a:r>
              <a:rPr lang="en-US" sz="1200">
                <a:solidFill>
                  <a:srgbClr val="00B050"/>
                </a:solidFill>
                <a:latin typeface="Arial"/>
                <a:ea typeface="Arial"/>
                <a:cs typeface="Arial"/>
                <a:sym typeface="Arial"/>
              </a:rPr>
              <a:t>column_definition </a:t>
            </a:r>
            <a:r>
              <a:rPr lang="en-US" sz="1200">
                <a:solidFill>
                  <a:schemeClr val="dk1"/>
                </a:solidFill>
                <a:latin typeface="Arial"/>
                <a:ea typeface="Arial"/>
                <a:cs typeface="Arial"/>
                <a:sym typeface="Arial"/>
              </a:rPr>
              <a:t>)*</a:t>
            </a:r>
            <a:endParaRPr/>
          </a:p>
          <a:p>
            <a:pPr indent="0" lvl="0" marL="182563" marR="0" rtl="0" algn="l">
              <a:spcBef>
                <a:spcPts val="0"/>
              </a:spcBef>
              <a:spcAft>
                <a:spcPts val="0"/>
              </a:spcAft>
              <a:buNone/>
            </a:pPr>
            <a:r>
              <a:rPr lang="en-US" sz="1200">
                <a:solidFill>
                  <a:schemeClr val="dk1"/>
                </a:solidFill>
                <a:latin typeface="Arial"/>
                <a:ea typeface="Arial"/>
                <a:cs typeface="Arial"/>
                <a:sym typeface="Arial"/>
              </a:rPr>
              <a:t>	[ ',' PRIMARY KEY '(' </a:t>
            </a:r>
            <a:r>
              <a:rPr lang="en-US" sz="1200">
                <a:solidFill>
                  <a:srgbClr val="00B050"/>
                </a:solidFill>
                <a:latin typeface="Arial"/>
                <a:ea typeface="Arial"/>
                <a:cs typeface="Arial"/>
                <a:sym typeface="Arial"/>
              </a:rPr>
              <a:t>primary_key </a:t>
            </a:r>
            <a:r>
              <a:rPr lang="en-US" sz="1200">
                <a:solidFill>
                  <a:schemeClr val="dk1"/>
                </a:solidFill>
                <a:latin typeface="Arial"/>
                <a:ea typeface="Arial"/>
                <a:cs typeface="Arial"/>
                <a:sym typeface="Arial"/>
              </a:rPr>
              <a:t>')’ ]</a:t>
            </a:r>
            <a:endParaRPr/>
          </a:p>
          <a:p>
            <a:pPr indent="0" lvl="0" marL="182563" marR="0" rtl="0" algn="l">
              <a:spcBef>
                <a:spcPts val="0"/>
              </a:spcBef>
              <a:spcAft>
                <a:spcPts val="0"/>
              </a:spcAft>
              <a:buNone/>
            </a:pPr>
            <a:r>
              <a:rPr lang="en-US" sz="1200">
                <a:solidFill>
                  <a:schemeClr val="dk1"/>
                </a:solidFill>
                <a:latin typeface="Arial"/>
                <a:ea typeface="Arial"/>
                <a:cs typeface="Arial"/>
                <a:sym typeface="Arial"/>
              </a:rPr>
              <a:t>	')' [ WITH </a:t>
            </a:r>
            <a:r>
              <a:rPr lang="en-US" sz="1200">
                <a:solidFill>
                  <a:srgbClr val="00B050"/>
                </a:solidFill>
                <a:latin typeface="Arial"/>
                <a:ea typeface="Arial"/>
                <a:cs typeface="Arial"/>
                <a:sym typeface="Arial"/>
              </a:rPr>
              <a:t>table_options </a:t>
            </a:r>
            <a:r>
              <a:rPr lang="en-US" sz="1200">
                <a:solidFill>
                  <a:schemeClr val="dk1"/>
                </a:solidFill>
                <a:latin typeface="Arial"/>
                <a:ea typeface="Arial"/>
                <a:cs typeface="Arial"/>
                <a:sym typeface="Arial"/>
              </a:rPr>
              <a:t>]</a:t>
            </a:r>
            <a:endParaRPr/>
          </a:p>
          <a:p>
            <a:pPr indent="0" lvl="0" marL="182563" marR="0" rtl="0" algn="l">
              <a:spcBef>
                <a:spcPts val="0"/>
              </a:spcBef>
              <a:spcAft>
                <a:spcPts val="0"/>
              </a:spcAft>
              <a:buNone/>
            </a:pPr>
            <a:r>
              <a:rPr lang="en-US" sz="1200">
                <a:solidFill>
                  <a:schemeClr val="dk1"/>
                </a:solidFill>
                <a:latin typeface="Arial"/>
                <a:ea typeface="Arial"/>
                <a:cs typeface="Arial"/>
                <a:sym typeface="Arial"/>
              </a:rPr>
              <a:t>column_definition ::= </a:t>
            </a:r>
            <a:r>
              <a:rPr lang="en-US" sz="1200">
                <a:solidFill>
                  <a:srgbClr val="00B050"/>
                </a:solidFill>
                <a:latin typeface="Arial"/>
                <a:ea typeface="Arial"/>
                <a:cs typeface="Arial"/>
                <a:sym typeface="Arial"/>
              </a:rPr>
              <a:t>column_name cql_type </a:t>
            </a:r>
            <a:endParaRPr/>
          </a:p>
          <a:p>
            <a:pPr indent="0" lvl="0" marL="182563" marR="0" rtl="0" algn="l">
              <a:spcBef>
                <a:spcPts val="0"/>
              </a:spcBef>
              <a:spcAft>
                <a:spcPts val="0"/>
              </a:spcAft>
              <a:buNone/>
            </a:pPr>
            <a:r>
              <a:rPr lang="en-US" sz="1200">
                <a:solidFill>
                  <a:schemeClr val="dk1"/>
                </a:solidFill>
                <a:latin typeface="Arial"/>
                <a:ea typeface="Arial"/>
                <a:cs typeface="Arial"/>
                <a:sym typeface="Arial"/>
              </a:rPr>
              <a:t>[ STATIC ] [ PRIMARY KEY] </a:t>
            </a:r>
            <a:endParaRPr/>
          </a:p>
          <a:p>
            <a:pPr indent="0" lvl="0" marL="182563" marR="0" rtl="0" algn="l">
              <a:spcBef>
                <a:spcPts val="0"/>
              </a:spcBef>
              <a:spcAft>
                <a:spcPts val="0"/>
              </a:spcAft>
              <a:buNone/>
            </a:pPr>
            <a:r>
              <a:rPr lang="en-US" sz="1200">
                <a:solidFill>
                  <a:schemeClr val="dk1"/>
                </a:solidFill>
                <a:latin typeface="Arial"/>
                <a:ea typeface="Arial"/>
                <a:cs typeface="Arial"/>
                <a:sym typeface="Arial"/>
              </a:rPr>
              <a:t>primary_key ::= </a:t>
            </a:r>
            <a:r>
              <a:rPr lang="en-US" sz="1200">
                <a:solidFill>
                  <a:srgbClr val="00B050"/>
                </a:solidFill>
                <a:latin typeface="Arial"/>
                <a:ea typeface="Arial"/>
                <a:cs typeface="Arial"/>
                <a:sym typeface="Arial"/>
              </a:rPr>
              <a:t>partition_key </a:t>
            </a:r>
            <a:endParaRPr/>
          </a:p>
          <a:p>
            <a:pPr indent="0" lvl="0" marL="182563" marR="0" rtl="0" algn="l">
              <a:spcBef>
                <a:spcPts val="0"/>
              </a:spcBef>
              <a:spcAft>
                <a:spcPts val="0"/>
              </a:spcAft>
              <a:buNone/>
            </a:pPr>
            <a:r>
              <a:rPr lang="en-US" sz="1200">
                <a:solidFill>
                  <a:schemeClr val="dk1"/>
                </a:solidFill>
                <a:latin typeface="Arial"/>
                <a:ea typeface="Arial"/>
                <a:cs typeface="Arial"/>
                <a:sym typeface="Arial"/>
              </a:rPr>
              <a:t>	[ ',’ </a:t>
            </a:r>
            <a:r>
              <a:rPr lang="en-US" sz="1200">
                <a:solidFill>
                  <a:srgbClr val="00B050"/>
                </a:solidFill>
                <a:latin typeface="Arial"/>
                <a:ea typeface="Arial"/>
                <a:cs typeface="Arial"/>
                <a:sym typeface="Arial"/>
              </a:rPr>
              <a:t>clustering_columns </a:t>
            </a:r>
            <a:r>
              <a:rPr lang="en-US" sz="1200">
                <a:solidFill>
                  <a:schemeClr val="dk1"/>
                </a:solidFill>
                <a:latin typeface="Arial"/>
                <a:ea typeface="Arial"/>
                <a:cs typeface="Arial"/>
                <a:sym typeface="Arial"/>
              </a:rPr>
              <a:t>]</a:t>
            </a:r>
            <a:endParaRPr/>
          </a:p>
          <a:p>
            <a:pPr indent="0" lvl="0" marL="182563" marR="0" rtl="0" algn="l">
              <a:spcBef>
                <a:spcPts val="0"/>
              </a:spcBef>
              <a:spcAft>
                <a:spcPts val="0"/>
              </a:spcAft>
              <a:buNone/>
            </a:pPr>
            <a:r>
              <a:rPr lang="en-US" sz="1200">
                <a:solidFill>
                  <a:schemeClr val="dk1"/>
                </a:solidFill>
                <a:latin typeface="Arial"/>
                <a:ea typeface="Arial"/>
                <a:cs typeface="Arial"/>
                <a:sym typeface="Arial"/>
              </a:rPr>
              <a:t>partition_key ::= </a:t>
            </a:r>
            <a:r>
              <a:rPr lang="en-US" sz="1200">
                <a:solidFill>
                  <a:srgbClr val="00B050"/>
                </a:solidFill>
                <a:latin typeface="Arial"/>
                <a:ea typeface="Arial"/>
                <a:cs typeface="Arial"/>
                <a:sym typeface="Arial"/>
              </a:rPr>
              <a:t>column_name</a:t>
            </a:r>
            <a:endParaRPr/>
          </a:p>
          <a:p>
            <a:pPr indent="0" lvl="0" marL="182563" marR="0" rtl="0" algn="l">
              <a:spcBef>
                <a:spcPts val="0"/>
              </a:spcBef>
              <a:spcAft>
                <a:spcPts val="0"/>
              </a:spcAft>
              <a:buNone/>
            </a:pPr>
            <a:r>
              <a:rPr lang="en-US" sz="1200">
                <a:solidFill>
                  <a:schemeClr val="dk1"/>
                </a:solidFill>
                <a:latin typeface="Arial"/>
                <a:ea typeface="Arial"/>
                <a:cs typeface="Arial"/>
                <a:sym typeface="Arial"/>
              </a:rPr>
              <a:t>| '(' </a:t>
            </a:r>
            <a:r>
              <a:rPr lang="en-US" sz="1200">
                <a:solidFill>
                  <a:srgbClr val="00B050"/>
                </a:solidFill>
                <a:latin typeface="Arial"/>
                <a:ea typeface="Arial"/>
                <a:cs typeface="Arial"/>
                <a:sym typeface="Arial"/>
              </a:rPr>
              <a:t>column_name </a:t>
            </a:r>
            <a:r>
              <a:rPr lang="en-US" sz="1200">
                <a:solidFill>
                  <a:schemeClr val="dk1"/>
                </a:solidFill>
                <a:latin typeface="Arial"/>
                <a:ea typeface="Arial"/>
                <a:cs typeface="Arial"/>
                <a:sym typeface="Arial"/>
              </a:rPr>
              <a:t>( ',' </a:t>
            </a:r>
            <a:r>
              <a:rPr lang="en-US" sz="1200">
                <a:solidFill>
                  <a:srgbClr val="00B050"/>
                </a:solidFill>
                <a:latin typeface="Arial"/>
                <a:ea typeface="Arial"/>
                <a:cs typeface="Arial"/>
                <a:sym typeface="Arial"/>
              </a:rPr>
              <a:t>column_name </a:t>
            </a:r>
            <a:r>
              <a:rPr lang="en-US" sz="1200">
                <a:solidFill>
                  <a:schemeClr val="dk1"/>
                </a:solidFill>
                <a:latin typeface="Arial"/>
                <a:ea typeface="Arial"/>
                <a:cs typeface="Arial"/>
                <a:sym typeface="Arial"/>
              </a:rPr>
              <a:t>)* ')’  </a:t>
            </a:r>
            <a:endParaRPr/>
          </a:p>
          <a:p>
            <a:pPr indent="0" lvl="0" marL="182563" marR="0" rtl="0" algn="l">
              <a:spcBef>
                <a:spcPts val="0"/>
              </a:spcBef>
              <a:spcAft>
                <a:spcPts val="0"/>
              </a:spcAft>
              <a:buNone/>
            </a:pPr>
            <a:r>
              <a:rPr lang="en-US" sz="1200">
                <a:solidFill>
                  <a:schemeClr val="dk1"/>
                </a:solidFill>
                <a:latin typeface="Arial"/>
                <a:ea typeface="Arial"/>
                <a:cs typeface="Arial"/>
                <a:sym typeface="Arial"/>
              </a:rPr>
              <a:t>clustering_columns ::= </a:t>
            </a:r>
            <a:r>
              <a:rPr lang="en-US" sz="1200">
                <a:solidFill>
                  <a:srgbClr val="00B050"/>
                </a:solidFill>
                <a:latin typeface="Arial"/>
                <a:ea typeface="Arial"/>
                <a:cs typeface="Arial"/>
                <a:sym typeface="Arial"/>
              </a:rPr>
              <a:t>column_name </a:t>
            </a:r>
            <a:r>
              <a:rPr lang="en-US" sz="1200">
                <a:solidFill>
                  <a:schemeClr val="dk1"/>
                </a:solidFill>
                <a:latin typeface="Arial"/>
                <a:ea typeface="Arial"/>
                <a:cs typeface="Arial"/>
                <a:sym typeface="Arial"/>
              </a:rPr>
              <a:t>( ',' </a:t>
            </a:r>
            <a:r>
              <a:rPr lang="en-US" sz="1200">
                <a:solidFill>
                  <a:srgbClr val="00B050"/>
                </a:solidFill>
                <a:latin typeface="Arial"/>
                <a:ea typeface="Arial"/>
                <a:cs typeface="Arial"/>
                <a:sym typeface="Arial"/>
              </a:rPr>
              <a:t>column_name </a:t>
            </a:r>
            <a:r>
              <a:rPr lang="en-US" sz="1200">
                <a:solidFill>
                  <a:schemeClr val="dk1"/>
                </a:solidFill>
                <a:latin typeface="Arial"/>
                <a:ea typeface="Arial"/>
                <a:cs typeface="Arial"/>
                <a:sym typeface="Arial"/>
              </a:rPr>
              <a:t>)*</a:t>
            </a:r>
            <a:endParaRPr/>
          </a:p>
          <a:p>
            <a:pPr indent="0" lvl="0" marL="182563" marR="0" rtl="0" algn="l">
              <a:spcBef>
                <a:spcPts val="0"/>
              </a:spcBef>
              <a:spcAft>
                <a:spcPts val="0"/>
              </a:spcAft>
              <a:buNone/>
            </a:pPr>
            <a:r>
              <a:rPr lang="en-US" sz="1200">
                <a:solidFill>
                  <a:schemeClr val="dk1"/>
                </a:solidFill>
                <a:latin typeface="Arial"/>
                <a:ea typeface="Arial"/>
                <a:cs typeface="Arial"/>
                <a:sym typeface="Arial"/>
              </a:rPr>
              <a:t>table_options ::= COMPACT STORAGE [ AND </a:t>
            </a:r>
            <a:r>
              <a:rPr lang="en-US" sz="1200">
                <a:solidFill>
                  <a:srgbClr val="00B050"/>
                </a:solidFill>
                <a:latin typeface="Arial"/>
                <a:ea typeface="Arial"/>
                <a:cs typeface="Arial"/>
                <a:sym typeface="Arial"/>
              </a:rPr>
              <a:t>table_options </a:t>
            </a:r>
            <a:r>
              <a:rPr lang="en-US" sz="1200">
                <a:solidFill>
                  <a:schemeClr val="dk1"/>
                </a:solidFill>
                <a:latin typeface="Arial"/>
                <a:ea typeface="Arial"/>
                <a:cs typeface="Arial"/>
                <a:sym typeface="Arial"/>
              </a:rPr>
              <a:t>] </a:t>
            </a:r>
            <a:endParaRPr/>
          </a:p>
          <a:p>
            <a:pPr indent="0" lvl="0" marL="182563" marR="0" rtl="0" algn="l">
              <a:spcBef>
                <a:spcPts val="0"/>
              </a:spcBef>
              <a:spcAft>
                <a:spcPts val="0"/>
              </a:spcAft>
              <a:buNone/>
            </a:pPr>
            <a:r>
              <a:rPr lang="en-US" sz="1200">
                <a:solidFill>
                  <a:schemeClr val="dk1"/>
                </a:solidFill>
                <a:latin typeface="Arial"/>
                <a:ea typeface="Arial"/>
                <a:cs typeface="Arial"/>
                <a:sym typeface="Arial"/>
              </a:rPr>
              <a:t>	| CLUSTERING ORDER BY '(' </a:t>
            </a:r>
            <a:r>
              <a:rPr lang="en-US" sz="1200">
                <a:solidFill>
                  <a:srgbClr val="00B050"/>
                </a:solidFill>
                <a:latin typeface="Arial"/>
                <a:ea typeface="Arial"/>
                <a:cs typeface="Arial"/>
                <a:sym typeface="Arial"/>
              </a:rPr>
              <a:t>clustering_order </a:t>
            </a:r>
            <a:r>
              <a:rPr lang="en-US" sz="1200">
                <a:solidFill>
                  <a:schemeClr val="dk1"/>
                </a:solidFill>
                <a:latin typeface="Arial"/>
                <a:ea typeface="Arial"/>
                <a:cs typeface="Arial"/>
                <a:sym typeface="Arial"/>
              </a:rPr>
              <a:t>')’ </a:t>
            </a:r>
            <a:endParaRPr/>
          </a:p>
          <a:p>
            <a:pPr indent="0" lvl="0" marL="182563" marR="0" rtl="0" algn="l">
              <a:spcBef>
                <a:spcPts val="0"/>
              </a:spcBef>
              <a:spcAft>
                <a:spcPts val="0"/>
              </a:spcAft>
              <a:buNone/>
            </a:pPr>
            <a:r>
              <a:rPr lang="en-US" sz="1200">
                <a:solidFill>
                  <a:schemeClr val="dk1"/>
                </a:solidFill>
                <a:latin typeface="Arial"/>
                <a:ea typeface="Arial"/>
                <a:cs typeface="Arial"/>
                <a:sym typeface="Arial"/>
              </a:rPr>
              <a:t>	[ AND </a:t>
            </a:r>
            <a:r>
              <a:rPr lang="en-US" sz="1200">
                <a:solidFill>
                  <a:srgbClr val="00B050"/>
                </a:solidFill>
                <a:latin typeface="Arial"/>
                <a:ea typeface="Arial"/>
                <a:cs typeface="Arial"/>
                <a:sym typeface="Arial"/>
              </a:rPr>
              <a:t>table_options </a:t>
            </a:r>
            <a:r>
              <a:rPr lang="en-US" sz="1200">
                <a:solidFill>
                  <a:schemeClr val="dk1"/>
                </a:solidFill>
                <a:latin typeface="Arial"/>
                <a:ea typeface="Arial"/>
                <a:cs typeface="Arial"/>
                <a:sym typeface="Arial"/>
              </a:rPr>
              <a:t>] | </a:t>
            </a:r>
            <a:r>
              <a:rPr lang="en-US" sz="1200">
                <a:solidFill>
                  <a:srgbClr val="00B050"/>
                </a:solidFill>
                <a:latin typeface="Arial"/>
                <a:ea typeface="Arial"/>
                <a:cs typeface="Arial"/>
                <a:sym typeface="Arial"/>
              </a:rPr>
              <a:t>options </a:t>
            </a:r>
            <a:endParaRPr/>
          </a:p>
          <a:p>
            <a:pPr indent="0" lvl="0" marL="182563" marR="0" rtl="0" algn="l">
              <a:spcBef>
                <a:spcPts val="0"/>
              </a:spcBef>
              <a:spcAft>
                <a:spcPts val="0"/>
              </a:spcAft>
              <a:buNone/>
            </a:pPr>
            <a:r>
              <a:rPr lang="en-US" sz="1200">
                <a:solidFill>
                  <a:schemeClr val="dk1"/>
                </a:solidFill>
                <a:latin typeface="Arial"/>
                <a:ea typeface="Arial"/>
                <a:cs typeface="Arial"/>
                <a:sym typeface="Arial"/>
              </a:rPr>
              <a:t>clustering_order ::= </a:t>
            </a:r>
            <a:r>
              <a:rPr lang="en-US" sz="1200">
                <a:solidFill>
                  <a:srgbClr val="00B050"/>
                </a:solidFill>
                <a:latin typeface="Arial"/>
                <a:ea typeface="Arial"/>
                <a:cs typeface="Arial"/>
                <a:sym typeface="Arial"/>
              </a:rPr>
              <a:t>column_name </a:t>
            </a:r>
            <a:r>
              <a:rPr lang="en-US" sz="1200">
                <a:solidFill>
                  <a:schemeClr val="dk1"/>
                </a:solidFill>
                <a:latin typeface="Arial"/>
                <a:ea typeface="Arial"/>
                <a:cs typeface="Arial"/>
                <a:sym typeface="Arial"/>
              </a:rPr>
              <a:t>(ASC | DESC) </a:t>
            </a:r>
            <a:endParaRPr/>
          </a:p>
          <a:p>
            <a:pPr indent="0" lvl="0" marL="182563" marR="0" rtl="0" algn="l">
              <a:spcBef>
                <a:spcPts val="0"/>
              </a:spcBef>
              <a:spcAft>
                <a:spcPts val="0"/>
              </a:spcAft>
              <a:buNone/>
            </a:pPr>
            <a:r>
              <a:rPr lang="en-US" sz="1200">
                <a:solidFill>
                  <a:schemeClr val="dk1"/>
                </a:solidFill>
                <a:latin typeface="Arial"/>
                <a:ea typeface="Arial"/>
                <a:cs typeface="Arial"/>
                <a:sym typeface="Arial"/>
              </a:rPr>
              <a:t>	( ',' </a:t>
            </a:r>
            <a:r>
              <a:rPr lang="en-US" sz="1200">
                <a:solidFill>
                  <a:srgbClr val="00B050"/>
                </a:solidFill>
                <a:latin typeface="Arial"/>
                <a:ea typeface="Arial"/>
                <a:cs typeface="Arial"/>
                <a:sym typeface="Arial"/>
              </a:rPr>
              <a:t>column_name </a:t>
            </a:r>
            <a:r>
              <a:rPr lang="en-US" sz="1200">
                <a:solidFill>
                  <a:schemeClr val="dk1"/>
                </a:solidFill>
                <a:latin typeface="Arial"/>
                <a:ea typeface="Arial"/>
                <a:cs typeface="Arial"/>
                <a:sym typeface="Arial"/>
              </a:rPr>
              <a:t>(ASC | DESC) )*</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3" name="Shape 3993"/>
        <p:cNvGrpSpPr/>
        <p:nvPr/>
      </p:nvGrpSpPr>
      <p:grpSpPr>
        <a:xfrm>
          <a:off x="0" y="0"/>
          <a:ext cx="0" cy="0"/>
          <a:chOff x="0" y="0"/>
          <a:chExt cx="0" cy="0"/>
        </a:xfrm>
      </p:grpSpPr>
      <p:sp>
        <p:nvSpPr>
          <p:cNvPr id="3994" name="Google Shape;3994;p16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2.3. Cassandra</a:t>
            </a:r>
            <a:endParaRPr/>
          </a:p>
        </p:txBody>
      </p:sp>
      <p:sp>
        <p:nvSpPr>
          <p:cNvPr id="3995" name="Google Shape;3995;p16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Lệnh thao tác dữ liệu</a:t>
            </a:r>
            <a:endParaRPr/>
          </a:p>
        </p:txBody>
      </p:sp>
      <p:sp>
        <p:nvSpPr>
          <p:cNvPr id="3996" name="Google Shape;3996;p16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997" name="Google Shape;3997;p16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lệnh truy xuất, xóa, thêm, cập nhật và xử lý dữ liệu hàng loạt</a:t>
            </a:r>
            <a:endParaRPr/>
          </a:p>
        </p:txBody>
      </p:sp>
      <p:grpSp>
        <p:nvGrpSpPr>
          <p:cNvPr id="3998" name="Google Shape;3998;p164"/>
          <p:cNvGrpSpPr/>
          <p:nvPr/>
        </p:nvGrpSpPr>
        <p:grpSpPr>
          <a:xfrm>
            <a:off x="1104619" y="3794181"/>
            <a:ext cx="7659034" cy="1781684"/>
            <a:chOff x="1229860" y="4107554"/>
            <a:chExt cx="7659034" cy="1781684"/>
          </a:xfrm>
        </p:grpSpPr>
        <p:cxnSp>
          <p:nvCxnSpPr>
            <p:cNvPr id="3999" name="Google Shape;3999;p164"/>
            <p:cNvCxnSpPr/>
            <p:nvPr/>
          </p:nvCxnSpPr>
          <p:spPr>
            <a:xfrm>
              <a:off x="1953395" y="4862257"/>
              <a:ext cx="6211295" cy="0"/>
            </a:xfrm>
            <a:prstGeom prst="straightConnector1">
              <a:avLst/>
            </a:prstGeom>
            <a:noFill/>
            <a:ln cap="flat" cmpd="sng" w="28575">
              <a:solidFill>
                <a:srgbClr val="1F45BC"/>
              </a:solidFill>
              <a:prstDash val="solid"/>
              <a:miter lim="800000"/>
              <a:headEnd len="sm" w="sm" type="none"/>
              <a:tailEnd len="sm" w="sm" type="none"/>
            </a:ln>
          </p:spPr>
        </p:cxnSp>
        <p:grpSp>
          <p:nvGrpSpPr>
            <p:cNvPr id="4000" name="Google Shape;4000;p164"/>
            <p:cNvGrpSpPr/>
            <p:nvPr/>
          </p:nvGrpSpPr>
          <p:grpSpPr>
            <a:xfrm>
              <a:off x="1229860" y="4580155"/>
              <a:ext cx="7659034" cy="1309083"/>
              <a:chOff x="1007731" y="4653790"/>
              <a:chExt cx="8103292" cy="1385016"/>
            </a:xfrm>
          </p:grpSpPr>
          <p:sp>
            <p:nvSpPr>
              <p:cNvPr id="4001" name="Google Shape;4001;p164"/>
              <p:cNvSpPr/>
              <p:nvPr/>
            </p:nvSpPr>
            <p:spPr>
              <a:xfrm>
                <a:off x="1007731" y="5113020"/>
                <a:ext cx="1531715" cy="925786"/>
              </a:xfrm>
              <a:prstGeom prst="roundRect">
                <a:avLst>
                  <a:gd fmla="val 17681" name="adj"/>
                </a:avLst>
              </a:prstGeom>
              <a:solidFill>
                <a:srgbClr val="9CC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Lựa chọn</a:t>
                </a:r>
                <a:endParaRPr sz="1600">
                  <a:solidFill>
                    <a:srgbClr val="1F45BC"/>
                  </a:solidFill>
                  <a:latin typeface="Arial"/>
                  <a:ea typeface="Arial"/>
                  <a:cs typeface="Arial"/>
                  <a:sym typeface="Arial"/>
                </a:endParaRPr>
              </a:p>
            </p:txBody>
          </p:sp>
          <p:sp>
            <p:nvSpPr>
              <p:cNvPr id="4002" name="Google Shape;4002;p164"/>
              <p:cNvSpPr/>
              <p:nvPr/>
            </p:nvSpPr>
            <p:spPr>
              <a:xfrm>
                <a:off x="1449118" y="4653790"/>
                <a:ext cx="648940" cy="648940"/>
              </a:xfrm>
              <a:prstGeom prst="ellipse">
                <a:avLst/>
              </a:prstGeom>
              <a:solidFill>
                <a:schemeClr val="lt1"/>
              </a:solidFill>
              <a:ln cap="flat" cmpd="sng" w="57150">
                <a:solidFill>
                  <a:srgbClr val="9CC1F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003" name="Google Shape;4003;p164"/>
              <p:cNvSpPr txBox="1"/>
              <p:nvPr/>
            </p:nvSpPr>
            <p:spPr>
              <a:xfrm>
                <a:off x="1544956" y="4783892"/>
                <a:ext cx="456559" cy="390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01</a:t>
                </a:r>
                <a:endParaRPr sz="1800">
                  <a:solidFill>
                    <a:srgbClr val="1F45BC"/>
                  </a:solidFill>
                  <a:latin typeface="Arial"/>
                  <a:ea typeface="Arial"/>
                  <a:cs typeface="Arial"/>
                  <a:sym typeface="Arial"/>
                </a:endParaRPr>
              </a:p>
            </p:txBody>
          </p:sp>
          <p:sp>
            <p:nvSpPr>
              <p:cNvPr id="4004" name="Google Shape;4004;p164"/>
              <p:cNvSpPr/>
              <p:nvPr/>
            </p:nvSpPr>
            <p:spPr>
              <a:xfrm>
                <a:off x="2646897" y="5113020"/>
                <a:ext cx="1531715" cy="925786"/>
              </a:xfrm>
              <a:prstGeom prst="roundRect">
                <a:avLst>
                  <a:gd fmla="val 17681" name="adj"/>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Chèn</a:t>
                </a:r>
                <a:endParaRPr sz="1600">
                  <a:solidFill>
                    <a:srgbClr val="1F45BC"/>
                  </a:solidFill>
                  <a:latin typeface="Arial"/>
                  <a:ea typeface="Arial"/>
                  <a:cs typeface="Arial"/>
                  <a:sym typeface="Arial"/>
                </a:endParaRPr>
              </a:p>
            </p:txBody>
          </p:sp>
          <p:sp>
            <p:nvSpPr>
              <p:cNvPr id="4005" name="Google Shape;4005;p164"/>
              <p:cNvSpPr/>
              <p:nvPr/>
            </p:nvSpPr>
            <p:spPr>
              <a:xfrm>
                <a:off x="3088284" y="4653790"/>
                <a:ext cx="648940" cy="648940"/>
              </a:xfrm>
              <a:prstGeom prst="ellipse">
                <a:avLst/>
              </a:prstGeom>
              <a:solidFill>
                <a:schemeClr val="lt1"/>
              </a:solidFill>
              <a:ln cap="flat" cmpd="sng" w="57150">
                <a:solidFill>
                  <a:srgbClr val="66A1F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006" name="Google Shape;4006;p164"/>
              <p:cNvSpPr txBox="1"/>
              <p:nvPr/>
            </p:nvSpPr>
            <p:spPr>
              <a:xfrm>
                <a:off x="3176490" y="4783892"/>
                <a:ext cx="471823" cy="390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02</a:t>
                </a:r>
                <a:endParaRPr sz="1800">
                  <a:solidFill>
                    <a:srgbClr val="1F45BC"/>
                  </a:solidFill>
                  <a:latin typeface="Arial"/>
                  <a:ea typeface="Arial"/>
                  <a:cs typeface="Arial"/>
                  <a:sym typeface="Arial"/>
                </a:endParaRPr>
              </a:p>
            </p:txBody>
          </p:sp>
          <p:sp>
            <p:nvSpPr>
              <p:cNvPr id="4007" name="Google Shape;4007;p164"/>
              <p:cNvSpPr/>
              <p:nvPr/>
            </p:nvSpPr>
            <p:spPr>
              <a:xfrm>
                <a:off x="4289015" y="5113020"/>
                <a:ext cx="1531715" cy="925786"/>
              </a:xfrm>
              <a:prstGeom prst="roundRect">
                <a:avLst>
                  <a:gd fmla="val 17681" name="adj"/>
                </a:avLst>
              </a:prstGeom>
              <a:solidFill>
                <a:srgbClr val="D9D9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Cập nhật</a:t>
                </a:r>
                <a:endParaRPr sz="1600">
                  <a:solidFill>
                    <a:srgbClr val="1F45BC"/>
                  </a:solidFill>
                  <a:latin typeface="Arial"/>
                  <a:ea typeface="Arial"/>
                  <a:cs typeface="Arial"/>
                  <a:sym typeface="Arial"/>
                </a:endParaRPr>
              </a:p>
            </p:txBody>
          </p:sp>
          <p:sp>
            <p:nvSpPr>
              <p:cNvPr id="4008" name="Google Shape;4008;p164"/>
              <p:cNvSpPr/>
              <p:nvPr/>
            </p:nvSpPr>
            <p:spPr>
              <a:xfrm>
                <a:off x="4730402" y="4653790"/>
                <a:ext cx="648940" cy="648940"/>
              </a:xfrm>
              <a:prstGeom prst="ellipse">
                <a:avLst/>
              </a:prstGeom>
              <a:solidFill>
                <a:schemeClr val="lt1"/>
              </a:solidFill>
              <a:ln cap="flat" cmpd="sng" w="57150">
                <a:solidFill>
                  <a:srgbClr val="D9D9D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009" name="Google Shape;4009;p164"/>
              <p:cNvSpPr txBox="1"/>
              <p:nvPr/>
            </p:nvSpPr>
            <p:spPr>
              <a:xfrm>
                <a:off x="4815216" y="4783892"/>
                <a:ext cx="478607" cy="390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03</a:t>
                </a:r>
                <a:endParaRPr sz="1800">
                  <a:solidFill>
                    <a:srgbClr val="1F45BC"/>
                  </a:solidFill>
                  <a:latin typeface="Arial"/>
                  <a:ea typeface="Arial"/>
                  <a:cs typeface="Arial"/>
                  <a:sym typeface="Arial"/>
                </a:endParaRPr>
              </a:p>
            </p:txBody>
          </p:sp>
          <p:sp>
            <p:nvSpPr>
              <p:cNvPr id="4010" name="Google Shape;4010;p164"/>
              <p:cNvSpPr/>
              <p:nvPr/>
            </p:nvSpPr>
            <p:spPr>
              <a:xfrm>
                <a:off x="5936092" y="5113020"/>
                <a:ext cx="1531715" cy="925786"/>
              </a:xfrm>
              <a:prstGeom prst="roundRect">
                <a:avLst>
                  <a:gd fmla="val 17681" name="adj"/>
                </a:avLst>
              </a:prstGeom>
              <a:solidFill>
                <a:srgbClr val="829B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Xóa</a:t>
                </a:r>
                <a:endParaRPr sz="1600">
                  <a:solidFill>
                    <a:srgbClr val="1F45BC"/>
                  </a:solidFill>
                  <a:latin typeface="Arial"/>
                  <a:ea typeface="Arial"/>
                  <a:cs typeface="Arial"/>
                  <a:sym typeface="Arial"/>
                </a:endParaRPr>
              </a:p>
            </p:txBody>
          </p:sp>
          <p:sp>
            <p:nvSpPr>
              <p:cNvPr id="4011" name="Google Shape;4011;p164"/>
              <p:cNvSpPr/>
              <p:nvPr/>
            </p:nvSpPr>
            <p:spPr>
              <a:xfrm>
                <a:off x="6377479" y="4653790"/>
                <a:ext cx="648940" cy="648940"/>
              </a:xfrm>
              <a:prstGeom prst="ellipse">
                <a:avLst/>
              </a:prstGeom>
              <a:solidFill>
                <a:schemeClr val="lt1"/>
              </a:solidFill>
              <a:ln cap="flat" cmpd="sng" w="57150">
                <a:solidFill>
                  <a:srgbClr val="829BE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012" name="Google Shape;4012;p164"/>
              <p:cNvSpPr txBox="1"/>
              <p:nvPr/>
            </p:nvSpPr>
            <p:spPr>
              <a:xfrm>
                <a:off x="6459750" y="4783892"/>
                <a:ext cx="483695" cy="390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04</a:t>
                </a:r>
                <a:endParaRPr sz="1800">
                  <a:solidFill>
                    <a:srgbClr val="1F45BC"/>
                  </a:solidFill>
                  <a:latin typeface="Arial"/>
                  <a:ea typeface="Arial"/>
                  <a:cs typeface="Arial"/>
                  <a:sym typeface="Arial"/>
                </a:endParaRPr>
              </a:p>
            </p:txBody>
          </p:sp>
          <p:sp>
            <p:nvSpPr>
              <p:cNvPr id="4013" name="Google Shape;4013;p164"/>
              <p:cNvSpPr/>
              <p:nvPr/>
            </p:nvSpPr>
            <p:spPr>
              <a:xfrm>
                <a:off x="7579308" y="5113020"/>
                <a:ext cx="1531715" cy="925786"/>
              </a:xfrm>
              <a:prstGeom prst="roundRect">
                <a:avLst>
                  <a:gd fmla="val 17681" name="adj"/>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Hàng loạt</a:t>
                </a:r>
                <a:endParaRPr sz="1600">
                  <a:solidFill>
                    <a:srgbClr val="1F45BC"/>
                  </a:solidFill>
                  <a:latin typeface="Arial"/>
                  <a:ea typeface="Arial"/>
                  <a:cs typeface="Arial"/>
                  <a:sym typeface="Arial"/>
                </a:endParaRPr>
              </a:p>
            </p:txBody>
          </p:sp>
          <p:sp>
            <p:nvSpPr>
              <p:cNvPr id="4014" name="Google Shape;4014;p164"/>
              <p:cNvSpPr/>
              <p:nvPr/>
            </p:nvSpPr>
            <p:spPr>
              <a:xfrm>
                <a:off x="8020695" y="4653790"/>
                <a:ext cx="648940" cy="648940"/>
              </a:xfrm>
              <a:prstGeom prst="ellipse">
                <a:avLst/>
              </a:prstGeom>
              <a:solidFill>
                <a:schemeClr val="lt1"/>
              </a:solidFill>
              <a:ln cap="flat" cmpd="sng" w="571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015" name="Google Shape;4015;p164"/>
              <p:cNvSpPr txBox="1"/>
              <p:nvPr/>
            </p:nvSpPr>
            <p:spPr>
              <a:xfrm>
                <a:off x="8106357" y="4783892"/>
                <a:ext cx="476911" cy="390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05</a:t>
                </a:r>
                <a:endParaRPr sz="1800">
                  <a:solidFill>
                    <a:srgbClr val="1F45BC"/>
                  </a:solidFill>
                  <a:latin typeface="Arial"/>
                  <a:ea typeface="Arial"/>
                  <a:cs typeface="Arial"/>
                  <a:sym typeface="Arial"/>
                </a:endParaRPr>
              </a:p>
            </p:txBody>
          </p:sp>
        </p:grpSp>
        <p:sp>
          <p:nvSpPr>
            <p:cNvPr id="4016" name="Google Shape;4016;p164"/>
            <p:cNvSpPr txBox="1"/>
            <p:nvPr/>
          </p:nvSpPr>
          <p:spPr>
            <a:xfrm>
              <a:off x="3957954" y="4107554"/>
              <a:ext cx="220284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Lệnh thao tác dữ liệu CQL</a:t>
              </a:r>
              <a:endParaRPr sz="1400">
                <a:solidFill>
                  <a:srgbClr val="1F45BC"/>
                </a:solidFill>
                <a:latin typeface="Arial"/>
                <a:ea typeface="Arial"/>
                <a:cs typeface="Arial"/>
                <a:sym typeface="Arial"/>
              </a:endParaRPr>
            </a:p>
          </p:txBody>
        </p:sp>
      </p:gr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1" name="Shape 4021"/>
        <p:cNvGrpSpPr/>
        <p:nvPr/>
      </p:nvGrpSpPr>
      <p:grpSpPr>
        <a:xfrm>
          <a:off x="0" y="0"/>
          <a:ext cx="0" cy="0"/>
          <a:chOff x="0" y="0"/>
          <a:chExt cx="0" cy="0"/>
        </a:xfrm>
      </p:grpSpPr>
      <p:sp>
        <p:nvSpPr>
          <p:cNvPr id="4022" name="Google Shape;4022;p16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2.3. Cassandra</a:t>
            </a:r>
            <a:endParaRPr/>
          </a:p>
        </p:txBody>
      </p:sp>
      <p:sp>
        <p:nvSpPr>
          <p:cNvPr id="4023" name="Google Shape;4023;p16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Môi trường Cassandra trong bài tập</a:t>
            </a:r>
            <a:endParaRPr/>
          </a:p>
        </p:txBody>
      </p:sp>
      <p:sp>
        <p:nvSpPr>
          <p:cNvPr id="4024" name="Google Shape;4024;p16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4025" name="Google Shape;4025;p16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Cài đặt và vận hành Cassandra</a:t>
            </a:r>
            <a:endParaRPr/>
          </a:p>
          <a:p>
            <a:pPr indent="-177800" lvl="0" marL="177800" rtl="0" algn="l">
              <a:lnSpc>
                <a:spcPct val="128571"/>
              </a:lnSpc>
              <a:spcBef>
                <a:spcPts val="1000"/>
              </a:spcBef>
              <a:spcAft>
                <a:spcPts val="0"/>
              </a:spcAft>
              <a:buClr>
                <a:srgbClr val="262626"/>
              </a:buClr>
              <a:buSzPts val="1400"/>
              <a:buFont typeface="Arial"/>
              <a:buChar char="•"/>
            </a:pPr>
            <a:r>
              <a:rPr lang="en-US"/>
              <a:t>Môi trường phòng thí nghiệm</a:t>
            </a:r>
            <a:endParaRPr/>
          </a:p>
          <a:p>
            <a:pPr indent="-182563" lvl="1" marL="360363" rtl="0" algn="l">
              <a:lnSpc>
                <a:spcPct val="138461"/>
              </a:lnSpc>
              <a:spcBef>
                <a:spcPts val="200"/>
              </a:spcBef>
              <a:spcAft>
                <a:spcPts val="0"/>
              </a:spcAft>
              <a:buClr>
                <a:srgbClr val="262626"/>
              </a:buClr>
              <a:buSzPts val="1040"/>
              <a:buChar char="•"/>
            </a:pPr>
            <a:r>
              <a:rPr lang="en-US"/>
              <a:t>http://cassandra.apache.org/doad</a:t>
            </a:r>
            <a:endParaRPr/>
          </a:p>
          <a:p>
            <a:pPr indent="-182563" lvl="1" marL="360363" rtl="0" algn="l">
              <a:lnSpc>
                <a:spcPct val="138461"/>
              </a:lnSpc>
              <a:spcBef>
                <a:spcPts val="200"/>
              </a:spcBef>
              <a:spcAft>
                <a:spcPts val="0"/>
              </a:spcAft>
              <a:buClr>
                <a:srgbClr val="262626"/>
              </a:buClr>
              <a:buSzPts val="1040"/>
              <a:buChar char="•"/>
            </a:pPr>
            <a:r>
              <a:rPr lang="en-US"/>
              <a:t>Phiên bản mới nhất: 3.11</a:t>
            </a:r>
            <a:endParaRPr/>
          </a:p>
          <a:p>
            <a:pPr indent="-182563" lvl="1" marL="360363" rtl="0" algn="l">
              <a:lnSpc>
                <a:spcPct val="138461"/>
              </a:lnSpc>
              <a:spcBef>
                <a:spcPts val="200"/>
              </a:spcBef>
              <a:spcAft>
                <a:spcPts val="0"/>
              </a:spcAft>
              <a:buClr>
                <a:srgbClr val="262626"/>
              </a:buClr>
              <a:buSzPts val="1040"/>
              <a:buChar char="•"/>
            </a:pPr>
            <a:r>
              <a:rPr lang="en-US"/>
              <a:t>Linux - Centos 6.7, Ubuntu..</a:t>
            </a:r>
            <a:endParaRPr/>
          </a:p>
          <a:p>
            <a:pPr indent="-182563" lvl="1" marL="360363" rtl="0" algn="l">
              <a:lnSpc>
                <a:spcPct val="138461"/>
              </a:lnSpc>
              <a:spcBef>
                <a:spcPts val="200"/>
              </a:spcBef>
              <a:spcAft>
                <a:spcPts val="0"/>
              </a:spcAft>
              <a:buClr>
                <a:srgbClr val="262626"/>
              </a:buClr>
              <a:buSzPts val="1040"/>
              <a:buChar char="•"/>
            </a:pPr>
            <a:r>
              <a:rPr lang="en-US"/>
              <a:t>Trên trang tải xuống, hãy chọn hệ điều hành của bạn và bản phân phối phù hợp</a:t>
            </a:r>
            <a:endParaRPr/>
          </a:p>
          <a:p>
            <a:pPr indent="-182563" lvl="1" marL="360363" rtl="0" algn="l">
              <a:lnSpc>
                <a:spcPct val="138461"/>
              </a:lnSpc>
              <a:spcBef>
                <a:spcPts val="200"/>
              </a:spcBef>
              <a:spcAft>
                <a:spcPts val="0"/>
              </a:spcAft>
              <a:buClr>
                <a:srgbClr val="262626"/>
              </a:buClr>
              <a:buSzPts val="1040"/>
              <a:buChar char="•"/>
            </a:pPr>
            <a:r>
              <a:rPr lang="en-US"/>
              <a:t>Yêu cầu cài đặt Java</a:t>
            </a:r>
            <a:endParaRPr/>
          </a:p>
          <a:p>
            <a:pPr indent="-182563" lvl="1" marL="360363" rtl="0" algn="l">
              <a:lnSpc>
                <a:spcPct val="138461"/>
              </a:lnSpc>
              <a:spcBef>
                <a:spcPts val="200"/>
              </a:spcBef>
              <a:spcAft>
                <a:spcPts val="0"/>
              </a:spcAft>
              <a:buClr>
                <a:srgbClr val="262626"/>
              </a:buClr>
              <a:buSzPts val="1040"/>
              <a:buChar char="•"/>
            </a:pPr>
            <a:r>
              <a:rPr lang="en-US"/>
              <a:t>Python 2.7 để sử dụng Cqlsh</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0" name="Shape 4030"/>
        <p:cNvGrpSpPr/>
        <p:nvPr/>
      </p:nvGrpSpPr>
      <p:grpSpPr>
        <a:xfrm>
          <a:off x="0" y="0"/>
          <a:ext cx="0" cy="0"/>
          <a:chOff x="0" y="0"/>
          <a:chExt cx="0" cy="0"/>
        </a:xfrm>
      </p:grpSpPr>
      <p:sp>
        <p:nvSpPr>
          <p:cNvPr id="4031" name="Google Shape;4031;p166"/>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a:t>NoSQL</a:t>
            </a:r>
            <a:endParaRPr/>
          </a:p>
        </p:txBody>
      </p:sp>
      <p:sp>
        <p:nvSpPr>
          <p:cNvPr id="4032" name="Google Shape;4032;p166"/>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2.</a:t>
            </a:r>
            <a:endParaRPr/>
          </a:p>
        </p:txBody>
      </p:sp>
      <p:sp>
        <p:nvSpPr>
          <p:cNvPr id="4033" name="Google Shape;4033;p166"/>
          <p:cNvSpPr/>
          <p:nvPr/>
        </p:nvSpPr>
        <p:spPr>
          <a:xfrm>
            <a:off x="1234524" y="5365711"/>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2.4. MongoDB</a:t>
            </a:r>
            <a:endParaRPr/>
          </a:p>
        </p:txBody>
      </p:sp>
      <p:sp>
        <p:nvSpPr>
          <p:cNvPr id="4034" name="Google Shape;4034;p166"/>
          <p:cNvSpPr/>
          <p:nvPr/>
        </p:nvSpPr>
        <p:spPr>
          <a:xfrm>
            <a:off x="1051644" y="5364538"/>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Arial"/>
              <a:ea typeface="Arial"/>
              <a:cs typeface="Arial"/>
              <a:sym typeface="Arial"/>
            </a:endParaRPr>
          </a:p>
        </p:txBody>
      </p:sp>
      <p:sp>
        <p:nvSpPr>
          <p:cNvPr id="4035" name="Google Shape;4035;p166"/>
          <p:cNvSpPr/>
          <p:nvPr/>
        </p:nvSpPr>
        <p:spPr>
          <a:xfrm>
            <a:off x="1234524" y="4496244"/>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2.2. Apache HBase</a:t>
            </a:r>
            <a:endParaRPr/>
          </a:p>
        </p:txBody>
      </p:sp>
      <p:sp>
        <p:nvSpPr>
          <p:cNvPr id="4036" name="Google Shape;4036;p166"/>
          <p:cNvSpPr/>
          <p:nvPr/>
        </p:nvSpPr>
        <p:spPr>
          <a:xfrm>
            <a:off x="1051644" y="4495071"/>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Arial"/>
              <a:ea typeface="Arial"/>
              <a:cs typeface="Arial"/>
              <a:sym typeface="Arial"/>
            </a:endParaRPr>
          </a:p>
        </p:txBody>
      </p:sp>
      <p:grpSp>
        <p:nvGrpSpPr>
          <p:cNvPr id="4037" name="Google Shape;4037;p166"/>
          <p:cNvGrpSpPr/>
          <p:nvPr/>
        </p:nvGrpSpPr>
        <p:grpSpPr>
          <a:xfrm>
            <a:off x="1051644" y="4064651"/>
            <a:ext cx="5702300" cy="278172"/>
            <a:chOff x="571500" y="5165783"/>
            <a:chExt cx="5702300" cy="278172"/>
          </a:xfrm>
        </p:grpSpPr>
        <p:sp>
          <p:nvSpPr>
            <p:cNvPr id="4038" name="Google Shape;4038;p166"/>
            <p:cNvSpPr/>
            <p:nvPr/>
          </p:nvSpPr>
          <p:spPr>
            <a:xfrm>
              <a:off x="754380" y="5166956"/>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2.1. Tổng quan về NoSQL</a:t>
              </a:r>
              <a:endParaRPr sz="1800">
                <a:solidFill>
                  <a:srgbClr val="A5A5A5"/>
                </a:solidFill>
                <a:latin typeface="Arial"/>
                <a:ea typeface="Arial"/>
                <a:cs typeface="Arial"/>
                <a:sym typeface="Arial"/>
              </a:endParaRPr>
            </a:p>
          </p:txBody>
        </p:sp>
        <p:sp>
          <p:nvSpPr>
            <p:cNvPr id="4039" name="Google Shape;4039;p166"/>
            <p:cNvSpPr/>
            <p:nvPr/>
          </p:nvSpPr>
          <p:spPr>
            <a:xfrm>
              <a:off x="571500" y="5165783"/>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grpSp>
      <p:sp>
        <p:nvSpPr>
          <p:cNvPr id="4040" name="Google Shape;4040;p166"/>
          <p:cNvSpPr/>
          <p:nvPr/>
        </p:nvSpPr>
        <p:spPr>
          <a:xfrm>
            <a:off x="1234524" y="4931564"/>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2.3. Cassandra</a:t>
            </a:r>
            <a:endParaRPr/>
          </a:p>
        </p:txBody>
      </p:sp>
      <p:sp>
        <p:nvSpPr>
          <p:cNvPr id="4041" name="Google Shape;4041;p166"/>
          <p:cNvSpPr/>
          <p:nvPr/>
        </p:nvSpPr>
        <p:spPr>
          <a:xfrm>
            <a:off x="1051644" y="4930391"/>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Arial"/>
              <a:ea typeface="Arial"/>
              <a:cs typeface="Arial"/>
              <a:sym typeface="Arial"/>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6" name="Shape 4046"/>
        <p:cNvGrpSpPr/>
        <p:nvPr/>
      </p:nvGrpSpPr>
      <p:grpSpPr>
        <a:xfrm>
          <a:off x="0" y="0"/>
          <a:ext cx="0" cy="0"/>
          <a:chOff x="0" y="0"/>
          <a:chExt cx="0" cy="0"/>
        </a:xfrm>
      </p:grpSpPr>
      <p:sp>
        <p:nvSpPr>
          <p:cNvPr id="4047" name="Google Shape;4047;p16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2.4. MongoDB</a:t>
            </a:r>
            <a:endParaRPr/>
          </a:p>
        </p:txBody>
      </p:sp>
      <p:sp>
        <p:nvSpPr>
          <p:cNvPr id="4048" name="Google Shape;4048;p16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MongoDB là gì?</a:t>
            </a:r>
            <a:endParaRPr/>
          </a:p>
        </p:txBody>
      </p:sp>
      <p:sp>
        <p:nvSpPr>
          <p:cNvPr id="4049" name="Google Shape;4049;p16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4050" name="Google Shape;4050;p16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MongoDB là một chương trình cơ sở dữ liệu định hướng tài liệu đa nền tảng. Được phân loại là chương trình cơ sở dữ liệu NoSQL, MongoDB sử dụng các tài liệu giống JSON với lược đồ. MongoDB được phát triển bởi MongoDB Inc.</a:t>
            </a:r>
            <a:endParaRPr/>
          </a:p>
          <a:p>
            <a:pPr indent="-177800" lvl="0" marL="177800" rtl="0" algn="l">
              <a:lnSpc>
                <a:spcPct val="128571"/>
              </a:lnSpc>
              <a:spcBef>
                <a:spcPts val="1000"/>
              </a:spcBef>
              <a:spcAft>
                <a:spcPts val="0"/>
              </a:spcAft>
              <a:buClr>
                <a:srgbClr val="262626"/>
              </a:buClr>
              <a:buSzPts val="1400"/>
              <a:buFont typeface="Arial"/>
              <a:buChar char="•"/>
            </a:pPr>
            <a:r>
              <a:rPr lang="en-US"/>
              <a:t>Cơ sở dữ liệu NoSQL hướng tài liệu, viết bằng C++</a:t>
            </a:r>
            <a:endParaRPr/>
          </a:p>
          <a:p>
            <a:pPr indent="-177800" lvl="0" marL="177800" rtl="0" algn="l">
              <a:lnSpc>
                <a:spcPct val="128571"/>
              </a:lnSpc>
              <a:spcBef>
                <a:spcPts val="1000"/>
              </a:spcBef>
              <a:spcAft>
                <a:spcPts val="0"/>
              </a:spcAft>
              <a:buClr>
                <a:srgbClr val="262626"/>
              </a:buClr>
              <a:buSzPts val="1400"/>
              <a:buFont typeface="Arial"/>
              <a:buChar char="•"/>
            </a:pPr>
            <a:r>
              <a:rPr lang="en-US"/>
              <a:t>2007.10 Bắt đầu phát triển, chuyển sang mô hình phát triển mã nguồn mở vào năm 2009</a:t>
            </a:r>
            <a:endParaRPr/>
          </a:p>
          <a:p>
            <a:pPr indent="-177800" lvl="0" marL="177800" rtl="0" algn="l">
              <a:lnSpc>
                <a:spcPct val="128571"/>
              </a:lnSpc>
              <a:spcBef>
                <a:spcPts val="1000"/>
              </a:spcBef>
              <a:spcAft>
                <a:spcPts val="0"/>
              </a:spcAft>
              <a:buClr>
                <a:srgbClr val="262626"/>
              </a:buClr>
              <a:buSzPts val="1400"/>
              <a:buFont typeface="Arial"/>
              <a:buChar char="•"/>
            </a:pPr>
            <a:r>
              <a:rPr lang="en-US"/>
              <a:t>Được phát triển như một thành phần của sản phẩm PaaS vào thế hệ thứ 10. (MongoDB Inc)</a:t>
            </a:r>
            <a:endParaRPr/>
          </a:p>
          <a:p>
            <a:pPr indent="-177800" lvl="0" marL="177800" rtl="0" algn="l">
              <a:lnSpc>
                <a:spcPct val="128571"/>
              </a:lnSpc>
              <a:spcBef>
                <a:spcPts val="1000"/>
              </a:spcBef>
              <a:spcAft>
                <a:spcPts val="0"/>
              </a:spcAft>
              <a:buClr>
                <a:srgbClr val="262626"/>
              </a:buClr>
              <a:buSzPts val="1400"/>
              <a:buFont typeface="Arial"/>
              <a:buChar char="•"/>
            </a:pPr>
            <a:r>
              <a:rPr lang="en-US"/>
              <a:t>mongoDB (từ DB “khổng lồ”) là một cơ sở dữ liệu hiệu suất cao, có thể mở rộng.</a:t>
            </a:r>
            <a:endParaRPr/>
          </a:p>
        </p:txBody>
      </p:sp>
      <p:pic>
        <p:nvPicPr>
          <p:cNvPr id="4051" name="Google Shape;4051;p167"/>
          <p:cNvPicPr preferRelativeResize="0"/>
          <p:nvPr/>
        </p:nvPicPr>
        <p:blipFill rotWithShape="1">
          <a:blip r:embed="rId3">
            <a:alphaModFix/>
          </a:blip>
          <a:srcRect b="24885" l="0" r="0" t="0"/>
          <a:stretch/>
        </p:blipFill>
        <p:spPr>
          <a:xfrm>
            <a:off x="3570737" y="4437063"/>
            <a:ext cx="2726798" cy="1152128"/>
          </a:xfrm>
          <a:prstGeom prst="rect">
            <a:avLst/>
          </a:prstGeom>
          <a:noFill/>
          <a:ln>
            <a:noFill/>
          </a:ln>
        </p:spPr>
      </p:pic>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6" name="Shape 4056"/>
        <p:cNvGrpSpPr/>
        <p:nvPr/>
      </p:nvGrpSpPr>
      <p:grpSpPr>
        <a:xfrm>
          <a:off x="0" y="0"/>
          <a:ext cx="0" cy="0"/>
          <a:chOff x="0" y="0"/>
          <a:chExt cx="0" cy="0"/>
        </a:xfrm>
      </p:grpSpPr>
      <p:sp>
        <p:nvSpPr>
          <p:cNvPr id="4057" name="Google Shape;4057;p16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2.4. MongoDB</a:t>
            </a:r>
            <a:endParaRPr/>
          </a:p>
        </p:txBody>
      </p:sp>
      <p:sp>
        <p:nvSpPr>
          <p:cNvPr id="4058" name="Google Shape;4058;p16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Tổng quan về MongoDB</a:t>
            </a:r>
            <a:endParaRPr/>
          </a:p>
        </p:txBody>
      </p:sp>
      <p:sp>
        <p:nvSpPr>
          <p:cNvPr id="4059" name="Google Shape;4059;p16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4060" name="Google Shape;4060;p16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Cơ sở dữ liệu tài liệu với cấu trúc lưu trữ dữ liệu kiểu JSON</a:t>
            </a:r>
            <a:endParaRPr/>
          </a:p>
          <a:p>
            <a:pPr indent="-182563" lvl="1" marL="360363" rtl="0" algn="l">
              <a:lnSpc>
                <a:spcPct val="138461"/>
              </a:lnSpc>
              <a:spcBef>
                <a:spcPts val="200"/>
              </a:spcBef>
              <a:spcAft>
                <a:spcPts val="0"/>
              </a:spcAft>
              <a:buClr>
                <a:srgbClr val="262626"/>
              </a:buClr>
              <a:buSzPts val="1040"/>
              <a:buChar char="•"/>
            </a:pPr>
            <a:r>
              <a:rPr lang="en-US"/>
              <a:t>Lưu trữ dữ liệu ở định dạng giống như được sử dụng trong lập trình</a:t>
            </a:r>
            <a:endParaRPr/>
          </a:p>
          <a:p>
            <a:pPr indent="-182563" lvl="1" marL="360363" rtl="0" algn="l">
              <a:lnSpc>
                <a:spcPct val="138461"/>
              </a:lnSpc>
              <a:spcBef>
                <a:spcPts val="200"/>
              </a:spcBef>
              <a:spcAft>
                <a:spcPts val="0"/>
              </a:spcAft>
              <a:buClr>
                <a:srgbClr val="262626"/>
              </a:buClr>
              <a:buSzPts val="1040"/>
              <a:buChar char="•"/>
            </a:pPr>
            <a:r>
              <a:rPr lang="en-US"/>
              <a:t>Định dạng BSON (JSON nhị phân)</a:t>
            </a:r>
            <a:endParaRPr/>
          </a:p>
          <a:p>
            <a:pPr indent="-177800" lvl="0" marL="177800" rtl="0" algn="l">
              <a:lnSpc>
                <a:spcPct val="128571"/>
              </a:lnSpc>
              <a:spcBef>
                <a:spcPts val="1000"/>
              </a:spcBef>
              <a:spcAft>
                <a:spcPts val="0"/>
              </a:spcAft>
              <a:buClr>
                <a:srgbClr val="262626"/>
              </a:buClr>
              <a:buSzPts val="1400"/>
              <a:buFont typeface="Arial"/>
              <a:buChar char="•"/>
            </a:pPr>
            <a:r>
              <a:rPr lang="en-US"/>
              <a:t>Khả năng mở rộng dễ dàng thông qua Sharding</a:t>
            </a:r>
            <a:endParaRPr/>
          </a:p>
          <a:p>
            <a:pPr indent="-177800" lvl="0" marL="177800" rtl="0" algn="l">
              <a:lnSpc>
                <a:spcPct val="128571"/>
              </a:lnSpc>
              <a:spcBef>
                <a:spcPts val="1000"/>
              </a:spcBef>
              <a:spcAft>
                <a:spcPts val="0"/>
              </a:spcAft>
              <a:buClr>
                <a:srgbClr val="262626"/>
              </a:buClr>
              <a:buSzPts val="1400"/>
              <a:buFont typeface="Arial"/>
              <a:buChar char="•"/>
            </a:pPr>
            <a:r>
              <a:rPr lang="en-US"/>
              <a:t>Tính khả dụng cao khi sử dụng Bộ bản sao</a:t>
            </a:r>
            <a:endParaRPr/>
          </a:p>
          <a:p>
            <a:pPr indent="-177800" lvl="0" marL="177800" rtl="0" algn="l">
              <a:lnSpc>
                <a:spcPct val="128571"/>
              </a:lnSpc>
              <a:spcBef>
                <a:spcPts val="1000"/>
              </a:spcBef>
              <a:spcAft>
                <a:spcPts val="0"/>
              </a:spcAft>
              <a:buClr>
                <a:srgbClr val="262626"/>
              </a:buClr>
              <a:buSzPts val="1400"/>
              <a:buFont typeface="Arial"/>
              <a:buChar char="•"/>
            </a:pPr>
            <a:r>
              <a:rPr lang="en-US"/>
              <a:t>Cung cấp API bằng nhiều ngôn ngữ khác nhau</a:t>
            </a:r>
            <a:endParaRPr/>
          </a:p>
          <a:p>
            <a:pPr indent="-182563" lvl="1" marL="360363" rtl="0" algn="l">
              <a:lnSpc>
                <a:spcPct val="138461"/>
              </a:lnSpc>
              <a:spcBef>
                <a:spcPts val="200"/>
              </a:spcBef>
              <a:spcAft>
                <a:spcPts val="0"/>
              </a:spcAft>
              <a:buClr>
                <a:srgbClr val="262626"/>
              </a:buClr>
              <a:buSzPts val="1040"/>
              <a:buChar char="•"/>
            </a:pPr>
            <a:r>
              <a:rPr lang="en-US"/>
              <a:t>C, C#, C++, Java, JavaScript, Perl, PHP, Python, Ruby, Scala</a:t>
            </a:r>
            <a:endParaRPr/>
          </a:p>
          <a:p>
            <a:pPr indent="-177800" lvl="0" marL="177800" rtl="0" algn="l">
              <a:lnSpc>
                <a:spcPct val="128571"/>
              </a:lnSpc>
              <a:spcBef>
                <a:spcPts val="1000"/>
              </a:spcBef>
              <a:spcAft>
                <a:spcPts val="0"/>
              </a:spcAft>
              <a:buClr>
                <a:srgbClr val="262626"/>
              </a:buClr>
              <a:buSzPts val="1400"/>
              <a:buFont typeface="Arial"/>
              <a:buChar char="•"/>
            </a:pPr>
            <a:r>
              <a:rPr lang="en-US"/>
              <a:t>Schema-less</a:t>
            </a:r>
            <a:endParaRPr/>
          </a:p>
          <a:p>
            <a:pPr indent="-182563" lvl="1" marL="360363" rtl="0" algn="l">
              <a:lnSpc>
                <a:spcPct val="138461"/>
              </a:lnSpc>
              <a:spcBef>
                <a:spcPts val="200"/>
              </a:spcBef>
              <a:spcAft>
                <a:spcPts val="0"/>
              </a:spcAft>
              <a:buClr>
                <a:srgbClr val="262626"/>
              </a:buClr>
              <a:buSzPts val="1040"/>
              <a:buChar char="•"/>
            </a:pPr>
            <a:r>
              <a:rPr lang="en-US"/>
              <a:t>Mỗi tài liệu được lưu trữ trong cơ sở dữ liệu chứa các trường khác nhau.</a:t>
            </a:r>
            <a:endParaRPr/>
          </a:p>
          <a:p>
            <a:pPr indent="-182563" lvl="1" marL="360363" rtl="0" algn="l">
              <a:lnSpc>
                <a:spcPct val="138461"/>
              </a:lnSpc>
              <a:spcBef>
                <a:spcPts val="200"/>
              </a:spcBef>
              <a:spcAft>
                <a:spcPts val="0"/>
              </a:spcAft>
              <a:buClr>
                <a:srgbClr val="262626"/>
              </a:buClr>
              <a:buSzPts val="1040"/>
              <a:buChar char="•"/>
            </a:pPr>
            <a:r>
              <a:rPr lang="en-US"/>
              <a:t>Lý tưởng cho dữ liệu phi cấu trúc</a:t>
            </a:r>
            <a:endParaRPr/>
          </a:p>
          <a:p>
            <a:pPr indent="-182563" lvl="1" marL="360363" rtl="0" algn="l">
              <a:lnSpc>
                <a:spcPct val="138461"/>
              </a:lnSpc>
              <a:spcBef>
                <a:spcPts val="200"/>
              </a:spcBef>
              <a:spcAft>
                <a:spcPts val="0"/>
              </a:spcAft>
              <a:buClr>
                <a:srgbClr val="262626"/>
              </a:buClr>
              <a:buSzPts val="1040"/>
              <a:buChar char="•"/>
            </a:pPr>
            <a:r>
              <a:rPr lang="en-US"/>
              <a:t>lược đồ được nhập động vì nó không được xác định trước</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5" name="Shape 4065"/>
        <p:cNvGrpSpPr/>
        <p:nvPr/>
      </p:nvGrpSpPr>
      <p:grpSpPr>
        <a:xfrm>
          <a:off x="0" y="0"/>
          <a:ext cx="0" cy="0"/>
          <a:chOff x="0" y="0"/>
          <a:chExt cx="0" cy="0"/>
        </a:xfrm>
      </p:grpSpPr>
      <p:sp>
        <p:nvSpPr>
          <p:cNvPr id="4066" name="Google Shape;4066;p16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2.4. MongoDB</a:t>
            </a:r>
            <a:endParaRPr/>
          </a:p>
        </p:txBody>
      </p:sp>
      <p:sp>
        <p:nvSpPr>
          <p:cNvPr id="4067" name="Google Shape;4067;p16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Sử dụng MongoDB ở đâu</a:t>
            </a:r>
            <a:endParaRPr/>
          </a:p>
        </p:txBody>
      </p:sp>
      <p:sp>
        <p:nvSpPr>
          <p:cNvPr id="4068" name="Google Shape;4068;p16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4069" name="Google Shape;4069;p16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RDBMS thay thế cho các ứng dụng web</a:t>
            </a:r>
            <a:endParaRPr/>
          </a:p>
          <a:p>
            <a:pPr indent="-177800" lvl="0" marL="177800" rtl="0" algn="l">
              <a:lnSpc>
                <a:spcPct val="128571"/>
              </a:lnSpc>
              <a:spcBef>
                <a:spcPts val="1000"/>
              </a:spcBef>
              <a:spcAft>
                <a:spcPts val="0"/>
              </a:spcAft>
              <a:buClr>
                <a:srgbClr val="262626"/>
              </a:buClr>
              <a:buSzPts val="1400"/>
              <a:buFont typeface="Arial"/>
              <a:buChar char="•"/>
            </a:pPr>
            <a:r>
              <a:rPr lang="en-US"/>
              <a:t>Hệ thống quản lý nội dung bán cấu trúc</a:t>
            </a:r>
            <a:endParaRPr/>
          </a:p>
          <a:p>
            <a:pPr indent="-177800" lvl="0" marL="177800" rtl="0" algn="l">
              <a:lnSpc>
                <a:spcPct val="128571"/>
              </a:lnSpc>
              <a:spcBef>
                <a:spcPts val="1000"/>
              </a:spcBef>
              <a:spcAft>
                <a:spcPts val="0"/>
              </a:spcAft>
              <a:buClr>
                <a:srgbClr val="262626"/>
              </a:buClr>
              <a:buSzPts val="1400"/>
              <a:buFont typeface="Arial"/>
              <a:buChar char="•"/>
            </a:pPr>
            <a:r>
              <a:rPr lang="en-US"/>
              <a:t>Phân tích thời gian thực &amp; ghi nhật ký tốc độ cao (Logging)</a:t>
            </a:r>
            <a:endParaRPr/>
          </a:p>
          <a:p>
            <a:pPr indent="-177800" lvl="0" marL="177800" rtl="0" algn="l">
              <a:lnSpc>
                <a:spcPct val="128571"/>
              </a:lnSpc>
              <a:spcBef>
                <a:spcPts val="1000"/>
              </a:spcBef>
              <a:spcAft>
                <a:spcPts val="0"/>
              </a:spcAft>
              <a:buClr>
                <a:srgbClr val="262626"/>
              </a:buClr>
              <a:buSzPts val="1400"/>
              <a:buFont typeface="Arial"/>
              <a:buChar char="•"/>
            </a:pPr>
            <a:r>
              <a:rPr lang="en-US"/>
              <a:t>Big Data &amp; Trung tâm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Quản lý dữ liệu người dùng</a:t>
            </a:r>
            <a:endParaRPr/>
          </a:p>
          <a:p>
            <a:pPr indent="-177800" lvl="0" marL="177800" rtl="0" algn="l">
              <a:lnSpc>
                <a:spcPct val="128571"/>
              </a:lnSpc>
              <a:spcBef>
                <a:spcPts val="1000"/>
              </a:spcBef>
              <a:spcAft>
                <a:spcPts val="0"/>
              </a:spcAft>
              <a:buClr>
                <a:srgbClr val="262626"/>
              </a:buClr>
              <a:buSzPts val="1400"/>
              <a:buFont typeface="Arial"/>
              <a:buChar char="•"/>
            </a:pPr>
            <a:r>
              <a:rPr lang="en-US"/>
              <a:t>Ai đang sử dụng MongoDB?</a:t>
            </a:r>
            <a:endParaRPr/>
          </a:p>
        </p:txBody>
      </p:sp>
      <p:sp>
        <p:nvSpPr>
          <p:cNvPr id="4070" name="Google Shape;4070;p169"/>
          <p:cNvSpPr/>
          <p:nvPr/>
        </p:nvSpPr>
        <p:spPr>
          <a:xfrm>
            <a:off x="3025271" y="4396722"/>
            <a:ext cx="6307129" cy="1895249"/>
          </a:xfrm>
          <a:prstGeom prst="rect">
            <a:avLst/>
          </a:prstGeom>
          <a:solidFill>
            <a:srgbClr val="FFFFFF"/>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4071" name="Google Shape;4071;p169"/>
          <p:cNvPicPr preferRelativeResize="0"/>
          <p:nvPr/>
        </p:nvPicPr>
        <p:blipFill rotWithShape="1">
          <a:blip r:embed="rId3">
            <a:alphaModFix/>
          </a:blip>
          <a:srcRect b="0" l="0" r="0" t="0"/>
          <a:stretch/>
        </p:blipFill>
        <p:spPr>
          <a:xfrm>
            <a:off x="3267422" y="4542253"/>
            <a:ext cx="5822826" cy="160418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358" name="Google Shape;358;p17"/>
          <p:cNvSpPr txBox="1"/>
          <p:nvPr>
            <p:ph idx="2" type="body"/>
          </p:nvPr>
        </p:nvSpPr>
        <p:spPr>
          <a:xfrm>
            <a:off x="535871" y="1146677"/>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Kiến trúc Master Slave</a:t>
            </a:r>
            <a:endParaRPr/>
          </a:p>
        </p:txBody>
      </p:sp>
      <p:sp>
        <p:nvSpPr>
          <p:cNvPr id="359" name="Google Shape;359;p1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360" name="Google Shape;360;p17"/>
          <p:cNvSpPr txBox="1"/>
          <p:nvPr>
            <p:ph idx="4" type="body"/>
          </p:nvPr>
        </p:nvSpPr>
        <p:spPr>
          <a:xfrm>
            <a:off x="535871" y="1821907"/>
            <a:ext cx="5650439"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Master theo dõi tất cả các tablet, máy chủ tablet và Bảng danh mục</a:t>
            </a:r>
            <a:endParaRPr/>
          </a:p>
          <a:p>
            <a:pPr indent="-177800" lvl="0" marL="177800" rtl="0" algn="l">
              <a:lnSpc>
                <a:spcPct val="128571"/>
              </a:lnSpc>
              <a:spcBef>
                <a:spcPts val="1000"/>
              </a:spcBef>
              <a:spcAft>
                <a:spcPts val="0"/>
              </a:spcAft>
              <a:buClr>
                <a:srgbClr val="262626"/>
              </a:buClr>
              <a:buSzPts val="1400"/>
              <a:buFont typeface="Arial"/>
              <a:buChar char="•"/>
            </a:pPr>
            <a:r>
              <a:rPr lang="en-US"/>
              <a:t>Bảng danh mục là vị trí trung tâm cho Siêu dữ liệu Kudu</a:t>
            </a:r>
            <a:endParaRPr/>
          </a:p>
          <a:p>
            <a:pPr indent="-182563" lvl="1" marL="360363" rtl="0" algn="l">
              <a:lnSpc>
                <a:spcPct val="138461"/>
              </a:lnSpc>
              <a:spcBef>
                <a:spcPts val="300"/>
              </a:spcBef>
              <a:spcAft>
                <a:spcPts val="0"/>
              </a:spcAft>
              <a:buClr>
                <a:srgbClr val="262626"/>
              </a:buClr>
              <a:buSzPts val="1040"/>
              <a:buChar char="•"/>
            </a:pPr>
            <a:r>
              <a:rPr lang="en-US"/>
              <a:t>Lưu trữ thông tin về bảng và tablet</a:t>
            </a:r>
            <a:endParaRPr/>
          </a:p>
          <a:p>
            <a:pPr indent="-182563" lvl="1" marL="360363" rtl="0" algn="l">
              <a:lnSpc>
                <a:spcPct val="138461"/>
              </a:lnSpc>
              <a:spcBef>
                <a:spcPts val="300"/>
              </a:spcBef>
              <a:spcAft>
                <a:spcPts val="0"/>
              </a:spcAft>
              <a:buClr>
                <a:srgbClr val="262626"/>
              </a:buClr>
              <a:buSzPts val="1040"/>
              <a:buChar char="•"/>
            </a:pPr>
            <a:r>
              <a:rPr lang="en-US"/>
              <a:t>Bảng danh mục là một bảng đặc biệt và không thể truy cập trực tiếp</a:t>
            </a:r>
            <a:endParaRPr/>
          </a:p>
          <a:p>
            <a:pPr indent="-182563" lvl="1" marL="360363" rtl="0" algn="l">
              <a:lnSpc>
                <a:spcPct val="138461"/>
              </a:lnSpc>
              <a:spcBef>
                <a:spcPts val="300"/>
              </a:spcBef>
              <a:spcAft>
                <a:spcPts val="0"/>
              </a:spcAft>
              <a:buClr>
                <a:srgbClr val="262626"/>
              </a:buClr>
              <a:buSzPts val="1040"/>
              <a:buChar char="•"/>
            </a:pPr>
            <a:r>
              <a:rPr lang="en-US"/>
              <a:t>Có thể truy cập thông qua các hoạt động siêu dữ liệu được hiển thị trong API máy khách</a:t>
            </a:r>
            <a:endParaRPr/>
          </a:p>
          <a:p>
            <a:pPr indent="-177800" lvl="0" marL="177800" rtl="0" algn="l">
              <a:lnSpc>
                <a:spcPct val="128571"/>
              </a:lnSpc>
              <a:spcBef>
                <a:spcPts val="1000"/>
              </a:spcBef>
              <a:spcAft>
                <a:spcPts val="0"/>
              </a:spcAft>
              <a:buClr>
                <a:srgbClr val="262626"/>
              </a:buClr>
              <a:buSzPts val="1400"/>
              <a:buFont typeface="Arial"/>
              <a:buChar char="•"/>
            </a:pPr>
            <a:r>
              <a:rPr lang="en-US"/>
              <a:t>Một cụm Kudu có thể có nhiều Master</a:t>
            </a:r>
            <a:endParaRPr/>
          </a:p>
          <a:p>
            <a:pPr indent="-182563" lvl="1" marL="360363" rtl="0" algn="l">
              <a:lnSpc>
                <a:spcPct val="138461"/>
              </a:lnSpc>
              <a:spcBef>
                <a:spcPts val="200"/>
              </a:spcBef>
              <a:spcAft>
                <a:spcPts val="0"/>
              </a:spcAft>
              <a:buClr>
                <a:srgbClr val="262626"/>
              </a:buClr>
              <a:buSzPts val="1040"/>
              <a:buChar char="•"/>
            </a:pPr>
            <a:r>
              <a:rPr lang="en-US"/>
              <a:t>Cung cấp khả năng chịu lỗi trong trường hợp thất bại</a:t>
            </a:r>
            <a:endParaRPr/>
          </a:p>
          <a:p>
            <a:pPr indent="-182563" lvl="1" marL="360363" rtl="0" algn="l">
              <a:lnSpc>
                <a:spcPct val="138461"/>
              </a:lnSpc>
              <a:spcBef>
                <a:spcPts val="200"/>
              </a:spcBef>
              <a:spcAft>
                <a:spcPts val="0"/>
              </a:spcAft>
              <a:buClr>
                <a:srgbClr val="262626"/>
              </a:buClr>
              <a:buSzPts val="1040"/>
              <a:buChar char="•"/>
            </a:pPr>
            <a:r>
              <a:rPr lang="en-US"/>
              <a:t>Tuy nhiên, chỉ có thể có một chủ hoạt động</a:t>
            </a:r>
            <a:endParaRPr/>
          </a:p>
          <a:p>
            <a:pPr indent="-182563" lvl="1" marL="360363" rtl="0" algn="l">
              <a:lnSpc>
                <a:spcPct val="138461"/>
              </a:lnSpc>
              <a:spcBef>
                <a:spcPts val="200"/>
              </a:spcBef>
              <a:spcAft>
                <a:spcPts val="0"/>
              </a:spcAft>
              <a:buClr>
                <a:srgbClr val="262626"/>
              </a:buClr>
              <a:buSzPts val="1040"/>
              <a:buChar char="•"/>
            </a:pPr>
            <a:r>
              <a:rPr lang="en-US"/>
              <a:t>Nếu Leader Master thất bại, một Master mới sẽ được bầu bằng thuật toán Raft Consensus</a:t>
            </a:r>
            <a:endParaRPr/>
          </a:p>
          <a:p>
            <a:pPr indent="-177800" lvl="0" marL="177800" rtl="0" algn="l">
              <a:lnSpc>
                <a:spcPct val="128571"/>
              </a:lnSpc>
              <a:spcBef>
                <a:spcPts val="1000"/>
              </a:spcBef>
              <a:spcAft>
                <a:spcPts val="0"/>
              </a:spcAft>
              <a:buClr>
                <a:srgbClr val="262626"/>
              </a:buClr>
              <a:buSzPts val="1400"/>
              <a:buFont typeface="Arial"/>
              <a:buChar char="•"/>
            </a:pPr>
            <a:r>
              <a:rPr lang="en-US"/>
              <a:t>Máy chủ tablet lưu trữ và phục vụ máy tính bảng cho khách hàng</a:t>
            </a:r>
            <a:endParaRPr/>
          </a:p>
          <a:p>
            <a:pPr indent="-177800" lvl="0" marL="177800" rtl="0" algn="l">
              <a:lnSpc>
                <a:spcPct val="128571"/>
              </a:lnSpc>
              <a:spcBef>
                <a:spcPts val="1000"/>
              </a:spcBef>
              <a:spcAft>
                <a:spcPts val="0"/>
              </a:spcAft>
              <a:buClr>
                <a:srgbClr val="262626"/>
              </a:buClr>
              <a:buSzPts val="1400"/>
              <a:buFont typeface="Arial"/>
              <a:buChar char="•"/>
            </a:pPr>
            <a:r>
              <a:rPr lang="en-US"/>
              <a:t>Đối với bất kỳ bảng cụ thể nào, một máy chủ tablet đóng vai trò là người lãnh đạo và những người khác đóng vai trò là bản sao theo dõi của tablet</a:t>
            </a:r>
            <a:endParaRPr/>
          </a:p>
          <a:p>
            <a:pPr indent="-116523" lvl="1" marL="360363" rtl="0" algn="l">
              <a:lnSpc>
                <a:spcPct val="138461"/>
              </a:lnSpc>
              <a:spcBef>
                <a:spcPts val="200"/>
              </a:spcBef>
              <a:spcAft>
                <a:spcPts val="0"/>
              </a:spcAft>
              <a:buClr>
                <a:srgbClr val="262626"/>
              </a:buClr>
              <a:buSzPts val="1040"/>
              <a:buNone/>
            </a:pPr>
            <a:r>
              <a:t/>
            </a:r>
            <a:endParaRPr/>
          </a:p>
        </p:txBody>
      </p:sp>
      <p:sp>
        <p:nvSpPr>
          <p:cNvPr id="361" name="Google Shape;361;p17"/>
          <p:cNvSpPr/>
          <p:nvPr/>
        </p:nvSpPr>
        <p:spPr>
          <a:xfrm>
            <a:off x="7218416" y="3180006"/>
            <a:ext cx="1265208" cy="644769"/>
          </a:xfrm>
          <a:prstGeom prst="roundRect">
            <a:avLst>
              <a:gd fmla="val 16667"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Master</a:t>
            </a:r>
            <a:endParaRPr/>
          </a:p>
          <a:p>
            <a:pPr indent="0" lvl="0" marL="0" marR="0" rtl="0" algn="ctr">
              <a:spcBef>
                <a:spcPts val="0"/>
              </a:spcBef>
              <a:spcAft>
                <a:spcPts val="0"/>
              </a:spcAft>
              <a:buNone/>
            </a:pPr>
            <a:r>
              <a:rPr lang="en-US" sz="1600">
                <a:solidFill>
                  <a:srgbClr val="0043B2"/>
                </a:solidFill>
                <a:latin typeface="Arial"/>
                <a:ea typeface="Arial"/>
                <a:cs typeface="Arial"/>
                <a:sym typeface="Arial"/>
              </a:rPr>
              <a:t>Leader</a:t>
            </a:r>
            <a:endParaRPr/>
          </a:p>
        </p:txBody>
      </p:sp>
      <p:sp>
        <p:nvSpPr>
          <p:cNvPr id="362" name="Google Shape;362;p17"/>
          <p:cNvSpPr/>
          <p:nvPr/>
        </p:nvSpPr>
        <p:spPr>
          <a:xfrm>
            <a:off x="6369640" y="2279108"/>
            <a:ext cx="1265208" cy="644769"/>
          </a:xfrm>
          <a:prstGeom prst="roundRect">
            <a:avLst>
              <a:gd fmla="val 16667"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Master</a:t>
            </a:r>
            <a:endParaRPr/>
          </a:p>
          <a:p>
            <a:pPr indent="0" lvl="0" marL="0" marR="0" rtl="0" algn="ctr">
              <a:spcBef>
                <a:spcPts val="0"/>
              </a:spcBef>
              <a:spcAft>
                <a:spcPts val="0"/>
              </a:spcAft>
              <a:buNone/>
            </a:pPr>
            <a:r>
              <a:rPr lang="en-US" sz="1600">
                <a:solidFill>
                  <a:srgbClr val="0043B2"/>
                </a:solidFill>
                <a:latin typeface="Arial"/>
                <a:ea typeface="Arial"/>
                <a:cs typeface="Arial"/>
                <a:sym typeface="Arial"/>
              </a:rPr>
              <a:t>Follower</a:t>
            </a:r>
            <a:endParaRPr/>
          </a:p>
        </p:txBody>
      </p:sp>
      <p:sp>
        <p:nvSpPr>
          <p:cNvPr id="363" name="Google Shape;363;p17"/>
          <p:cNvSpPr/>
          <p:nvPr/>
        </p:nvSpPr>
        <p:spPr>
          <a:xfrm>
            <a:off x="8067192" y="2279107"/>
            <a:ext cx="1265208" cy="644769"/>
          </a:xfrm>
          <a:prstGeom prst="roundRect">
            <a:avLst>
              <a:gd fmla="val 16667"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Master</a:t>
            </a:r>
            <a:endParaRPr/>
          </a:p>
          <a:p>
            <a:pPr indent="0" lvl="0" marL="0" marR="0" rtl="0" algn="ctr">
              <a:spcBef>
                <a:spcPts val="0"/>
              </a:spcBef>
              <a:spcAft>
                <a:spcPts val="0"/>
              </a:spcAft>
              <a:buNone/>
            </a:pPr>
            <a:r>
              <a:rPr lang="en-US" sz="1600">
                <a:solidFill>
                  <a:srgbClr val="0043B2"/>
                </a:solidFill>
                <a:latin typeface="Arial"/>
                <a:ea typeface="Arial"/>
                <a:cs typeface="Arial"/>
                <a:sym typeface="Arial"/>
              </a:rPr>
              <a:t>Follower</a:t>
            </a:r>
            <a:endParaRPr/>
          </a:p>
        </p:txBody>
      </p:sp>
      <p:sp>
        <p:nvSpPr>
          <p:cNvPr id="364" name="Google Shape;364;p17"/>
          <p:cNvSpPr/>
          <p:nvPr/>
        </p:nvSpPr>
        <p:spPr>
          <a:xfrm>
            <a:off x="6369640" y="4266607"/>
            <a:ext cx="1265208" cy="644769"/>
          </a:xfrm>
          <a:prstGeom prst="roundRect">
            <a:avLst>
              <a:gd fmla="val 16667"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Tablet</a:t>
            </a:r>
            <a:endParaRPr/>
          </a:p>
          <a:p>
            <a:pPr indent="0" lvl="0" marL="0" marR="0" rtl="0" algn="ctr">
              <a:spcBef>
                <a:spcPts val="0"/>
              </a:spcBef>
              <a:spcAft>
                <a:spcPts val="0"/>
              </a:spcAft>
              <a:buNone/>
            </a:pPr>
            <a:r>
              <a:rPr lang="en-US" sz="1600">
                <a:solidFill>
                  <a:srgbClr val="0043B2"/>
                </a:solidFill>
                <a:latin typeface="Arial"/>
                <a:ea typeface="Arial"/>
                <a:cs typeface="Arial"/>
                <a:sym typeface="Arial"/>
              </a:rPr>
              <a:t>Leader</a:t>
            </a:r>
            <a:endParaRPr/>
          </a:p>
        </p:txBody>
      </p:sp>
      <p:sp>
        <p:nvSpPr>
          <p:cNvPr id="365" name="Google Shape;365;p17"/>
          <p:cNvSpPr/>
          <p:nvPr/>
        </p:nvSpPr>
        <p:spPr>
          <a:xfrm>
            <a:off x="8067192" y="4266606"/>
            <a:ext cx="1265208" cy="644769"/>
          </a:xfrm>
          <a:prstGeom prst="roundRect">
            <a:avLst>
              <a:gd fmla="val 16667"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Tablet</a:t>
            </a:r>
            <a:endParaRPr/>
          </a:p>
          <a:p>
            <a:pPr indent="0" lvl="0" marL="0" marR="0" rtl="0" algn="ctr">
              <a:spcBef>
                <a:spcPts val="0"/>
              </a:spcBef>
              <a:spcAft>
                <a:spcPts val="0"/>
              </a:spcAft>
              <a:buNone/>
            </a:pPr>
            <a:r>
              <a:rPr lang="en-US" sz="1600">
                <a:solidFill>
                  <a:srgbClr val="0043B2"/>
                </a:solidFill>
                <a:latin typeface="Arial"/>
                <a:ea typeface="Arial"/>
                <a:cs typeface="Arial"/>
                <a:sym typeface="Arial"/>
              </a:rPr>
              <a:t>Leader</a:t>
            </a:r>
            <a:endParaRPr/>
          </a:p>
        </p:txBody>
      </p:sp>
      <p:sp>
        <p:nvSpPr>
          <p:cNvPr id="366" name="Google Shape;366;p17"/>
          <p:cNvSpPr/>
          <p:nvPr/>
        </p:nvSpPr>
        <p:spPr>
          <a:xfrm>
            <a:off x="6369640" y="5202230"/>
            <a:ext cx="1265208" cy="644769"/>
          </a:xfrm>
          <a:prstGeom prst="roundRect">
            <a:avLst>
              <a:gd fmla="val 16667"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Tablet</a:t>
            </a:r>
            <a:endParaRPr/>
          </a:p>
          <a:p>
            <a:pPr indent="0" lvl="0" marL="0" marR="0" rtl="0" algn="ctr">
              <a:spcBef>
                <a:spcPts val="0"/>
              </a:spcBef>
              <a:spcAft>
                <a:spcPts val="0"/>
              </a:spcAft>
              <a:buNone/>
            </a:pPr>
            <a:r>
              <a:rPr lang="en-US" sz="1600">
                <a:solidFill>
                  <a:srgbClr val="0043B2"/>
                </a:solidFill>
                <a:latin typeface="Arial"/>
                <a:ea typeface="Arial"/>
                <a:cs typeface="Arial"/>
                <a:sym typeface="Arial"/>
              </a:rPr>
              <a:t>Leader</a:t>
            </a:r>
            <a:endParaRPr/>
          </a:p>
        </p:txBody>
      </p:sp>
      <p:sp>
        <p:nvSpPr>
          <p:cNvPr id="367" name="Google Shape;367;p17"/>
          <p:cNvSpPr/>
          <p:nvPr/>
        </p:nvSpPr>
        <p:spPr>
          <a:xfrm>
            <a:off x="8067192" y="5199459"/>
            <a:ext cx="1265208" cy="644769"/>
          </a:xfrm>
          <a:prstGeom prst="roundRect">
            <a:avLst>
              <a:gd fmla="val 16667"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Tablet</a:t>
            </a:r>
            <a:endParaRPr/>
          </a:p>
          <a:p>
            <a:pPr indent="0" lvl="0" marL="0" marR="0" rtl="0" algn="ctr">
              <a:spcBef>
                <a:spcPts val="0"/>
              </a:spcBef>
              <a:spcAft>
                <a:spcPts val="0"/>
              </a:spcAft>
              <a:buNone/>
            </a:pPr>
            <a:r>
              <a:rPr lang="en-US" sz="1600">
                <a:solidFill>
                  <a:srgbClr val="0043B2"/>
                </a:solidFill>
                <a:latin typeface="Arial"/>
                <a:ea typeface="Arial"/>
                <a:cs typeface="Arial"/>
                <a:sym typeface="Arial"/>
              </a:rPr>
              <a:t>Leader</a:t>
            </a:r>
            <a:endParaRPr/>
          </a:p>
        </p:txBody>
      </p:sp>
      <p:cxnSp>
        <p:nvCxnSpPr>
          <p:cNvPr id="368" name="Google Shape;368;p17"/>
          <p:cNvCxnSpPr/>
          <p:nvPr/>
        </p:nvCxnSpPr>
        <p:spPr>
          <a:xfrm rot="10800000">
            <a:off x="7851020" y="3843759"/>
            <a:ext cx="0" cy="1678084"/>
          </a:xfrm>
          <a:prstGeom prst="straightConnector1">
            <a:avLst/>
          </a:prstGeom>
          <a:noFill/>
          <a:ln cap="flat" cmpd="sng" w="19050">
            <a:solidFill>
              <a:srgbClr val="193EB0"/>
            </a:solidFill>
            <a:prstDash val="solid"/>
            <a:miter lim="800000"/>
            <a:headEnd len="sm" w="sm" type="none"/>
            <a:tailEnd len="med" w="med" type="triangle"/>
          </a:ln>
        </p:spPr>
      </p:cxnSp>
      <p:cxnSp>
        <p:nvCxnSpPr>
          <p:cNvPr id="369" name="Google Shape;369;p17"/>
          <p:cNvCxnSpPr/>
          <p:nvPr/>
        </p:nvCxnSpPr>
        <p:spPr>
          <a:xfrm rot="10800000">
            <a:off x="7636531" y="4572066"/>
            <a:ext cx="214489" cy="0"/>
          </a:xfrm>
          <a:prstGeom prst="straightConnector1">
            <a:avLst/>
          </a:prstGeom>
          <a:noFill/>
          <a:ln cap="flat" cmpd="sng" w="19050">
            <a:solidFill>
              <a:srgbClr val="193EB0"/>
            </a:solidFill>
            <a:prstDash val="solid"/>
            <a:miter lim="800000"/>
            <a:headEnd len="sm" w="sm" type="none"/>
            <a:tailEnd len="med" w="med" type="triangle"/>
          </a:ln>
        </p:spPr>
      </p:cxnSp>
      <p:cxnSp>
        <p:nvCxnSpPr>
          <p:cNvPr id="370" name="Google Shape;370;p17"/>
          <p:cNvCxnSpPr/>
          <p:nvPr/>
        </p:nvCxnSpPr>
        <p:spPr>
          <a:xfrm>
            <a:off x="7851020" y="4572066"/>
            <a:ext cx="214489" cy="0"/>
          </a:xfrm>
          <a:prstGeom prst="straightConnector1">
            <a:avLst/>
          </a:prstGeom>
          <a:noFill/>
          <a:ln cap="flat" cmpd="sng" w="19050">
            <a:solidFill>
              <a:srgbClr val="193EB0"/>
            </a:solidFill>
            <a:prstDash val="solid"/>
            <a:miter lim="800000"/>
            <a:headEnd len="sm" w="sm" type="none"/>
            <a:tailEnd len="med" w="med" type="triangle"/>
          </a:ln>
        </p:spPr>
      </p:cxnSp>
      <p:cxnSp>
        <p:nvCxnSpPr>
          <p:cNvPr id="371" name="Google Shape;371;p17"/>
          <p:cNvCxnSpPr/>
          <p:nvPr/>
        </p:nvCxnSpPr>
        <p:spPr>
          <a:xfrm rot="10800000">
            <a:off x="7636530" y="5521909"/>
            <a:ext cx="214489" cy="0"/>
          </a:xfrm>
          <a:prstGeom prst="straightConnector1">
            <a:avLst/>
          </a:prstGeom>
          <a:noFill/>
          <a:ln cap="flat" cmpd="sng" w="19050">
            <a:solidFill>
              <a:srgbClr val="193EB0"/>
            </a:solidFill>
            <a:prstDash val="solid"/>
            <a:miter lim="800000"/>
            <a:headEnd len="sm" w="sm" type="none"/>
            <a:tailEnd len="med" w="med" type="triangle"/>
          </a:ln>
        </p:spPr>
      </p:cxnSp>
      <p:cxnSp>
        <p:nvCxnSpPr>
          <p:cNvPr id="372" name="Google Shape;372;p17"/>
          <p:cNvCxnSpPr/>
          <p:nvPr/>
        </p:nvCxnSpPr>
        <p:spPr>
          <a:xfrm>
            <a:off x="7851019" y="5521909"/>
            <a:ext cx="214489" cy="0"/>
          </a:xfrm>
          <a:prstGeom prst="straightConnector1">
            <a:avLst/>
          </a:prstGeom>
          <a:noFill/>
          <a:ln cap="flat" cmpd="sng" w="19050">
            <a:solidFill>
              <a:srgbClr val="193EB0"/>
            </a:solidFill>
            <a:prstDash val="solid"/>
            <a:miter lim="800000"/>
            <a:headEnd len="sm" w="sm" type="none"/>
            <a:tailEnd len="med" w="med" type="triangle"/>
          </a:ln>
        </p:spPr>
      </p:cxn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6" name="Shape 4076"/>
        <p:cNvGrpSpPr/>
        <p:nvPr/>
      </p:nvGrpSpPr>
      <p:grpSpPr>
        <a:xfrm>
          <a:off x="0" y="0"/>
          <a:ext cx="0" cy="0"/>
          <a:chOff x="0" y="0"/>
          <a:chExt cx="0" cy="0"/>
        </a:xfrm>
      </p:grpSpPr>
      <p:sp>
        <p:nvSpPr>
          <p:cNvPr id="4077" name="Google Shape;4077;p17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2.4. MongoDB</a:t>
            </a:r>
            <a:endParaRPr/>
          </a:p>
        </p:txBody>
      </p:sp>
      <p:sp>
        <p:nvSpPr>
          <p:cNvPr id="4078" name="Google Shape;4078;p17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Thuật ngữ chung MongoDB (1/2)</a:t>
            </a:r>
            <a:endParaRPr/>
          </a:p>
        </p:txBody>
      </p:sp>
      <p:sp>
        <p:nvSpPr>
          <p:cNvPr id="4079" name="Google Shape;4079;p17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4080" name="Google Shape;4080;p17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_id - Khóa chính của tài liệu</a:t>
            </a:r>
            <a:endParaRPr/>
          </a:p>
          <a:p>
            <a:pPr indent="-182563" lvl="1" marL="360363" rtl="0" algn="l">
              <a:lnSpc>
                <a:spcPct val="138461"/>
              </a:lnSpc>
              <a:spcBef>
                <a:spcPts val="200"/>
              </a:spcBef>
              <a:spcAft>
                <a:spcPts val="0"/>
              </a:spcAft>
              <a:buClr>
                <a:srgbClr val="262626"/>
              </a:buClr>
              <a:buSzPts val="1040"/>
              <a:buChar char="•"/>
            </a:pPr>
            <a:r>
              <a:rPr lang="en-US"/>
              <a:t>Các trường bắt buộc cho mọi tài liệu</a:t>
            </a:r>
            <a:endParaRPr/>
          </a:p>
          <a:p>
            <a:pPr indent="-182563" lvl="1" marL="360363" rtl="0" algn="l">
              <a:lnSpc>
                <a:spcPct val="138461"/>
              </a:lnSpc>
              <a:spcBef>
                <a:spcPts val="200"/>
              </a:spcBef>
              <a:spcAft>
                <a:spcPts val="0"/>
              </a:spcAft>
              <a:buClr>
                <a:srgbClr val="262626"/>
              </a:buClr>
              <a:buSzPts val="1040"/>
              <a:buChar char="•"/>
            </a:pPr>
            <a:r>
              <a:rPr lang="en-US"/>
              <a:t>Giá trị duy nhất của Tài liệu</a:t>
            </a:r>
            <a:endParaRPr/>
          </a:p>
          <a:p>
            <a:pPr indent="-182563" lvl="1" marL="360363" rtl="0" algn="l">
              <a:lnSpc>
                <a:spcPct val="138461"/>
              </a:lnSpc>
              <a:spcBef>
                <a:spcPts val="200"/>
              </a:spcBef>
              <a:spcAft>
                <a:spcPts val="0"/>
              </a:spcAft>
              <a:buClr>
                <a:srgbClr val="262626"/>
              </a:buClr>
              <a:buSzPts val="1040"/>
              <a:buChar char="•"/>
            </a:pPr>
            <a:r>
              <a:rPr lang="en-US"/>
              <a:t>_id bao gồm thời gian/ID máy/ID quá trình/số thứ tự để đảm bảo tính duy nhất</a:t>
            </a:r>
            <a:endParaRPr/>
          </a:p>
          <a:p>
            <a:pPr indent="-182563" lvl="1" marL="360363" rtl="0" algn="l">
              <a:lnSpc>
                <a:spcPct val="138461"/>
              </a:lnSpc>
              <a:spcBef>
                <a:spcPts val="200"/>
              </a:spcBef>
              <a:spcAft>
                <a:spcPts val="0"/>
              </a:spcAft>
              <a:buClr>
                <a:srgbClr val="262626"/>
              </a:buClr>
              <a:buSzPts val="1040"/>
              <a:buChar char="•"/>
            </a:pPr>
            <a:r>
              <a:rPr lang="en-US"/>
              <a:t>Tự tạo nếu thiếu</a:t>
            </a:r>
            <a:endParaRPr/>
          </a:p>
          <a:p>
            <a:pPr indent="-177800" lvl="0" marL="177800" rtl="0" algn="l">
              <a:lnSpc>
                <a:spcPct val="128571"/>
              </a:lnSpc>
              <a:spcBef>
                <a:spcPts val="1000"/>
              </a:spcBef>
              <a:spcAft>
                <a:spcPts val="0"/>
              </a:spcAft>
              <a:buClr>
                <a:srgbClr val="262626"/>
              </a:buClr>
              <a:buSzPts val="1400"/>
              <a:buFont typeface="Arial"/>
              <a:buChar char="•"/>
            </a:pPr>
            <a:r>
              <a:rPr lang="en-US"/>
              <a:t>Sưu tầm – tài liệu nhóm</a:t>
            </a:r>
            <a:endParaRPr/>
          </a:p>
          <a:p>
            <a:pPr indent="-182563" lvl="1" marL="360363" rtl="0" algn="l">
              <a:lnSpc>
                <a:spcPct val="138461"/>
              </a:lnSpc>
              <a:spcBef>
                <a:spcPts val="200"/>
              </a:spcBef>
              <a:spcAft>
                <a:spcPts val="0"/>
              </a:spcAft>
              <a:buClr>
                <a:srgbClr val="262626"/>
              </a:buClr>
              <a:buSzPts val="1040"/>
              <a:buChar char="•"/>
            </a:pPr>
            <a:r>
              <a:rPr lang="en-US"/>
              <a:t>Khái niệm bảng trong cơ sở dữ liệu quan hệ</a:t>
            </a:r>
            <a:endParaRPr/>
          </a:p>
          <a:p>
            <a:pPr indent="-182563" lvl="1" marL="360363" rtl="0" algn="l">
              <a:lnSpc>
                <a:spcPct val="138461"/>
              </a:lnSpc>
              <a:spcBef>
                <a:spcPts val="200"/>
              </a:spcBef>
              <a:spcAft>
                <a:spcPts val="0"/>
              </a:spcAft>
              <a:buClr>
                <a:srgbClr val="262626"/>
              </a:buClr>
              <a:buSzPts val="1040"/>
              <a:buChar char="•"/>
            </a:pPr>
            <a:r>
              <a:rPr lang="en-US"/>
              <a:t>Tồn tại trong một cơ sở dữ liệu</a:t>
            </a:r>
            <a:endParaRPr/>
          </a:p>
          <a:p>
            <a:pPr indent="-182563" lvl="1" marL="360363" rtl="0" algn="l">
              <a:lnSpc>
                <a:spcPct val="138461"/>
              </a:lnSpc>
              <a:spcBef>
                <a:spcPts val="200"/>
              </a:spcBef>
              <a:spcAft>
                <a:spcPts val="0"/>
              </a:spcAft>
              <a:buClr>
                <a:srgbClr val="262626"/>
              </a:buClr>
              <a:buSzPts val="1040"/>
              <a:buChar char="•"/>
            </a:pPr>
            <a:r>
              <a:rPr lang="en-US"/>
              <a:t>Bộ sưu tập không bị giới hạn về cấu trúc</a:t>
            </a:r>
            <a:endParaRPr/>
          </a:p>
          <a:p>
            <a:pPr indent="-177800" lvl="0" marL="177800" rtl="0" algn="l">
              <a:lnSpc>
                <a:spcPct val="128571"/>
              </a:lnSpc>
              <a:spcBef>
                <a:spcPts val="1000"/>
              </a:spcBef>
              <a:spcAft>
                <a:spcPts val="0"/>
              </a:spcAft>
              <a:buClr>
                <a:srgbClr val="262626"/>
              </a:buClr>
              <a:buSzPts val="1400"/>
              <a:buFont typeface="Arial"/>
              <a:buChar char="•"/>
            </a:pPr>
            <a:r>
              <a:rPr lang="en-US"/>
              <a:t>Con trỏ - Con trỏ tới tập kết quả của truy vấn</a:t>
            </a:r>
            <a:endParaRPr/>
          </a:p>
          <a:p>
            <a:pPr indent="-182563" lvl="1" marL="360363" rtl="0" algn="l">
              <a:lnSpc>
                <a:spcPct val="138461"/>
              </a:lnSpc>
              <a:spcBef>
                <a:spcPts val="200"/>
              </a:spcBef>
              <a:spcAft>
                <a:spcPts val="0"/>
              </a:spcAft>
              <a:buClr>
                <a:srgbClr val="262626"/>
              </a:buClr>
              <a:buSzPts val="1040"/>
              <a:buChar char="•"/>
            </a:pPr>
            <a:r>
              <a:rPr lang="en-US"/>
              <a:t>Máy khách có thể lặp qua con trỏ để lấy kết quả</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5" name="Shape 4085"/>
        <p:cNvGrpSpPr/>
        <p:nvPr/>
      </p:nvGrpSpPr>
      <p:grpSpPr>
        <a:xfrm>
          <a:off x="0" y="0"/>
          <a:ext cx="0" cy="0"/>
          <a:chOff x="0" y="0"/>
          <a:chExt cx="0" cy="0"/>
        </a:xfrm>
      </p:grpSpPr>
      <p:sp>
        <p:nvSpPr>
          <p:cNvPr id="4086" name="Google Shape;4086;p17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2.4. MongoDB</a:t>
            </a:r>
            <a:endParaRPr/>
          </a:p>
        </p:txBody>
      </p:sp>
      <p:sp>
        <p:nvSpPr>
          <p:cNvPr id="4087" name="Google Shape;4087;p17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Thuật ngữ chung MongoDB (2/2)</a:t>
            </a:r>
            <a:endParaRPr/>
          </a:p>
        </p:txBody>
      </p:sp>
      <p:sp>
        <p:nvSpPr>
          <p:cNvPr id="4088" name="Google Shape;4088;p17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4089" name="Google Shape;4089;p17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Cơ sở dữ liệu - Vùng chứa cho các bộ sưu tập</a:t>
            </a:r>
            <a:endParaRPr/>
          </a:p>
          <a:p>
            <a:pPr indent="-182563" lvl="1" marL="360363" rtl="0" algn="l">
              <a:lnSpc>
                <a:spcPct val="138461"/>
              </a:lnSpc>
              <a:spcBef>
                <a:spcPts val="200"/>
              </a:spcBef>
              <a:spcAft>
                <a:spcPts val="0"/>
              </a:spcAft>
              <a:buClr>
                <a:srgbClr val="262626"/>
              </a:buClr>
              <a:buSzPts val="1040"/>
              <a:buChar char="•"/>
            </a:pPr>
            <a:r>
              <a:rPr lang="en-US"/>
              <a:t>Mỗi CSDL có bộ tệp riêng trong hệ thống tệp</a:t>
            </a:r>
            <a:endParaRPr/>
          </a:p>
          <a:p>
            <a:pPr indent="-182563" lvl="1" marL="360363" rtl="0" algn="l">
              <a:lnSpc>
                <a:spcPct val="138461"/>
              </a:lnSpc>
              <a:spcBef>
                <a:spcPts val="200"/>
              </a:spcBef>
              <a:spcAft>
                <a:spcPts val="0"/>
              </a:spcAft>
              <a:buClr>
                <a:srgbClr val="262626"/>
              </a:buClr>
              <a:buSzPts val="1040"/>
              <a:buChar char="•"/>
            </a:pPr>
            <a:r>
              <a:rPr lang="en-US"/>
              <a:t>Máy chủ MongoDB lưu trữ nhiều cơ sở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Tài liệu – Khái niệm hàng trong cơ sở dữ liệu quan hệ</a:t>
            </a:r>
            <a:endParaRPr/>
          </a:p>
          <a:p>
            <a:pPr indent="-182563" lvl="1" marL="360363" rtl="0" algn="l">
              <a:lnSpc>
                <a:spcPct val="138461"/>
              </a:lnSpc>
              <a:spcBef>
                <a:spcPts val="200"/>
              </a:spcBef>
              <a:spcAft>
                <a:spcPts val="0"/>
              </a:spcAft>
              <a:buClr>
                <a:srgbClr val="262626"/>
              </a:buClr>
              <a:buSzPts val="1040"/>
              <a:buChar char="•"/>
            </a:pPr>
            <a:r>
              <a:rPr lang="en-US"/>
              <a:t>Các bản ghi trong Bộ sưu tập MongoDB</a:t>
            </a:r>
            <a:endParaRPr/>
          </a:p>
          <a:p>
            <a:pPr indent="-182563" lvl="1" marL="360363" rtl="0" algn="l">
              <a:lnSpc>
                <a:spcPct val="138461"/>
              </a:lnSpc>
              <a:spcBef>
                <a:spcPts val="200"/>
              </a:spcBef>
              <a:spcAft>
                <a:spcPts val="0"/>
              </a:spcAft>
              <a:buClr>
                <a:srgbClr val="262626"/>
              </a:buClr>
              <a:buSzPts val="1040"/>
              <a:buChar char="•"/>
            </a:pPr>
            <a:r>
              <a:rPr lang="en-US"/>
              <a:t>Tài liệu bao gồm tên trường và giá trị (khóa-giá trị)</a:t>
            </a:r>
            <a:endParaRPr/>
          </a:p>
          <a:p>
            <a:pPr indent="-182563" lvl="1" marL="360363" rtl="0" algn="l">
              <a:lnSpc>
                <a:spcPct val="138461"/>
              </a:lnSpc>
              <a:spcBef>
                <a:spcPts val="200"/>
              </a:spcBef>
              <a:spcAft>
                <a:spcPts val="0"/>
              </a:spcAft>
              <a:buClr>
                <a:srgbClr val="262626"/>
              </a:buClr>
              <a:buSzPts val="1040"/>
              <a:buChar char="•"/>
            </a:pPr>
            <a:r>
              <a:rPr lang="en-US"/>
              <a:t>Giá trị có thể là tài liệu, mảng hoặc mảng tài liệu khác nhau</a:t>
            </a:r>
            <a:endParaRPr/>
          </a:p>
          <a:p>
            <a:pPr indent="-177800" lvl="0" marL="177800" rtl="0" algn="l">
              <a:lnSpc>
                <a:spcPct val="128571"/>
              </a:lnSpc>
              <a:spcBef>
                <a:spcPts val="1000"/>
              </a:spcBef>
              <a:spcAft>
                <a:spcPts val="0"/>
              </a:spcAft>
              <a:buClr>
                <a:srgbClr val="262626"/>
              </a:buClr>
              <a:buSzPts val="1400"/>
              <a:buFont typeface="Arial"/>
              <a:buChar char="•"/>
            </a:pPr>
            <a:r>
              <a:rPr lang="en-US"/>
              <a:t>Trường - Một cặp tên-giá trị trong tài liệu</a:t>
            </a:r>
            <a:endParaRPr/>
          </a:p>
          <a:p>
            <a:pPr indent="-182563" lvl="1" marL="360363" rtl="0" algn="l">
              <a:lnSpc>
                <a:spcPct val="138461"/>
              </a:lnSpc>
              <a:spcBef>
                <a:spcPts val="200"/>
              </a:spcBef>
              <a:spcAft>
                <a:spcPts val="0"/>
              </a:spcAft>
              <a:buClr>
                <a:srgbClr val="262626"/>
              </a:buClr>
              <a:buSzPts val="1040"/>
              <a:buChar char="•"/>
            </a:pPr>
            <a:r>
              <a:rPr lang="en-US"/>
              <a:t>Một hoặc nhiều trường tồn tại trong tài liệu</a:t>
            </a:r>
            <a:endParaRPr/>
          </a:p>
          <a:p>
            <a:pPr indent="-182563" lvl="1" marL="360363" rtl="0" algn="l">
              <a:lnSpc>
                <a:spcPct val="138461"/>
              </a:lnSpc>
              <a:spcBef>
                <a:spcPts val="200"/>
              </a:spcBef>
              <a:spcAft>
                <a:spcPts val="0"/>
              </a:spcAft>
              <a:buClr>
                <a:srgbClr val="262626"/>
              </a:buClr>
              <a:buSzPts val="1040"/>
              <a:buChar char="•"/>
            </a:pPr>
            <a:r>
              <a:rPr lang="en-US"/>
              <a:t>Các trường tương tự như các cột trong cơ sở dữ liệu quan hệ.</a:t>
            </a:r>
            <a:endParaRPr/>
          </a:p>
          <a:p>
            <a:pPr indent="-177800" lvl="0" marL="177800" rtl="0" algn="l">
              <a:lnSpc>
                <a:spcPct val="128571"/>
              </a:lnSpc>
              <a:spcBef>
                <a:spcPts val="1000"/>
              </a:spcBef>
              <a:spcAft>
                <a:spcPts val="0"/>
              </a:spcAft>
              <a:buClr>
                <a:srgbClr val="262626"/>
              </a:buClr>
              <a:buSzPts val="1400"/>
              <a:buFont typeface="Arial"/>
              <a:buChar char="•"/>
            </a:pPr>
            <a:r>
              <a:rPr lang="en-US"/>
              <a:t>JSON - Ký hiệu đối tượng JavaScript</a:t>
            </a:r>
            <a:endParaRPr/>
          </a:p>
          <a:p>
            <a:pPr indent="-182563" lvl="1" marL="360363" rtl="0" algn="l">
              <a:lnSpc>
                <a:spcPct val="138461"/>
              </a:lnSpc>
              <a:spcBef>
                <a:spcPts val="200"/>
              </a:spcBef>
              <a:spcAft>
                <a:spcPts val="0"/>
              </a:spcAft>
              <a:buClr>
                <a:srgbClr val="262626"/>
              </a:buClr>
              <a:buSzPts val="1040"/>
              <a:buChar char="•"/>
            </a:pPr>
            <a:r>
              <a:rPr lang="en-US"/>
              <a:t>Định dạng văn bản có thể đọc được để biểu thị dữ liệu có cấu trúc</a:t>
            </a:r>
            <a:endParaRPr/>
          </a:p>
          <a:p>
            <a:pPr indent="-182563" lvl="1" marL="360363" rtl="0" algn="l">
              <a:lnSpc>
                <a:spcPct val="138461"/>
              </a:lnSpc>
              <a:spcBef>
                <a:spcPts val="200"/>
              </a:spcBef>
              <a:spcAft>
                <a:spcPts val="0"/>
              </a:spcAft>
              <a:buClr>
                <a:srgbClr val="262626"/>
              </a:buClr>
              <a:buSzPts val="1040"/>
              <a:buChar char="•"/>
            </a:pPr>
            <a:r>
              <a:rPr lang="en-US"/>
              <a:t>Hỗ trợ nhiều ngôn ngữ lập trình</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4" name="Shape 4094"/>
        <p:cNvGrpSpPr/>
        <p:nvPr/>
      </p:nvGrpSpPr>
      <p:grpSpPr>
        <a:xfrm>
          <a:off x="0" y="0"/>
          <a:ext cx="0" cy="0"/>
          <a:chOff x="0" y="0"/>
          <a:chExt cx="0" cy="0"/>
        </a:xfrm>
      </p:grpSpPr>
      <p:sp>
        <p:nvSpPr>
          <p:cNvPr id="4095" name="Google Shape;4095;p17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2.4. MongoDB</a:t>
            </a:r>
            <a:endParaRPr/>
          </a:p>
        </p:txBody>
      </p:sp>
      <p:sp>
        <p:nvSpPr>
          <p:cNvPr id="4096" name="Google Shape;4096;p17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Mô hình dữ liệu trong MongoDB</a:t>
            </a:r>
            <a:endParaRPr/>
          </a:p>
        </p:txBody>
      </p:sp>
      <p:sp>
        <p:nvSpPr>
          <p:cNvPr id="4097" name="Google Shape;4097;p17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4098" name="Google Shape;4098;p17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[Mongodb : db &gt; collection &gt; document(record) &gt; key:value]</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grpSp>
        <p:nvGrpSpPr>
          <p:cNvPr id="4099" name="Google Shape;4099;p172"/>
          <p:cNvGrpSpPr/>
          <p:nvPr/>
        </p:nvGrpSpPr>
        <p:grpSpPr>
          <a:xfrm>
            <a:off x="5703856" y="4531355"/>
            <a:ext cx="3394586" cy="1607186"/>
            <a:chOff x="3043045" y="4547629"/>
            <a:chExt cx="3750093" cy="1775503"/>
          </a:xfrm>
        </p:grpSpPr>
        <p:sp>
          <p:nvSpPr>
            <p:cNvPr id="4100" name="Google Shape;4100;p172"/>
            <p:cNvSpPr/>
            <p:nvPr/>
          </p:nvSpPr>
          <p:spPr>
            <a:xfrm>
              <a:off x="3043045" y="4547629"/>
              <a:ext cx="3750093" cy="1775503"/>
            </a:xfrm>
            <a:prstGeom prst="rect">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pic>
          <p:nvPicPr>
            <p:cNvPr id="4101" name="Google Shape;4101;p172"/>
            <p:cNvPicPr preferRelativeResize="0"/>
            <p:nvPr/>
          </p:nvPicPr>
          <p:blipFill rotWithShape="1">
            <a:blip r:embed="rId3">
              <a:alphaModFix/>
            </a:blip>
            <a:srcRect b="0" l="0" r="0" t="0"/>
            <a:stretch/>
          </p:blipFill>
          <p:spPr>
            <a:xfrm>
              <a:off x="3121274" y="4578282"/>
              <a:ext cx="3593634" cy="1687124"/>
            </a:xfrm>
            <a:prstGeom prst="rect">
              <a:avLst/>
            </a:prstGeom>
            <a:noFill/>
            <a:ln>
              <a:noFill/>
            </a:ln>
          </p:spPr>
        </p:pic>
      </p:grpSp>
      <p:grpSp>
        <p:nvGrpSpPr>
          <p:cNvPr id="4102" name="Google Shape;4102;p172"/>
          <p:cNvGrpSpPr/>
          <p:nvPr/>
        </p:nvGrpSpPr>
        <p:grpSpPr>
          <a:xfrm>
            <a:off x="1699687" y="2755282"/>
            <a:ext cx="2589350" cy="1659450"/>
            <a:chOff x="1614438" y="2766759"/>
            <a:chExt cx="2589350" cy="1659450"/>
          </a:xfrm>
        </p:grpSpPr>
        <p:sp>
          <p:nvSpPr>
            <p:cNvPr id="4103" name="Google Shape;4103;p172"/>
            <p:cNvSpPr/>
            <p:nvPr/>
          </p:nvSpPr>
          <p:spPr>
            <a:xfrm>
              <a:off x="1614438" y="2766759"/>
              <a:ext cx="2589350" cy="277727"/>
            </a:xfrm>
            <a:prstGeom prst="roundRect">
              <a:avLst>
                <a:gd fmla="val 50000" name="adj"/>
              </a:avLst>
            </a:prstGeom>
            <a:solidFill>
              <a:srgbClr val="1F45B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SQL Terms/Concepts</a:t>
              </a:r>
              <a:endParaRPr sz="1400">
                <a:solidFill>
                  <a:schemeClr val="lt1"/>
                </a:solidFill>
                <a:latin typeface="Arial"/>
                <a:ea typeface="Arial"/>
                <a:cs typeface="Arial"/>
                <a:sym typeface="Arial"/>
              </a:endParaRPr>
            </a:p>
          </p:txBody>
        </p:sp>
        <p:grpSp>
          <p:nvGrpSpPr>
            <p:cNvPr id="4104" name="Google Shape;4104;p172"/>
            <p:cNvGrpSpPr/>
            <p:nvPr/>
          </p:nvGrpSpPr>
          <p:grpSpPr>
            <a:xfrm>
              <a:off x="1735443" y="3124242"/>
              <a:ext cx="2347340" cy="1301967"/>
              <a:chOff x="1713985" y="3152817"/>
              <a:chExt cx="2347340" cy="1301967"/>
            </a:xfrm>
          </p:grpSpPr>
          <p:sp>
            <p:nvSpPr>
              <p:cNvPr id="4105" name="Google Shape;4105;p172"/>
              <p:cNvSpPr/>
              <p:nvPr/>
            </p:nvSpPr>
            <p:spPr>
              <a:xfrm>
                <a:off x="1733489" y="3342076"/>
                <a:ext cx="2321486" cy="1112708"/>
              </a:xfrm>
              <a:prstGeom prst="rect">
                <a:avLst/>
              </a:prstGeom>
              <a:noFill/>
              <a:ln cap="flat" cmpd="sng" w="19050">
                <a:solidFill>
                  <a:srgbClr val="1F45BC"/>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rgbClr val="1F45BC"/>
                  </a:solidFill>
                  <a:latin typeface="Arial"/>
                  <a:ea typeface="Arial"/>
                  <a:cs typeface="Arial"/>
                  <a:sym typeface="Arial"/>
                </a:endParaRPr>
              </a:p>
            </p:txBody>
          </p:sp>
          <p:sp>
            <p:nvSpPr>
              <p:cNvPr id="4106" name="Google Shape;4106;p172"/>
              <p:cNvSpPr/>
              <p:nvPr/>
            </p:nvSpPr>
            <p:spPr>
              <a:xfrm>
                <a:off x="1879971" y="3623098"/>
                <a:ext cx="2028522" cy="755942"/>
              </a:xfrm>
              <a:prstGeom prst="rect">
                <a:avLst/>
              </a:prstGeom>
              <a:noFill/>
              <a:ln cap="flat" cmpd="sng" w="19050">
                <a:solidFill>
                  <a:srgbClr val="829BEA"/>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4107" name="Google Shape;4107;p172"/>
              <p:cNvSpPr/>
              <p:nvPr/>
            </p:nvSpPr>
            <p:spPr>
              <a:xfrm>
                <a:off x="1980756" y="3955448"/>
                <a:ext cx="1826952" cy="373096"/>
              </a:xfrm>
              <a:prstGeom prst="rect">
                <a:avLst/>
              </a:prstGeom>
              <a:noFill/>
              <a:ln cap="flat" cmpd="sng" w="19050">
                <a:solidFill>
                  <a:srgbClr val="9CC2E5"/>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4108" name="Google Shape;4108;p172"/>
              <p:cNvSpPr/>
              <p:nvPr/>
            </p:nvSpPr>
            <p:spPr>
              <a:xfrm>
                <a:off x="1713985" y="3152817"/>
                <a:ext cx="2347340" cy="253870"/>
              </a:xfrm>
              <a:prstGeom prst="roundRect">
                <a:avLst>
                  <a:gd fmla="val 16667"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csdl</a:t>
                </a:r>
                <a:endParaRPr sz="1400">
                  <a:solidFill>
                    <a:srgbClr val="1F45BC"/>
                  </a:solidFill>
                  <a:latin typeface="Arial"/>
                  <a:ea typeface="Arial"/>
                  <a:cs typeface="Arial"/>
                  <a:sym typeface="Arial"/>
                </a:endParaRPr>
              </a:p>
            </p:txBody>
          </p:sp>
          <p:sp>
            <p:nvSpPr>
              <p:cNvPr id="4109" name="Google Shape;4109;p172"/>
              <p:cNvSpPr/>
              <p:nvPr/>
            </p:nvSpPr>
            <p:spPr>
              <a:xfrm>
                <a:off x="1854117" y="3462111"/>
                <a:ext cx="2072564" cy="222756"/>
              </a:xfrm>
              <a:prstGeom prst="roundRect">
                <a:avLst>
                  <a:gd fmla="val 16667" name="adj"/>
                </a:avLst>
              </a:prstGeom>
              <a:solidFill>
                <a:srgbClr val="BAC8F4"/>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Bảng</a:t>
                </a:r>
                <a:endParaRPr sz="1400">
                  <a:solidFill>
                    <a:srgbClr val="1F45BC"/>
                  </a:solidFill>
                  <a:latin typeface="Arial"/>
                  <a:ea typeface="Arial"/>
                  <a:cs typeface="Arial"/>
                  <a:sym typeface="Arial"/>
                </a:endParaRPr>
              </a:p>
            </p:txBody>
          </p:sp>
          <p:sp>
            <p:nvSpPr>
              <p:cNvPr id="4110" name="Google Shape;4110;p172"/>
              <p:cNvSpPr/>
              <p:nvPr/>
            </p:nvSpPr>
            <p:spPr>
              <a:xfrm>
                <a:off x="1980756" y="3737185"/>
                <a:ext cx="1843144" cy="222756"/>
              </a:xfrm>
              <a:prstGeom prst="roundRect">
                <a:avLst>
                  <a:gd fmla="val 16667" name="adj"/>
                </a:avLst>
              </a:prstGeom>
              <a:solidFill>
                <a:srgbClr val="BBD6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Hàng</a:t>
                </a:r>
                <a:endParaRPr sz="1400">
                  <a:solidFill>
                    <a:srgbClr val="1F45BC"/>
                  </a:solidFill>
                  <a:latin typeface="Arial"/>
                  <a:ea typeface="Arial"/>
                  <a:cs typeface="Arial"/>
                  <a:sym typeface="Arial"/>
                </a:endParaRPr>
              </a:p>
            </p:txBody>
          </p:sp>
          <p:sp>
            <p:nvSpPr>
              <p:cNvPr id="4111" name="Google Shape;4111;p172"/>
              <p:cNvSpPr/>
              <p:nvPr/>
            </p:nvSpPr>
            <p:spPr>
              <a:xfrm>
                <a:off x="2319039" y="4030478"/>
                <a:ext cx="1180147" cy="222756"/>
              </a:xfrm>
              <a:prstGeom prst="roundRect">
                <a:avLst>
                  <a:gd fmla="val 16667" name="adj"/>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Cột</a:t>
                </a:r>
                <a:endParaRPr sz="1400">
                  <a:solidFill>
                    <a:schemeClr val="lt1"/>
                  </a:solidFill>
                  <a:latin typeface="Arial"/>
                  <a:ea typeface="Arial"/>
                  <a:cs typeface="Arial"/>
                  <a:sym typeface="Arial"/>
                </a:endParaRPr>
              </a:p>
            </p:txBody>
          </p:sp>
        </p:grpSp>
      </p:grpSp>
      <p:grpSp>
        <p:nvGrpSpPr>
          <p:cNvPr id="4112" name="Google Shape;4112;p172"/>
          <p:cNvGrpSpPr/>
          <p:nvPr/>
        </p:nvGrpSpPr>
        <p:grpSpPr>
          <a:xfrm>
            <a:off x="4697729" y="2755282"/>
            <a:ext cx="2589350" cy="1659450"/>
            <a:chOff x="4756316" y="2766759"/>
            <a:chExt cx="2589350" cy="1659450"/>
          </a:xfrm>
        </p:grpSpPr>
        <p:sp>
          <p:nvSpPr>
            <p:cNvPr id="4113" name="Google Shape;4113;p172"/>
            <p:cNvSpPr/>
            <p:nvPr/>
          </p:nvSpPr>
          <p:spPr>
            <a:xfrm>
              <a:off x="4756316" y="2766759"/>
              <a:ext cx="2589350" cy="277727"/>
            </a:xfrm>
            <a:prstGeom prst="roundRect">
              <a:avLst>
                <a:gd fmla="val 50000" name="adj"/>
              </a:avLst>
            </a:prstGeom>
            <a:solidFill>
              <a:srgbClr val="1F45B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MongoDB Terms/Concepts</a:t>
              </a:r>
              <a:endParaRPr sz="1400">
                <a:solidFill>
                  <a:schemeClr val="lt1"/>
                </a:solidFill>
                <a:latin typeface="Arial"/>
                <a:ea typeface="Arial"/>
                <a:cs typeface="Arial"/>
                <a:sym typeface="Arial"/>
              </a:endParaRPr>
            </a:p>
          </p:txBody>
        </p:sp>
        <p:grpSp>
          <p:nvGrpSpPr>
            <p:cNvPr id="4114" name="Google Shape;4114;p172"/>
            <p:cNvGrpSpPr/>
            <p:nvPr/>
          </p:nvGrpSpPr>
          <p:grpSpPr>
            <a:xfrm>
              <a:off x="4877321" y="3124242"/>
              <a:ext cx="2347340" cy="1301967"/>
              <a:chOff x="1713985" y="3152817"/>
              <a:chExt cx="2347340" cy="1301967"/>
            </a:xfrm>
          </p:grpSpPr>
          <p:sp>
            <p:nvSpPr>
              <p:cNvPr id="4115" name="Google Shape;4115;p172"/>
              <p:cNvSpPr/>
              <p:nvPr/>
            </p:nvSpPr>
            <p:spPr>
              <a:xfrm>
                <a:off x="1733489" y="3342076"/>
                <a:ext cx="2321486" cy="1112708"/>
              </a:xfrm>
              <a:prstGeom prst="rect">
                <a:avLst/>
              </a:prstGeom>
              <a:noFill/>
              <a:ln cap="flat" cmpd="sng" w="19050">
                <a:solidFill>
                  <a:srgbClr val="1F45BC"/>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rgbClr val="1F45BC"/>
                  </a:solidFill>
                  <a:latin typeface="Arial"/>
                  <a:ea typeface="Arial"/>
                  <a:cs typeface="Arial"/>
                  <a:sym typeface="Arial"/>
                </a:endParaRPr>
              </a:p>
            </p:txBody>
          </p:sp>
          <p:sp>
            <p:nvSpPr>
              <p:cNvPr id="4116" name="Google Shape;4116;p172"/>
              <p:cNvSpPr/>
              <p:nvPr/>
            </p:nvSpPr>
            <p:spPr>
              <a:xfrm>
                <a:off x="1879971" y="3623098"/>
                <a:ext cx="2028522" cy="755942"/>
              </a:xfrm>
              <a:prstGeom prst="rect">
                <a:avLst/>
              </a:prstGeom>
              <a:noFill/>
              <a:ln cap="flat" cmpd="sng" w="19050">
                <a:solidFill>
                  <a:srgbClr val="829BEA"/>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4117" name="Google Shape;4117;p172"/>
              <p:cNvSpPr/>
              <p:nvPr/>
            </p:nvSpPr>
            <p:spPr>
              <a:xfrm>
                <a:off x="1980756" y="3955448"/>
                <a:ext cx="1826952" cy="373096"/>
              </a:xfrm>
              <a:prstGeom prst="rect">
                <a:avLst/>
              </a:prstGeom>
              <a:noFill/>
              <a:ln cap="flat" cmpd="sng" w="19050">
                <a:solidFill>
                  <a:srgbClr val="9CC2E5"/>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4118" name="Google Shape;4118;p172"/>
              <p:cNvSpPr/>
              <p:nvPr/>
            </p:nvSpPr>
            <p:spPr>
              <a:xfrm>
                <a:off x="1713985" y="3152817"/>
                <a:ext cx="2347340" cy="253870"/>
              </a:xfrm>
              <a:prstGeom prst="roundRect">
                <a:avLst>
                  <a:gd fmla="val 16667"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rgbClr val="1F45BC"/>
                    </a:solidFill>
                    <a:latin typeface="Arial"/>
                    <a:ea typeface="Arial"/>
                    <a:cs typeface="Arial"/>
                    <a:sym typeface="Arial"/>
                  </a:rPr>
                  <a:t>csdl</a:t>
                </a:r>
                <a:endParaRPr b="1" sz="1400">
                  <a:solidFill>
                    <a:srgbClr val="1F45BC"/>
                  </a:solidFill>
                  <a:latin typeface="Arial"/>
                  <a:ea typeface="Arial"/>
                  <a:cs typeface="Arial"/>
                  <a:sym typeface="Arial"/>
                </a:endParaRPr>
              </a:p>
            </p:txBody>
          </p:sp>
          <p:sp>
            <p:nvSpPr>
              <p:cNvPr id="4119" name="Google Shape;4119;p172"/>
              <p:cNvSpPr/>
              <p:nvPr/>
            </p:nvSpPr>
            <p:spPr>
              <a:xfrm>
                <a:off x="1854117" y="3462111"/>
                <a:ext cx="2072564" cy="222756"/>
              </a:xfrm>
              <a:prstGeom prst="roundRect">
                <a:avLst>
                  <a:gd fmla="val 16667" name="adj"/>
                </a:avLst>
              </a:prstGeom>
              <a:solidFill>
                <a:srgbClr val="BAC8F4"/>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Bộ sưu tập</a:t>
                </a:r>
                <a:endParaRPr sz="1400">
                  <a:solidFill>
                    <a:srgbClr val="1F45BC"/>
                  </a:solidFill>
                  <a:latin typeface="Arial"/>
                  <a:ea typeface="Arial"/>
                  <a:cs typeface="Arial"/>
                  <a:sym typeface="Arial"/>
                </a:endParaRPr>
              </a:p>
            </p:txBody>
          </p:sp>
          <p:sp>
            <p:nvSpPr>
              <p:cNvPr id="4120" name="Google Shape;4120;p172"/>
              <p:cNvSpPr/>
              <p:nvPr/>
            </p:nvSpPr>
            <p:spPr>
              <a:xfrm>
                <a:off x="1980756" y="3737185"/>
                <a:ext cx="1843144" cy="222756"/>
              </a:xfrm>
              <a:prstGeom prst="roundRect">
                <a:avLst>
                  <a:gd fmla="val 16667" name="adj"/>
                </a:avLst>
              </a:prstGeom>
              <a:solidFill>
                <a:srgbClr val="BBD6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Tài liệu (BSON)</a:t>
                </a:r>
                <a:endParaRPr sz="1400">
                  <a:solidFill>
                    <a:srgbClr val="1F45BC"/>
                  </a:solidFill>
                  <a:latin typeface="Arial"/>
                  <a:ea typeface="Arial"/>
                  <a:cs typeface="Arial"/>
                  <a:sym typeface="Arial"/>
                </a:endParaRPr>
              </a:p>
            </p:txBody>
          </p:sp>
          <p:sp>
            <p:nvSpPr>
              <p:cNvPr id="4121" name="Google Shape;4121;p172"/>
              <p:cNvSpPr/>
              <p:nvPr/>
            </p:nvSpPr>
            <p:spPr>
              <a:xfrm>
                <a:off x="2319039" y="4030478"/>
                <a:ext cx="1180147" cy="222756"/>
              </a:xfrm>
              <a:prstGeom prst="roundRect">
                <a:avLst>
                  <a:gd fmla="val 16667" name="adj"/>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Trường</a:t>
                </a:r>
                <a:endParaRPr sz="1400">
                  <a:solidFill>
                    <a:schemeClr val="lt1"/>
                  </a:solidFill>
                  <a:latin typeface="Arial"/>
                  <a:ea typeface="Arial"/>
                  <a:cs typeface="Arial"/>
                  <a:sym typeface="Arial"/>
                </a:endParaRPr>
              </a:p>
            </p:txBody>
          </p:sp>
        </p:grpSp>
      </p:grpSp>
      <p:cxnSp>
        <p:nvCxnSpPr>
          <p:cNvPr id="4122" name="Google Shape;4122;p172"/>
          <p:cNvCxnSpPr>
            <a:stCxn id="4120" idx="3"/>
          </p:cNvCxnSpPr>
          <p:nvPr/>
        </p:nvCxnSpPr>
        <p:spPr>
          <a:xfrm>
            <a:off x="6928649" y="3808511"/>
            <a:ext cx="696300" cy="698400"/>
          </a:xfrm>
          <a:prstGeom prst="bentConnector2">
            <a:avLst/>
          </a:prstGeom>
          <a:noFill/>
          <a:ln cap="flat" cmpd="sng" w="76200">
            <a:solidFill>
              <a:srgbClr val="BDD7EE"/>
            </a:solidFill>
            <a:prstDash val="solid"/>
            <a:miter lim="800000"/>
            <a:headEnd len="sm" w="sm" type="none"/>
            <a:tailEnd len="med" w="med" type="triangle"/>
          </a:ln>
        </p:spPr>
      </p:cxn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7" name="Shape 4127"/>
        <p:cNvGrpSpPr/>
        <p:nvPr/>
      </p:nvGrpSpPr>
      <p:grpSpPr>
        <a:xfrm>
          <a:off x="0" y="0"/>
          <a:ext cx="0" cy="0"/>
          <a:chOff x="0" y="0"/>
          <a:chExt cx="0" cy="0"/>
        </a:xfrm>
      </p:grpSpPr>
      <p:sp>
        <p:nvSpPr>
          <p:cNvPr id="4128" name="Google Shape;4128;p17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2.4. MongoDB</a:t>
            </a:r>
            <a:endParaRPr/>
          </a:p>
        </p:txBody>
      </p:sp>
      <p:sp>
        <p:nvSpPr>
          <p:cNvPr id="4129" name="Google Shape;4129;p17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tính năng của MongoDB (1/3)</a:t>
            </a:r>
            <a:endParaRPr/>
          </a:p>
        </p:txBody>
      </p:sp>
      <p:sp>
        <p:nvSpPr>
          <p:cNvPr id="4130" name="Google Shape;4130;p17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4131" name="Google Shape;4131;p17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Truy vấn: </a:t>
            </a:r>
            <a:endParaRPr/>
          </a:p>
          <a:p>
            <a:pPr indent="-182563" lvl="1" marL="360363" rtl="0" algn="l">
              <a:lnSpc>
                <a:spcPct val="138461"/>
              </a:lnSpc>
              <a:spcBef>
                <a:spcPts val="200"/>
              </a:spcBef>
              <a:spcAft>
                <a:spcPts val="0"/>
              </a:spcAft>
              <a:buClr>
                <a:srgbClr val="262626"/>
              </a:buClr>
              <a:buSzPts val="1040"/>
              <a:buChar char="•"/>
            </a:pPr>
            <a:r>
              <a:rPr lang="en-US"/>
              <a:t>Hỗ trợ truy vấn đặc biệt và truy vấn dựa trên tài liệu</a:t>
            </a:r>
            <a:endParaRPr/>
          </a:p>
          <a:p>
            <a:pPr indent="-177800" lvl="0" marL="177800" rtl="0" algn="l">
              <a:lnSpc>
                <a:spcPct val="128571"/>
              </a:lnSpc>
              <a:spcBef>
                <a:spcPts val="1000"/>
              </a:spcBef>
              <a:spcAft>
                <a:spcPts val="0"/>
              </a:spcAft>
              <a:buClr>
                <a:srgbClr val="262626"/>
              </a:buClr>
              <a:buSzPts val="1400"/>
              <a:buFont typeface="Arial"/>
              <a:buChar char="•"/>
            </a:pPr>
            <a:r>
              <a:rPr lang="en-US"/>
              <a:t>Hỗ trợ chỉ mục:</a:t>
            </a:r>
            <a:endParaRPr/>
          </a:p>
          <a:p>
            <a:pPr indent="-182563" lvl="1" marL="360363" rtl="0" algn="l">
              <a:lnSpc>
                <a:spcPct val="138461"/>
              </a:lnSpc>
              <a:spcBef>
                <a:spcPts val="200"/>
              </a:spcBef>
              <a:spcAft>
                <a:spcPts val="0"/>
              </a:spcAft>
              <a:buClr>
                <a:srgbClr val="262626"/>
              </a:buClr>
              <a:buSzPts val="1040"/>
              <a:buChar char="•"/>
            </a:pPr>
            <a:r>
              <a:rPr lang="en-US"/>
              <a:t>Tất cả các trường trong tài liệu có thể được lập chỉ mục</a:t>
            </a:r>
            <a:endParaRPr/>
          </a:p>
          <a:p>
            <a:pPr indent="-177800" lvl="0" marL="177800" rtl="0" algn="l">
              <a:lnSpc>
                <a:spcPct val="128571"/>
              </a:lnSpc>
              <a:spcBef>
                <a:spcPts val="1000"/>
              </a:spcBef>
              <a:spcAft>
                <a:spcPts val="0"/>
              </a:spcAft>
              <a:buClr>
                <a:srgbClr val="262626"/>
              </a:buClr>
              <a:buSzPts val="1400"/>
              <a:buFont typeface="Arial"/>
              <a:buChar char="•"/>
            </a:pPr>
            <a:r>
              <a:rPr lang="en-US"/>
              <a:t>Nhân rộng:</a:t>
            </a:r>
            <a:endParaRPr/>
          </a:p>
          <a:p>
            <a:pPr indent="-182563" lvl="1" marL="360363" rtl="0" algn="l">
              <a:lnSpc>
                <a:spcPct val="138461"/>
              </a:lnSpc>
              <a:spcBef>
                <a:spcPts val="200"/>
              </a:spcBef>
              <a:spcAft>
                <a:spcPts val="0"/>
              </a:spcAft>
              <a:buClr>
                <a:srgbClr val="262626"/>
              </a:buClr>
              <a:buSzPts val="1040"/>
              <a:buChar char="•"/>
            </a:pPr>
            <a:r>
              <a:rPr lang="en-US"/>
              <a:t>Sao chép master-slave</a:t>
            </a:r>
            <a:endParaRPr/>
          </a:p>
          <a:p>
            <a:pPr indent="-177800" lvl="0" marL="177800" rtl="0" algn="l">
              <a:lnSpc>
                <a:spcPct val="128571"/>
              </a:lnSpc>
              <a:spcBef>
                <a:spcPts val="1000"/>
              </a:spcBef>
              <a:spcAft>
                <a:spcPts val="0"/>
              </a:spcAft>
              <a:buClr>
                <a:srgbClr val="262626"/>
              </a:buClr>
              <a:buSzPts val="1400"/>
              <a:buFont typeface="Arial"/>
              <a:buChar char="•"/>
            </a:pPr>
            <a:r>
              <a:rPr lang="en-US"/>
              <a:t>Duy trì nhiều bản sao dữ liệu</a:t>
            </a:r>
            <a:endParaRPr/>
          </a:p>
          <a:p>
            <a:pPr indent="-182563" lvl="1" marL="360363" rtl="0" algn="l">
              <a:lnSpc>
                <a:spcPct val="138461"/>
              </a:lnSpc>
              <a:spcBef>
                <a:spcPts val="200"/>
              </a:spcBef>
              <a:spcAft>
                <a:spcPts val="0"/>
              </a:spcAft>
              <a:buClr>
                <a:srgbClr val="262626"/>
              </a:buClr>
              <a:buSzPts val="1040"/>
              <a:buChar char="•"/>
            </a:pPr>
            <a:r>
              <a:rPr lang="en-US"/>
              <a:t>Ngăn chặn treo cơ sở dữ liệu</a:t>
            </a:r>
            <a:endParaRPr/>
          </a:p>
        </p:txBody>
      </p:sp>
      <p:grpSp>
        <p:nvGrpSpPr>
          <p:cNvPr id="4132" name="Google Shape;4132;p173"/>
          <p:cNvGrpSpPr/>
          <p:nvPr/>
        </p:nvGrpSpPr>
        <p:grpSpPr>
          <a:xfrm>
            <a:off x="5366158" y="2016162"/>
            <a:ext cx="4168832" cy="4040978"/>
            <a:chOff x="436050" y="6858000"/>
            <a:chExt cx="4168832" cy="4040978"/>
          </a:xfrm>
        </p:grpSpPr>
        <p:sp>
          <p:nvSpPr>
            <p:cNvPr id="4133" name="Google Shape;4133;p173"/>
            <p:cNvSpPr/>
            <p:nvPr/>
          </p:nvSpPr>
          <p:spPr>
            <a:xfrm>
              <a:off x="3087284" y="9168613"/>
              <a:ext cx="525780" cy="525780"/>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34" name="Google Shape;4134;p173"/>
            <p:cNvSpPr/>
            <p:nvPr/>
          </p:nvSpPr>
          <p:spPr>
            <a:xfrm>
              <a:off x="2572803" y="9568411"/>
              <a:ext cx="525780" cy="525780"/>
            </a:xfrm>
            <a:prstGeom prst="ellipse">
              <a:avLst/>
            </a:prstGeom>
            <a:solidFill>
              <a:srgbClr val="66A0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35" name="Google Shape;4135;p173"/>
            <p:cNvSpPr/>
            <p:nvPr/>
          </p:nvSpPr>
          <p:spPr>
            <a:xfrm>
              <a:off x="1881853" y="9568411"/>
              <a:ext cx="525780" cy="525780"/>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36" name="Google Shape;4136;p173"/>
            <p:cNvSpPr/>
            <p:nvPr/>
          </p:nvSpPr>
          <p:spPr>
            <a:xfrm>
              <a:off x="1367954" y="9161109"/>
              <a:ext cx="525780" cy="525780"/>
            </a:xfrm>
            <a:prstGeom prst="ellipse">
              <a:avLst/>
            </a:prstGeom>
            <a:solidFill>
              <a:srgbClr val="96D0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37" name="Google Shape;4137;p173"/>
            <p:cNvSpPr/>
            <p:nvPr/>
          </p:nvSpPr>
          <p:spPr>
            <a:xfrm>
              <a:off x="1588314" y="7954924"/>
              <a:ext cx="525780" cy="525780"/>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38" name="Google Shape;4138;p173"/>
            <p:cNvSpPr/>
            <p:nvPr/>
          </p:nvSpPr>
          <p:spPr>
            <a:xfrm>
              <a:off x="1278877" y="8507136"/>
              <a:ext cx="525780" cy="525780"/>
            </a:xfrm>
            <a:prstGeom prst="ellipse">
              <a:avLst/>
            </a:prstGeom>
            <a:solidFill>
              <a:srgbClr val="B4DF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39" name="Google Shape;4139;p173"/>
            <p:cNvSpPr/>
            <p:nvPr/>
          </p:nvSpPr>
          <p:spPr>
            <a:xfrm>
              <a:off x="3177536" y="8507136"/>
              <a:ext cx="525780" cy="525780"/>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40" name="Google Shape;4140;p173"/>
            <p:cNvSpPr/>
            <p:nvPr/>
          </p:nvSpPr>
          <p:spPr>
            <a:xfrm>
              <a:off x="2866036" y="7954924"/>
              <a:ext cx="525780" cy="525780"/>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41" name="Google Shape;4141;p173"/>
            <p:cNvSpPr/>
            <p:nvPr/>
          </p:nvSpPr>
          <p:spPr>
            <a:xfrm>
              <a:off x="2235287" y="7726837"/>
              <a:ext cx="525780" cy="525780"/>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142" name="Google Shape;4142;p173"/>
            <p:cNvGrpSpPr/>
            <p:nvPr/>
          </p:nvGrpSpPr>
          <p:grpSpPr>
            <a:xfrm>
              <a:off x="436050" y="6858000"/>
              <a:ext cx="4168832" cy="4040978"/>
              <a:chOff x="5240396" y="2181026"/>
              <a:chExt cx="4168832" cy="4040978"/>
            </a:xfrm>
          </p:grpSpPr>
          <p:grpSp>
            <p:nvGrpSpPr>
              <p:cNvPr id="4143" name="Google Shape;4143;p173"/>
              <p:cNvGrpSpPr/>
              <p:nvPr/>
            </p:nvGrpSpPr>
            <p:grpSpPr>
              <a:xfrm>
                <a:off x="5240396" y="2181026"/>
                <a:ext cx="4168832" cy="4040978"/>
                <a:chOff x="5240396" y="2181026"/>
                <a:chExt cx="4168832" cy="4040978"/>
              </a:xfrm>
            </p:grpSpPr>
            <p:sp>
              <p:nvSpPr>
                <p:cNvPr id="4144" name="Google Shape;4144;p173"/>
                <p:cNvSpPr/>
                <p:nvPr/>
              </p:nvSpPr>
              <p:spPr>
                <a:xfrm>
                  <a:off x="6898633" y="2181026"/>
                  <a:ext cx="784078" cy="784078"/>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4145" name="Google Shape;4145;p173"/>
                <p:cNvSpPr/>
                <p:nvPr/>
              </p:nvSpPr>
              <p:spPr>
                <a:xfrm>
                  <a:off x="6916619" y="2429485"/>
                  <a:ext cx="763351"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Tổng hợp</a:t>
                  </a:r>
                  <a:endParaRPr sz="1100">
                    <a:solidFill>
                      <a:srgbClr val="1F45BC"/>
                    </a:solidFill>
                    <a:latin typeface="Arial"/>
                    <a:ea typeface="Arial"/>
                    <a:cs typeface="Arial"/>
                    <a:sym typeface="Arial"/>
                  </a:endParaRPr>
                </a:p>
              </p:txBody>
            </p:sp>
            <p:sp>
              <p:nvSpPr>
                <p:cNvPr id="4146" name="Google Shape;4146;p173"/>
                <p:cNvSpPr/>
                <p:nvPr/>
              </p:nvSpPr>
              <p:spPr>
                <a:xfrm>
                  <a:off x="7482739" y="5437926"/>
                  <a:ext cx="784078" cy="784078"/>
                </a:xfrm>
                <a:prstGeom prst="ellipse">
                  <a:avLst/>
                </a:prstGeom>
                <a:solidFill>
                  <a:srgbClr val="66A0FE"/>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4147" name="Google Shape;4147;p173"/>
                <p:cNvSpPr/>
                <p:nvPr/>
              </p:nvSpPr>
              <p:spPr>
                <a:xfrm>
                  <a:off x="7430994" y="5699085"/>
                  <a:ext cx="90281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Nhân rộng</a:t>
                  </a:r>
                  <a:endParaRPr sz="1200">
                    <a:solidFill>
                      <a:srgbClr val="1F45BC"/>
                    </a:solidFill>
                    <a:latin typeface="Arial"/>
                    <a:ea typeface="Arial"/>
                    <a:cs typeface="Arial"/>
                    <a:sym typeface="Arial"/>
                  </a:endParaRPr>
                </a:p>
              </p:txBody>
            </p:sp>
            <p:sp>
              <p:nvSpPr>
                <p:cNvPr id="4148" name="Google Shape;4148;p173"/>
                <p:cNvSpPr/>
                <p:nvPr/>
              </p:nvSpPr>
              <p:spPr>
                <a:xfrm>
                  <a:off x="6305257" y="5437926"/>
                  <a:ext cx="784078" cy="784078"/>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4149" name="Google Shape;4149;p173"/>
                <p:cNvSpPr/>
                <p:nvPr/>
              </p:nvSpPr>
              <p:spPr>
                <a:xfrm>
                  <a:off x="6350495" y="5557974"/>
                  <a:ext cx="708848" cy="6001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CSDL</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Schema </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Less</a:t>
                  </a:r>
                  <a:endParaRPr sz="1100">
                    <a:solidFill>
                      <a:srgbClr val="1F45BC"/>
                    </a:solidFill>
                    <a:latin typeface="Arial"/>
                    <a:ea typeface="Arial"/>
                    <a:cs typeface="Arial"/>
                    <a:sym typeface="Arial"/>
                  </a:endParaRPr>
                </a:p>
              </p:txBody>
            </p:sp>
            <p:sp>
              <p:nvSpPr>
                <p:cNvPr id="4150" name="Google Shape;4150;p173"/>
                <p:cNvSpPr/>
                <p:nvPr/>
              </p:nvSpPr>
              <p:spPr>
                <a:xfrm>
                  <a:off x="8381677" y="4719086"/>
                  <a:ext cx="784078" cy="784078"/>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4151" name="Google Shape;4151;p173"/>
                <p:cNvSpPr/>
                <p:nvPr/>
              </p:nvSpPr>
              <p:spPr>
                <a:xfrm>
                  <a:off x="8318651" y="4891345"/>
                  <a:ext cx="938077"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Định hướng </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tài liệu</a:t>
                  </a:r>
                  <a:endParaRPr sz="1100">
                    <a:solidFill>
                      <a:srgbClr val="1F45BC"/>
                    </a:solidFill>
                    <a:latin typeface="Arial"/>
                    <a:ea typeface="Arial"/>
                    <a:cs typeface="Arial"/>
                    <a:sym typeface="Arial"/>
                  </a:endParaRPr>
                </a:p>
              </p:txBody>
            </p:sp>
            <p:sp>
              <p:nvSpPr>
                <p:cNvPr id="4152" name="Google Shape;4152;p173"/>
                <p:cNvSpPr/>
                <p:nvPr/>
              </p:nvSpPr>
              <p:spPr>
                <a:xfrm>
                  <a:off x="5430827" y="4719086"/>
                  <a:ext cx="784078" cy="784078"/>
                </a:xfrm>
                <a:prstGeom prst="ellipse">
                  <a:avLst/>
                </a:prstGeom>
                <a:solidFill>
                  <a:srgbClr val="96D0F4"/>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4153" name="Google Shape;4153;p173"/>
                <p:cNvSpPr/>
                <p:nvPr/>
              </p:nvSpPr>
              <p:spPr>
                <a:xfrm>
                  <a:off x="5475100" y="4835077"/>
                  <a:ext cx="71045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Lập </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chỉ mục</a:t>
                  </a:r>
                  <a:endParaRPr sz="1200">
                    <a:solidFill>
                      <a:srgbClr val="1F45BC"/>
                    </a:solidFill>
                    <a:latin typeface="Arial"/>
                    <a:ea typeface="Arial"/>
                    <a:cs typeface="Arial"/>
                    <a:sym typeface="Arial"/>
                  </a:endParaRPr>
                </a:p>
              </p:txBody>
            </p:sp>
            <p:sp>
              <p:nvSpPr>
                <p:cNvPr id="4154" name="Google Shape;4154;p173"/>
                <p:cNvSpPr/>
                <p:nvPr/>
              </p:nvSpPr>
              <p:spPr>
                <a:xfrm>
                  <a:off x="8558160" y="3575341"/>
                  <a:ext cx="784078" cy="784078"/>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55" name="Google Shape;4155;p173"/>
                <p:cNvSpPr/>
                <p:nvPr/>
              </p:nvSpPr>
              <p:spPr>
                <a:xfrm>
                  <a:off x="8506416" y="3836500"/>
                  <a:ext cx="90281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Phân đoạn</a:t>
                  </a:r>
                  <a:endParaRPr sz="1200">
                    <a:solidFill>
                      <a:srgbClr val="1F45BC"/>
                    </a:solidFill>
                    <a:latin typeface="Arial"/>
                    <a:ea typeface="Arial"/>
                    <a:cs typeface="Arial"/>
                    <a:sym typeface="Arial"/>
                  </a:endParaRPr>
                </a:p>
              </p:txBody>
            </p:sp>
            <p:sp>
              <p:nvSpPr>
                <p:cNvPr id="4156" name="Google Shape;4156;p173"/>
                <p:cNvSpPr/>
                <p:nvPr/>
              </p:nvSpPr>
              <p:spPr>
                <a:xfrm>
                  <a:off x="5254345" y="3575341"/>
                  <a:ext cx="784078" cy="784078"/>
                </a:xfrm>
                <a:prstGeom prst="ellipse">
                  <a:avLst/>
                </a:prstGeom>
                <a:solidFill>
                  <a:srgbClr val="B4DFE8"/>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1F45BC"/>
                    </a:solidFill>
                    <a:latin typeface="Arial"/>
                    <a:ea typeface="Arial"/>
                    <a:cs typeface="Arial"/>
                    <a:sym typeface="Arial"/>
                  </a:endParaRPr>
                </a:p>
              </p:txBody>
            </p:sp>
            <p:sp>
              <p:nvSpPr>
                <p:cNvPr id="4157" name="Google Shape;4157;p173"/>
                <p:cNvSpPr/>
                <p:nvPr/>
              </p:nvSpPr>
              <p:spPr>
                <a:xfrm>
                  <a:off x="5240396" y="3753950"/>
                  <a:ext cx="801823"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Truy vấn </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Ad Hoc</a:t>
                  </a:r>
                  <a:endParaRPr sz="1200">
                    <a:solidFill>
                      <a:srgbClr val="1F45BC"/>
                    </a:solidFill>
                    <a:latin typeface="Arial"/>
                    <a:ea typeface="Arial"/>
                    <a:cs typeface="Arial"/>
                    <a:sym typeface="Arial"/>
                  </a:endParaRPr>
                </a:p>
              </p:txBody>
            </p:sp>
            <p:sp>
              <p:nvSpPr>
                <p:cNvPr id="4158" name="Google Shape;4158;p173"/>
                <p:cNvSpPr/>
                <p:nvPr/>
              </p:nvSpPr>
              <p:spPr>
                <a:xfrm>
                  <a:off x="7995663" y="2579415"/>
                  <a:ext cx="784078" cy="784078"/>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4159" name="Google Shape;4159;p173"/>
                <p:cNvSpPr/>
                <p:nvPr/>
              </p:nvSpPr>
              <p:spPr>
                <a:xfrm>
                  <a:off x="8074562" y="2840574"/>
                  <a:ext cx="64152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GridFS</a:t>
                  </a:r>
                  <a:endParaRPr sz="1200">
                    <a:solidFill>
                      <a:srgbClr val="1F45BC"/>
                    </a:solidFill>
                    <a:latin typeface="Arial"/>
                    <a:ea typeface="Arial"/>
                    <a:cs typeface="Arial"/>
                    <a:sym typeface="Arial"/>
                  </a:endParaRPr>
                </a:p>
              </p:txBody>
            </p:sp>
            <p:sp>
              <p:nvSpPr>
                <p:cNvPr id="4160" name="Google Shape;4160;p173"/>
                <p:cNvSpPr/>
                <p:nvPr/>
              </p:nvSpPr>
              <p:spPr>
                <a:xfrm>
                  <a:off x="5816842" y="2579415"/>
                  <a:ext cx="784078" cy="784078"/>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4161" name="Google Shape;4161;p173"/>
                <p:cNvSpPr/>
                <p:nvPr/>
              </p:nvSpPr>
              <p:spPr>
                <a:xfrm>
                  <a:off x="5792151" y="2750837"/>
                  <a:ext cx="861133"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Hiệu suất </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cao</a:t>
                  </a:r>
                  <a:endParaRPr sz="1200">
                    <a:solidFill>
                      <a:srgbClr val="1F45BC"/>
                    </a:solidFill>
                    <a:latin typeface="Arial"/>
                    <a:ea typeface="Arial"/>
                    <a:cs typeface="Arial"/>
                    <a:sym typeface="Arial"/>
                  </a:endParaRPr>
                </a:p>
              </p:txBody>
            </p:sp>
            <p:sp>
              <p:nvSpPr>
                <p:cNvPr id="4162" name="Google Shape;4162;p173"/>
                <p:cNvSpPr/>
                <p:nvPr/>
              </p:nvSpPr>
              <p:spPr>
                <a:xfrm>
                  <a:off x="6685633" y="3666335"/>
                  <a:ext cx="1225317" cy="1225317"/>
                </a:xfrm>
                <a:prstGeom prst="ellipse">
                  <a:avLst/>
                </a:prstGeom>
                <a:solidFill>
                  <a:srgbClr val="3961DF"/>
                </a:solidFill>
                <a:ln cap="flat" cmpd="sng" w="317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4163" name="Google Shape;4163;p173"/>
                <p:cNvSpPr/>
                <p:nvPr/>
              </p:nvSpPr>
              <p:spPr>
                <a:xfrm rot="8100000">
                  <a:off x="6991299" y="3745118"/>
                  <a:ext cx="610812" cy="610812"/>
                </a:xfrm>
                <a:prstGeom prst="teardrop">
                  <a:avLst>
                    <a:gd fmla="val 100000" name="adj"/>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pic>
              <p:nvPicPr>
                <p:cNvPr id="4164" name="Google Shape;4164;p173"/>
                <p:cNvPicPr preferRelativeResize="0"/>
                <p:nvPr/>
              </p:nvPicPr>
              <p:blipFill rotWithShape="1">
                <a:blip r:embed="rId3">
                  <a:alphaModFix/>
                </a:blip>
                <a:srcRect b="24884" l="-1051" r="87079" t="22285"/>
                <a:stretch/>
              </p:blipFill>
              <p:spPr>
                <a:xfrm>
                  <a:off x="7139235" y="3779823"/>
                  <a:ext cx="316732" cy="673628"/>
                </a:xfrm>
                <a:prstGeom prst="rect">
                  <a:avLst/>
                </a:prstGeom>
                <a:noFill/>
                <a:ln>
                  <a:noFill/>
                </a:ln>
              </p:spPr>
            </p:pic>
            <p:pic>
              <p:nvPicPr>
                <p:cNvPr id="4165" name="Google Shape;4165;p173"/>
                <p:cNvPicPr preferRelativeResize="0"/>
                <p:nvPr/>
              </p:nvPicPr>
              <p:blipFill rotWithShape="1">
                <a:blip r:embed="rId4">
                  <a:alphaModFix/>
                </a:blip>
                <a:srcRect b="24884" l="14052" r="0" t="37229"/>
                <a:stretch/>
              </p:blipFill>
              <p:spPr>
                <a:xfrm>
                  <a:off x="6892206" y="4482434"/>
                  <a:ext cx="848846" cy="210470"/>
                </a:xfrm>
                <a:prstGeom prst="rect">
                  <a:avLst/>
                </a:prstGeom>
                <a:noFill/>
                <a:ln>
                  <a:noFill/>
                </a:ln>
              </p:spPr>
            </p:pic>
          </p:grpSp>
          <p:grpSp>
            <p:nvGrpSpPr>
              <p:cNvPr id="4166" name="Google Shape;4166;p173"/>
              <p:cNvGrpSpPr/>
              <p:nvPr/>
            </p:nvGrpSpPr>
            <p:grpSpPr>
              <a:xfrm>
                <a:off x="5473858" y="2598413"/>
                <a:ext cx="3634165" cy="3512576"/>
                <a:chOff x="5473858" y="2598413"/>
                <a:chExt cx="3634165" cy="3512576"/>
              </a:xfrm>
            </p:grpSpPr>
            <p:cxnSp>
              <p:nvCxnSpPr>
                <p:cNvPr id="4167" name="Google Shape;4167;p173"/>
                <p:cNvCxnSpPr/>
                <p:nvPr/>
              </p:nvCxnSpPr>
              <p:spPr>
                <a:xfrm>
                  <a:off x="6679021" y="2598413"/>
                  <a:ext cx="377057" cy="1005709"/>
                </a:xfrm>
                <a:prstGeom prst="straightConnector1">
                  <a:avLst/>
                </a:prstGeom>
                <a:noFill/>
                <a:ln cap="flat" cmpd="sng" w="25400">
                  <a:solidFill>
                    <a:srgbClr val="F2F2F2"/>
                  </a:solidFill>
                  <a:prstDash val="dot"/>
                  <a:miter lim="800000"/>
                  <a:headEnd len="sm" w="sm" type="none"/>
                  <a:tailEnd len="sm" w="sm" type="none"/>
                </a:ln>
              </p:spPr>
            </p:cxnSp>
            <p:cxnSp>
              <p:nvCxnSpPr>
                <p:cNvPr id="4168" name="Google Shape;4168;p173"/>
                <p:cNvCxnSpPr/>
                <p:nvPr/>
              </p:nvCxnSpPr>
              <p:spPr>
                <a:xfrm flipH="1">
                  <a:off x="7566029" y="2603939"/>
                  <a:ext cx="358669" cy="1000183"/>
                </a:xfrm>
                <a:prstGeom prst="straightConnector1">
                  <a:avLst/>
                </a:prstGeom>
                <a:noFill/>
                <a:ln cap="flat" cmpd="sng" w="25400">
                  <a:solidFill>
                    <a:srgbClr val="F2F2F2"/>
                  </a:solidFill>
                  <a:prstDash val="dot"/>
                  <a:miter lim="800000"/>
                  <a:headEnd len="sm" w="sm" type="none"/>
                  <a:tailEnd len="sm" w="sm" type="none"/>
                </a:ln>
              </p:spPr>
            </p:cxnSp>
            <p:cxnSp>
              <p:nvCxnSpPr>
                <p:cNvPr id="4169" name="Google Shape;4169;p173"/>
                <p:cNvCxnSpPr/>
                <p:nvPr/>
              </p:nvCxnSpPr>
              <p:spPr>
                <a:xfrm flipH="1">
                  <a:off x="6032944" y="4856383"/>
                  <a:ext cx="725449" cy="833035"/>
                </a:xfrm>
                <a:prstGeom prst="straightConnector1">
                  <a:avLst/>
                </a:prstGeom>
                <a:noFill/>
                <a:ln cap="flat" cmpd="sng" w="25400">
                  <a:solidFill>
                    <a:srgbClr val="F2F2F2"/>
                  </a:solidFill>
                  <a:prstDash val="dot"/>
                  <a:miter lim="800000"/>
                  <a:headEnd len="sm" w="sm" type="none"/>
                  <a:tailEnd len="sm" w="sm" type="none"/>
                </a:ln>
              </p:spPr>
            </p:cxnSp>
            <p:cxnSp>
              <p:nvCxnSpPr>
                <p:cNvPr id="4170" name="Google Shape;4170;p173"/>
                <p:cNvCxnSpPr/>
                <p:nvPr/>
              </p:nvCxnSpPr>
              <p:spPr>
                <a:xfrm>
                  <a:off x="7779349" y="4856382"/>
                  <a:ext cx="734663" cy="833036"/>
                </a:xfrm>
                <a:prstGeom prst="straightConnector1">
                  <a:avLst/>
                </a:prstGeom>
                <a:noFill/>
                <a:ln cap="flat" cmpd="sng" w="25400">
                  <a:solidFill>
                    <a:srgbClr val="F2F2F2"/>
                  </a:solidFill>
                  <a:prstDash val="dot"/>
                  <a:miter lim="800000"/>
                  <a:headEnd len="sm" w="sm" type="none"/>
                  <a:tailEnd len="sm" w="sm" type="none"/>
                </a:ln>
              </p:spPr>
            </p:cxnSp>
            <p:cxnSp>
              <p:nvCxnSpPr>
                <p:cNvPr id="4171" name="Google Shape;4171;p173"/>
                <p:cNvCxnSpPr/>
                <p:nvPr/>
              </p:nvCxnSpPr>
              <p:spPr>
                <a:xfrm>
                  <a:off x="8067922" y="4389534"/>
                  <a:ext cx="1040101" cy="206157"/>
                </a:xfrm>
                <a:prstGeom prst="straightConnector1">
                  <a:avLst/>
                </a:prstGeom>
                <a:noFill/>
                <a:ln cap="flat" cmpd="sng" w="25400">
                  <a:solidFill>
                    <a:srgbClr val="F2F2F2"/>
                  </a:solidFill>
                  <a:prstDash val="dot"/>
                  <a:miter lim="800000"/>
                  <a:headEnd len="sm" w="sm" type="none"/>
                  <a:tailEnd len="sm" w="sm" type="none"/>
                </a:ln>
              </p:spPr>
            </p:cxnSp>
            <p:cxnSp>
              <p:nvCxnSpPr>
                <p:cNvPr id="4172" name="Google Shape;4172;p173"/>
                <p:cNvCxnSpPr/>
                <p:nvPr/>
              </p:nvCxnSpPr>
              <p:spPr>
                <a:xfrm flipH="1" rot="10800000">
                  <a:off x="7986821" y="3346930"/>
                  <a:ext cx="913191" cy="523527"/>
                </a:xfrm>
                <a:prstGeom prst="straightConnector1">
                  <a:avLst/>
                </a:prstGeom>
                <a:noFill/>
                <a:ln cap="flat" cmpd="sng" w="25400">
                  <a:solidFill>
                    <a:srgbClr val="F2F2F2"/>
                  </a:solidFill>
                  <a:prstDash val="dot"/>
                  <a:miter lim="800000"/>
                  <a:headEnd len="sm" w="sm" type="none"/>
                  <a:tailEnd len="sm" w="sm" type="none"/>
                </a:ln>
              </p:spPr>
            </p:cxnSp>
            <p:cxnSp>
              <p:nvCxnSpPr>
                <p:cNvPr id="4173" name="Google Shape;4173;p173"/>
                <p:cNvCxnSpPr/>
                <p:nvPr/>
              </p:nvCxnSpPr>
              <p:spPr>
                <a:xfrm flipH="1" rot="10800000">
                  <a:off x="5473858" y="4410654"/>
                  <a:ext cx="1055799" cy="205683"/>
                </a:xfrm>
                <a:prstGeom prst="straightConnector1">
                  <a:avLst/>
                </a:prstGeom>
                <a:noFill/>
                <a:ln cap="flat" cmpd="sng" w="25400">
                  <a:solidFill>
                    <a:srgbClr val="F2F2F2"/>
                  </a:solidFill>
                  <a:prstDash val="dot"/>
                  <a:miter lim="800000"/>
                  <a:headEnd len="sm" w="sm" type="none"/>
                  <a:tailEnd len="sm" w="sm" type="none"/>
                </a:ln>
              </p:spPr>
            </p:cxnSp>
            <p:cxnSp>
              <p:nvCxnSpPr>
                <p:cNvPr id="4174" name="Google Shape;4174;p173"/>
                <p:cNvCxnSpPr/>
                <p:nvPr/>
              </p:nvCxnSpPr>
              <p:spPr>
                <a:xfrm>
                  <a:off x="5714351" y="3346930"/>
                  <a:ext cx="874886" cy="527488"/>
                </a:xfrm>
                <a:prstGeom prst="straightConnector1">
                  <a:avLst/>
                </a:prstGeom>
                <a:noFill/>
                <a:ln cap="flat" cmpd="sng" w="25400">
                  <a:solidFill>
                    <a:srgbClr val="F2F2F2"/>
                  </a:solidFill>
                  <a:prstDash val="dot"/>
                  <a:miter lim="800000"/>
                  <a:headEnd len="sm" w="sm" type="none"/>
                  <a:tailEnd len="sm" w="sm" type="none"/>
                </a:ln>
              </p:spPr>
            </p:cxnSp>
            <p:cxnSp>
              <p:nvCxnSpPr>
                <p:cNvPr id="4175" name="Google Shape;4175;p173"/>
                <p:cNvCxnSpPr/>
                <p:nvPr/>
              </p:nvCxnSpPr>
              <p:spPr>
                <a:xfrm>
                  <a:off x="7298291" y="5038587"/>
                  <a:ext cx="0" cy="1072402"/>
                </a:xfrm>
                <a:prstGeom prst="straightConnector1">
                  <a:avLst/>
                </a:prstGeom>
                <a:noFill/>
                <a:ln cap="flat" cmpd="sng" w="25400">
                  <a:solidFill>
                    <a:srgbClr val="F2F2F2"/>
                  </a:solidFill>
                  <a:prstDash val="dot"/>
                  <a:miter lim="800000"/>
                  <a:headEnd len="sm" w="sm" type="none"/>
                  <a:tailEnd len="sm" w="sm" type="none"/>
                </a:ln>
              </p:spPr>
            </p:cxnSp>
          </p:grpSp>
        </p:grpSp>
        <p:pic>
          <p:nvPicPr>
            <p:cNvPr id="4176" name="Google Shape;4176;p173"/>
            <p:cNvPicPr preferRelativeResize="0"/>
            <p:nvPr/>
          </p:nvPicPr>
          <p:blipFill rotWithShape="1">
            <a:blip r:embed="rId5">
              <a:alphaModFix/>
            </a:blip>
            <a:srcRect b="0" l="0" r="0" t="0"/>
            <a:stretch/>
          </p:blipFill>
          <p:spPr>
            <a:xfrm>
              <a:off x="1678132" y="8051800"/>
              <a:ext cx="341612" cy="341612"/>
            </a:xfrm>
            <a:prstGeom prst="rect">
              <a:avLst/>
            </a:prstGeom>
            <a:noFill/>
            <a:ln>
              <a:noFill/>
            </a:ln>
          </p:spPr>
        </p:pic>
        <p:pic>
          <p:nvPicPr>
            <p:cNvPr id="4177" name="Google Shape;4177;p173"/>
            <p:cNvPicPr preferRelativeResize="0"/>
            <p:nvPr/>
          </p:nvPicPr>
          <p:blipFill rotWithShape="1">
            <a:blip r:embed="rId6">
              <a:alphaModFix/>
            </a:blip>
            <a:srcRect b="0" l="0" r="0" t="0"/>
            <a:stretch/>
          </p:blipFill>
          <p:spPr>
            <a:xfrm>
              <a:off x="3015613" y="8075588"/>
              <a:ext cx="219388" cy="300642"/>
            </a:xfrm>
            <a:prstGeom prst="rect">
              <a:avLst/>
            </a:prstGeom>
            <a:noFill/>
            <a:ln>
              <a:noFill/>
            </a:ln>
          </p:spPr>
        </p:pic>
        <p:pic>
          <p:nvPicPr>
            <p:cNvPr id="4178" name="Google Shape;4178;p173"/>
            <p:cNvPicPr preferRelativeResize="0"/>
            <p:nvPr/>
          </p:nvPicPr>
          <p:blipFill rotWithShape="1">
            <a:blip r:embed="rId7">
              <a:alphaModFix/>
            </a:blip>
            <a:srcRect b="0" l="0" r="0" t="0"/>
            <a:stretch/>
          </p:blipFill>
          <p:spPr>
            <a:xfrm>
              <a:off x="1378417" y="8615167"/>
              <a:ext cx="313956" cy="306172"/>
            </a:xfrm>
            <a:prstGeom prst="rect">
              <a:avLst/>
            </a:prstGeom>
            <a:noFill/>
            <a:ln>
              <a:noFill/>
            </a:ln>
          </p:spPr>
        </p:pic>
        <p:pic>
          <p:nvPicPr>
            <p:cNvPr id="4179" name="Google Shape;4179;p173"/>
            <p:cNvPicPr preferRelativeResize="0"/>
            <p:nvPr/>
          </p:nvPicPr>
          <p:blipFill rotWithShape="1">
            <a:blip r:embed="rId8">
              <a:alphaModFix/>
            </a:blip>
            <a:srcRect b="0" l="0" r="0" t="0"/>
            <a:stretch/>
          </p:blipFill>
          <p:spPr>
            <a:xfrm>
              <a:off x="1520062" y="9272665"/>
              <a:ext cx="227339" cy="307740"/>
            </a:xfrm>
            <a:prstGeom prst="rect">
              <a:avLst/>
            </a:prstGeom>
            <a:noFill/>
            <a:ln>
              <a:noFill/>
            </a:ln>
          </p:spPr>
        </p:pic>
        <p:pic>
          <p:nvPicPr>
            <p:cNvPr id="4180" name="Google Shape;4180;p173"/>
            <p:cNvPicPr preferRelativeResize="0"/>
            <p:nvPr/>
          </p:nvPicPr>
          <p:blipFill rotWithShape="1">
            <a:blip r:embed="rId9">
              <a:alphaModFix/>
            </a:blip>
            <a:srcRect b="0" l="0" r="0" t="0"/>
            <a:stretch/>
          </p:blipFill>
          <p:spPr>
            <a:xfrm>
              <a:off x="3273686" y="8599306"/>
              <a:ext cx="329543" cy="359501"/>
            </a:xfrm>
            <a:prstGeom prst="rect">
              <a:avLst/>
            </a:prstGeom>
            <a:noFill/>
            <a:ln>
              <a:noFill/>
            </a:ln>
          </p:spPr>
        </p:pic>
        <p:pic>
          <p:nvPicPr>
            <p:cNvPr id="4181" name="Google Shape;4181;p173"/>
            <p:cNvPicPr preferRelativeResize="0"/>
            <p:nvPr/>
          </p:nvPicPr>
          <p:blipFill rotWithShape="1">
            <a:blip r:embed="rId10">
              <a:alphaModFix/>
            </a:blip>
            <a:srcRect b="0" l="0" r="0" t="0"/>
            <a:stretch/>
          </p:blipFill>
          <p:spPr>
            <a:xfrm>
              <a:off x="3225460" y="9275025"/>
              <a:ext cx="241229" cy="319768"/>
            </a:xfrm>
            <a:prstGeom prst="rect">
              <a:avLst/>
            </a:prstGeom>
            <a:noFill/>
            <a:ln>
              <a:noFill/>
            </a:ln>
          </p:spPr>
        </p:pic>
        <p:pic>
          <p:nvPicPr>
            <p:cNvPr id="4182" name="Google Shape;4182;p173"/>
            <p:cNvPicPr preferRelativeResize="0"/>
            <p:nvPr/>
          </p:nvPicPr>
          <p:blipFill rotWithShape="1">
            <a:blip r:embed="rId11">
              <a:alphaModFix/>
            </a:blip>
            <a:srcRect b="0" l="0" r="0" t="0"/>
            <a:stretch/>
          </p:blipFill>
          <p:spPr>
            <a:xfrm>
              <a:off x="2629540" y="9753158"/>
              <a:ext cx="413553" cy="162010"/>
            </a:xfrm>
            <a:prstGeom prst="rect">
              <a:avLst/>
            </a:prstGeom>
            <a:noFill/>
            <a:ln>
              <a:noFill/>
            </a:ln>
          </p:spPr>
        </p:pic>
        <p:pic>
          <p:nvPicPr>
            <p:cNvPr id="4183" name="Google Shape;4183;p173"/>
            <p:cNvPicPr preferRelativeResize="0"/>
            <p:nvPr/>
          </p:nvPicPr>
          <p:blipFill rotWithShape="1">
            <a:blip r:embed="rId12">
              <a:alphaModFix/>
            </a:blip>
            <a:srcRect b="0" l="0" r="0" t="0"/>
            <a:stretch/>
          </p:blipFill>
          <p:spPr>
            <a:xfrm>
              <a:off x="2024541" y="9700349"/>
              <a:ext cx="214818" cy="284758"/>
            </a:xfrm>
            <a:prstGeom prst="rect">
              <a:avLst/>
            </a:prstGeom>
            <a:noFill/>
            <a:ln>
              <a:noFill/>
            </a:ln>
          </p:spPr>
        </p:pic>
        <p:pic>
          <p:nvPicPr>
            <p:cNvPr id="4184" name="Google Shape;4184;p173"/>
            <p:cNvPicPr preferRelativeResize="0"/>
            <p:nvPr/>
          </p:nvPicPr>
          <p:blipFill rotWithShape="1">
            <a:blip r:embed="rId13">
              <a:alphaModFix/>
            </a:blip>
            <a:srcRect b="0" l="0" r="0" t="0"/>
            <a:stretch/>
          </p:blipFill>
          <p:spPr>
            <a:xfrm>
              <a:off x="2341450" y="7830697"/>
              <a:ext cx="326137" cy="344425"/>
            </a:xfrm>
            <a:prstGeom prst="rect">
              <a:avLst/>
            </a:prstGeom>
            <a:noFill/>
            <a:ln>
              <a:noFill/>
            </a:ln>
          </p:spPr>
        </p:pic>
      </p:gr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9" name="Shape 4189"/>
        <p:cNvGrpSpPr/>
        <p:nvPr/>
      </p:nvGrpSpPr>
      <p:grpSpPr>
        <a:xfrm>
          <a:off x="0" y="0"/>
          <a:ext cx="0" cy="0"/>
          <a:chOff x="0" y="0"/>
          <a:chExt cx="0" cy="0"/>
        </a:xfrm>
      </p:grpSpPr>
      <p:sp>
        <p:nvSpPr>
          <p:cNvPr id="4190" name="Google Shape;4190;p17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2.4. MongoDB</a:t>
            </a:r>
            <a:endParaRPr/>
          </a:p>
        </p:txBody>
      </p:sp>
      <p:sp>
        <p:nvSpPr>
          <p:cNvPr id="4191" name="Google Shape;4191;p174"/>
          <p:cNvSpPr txBox="1"/>
          <p:nvPr>
            <p:ph idx="2" type="body"/>
          </p:nvPr>
        </p:nvSpPr>
        <p:spPr>
          <a:xfrm>
            <a:off x="535872" y="1455318"/>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tính năng của MongoDB (2/3)</a:t>
            </a:r>
            <a:endParaRPr/>
          </a:p>
        </p:txBody>
      </p:sp>
      <p:sp>
        <p:nvSpPr>
          <p:cNvPr id="4192" name="Google Shape;4192;p17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4193" name="Google Shape;4193;p174"/>
          <p:cNvSpPr txBox="1"/>
          <p:nvPr>
            <p:ph idx="4" type="body"/>
          </p:nvPr>
        </p:nvSpPr>
        <p:spPr>
          <a:xfrm>
            <a:off x="535872" y="2226568"/>
            <a:ext cx="4477543"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Nhiều máy chủ:</a:t>
            </a:r>
            <a:endParaRPr/>
          </a:p>
          <a:p>
            <a:pPr indent="-182563" lvl="1" marL="360363" rtl="0" algn="l">
              <a:lnSpc>
                <a:spcPct val="138461"/>
              </a:lnSpc>
              <a:spcBef>
                <a:spcPts val="200"/>
              </a:spcBef>
              <a:spcAft>
                <a:spcPts val="0"/>
              </a:spcAft>
              <a:buClr>
                <a:srgbClr val="262626"/>
              </a:buClr>
              <a:buSzPts val="1040"/>
              <a:buChar char="•"/>
            </a:pPr>
            <a:r>
              <a:rPr lang="en-US"/>
              <a:t>Cơ sở dữ liệu chạy trên nhiều máy chủ và sao chép dữ liệu để bảo vệ hệ thống trong trường hợp lỗi phần cứng.</a:t>
            </a:r>
            <a:endParaRPr/>
          </a:p>
          <a:p>
            <a:pPr indent="-177800" lvl="0" marL="177800" rtl="0" algn="l">
              <a:lnSpc>
                <a:spcPct val="128571"/>
              </a:lnSpc>
              <a:spcBef>
                <a:spcPts val="1000"/>
              </a:spcBef>
              <a:spcAft>
                <a:spcPts val="0"/>
              </a:spcAft>
              <a:buClr>
                <a:srgbClr val="262626"/>
              </a:buClr>
              <a:buSzPts val="1400"/>
              <a:buFont typeface="Arial"/>
              <a:buChar char="•"/>
            </a:pPr>
            <a:r>
              <a:rPr lang="en-US"/>
              <a:t>Tự động phân đoạn:</a:t>
            </a:r>
            <a:endParaRPr/>
          </a:p>
          <a:p>
            <a:pPr indent="-182563" lvl="1" marL="360363" rtl="0" algn="l">
              <a:lnSpc>
                <a:spcPct val="138461"/>
              </a:lnSpc>
              <a:spcBef>
                <a:spcPts val="200"/>
              </a:spcBef>
              <a:spcAft>
                <a:spcPts val="0"/>
              </a:spcAft>
              <a:buClr>
                <a:srgbClr val="262626"/>
              </a:buClr>
              <a:buSzPts val="1040"/>
              <a:buChar char="•"/>
            </a:pPr>
            <a:r>
              <a:rPr lang="en-US"/>
              <a:t>Lưu trữ phân tán dữ liệu trong phân đoạn (phân vùng vật lý) và cân bằng tải tự động với phân đoạn</a:t>
            </a:r>
            <a:endParaRPr/>
          </a:p>
          <a:p>
            <a:pPr indent="-177800" lvl="0" marL="177800" rtl="0" algn="l">
              <a:lnSpc>
                <a:spcPct val="128571"/>
              </a:lnSpc>
              <a:spcBef>
                <a:spcPts val="1000"/>
              </a:spcBef>
              <a:spcAft>
                <a:spcPts val="0"/>
              </a:spcAft>
              <a:buClr>
                <a:srgbClr val="262626"/>
              </a:buClr>
              <a:buSzPts val="1400"/>
              <a:buFont typeface="Arial"/>
              <a:buChar char="•"/>
            </a:pPr>
            <a:r>
              <a:rPr lang="en-US"/>
              <a:t>MapReduce: </a:t>
            </a:r>
            <a:endParaRPr/>
          </a:p>
          <a:p>
            <a:pPr indent="-182563" lvl="1" marL="360363" rtl="0" algn="l">
              <a:lnSpc>
                <a:spcPct val="138461"/>
              </a:lnSpc>
              <a:spcBef>
                <a:spcPts val="200"/>
              </a:spcBef>
              <a:spcAft>
                <a:spcPts val="0"/>
              </a:spcAft>
              <a:buClr>
                <a:srgbClr val="262626"/>
              </a:buClr>
              <a:buSzPts val="1040"/>
              <a:buChar char="•"/>
            </a:pPr>
            <a:r>
              <a:rPr lang="en-US"/>
              <a:t>Hỗ trợ phân tán/song song thông qua sự kết hợp của chức năng ánh xạ và rút gọn</a:t>
            </a:r>
            <a:endParaRPr/>
          </a:p>
        </p:txBody>
      </p:sp>
      <p:grpSp>
        <p:nvGrpSpPr>
          <p:cNvPr id="4194" name="Google Shape;4194;p174"/>
          <p:cNvGrpSpPr/>
          <p:nvPr/>
        </p:nvGrpSpPr>
        <p:grpSpPr>
          <a:xfrm>
            <a:off x="5375618" y="2016162"/>
            <a:ext cx="4168832" cy="4040978"/>
            <a:chOff x="436050" y="6858000"/>
            <a:chExt cx="4168832" cy="4040978"/>
          </a:xfrm>
        </p:grpSpPr>
        <p:sp>
          <p:nvSpPr>
            <p:cNvPr id="4195" name="Google Shape;4195;p174"/>
            <p:cNvSpPr/>
            <p:nvPr/>
          </p:nvSpPr>
          <p:spPr>
            <a:xfrm>
              <a:off x="3087284" y="9168613"/>
              <a:ext cx="525780" cy="525780"/>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96" name="Google Shape;4196;p174"/>
            <p:cNvSpPr/>
            <p:nvPr/>
          </p:nvSpPr>
          <p:spPr>
            <a:xfrm>
              <a:off x="2572803" y="9568411"/>
              <a:ext cx="525780" cy="525780"/>
            </a:xfrm>
            <a:prstGeom prst="ellipse">
              <a:avLst/>
            </a:prstGeom>
            <a:solidFill>
              <a:srgbClr val="66A0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97" name="Google Shape;4197;p174"/>
            <p:cNvSpPr/>
            <p:nvPr/>
          </p:nvSpPr>
          <p:spPr>
            <a:xfrm>
              <a:off x="1881853" y="9568411"/>
              <a:ext cx="525780" cy="525780"/>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98" name="Google Shape;4198;p174"/>
            <p:cNvSpPr/>
            <p:nvPr/>
          </p:nvSpPr>
          <p:spPr>
            <a:xfrm>
              <a:off x="1367954" y="9161109"/>
              <a:ext cx="525780" cy="525780"/>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99" name="Google Shape;4199;p174"/>
            <p:cNvSpPr/>
            <p:nvPr/>
          </p:nvSpPr>
          <p:spPr>
            <a:xfrm>
              <a:off x="1588314" y="7954924"/>
              <a:ext cx="525780" cy="525780"/>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00" name="Google Shape;4200;p174"/>
            <p:cNvSpPr/>
            <p:nvPr/>
          </p:nvSpPr>
          <p:spPr>
            <a:xfrm>
              <a:off x="1278877" y="8507136"/>
              <a:ext cx="525780" cy="525780"/>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01" name="Google Shape;4201;p174"/>
            <p:cNvSpPr/>
            <p:nvPr/>
          </p:nvSpPr>
          <p:spPr>
            <a:xfrm>
              <a:off x="3177536" y="8507136"/>
              <a:ext cx="525780" cy="525780"/>
            </a:xfrm>
            <a:prstGeom prst="ellipse">
              <a:avLst/>
            </a:prstGeom>
            <a:solidFill>
              <a:srgbClr val="C0C5F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02" name="Google Shape;4202;p174"/>
            <p:cNvSpPr/>
            <p:nvPr/>
          </p:nvSpPr>
          <p:spPr>
            <a:xfrm>
              <a:off x="2866036" y="7954924"/>
              <a:ext cx="525780" cy="525780"/>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03" name="Google Shape;4203;p174"/>
            <p:cNvSpPr/>
            <p:nvPr/>
          </p:nvSpPr>
          <p:spPr>
            <a:xfrm>
              <a:off x="2235287" y="7726837"/>
              <a:ext cx="525780" cy="525780"/>
            </a:xfrm>
            <a:prstGeom prst="ellipse">
              <a:avLst/>
            </a:prstGeom>
            <a:solidFill>
              <a:srgbClr val="BDD7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204" name="Google Shape;4204;p174"/>
            <p:cNvGrpSpPr/>
            <p:nvPr/>
          </p:nvGrpSpPr>
          <p:grpSpPr>
            <a:xfrm>
              <a:off x="436050" y="6858000"/>
              <a:ext cx="4168832" cy="4040978"/>
              <a:chOff x="5240396" y="2181026"/>
              <a:chExt cx="4168832" cy="4040978"/>
            </a:xfrm>
          </p:grpSpPr>
          <p:grpSp>
            <p:nvGrpSpPr>
              <p:cNvPr id="4205" name="Google Shape;4205;p174"/>
              <p:cNvGrpSpPr/>
              <p:nvPr/>
            </p:nvGrpSpPr>
            <p:grpSpPr>
              <a:xfrm>
                <a:off x="5240396" y="2181026"/>
                <a:ext cx="4168832" cy="4040978"/>
                <a:chOff x="5240396" y="2181026"/>
                <a:chExt cx="4168832" cy="4040978"/>
              </a:xfrm>
            </p:grpSpPr>
            <p:sp>
              <p:nvSpPr>
                <p:cNvPr id="4206" name="Google Shape;4206;p174"/>
                <p:cNvSpPr/>
                <p:nvPr/>
              </p:nvSpPr>
              <p:spPr>
                <a:xfrm>
                  <a:off x="6898633" y="2181026"/>
                  <a:ext cx="784078" cy="784078"/>
                </a:xfrm>
                <a:prstGeom prst="ellipse">
                  <a:avLst/>
                </a:prstGeom>
                <a:solidFill>
                  <a:srgbClr val="BDD7EE"/>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4207" name="Google Shape;4207;p174"/>
                <p:cNvSpPr/>
                <p:nvPr/>
              </p:nvSpPr>
              <p:spPr>
                <a:xfrm>
                  <a:off x="6916619" y="2429485"/>
                  <a:ext cx="763351"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Tổng hợp</a:t>
                  </a:r>
                  <a:endParaRPr sz="1100">
                    <a:solidFill>
                      <a:srgbClr val="1F45BC"/>
                    </a:solidFill>
                    <a:latin typeface="Arial"/>
                    <a:ea typeface="Arial"/>
                    <a:cs typeface="Arial"/>
                    <a:sym typeface="Arial"/>
                  </a:endParaRPr>
                </a:p>
              </p:txBody>
            </p:sp>
            <p:sp>
              <p:nvSpPr>
                <p:cNvPr id="4208" name="Google Shape;4208;p174"/>
                <p:cNvSpPr/>
                <p:nvPr/>
              </p:nvSpPr>
              <p:spPr>
                <a:xfrm>
                  <a:off x="7482739" y="5437926"/>
                  <a:ext cx="784078" cy="784078"/>
                </a:xfrm>
                <a:prstGeom prst="ellipse">
                  <a:avLst/>
                </a:prstGeom>
                <a:solidFill>
                  <a:srgbClr val="66A0FE"/>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4209" name="Google Shape;4209;p174"/>
                <p:cNvSpPr/>
                <p:nvPr/>
              </p:nvSpPr>
              <p:spPr>
                <a:xfrm>
                  <a:off x="7430994" y="5699085"/>
                  <a:ext cx="90281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Nhân rộng</a:t>
                  </a:r>
                  <a:endParaRPr sz="1200">
                    <a:solidFill>
                      <a:srgbClr val="1F45BC"/>
                    </a:solidFill>
                    <a:latin typeface="Arial"/>
                    <a:ea typeface="Arial"/>
                    <a:cs typeface="Arial"/>
                    <a:sym typeface="Arial"/>
                  </a:endParaRPr>
                </a:p>
              </p:txBody>
            </p:sp>
            <p:sp>
              <p:nvSpPr>
                <p:cNvPr id="4210" name="Google Shape;4210;p174"/>
                <p:cNvSpPr/>
                <p:nvPr/>
              </p:nvSpPr>
              <p:spPr>
                <a:xfrm>
                  <a:off x="6305257" y="5437926"/>
                  <a:ext cx="784078" cy="784078"/>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4211" name="Google Shape;4211;p174"/>
                <p:cNvSpPr/>
                <p:nvPr/>
              </p:nvSpPr>
              <p:spPr>
                <a:xfrm>
                  <a:off x="6350493" y="5546685"/>
                  <a:ext cx="708848" cy="6001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CSDL</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Schema </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Less</a:t>
                  </a:r>
                  <a:endParaRPr sz="1100">
                    <a:solidFill>
                      <a:srgbClr val="1F45BC"/>
                    </a:solidFill>
                    <a:latin typeface="Arial"/>
                    <a:ea typeface="Arial"/>
                    <a:cs typeface="Arial"/>
                    <a:sym typeface="Arial"/>
                  </a:endParaRPr>
                </a:p>
              </p:txBody>
            </p:sp>
            <p:sp>
              <p:nvSpPr>
                <p:cNvPr id="4212" name="Google Shape;4212;p174"/>
                <p:cNvSpPr/>
                <p:nvPr/>
              </p:nvSpPr>
              <p:spPr>
                <a:xfrm>
                  <a:off x="8381677" y="4719086"/>
                  <a:ext cx="784078" cy="784078"/>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4213" name="Google Shape;4213;p174"/>
                <p:cNvSpPr/>
                <p:nvPr/>
              </p:nvSpPr>
              <p:spPr>
                <a:xfrm>
                  <a:off x="8319248" y="4903015"/>
                  <a:ext cx="938077"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Định hướng </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tài liệu</a:t>
                  </a:r>
                  <a:endParaRPr sz="1100">
                    <a:solidFill>
                      <a:srgbClr val="1F45BC"/>
                    </a:solidFill>
                    <a:latin typeface="Arial"/>
                    <a:ea typeface="Arial"/>
                    <a:cs typeface="Arial"/>
                    <a:sym typeface="Arial"/>
                  </a:endParaRPr>
                </a:p>
              </p:txBody>
            </p:sp>
            <p:sp>
              <p:nvSpPr>
                <p:cNvPr id="4214" name="Google Shape;4214;p174"/>
                <p:cNvSpPr/>
                <p:nvPr/>
              </p:nvSpPr>
              <p:spPr>
                <a:xfrm>
                  <a:off x="5430827" y="4719086"/>
                  <a:ext cx="784078" cy="784078"/>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4215" name="Google Shape;4215;p174"/>
                <p:cNvSpPr/>
                <p:nvPr/>
              </p:nvSpPr>
              <p:spPr>
                <a:xfrm>
                  <a:off x="5475100" y="4855994"/>
                  <a:ext cx="71045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Lập </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chỉ mục</a:t>
                  </a:r>
                  <a:endParaRPr sz="1200">
                    <a:solidFill>
                      <a:srgbClr val="1F45BC"/>
                    </a:solidFill>
                    <a:latin typeface="Arial"/>
                    <a:ea typeface="Arial"/>
                    <a:cs typeface="Arial"/>
                    <a:sym typeface="Arial"/>
                  </a:endParaRPr>
                </a:p>
              </p:txBody>
            </p:sp>
            <p:sp>
              <p:nvSpPr>
                <p:cNvPr id="4216" name="Google Shape;4216;p174"/>
                <p:cNvSpPr/>
                <p:nvPr/>
              </p:nvSpPr>
              <p:spPr>
                <a:xfrm>
                  <a:off x="8558160" y="3575341"/>
                  <a:ext cx="784078" cy="784078"/>
                </a:xfrm>
                <a:prstGeom prst="ellipse">
                  <a:avLst/>
                </a:prstGeom>
                <a:solidFill>
                  <a:srgbClr val="C0C5F6"/>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17" name="Google Shape;4217;p174"/>
                <p:cNvSpPr/>
                <p:nvPr/>
              </p:nvSpPr>
              <p:spPr>
                <a:xfrm>
                  <a:off x="8506416" y="3836500"/>
                  <a:ext cx="90281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Phân đoạn</a:t>
                  </a:r>
                  <a:endParaRPr sz="1200">
                    <a:solidFill>
                      <a:srgbClr val="1F45BC"/>
                    </a:solidFill>
                    <a:latin typeface="Arial"/>
                    <a:ea typeface="Arial"/>
                    <a:cs typeface="Arial"/>
                    <a:sym typeface="Arial"/>
                  </a:endParaRPr>
                </a:p>
              </p:txBody>
            </p:sp>
            <p:sp>
              <p:nvSpPr>
                <p:cNvPr id="4218" name="Google Shape;4218;p174"/>
                <p:cNvSpPr/>
                <p:nvPr/>
              </p:nvSpPr>
              <p:spPr>
                <a:xfrm>
                  <a:off x="5254345" y="3575341"/>
                  <a:ext cx="784078" cy="784078"/>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1F45BC"/>
                    </a:solidFill>
                    <a:latin typeface="Arial"/>
                    <a:ea typeface="Arial"/>
                    <a:cs typeface="Arial"/>
                    <a:sym typeface="Arial"/>
                  </a:endParaRPr>
                </a:p>
              </p:txBody>
            </p:sp>
            <p:sp>
              <p:nvSpPr>
                <p:cNvPr id="4219" name="Google Shape;4219;p174"/>
                <p:cNvSpPr/>
                <p:nvPr/>
              </p:nvSpPr>
              <p:spPr>
                <a:xfrm>
                  <a:off x="5240396" y="3753950"/>
                  <a:ext cx="801823"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Truy vấn </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Ad Hoc</a:t>
                  </a:r>
                  <a:endParaRPr sz="1200">
                    <a:solidFill>
                      <a:srgbClr val="1F45BC"/>
                    </a:solidFill>
                    <a:latin typeface="Arial"/>
                    <a:ea typeface="Arial"/>
                    <a:cs typeface="Arial"/>
                    <a:sym typeface="Arial"/>
                  </a:endParaRPr>
                </a:p>
              </p:txBody>
            </p:sp>
            <p:sp>
              <p:nvSpPr>
                <p:cNvPr id="4220" name="Google Shape;4220;p174"/>
                <p:cNvSpPr/>
                <p:nvPr/>
              </p:nvSpPr>
              <p:spPr>
                <a:xfrm>
                  <a:off x="7995663" y="2579415"/>
                  <a:ext cx="784078" cy="784078"/>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4221" name="Google Shape;4221;p174"/>
                <p:cNvSpPr/>
                <p:nvPr/>
              </p:nvSpPr>
              <p:spPr>
                <a:xfrm>
                  <a:off x="8074562" y="2840574"/>
                  <a:ext cx="64152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GridFS</a:t>
                  </a:r>
                  <a:endParaRPr sz="1200">
                    <a:solidFill>
                      <a:srgbClr val="1F45BC"/>
                    </a:solidFill>
                    <a:latin typeface="Arial"/>
                    <a:ea typeface="Arial"/>
                    <a:cs typeface="Arial"/>
                    <a:sym typeface="Arial"/>
                  </a:endParaRPr>
                </a:p>
              </p:txBody>
            </p:sp>
            <p:sp>
              <p:nvSpPr>
                <p:cNvPr id="4222" name="Google Shape;4222;p174"/>
                <p:cNvSpPr/>
                <p:nvPr/>
              </p:nvSpPr>
              <p:spPr>
                <a:xfrm>
                  <a:off x="5816842" y="2579415"/>
                  <a:ext cx="784078" cy="784078"/>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4223" name="Google Shape;4223;p174"/>
                <p:cNvSpPr/>
                <p:nvPr/>
              </p:nvSpPr>
              <p:spPr>
                <a:xfrm>
                  <a:off x="6685633" y="3666335"/>
                  <a:ext cx="1225317" cy="1225317"/>
                </a:xfrm>
                <a:prstGeom prst="ellipse">
                  <a:avLst/>
                </a:prstGeom>
                <a:solidFill>
                  <a:srgbClr val="3961DF"/>
                </a:solidFill>
                <a:ln cap="flat" cmpd="sng" w="317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4224" name="Google Shape;4224;p174"/>
                <p:cNvSpPr/>
                <p:nvPr/>
              </p:nvSpPr>
              <p:spPr>
                <a:xfrm rot="8100000">
                  <a:off x="6991299" y="3745118"/>
                  <a:ext cx="610812" cy="610812"/>
                </a:xfrm>
                <a:prstGeom prst="teardrop">
                  <a:avLst>
                    <a:gd fmla="val 100000" name="adj"/>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pic>
              <p:nvPicPr>
                <p:cNvPr id="4225" name="Google Shape;4225;p174"/>
                <p:cNvPicPr preferRelativeResize="0"/>
                <p:nvPr/>
              </p:nvPicPr>
              <p:blipFill rotWithShape="1">
                <a:blip r:embed="rId3">
                  <a:alphaModFix/>
                </a:blip>
                <a:srcRect b="24884" l="-1051" r="87079" t="22285"/>
                <a:stretch/>
              </p:blipFill>
              <p:spPr>
                <a:xfrm>
                  <a:off x="7139235" y="3779823"/>
                  <a:ext cx="316732" cy="673628"/>
                </a:xfrm>
                <a:prstGeom prst="rect">
                  <a:avLst/>
                </a:prstGeom>
                <a:noFill/>
                <a:ln>
                  <a:noFill/>
                </a:ln>
              </p:spPr>
            </p:pic>
            <p:pic>
              <p:nvPicPr>
                <p:cNvPr id="4226" name="Google Shape;4226;p174"/>
                <p:cNvPicPr preferRelativeResize="0"/>
                <p:nvPr/>
              </p:nvPicPr>
              <p:blipFill rotWithShape="1">
                <a:blip r:embed="rId4">
                  <a:alphaModFix/>
                </a:blip>
                <a:srcRect b="24884" l="14052" r="0" t="37229"/>
                <a:stretch/>
              </p:blipFill>
              <p:spPr>
                <a:xfrm>
                  <a:off x="6892206" y="4482434"/>
                  <a:ext cx="848846" cy="210470"/>
                </a:xfrm>
                <a:prstGeom prst="rect">
                  <a:avLst/>
                </a:prstGeom>
                <a:noFill/>
                <a:ln>
                  <a:noFill/>
                </a:ln>
              </p:spPr>
            </p:pic>
          </p:grpSp>
          <p:grpSp>
            <p:nvGrpSpPr>
              <p:cNvPr id="4227" name="Google Shape;4227;p174"/>
              <p:cNvGrpSpPr/>
              <p:nvPr/>
            </p:nvGrpSpPr>
            <p:grpSpPr>
              <a:xfrm>
                <a:off x="5473858" y="2598413"/>
                <a:ext cx="3634165" cy="3512576"/>
                <a:chOff x="5473858" y="2598413"/>
                <a:chExt cx="3634165" cy="3512576"/>
              </a:xfrm>
            </p:grpSpPr>
            <p:cxnSp>
              <p:nvCxnSpPr>
                <p:cNvPr id="4228" name="Google Shape;4228;p174"/>
                <p:cNvCxnSpPr/>
                <p:nvPr/>
              </p:nvCxnSpPr>
              <p:spPr>
                <a:xfrm>
                  <a:off x="6679021" y="2598413"/>
                  <a:ext cx="377057" cy="1005709"/>
                </a:xfrm>
                <a:prstGeom prst="straightConnector1">
                  <a:avLst/>
                </a:prstGeom>
                <a:noFill/>
                <a:ln cap="flat" cmpd="sng" w="25400">
                  <a:solidFill>
                    <a:srgbClr val="F2F2F2"/>
                  </a:solidFill>
                  <a:prstDash val="dot"/>
                  <a:miter lim="800000"/>
                  <a:headEnd len="sm" w="sm" type="none"/>
                  <a:tailEnd len="sm" w="sm" type="none"/>
                </a:ln>
              </p:spPr>
            </p:cxnSp>
            <p:cxnSp>
              <p:nvCxnSpPr>
                <p:cNvPr id="4229" name="Google Shape;4229;p174"/>
                <p:cNvCxnSpPr/>
                <p:nvPr/>
              </p:nvCxnSpPr>
              <p:spPr>
                <a:xfrm flipH="1">
                  <a:off x="7566029" y="2603939"/>
                  <a:ext cx="358669" cy="1000183"/>
                </a:xfrm>
                <a:prstGeom prst="straightConnector1">
                  <a:avLst/>
                </a:prstGeom>
                <a:noFill/>
                <a:ln cap="flat" cmpd="sng" w="25400">
                  <a:solidFill>
                    <a:srgbClr val="F2F2F2"/>
                  </a:solidFill>
                  <a:prstDash val="dot"/>
                  <a:miter lim="800000"/>
                  <a:headEnd len="sm" w="sm" type="none"/>
                  <a:tailEnd len="sm" w="sm" type="none"/>
                </a:ln>
              </p:spPr>
            </p:cxnSp>
            <p:cxnSp>
              <p:nvCxnSpPr>
                <p:cNvPr id="4230" name="Google Shape;4230;p174"/>
                <p:cNvCxnSpPr/>
                <p:nvPr/>
              </p:nvCxnSpPr>
              <p:spPr>
                <a:xfrm flipH="1">
                  <a:off x="6032944" y="4856383"/>
                  <a:ext cx="725449" cy="833035"/>
                </a:xfrm>
                <a:prstGeom prst="straightConnector1">
                  <a:avLst/>
                </a:prstGeom>
                <a:noFill/>
                <a:ln cap="flat" cmpd="sng" w="25400">
                  <a:solidFill>
                    <a:srgbClr val="F2F2F2"/>
                  </a:solidFill>
                  <a:prstDash val="dot"/>
                  <a:miter lim="800000"/>
                  <a:headEnd len="sm" w="sm" type="none"/>
                  <a:tailEnd len="sm" w="sm" type="none"/>
                </a:ln>
              </p:spPr>
            </p:cxnSp>
            <p:cxnSp>
              <p:nvCxnSpPr>
                <p:cNvPr id="4231" name="Google Shape;4231;p174"/>
                <p:cNvCxnSpPr/>
                <p:nvPr/>
              </p:nvCxnSpPr>
              <p:spPr>
                <a:xfrm>
                  <a:off x="7779349" y="4856382"/>
                  <a:ext cx="734663" cy="833036"/>
                </a:xfrm>
                <a:prstGeom prst="straightConnector1">
                  <a:avLst/>
                </a:prstGeom>
                <a:noFill/>
                <a:ln cap="flat" cmpd="sng" w="25400">
                  <a:solidFill>
                    <a:srgbClr val="F2F2F2"/>
                  </a:solidFill>
                  <a:prstDash val="dot"/>
                  <a:miter lim="800000"/>
                  <a:headEnd len="sm" w="sm" type="none"/>
                  <a:tailEnd len="sm" w="sm" type="none"/>
                </a:ln>
              </p:spPr>
            </p:cxnSp>
            <p:cxnSp>
              <p:nvCxnSpPr>
                <p:cNvPr id="4232" name="Google Shape;4232;p174"/>
                <p:cNvCxnSpPr/>
                <p:nvPr/>
              </p:nvCxnSpPr>
              <p:spPr>
                <a:xfrm>
                  <a:off x="8067922" y="4389534"/>
                  <a:ext cx="1040101" cy="206157"/>
                </a:xfrm>
                <a:prstGeom prst="straightConnector1">
                  <a:avLst/>
                </a:prstGeom>
                <a:noFill/>
                <a:ln cap="flat" cmpd="sng" w="25400">
                  <a:solidFill>
                    <a:srgbClr val="F2F2F2"/>
                  </a:solidFill>
                  <a:prstDash val="dot"/>
                  <a:miter lim="800000"/>
                  <a:headEnd len="sm" w="sm" type="none"/>
                  <a:tailEnd len="sm" w="sm" type="none"/>
                </a:ln>
              </p:spPr>
            </p:cxnSp>
            <p:cxnSp>
              <p:nvCxnSpPr>
                <p:cNvPr id="4233" name="Google Shape;4233;p174"/>
                <p:cNvCxnSpPr/>
                <p:nvPr/>
              </p:nvCxnSpPr>
              <p:spPr>
                <a:xfrm flipH="1" rot="10800000">
                  <a:off x="7986821" y="3346930"/>
                  <a:ext cx="913191" cy="523527"/>
                </a:xfrm>
                <a:prstGeom prst="straightConnector1">
                  <a:avLst/>
                </a:prstGeom>
                <a:noFill/>
                <a:ln cap="flat" cmpd="sng" w="25400">
                  <a:solidFill>
                    <a:srgbClr val="F2F2F2"/>
                  </a:solidFill>
                  <a:prstDash val="dot"/>
                  <a:miter lim="800000"/>
                  <a:headEnd len="sm" w="sm" type="none"/>
                  <a:tailEnd len="sm" w="sm" type="none"/>
                </a:ln>
              </p:spPr>
            </p:cxnSp>
            <p:cxnSp>
              <p:nvCxnSpPr>
                <p:cNvPr id="4234" name="Google Shape;4234;p174"/>
                <p:cNvCxnSpPr/>
                <p:nvPr/>
              </p:nvCxnSpPr>
              <p:spPr>
                <a:xfrm flipH="1" rot="10800000">
                  <a:off x="5473858" y="4410654"/>
                  <a:ext cx="1055799" cy="205683"/>
                </a:xfrm>
                <a:prstGeom prst="straightConnector1">
                  <a:avLst/>
                </a:prstGeom>
                <a:noFill/>
                <a:ln cap="flat" cmpd="sng" w="25400">
                  <a:solidFill>
                    <a:srgbClr val="F2F2F2"/>
                  </a:solidFill>
                  <a:prstDash val="dot"/>
                  <a:miter lim="800000"/>
                  <a:headEnd len="sm" w="sm" type="none"/>
                  <a:tailEnd len="sm" w="sm" type="none"/>
                </a:ln>
              </p:spPr>
            </p:cxnSp>
            <p:cxnSp>
              <p:nvCxnSpPr>
                <p:cNvPr id="4235" name="Google Shape;4235;p174"/>
                <p:cNvCxnSpPr/>
                <p:nvPr/>
              </p:nvCxnSpPr>
              <p:spPr>
                <a:xfrm>
                  <a:off x="5714351" y="3346930"/>
                  <a:ext cx="874886" cy="527488"/>
                </a:xfrm>
                <a:prstGeom prst="straightConnector1">
                  <a:avLst/>
                </a:prstGeom>
                <a:noFill/>
                <a:ln cap="flat" cmpd="sng" w="25400">
                  <a:solidFill>
                    <a:srgbClr val="F2F2F2"/>
                  </a:solidFill>
                  <a:prstDash val="dot"/>
                  <a:miter lim="800000"/>
                  <a:headEnd len="sm" w="sm" type="none"/>
                  <a:tailEnd len="sm" w="sm" type="none"/>
                </a:ln>
              </p:spPr>
            </p:cxnSp>
            <p:cxnSp>
              <p:nvCxnSpPr>
                <p:cNvPr id="4236" name="Google Shape;4236;p174"/>
                <p:cNvCxnSpPr/>
                <p:nvPr/>
              </p:nvCxnSpPr>
              <p:spPr>
                <a:xfrm>
                  <a:off x="7298291" y="5038587"/>
                  <a:ext cx="0" cy="1072402"/>
                </a:xfrm>
                <a:prstGeom prst="straightConnector1">
                  <a:avLst/>
                </a:prstGeom>
                <a:noFill/>
                <a:ln cap="flat" cmpd="sng" w="25400">
                  <a:solidFill>
                    <a:srgbClr val="F2F2F2"/>
                  </a:solidFill>
                  <a:prstDash val="dot"/>
                  <a:miter lim="800000"/>
                  <a:headEnd len="sm" w="sm" type="none"/>
                  <a:tailEnd len="sm" w="sm" type="none"/>
                </a:ln>
              </p:spPr>
            </p:cxnSp>
          </p:grpSp>
        </p:grpSp>
        <p:pic>
          <p:nvPicPr>
            <p:cNvPr id="4237" name="Google Shape;4237;p174"/>
            <p:cNvPicPr preferRelativeResize="0"/>
            <p:nvPr/>
          </p:nvPicPr>
          <p:blipFill rotWithShape="1">
            <a:blip r:embed="rId5">
              <a:alphaModFix/>
            </a:blip>
            <a:srcRect b="0" l="0" r="0" t="0"/>
            <a:stretch/>
          </p:blipFill>
          <p:spPr>
            <a:xfrm>
              <a:off x="1678132" y="8051800"/>
              <a:ext cx="341612" cy="341612"/>
            </a:xfrm>
            <a:prstGeom prst="rect">
              <a:avLst/>
            </a:prstGeom>
            <a:noFill/>
            <a:ln>
              <a:noFill/>
            </a:ln>
          </p:spPr>
        </p:pic>
        <p:pic>
          <p:nvPicPr>
            <p:cNvPr id="4238" name="Google Shape;4238;p174"/>
            <p:cNvPicPr preferRelativeResize="0"/>
            <p:nvPr/>
          </p:nvPicPr>
          <p:blipFill rotWithShape="1">
            <a:blip r:embed="rId6">
              <a:alphaModFix/>
            </a:blip>
            <a:srcRect b="0" l="0" r="0" t="0"/>
            <a:stretch/>
          </p:blipFill>
          <p:spPr>
            <a:xfrm>
              <a:off x="3015613" y="8075588"/>
              <a:ext cx="219388" cy="300642"/>
            </a:xfrm>
            <a:prstGeom prst="rect">
              <a:avLst/>
            </a:prstGeom>
            <a:noFill/>
            <a:ln>
              <a:noFill/>
            </a:ln>
          </p:spPr>
        </p:pic>
        <p:pic>
          <p:nvPicPr>
            <p:cNvPr id="4239" name="Google Shape;4239;p174"/>
            <p:cNvPicPr preferRelativeResize="0"/>
            <p:nvPr/>
          </p:nvPicPr>
          <p:blipFill rotWithShape="1">
            <a:blip r:embed="rId7">
              <a:alphaModFix/>
            </a:blip>
            <a:srcRect b="0" l="0" r="0" t="0"/>
            <a:stretch/>
          </p:blipFill>
          <p:spPr>
            <a:xfrm>
              <a:off x="1378417" y="8615167"/>
              <a:ext cx="313956" cy="306172"/>
            </a:xfrm>
            <a:prstGeom prst="rect">
              <a:avLst/>
            </a:prstGeom>
            <a:noFill/>
            <a:ln>
              <a:noFill/>
            </a:ln>
          </p:spPr>
        </p:pic>
        <p:pic>
          <p:nvPicPr>
            <p:cNvPr id="4240" name="Google Shape;4240;p174"/>
            <p:cNvPicPr preferRelativeResize="0"/>
            <p:nvPr/>
          </p:nvPicPr>
          <p:blipFill rotWithShape="1">
            <a:blip r:embed="rId8">
              <a:alphaModFix/>
            </a:blip>
            <a:srcRect b="0" l="0" r="0" t="0"/>
            <a:stretch/>
          </p:blipFill>
          <p:spPr>
            <a:xfrm>
              <a:off x="1520062" y="9272665"/>
              <a:ext cx="227339" cy="307740"/>
            </a:xfrm>
            <a:prstGeom prst="rect">
              <a:avLst/>
            </a:prstGeom>
            <a:noFill/>
            <a:ln>
              <a:noFill/>
            </a:ln>
          </p:spPr>
        </p:pic>
        <p:pic>
          <p:nvPicPr>
            <p:cNvPr id="4241" name="Google Shape;4241;p174"/>
            <p:cNvPicPr preferRelativeResize="0"/>
            <p:nvPr/>
          </p:nvPicPr>
          <p:blipFill rotWithShape="1">
            <a:blip r:embed="rId9">
              <a:alphaModFix/>
            </a:blip>
            <a:srcRect b="0" l="0" r="0" t="0"/>
            <a:stretch/>
          </p:blipFill>
          <p:spPr>
            <a:xfrm>
              <a:off x="3273686" y="8599306"/>
              <a:ext cx="329543" cy="359501"/>
            </a:xfrm>
            <a:prstGeom prst="rect">
              <a:avLst/>
            </a:prstGeom>
            <a:noFill/>
            <a:ln>
              <a:noFill/>
            </a:ln>
          </p:spPr>
        </p:pic>
        <p:pic>
          <p:nvPicPr>
            <p:cNvPr id="4242" name="Google Shape;4242;p174"/>
            <p:cNvPicPr preferRelativeResize="0"/>
            <p:nvPr/>
          </p:nvPicPr>
          <p:blipFill rotWithShape="1">
            <a:blip r:embed="rId10">
              <a:alphaModFix/>
            </a:blip>
            <a:srcRect b="0" l="0" r="0" t="0"/>
            <a:stretch/>
          </p:blipFill>
          <p:spPr>
            <a:xfrm>
              <a:off x="3225460" y="9275025"/>
              <a:ext cx="241229" cy="319768"/>
            </a:xfrm>
            <a:prstGeom prst="rect">
              <a:avLst/>
            </a:prstGeom>
            <a:noFill/>
            <a:ln>
              <a:noFill/>
            </a:ln>
          </p:spPr>
        </p:pic>
        <p:pic>
          <p:nvPicPr>
            <p:cNvPr id="4243" name="Google Shape;4243;p174"/>
            <p:cNvPicPr preferRelativeResize="0"/>
            <p:nvPr/>
          </p:nvPicPr>
          <p:blipFill rotWithShape="1">
            <a:blip r:embed="rId11">
              <a:alphaModFix/>
            </a:blip>
            <a:srcRect b="0" l="0" r="0" t="0"/>
            <a:stretch/>
          </p:blipFill>
          <p:spPr>
            <a:xfrm>
              <a:off x="2629540" y="9753158"/>
              <a:ext cx="413553" cy="162010"/>
            </a:xfrm>
            <a:prstGeom prst="rect">
              <a:avLst/>
            </a:prstGeom>
            <a:noFill/>
            <a:ln>
              <a:noFill/>
            </a:ln>
          </p:spPr>
        </p:pic>
        <p:pic>
          <p:nvPicPr>
            <p:cNvPr id="4244" name="Google Shape;4244;p174"/>
            <p:cNvPicPr preferRelativeResize="0"/>
            <p:nvPr/>
          </p:nvPicPr>
          <p:blipFill rotWithShape="1">
            <a:blip r:embed="rId12">
              <a:alphaModFix/>
            </a:blip>
            <a:srcRect b="0" l="0" r="0" t="0"/>
            <a:stretch/>
          </p:blipFill>
          <p:spPr>
            <a:xfrm>
              <a:off x="2024541" y="9700349"/>
              <a:ext cx="214818" cy="284758"/>
            </a:xfrm>
            <a:prstGeom prst="rect">
              <a:avLst/>
            </a:prstGeom>
            <a:noFill/>
            <a:ln>
              <a:noFill/>
            </a:ln>
          </p:spPr>
        </p:pic>
        <p:pic>
          <p:nvPicPr>
            <p:cNvPr id="4245" name="Google Shape;4245;p174"/>
            <p:cNvPicPr preferRelativeResize="0"/>
            <p:nvPr/>
          </p:nvPicPr>
          <p:blipFill rotWithShape="1">
            <a:blip r:embed="rId13">
              <a:alphaModFix/>
            </a:blip>
            <a:srcRect b="0" l="0" r="0" t="0"/>
            <a:stretch/>
          </p:blipFill>
          <p:spPr>
            <a:xfrm>
              <a:off x="2341450" y="7830697"/>
              <a:ext cx="326137" cy="344425"/>
            </a:xfrm>
            <a:prstGeom prst="rect">
              <a:avLst/>
            </a:prstGeom>
            <a:noFill/>
            <a:ln>
              <a:noFill/>
            </a:ln>
          </p:spPr>
        </p:pic>
      </p:grpSp>
      <p:sp>
        <p:nvSpPr>
          <p:cNvPr id="4246" name="Google Shape;4246;p174"/>
          <p:cNvSpPr/>
          <p:nvPr/>
        </p:nvSpPr>
        <p:spPr>
          <a:xfrm>
            <a:off x="5917627" y="2587400"/>
            <a:ext cx="861133"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Hiệu suất </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cao</a:t>
            </a:r>
            <a:endParaRPr sz="1200">
              <a:solidFill>
                <a:srgbClr val="1F45BC"/>
              </a:solidFill>
              <a:latin typeface="Arial"/>
              <a:ea typeface="Arial"/>
              <a:cs typeface="Arial"/>
              <a:sym typeface="Arial"/>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1" name="Shape 4251"/>
        <p:cNvGrpSpPr/>
        <p:nvPr/>
      </p:nvGrpSpPr>
      <p:grpSpPr>
        <a:xfrm>
          <a:off x="0" y="0"/>
          <a:ext cx="0" cy="0"/>
          <a:chOff x="0" y="0"/>
          <a:chExt cx="0" cy="0"/>
        </a:xfrm>
      </p:grpSpPr>
      <p:sp>
        <p:nvSpPr>
          <p:cNvPr id="4252" name="Google Shape;4252;p17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2.4. MongoDB</a:t>
            </a:r>
            <a:endParaRPr/>
          </a:p>
        </p:txBody>
      </p:sp>
      <p:sp>
        <p:nvSpPr>
          <p:cNvPr id="4253" name="Google Shape;4253;p17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tính năng của MongoDB (3/3)</a:t>
            </a:r>
            <a:endParaRPr/>
          </a:p>
        </p:txBody>
      </p:sp>
      <p:sp>
        <p:nvSpPr>
          <p:cNvPr id="4254" name="Google Shape;4254;p17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4255" name="Google Shape;4255;p175"/>
          <p:cNvSpPr txBox="1"/>
          <p:nvPr>
            <p:ph idx="4" type="body"/>
          </p:nvPr>
        </p:nvSpPr>
        <p:spPr>
          <a:xfrm>
            <a:off x="535872" y="2226568"/>
            <a:ext cx="4832613"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Xử lý lỗi:</a:t>
            </a:r>
            <a:endParaRPr/>
          </a:p>
          <a:p>
            <a:pPr indent="-182563" lvl="1" marL="360363" rtl="0" algn="l">
              <a:lnSpc>
                <a:spcPct val="138461"/>
              </a:lnSpc>
              <a:spcBef>
                <a:spcPts val="200"/>
              </a:spcBef>
              <a:spcAft>
                <a:spcPts val="0"/>
              </a:spcAft>
              <a:buClr>
                <a:srgbClr val="262626"/>
              </a:buClr>
              <a:buSzPts val="1040"/>
              <a:buChar char="•"/>
            </a:pPr>
            <a:r>
              <a:rPr lang="en-US"/>
              <a:t>Một số lượng lớn các bản sao đảm bảo tính khả dụng của dữ liệu trong trường hợp xảy ra lỗi hệ thống, lỗi trung tâm dữ liệu hoặc lỗi phân đoạn mạng</a:t>
            </a:r>
            <a:endParaRPr/>
          </a:p>
          <a:p>
            <a:pPr indent="-177800" lvl="0" marL="177800" rtl="0" algn="l">
              <a:lnSpc>
                <a:spcPct val="128571"/>
              </a:lnSpc>
              <a:spcBef>
                <a:spcPts val="1000"/>
              </a:spcBef>
              <a:spcAft>
                <a:spcPts val="0"/>
              </a:spcAft>
              <a:buClr>
                <a:srgbClr val="262626"/>
              </a:buClr>
              <a:buSzPts val="1400"/>
              <a:buFont typeface="Arial"/>
              <a:buChar char="•"/>
            </a:pPr>
            <a:r>
              <a:rPr lang="en-US"/>
              <a:t>GridFS: </a:t>
            </a:r>
            <a:endParaRPr/>
          </a:p>
          <a:p>
            <a:pPr indent="-182563" lvl="1" marL="360363" rtl="0" algn="l">
              <a:lnSpc>
                <a:spcPct val="138461"/>
              </a:lnSpc>
              <a:spcBef>
                <a:spcPts val="200"/>
              </a:spcBef>
              <a:spcAft>
                <a:spcPts val="0"/>
              </a:spcAft>
              <a:buClr>
                <a:srgbClr val="262626"/>
              </a:buClr>
              <a:buSzPts val="1040"/>
              <a:buChar char="•"/>
            </a:pPr>
            <a:r>
              <a:rPr lang="en-US"/>
              <a:t>Chia tệp thành các phần nhỏ hơn và lưu chúng thành các tài liệu riêng biệt</a:t>
            </a:r>
            <a:endParaRPr/>
          </a:p>
          <a:p>
            <a:pPr indent="-177800" lvl="0" marL="177800" rtl="0" algn="l">
              <a:lnSpc>
                <a:spcPct val="128571"/>
              </a:lnSpc>
              <a:spcBef>
                <a:spcPts val="1000"/>
              </a:spcBef>
              <a:spcAft>
                <a:spcPts val="0"/>
              </a:spcAft>
              <a:buClr>
                <a:srgbClr val="262626"/>
              </a:buClr>
              <a:buSzPts val="1400"/>
              <a:buFont typeface="Arial"/>
              <a:buChar char="•"/>
            </a:pPr>
            <a:r>
              <a:rPr lang="en-US"/>
              <a:t>Schema-less: </a:t>
            </a:r>
            <a:endParaRPr/>
          </a:p>
          <a:p>
            <a:pPr indent="-182563" lvl="1" marL="360363" rtl="0" algn="l">
              <a:lnSpc>
                <a:spcPct val="138461"/>
              </a:lnSpc>
              <a:spcBef>
                <a:spcPts val="200"/>
              </a:spcBef>
              <a:spcAft>
                <a:spcPts val="0"/>
              </a:spcAft>
              <a:buClr>
                <a:srgbClr val="262626"/>
              </a:buClr>
              <a:buSzPts val="1040"/>
              <a:buChar char="•"/>
            </a:pPr>
            <a:r>
              <a:rPr lang="en-US"/>
              <a:t>Lược đồ không được xác định trước và tự động lưu trữ nhiều dữ liệu khác nhau khi cần.</a:t>
            </a:r>
            <a:endParaRPr/>
          </a:p>
          <a:p>
            <a:pPr indent="-177800" lvl="0" marL="177800" rtl="0" algn="l">
              <a:lnSpc>
                <a:spcPct val="128571"/>
              </a:lnSpc>
              <a:spcBef>
                <a:spcPts val="1000"/>
              </a:spcBef>
              <a:spcAft>
                <a:spcPts val="0"/>
              </a:spcAft>
              <a:buClr>
                <a:srgbClr val="262626"/>
              </a:buClr>
              <a:buSzPts val="1400"/>
              <a:buFont typeface="Arial"/>
              <a:buChar char="•"/>
            </a:pPr>
            <a:r>
              <a:rPr lang="en-US"/>
              <a:t>Lưu trữ hướng tài liệu:</a:t>
            </a:r>
            <a:endParaRPr/>
          </a:p>
          <a:p>
            <a:pPr indent="-182563" lvl="1" marL="360363" rtl="0" algn="l">
              <a:lnSpc>
                <a:spcPct val="138461"/>
              </a:lnSpc>
              <a:spcBef>
                <a:spcPts val="200"/>
              </a:spcBef>
              <a:spcAft>
                <a:spcPts val="0"/>
              </a:spcAft>
              <a:buClr>
                <a:srgbClr val="262626"/>
              </a:buClr>
              <a:buSzPts val="1040"/>
              <a:buChar char="•"/>
            </a:pPr>
            <a:r>
              <a:rPr lang="en-US"/>
              <a:t>Cơ sở dữ liệu kiểu tài liệu sử dụng định dạng BSON, lưu trữ một tài liệu trên mỗi hàng</a:t>
            </a:r>
            <a:endParaRPr/>
          </a:p>
        </p:txBody>
      </p:sp>
      <p:grpSp>
        <p:nvGrpSpPr>
          <p:cNvPr id="4256" name="Google Shape;4256;p175"/>
          <p:cNvGrpSpPr/>
          <p:nvPr/>
        </p:nvGrpSpPr>
        <p:grpSpPr>
          <a:xfrm>
            <a:off x="5375618" y="2016162"/>
            <a:ext cx="4168832" cy="4040978"/>
            <a:chOff x="436050" y="6858000"/>
            <a:chExt cx="4168832" cy="4040978"/>
          </a:xfrm>
        </p:grpSpPr>
        <p:sp>
          <p:nvSpPr>
            <p:cNvPr id="4257" name="Google Shape;4257;p175"/>
            <p:cNvSpPr/>
            <p:nvPr/>
          </p:nvSpPr>
          <p:spPr>
            <a:xfrm>
              <a:off x="3087284" y="9168613"/>
              <a:ext cx="525780" cy="525780"/>
            </a:xfrm>
            <a:prstGeom prst="ellipse">
              <a:avLst/>
            </a:prstGeom>
            <a:solidFill>
              <a:srgbClr val="A1A9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58" name="Google Shape;4258;p175"/>
            <p:cNvSpPr/>
            <p:nvPr/>
          </p:nvSpPr>
          <p:spPr>
            <a:xfrm>
              <a:off x="2572803" y="9568411"/>
              <a:ext cx="525780" cy="525780"/>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59" name="Google Shape;4259;p175"/>
            <p:cNvSpPr/>
            <p:nvPr/>
          </p:nvSpPr>
          <p:spPr>
            <a:xfrm>
              <a:off x="1881853" y="9568411"/>
              <a:ext cx="525780" cy="525780"/>
            </a:xfrm>
            <a:prstGeom prst="ellipse">
              <a:avLst/>
            </a:prstGeom>
            <a:solidFill>
              <a:srgbClr val="A4C6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60" name="Google Shape;4260;p175"/>
            <p:cNvSpPr/>
            <p:nvPr/>
          </p:nvSpPr>
          <p:spPr>
            <a:xfrm>
              <a:off x="1367954" y="9161109"/>
              <a:ext cx="525780" cy="525780"/>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61" name="Google Shape;4261;p175"/>
            <p:cNvSpPr/>
            <p:nvPr/>
          </p:nvSpPr>
          <p:spPr>
            <a:xfrm>
              <a:off x="1588314" y="7954924"/>
              <a:ext cx="525780" cy="525780"/>
            </a:xfrm>
            <a:prstGeom prst="ellipse">
              <a:avLst/>
            </a:prstGeom>
            <a:solidFill>
              <a:srgbClr val="7FC8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62" name="Google Shape;4262;p175"/>
            <p:cNvSpPr/>
            <p:nvPr/>
          </p:nvSpPr>
          <p:spPr>
            <a:xfrm>
              <a:off x="1278877" y="8507136"/>
              <a:ext cx="525780" cy="525780"/>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63" name="Google Shape;4263;p175"/>
            <p:cNvSpPr/>
            <p:nvPr/>
          </p:nvSpPr>
          <p:spPr>
            <a:xfrm>
              <a:off x="3177536" y="8507136"/>
              <a:ext cx="525780" cy="525780"/>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64" name="Google Shape;4264;p175"/>
            <p:cNvSpPr/>
            <p:nvPr/>
          </p:nvSpPr>
          <p:spPr>
            <a:xfrm>
              <a:off x="2866036" y="7954924"/>
              <a:ext cx="525780" cy="525780"/>
            </a:xfrm>
            <a:prstGeom prst="ellipse">
              <a:avLst/>
            </a:prstGeom>
            <a:solidFill>
              <a:srgbClr val="E7ECF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65" name="Google Shape;4265;p175"/>
            <p:cNvSpPr/>
            <p:nvPr/>
          </p:nvSpPr>
          <p:spPr>
            <a:xfrm>
              <a:off x="2235287" y="7726837"/>
              <a:ext cx="525780" cy="525780"/>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266" name="Google Shape;4266;p175"/>
            <p:cNvGrpSpPr/>
            <p:nvPr/>
          </p:nvGrpSpPr>
          <p:grpSpPr>
            <a:xfrm>
              <a:off x="436050" y="6858000"/>
              <a:ext cx="4168832" cy="4040978"/>
              <a:chOff x="5240396" y="2181026"/>
              <a:chExt cx="4168832" cy="4040978"/>
            </a:xfrm>
          </p:grpSpPr>
          <p:grpSp>
            <p:nvGrpSpPr>
              <p:cNvPr id="4267" name="Google Shape;4267;p175"/>
              <p:cNvGrpSpPr/>
              <p:nvPr/>
            </p:nvGrpSpPr>
            <p:grpSpPr>
              <a:xfrm>
                <a:off x="5240396" y="2181026"/>
                <a:ext cx="4168832" cy="4040978"/>
                <a:chOff x="5240396" y="2181026"/>
                <a:chExt cx="4168832" cy="4040978"/>
              </a:xfrm>
            </p:grpSpPr>
            <p:sp>
              <p:nvSpPr>
                <p:cNvPr id="4268" name="Google Shape;4268;p175"/>
                <p:cNvSpPr/>
                <p:nvPr/>
              </p:nvSpPr>
              <p:spPr>
                <a:xfrm>
                  <a:off x="6898633" y="2181026"/>
                  <a:ext cx="784078" cy="784078"/>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4269" name="Google Shape;4269;p175"/>
                <p:cNvSpPr/>
                <p:nvPr/>
              </p:nvSpPr>
              <p:spPr>
                <a:xfrm>
                  <a:off x="6916619" y="2429485"/>
                  <a:ext cx="763351"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Tổng hợp</a:t>
                  </a:r>
                  <a:endParaRPr sz="1100">
                    <a:solidFill>
                      <a:srgbClr val="1F45BC"/>
                    </a:solidFill>
                    <a:latin typeface="Arial"/>
                    <a:ea typeface="Arial"/>
                    <a:cs typeface="Arial"/>
                    <a:sym typeface="Arial"/>
                  </a:endParaRPr>
                </a:p>
              </p:txBody>
            </p:sp>
            <p:sp>
              <p:nvSpPr>
                <p:cNvPr id="4270" name="Google Shape;4270;p175"/>
                <p:cNvSpPr/>
                <p:nvPr/>
              </p:nvSpPr>
              <p:spPr>
                <a:xfrm>
                  <a:off x="7482739" y="5437926"/>
                  <a:ext cx="784078" cy="784078"/>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4271" name="Google Shape;4271;p175"/>
                <p:cNvSpPr/>
                <p:nvPr/>
              </p:nvSpPr>
              <p:spPr>
                <a:xfrm>
                  <a:off x="7430994" y="5699085"/>
                  <a:ext cx="90281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Nhân rộng</a:t>
                  </a:r>
                  <a:endParaRPr sz="1200">
                    <a:solidFill>
                      <a:srgbClr val="1F45BC"/>
                    </a:solidFill>
                    <a:latin typeface="Arial"/>
                    <a:ea typeface="Arial"/>
                    <a:cs typeface="Arial"/>
                    <a:sym typeface="Arial"/>
                  </a:endParaRPr>
                </a:p>
              </p:txBody>
            </p:sp>
            <p:sp>
              <p:nvSpPr>
                <p:cNvPr id="4272" name="Google Shape;4272;p175"/>
                <p:cNvSpPr/>
                <p:nvPr/>
              </p:nvSpPr>
              <p:spPr>
                <a:xfrm>
                  <a:off x="6305257" y="5437926"/>
                  <a:ext cx="784078" cy="784078"/>
                </a:xfrm>
                <a:prstGeom prst="ellipse">
                  <a:avLst/>
                </a:prstGeom>
                <a:solidFill>
                  <a:srgbClr val="A4C6FE"/>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4273" name="Google Shape;4273;p175"/>
                <p:cNvSpPr/>
                <p:nvPr/>
              </p:nvSpPr>
              <p:spPr>
                <a:xfrm>
                  <a:off x="6350493" y="5546685"/>
                  <a:ext cx="708848" cy="6001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CSDL</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Schema </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Less</a:t>
                  </a:r>
                  <a:endParaRPr sz="1100">
                    <a:solidFill>
                      <a:srgbClr val="1F45BC"/>
                    </a:solidFill>
                    <a:latin typeface="Arial"/>
                    <a:ea typeface="Arial"/>
                    <a:cs typeface="Arial"/>
                    <a:sym typeface="Arial"/>
                  </a:endParaRPr>
                </a:p>
              </p:txBody>
            </p:sp>
            <p:sp>
              <p:nvSpPr>
                <p:cNvPr id="4274" name="Google Shape;4274;p175"/>
                <p:cNvSpPr/>
                <p:nvPr/>
              </p:nvSpPr>
              <p:spPr>
                <a:xfrm>
                  <a:off x="8381677" y="4719086"/>
                  <a:ext cx="784078" cy="784078"/>
                </a:xfrm>
                <a:prstGeom prst="ellipse">
                  <a:avLst/>
                </a:prstGeom>
                <a:solidFill>
                  <a:srgbClr val="A1A9F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4275" name="Google Shape;4275;p175"/>
                <p:cNvSpPr/>
                <p:nvPr/>
              </p:nvSpPr>
              <p:spPr>
                <a:xfrm>
                  <a:off x="8318650" y="4891345"/>
                  <a:ext cx="938077"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Định hướng </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tài liệu</a:t>
                  </a:r>
                  <a:endParaRPr sz="1100">
                    <a:solidFill>
                      <a:srgbClr val="1F45BC"/>
                    </a:solidFill>
                    <a:latin typeface="Arial"/>
                    <a:ea typeface="Arial"/>
                    <a:cs typeface="Arial"/>
                    <a:sym typeface="Arial"/>
                  </a:endParaRPr>
                </a:p>
              </p:txBody>
            </p:sp>
            <p:sp>
              <p:nvSpPr>
                <p:cNvPr id="4276" name="Google Shape;4276;p175"/>
                <p:cNvSpPr/>
                <p:nvPr/>
              </p:nvSpPr>
              <p:spPr>
                <a:xfrm>
                  <a:off x="5430827" y="4719086"/>
                  <a:ext cx="784078" cy="784078"/>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4277" name="Google Shape;4277;p175"/>
                <p:cNvSpPr/>
                <p:nvPr/>
              </p:nvSpPr>
              <p:spPr>
                <a:xfrm>
                  <a:off x="5475100" y="4880292"/>
                  <a:ext cx="71045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Lập </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chỉ mục</a:t>
                  </a:r>
                  <a:endParaRPr sz="1200">
                    <a:solidFill>
                      <a:srgbClr val="1F45BC"/>
                    </a:solidFill>
                    <a:latin typeface="Arial"/>
                    <a:ea typeface="Arial"/>
                    <a:cs typeface="Arial"/>
                    <a:sym typeface="Arial"/>
                  </a:endParaRPr>
                </a:p>
              </p:txBody>
            </p:sp>
            <p:sp>
              <p:nvSpPr>
                <p:cNvPr id="4278" name="Google Shape;4278;p175"/>
                <p:cNvSpPr/>
                <p:nvPr/>
              </p:nvSpPr>
              <p:spPr>
                <a:xfrm>
                  <a:off x="8558160" y="3575341"/>
                  <a:ext cx="784078" cy="784078"/>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79" name="Google Shape;4279;p175"/>
                <p:cNvSpPr/>
                <p:nvPr/>
              </p:nvSpPr>
              <p:spPr>
                <a:xfrm>
                  <a:off x="8506416" y="3836500"/>
                  <a:ext cx="90281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Phân đoạn</a:t>
                  </a:r>
                  <a:endParaRPr sz="1200">
                    <a:solidFill>
                      <a:srgbClr val="1F45BC"/>
                    </a:solidFill>
                    <a:latin typeface="Arial"/>
                    <a:ea typeface="Arial"/>
                    <a:cs typeface="Arial"/>
                    <a:sym typeface="Arial"/>
                  </a:endParaRPr>
                </a:p>
              </p:txBody>
            </p:sp>
            <p:sp>
              <p:nvSpPr>
                <p:cNvPr id="4280" name="Google Shape;4280;p175"/>
                <p:cNvSpPr/>
                <p:nvPr/>
              </p:nvSpPr>
              <p:spPr>
                <a:xfrm>
                  <a:off x="5254345" y="3575341"/>
                  <a:ext cx="784078" cy="784078"/>
                </a:xfrm>
                <a:prstGeom prst="ellipse">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1F45BC"/>
                    </a:solidFill>
                    <a:latin typeface="Arial"/>
                    <a:ea typeface="Arial"/>
                    <a:cs typeface="Arial"/>
                    <a:sym typeface="Arial"/>
                  </a:endParaRPr>
                </a:p>
              </p:txBody>
            </p:sp>
            <p:sp>
              <p:nvSpPr>
                <p:cNvPr id="4281" name="Google Shape;4281;p175"/>
                <p:cNvSpPr/>
                <p:nvPr/>
              </p:nvSpPr>
              <p:spPr>
                <a:xfrm>
                  <a:off x="5240396" y="3753950"/>
                  <a:ext cx="801823"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Truy vấn </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Ad Hoc</a:t>
                  </a:r>
                  <a:endParaRPr sz="1200">
                    <a:solidFill>
                      <a:srgbClr val="1F45BC"/>
                    </a:solidFill>
                    <a:latin typeface="Arial"/>
                    <a:ea typeface="Arial"/>
                    <a:cs typeface="Arial"/>
                    <a:sym typeface="Arial"/>
                  </a:endParaRPr>
                </a:p>
              </p:txBody>
            </p:sp>
            <p:sp>
              <p:nvSpPr>
                <p:cNvPr id="4282" name="Google Shape;4282;p175"/>
                <p:cNvSpPr/>
                <p:nvPr/>
              </p:nvSpPr>
              <p:spPr>
                <a:xfrm>
                  <a:off x="7995663" y="2579415"/>
                  <a:ext cx="784078" cy="784078"/>
                </a:xfrm>
                <a:prstGeom prst="ellipse">
                  <a:avLst/>
                </a:prstGeom>
                <a:solidFill>
                  <a:srgbClr val="E7ECFD"/>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4283" name="Google Shape;4283;p175"/>
                <p:cNvSpPr/>
                <p:nvPr/>
              </p:nvSpPr>
              <p:spPr>
                <a:xfrm>
                  <a:off x="8074562" y="2840574"/>
                  <a:ext cx="64152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GridFS</a:t>
                  </a:r>
                  <a:endParaRPr sz="1200">
                    <a:solidFill>
                      <a:srgbClr val="1F45BC"/>
                    </a:solidFill>
                    <a:latin typeface="Arial"/>
                    <a:ea typeface="Arial"/>
                    <a:cs typeface="Arial"/>
                    <a:sym typeface="Arial"/>
                  </a:endParaRPr>
                </a:p>
              </p:txBody>
            </p:sp>
            <p:sp>
              <p:nvSpPr>
                <p:cNvPr id="4284" name="Google Shape;4284;p175"/>
                <p:cNvSpPr/>
                <p:nvPr/>
              </p:nvSpPr>
              <p:spPr>
                <a:xfrm>
                  <a:off x="5816842" y="2579415"/>
                  <a:ext cx="784078" cy="784078"/>
                </a:xfrm>
                <a:prstGeom prst="ellipse">
                  <a:avLst/>
                </a:prstGeom>
                <a:solidFill>
                  <a:srgbClr val="7FC8D7"/>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4285" name="Google Shape;4285;p175"/>
                <p:cNvSpPr/>
                <p:nvPr/>
              </p:nvSpPr>
              <p:spPr>
                <a:xfrm>
                  <a:off x="6685633" y="3666335"/>
                  <a:ext cx="1225317" cy="1225317"/>
                </a:xfrm>
                <a:prstGeom prst="ellipse">
                  <a:avLst/>
                </a:prstGeom>
                <a:solidFill>
                  <a:srgbClr val="3961DF"/>
                </a:solidFill>
                <a:ln cap="flat" cmpd="sng" w="317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4286" name="Google Shape;4286;p175"/>
                <p:cNvSpPr/>
                <p:nvPr/>
              </p:nvSpPr>
              <p:spPr>
                <a:xfrm rot="8100000">
                  <a:off x="6991299" y="3745118"/>
                  <a:ext cx="610812" cy="610812"/>
                </a:xfrm>
                <a:prstGeom prst="teardrop">
                  <a:avLst>
                    <a:gd fmla="val 100000" name="adj"/>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pic>
              <p:nvPicPr>
                <p:cNvPr id="4287" name="Google Shape;4287;p175"/>
                <p:cNvPicPr preferRelativeResize="0"/>
                <p:nvPr/>
              </p:nvPicPr>
              <p:blipFill rotWithShape="1">
                <a:blip r:embed="rId3">
                  <a:alphaModFix/>
                </a:blip>
                <a:srcRect b="24884" l="-1051" r="87079" t="22285"/>
                <a:stretch/>
              </p:blipFill>
              <p:spPr>
                <a:xfrm>
                  <a:off x="7139235" y="3779823"/>
                  <a:ext cx="316732" cy="673628"/>
                </a:xfrm>
                <a:prstGeom prst="rect">
                  <a:avLst/>
                </a:prstGeom>
                <a:noFill/>
                <a:ln>
                  <a:noFill/>
                </a:ln>
              </p:spPr>
            </p:pic>
            <p:pic>
              <p:nvPicPr>
                <p:cNvPr id="4288" name="Google Shape;4288;p175"/>
                <p:cNvPicPr preferRelativeResize="0"/>
                <p:nvPr/>
              </p:nvPicPr>
              <p:blipFill rotWithShape="1">
                <a:blip r:embed="rId4">
                  <a:alphaModFix/>
                </a:blip>
                <a:srcRect b="24884" l="14052" r="0" t="37229"/>
                <a:stretch/>
              </p:blipFill>
              <p:spPr>
                <a:xfrm>
                  <a:off x="6892206" y="4482434"/>
                  <a:ext cx="848846" cy="210470"/>
                </a:xfrm>
                <a:prstGeom prst="rect">
                  <a:avLst/>
                </a:prstGeom>
                <a:noFill/>
                <a:ln>
                  <a:noFill/>
                </a:ln>
              </p:spPr>
            </p:pic>
          </p:grpSp>
          <p:grpSp>
            <p:nvGrpSpPr>
              <p:cNvPr id="4289" name="Google Shape;4289;p175"/>
              <p:cNvGrpSpPr/>
              <p:nvPr/>
            </p:nvGrpSpPr>
            <p:grpSpPr>
              <a:xfrm>
                <a:off x="5473858" y="2598413"/>
                <a:ext cx="3634165" cy="3512576"/>
                <a:chOff x="5473858" y="2598413"/>
                <a:chExt cx="3634165" cy="3512576"/>
              </a:xfrm>
            </p:grpSpPr>
            <p:cxnSp>
              <p:nvCxnSpPr>
                <p:cNvPr id="4290" name="Google Shape;4290;p175"/>
                <p:cNvCxnSpPr/>
                <p:nvPr/>
              </p:nvCxnSpPr>
              <p:spPr>
                <a:xfrm>
                  <a:off x="6679021" y="2598413"/>
                  <a:ext cx="377057" cy="1005709"/>
                </a:xfrm>
                <a:prstGeom prst="straightConnector1">
                  <a:avLst/>
                </a:prstGeom>
                <a:noFill/>
                <a:ln cap="flat" cmpd="sng" w="25400">
                  <a:solidFill>
                    <a:srgbClr val="F2F2F2"/>
                  </a:solidFill>
                  <a:prstDash val="dot"/>
                  <a:miter lim="800000"/>
                  <a:headEnd len="sm" w="sm" type="none"/>
                  <a:tailEnd len="sm" w="sm" type="none"/>
                </a:ln>
              </p:spPr>
            </p:cxnSp>
            <p:cxnSp>
              <p:nvCxnSpPr>
                <p:cNvPr id="4291" name="Google Shape;4291;p175"/>
                <p:cNvCxnSpPr/>
                <p:nvPr/>
              </p:nvCxnSpPr>
              <p:spPr>
                <a:xfrm flipH="1">
                  <a:off x="7566029" y="2603939"/>
                  <a:ext cx="358669" cy="1000183"/>
                </a:xfrm>
                <a:prstGeom prst="straightConnector1">
                  <a:avLst/>
                </a:prstGeom>
                <a:noFill/>
                <a:ln cap="flat" cmpd="sng" w="25400">
                  <a:solidFill>
                    <a:srgbClr val="F2F2F2"/>
                  </a:solidFill>
                  <a:prstDash val="dot"/>
                  <a:miter lim="800000"/>
                  <a:headEnd len="sm" w="sm" type="none"/>
                  <a:tailEnd len="sm" w="sm" type="none"/>
                </a:ln>
              </p:spPr>
            </p:cxnSp>
            <p:cxnSp>
              <p:nvCxnSpPr>
                <p:cNvPr id="4292" name="Google Shape;4292;p175"/>
                <p:cNvCxnSpPr/>
                <p:nvPr/>
              </p:nvCxnSpPr>
              <p:spPr>
                <a:xfrm flipH="1">
                  <a:off x="6032944" y="4856383"/>
                  <a:ext cx="725449" cy="833035"/>
                </a:xfrm>
                <a:prstGeom prst="straightConnector1">
                  <a:avLst/>
                </a:prstGeom>
                <a:noFill/>
                <a:ln cap="flat" cmpd="sng" w="25400">
                  <a:solidFill>
                    <a:srgbClr val="F2F2F2"/>
                  </a:solidFill>
                  <a:prstDash val="dot"/>
                  <a:miter lim="800000"/>
                  <a:headEnd len="sm" w="sm" type="none"/>
                  <a:tailEnd len="sm" w="sm" type="none"/>
                </a:ln>
              </p:spPr>
            </p:cxnSp>
            <p:cxnSp>
              <p:nvCxnSpPr>
                <p:cNvPr id="4293" name="Google Shape;4293;p175"/>
                <p:cNvCxnSpPr/>
                <p:nvPr/>
              </p:nvCxnSpPr>
              <p:spPr>
                <a:xfrm>
                  <a:off x="7779349" y="4856382"/>
                  <a:ext cx="734663" cy="833036"/>
                </a:xfrm>
                <a:prstGeom prst="straightConnector1">
                  <a:avLst/>
                </a:prstGeom>
                <a:noFill/>
                <a:ln cap="flat" cmpd="sng" w="25400">
                  <a:solidFill>
                    <a:srgbClr val="F2F2F2"/>
                  </a:solidFill>
                  <a:prstDash val="dot"/>
                  <a:miter lim="800000"/>
                  <a:headEnd len="sm" w="sm" type="none"/>
                  <a:tailEnd len="sm" w="sm" type="none"/>
                </a:ln>
              </p:spPr>
            </p:cxnSp>
            <p:cxnSp>
              <p:nvCxnSpPr>
                <p:cNvPr id="4294" name="Google Shape;4294;p175"/>
                <p:cNvCxnSpPr/>
                <p:nvPr/>
              </p:nvCxnSpPr>
              <p:spPr>
                <a:xfrm>
                  <a:off x="8067922" y="4389534"/>
                  <a:ext cx="1040101" cy="206157"/>
                </a:xfrm>
                <a:prstGeom prst="straightConnector1">
                  <a:avLst/>
                </a:prstGeom>
                <a:noFill/>
                <a:ln cap="flat" cmpd="sng" w="25400">
                  <a:solidFill>
                    <a:srgbClr val="F2F2F2"/>
                  </a:solidFill>
                  <a:prstDash val="dot"/>
                  <a:miter lim="800000"/>
                  <a:headEnd len="sm" w="sm" type="none"/>
                  <a:tailEnd len="sm" w="sm" type="none"/>
                </a:ln>
              </p:spPr>
            </p:cxnSp>
            <p:cxnSp>
              <p:nvCxnSpPr>
                <p:cNvPr id="4295" name="Google Shape;4295;p175"/>
                <p:cNvCxnSpPr/>
                <p:nvPr/>
              </p:nvCxnSpPr>
              <p:spPr>
                <a:xfrm flipH="1" rot="10800000">
                  <a:off x="7986821" y="3346930"/>
                  <a:ext cx="913191" cy="523527"/>
                </a:xfrm>
                <a:prstGeom prst="straightConnector1">
                  <a:avLst/>
                </a:prstGeom>
                <a:noFill/>
                <a:ln cap="flat" cmpd="sng" w="25400">
                  <a:solidFill>
                    <a:srgbClr val="F2F2F2"/>
                  </a:solidFill>
                  <a:prstDash val="dot"/>
                  <a:miter lim="800000"/>
                  <a:headEnd len="sm" w="sm" type="none"/>
                  <a:tailEnd len="sm" w="sm" type="none"/>
                </a:ln>
              </p:spPr>
            </p:cxnSp>
            <p:cxnSp>
              <p:nvCxnSpPr>
                <p:cNvPr id="4296" name="Google Shape;4296;p175"/>
                <p:cNvCxnSpPr/>
                <p:nvPr/>
              </p:nvCxnSpPr>
              <p:spPr>
                <a:xfrm flipH="1" rot="10800000">
                  <a:off x="5473858" y="4410654"/>
                  <a:ext cx="1055799" cy="205683"/>
                </a:xfrm>
                <a:prstGeom prst="straightConnector1">
                  <a:avLst/>
                </a:prstGeom>
                <a:noFill/>
                <a:ln cap="flat" cmpd="sng" w="25400">
                  <a:solidFill>
                    <a:srgbClr val="F2F2F2"/>
                  </a:solidFill>
                  <a:prstDash val="dot"/>
                  <a:miter lim="800000"/>
                  <a:headEnd len="sm" w="sm" type="none"/>
                  <a:tailEnd len="sm" w="sm" type="none"/>
                </a:ln>
              </p:spPr>
            </p:cxnSp>
            <p:cxnSp>
              <p:nvCxnSpPr>
                <p:cNvPr id="4297" name="Google Shape;4297;p175"/>
                <p:cNvCxnSpPr/>
                <p:nvPr/>
              </p:nvCxnSpPr>
              <p:spPr>
                <a:xfrm>
                  <a:off x="5714351" y="3346930"/>
                  <a:ext cx="874886" cy="527488"/>
                </a:xfrm>
                <a:prstGeom prst="straightConnector1">
                  <a:avLst/>
                </a:prstGeom>
                <a:noFill/>
                <a:ln cap="flat" cmpd="sng" w="25400">
                  <a:solidFill>
                    <a:srgbClr val="F2F2F2"/>
                  </a:solidFill>
                  <a:prstDash val="dot"/>
                  <a:miter lim="800000"/>
                  <a:headEnd len="sm" w="sm" type="none"/>
                  <a:tailEnd len="sm" w="sm" type="none"/>
                </a:ln>
              </p:spPr>
            </p:cxnSp>
            <p:cxnSp>
              <p:nvCxnSpPr>
                <p:cNvPr id="4298" name="Google Shape;4298;p175"/>
                <p:cNvCxnSpPr/>
                <p:nvPr/>
              </p:nvCxnSpPr>
              <p:spPr>
                <a:xfrm>
                  <a:off x="7298291" y="5038587"/>
                  <a:ext cx="0" cy="1072402"/>
                </a:xfrm>
                <a:prstGeom prst="straightConnector1">
                  <a:avLst/>
                </a:prstGeom>
                <a:noFill/>
                <a:ln cap="flat" cmpd="sng" w="25400">
                  <a:solidFill>
                    <a:srgbClr val="F2F2F2"/>
                  </a:solidFill>
                  <a:prstDash val="dot"/>
                  <a:miter lim="800000"/>
                  <a:headEnd len="sm" w="sm" type="none"/>
                  <a:tailEnd len="sm" w="sm" type="none"/>
                </a:ln>
              </p:spPr>
            </p:cxnSp>
          </p:grpSp>
        </p:grpSp>
        <p:pic>
          <p:nvPicPr>
            <p:cNvPr id="4299" name="Google Shape;4299;p175"/>
            <p:cNvPicPr preferRelativeResize="0"/>
            <p:nvPr/>
          </p:nvPicPr>
          <p:blipFill rotWithShape="1">
            <a:blip r:embed="rId5">
              <a:alphaModFix/>
            </a:blip>
            <a:srcRect b="0" l="0" r="0" t="0"/>
            <a:stretch/>
          </p:blipFill>
          <p:spPr>
            <a:xfrm>
              <a:off x="1678132" y="8051800"/>
              <a:ext cx="341612" cy="341612"/>
            </a:xfrm>
            <a:prstGeom prst="rect">
              <a:avLst/>
            </a:prstGeom>
            <a:noFill/>
            <a:ln>
              <a:noFill/>
            </a:ln>
          </p:spPr>
        </p:pic>
        <p:pic>
          <p:nvPicPr>
            <p:cNvPr id="4300" name="Google Shape;4300;p175"/>
            <p:cNvPicPr preferRelativeResize="0"/>
            <p:nvPr/>
          </p:nvPicPr>
          <p:blipFill rotWithShape="1">
            <a:blip r:embed="rId6">
              <a:alphaModFix/>
            </a:blip>
            <a:srcRect b="0" l="0" r="0" t="0"/>
            <a:stretch/>
          </p:blipFill>
          <p:spPr>
            <a:xfrm>
              <a:off x="3015613" y="8075588"/>
              <a:ext cx="219388" cy="300642"/>
            </a:xfrm>
            <a:prstGeom prst="rect">
              <a:avLst/>
            </a:prstGeom>
            <a:noFill/>
            <a:ln>
              <a:noFill/>
            </a:ln>
          </p:spPr>
        </p:pic>
        <p:pic>
          <p:nvPicPr>
            <p:cNvPr id="4301" name="Google Shape;4301;p175"/>
            <p:cNvPicPr preferRelativeResize="0"/>
            <p:nvPr/>
          </p:nvPicPr>
          <p:blipFill rotWithShape="1">
            <a:blip r:embed="rId7">
              <a:alphaModFix/>
            </a:blip>
            <a:srcRect b="0" l="0" r="0" t="0"/>
            <a:stretch/>
          </p:blipFill>
          <p:spPr>
            <a:xfrm>
              <a:off x="1378417" y="8615167"/>
              <a:ext cx="313956" cy="306172"/>
            </a:xfrm>
            <a:prstGeom prst="rect">
              <a:avLst/>
            </a:prstGeom>
            <a:noFill/>
            <a:ln>
              <a:noFill/>
            </a:ln>
          </p:spPr>
        </p:pic>
        <p:pic>
          <p:nvPicPr>
            <p:cNvPr id="4302" name="Google Shape;4302;p175"/>
            <p:cNvPicPr preferRelativeResize="0"/>
            <p:nvPr/>
          </p:nvPicPr>
          <p:blipFill rotWithShape="1">
            <a:blip r:embed="rId8">
              <a:alphaModFix/>
            </a:blip>
            <a:srcRect b="0" l="0" r="0" t="0"/>
            <a:stretch/>
          </p:blipFill>
          <p:spPr>
            <a:xfrm>
              <a:off x="1520062" y="9272665"/>
              <a:ext cx="227339" cy="307740"/>
            </a:xfrm>
            <a:prstGeom prst="rect">
              <a:avLst/>
            </a:prstGeom>
            <a:noFill/>
            <a:ln>
              <a:noFill/>
            </a:ln>
          </p:spPr>
        </p:pic>
        <p:pic>
          <p:nvPicPr>
            <p:cNvPr id="4303" name="Google Shape;4303;p175"/>
            <p:cNvPicPr preferRelativeResize="0"/>
            <p:nvPr/>
          </p:nvPicPr>
          <p:blipFill rotWithShape="1">
            <a:blip r:embed="rId9">
              <a:alphaModFix/>
            </a:blip>
            <a:srcRect b="0" l="0" r="0" t="0"/>
            <a:stretch/>
          </p:blipFill>
          <p:spPr>
            <a:xfrm>
              <a:off x="3273686" y="8599306"/>
              <a:ext cx="329543" cy="359501"/>
            </a:xfrm>
            <a:prstGeom prst="rect">
              <a:avLst/>
            </a:prstGeom>
            <a:noFill/>
            <a:ln>
              <a:noFill/>
            </a:ln>
          </p:spPr>
        </p:pic>
        <p:pic>
          <p:nvPicPr>
            <p:cNvPr id="4304" name="Google Shape;4304;p175"/>
            <p:cNvPicPr preferRelativeResize="0"/>
            <p:nvPr/>
          </p:nvPicPr>
          <p:blipFill rotWithShape="1">
            <a:blip r:embed="rId10">
              <a:alphaModFix/>
            </a:blip>
            <a:srcRect b="0" l="0" r="0" t="0"/>
            <a:stretch/>
          </p:blipFill>
          <p:spPr>
            <a:xfrm>
              <a:off x="3225460" y="9275025"/>
              <a:ext cx="241229" cy="319768"/>
            </a:xfrm>
            <a:prstGeom prst="rect">
              <a:avLst/>
            </a:prstGeom>
            <a:noFill/>
            <a:ln>
              <a:noFill/>
            </a:ln>
          </p:spPr>
        </p:pic>
        <p:pic>
          <p:nvPicPr>
            <p:cNvPr id="4305" name="Google Shape;4305;p175"/>
            <p:cNvPicPr preferRelativeResize="0"/>
            <p:nvPr/>
          </p:nvPicPr>
          <p:blipFill rotWithShape="1">
            <a:blip r:embed="rId11">
              <a:alphaModFix/>
            </a:blip>
            <a:srcRect b="0" l="0" r="0" t="0"/>
            <a:stretch/>
          </p:blipFill>
          <p:spPr>
            <a:xfrm>
              <a:off x="2629540" y="9753158"/>
              <a:ext cx="413553" cy="162010"/>
            </a:xfrm>
            <a:prstGeom prst="rect">
              <a:avLst/>
            </a:prstGeom>
            <a:noFill/>
            <a:ln>
              <a:noFill/>
            </a:ln>
          </p:spPr>
        </p:pic>
        <p:pic>
          <p:nvPicPr>
            <p:cNvPr id="4306" name="Google Shape;4306;p175"/>
            <p:cNvPicPr preferRelativeResize="0"/>
            <p:nvPr/>
          </p:nvPicPr>
          <p:blipFill rotWithShape="1">
            <a:blip r:embed="rId12">
              <a:alphaModFix/>
            </a:blip>
            <a:srcRect b="0" l="0" r="0" t="0"/>
            <a:stretch/>
          </p:blipFill>
          <p:spPr>
            <a:xfrm>
              <a:off x="2024541" y="9700349"/>
              <a:ext cx="214818" cy="284758"/>
            </a:xfrm>
            <a:prstGeom prst="rect">
              <a:avLst/>
            </a:prstGeom>
            <a:noFill/>
            <a:ln>
              <a:noFill/>
            </a:ln>
          </p:spPr>
        </p:pic>
        <p:pic>
          <p:nvPicPr>
            <p:cNvPr id="4307" name="Google Shape;4307;p175"/>
            <p:cNvPicPr preferRelativeResize="0"/>
            <p:nvPr/>
          </p:nvPicPr>
          <p:blipFill rotWithShape="1">
            <a:blip r:embed="rId13">
              <a:alphaModFix/>
            </a:blip>
            <a:srcRect b="0" l="0" r="0" t="0"/>
            <a:stretch/>
          </p:blipFill>
          <p:spPr>
            <a:xfrm>
              <a:off x="2341450" y="7830697"/>
              <a:ext cx="326137" cy="344425"/>
            </a:xfrm>
            <a:prstGeom prst="rect">
              <a:avLst/>
            </a:prstGeom>
            <a:noFill/>
            <a:ln>
              <a:noFill/>
            </a:ln>
          </p:spPr>
        </p:pic>
      </p:grpSp>
      <p:sp>
        <p:nvSpPr>
          <p:cNvPr id="4308" name="Google Shape;4308;p175"/>
          <p:cNvSpPr/>
          <p:nvPr/>
        </p:nvSpPr>
        <p:spPr>
          <a:xfrm>
            <a:off x="5917627" y="2575757"/>
            <a:ext cx="861133"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Hiệu suất </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cao</a:t>
            </a:r>
            <a:endParaRPr sz="1200">
              <a:solidFill>
                <a:srgbClr val="1F45BC"/>
              </a:solidFill>
              <a:latin typeface="Arial"/>
              <a:ea typeface="Arial"/>
              <a:cs typeface="Arial"/>
              <a:sym typeface="Arial"/>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3" name="Shape 4313"/>
        <p:cNvGrpSpPr/>
        <p:nvPr/>
      </p:nvGrpSpPr>
      <p:grpSpPr>
        <a:xfrm>
          <a:off x="0" y="0"/>
          <a:ext cx="0" cy="0"/>
          <a:chOff x="0" y="0"/>
          <a:chExt cx="0" cy="0"/>
        </a:xfrm>
      </p:grpSpPr>
      <p:sp>
        <p:nvSpPr>
          <p:cNvPr id="4314" name="Google Shape;4314;p17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2.4. MongoDB</a:t>
            </a:r>
            <a:endParaRPr/>
          </a:p>
        </p:txBody>
      </p:sp>
      <p:sp>
        <p:nvSpPr>
          <p:cNvPr id="4315" name="Google Shape;4315;p17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Tại sao lại là MongoDB</a:t>
            </a:r>
            <a:endParaRPr/>
          </a:p>
        </p:txBody>
      </p:sp>
      <p:sp>
        <p:nvSpPr>
          <p:cNvPr id="4316" name="Google Shape;4316;p17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4317" name="Google Shape;4317;p17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Ưu &amp; Nhược điểm</a:t>
            </a:r>
            <a:endParaRPr/>
          </a:p>
        </p:txBody>
      </p:sp>
      <p:grpSp>
        <p:nvGrpSpPr>
          <p:cNvPr id="4318" name="Google Shape;4318;p176"/>
          <p:cNvGrpSpPr/>
          <p:nvPr/>
        </p:nvGrpSpPr>
        <p:grpSpPr>
          <a:xfrm>
            <a:off x="829127" y="3144245"/>
            <a:ext cx="4051284" cy="1995133"/>
            <a:chOff x="5115576" y="1844637"/>
            <a:chExt cx="4051284" cy="1995133"/>
          </a:xfrm>
        </p:grpSpPr>
        <p:sp>
          <p:nvSpPr>
            <p:cNvPr id="4319" name="Google Shape;4319;p176"/>
            <p:cNvSpPr txBox="1"/>
            <p:nvPr/>
          </p:nvSpPr>
          <p:spPr>
            <a:xfrm>
              <a:off x="5244898" y="2059174"/>
              <a:ext cx="84510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Ưu điểm</a:t>
              </a:r>
              <a:endParaRPr sz="1400">
                <a:solidFill>
                  <a:srgbClr val="1F45BC"/>
                </a:solidFill>
                <a:latin typeface="Arial"/>
                <a:ea typeface="Arial"/>
                <a:cs typeface="Arial"/>
                <a:sym typeface="Arial"/>
              </a:endParaRPr>
            </a:p>
          </p:txBody>
        </p:sp>
        <p:grpSp>
          <p:nvGrpSpPr>
            <p:cNvPr id="4320" name="Google Shape;4320;p176"/>
            <p:cNvGrpSpPr/>
            <p:nvPr/>
          </p:nvGrpSpPr>
          <p:grpSpPr>
            <a:xfrm>
              <a:off x="5115576" y="1844637"/>
              <a:ext cx="4051284" cy="1995133"/>
              <a:chOff x="5115576" y="1844637"/>
              <a:chExt cx="4051284" cy="1995133"/>
            </a:xfrm>
          </p:grpSpPr>
          <p:sp>
            <p:nvSpPr>
              <p:cNvPr id="4321" name="Google Shape;4321;p176"/>
              <p:cNvSpPr/>
              <p:nvPr/>
            </p:nvSpPr>
            <p:spPr>
              <a:xfrm>
                <a:off x="5205001" y="2533561"/>
                <a:ext cx="946685" cy="601621"/>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Phân đoạn</a:t>
                </a:r>
                <a:endParaRPr sz="1000">
                  <a:solidFill>
                    <a:srgbClr val="1F45BC"/>
                  </a:solidFill>
                  <a:latin typeface="Arial"/>
                  <a:ea typeface="Arial"/>
                  <a:cs typeface="Arial"/>
                  <a:sym typeface="Arial"/>
                </a:endParaRPr>
              </a:p>
            </p:txBody>
          </p:sp>
          <p:sp>
            <p:nvSpPr>
              <p:cNvPr id="4322" name="Google Shape;4322;p176"/>
              <p:cNvSpPr/>
              <p:nvPr/>
            </p:nvSpPr>
            <p:spPr>
              <a:xfrm>
                <a:off x="5205000" y="3160292"/>
                <a:ext cx="946685" cy="601621"/>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Bộ sưu tập giới hạn</a:t>
                </a:r>
                <a:endParaRPr sz="1000">
                  <a:solidFill>
                    <a:srgbClr val="1F45BC"/>
                  </a:solidFill>
                  <a:latin typeface="Arial"/>
                  <a:ea typeface="Arial"/>
                  <a:cs typeface="Arial"/>
                  <a:sym typeface="Arial"/>
                </a:endParaRPr>
              </a:p>
            </p:txBody>
          </p:sp>
          <p:sp>
            <p:nvSpPr>
              <p:cNvPr id="4323" name="Google Shape;4323;p176"/>
              <p:cNvSpPr/>
              <p:nvPr/>
            </p:nvSpPr>
            <p:spPr>
              <a:xfrm>
                <a:off x="6172261" y="2533561"/>
                <a:ext cx="946685" cy="601621"/>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Tính khả dụng cao</a:t>
                </a:r>
                <a:endParaRPr sz="1000">
                  <a:solidFill>
                    <a:srgbClr val="1F45BC"/>
                  </a:solidFill>
                  <a:latin typeface="Arial"/>
                  <a:ea typeface="Arial"/>
                  <a:cs typeface="Arial"/>
                  <a:sym typeface="Arial"/>
                </a:endParaRPr>
              </a:p>
            </p:txBody>
          </p:sp>
          <p:sp>
            <p:nvSpPr>
              <p:cNvPr id="4324" name="Google Shape;4324;p176"/>
              <p:cNvSpPr/>
              <p:nvPr/>
            </p:nvSpPr>
            <p:spPr>
              <a:xfrm>
                <a:off x="6172261" y="1905410"/>
                <a:ext cx="946685" cy="601621"/>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Cơ sở dữ liệu linh hoạt</a:t>
                </a:r>
                <a:endParaRPr sz="1000">
                  <a:solidFill>
                    <a:srgbClr val="1F45BC"/>
                  </a:solidFill>
                  <a:latin typeface="Arial"/>
                  <a:ea typeface="Arial"/>
                  <a:cs typeface="Arial"/>
                  <a:sym typeface="Arial"/>
                </a:endParaRPr>
              </a:p>
            </p:txBody>
          </p:sp>
          <p:sp>
            <p:nvSpPr>
              <p:cNvPr id="4325" name="Google Shape;4325;p176"/>
              <p:cNvSpPr/>
              <p:nvPr/>
            </p:nvSpPr>
            <p:spPr>
              <a:xfrm>
                <a:off x="7139147" y="2533561"/>
                <a:ext cx="946685" cy="601621"/>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Khả năng mở rộng</a:t>
                </a:r>
                <a:endParaRPr sz="1000">
                  <a:solidFill>
                    <a:srgbClr val="1F45BC"/>
                  </a:solidFill>
                  <a:latin typeface="Arial"/>
                  <a:ea typeface="Arial"/>
                  <a:cs typeface="Arial"/>
                  <a:sym typeface="Arial"/>
                </a:endParaRPr>
              </a:p>
            </p:txBody>
          </p:sp>
          <p:sp>
            <p:nvSpPr>
              <p:cNvPr id="4326" name="Google Shape;4326;p176"/>
              <p:cNvSpPr/>
              <p:nvPr/>
            </p:nvSpPr>
            <p:spPr>
              <a:xfrm>
                <a:off x="7139146" y="3160292"/>
                <a:ext cx="946685" cy="601621"/>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Hệ thống tập tin lưới</a:t>
                </a:r>
                <a:endParaRPr sz="1000">
                  <a:solidFill>
                    <a:srgbClr val="1F45BC"/>
                  </a:solidFill>
                  <a:latin typeface="Arial"/>
                  <a:ea typeface="Arial"/>
                  <a:cs typeface="Arial"/>
                  <a:sym typeface="Arial"/>
                </a:endParaRPr>
              </a:p>
            </p:txBody>
          </p:sp>
          <p:sp>
            <p:nvSpPr>
              <p:cNvPr id="4327" name="Google Shape;4327;p176"/>
              <p:cNvSpPr/>
              <p:nvPr/>
            </p:nvSpPr>
            <p:spPr>
              <a:xfrm>
                <a:off x="8107519" y="2533561"/>
                <a:ext cx="946685" cy="601621"/>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Thiết Lập Môi Trường Dễ Dàng</a:t>
                </a:r>
                <a:endParaRPr sz="1000">
                  <a:solidFill>
                    <a:srgbClr val="1F45BC"/>
                  </a:solidFill>
                  <a:latin typeface="Arial"/>
                  <a:ea typeface="Arial"/>
                  <a:cs typeface="Arial"/>
                  <a:sym typeface="Arial"/>
                </a:endParaRPr>
              </a:p>
            </p:txBody>
          </p:sp>
          <p:sp>
            <p:nvSpPr>
              <p:cNvPr id="4328" name="Google Shape;4328;p176"/>
              <p:cNvSpPr/>
              <p:nvPr/>
            </p:nvSpPr>
            <p:spPr>
              <a:xfrm>
                <a:off x="8107519" y="1905410"/>
                <a:ext cx="946685" cy="601621"/>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Hỗ trợ truy vấn Ad-hoc</a:t>
                </a:r>
                <a:endParaRPr sz="1000">
                  <a:solidFill>
                    <a:srgbClr val="1F45BC"/>
                  </a:solidFill>
                  <a:latin typeface="Arial"/>
                  <a:ea typeface="Arial"/>
                  <a:cs typeface="Arial"/>
                  <a:sym typeface="Arial"/>
                </a:endParaRPr>
              </a:p>
            </p:txBody>
          </p:sp>
          <p:cxnSp>
            <p:nvCxnSpPr>
              <p:cNvPr id="4329" name="Google Shape;4329;p176"/>
              <p:cNvCxnSpPr/>
              <p:nvPr/>
            </p:nvCxnSpPr>
            <p:spPr>
              <a:xfrm>
                <a:off x="5115576" y="2522058"/>
                <a:ext cx="4051284" cy="0"/>
              </a:xfrm>
              <a:prstGeom prst="straightConnector1">
                <a:avLst/>
              </a:prstGeom>
              <a:noFill/>
              <a:ln cap="flat" cmpd="sng" w="12700">
                <a:solidFill>
                  <a:srgbClr val="A4C6FE"/>
                </a:solidFill>
                <a:prstDash val="dash"/>
                <a:miter lim="800000"/>
                <a:headEnd len="sm" w="sm" type="none"/>
                <a:tailEnd len="sm" w="sm" type="none"/>
              </a:ln>
            </p:spPr>
          </p:cxnSp>
          <p:cxnSp>
            <p:nvCxnSpPr>
              <p:cNvPr id="4330" name="Google Shape;4330;p176"/>
              <p:cNvCxnSpPr/>
              <p:nvPr/>
            </p:nvCxnSpPr>
            <p:spPr>
              <a:xfrm>
                <a:off x="5115576" y="3147905"/>
                <a:ext cx="4051284" cy="0"/>
              </a:xfrm>
              <a:prstGeom prst="straightConnector1">
                <a:avLst/>
              </a:prstGeom>
              <a:noFill/>
              <a:ln cap="flat" cmpd="sng" w="12700">
                <a:solidFill>
                  <a:srgbClr val="A4C6FE"/>
                </a:solidFill>
                <a:prstDash val="dash"/>
                <a:miter lim="800000"/>
                <a:headEnd len="sm" w="sm" type="none"/>
                <a:tailEnd len="sm" w="sm" type="none"/>
              </a:ln>
            </p:spPr>
          </p:cxnSp>
          <p:cxnSp>
            <p:nvCxnSpPr>
              <p:cNvPr id="4331" name="Google Shape;4331;p176"/>
              <p:cNvCxnSpPr/>
              <p:nvPr/>
            </p:nvCxnSpPr>
            <p:spPr>
              <a:xfrm>
                <a:off x="6161942" y="1844637"/>
                <a:ext cx="0" cy="1995133"/>
              </a:xfrm>
              <a:prstGeom prst="straightConnector1">
                <a:avLst/>
              </a:prstGeom>
              <a:noFill/>
              <a:ln cap="flat" cmpd="sng" w="9525">
                <a:solidFill>
                  <a:srgbClr val="A4C6FE"/>
                </a:solidFill>
                <a:prstDash val="dash"/>
                <a:miter lim="800000"/>
                <a:headEnd len="sm" w="sm" type="none"/>
                <a:tailEnd len="sm" w="sm" type="none"/>
              </a:ln>
            </p:spPr>
          </p:cxnSp>
          <p:cxnSp>
            <p:nvCxnSpPr>
              <p:cNvPr id="4332" name="Google Shape;4332;p176"/>
              <p:cNvCxnSpPr/>
              <p:nvPr/>
            </p:nvCxnSpPr>
            <p:spPr>
              <a:xfrm>
                <a:off x="7128518" y="1844637"/>
                <a:ext cx="0" cy="1995133"/>
              </a:xfrm>
              <a:prstGeom prst="straightConnector1">
                <a:avLst/>
              </a:prstGeom>
              <a:noFill/>
              <a:ln cap="flat" cmpd="sng" w="9525">
                <a:solidFill>
                  <a:srgbClr val="A4C6FE"/>
                </a:solidFill>
                <a:prstDash val="dash"/>
                <a:miter lim="800000"/>
                <a:headEnd len="sm" w="sm" type="none"/>
                <a:tailEnd len="sm" w="sm" type="none"/>
              </a:ln>
            </p:spPr>
          </p:cxnSp>
          <p:cxnSp>
            <p:nvCxnSpPr>
              <p:cNvPr id="4333" name="Google Shape;4333;p176"/>
              <p:cNvCxnSpPr/>
              <p:nvPr/>
            </p:nvCxnSpPr>
            <p:spPr>
              <a:xfrm>
                <a:off x="8099581" y="1844637"/>
                <a:ext cx="0" cy="1995133"/>
              </a:xfrm>
              <a:prstGeom prst="straightConnector1">
                <a:avLst/>
              </a:prstGeom>
              <a:noFill/>
              <a:ln cap="flat" cmpd="sng" w="9525">
                <a:solidFill>
                  <a:srgbClr val="A4C6FE"/>
                </a:solidFill>
                <a:prstDash val="dash"/>
                <a:miter lim="800000"/>
                <a:headEnd len="sm" w="sm" type="none"/>
                <a:tailEnd len="sm" w="sm" type="none"/>
              </a:ln>
            </p:spPr>
          </p:cxnSp>
        </p:grpSp>
      </p:grpSp>
      <p:grpSp>
        <p:nvGrpSpPr>
          <p:cNvPr id="4334" name="Google Shape;4334;p176"/>
          <p:cNvGrpSpPr/>
          <p:nvPr/>
        </p:nvGrpSpPr>
        <p:grpSpPr>
          <a:xfrm>
            <a:off x="5100112" y="3205018"/>
            <a:ext cx="4068636" cy="1382258"/>
            <a:chOff x="5078959" y="4082711"/>
            <a:chExt cx="4068636" cy="1382258"/>
          </a:xfrm>
        </p:grpSpPr>
        <p:sp>
          <p:nvSpPr>
            <p:cNvPr id="4335" name="Google Shape;4335;p176"/>
            <p:cNvSpPr txBox="1"/>
            <p:nvPr/>
          </p:nvSpPr>
          <p:spPr>
            <a:xfrm>
              <a:off x="5078959" y="4297248"/>
              <a:ext cx="113845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Nhược điểm</a:t>
              </a:r>
              <a:endParaRPr sz="1400">
                <a:solidFill>
                  <a:srgbClr val="1F45BC"/>
                </a:solidFill>
                <a:latin typeface="Arial"/>
                <a:ea typeface="Arial"/>
                <a:cs typeface="Arial"/>
                <a:sym typeface="Arial"/>
              </a:endParaRPr>
            </a:p>
          </p:txBody>
        </p:sp>
        <p:sp>
          <p:nvSpPr>
            <p:cNvPr id="4336" name="Google Shape;4336;p176"/>
            <p:cNvSpPr/>
            <p:nvPr/>
          </p:nvSpPr>
          <p:spPr>
            <a:xfrm>
              <a:off x="5185736" y="4771635"/>
              <a:ext cx="946685" cy="601621"/>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Kết nối không được hỗ trợ</a:t>
              </a:r>
              <a:endParaRPr sz="1000">
                <a:solidFill>
                  <a:srgbClr val="1F45BC"/>
                </a:solidFill>
                <a:latin typeface="Arial"/>
                <a:ea typeface="Arial"/>
                <a:cs typeface="Arial"/>
                <a:sym typeface="Arial"/>
              </a:endParaRPr>
            </a:p>
          </p:txBody>
        </p:sp>
        <p:sp>
          <p:nvSpPr>
            <p:cNvPr id="4337" name="Google Shape;4337;p176"/>
            <p:cNvSpPr/>
            <p:nvPr/>
          </p:nvSpPr>
          <p:spPr>
            <a:xfrm>
              <a:off x="6152996" y="4143484"/>
              <a:ext cx="946685" cy="601621"/>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Sử dụng bộ nhớ cao</a:t>
              </a:r>
              <a:endParaRPr sz="1000">
                <a:solidFill>
                  <a:srgbClr val="1F45BC"/>
                </a:solidFill>
                <a:latin typeface="Arial"/>
                <a:ea typeface="Arial"/>
                <a:cs typeface="Arial"/>
                <a:sym typeface="Arial"/>
              </a:endParaRPr>
            </a:p>
          </p:txBody>
        </p:sp>
        <p:sp>
          <p:nvSpPr>
            <p:cNvPr id="4338" name="Google Shape;4338;p176"/>
            <p:cNvSpPr/>
            <p:nvPr/>
          </p:nvSpPr>
          <p:spPr>
            <a:xfrm>
              <a:off x="7119882" y="4771635"/>
              <a:ext cx="946685" cy="601621"/>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Kích thước dữ liệu hạn chế</a:t>
              </a:r>
              <a:endParaRPr sz="1000">
                <a:solidFill>
                  <a:srgbClr val="1F45BC"/>
                </a:solidFill>
                <a:latin typeface="Arial"/>
                <a:ea typeface="Arial"/>
                <a:cs typeface="Arial"/>
                <a:sym typeface="Arial"/>
              </a:endParaRPr>
            </a:p>
          </p:txBody>
        </p:sp>
        <p:sp>
          <p:nvSpPr>
            <p:cNvPr id="4339" name="Google Shape;4339;p176"/>
            <p:cNvSpPr/>
            <p:nvPr/>
          </p:nvSpPr>
          <p:spPr>
            <a:xfrm>
              <a:off x="8088254" y="4143484"/>
              <a:ext cx="946685" cy="601621"/>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Làm tổ hạn chế</a:t>
              </a:r>
              <a:endParaRPr sz="1000">
                <a:solidFill>
                  <a:srgbClr val="1F45BC"/>
                </a:solidFill>
                <a:latin typeface="Arial"/>
                <a:ea typeface="Arial"/>
                <a:cs typeface="Arial"/>
                <a:sym typeface="Arial"/>
              </a:endParaRPr>
            </a:p>
          </p:txBody>
        </p:sp>
        <p:cxnSp>
          <p:nvCxnSpPr>
            <p:cNvPr id="4340" name="Google Shape;4340;p176"/>
            <p:cNvCxnSpPr/>
            <p:nvPr/>
          </p:nvCxnSpPr>
          <p:spPr>
            <a:xfrm>
              <a:off x="5096311" y="4760132"/>
              <a:ext cx="4051284" cy="0"/>
            </a:xfrm>
            <a:prstGeom prst="straightConnector1">
              <a:avLst/>
            </a:prstGeom>
            <a:noFill/>
            <a:ln cap="flat" cmpd="sng" w="12700">
              <a:solidFill>
                <a:srgbClr val="A4C6FE"/>
              </a:solidFill>
              <a:prstDash val="dash"/>
              <a:miter lim="800000"/>
              <a:headEnd len="sm" w="sm" type="none"/>
              <a:tailEnd len="sm" w="sm" type="none"/>
            </a:ln>
          </p:spPr>
        </p:cxnSp>
        <p:cxnSp>
          <p:nvCxnSpPr>
            <p:cNvPr id="4341" name="Google Shape;4341;p176"/>
            <p:cNvCxnSpPr/>
            <p:nvPr/>
          </p:nvCxnSpPr>
          <p:spPr>
            <a:xfrm>
              <a:off x="6142677" y="4082711"/>
              <a:ext cx="0" cy="1382258"/>
            </a:xfrm>
            <a:prstGeom prst="straightConnector1">
              <a:avLst/>
            </a:prstGeom>
            <a:noFill/>
            <a:ln cap="flat" cmpd="sng" w="9525">
              <a:solidFill>
                <a:srgbClr val="A4C6FE"/>
              </a:solidFill>
              <a:prstDash val="dash"/>
              <a:miter lim="800000"/>
              <a:headEnd len="sm" w="sm" type="none"/>
              <a:tailEnd len="sm" w="sm" type="none"/>
            </a:ln>
          </p:spPr>
        </p:cxnSp>
        <p:cxnSp>
          <p:nvCxnSpPr>
            <p:cNvPr id="4342" name="Google Shape;4342;p176"/>
            <p:cNvCxnSpPr/>
            <p:nvPr/>
          </p:nvCxnSpPr>
          <p:spPr>
            <a:xfrm>
              <a:off x="7109253" y="4082711"/>
              <a:ext cx="0" cy="1379877"/>
            </a:xfrm>
            <a:prstGeom prst="straightConnector1">
              <a:avLst/>
            </a:prstGeom>
            <a:noFill/>
            <a:ln cap="flat" cmpd="sng" w="9525">
              <a:solidFill>
                <a:srgbClr val="A4C6FE"/>
              </a:solidFill>
              <a:prstDash val="dash"/>
              <a:miter lim="800000"/>
              <a:headEnd len="sm" w="sm" type="none"/>
              <a:tailEnd len="sm" w="sm" type="none"/>
            </a:ln>
          </p:spPr>
        </p:cxnSp>
        <p:cxnSp>
          <p:nvCxnSpPr>
            <p:cNvPr id="4343" name="Google Shape;4343;p176"/>
            <p:cNvCxnSpPr/>
            <p:nvPr/>
          </p:nvCxnSpPr>
          <p:spPr>
            <a:xfrm>
              <a:off x="8080316" y="4082711"/>
              <a:ext cx="0" cy="1379877"/>
            </a:xfrm>
            <a:prstGeom prst="straightConnector1">
              <a:avLst/>
            </a:prstGeom>
            <a:noFill/>
            <a:ln cap="flat" cmpd="sng" w="9525">
              <a:solidFill>
                <a:srgbClr val="A4C6FE"/>
              </a:solidFill>
              <a:prstDash val="dash"/>
              <a:miter lim="800000"/>
              <a:headEnd len="sm" w="sm" type="none"/>
              <a:tailEnd len="sm" w="sm" type="none"/>
            </a:ln>
          </p:spPr>
        </p:cxnSp>
      </p:gr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8" name="Shape 4348"/>
        <p:cNvGrpSpPr/>
        <p:nvPr/>
      </p:nvGrpSpPr>
      <p:grpSpPr>
        <a:xfrm>
          <a:off x="0" y="0"/>
          <a:ext cx="0" cy="0"/>
          <a:chOff x="0" y="0"/>
          <a:chExt cx="0" cy="0"/>
        </a:xfrm>
      </p:grpSpPr>
      <p:sp>
        <p:nvSpPr>
          <p:cNvPr id="4349" name="Google Shape;4349;p17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2.4. MongoDB</a:t>
            </a:r>
            <a:endParaRPr/>
          </a:p>
        </p:txBody>
      </p:sp>
      <p:sp>
        <p:nvSpPr>
          <p:cNvPr id="4350" name="Google Shape;4350;p17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Truy vấn Ad-Hoc</a:t>
            </a:r>
            <a:endParaRPr/>
          </a:p>
        </p:txBody>
      </p:sp>
      <p:sp>
        <p:nvSpPr>
          <p:cNvPr id="4351" name="Google Shape;4351;p17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4352" name="Google Shape;4352;p17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Hỗ trợ các loại truy vấn khác nhau như Truy vấn SQL của RDBMS</a:t>
            </a:r>
            <a:endParaRPr/>
          </a:p>
          <a:p>
            <a:pPr indent="-182563" lvl="1" marL="360363" rtl="0" algn="l">
              <a:lnSpc>
                <a:spcPct val="138461"/>
              </a:lnSpc>
              <a:spcBef>
                <a:spcPts val="200"/>
              </a:spcBef>
              <a:spcAft>
                <a:spcPts val="0"/>
              </a:spcAft>
              <a:buClr>
                <a:srgbClr val="262626"/>
              </a:buClr>
              <a:buSzPts val="1040"/>
              <a:buChar char="•"/>
            </a:pPr>
            <a:r>
              <a:rPr lang="en-US"/>
              <a:t>Trường</a:t>
            </a:r>
            <a:endParaRPr/>
          </a:p>
          <a:p>
            <a:pPr indent="-182563" lvl="1" marL="360363" rtl="0" algn="l">
              <a:lnSpc>
                <a:spcPct val="138461"/>
              </a:lnSpc>
              <a:spcBef>
                <a:spcPts val="200"/>
              </a:spcBef>
              <a:spcAft>
                <a:spcPts val="0"/>
              </a:spcAft>
              <a:buClr>
                <a:srgbClr val="262626"/>
              </a:buClr>
              <a:buSzPts val="1040"/>
              <a:buChar char="•"/>
            </a:pPr>
            <a:r>
              <a:rPr lang="en-US"/>
              <a:t>Truy vấn phạm vi</a:t>
            </a:r>
            <a:endParaRPr/>
          </a:p>
          <a:p>
            <a:pPr indent="-182563" lvl="1" marL="360363" rtl="0" algn="l">
              <a:lnSpc>
                <a:spcPct val="138461"/>
              </a:lnSpc>
              <a:spcBef>
                <a:spcPts val="200"/>
              </a:spcBef>
              <a:spcAft>
                <a:spcPts val="0"/>
              </a:spcAft>
              <a:buClr>
                <a:srgbClr val="262626"/>
              </a:buClr>
              <a:buSzPts val="1040"/>
              <a:buChar char="•"/>
            </a:pPr>
            <a:r>
              <a:rPr lang="en-US"/>
              <a:t>Tìm kiếm biểu thức chính quy</a:t>
            </a:r>
            <a:endParaRPr/>
          </a:p>
          <a:p>
            <a:pPr indent="-182563" lvl="1" marL="360363" rtl="0" algn="l">
              <a:lnSpc>
                <a:spcPct val="138461"/>
              </a:lnSpc>
              <a:spcBef>
                <a:spcPts val="200"/>
              </a:spcBef>
              <a:spcAft>
                <a:spcPts val="0"/>
              </a:spcAft>
              <a:buClr>
                <a:srgbClr val="262626"/>
              </a:buClr>
              <a:buSzPts val="1040"/>
              <a:buChar char="•"/>
            </a:pPr>
            <a:r>
              <a:rPr lang="en-US"/>
              <a:t>Kết hợp chuẩn xác</a:t>
            </a:r>
            <a:endParaRPr/>
          </a:p>
          <a:p>
            <a:pPr indent="-182563" lvl="1" marL="360363" rtl="0" algn="l">
              <a:lnSpc>
                <a:spcPct val="138461"/>
              </a:lnSpc>
              <a:spcBef>
                <a:spcPts val="200"/>
              </a:spcBef>
              <a:spcAft>
                <a:spcPts val="0"/>
              </a:spcAft>
              <a:buClr>
                <a:srgbClr val="262626"/>
              </a:buClr>
              <a:buSzPts val="1040"/>
              <a:buChar char="•"/>
            </a:pPr>
            <a:r>
              <a:rPr lang="en-US"/>
              <a:t>Hàm do người dùng định nghĩa được tạo bằng Java Script</a:t>
            </a:r>
            <a:endParaRPr/>
          </a:p>
          <a:p>
            <a:pPr indent="-182563" lvl="1" marL="360363" rtl="0" algn="l">
              <a:lnSpc>
                <a:spcPct val="138461"/>
              </a:lnSpc>
              <a:spcBef>
                <a:spcPts val="200"/>
              </a:spcBef>
              <a:spcAft>
                <a:spcPts val="0"/>
              </a:spcAft>
              <a:buClr>
                <a:srgbClr val="262626"/>
              </a:buClr>
              <a:buSzPts val="1040"/>
              <a:buChar char="•"/>
            </a:pPr>
            <a:r>
              <a:rPr lang="en-US"/>
              <a:t>Điều kiện tìm kiếm có thể được chỉ định linh hoạt</a:t>
            </a:r>
            <a:endParaRPr/>
          </a:p>
          <a:p>
            <a:pPr indent="-182563" lvl="1" marL="360363" rtl="0" algn="l">
              <a:lnSpc>
                <a:spcPct val="138461"/>
              </a:lnSpc>
              <a:spcBef>
                <a:spcPts val="200"/>
              </a:spcBef>
              <a:spcAft>
                <a:spcPts val="0"/>
              </a:spcAft>
              <a:buClr>
                <a:srgbClr val="262626"/>
              </a:buClr>
              <a:buSzPts val="1040"/>
              <a:buChar char="•"/>
            </a:pPr>
            <a:r>
              <a:rPr lang="en-US"/>
              <a:t>Từ việc tìm kiếm thông qua biểu thức chính quy, có thể kiểm tra xem một giá trị cụ thể có được bao gồm trong dữ liệu mảng hay không.</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7" name="Shape 4357"/>
        <p:cNvGrpSpPr/>
        <p:nvPr/>
      </p:nvGrpSpPr>
      <p:grpSpPr>
        <a:xfrm>
          <a:off x="0" y="0"/>
          <a:ext cx="0" cy="0"/>
          <a:chOff x="0" y="0"/>
          <a:chExt cx="0" cy="0"/>
        </a:xfrm>
      </p:grpSpPr>
      <p:sp>
        <p:nvSpPr>
          <p:cNvPr id="4358" name="Google Shape;4358;p17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2.4. MongoDB</a:t>
            </a:r>
            <a:endParaRPr/>
          </a:p>
        </p:txBody>
      </p:sp>
      <p:sp>
        <p:nvSpPr>
          <p:cNvPr id="4359" name="Google Shape;4359;p17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Bản sao (Bộ bản sao)</a:t>
            </a:r>
            <a:endParaRPr/>
          </a:p>
        </p:txBody>
      </p:sp>
      <p:sp>
        <p:nvSpPr>
          <p:cNvPr id="4360" name="Google Shape;4360;p17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4361" name="Google Shape;4361;p178"/>
          <p:cNvSpPr txBox="1"/>
          <p:nvPr>
            <p:ph idx="4" type="body"/>
          </p:nvPr>
        </p:nvSpPr>
        <p:spPr>
          <a:xfrm>
            <a:off x="445560"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Quản lý phân tán cùng một dữ liệu cho nhiều máy chủ để có tính sẵn sàng cao trong trường hợp máy chủ và lỗi mạng</a:t>
            </a:r>
            <a:endParaRPr/>
          </a:p>
          <a:p>
            <a:pPr indent="-182563" lvl="1" marL="360363" rtl="0" algn="l">
              <a:lnSpc>
                <a:spcPct val="138461"/>
              </a:lnSpc>
              <a:spcBef>
                <a:spcPts val="200"/>
              </a:spcBef>
              <a:spcAft>
                <a:spcPts val="0"/>
              </a:spcAft>
              <a:buClr>
                <a:srgbClr val="262626"/>
              </a:buClr>
              <a:buSzPts val="1040"/>
              <a:buChar char="•"/>
            </a:pPr>
            <a:r>
              <a:rPr lang="en-US"/>
              <a:t>Primary node (Leader)</a:t>
            </a:r>
            <a:endParaRPr/>
          </a:p>
          <a:p>
            <a:pPr indent="-182563" lvl="1" marL="360363" rtl="0" algn="l">
              <a:lnSpc>
                <a:spcPct val="138461"/>
              </a:lnSpc>
              <a:spcBef>
                <a:spcPts val="200"/>
              </a:spcBef>
              <a:spcAft>
                <a:spcPts val="0"/>
              </a:spcAft>
              <a:buClr>
                <a:srgbClr val="262626"/>
              </a:buClr>
              <a:buSzPts val="1040"/>
              <a:buChar char="•"/>
            </a:pPr>
            <a:r>
              <a:rPr lang="en-US"/>
              <a:t>Secondary node (follow)</a:t>
            </a:r>
            <a:endParaRPr/>
          </a:p>
          <a:p>
            <a:pPr indent="-182563" lvl="1" marL="360363" rtl="0" algn="l">
              <a:lnSpc>
                <a:spcPct val="138461"/>
              </a:lnSpc>
              <a:spcBef>
                <a:spcPts val="200"/>
              </a:spcBef>
              <a:spcAft>
                <a:spcPts val="0"/>
              </a:spcAft>
              <a:buClr>
                <a:srgbClr val="262626"/>
              </a:buClr>
              <a:buSzPts val="1040"/>
              <a:buChar char="•"/>
            </a:pPr>
            <a:r>
              <a:rPr lang="en-US"/>
              <a:t>Node phân xử (Arbiter node)</a:t>
            </a:r>
            <a:endParaRPr/>
          </a:p>
        </p:txBody>
      </p:sp>
      <p:grpSp>
        <p:nvGrpSpPr>
          <p:cNvPr id="4362" name="Google Shape;4362;p178"/>
          <p:cNvGrpSpPr/>
          <p:nvPr/>
        </p:nvGrpSpPr>
        <p:grpSpPr>
          <a:xfrm>
            <a:off x="2258444" y="3423193"/>
            <a:ext cx="3023216" cy="2513414"/>
            <a:chOff x="2131920" y="3615072"/>
            <a:chExt cx="3023216" cy="2513414"/>
          </a:xfrm>
        </p:grpSpPr>
        <p:sp>
          <p:nvSpPr>
            <p:cNvPr id="4363" name="Google Shape;4363;p178"/>
            <p:cNvSpPr/>
            <p:nvPr/>
          </p:nvSpPr>
          <p:spPr>
            <a:xfrm>
              <a:off x="2131920" y="5781711"/>
              <a:ext cx="1060600" cy="346775"/>
            </a:xfrm>
            <a:prstGeom prst="roundRect">
              <a:avLst>
                <a:gd fmla="val 16667"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Secondary</a:t>
              </a:r>
              <a:endParaRPr sz="1400">
                <a:solidFill>
                  <a:srgbClr val="1F45BC"/>
                </a:solidFill>
                <a:latin typeface="Arial"/>
                <a:ea typeface="Arial"/>
                <a:cs typeface="Arial"/>
                <a:sym typeface="Arial"/>
              </a:endParaRPr>
            </a:p>
          </p:txBody>
        </p:sp>
        <p:sp>
          <p:nvSpPr>
            <p:cNvPr id="4364" name="Google Shape;4364;p178"/>
            <p:cNvSpPr/>
            <p:nvPr/>
          </p:nvSpPr>
          <p:spPr>
            <a:xfrm>
              <a:off x="4094536" y="5781711"/>
              <a:ext cx="1060600" cy="346775"/>
            </a:xfrm>
            <a:prstGeom prst="roundRect">
              <a:avLst>
                <a:gd fmla="val 16667"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Secondary</a:t>
              </a:r>
              <a:endParaRPr sz="1400">
                <a:solidFill>
                  <a:srgbClr val="1F45BC"/>
                </a:solidFill>
                <a:latin typeface="Arial"/>
                <a:ea typeface="Arial"/>
                <a:cs typeface="Arial"/>
                <a:sym typeface="Arial"/>
              </a:endParaRPr>
            </a:p>
          </p:txBody>
        </p:sp>
        <p:grpSp>
          <p:nvGrpSpPr>
            <p:cNvPr id="4365" name="Google Shape;4365;p178"/>
            <p:cNvGrpSpPr/>
            <p:nvPr/>
          </p:nvGrpSpPr>
          <p:grpSpPr>
            <a:xfrm>
              <a:off x="2765973" y="3615072"/>
              <a:ext cx="1794332" cy="789114"/>
              <a:chOff x="2765973" y="3576181"/>
              <a:chExt cx="1794332" cy="891772"/>
            </a:xfrm>
          </p:grpSpPr>
          <p:sp>
            <p:nvSpPr>
              <p:cNvPr id="4366" name="Google Shape;4366;p178"/>
              <p:cNvSpPr/>
              <p:nvPr/>
            </p:nvSpPr>
            <p:spPr>
              <a:xfrm>
                <a:off x="2765973" y="3576181"/>
                <a:ext cx="1794332" cy="437775"/>
              </a:xfrm>
              <a:prstGeom prst="roundRect">
                <a:avLst>
                  <a:gd fmla="val 16667" name="adj"/>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Ứng dụng khách</a:t>
                </a:r>
                <a:endParaRPr sz="1400">
                  <a:solidFill>
                    <a:schemeClr val="lt1"/>
                  </a:solidFill>
                  <a:latin typeface="Arial"/>
                  <a:ea typeface="Arial"/>
                  <a:cs typeface="Arial"/>
                  <a:sym typeface="Arial"/>
                </a:endParaRPr>
              </a:p>
            </p:txBody>
          </p:sp>
          <p:sp>
            <p:nvSpPr>
              <p:cNvPr id="4367" name="Google Shape;4367;p178"/>
              <p:cNvSpPr/>
              <p:nvPr/>
            </p:nvSpPr>
            <p:spPr>
              <a:xfrm>
                <a:off x="2765973" y="4030178"/>
                <a:ext cx="1794332" cy="437775"/>
              </a:xfrm>
              <a:prstGeom prst="roundRect">
                <a:avLst>
                  <a:gd fmla="val 16667" name="adj"/>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Driver</a:t>
                </a:r>
                <a:endParaRPr sz="1400">
                  <a:solidFill>
                    <a:schemeClr val="lt1"/>
                  </a:solidFill>
                  <a:latin typeface="Arial"/>
                  <a:ea typeface="Arial"/>
                  <a:cs typeface="Arial"/>
                  <a:sym typeface="Arial"/>
                </a:endParaRPr>
              </a:p>
            </p:txBody>
          </p:sp>
        </p:grpSp>
        <p:sp>
          <p:nvSpPr>
            <p:cNvPr id="4368" name="Google Shape;4368;p178"/>
            <p:cNvSpPr txBox="1"/>
            <p:nvPr/>
          </p:nvSpPr>
          <p:spPr>
            <a:xfrm>
              <a:off x="3000785" y="4446927"/>
              <a:ext cx="377026" cy="24622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000">
                  <a:solidFill>
                    <a:srgbClr val="1F45BC"/>
                  </a:solidFill>
                  <a:latin typeface="Arial"/>
                  <a:ea typeface="Arial"/>
                  <a:cs typeface="Arial"/>
                  <a:sym typeface="Arial"/>
                </a:rPr>
                <a:t>Ghi</a:t>
              </a:r>
              <a:endParaRPr sz="1000">
                <a:solidFill>
                  <a:srgbClr val="1F45BC"/>
                </a:solidFill>
                <a:latin typeface="Arial"/>
                <a:ea typeface="Arial"/>
                <a:cs typeface="Arial"/>
                <a:sym typeface="Arial"/>
              </a:endParaRPr>
            </a:p>
          </p:txBody>
        </p:sp>
        <p:sp>
          <p:nvSpPr>
            <p:cNvPr id="4369" name="Google Shape;4369;p178"/>
            <p:cNvSpPr txBox="1"/>
            <p:nvPr/>
          </p:nvSpPr>
          <p:spPr>
            <a:xfrm>
              <a:off x="3979958" y="4446927"/>
              <a:ext cx="402674"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Đọc</a:t>
              </a:r>
              <a:endParaRPr sz="1000">
                <a:solidFill>
                  <a:srgbClr val="1F45BC"/>
                </a:solidFill>
                <a:latin typeface="Arial"/>
                <a:ea typeface="Arial"/>
                <a:cs typeface="Arial"/>
                <a:sym typeface="Arial"/>
              </a:endParaRPr>
            </a:p>
          </p:txBody>
        </p:sp>
        <p:cxnSp>
          <p:nvCxnSpPr>
            <p:cNvPr id="4370" name="Google Shape;4370;p178"/>
            <p:cNvCxnSpPr/>
            <p:nvPr/>
          </p:nvCxnSpPr>
          <p:spPr>
            <a:xfrm>
              <a:off x="3165625" y="4671932"/>
              <a:ext cx="0" cy="324168"/>
            </a:xfrm>
            <a:prstGeom prst="straightConnector1">
              <a:avLst/>
            </a:prstGeom>
            <a:noFill/>
            <a:ln cap="flat" cmpd="sng" w="38100">
              <a:solidFill>
                <a:srgbClr val="66A0FE"/>
              </a:solidFill>
              <a:prstDash val="solid"/>
              <a:miter lim="800000"/>
              <a:headEnd len="sm" w="sm" type="none"/>
              <a:tailEnd len="med" w="med" type="triangle"/>
            </a:ln>
          </p:spPr>
        </p:cxnSp>
        <p:cxnSp>
          <p:nvCxnSpPr>
            <p:cNvPr id="4371" name="Google Shape;4371;p178"/>
            <p:cNvCxnSpPr/>
            <p:nvPr/>
          </p:nvCxnSpPr>
          <p:spPr>
            <a:xfrm>
              <a:off x="4169396" y="4671932"/>
              <a:ext cx="0" cy="324168"/>
            </a:xfrm>
            <a:prstGeom prst="straightConnector1">
              <a:avLst/>
            </a:prstGeom>
            <a:noFill/>
            <a:ln cap="flat" cmpd="sng" w="38100">
              <a:solidFill>
                <a:srgbClr val="1F45BC"/>
              </a:solidFill>
              <a:prstDash val="solid"/>
              <a:miter lim="800000"/>
              <a:headEnd len="sm" w="sm" type="none"/>
              <a:tailEnd len="med" w="med" type="triangle"/>
            </a:ln>
          </p:spPr>
        </p:cxnSp>
        <p:cxnSp>
          <p:nvCxnSpPr>
            <p:cNvPr id="4372" name="Google Shape;4372;p178"/>
            <p:cNvCxnSpPr>
              <a:stCxn id="4373" idx="2"/>
              <a:endCxn id="4363" idx="0"/>
            </p:cNvCxnSpPr>
            <p:nvPr/>
          </p:nvCxnSpPr>
          <p:spPr>
            <a:xfrm flipH="1">
              <a:off x="2662339" y="5382795"/>
              <a:ext cx="1000800" cy="399000"/>
            </a:xfrm>
            <a:prstGeom prst="straightConnector1">
              <a:avLst/>
            </a:prstGeom>
            <a:noFill/>
            <a:ln cap="flat" cmpd="sng" w="38100">
              <a:solidFill>
                <a:srgbClr val="66A0FE"/>
              </a:solidFill>
              <a:prstDash val="solid"/>
              <a:miter lim="800000"/>
              <a:headEnd len="sm" w="sm" type="none"/>
              <a:tailEnd len="med" w="med" type="triangle"/>
            </a:ln>
          </p:spPr>
        </p:cxnSp>
        <p:cxnSp>
          <p:nvCxnSpPr>
            <p:cNvPr id="4374" name="Google Shape;4374;p178"/>
            <p:cNvCxnSpPr>
              <a:stCxn id="4373" idx="2"/>
              <a:endCxn id="4364" idx="0"/>
            </p:cNvCxnSpPr>
            <p:nvPr/>
          </p:nvCxnSpPr>
          <p:spPr>
            <a:xfrm>
              <a:off x="3663139" y="5382795"/>
              <a:ext cx="961800" cy="399000"/>
            </a:xfrm>
            <a:prstGeom prst="straightConnector1">
              <a:avLst/>
            </a:prstGeom>
            <a:noFill/>
            <a:ln cap="flat" cmpd="sng" w="38100">
              <a:solidFill>
                <a:srgbClr val="66A0FE"/>
              </a:solidFill>
              <a:prstDash val="solid"/>
              <a:miter lim="800000"/>
              <a:headEnd len="sm" w="sm" type="none"/>
              <a:tailEnd len="med" w="med" type="triangle"/>
            </a:ln>
          </p:spPr>
        </p:cxnSp>
        <p:sp>
          <p:nvSpPr>
            <p:cNvPr id="4375" name="Google Shape;4375;p178"/>
            <p:cNvSpPr txBox="1"/>
            <p:nvPr/>
          </p:nvSpPr>
          <p:spPr>
            <a:xfrm rot="-1224730">
              <a:off x="2423699" y="5382738"/>
              <a:ext cx="785793"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1F45BC"/>
                  </a:solidFill>
                  <a:latin typeface="Arial"/>
                  <a:ea typeface="Arial"/>
                  <a:cs typeface="Arial"/>
                  <a:sym typeface="Arial"/>
                </a:rPr>
                <a:t>Nhân rộng</a:t>
              </a:r>
              <a:endParaRPr sz="1000">
                <a:solidFill>
                  <a:srgbClr val="1F45BC"/>
                </a:solidFill>
                <a:latin typeface="Arial"/>
                <a:ea typeface="Arial"/>
                <a:cs typeface="Arial"/>
                <a:sym typeface="Arial"/>
              </a:endParaRPr>
            </a:p>
          </p:txBody>
        </p:sp>
        <p:sp>
          <p:nvSpPr>
            <p:cNvPr id="4376" name="Google Shape;4376;p178"/>
            <p:cNvSpPr txBox="1"/>
            <p:nvPr/>
          </p:nvSpPr>
          <p:spPr>
            <a:xfrm rot="1337959">
              <a:off x="4112026" y="5406513"/>
              <a:ext cx="785793"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1F45BC"/>
                  </a:solidFill>
                  <a:latin typeface="Arial"/>
                  <a:ea typeface="Arial"/>
                  <a:cs typeface="Arial"/>
                  <a:sym typeface="Arial"/>
                </a:rPr>
                <a:t>Nhân rộng</a:t>
              </a:r>
              <a:endParaRPr sz="1000">
                <a:solidFill>
                  <a:srgbClr val="1F45BC"/>
                </a:solidFill>
                <a:latin typeface="Arial"/>
                <a:ea typeface="Arial"/>
                <a:cs typeface="Arial"/>
                <a:sym typeface="Arial"/>
              </a:endParaRPr>
            </a:p>
          </p:txBody>
        </p:sp>
        <p:sp>
          <p:nvSpPr>
            <p:cNvPr id="4373" name="Google Shape;4373;p178"/>
            <p:cNvSpPr/>
            <p:nvPr/>
          </p:nvSpPr>
          <p:spPr>
            <a:xfrm>
              <a:off x="3132839" y="5036020"/>
              <a:ext cx="1060600" cy="346775"/>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Primary</a:t>
              </a:r>
              <a:endParaRPr sz="1400">
                <a:solidFill>
                  <a:srgbClr val="1F45BC"/>
                </a:solidFill>
                <a:latin typeface="Arial"/>
                <a:ea typeface="Arial"/>
                <a:cs typeface="Arial"/>
                <a:sym typeface="Arial"/>
              </a:endParaRPr>
            </a:p>
          </p:txBody>
        </p:sp>
      </p:grpSp>
      <p:pic>
        <p:nvPicPr>
          <p:cNvPr id="4377" name="Google Shape;4377;p178"/>
          <p:cNvPicPr preferRelativeResize="0"/>
          <p:nvPr/>
        </p:nvPicPr>
        <p:blipFill rotWithShape="1">
          <a:blip r:embed="rId3">
            <a:alphaModFix/>
          </a:blip>
          <a:srcRect b="0" l="0" r="0" t="0"/>
          <a:stretch/>
        </p:blipFill>
        <p:spPr>
          <a:xfrm>
            <a:off x="6260280" y="3265147"/>
            <a:ext cx="2192038" cy="920466"/>
          </a:xfrm>
          <a:prstGeom prst="rect">
            <a:avLst/>
          </a:prstGeom>
          <a:noFill/>
          <a:ln>
            <a:noFill/>
          </a:ln>
        </p:spPr>
      </p:pic>
      <p:pic>
        <p:nvPicPr>
          <p:cNvPr id="4378" name="Google Shape;4378;p178"/>
          <p:cNvPicPr preferRelativeResize="0"/>
          <p:nvPr/>
        </p:nvPicPr>
        <p:blipFill rotWithShape="1">
          <a:blip r:embed="rId4">
            <a:alphaModFix/>
          </a:blip>
          <a:srcRect b="0" l="0" r="0" t="0"/>
          <a:stretch/>
        </p:blipFill>
        <p:spPr>
          <a:xfrm>
            <a:off x="6334831" y="4878493"/>
            <a:ext cx="2203384" cy="1004074"/>
          </a:xfrm>
          <a:prstGeom prst="rect">
            <a:avLst/>
          </a:prstGeom>
          <a:noFill/>
          <a:ln>
            <a:noFill/>
          </a:ln>
        </p:spPr>
      </p:pic>
      <p:sp>
        <p:nvSpPr>
          <p:cNvPr id="4379" name="Google Shape;4379;p178"/>
          <p:cNvSpPr/>
          <p:nvPr/>
        </p:nvSpPr>
        <p:spPr>
          <a:xfrm>
            <a:off x="6856112" y="4223407"/>
            <a:ext cx="116082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Trường hợp 1</a:t>
            </a:r>
            <a:endParaRPr sz="1200">
              <a:solidFill>
                <a:schemeClr val="dk1"/>
              </a:solidFill>
              <a:latin typeface="Arial"/>
              <a:ea typeface="Arial"/>
              <a:cs typeface="Arial"/>
              <a:sym typeface="Arial"/>
            </a:endParaRPr>
          </a:p>
        </p:txBody>
      </p:sp>
      <p:sp>
        <p:nvSpPr>
          <p:cNvPr id="4380" name="Google Shape;4380;p178"/>
          <p:cNvSpPr/>
          <p:nvPr/>
        </p:nvSpPr>
        <p:spPr>
          <a:xfrm>
            <a:off x="6877584" y="5882567"/>
            <a:ext cx="111787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Trường hợp 2</a:t>
            </a:r>
            <a:endParaRPr sz="1200">
              <a:solidFill>
                <a:schemeClr val="dk1"/>
              </a:solidFill>
              <a:latin typeface="Arial"/>
              <a:ea typeface="Arial"/>
              <a:cs typeface="Arial"/>
              <a:sym typeface="Arial"/>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5" name="Shape 4385"/>
        <p:cNvGrpSpPr/>
        <p:nvPr/>
      </p:nvGrpSpPr>
      <p:grpSpPr>
        <a:xfrm>
          <a:off x="0" y="0"/>
          <a:ext cx="0" cy="0"/>
          <a:chOff x="0" y="0"/>
          <a:chExt cx="0" cy="0"/>
        </a:xfrm>
      </p:grpSpPr>
      <p:sp>
        <p:nvSpPr>
          <p:cNvPr id="4386" name="Google Shape;4386;p17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2.4. MongoDB</a:t>
            </a:r>
            <a:endParaRPr/>
          </a:p>
        </p:txBody>
      </p:sp>
      <p:sp>
        <p:nvSpPr>
          <p:cNvPr id="4387" name="Google Shape;4387;p17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Phân đoạn (sharding)</a:t>
            </a:r>
            <a:endParaRPr/>
          </a:p>
        </p:txBody>
      </p:sp>
      <p:sp>
        <p:nvSpPr>
          <p:cNvPr id="4388" name="Google Shape;4388;p17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4389" name="Google Shape;4389;p179"/>
          <p:cNvSpPr txBox="1"/>
          <p:nvPr>
            <p:ph idx="4" type="body"/>
          </p:nvPr>
        </p:nvSpPr>
        <p:spPr>
          <a:xfrm>
            <a:off x="535872" y="2226568"/>
            <a:ext cx="4011957"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Phân đoạn phân phối, lưu trữ và xử lý dữ liệu trên nhiều máy chủ.</a:t>
            </a:r>
            <a:endParaRPr/>
          </a:p>
          <a:p>
            <a:pPr indent="-177800" lvl="0" marL="177800" rtl="0" algn="l">
              <a:lnSpc>
                <a:spcPct val="128571"/>
              </a:lnSpc>
              <a:spcBef>
                <a:spcPts val="1000"/>
              </a:spcBef>
              <a:spcAft>
                <a:spcPts val="0"/>
              </a:spcAft>
              <a:buClr>
                <a:srgbClr val="262626"/>
              </a:buClr>
              <a:buSzPts val="1400"/>
              <a:buFont typeface="Arial"/>
              <a:buChar char="•"/>
            </a:pPr>
            <a:r>
              <a:rPr lang="en-US"/>
              <a:t>Cụm phân đoạn</a:t>
            </a:r>
            <a:endParaRPr/>
          </a:p>
          <a:p>
            <a:pPr indent="-182563" lvl="1" marL="360363" rtl="0" algn="l">
              <a:lnSpc>
                <a:spcPct val="138461"/>
              </a:lnSpc>
              <a:spcBef>
                <a:spcPts val="200"/>
              </a:spcBef>
              <a:spcAft>
                <a:spcPts val="0"/>
              </a:spcAft>
              <a:buClr>
                <a:srgbClr val="262626"/>
              </a:buClr>
              <a:buSzPts val="1040"/>
              <a:buChar char="•"/>
            </a:pPr>
            <a:r>
              <a:rPr lang="en-US"/>
              <a:t>Máy chủ cấu hình – lưu trữ thông tin meta như phạm vi dữ liệu và thông tin vị trí phân đoạn</a:t>
            </a:r>
            <a:endParaRPr/>
          </a:p>
          <a:p>
            <a:pPr indent="-182563" lvl="1" marL="360363" rtl="0" algn="l">
              <a:lnSpc>
                <a:spcPct val="138461"/>
              </a:lnSpc>
              <a:spcBef>
                <a:spcPts val="200"/>
              </a:spcBef>
              <a:spcAft>
                <a:spcPts val="0"/>
              </a:spcAft>
              <a:buClr>
                <a:srgbClr val="262626"/>
              </a:buClr>
              <a:buSzPts val="1040"/>
              <a:buChar char="•"/>
            </a:pPr>
            <a:r>
              <a:rPr lang="en-US"/>
              <a:t>Máy chủ bộ định tuyến (mongos) – hoạt động như một proxy để thực hiện các truy vấn</a:t>
            </a:r>
            <a:endParaRPr/>
          </a:p>
          <a:p>
            <a:pPr indent="-182563" lvl="1" marL="360363" rtl="0" algn="l">
              <a:lnSpc>
                <a:spcPct val="138461"/>
              </a:lnSpc>
              <a:spcBef>
                <a:spcPts val="200"/>
              </a:spcBef>
              <a:spcAft>
                <a:spcPts val="0"/>
              </a:spcAft>
              <a:buClr>
                <a:srgbClr val="262626"/>
              </a:buClr>
              <a:buSzPts val="1040"/>
              <a:buChar char="•"/>
            </a:pPr>
            <a:r>
              <a:rPr lang="en-US"/>
              <a:t>Phân đoạn – Tập hợp con dữ liệu được phân vùng, có thể được triển khai dưới dạng bộ bản sao</a:t>
            </a:r>
            <a:endParaRPr/>
          </a:p>
        </p:txBody>
      </p:sp>
      <p:grpSp>
        <p:nvGrpSpPr>
          <p:cNvPr id="4390" name="Google Shape;4390;p179"/>
          <p:cNvGrpSpPr/>
          <p:nvPr/>
        </p:nvGrpSpPr>
        <p:grpSpPr>
          <a:xfrm>
            <a:off x="5303763" y="2298878"/>
            <a:ext cx="4164237" cy="3866644"/>
            <a:chOff x="4886906" y="1908915"/>
            <a:chExt cx="4164237" cy="3866644"/>
          </a:xfrm>
        </p:grpSpPr>
        <p:grpSp>
          <p:nvGrpSpPr>
            <p:cNvPr id="4391" name="Google Shape;4391;p179"/>
            <p:cNvGrpSpPr/>
            <p:nvPr/>
          </p:nvGrpSpPr>
          <p:grpSpPr>
            <a:xfrm>
              <a:off x="4886906" y="2250087"/>
              <a:ext cx="1763453" cy="1078533"/>
              <a:chOff x="4494472" y="2414414"/>
              <a:chExt cx="1763453" cy="1078533"/>
            </a:xfrm>
          </p:grpSpPr>
          <p:sp>
            <p:nvSpPr>
              <p:cNvPr id="4392" name="Google Shape;4392;p179"/>
              <p:cNvSpPr/>
              <p:nvPr/>
            </p:nvSpPr>
            <p:spPr>
              <a:xfrm>
                <a:off x="4494472" y="2696567"/>
                <a:ext cx="1763453" cy="796380"/>
              </a:xfrm>
              <a:prstGeom prst="roundRect">
                <a:avLst>
                  <a:gd fmla="val 16667" name="adj"/>
                </a:avLst>
              </a:prstGeom>
              <a:solidFill>
                <a:schemeClr val="lt1"/>
              </a:solidFill>
              <a:ln cap="flat" cmpd="sng" w="19050">
                <a:solidFill>
                  <a:srgbClr val="1F45BC"/>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93" name="Google Shape;4393;p179"/>
              <p:cNvSpPr/>
              <p:nvPr/>
            </p:nvSpPr>
            <p:spPr>
              <a:xfrm>
                <a:off x="4602484" y="2876120"/>
                <a:ext cx="1559173" cy="504056"/>
              </a:xfrm>
              <a:prstGeom prst="roundRect">
                <a:avLst>
                  <a:gd fmla="val 16667" name="adj"/>
                </a:avLst>
              </a:prstGeom>
              <a:solidFill>
                <a:srgbClr val="A4C6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Bộ định tuyến</a:t>
                </a:r>
                <a:endParaRPr sz="1400">
                  <a:solidFill>
                    <a:srgbClr val="1F45BC"/>
                  </a:solidFill>
                  <a:latin typeface="Arial"/>
                  <a:ea typeface="Arial"/>
                  <a:cs typeface="Arial"/>
                  <a:sym typeface="Arial"/>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(mongos)</a:t>
                </a:r>
                <a:endParaRPr sz="1100">
                  <a:solidFill>
                    <a:srgbClr val="1F45BC"/>
                  </a:solidFill>
                  <a:latin typeface="Arial"/>
                  <a:ea typeface="Arial"/>
                  <a:cs typeface="Arial"/>
                  <a:sym typeface="Arial"/>
                </a:endParaRPr>
              </a:p>
            </p:txBody>
          </p:sp>
          <p:sp>
            <p:nvSpPr>
              <p:cNvPr id="4394" name="Google Shape;4394;p179"/>
              <p:cNvSpPr txBox="1"/>
              <p:nvPr/>
            </p:nvSpPr>
            <p:spPr>
              <a:xfrm>
                <a:off x="5002575" y="2414414"/>
                <a:ext cx="825867"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Máy chủ </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ứng dụng</a:t>
                </a:r>
                <a:endParaRPr sz="1200">
                  <a:solidFill>
                    <a:srgbClr val="1F45BC"/>
                  </a:solidFill>
                  <a:latin typeface="Arial"/>
                  <a:ea typeface="Arial"/>
                  <a:cs typeface="Arial"/>
                  <a:sym typeface="Arial"/>
                </a:endParaRPr>
              </a:p>
            </p:txBody>
          </p:sp>
        </p:grpSp>
        <p:sp>
          <p:nvSpPr>
            <p:cNvPr id="4395" name="Google Shape;4395;p179"/>
            <p:cNvSpPr/>
            <p:nvPr/>
          </p:nvSpPr>
          <p:spPr>
            <a:xfrm>
              <a:off x="5990999" y="1908915"/>
              <a:ext cx="1511869" cy="316842"/>
            </a:xfrm>
            <a:prstGeom prst="roundRect">
              <a:avLst>
                <a:gd fmla="val 50000"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Ứng dụng</a:t>
              </a:r>
              <a:endParaRPr sz="1400">
                <a:solidFill>
                  <a:srgbClr val="1F45BC"/>
                </a:solidFill>
                <a:latin typeface="Arial"/>
                <a:ea typeface="Arial"/>
                <a:cs typeface="Arial"/>
                <a:sym typeface="Arial"/>
              </a:endParaRPr>
            </a:p>
          </p:txBody>
        </p:sp>
        <p:cxnSp>
          <p:nvCxnSpPr>
            <p:cNvPr id="4396" name="Google Shape;4396;p179"/>
            <p:cNvCxnSpPr>
              <a:stCxn id="4395" idx="2"/>
            </p:cNvCxnSpPr>
            <p:nvPr/>
          </p:nvCxnSpPr>
          <p:spPr>
            <a:xfrm flipH="1">
              <a:off x="6220734" y="2225757"/>
              <a:ext cx="526200" cy="407400"/>
            </a:xfrm>
            <a:prstGeom prst="straightConnector1">
              <a:avLst/>
            </a:prstGeom>
            <a:noFill/>
            <a:ln cap="flat" cmpd="sng" w="38100">
              <a:solidFill>
                <a:srgbClr val="66A0FE"/>
              </a:solidFill>
              <a:prstDash val="solid"/>
              <a:miter lim="800000"/>
              <a:headEnd len="med" w="med" type="triangle"/>
              <a:tailEnd len="med" w="med" type="triangle"/>
            </a:ln>
          </p:spPr>
        </p:cxnSp>
        <p:sp>
          <p:nvSpPr>
            <p:cNvPr id="4397" name="Google Shape;4397;p179"/>
            <p:cNvSpPr txBox="1"/>
            <p:nvPr/>
          </p:nvSpPr>
          <p:spPr>
            <a:xfrm>
              <a:off x="5813693" y="3389969"/>
              <a:ext cx="200888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1F45BC"/>
                  </a:solidFill>
                  <a:latin typeface="Arial"/>
                  <a:ea typeface="Arial"/>
                  <a:cs typeface="Arial"/>
                  <a:sym typeface="Arial"/>
                </a:rPr>
                <a:t>1 hoặc nhiều Bộ định tuyến</a:t>
              </a:r>
              <a:endParaRPr sz="1200">
                <a:solidFill>
                  <a:srgbClr val="1F45BC"/>
                </a:solidFill>
                <a:latin typeface="Arial"/>
                <a:ea typeface="Arial"/>
                <a:cs typeface="Arial"/>
                <a:sym typeface="Arial"/>
              </a:endParaRPr>
            </a:p>
          </p:txBody>
        </p:sp>
        <p:sp>
          <p:nvSpPr>
            <p:cNvPr id="4398" name="Google Shape;4398;p179"/>
            <p:cNvSpPr/>
            <p:nvPr/>
          </p:nvSpPr>
          <p:spPr>
            <a:xfrm rot="-5400000">
              <a:off x="6448616" y="2161569"/>
              <a:ext cx="581211" cy="3028527"/>
            </a:xfrm>
            <a:prstGeom prst="leftBrace">
              <a:avLst>
                <a:gd fmla="val 0" name="adj1"/>
                <a:gd fmla="val 50000" name="adj2"/>
              </a:avLst>
            </a:prstGeom>
            <a:noFill/>
            <a:ln cap="flat" cmpd="sng" w="38100">
              <a:solidFill>
                <a:srgbClr val="A4C6F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1F45BC"/>
                </a:solidFill>
                <a:latin typeface="Arial"/>
                <a:ea typeface="Arial"/>
                <a:cs typeface="Arial"/>
                <a:sym typeface="Arial"/>
              </a:endParaRPr>
            </a:p>
          </p:txBody>
        </p:sp>
        <p:grpSp>
          <p:nvGrpSpPr>
            <p:cNvPr id="4399" name="Google Shape;4399;p179"/>
            <p:cNvGrpSpPr/>
            <p:nvPr/>
          </p:nvGrpSpPr>
          <p:grpSpPr>
            <a:xfrm>
              <a:off x="4935697" y="5271503"/>
              <a:ext cx="3607048" cy="504056"/>
              <a:chOff x="4944007" y="5349040"/>
              <a:chExt cx="3607048" cy="504056"/>
            </a:xfrm>
          </p:grpSpPr>
          <p:sp>
            <p:nvSpPr>
              <p:cNvPr id="4400" name="Google Shape;4400;p179"/>
              <p:cNvSpPr/>
              <p:nvPr/>
            </p:nvSpPr>
            <p:spPr>
              <a:xfrm>
                <a:off x="4944007" y="5349040"/>
                <a:ext cx="1559173" cy="504056"/>
              </a:xfrm>
              <a:prstGeom prst="roundRect">
                <a:avLst>
                  <a:gd fmla="val 16667" name="adj"/>
                </a:avLst>
              </a:prstGeom>
              <a:solidFill>
                <a:srgbClr val="DBDBDB"/>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Phân đoạn</a:t>
                </a:r>
                <a:endParaRPr sz="1400">
                  <a:solidFill>
                    <a:srgbClr val="1F45BC"/>
                  </a:solidFill>
                  <a:latin typeface="Arial"/>
                  <a:ea typeface="Arial"/>
                  <a:cs typeface="Arial"/>
                  <a:sym typeface="Arial"/>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(mongod)</a:t>
                </a:r>
                <a:endParaRPr sz="1100">
                  <a:solidFill>
                    <a:srgbClr val="1F45BC"/>
                  </a:solidFill>
                  <a:latin typeface="Arial"/>
                  <a:ea typeface="Arial"/>
                  <a:cs typeface="Arial"/>
                  <a:sym typeface="Arial"/>
                </a:endParaRPr>
              </a:p>
            </p:txBody>
          </p:sp>
          <p:sp>
            <p:nvSpPr>
              <p:cNvPr id="4401" name="Google Shape;4401;p179"/>
              <p:cNvSpPr/>
              <p:nvPr/>
            </p:nvSpPr>
            <p:spPr>
              <a:xfrm>
                <a:off x="6991882" y="5349040"/>
                <a:ext cx="1559173" cy="504056"/>
              </a:xfrm>
              <a:prstGeom prst="roundRect">
                <a:avLst>
                  <a:gd fmla="val 16667" name="adj"/>
                </a:avLst>
              </a:prstGeom>
              <a:solidFill>
                <a:srgbClr val="DBDBDB"/>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Phân đoạn</a:t>
                </a:r>
                <a:endParaRPr sz="1400">
                  <a:solidFill>
                    <a:srgbClr val="1F45BC"/>
                  </a:solidFill>
                  <a:latin typeface="Arial"/>
                  <a:ea typeface="Arial"/>
                  <a:cs typeface="Arial"/>
                  <a:sym typeface="Arial"/>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(mongod)</a:t>
                </a:r>
                <a:endParaRPr/>
              </a:p>
            </p:txBody>
          </p:sp>
        </p:grpSp>
        <p:sp>
          <p:nvSpPr>
            <p:cNvPr id="4402" name="Google Shape;4402;p179"/>
            <p:cNvSpPr txBox="1"/>
            <p:nvPr/>
          </p:nvSpPr>
          <p:spPr>
            <a:xfrm>
              <a:off x="5990999" y="4910026"/>
              <a:ext cx="150073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1F45BC"/>
                  </a:solidFill>
                  <a:latin typeface="Arial"/>
                  <a:ea typeface="Arial"/>
                  <a:cs typeface="Arial"/>
                  <a:sym typeface="Arial"/>
                </a:rPr>
                <a:t>2 phân đoạn trở lên</a:t>
              </a:r>
              <a:endParaRPr sz="1200">
                <a:solidFill>
                  <a:srgbClr val="1F45BC"/>
                </a:solidFill>
                <a:latin typeface="Arial"/>
                <a:ea typeface="Arial"/>
                <a:cs typeface="Arial"/>
                <a:sym typeface="Arial"/>
              </a:endParaRPr>
            </a:p>
          </p:txBody>
        </p:sp>
        <p:sp>
          <p:nvSpPr>
            <p:cNvPr id="4403" name="Google Shape;4403;p179"/>
            <p:cNvSpPr/>
            <p:nvPr/>
          </p:nvSpPr>
          <p:spPr>
            <a:xfrm>
              <a:off x="7292037" y="3998537"/>
              <a:ext cx="1759106" cy="647727"/>
            </a:xfrm>
            <a:prstGeom prst="roundRect">
              <a:avLst>
                <a:gd fmla="val 50000" name="adj"/>
              </a:avLst>
            </a:prstGeom>
            <a:solidFill>
              <a:srgbClr val="66A0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Máy chủ cấu hình</a:t>
              </a:r>
              <a:endParaRPr sz="1400">
                <a:solidFill>
                  <a:schemeClr val="lt1"/>
                </a:solidFill>
                <a:latin typeface="Arial"/>
                <a:ea typeface="Arial"/>
                <a:cs typeface="Arial"/>
                <a:sym typeface="Arial"/>
              </a:endParaRPr>
            </a:p>
            <a:p>
              <a:pPr indent="0" lvl="0" marL="0" marR="0" rtl="0" algn="ctr">
                <a:spcBef>
                  <a:spcPts val="0"/>
                </a:spcBef>
                <a:spcAft>
                  <a:spcPts val="0"/>
                </a:spcAft>
                <a:buNone/>
              </a:pPr>
              <a:r>
                <a:rPr lang="en-US" sz="1400">
                  <a:solidFill>
                    <a:schemeClr val="lt1"/>
                  </a:solidFill>
                  <a:latin typeface="Arial"/>
                  <a:ea typeface="Arial"/>
                  <a:cs typeface="Arial"/>
                  <a:sym typeface="Arial"/>
                </a:rPr>
                <a:t>(mongod)</a:t>
              </a:r>
              <a:endParaRPr sz="1100">
                <a:solidFill>
                  <a:schemeClr val="lt1"/>
                </a:solidFill>
                <a:latin typeface="Arial"/>
                <a:ea typeface="Arial"/>
                <a:cs typeface="Arial"/>
                <a:sym typeface="Arial"/>
              </a:endParaRPr>
            </a:p>
          </p:txBody>
        </p:sp>
        <p:grpSp>
          <p:nvGrpSpPr>
            <p:cNvPr id="4404" name="Google Shape;4404;p179"/>
            <p:cNvGrpSpPr/>
            <p:nvPr/>
          </p:nvGrpSpPr>
          <p:grpSpPr>
            <a:xfrm>
              <a:off x="6818135" y="2248900"/>
              <a:ext cx="1763453" cy="1079720"/>
              <a:chOff x="4494472" y="2413227"/>
              <a:chExt cx="1763453" cy="1079720"/>
            </a:xfrm>
          </p:grpSpPr>
          <p:sp>
            <p:nvSpPr>
              <p:cNvPr id="4405" name="Google Shape;4405;p179"/>
              <p:cNvSpPr/>
              <p:nvPr/>
            </p:nvSpPr>
            <p:spPr>
              <a:xfrm>
                <a:off x="4494472" y="2696567"/>
                <a:ext cx="1763453" cy="796380"/>
              </a:xfrm>
              <a:prstGeom prst="roundRect">
                <a:avLst>
                  <a:gd fmla="val 16667" name="adj"/>
                </a:avLst>
              </a:prstGeom>
              <a:solidFill>
                <a:schemeClr val="lt1"/>
              </a:solidFill>
              <a:ln cap="flat" cmpd="sng" w="19050">
                <a:solidFill>
                  <a:srgbClr val="1F45BC"/>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06" name="Google Shape;4406;p179"/>
              <p:cNvSpPr/>
              <p:nvPr/>
            </p:nvSpPr>
            <p:spPr>
              <a:xfrm>
                <a:off x="4602484" y="2876120"/>
                <a:ext cx="1559173" cy="504056"/>
              </a:xfrm>
              <a:prstGeom prst="roundRect">
                <a:avLst>
                  <a:gd fmla="val 16667" name="adj"/>
                </a:avLst>
              </a:prstGeom>
              <a:solidFill>
                <a:srgbClr val="A4C6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Bộ định tuyến</a:t>
                </a:r>
                <a:endParaRPr sz="1400">
                  <a:solidFill>
                    <a:srgbClr val="1F45BC"/>
                  </a:solidFill>
                  <a:latin typeface="Arial"/>
                  <a:ea typeface="Arial"/>
                  <a:cs typeface="Arial"/>
                  <a:sym typeface="Arial"/>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(mongos)</a:t>
                </a:r>
                <a:endParaRPr sz="1100">
                  <a:solidFill>
                    <a:srgbClr val="1F45BC"/>
                  </a:solidFill>
                  <a:latin typeface="Arial"/>
                  <a:ea typeface="Arial"/>
                  <a:cs typeface="Arial"/>
                  <a:sym typeface="Arial"/>
                </a:endParaRPr>
              </a:p>
            </p:txBody>
          </p:sp>
          <p:sp>
            <p:nvSpPr>
              <p:cNvPr id="4407" name="Google Shape;4407;p179"/>
              <p:cNvSpPr txBox="1"/>
              <p:nvPr/>
            </p:nvSpPr>
            <p:spPr>
              <a:xfrm>
                <a:off x="4948363" y="2413227"/>
                <a:ext cx="825867"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Máy chủ </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ứng dụng</a:t>
                </a:r>
                <a:endParaRPr sz="1200">
                  <a:solidFill>
                    <a:srgbClr val="1F45BC"/>
                  </a:solidFill>
                  <a:latin typeface="Arial"/>
                  <a:ea typeface="Arial"/>
                  <a:cs typeface="Arial"/>
                  <a:sym typeface="Arial"/>
                </a:endParaRPr>
              </a:p>
            </p:txBody>
          </p:sp>
        </p:grpSp>
        <p:sp>
          <p:nvSpPr>
            <p:cNvPr id="4408" name="Google Shape;4408;p179"/>
            <p:cNvSpPr/>
            <p:nvPr/>
          </p:nvSpPr>
          <p:spPr>
            <a:xfrm rot="5400000">
              <a:off x="6377746" y="3395763"/>
              <a:ext cx="722952" cy="3028527"/>
            </a:xfrm>
            <a:prstGeom prst="leftBrace">
              <a:avLst>
                <a:gd fmla="val 0" name="adj1"/>
                <a:gd fmla="val 50000" name="adj2"/>
              </a:avLst>
            </a:prstGeom>
            <a:noFill/>
            <a:ln cap="flat" cmpd="sng" w="381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1F45BC"/>
                </a:solidFill>
                <a:latin typeface="Arial"/>
                <a:ea typeface="Arial"/>
                <a:cs typeface="Arial"/>
                <a:sym typeface="Arial"/>
              </a:endParaRPr>
            </a:p>
          </p:txBody>
        </p:sp>
        <p:cxnSp>
          <p:nvCxnSpPr>
            <p:cNvPr id="4409" name="Google Shape;4409;p179"/>
            <p:cNvCxnSpPr/>
            <p:nvPr/>
          </p:nvCxnSpPr>
          <p:spPr>
            <a:xfrm>
              <a:off x="6733952" y="4062555"/>
              <a:ext cx="0" cy="489001"/>
            </a:xfrm>
            <a:prstGeom prst="straightConnector1">
              <a:avLst/>
            </a:prstGeom>
            <a:noFill/>
            <a:ln cap="flat" cmpd="sng" w="57150">
              <a:solidFill>
                <a:srgbClr val="1F45BC"/>
              </a:solidFill>
              <a:prstDash val="solid"/>
              <a:miter lim="800000"/>
              <a:headEnd len="med" w="med" type="triangle"/>
              <a:tailEnd len="med" w="med" type="triangle"/>
            </a:ln>
          </p:spPr>
        </p:cxnSp>
        <p:cxnSp>
          <p:nvCxnSpPr>
            <p:cNvPr id="4410" name="Google Shape;4410;p179"/>
            <p:cNvCxnSpPr/>
            <p:nvPr/>
          </p:nvCxnSpPr>
          <p:spPr>
            <a:xfrm rot="10800000">
              <a:off x="6751303" y="3845065"/>
              <a:ext cx="578015" cy="271370"/>
            </a:xfrm>
            <a:prstGeom prst="straightConnector1">
              <a:avLst/>
            </a:prstGeom>
            <a:noFill/>
            <a:ln cap="flat" cmpd="sng" w="38100">
              <a:solidFill>
                <a:srgbClr val="66A0FE"/>
              </a:solidFill>
              <a:prstDash val="solid"/>
              <a:miter lim="800000"/>
              <a:headEnd len="med" w="med" type="triangle"/>
              <a:tailEnd len="med" w="med" type="triangle"/>
            </a:ln>
          </p:spPr>
        </p:cxnSp>
        <p:cxnSp>
          <p:nvCxnSpPr>
            <p:cNvPr id="4411" name="Google Shape;4411;p179"/>
            <p:cNvCxnSpPr/>
            <p:nvPr/>
          </p:nvCxnSpPr>
          <p:spPr>
            <a:xfrm flipH="1">
              <a:off x="6765722" y="4461471"/>
              <a:ext cx="551560" cy="277663"/>
            </a:xfrm>
            <a:prstGeom prst="straightConnector1">
              <a:avLst/>
            </a:prstGeom>
            <a:noFill/>
            <a:ln cap="flat" cmpd="sng" w="38100">
              <a:solidFill>
                <a:srgbClr val="66A0FE"/>
              </a:solidFill>
              <a:prstDash val="solid"/>
              <a:miter lim="800000"/>
              <a:headEnd len="med" w="med" type="triangle"/>
              <a:tailEnd len="med" w="med" type="triangle"/>
            </a:ln>
          </p:spPr>
        </p:cxn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379" name="Google Shape;379;p18"/>
          <p:cNvSpPr txBox="1"/>
          <p:nvPr>
            <p:ph idx="2" type="body"/>
          </p:nvPr>
        </p:nvSpPr>
        <p:spPr>
          <a:xfrm>
            <a:off x="380240" y="1027052"/>
            <a:ext cx="8796600" cy="493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Kiến trúc Leader Follower</a:t>
            </a:r>
            <a:endParaRPr/>
          </a:p>
        </p:txBody>
      </p:sp>
      <p:sp>
        <p:nvSpPr>
          <p:cNvPr id="380" name="Google Shape;380;p1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381" name="Google Shape;381;p18"/>
          <p:cNvSpPr txBox="1"/>
          <p:nvPr>
            <p:ph idx="4" type="body"/>
          </p:nvPr>
        </p:nvSpPr>
        <p:spPr>
          <a:xfrm>
            <a:off x="-134335" y="1520843"/>
            <a:ext cx="5556300"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Mỗi tablet có nhiều bản sa</a:t>
            </a:r>
            <a:endParaRPr/>
          </a:p>
          <a:p>
            <a:pPr indent="-177800" lvl="0" marL="177800" rtl="0" algn="l">
              <a:lnSpc>
                <a:spcPct val="128571"/>
              </a:lnSpc>
              <a:spcBef>
                <a:spcPts val="0"/>
              </a:spcBef>
              <a:spcAft>
                <a:spcPts val="0"/>
              </a:spcAft>
              <a:buClr>
                <a:srgbClr val="262626"/>
              </a:buClr>
              <a:buSzPts val="1400"/>
              <a:buFont typeface="Arial"/>
              <a:buChar char="•"/>
            </a:pPr>
            <a:r>
              <a:rPr lang="en-US"/>
              <a:t>oThông thường là 3 hoặc 5 (số lẻ) bản sao</a:t>
            </a:r>
            <a:endParaRPr/>
          </a:p>
          <a:p>
            <a:pPr indent="-182563" lvl="1" marL="360363" rtl="0" algn="l">
              <a:lnSpc>
                <a:spcPct val="138461"/>
              </a:lnSpc>
              <a:spcBef>
                <a:spcPts val="200"/>
              </a:spcBef>
              <a:spcAft>
                <a:spcPts val="0"/>
              </a:spcAft>
              <a:buClr>
                <a:srgbClr val="262626"/>
              </a:buClr>
              <a:buSzPts val="1040"/>
              <a:buChar char="•"/>
            </a:pPr>
            <a:r>
              <a:rPr lang="en-US"/>
              <a:t>Mỗi bản sao được phục vụ bởi một máy chủ tablet</a:t>
            </a:r>
            <a:endParaRPr/>
          </a:p>
          <a:p>
            <a:pPr indent="-177800" lvl="0" marL="177800" rtl="0" algn="l">
              <a:lnSpc>
                <a:spcPct val="128571"/>
              </a:lnSpc>
              <a:spcBef>
                <a:spcPts val="1000"/>
              </a:spcBef>
              <a:spcAft>
                <a:spcPts val="0"/>
              </a:spcAft>
              <a:buClr>
                <a:srgbClr val="262626"/>
              </a:buClr>
              <a:buSzPts val="1400"/>
              <a:buFont typeface="Arial"/>
              <a:buChar char="•"/>
            </a:pPr>
            <a:r>
              <a:rPr lang="en-US"/>
              <a:t>Một trong những máy chủ tablet, đóng vai trò là lãnh đạo</a:t>
            </a:r>
            <a:endParaRPr/>
          </a:p>
          <a:p>
            <a:pPr indent="-182563" lvl="1" marL="360363" rtl="0" algn="l">
              <a:lnSpc>
                <a:spcPct val="138461"/>
              </a:lnSpc>
              <a:spcBef>
                <a:spcPts val="200"/>
              </a:spcBef>
              <a:spcAft>
                <a:spcPts val="0"/>
              </a:spcAft>
              <a:buClr>
                <a:srgbClr val="262626"/>
              </a:buClr>
              <a:buSzPts val="1040"/>
              <a:buChar char="•"/>
            </a:pPr>
            <a:r>
              <a:rPr lang="en-US"/>
              <a:t>Chỉ dịch vụ Leader được quyền viết yêu cầu</a:t>
            </a:r>
            <a:endParaRPr/>
          </a:p>
          <a:p>
            <a:pPr indent="-177800" lvl="0" marL="177800" rtl="0" algn="l">
              <a:lnSpc>
                <a:spcPct val="128571"/>
              </a:lnSpc>
              <a:spcBef>
                <a:spcPts val="1000"/>
              </a:spcBef>
              <a:spcAft>
                <a:spcPts val="0"/>
              </a:spcAft>
              <a:buClr>
                <a:srgbClr val="262626"/>
              </a:buClr>
              <a:buSzPts val="1400"/>
              <a:buFont typeface="Arial"/>
              <a:buChar char="•"/>
            </a:pPr>
            <a:r>
              <a:rPr lang="en-US"/>
              <a:t>Phần còn lại đóng vai trò là Người theo dõi (Follower)</a:t>
            </a:r>
            <a:endParaRPr/>
          </a:p>
          <a:p>
            <a:pPr indent="-182563" lvl="1" marL="360363" rtl="0" algn="l">
              <a:lnSpc>
                <a:spcPct val="138461"/>
              </a:lnSpc>
              <a:spcBef>
                <a:spcPts val="200"/>
              </a:spcBef>
              <a:spcAft>
                <a:spcPts val="0"/>
              </a:spcAft>
              <a:buClr>
                <a:srgbClr val="262626"/>
              </a:buClr>
              <a:buSzPts val="1040"/>
              <a:buChar char="•"/>
            </a:pPr>
            <a:r>
              <a:rPr lang="en-US"/>
              <a:t>Lãnh đạo và Người theo dõi, mỗi dịch vụ đọc yêu cầu</a:t>
            </a:r>
            <a:endParaRPr/>
          </a:p>
          <a:p>
            <a:pPr indent="-177800" lvl="0" marL="177800" rtl="0" algn="l">
              <a:lnSpc>
                <a:spcPct val="128571"/>
              </a:lnSpc>
              <a:spcBef>
                <a:spcPts val="1000"/>
              </a:spcBef>
              <a:spcAft>
                <a:spcPts val="0"/>
              </a:spcAft>
              <a:buClr>
                <a:srgbClr val="262626"/>
              </a:buClr>
              <a:buSzPts val="1400"/>
              <a:buFont typeface="Arial"/>
              <a:buChar char="•"/>
            </a:pPr>
            <a:r>
              <a:rPr lang="en-US"/>
              <a:t>Các nhà lãnh đạo được bầu bằng Thuật toán đồng thuận Raft</a:t>
            </a:r>
            <a:endParaRPr/>
          </a:p>
          <a:p>
            <a:pPr indent="-177800" lvl="0" marL="177800" rtl="0" algn="l">
              <a:lnSpc>
                <a:spcPct val="128571"/>
              </a:lnSpc>
              <a:spcBef>
                <a:spcPts val="1000"/>
              </a:spcBef>
              <a:spcAft>
                <a:spcPts val="0"/>
              </a:spcAft>
              <a:buClr>
                <a:srgbClr val="262626"/>
              </a:buClr>
              <a:buSzPts val="1400"/>
              <a:buFont typeface="Arial"/>
              <a:buChar char="•"/>
            </a:pPr>
            <a:r>
              <a:rPr lang="en-US"/>
              <a:t>Thuật toán đồng thuận Raff cũng được sử dụng cho các hoạt động ghi</a:t>
            </a:r>
            <a:endParaRPr/>
          </a:p>
          <a:p>
            <a:pPr indent="-182563" lvl="1" marL="360363" rtl="0" algn="l">
              <a:lnSpc>
                <a:spcPct val="138461"/>
              </a:lnSpc>
              <a:spcBef>
                <a:spcPts val="200"/>
              </a:spcBef>
              <a:spcAft>
                <a:spcPts val="0"/>
              </a:spcAft>
              <a:buClr>
                <a:srgbClr val="262626"/>
              </a:buClr>
              <a:buSzPts val="1040"/>
              <a:buChar char="•"/>
            </a:pPr>
            <a:r>
              <a:rPr lang="en-US"/>
              <a:t>Lãnh đạo gửi yêu cầu viết cho tất cả những người theo dõi</a:t>
            </a:r>
            <a:endParaRPr/>
          </a:p>
          <a:p>
            <a:pPr indent="-182563" lvl="1" marL="360363" rtl="0" algn="l">
              <a:lnSpc>
                <a:spcPct val="138461"/>
              </a:lnSpc>
              <a:spcBef>
                <a:spcPts val="200"/>
              </a:spcBef>
              <a:spcAft>
                <a:spcPts val="0"/>
              </a:spcAft>
              <a:buClr>
                <a:srgbClr val="262626"/>
              </a:buClr>
              <a:buSzPts val="1040"/>
              <a:buChar char="•"/>
            </a:pPr>
            <a:r>
              <a:rPr lang="en-US"/>
              <a:t>Sau khi bài viết được đa số người theo dõi duy trì, lãnh đạo có thể xác nhận khách hàng</a:t>
            </a:r>
            <a:endParaRPr/>
          </a:p>
          <a:p>
            <a:pPr indent="-182563" lvl="1" marL="360363" rtl="0" algn="l">
              <a:lnSpc>
                <a:spcPct val="138461"/>
              </a:lnSpc>
              <a:spcBef>
                <a:spcPts val="200"/>
              </a:spcBef>
              <a:spcAft>
                <a:spcPts val="0"/>
              </a:spcAft>
              <a:buClr>
                <a:srgbClr val="262626"/>
              </a:buClr>
              <a:buSzPts val="1040"/>
              <a:buChar char="•"/>
            </a:pPr>
            <a:r>
              <a:rPr lang="en-US"/>
              <a:t>Đảm bảo khả năng chịu lỗi và nhất quán</a:t>
            </a:r>
            <a:endParaRPr/>
          </a:p>
          <a:p>
            <a:pPr indent="-182563" lvl="1" marL="360363" rtl="0" algn="l">
              <a:lnSpc>
                <a:spcPct val="138461"/>
              </a:lnSpc>
              <a:spcBef>
                <a:spcPts val="200"/>
              </a:spcBef>
              <a:spcAft>
                <a:spcPts val="0"/>
              </a:spcAft>
              <a:buClr>
                <a:srgbClr val="262626"/>
              </a:buClr>
              <a:buSzPts val="1040"/>
              <a:buChar char="•"/>
            </a:pPr>
            <a:r>
              <a:rPr lang="en-US"/>
              <a:t>Đối với N bản sao, (N-1)/2 bản sao bị lỗi có thể được chấp nhận</a:t>
            </a:r>
            <a:endParaRPr/>
          </a:p>
        </p:txBody>
      </p:sp>
      <p:grpSp>
        <p:nvGrpSpPr>
          <p:cNvPr id="382" name="Google Shape;382;p18"/>
          <p:cNvGrpSpPr/>
          <p:nvPr/>
        </p:nvGrpSpPr>
        <p:grpSpPr>
          <a:xfrm>
            <a:off x="5120210" y="2094063"/>
            <a:ext cx="4367361" cy="2728761"/>
            <a:chOff x="4964986" y="1890863"/>
            <a:chExt cx="4367361" cy="2728761"/>
          </a:xfrm>
        </p:grpSpPr>
        <p:grpSp>
          <p:nvGrpSpPr>
            <p:cNvPr id="383" name="Google Shape;383;p18"/>
            <p:cNvGrpSpPr/>
            <p:nvPr/>
          </p:nvGrpSpPr>
          <p:grpSpPr>
            <a:xfrm>
              <a:off x="4964986" y="2238113"/>
              <a:ext cx="1291079" cy="536834"/>
              <a:chOff x="4705906" y="2238113"/>
              <a:chExt cx="1291079" cy="536834"/>
            </a:xfrm>
          </p:grpSpPr>
          <p:sp>
            <p:nvSpPr>
              <p:cNvPr id="384" name="Google Shape;384;p18"/>
              <p:cNvSpPr/>
              <p:nvPr/>
            </p:nvSpPr>
            <p:spPr>
              <a:xfrm>
                <a:off x="4705906" y="2238113"/>
                <a:ext cx="1291079" cy="536834"/>
              </a:xfrm>
              <a:prstGeom prst="roundRect">
                <a:avLst>
                  <a:gd fmla="val 10161" name="adj"/>
                </a:avLst>
              </a:prstGeom>
              <a:solidFill>
                <a:srgbClr val="F2F2F2"/>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85" name="Google Shape;385;p18"/>
              <p:cNvGrpSpPr/>
              <p:nvPr/>
            </p:nvGrpSpPr>
            <p:grpSpPr>
              <a:xfrm>
                <a:off x="5218717" y="2294435"/>
                <a:ext cx="731290" cy="426198"/>
                <a:chOff x="4073638" y="2238915"/>
                <a:chExt cx="731290" cy="474767"/>
              </a:xfrm>
            </p:grpSpPr>
            <p:sp>
              <p:nvSpPr>
                <p:cNvPr id="386" name="Google Shape;386;p18"/>
                <p:cNvSpPr/>
                <p:nvPr/>
              </p:nvSpPr>
              <p:spPr>
                <a:xfrm>
                  <a:off x="4140031" y="2238915"/>
                  <a:ext cx="598505" cy="464337"/>
                </a:xfrm>
                <a:prstGeom prst="can">
                  <a:avLst>
                    <a:gd fmla="val 21940" name="adj"/>
                  </a:avLst>
                </a:prstGeom>
                <a:solidFill>
                  <a:srgbClr val="66A1FE"/>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
              <p:nvSpPr>
                <p:cNvPr id="387" name="Google Shape;387;p18"/>
                <p:cNvSpPr/>
                <p:nvPr/>
              </p:nvSpPr>
              <p:spPr>
                <a:xfrm>
                  <a:off x="4073638" y="2353690"/>
                  <a:ext cx="731290" cy="359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00">
                      <a:solidFill>
                        <a:schemeClr val="lt1"/>
                      </a:solidFill>
                      <a:latin typeface="Arial"/>
                      <a:ea typeface="Arial"/>
                      <a:cs typeface="Arial"/>
                      <a:sym typeface="Arial"/>
                    </a:rPr>
                    <a:t>Master tablet</a:t>
                  </a:r>
                  <a:endParaRPr/>
                </a:p>
                <a:p>
                  <a:pPr indent="0" lvl="0" marL="0" marR="0" rtl="0" algn="ctr">
                    <a:spcBef>
                      <a:spcPts val="0"/>
                    </a:spcBef>
                    <a:spcAft>
                      <a:spcPts val="0"/>
                    </a:spcAft>
                    <a:buNone/>
                  </a:pPr>
                  <a:r>
                    <a:rPr lang="en-US" sz="800">
                      <a:solidFill>
                        <a:schemeClr val="lt1"/>
                      </a:solidFill>
                      <a:latin typeface="Arial"/>
                      <a:ea typeface="Arial"/>
                      <a:cs typeface="Arial"/>
                      <a:sym typeface="Arial"/>
                    </a:rPr>
                    <a:t>LEADER</a:t>
                  </a:r>
                  <a:endParaRPr sz="800">
                    <a:solidFill>
                      <a:schemeClr val="lt1"/>
                    </a:solidFill>
                    <a:latin typeface="Arial"/>
                    <a:ea typeface="Arial"/>
                    <a:cs typeface="Arial"/>
                    <a:sym typeface="Arial"/>
                  </a:endParaRPr>
                </a:p>
              </p:txBody>
            </p:sp>
          </p:grpSp>
          <p:sp>
            <p:nvSpPr>
              <p:cNvPr id="388" name="Google Shape;388;p18"/>
              <p:cNvSpPr/>
              <p:nvPr/>
            </p:nvSpPr>
            <p:spPr>
              <a:xfrm>
                <a:off x="4725207" y="2329237"/>
                <a:ext cx="6447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rgbClr val="0043B2"/>
                    </a:solidFill>
                    <a:latin typeface="Arial"/>
                    <a:ea typeface="Arial"/>
                    <a:cs typeface="Arial"/>
                    <a:sym typeface="Arial"/>
                  </a:rPr>
                  <a:t>Máy chủ</a:t>
                </a:r>
                <a:endParaRPr sz="900">
                  <a:solidFill>
                    <a:srgbClr val="0043B2"/>
                  </a:solidFill>
                  <a:latin typeface="Arial"/>
                  <a:ea typeface="Arial"/>
                  <a:cs typeface="Arial"/>
                  <a:sym typeface="Arial"/>
                </a:endParaRPr>
              </a:p>
              <a:p>
                <a:pPr indent="0" lvl="0" marL="0" marR="0" rtl="0" algn="l">
                  <a:spcBef>
                    <a:spcPts val="0"/>
                  </a:spcBef>
                  <a:spcAft>
                    <a:spcPts val="0"/>
                  </a:spcAft>
                  <a:buNone/>
                </a:pPr>
                <a:r>
                  <a:rPr lang="en-US" sz="900">
                    <a:solidFill>
                      <a:srgbClr val="0043B2"/>
                    </a:solidFill>
                    <a:latin typeface="Arial"/>
                    <a:ea typeface="Arial"/>
                    <a:cs typeface="Arial"/>
                    <a:sym typeface="Arial"/>
                  </a:rPr>
                  <a:t>Master A</a:t>
                </a:r>
                <a:endParaRPr sz="900">
                  <a:solidFill>
                    <a:schemeClr val="dk1"/>
                  </a:solidFill>
                  <a:latin typeface="Arial"/>
                  <a:ea typeface="Arial"/>
                  <a:cs typeface="Arial"/>
                  <a:sym typeface="Arial"/>
                </a:endParaRPr>
              </a:p>
            </p:txBody>
          </p:sp>
        </p:grpSp>
        <p:grpSp>
          <p:nvGrpSpPr>
            <p:cNvPr id="389" name="Google Shape;389;p18"/>
            <p:cNvGrpSpPr/>
            <p:nvPr/>
          </p:nvGrpSpPr>
          <p:grpSpPr>
            <a:xfrm>
              <a:off x="4964986" y="2828100"/>
              <a:ext cx="1291079" cy="536834"/>
              <a:chOff x="4705906" y="2828100"/>
              <a:chExt cx="1291079" cy="536834"/>
            </a:xfrm>
          </p:grpSpPr>
          <p:sp>
            <p:nvSpPr>
              <p:cNvPr id="390" name="Google Shape;390;p18"/>
              <p:cNvSpPr/>
              <p:nvPr/>
            </p:nvSpPr>
            <p:spPr>
              <a:xfrm>
                <a:off x="4705906" y="2828100"/>
                <a:ext cx="1291079" cy="536834"/>
              </a:xfrm>
              <a:prstGeom prst="roundRect">
                <a:avLst>
                  <a:gd fmla="val 10161" name="adj"/>
                </a:avLst>
              </a:prstGeom>
              <a:solidFill>
                <a:srgbClr val="F2F2F2"/>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91" name="Google Shape;391;p18"/>
              <p:cNvGrpSpPr/>
              <p:nvPr/>
            </p:nvGrpSpPr>
            <p:grpSpPr>
              <a:xfrm>
                <a:off x="5218717" y="2882720"/>
                <a:ext cx="731290" cy="426198"/>
                <a:chOff x="5241530" y="3008571"/>
                <a:chExt cx="731290" cy="474767"/>
              </a:xfrm>
            </p:grpSpPr>
            <p:sp>
              <p:nvSpPr>
                <p:cNvPr id="392" name="Google Shape;392;p18"/>
                <p:cNvSpPr/>
                <p:nvPr/>
              </p:nvSpPr>
              <p:spPr>
                <a:xfrm>
                  <a:off x="5307923" y="3008571"/>
                  <a:ext cx="598505" cy="464337"/>
                </a:xfrm>
                <a:prstGeom prst="can">
                  <a:avLst>
                    <a:gd fmla="val 21940"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
              <p:nvSpPr>
                <p:cNvPr id="393" name="Google Shape;393;p18"/>
                <p:cNvSpPr/>
                <p:nvPr/>
              </p:nvSpPr>
              <p:spPr>
                <a:xfrm>
                  <a:off x="5241530" y="3123346"/>
                  <a:ext cx="731290" cy="359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00">
                      <a:solidFill>
                        <a:srgbClr val="0043B2"/>
                      </a:solidFill>
                      <a:latin typeface="Arial"/>
                      <a:ea typeface="Arial"/>
                      <a:cs typeface="Arial"/>
                      <a:sym typeface="Arial"/>
                    </a:rPr>
                    <a:t>Master tablet</a:t>
                  </a:r>
                  <a:endParaRPr/>
                </a:p>
                <a:p>
                  <a:pPr indent="0" lvl="0" marL="0" marR="0" rtl="0" algn="ctr">
                    <a:spcBef>
                      <a:spcPts val="0"/>
                    </a:spcBef>
                    <a:spcAft>
                      <a:spcPts val="0"/>
                    </a:spcAft>
                    <a:buNone/>
                  </a:pPr>
                  <a:r>
                    <a:rPr lang="en-US" sz="800">
                      <a:solidFill>
                        <a:srgbClr val="0043B2"/>
                      </a:solidFill>
                      <a:latin typeface="Arial"/>
                      <a:ea typeface="Arial"/>
                      <a:cs typeface="Arial"/>
                      <a:sym typeface="Arial"/>
                    </a:rPr>
                    <a:t>FOLLOWER</a:t>
                  </a:r>
                  <a:endParaRPr sz="800">
                    <a:solidFill>
                      <a:srgbClr val="0043B2"/>
                    </a:solidFill>
                    <a:latin typeface="Arial"/>
                    <a:ea typeface="Arial"/>
                    <a:cs typeface="Arial"/>
                    <a:sym typeface="Arial"/>
                  </a:endParaRPr>
                </a:p>
              </p:txBody>
            </p:sp>
          </p:grpSp>
          <p:sp>
            <p:nvSpPr>
              <p:cNvPr id="394" name="Google Shape;394;p18"/>
              <p:cNvSpPr/>
              <p:nvPr/>
            </p:nvSpPr>
            <p:spPr>
              <a:xfrm>
                <a:off x="4725207" y="2917522"/>
                <a:ext cx="6415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rgbClr val="0043B2"/>
                    </a:solidFill>
                    <a:latin typeface="Arial"/>
                    <a:ea typeface="Arial"/>
                    <a:cs typeface="Arial"/>
                    <a:sym typeface="Arial"/>
                  </a:rPr>
                  <a:t>Máy chủ</a:t>
                </a:r>
                <a:endParaRPr sz="900">
                  <a:solidFill>
                    <a:srgbClr val="0043B2"/>
                  </a:solidFill>
                  <a:latin typeface="Arial"/>
                  <a:ea typeface="Arial"/>
                  <a:cs typeface="Arial"/>
                  <a:sym typeface="Arial"/>
                </a:endParaRPr>
              </a:p>
              <a:p>
                <a:pPr indent="0" lvl="0" marL="0" marR="0" rtl="0" algn="l">
                  <a:spcBef>
                    <a:spcPts val="0"/>
                  </a:spcBef>
                  <a:spcAft>
                    <a:spcPts val="0"/>
                  </a:spcAft>
                  <a:buNone/>
                </a:pPr>
                <a:r>
                  <a:rPr lang="en-US" sz="900">
                    <a:solidFill>
                      <a:srgbClr val="0043B2"/>
                    </a:solidFill>
                    <a:latin typeface="Arial"/>
                    <a:ea typeface="Arial"/>
                    <a:cs typeface="Arial"/>
                    <a:sym typeface="Arial"/>
                  </a:rPr>
                  <a:t>Master B</a:t>
                </a:r>
                <a:endParaRPr sz="900">
                  <a:solidFill>
                    <a:schemeClr val="dk1"/>
                  </a:solidFill>
                  <a:latin typeface="Arial"/>
                  <a:ea typeface="Arial"/>
                  <a:cs typeface="Arial"/>
                  <a:sym typeface="Arial"/>
                </a:endParaRPr>
              </a:p>
            </p:txBody>
          </p:sp>
        </p:grpSp>
        <p:grpSp>
          <p:nvGrpSpPr>
            <p:cNvPr id="395" name="Google Shape;395;p18"/>
            <p:cNvGrpSpPr/>
            <p:nvPr/>
          </p:nvGrpSpPr>
          <p:grpSpPr>
            <a:xfrm>
              <a:off x="4964986" y="3418697"/>
              <a:ext cx="1291079" cy="536834"/>
              <a:chOff x="4705906" y="3418697"/>
              <a:chExt cx="1291079" cy="536834"/>
            </a:xfrm>
          </p:grpSpPr>
          <p:sp>
            <p:nvSpPr>
              <p:cNvPr id="396" name="Google Shape;396;p18"/>
              <p:cNvSpPr/>
              <p:nvPr/>
            </p:nvSpPr>
            <p:spPr>
              <a:xfrm>
                <a:off x="4705906" y="3418697"/>
                <a:ext cx="1291079" cy="536834"/>
              </a:xfrm>
              <a:prstGeom prst="roundRect">
                <a:avLst>
                  <a:gd fmla="val 10161" name="adj"/>
                </a:avLst>
              </a:prstGeom>
              <a:solidFill>
                <a:srgbClr val="F2F2F2"/>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97" name="Google Shape;397;p18"/>
              <p:cNvGrpSpPr/>
              <p:nvPr/>
            </p:nvGrpSpPr>
            <p:grpSpPr>
              <a:xfrm>
                <a:off x="5218717" y="3473570"/>
                <a:ext cx="731290" cy="426198"/>
                <a:chOff x="4073638" y="2238915"/>
                <a:chExt cx="731290" cy="474767"/>
              </a:xfrm>
            </p:grpSpPr>
            <p:sp>
              <p:nvSpPr>
                <p:cNvPr id="398" name="Google Shape;398;p18"/>
                <p:cNvSpPr/>
                <p:nvPr/>
              </p:nvSpPr>
              <p:spPr>
                <a:xfrm>
                  <a:off x="4140031" y="2238915"/>
                  <a:ext cx="598505" cy="464337"/>
                </a:xfrm>
                <a:prstGeom prst="can">
                  <a:avLst>
                    <a:gd fmla="val 21940"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
              <p:nvSpPr>
                <p:cNvPr id="399" name="Google Shape;399;p18"/>
                <p:cNvSpPr/>
                <p:nvPr/>
              </p:nvSpPr>
              <p:spPr>
                <a:xfrm>
                  <a:off x="4073638" y="2353690"/>
                  <a:ext cx="731290" cy="359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00">
                      <a:solidFill>
                        <a:srgbClr val="0043B2"/>
                      </a:solidFill>
                      <a:latin typeface="Arial"/>
                      <a:ea typeface="Arial"/>
                      <a:cs typeface="Arial"/>
                      <a:sym typeface="Arial"/>
                    </a:rPr>
                    <a:t>Master tablet</a:t>
                  </a:r>
                  <a:endParaRPr/>
                </a:p>
                <a:p>
                  <a:pPr indent="0" lvl="0" marL="0" marR="0" rtl="0" algn="ctr">
                    <a:spcBef>
                      <a:spcPts val="0"/>
                    </a:spcBef>
                    <a:spcAft>
                      <a:spcPts val="0"/>
                    </a:spcAft>
                    <a:buNone/>
                  </a:pPr>
                  <a:r>
                    <a:rPr lang="en-US" sz="800">
                      <a:solidFill>
                        <a:srgbClr val="0043B2"/>
                      </a:solidFill>
                      <a:latin typeface="Arial"/>
                      <a:ea typeface="Arial"/>
                      <a:cs typeface="Arial"/>
                      <a:sym typeface="Arial"/>
                    </a:rPr>
                    <a:t>FOLLOWER</a:t>
                  </a:r>
                  <a:endParaRPr sz="800">
                    <a:solidFill>
                      <a:srgbClr val="0043B2"/>
                    </a:solidFill>
                    <a:latin typeface="Arial"/>
                    <a:ea typeface="Arial"/>
                    <a:cs typeface="Arial"/>
                    <a:sym typeface="Arial"/>
                  </a:endParaRPr>
                </a:p>
              </p:txBody>
            </p:sp>
          </p:grpSp>
          <p:sp>
            <p:nvSpPr>
              <p:cNvPr id="400" name="Google Shape;400;p18"/>
              <p:cNvSpPr/>
              <p:nvPr/>
            </p:nvSpPr>
            <p:spPr>
              <a:xfrm>
                <a:off x="4725207" y="3508372"/>
                <a:ext cx="6367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rgbClr val="0043B2"/>
                    </a:solidFill>
                    <a:latin typeface="Arial"/>
                    <a:ea typeface="Arial"/>
                    <a:cs typeface="Arial"/>
                    <a:sym typeface="Arial"/>
                  </a:rPr>
                  <a:t>Máy chủ</a:t>
                </a:r>
                <a:endParaRPr sz="900">
                  <a:solidFill>
                    <a:srgbClr val="0043B2"/>
                  </a:solidFill>
                  <a:latin typeface="Arial"/>
                  <a:ea typeface="Arial"/>
                  <a:cs typeface="Arial"/>
                  <a:sym typeface="Arial"/>
                </a:endParaRPr>
              </a:p>
              <a:p>
                <a:pPr indent="0" lvl="0" marL="0" marR="0" rtl="0" algn="l">
                  <a:spcBef>
                    <a:spcPts val="0"/>
                  </a:spcBef>
                  <a:spcAft>
                    <a:spcPts val="0"/>
                  </a:spcAft>
                  <a:buNone/>
                </a:pPr>
                <a:r>
                  <a:rPr lang="en-US" sz="900">
                    <a:solidFill>
                      <a:srgbClr val="0043B2"/>
                    </a:solidFill>
                    <a:latin typeface="Arial"/>
                    <a:ea typeface="Arial"/>
                    <a:cs typeface="Arial"/>
                    <a:sym typeface="Arial"/>
                  </a:rPr>
                  <a:t>Master C</a:t>
                </a:r>
                <a:endParaRPr sz="900">
                  <a:solidFill>
                    <a:schemeClr val="dk1"/>
                  </a:solidFill>
                  <a:latin typeface="Arial"/>
                  <a:ea typeface="Arial"/>
                  <a:cs typeface="Arial"/>
                  <a:sym typeface="Arial"/>
                </a:endParaRPr>
              </a:p>
            </p:txBody>
          </p:sp>
        </p:grpSp>
        <p:sp>
          <p:nvSpPr>
            <p:cNvPr id="401" name="Google Shape;401;p18"/>
            <p:cNvSpPr/>
            <p:nvPr/>
          </p:nvSpPr>
          <p:spPr>
            <a:xfrm>
              <a:off x="5388541" y="1890863"/>
              <a:ext cx="87170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rgbClr val="0043B2"/>
                  </a:solidFill>
                  <a:latin typeface="Arial"/>
                  <a:ea typeface="Arial"/>
                  <a:cs typeface="Arial"/>
                  <a:sym typeface="Arial"/>
                </a:rPr>
                <a:t>Máy chủ tablet</a:t>
              </a:r>
              <a:endParaRPr/>
            </a:p>
          </p:txBody>
        </p:sp>
        <p:sp>
          <p:nvSpPr>
            <p:cNvPr id="402" name="Google Shape;402;p18"/>
            <p:cNvSpPr/>
            <p:nvPr/>
          </p:nvSpPr>
          <p:spPr>
            <a:xfrm>
              <a:off x="6364645" y="2026331"/>
              <a:ext cx="87170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rgbClr val="0043B2"/>
                  </a:solidFill>
                  <a:latin typeface="Arial"/>
                  <a:ea typeface="Arial"/>
                  <a:cs typeface="Arial"/>
                  <a:sym typeface="Arial"/>
                </a:rPr>
                <a:t>Tablet 1</a:t>
              </a:r>
              <a:endParaRPr/>
            </a:p>
          </p:txBody>
        </p:sp>
        <p:sp>
          <p:nvSpPr>
            <p:cNvPr id="403" name="Google Shape;403;p18"/>
            <p:cNvSpPr/>
            <p:nvPr/>
          </p:nvSpPr>
          <p:spPr>
            <a:xfrm>
              <a:off x="7142335" y="2026331"/>
              <a:ext cx="87170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rgbClr val="0043B2"/>
                  </a:solidFill>
                  <a:latin typeface="Arial"/>
                  <a:ea typeface="Arial"/>
                  <a:cs typeface="Arial"/>
                  <a:sym typeface="Arial"/>
                </a:rPr>
                <a:t>Tablet 2</a:t>
              </a:r>
              <a:endParaRPr/>
            </a:p>
          </p:txBody>
        </p:sp>
        <p:sp>
          <p:nvSpPr>
            <p:cNvPr id="404" name="Google Shape;404;p18"/>
            <p:cNvSpPr/>
            <p:nvPr/>
          </p:nvSpPr>
          <p:spPr>
            <a:xfrm>
              <a:off x="7920802" y="2026331"/>
              <a:ext cx="87170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rgbClr val="0043B2"/>
                  </a:solidFill>
                  <a:latin typeface="Arial"/>
                  <a:ea typeface="Arial"/>
                  <a:cs typeface="Arial"/>
                  <a:sym typeface="Arial"/>
                </a:rPr>
                <a:t>Tablet n</a:t>
              </a:r>
              <a:endParaRPr/>
            </a:p>
          </p:txBody>
        </p:sp>
        <p:grpSp>
          <p:nvGrpSpPr>
            <p:cNvPr id="405" name="Google Shape;405;p18"/>
            <p:cNvGrpSpPr/>
            <p:nvPr/>
          </p:nvGrpSpPr>
          <p:grpSpPr>
            <a:xfrm>
              <a:off x="6388536" y="2237507"/>
              <a:ext cx="2943811" cy="536834"/>
              <a:chOff x="6085006" y="2237507"/>
              <a:chExt cx="2943811" cy="536834"/>
            </a:xfrm>
          </p:grpSpPr>
          <p:grpSp>
            <p:nvGrpSpPr>
              <p:cNvPr id="406" name="Google Shape;406;p18"/>
              <p:cNvGrpSpPr/>
              <p:nvPr/>
            </p:nvGrpSpPr>
            <p:grpSpPr>
              <a:xfrm>
                <a:off x="6085006" y="2237507"/>
                <a:ext cx="2943811" cy="536834"/>
                <a:chOff x="6069214" y="2251795"/>
                <a:chExt cx="2943811" cy="536834"/>
              </a:xfrm>
            </p:grpSpPr>
            <p:sp>
              <p:nvSpPr>
                <p:cNvPr id="407" name="Google Shape;407;p18"/>
                <p:cNvSpPr/>
                <p:nvPr/>
              </p:nvSpPr>
              <p:spPr>
                <a:xfrm>
                  <a:off x="6069214" y="2251795"/>
                  <a:ext cx="2943811" cy="536834"/>
                </a:xfrm>
                <a:prstGeom prst="roundRect">
                  <a:avLst>
                    <a:gd fmla="val 10161" name="adj"/>
                  </a:avLst>
                </a:prstGeom>
                <a:solidFill>
                  <a:srgbClr val="F2F2F2"/>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408" name="Google Shape;408;p18"/>
                <p:cNvCxnSpPr/>
                <p:nvPr/>
              </p:nvCxnSpPr>
              <p:spPr>
                <a:xfrm>
                  <a:off x="6857999" y="2301242"/>
                  <a:ext cx="0" cy="437940"/>
                </a:xfrm>
                <a:prstGeom prst="straightConnector1">
                  <a:avLst/>
                </a:prstGeom>
                <a:noFill/>
                <a:ln cap="flat" cmpd="sng" w="12700">
                  <a:solidFill>
                    <a:srgbClr val="0043B2"/>
                  </a:solidFill>
                  <a:prstDash val="dot"/>
                  <a:miter lim="800000"/>
                  <a:headEnd len="sm" w="sm" type="none"/>
                  <a:tailEnd len="sm" w="sm" type="none"/>
                </a:ln>
              </p:spPr>
            </p:cxnSp>
            <p:cxnSp>
              <p:nvCxnSpPr>
                <p:cNvPr id="409" name="Google Shape;409;p18"/>
                <p:cNvCxnSpPr/>
                <p:nvPr/>
              </p:nvCxnSpPr>
              <p:spPr>
                <a:xfrm>
                  <a:off x="7625782" y="2301242"/>
                  <a:ext cx="0" cy="437940"/>
                </a:xfrm>
                <a:prstGeom prst="straightConnector1">
                  <a:avLst/>
                </a:prstGeom>
                <a:noFill/>
                <a:ln cap="flat" cmpd="sng" w="12700">
                  <a:solidFill>
                    <a:srgbClr val="0043B2"/>
                  </a:solidFill>
                  <a:prstDash val="dot"/>
                  <a:miter lim="800000"/>
                  <a:headEnd len="sm" w="sm" type="none"/>
                  <a:tailEnd len="sm" w="sm" type="none"/>
                </a:ln>
              </p:spPr>
            </p:cxnSp>
          </p:grpSp>
          <p:grpSp>
            <p:nvGrpSpPr>
              <p:cNvPr id="410" name="Google Shape;410;p18"/>
              <p:cNvGrpSpPr/>
              <p:nvPr/>
            </p:nvGrpSpPr>
            <p:grpSpPr>
              <a:xfrm>
                <a:off x="6212003" y="2294435"/>
                <a:ext cx="598505" cy="426198"/>
                <a:chOff x="4140031" y="2238915"/>
                <a:chExt cx="598505" cy="474767"/>
              </a:xfrm>
            </p:grpSpPr>
            <p:sp>
              <p:nvSpPr>
                <p:cNvPr id="411" name="Google Shape;411;p18"/>
                <p:cNvSpPr/>
                <p:nvPr/>
              </p:nvSpPr>
              <p:spPr>
                <a:xfrm>
                  <a:off x="4140031" y="2238915"/>
                  <a:ext cx="598505" cy="464337"/>
                </a:xfrm>
                <a:prstGeom prst="can">
                  <a:avLst>
                    <a:gd fmla="val 21940" name="adj"/>
                  </a:avLst>
                </a:prstGeom>
                <a:solidFill>
                  <a:srgbClr val="66A1FE"/>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
              <p:nvSpPr>
                <p:cNvPr id="412" name="Google Shape;412;p18"/>
                <p:cNvSpPr/>
                <p:nvPr/>
              </p:nvSpPr>
              <p:spPr>
                <a:xfrm>
                  <a:off x="4162604" y="2353690"/>
                  <a:ext cx="553358" cy="359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00">
                      <a:solidFill>
                        <a:schemeClr val="lt1"/>
                      </a:solidFill>
                      <a:latin typeface="Arial"/>
                      <a:ea typeface="Arial"/>
                      <a:cs typeface="Arial"/>
                      <a:sym typeface="Arial"/>
                    </a:rPr>
                    <a:t>Tablet 1</a:t>
                  </a:r>
                  <a:endParaRPr/>
                </a:p>
                <a:p>
                  <a:pPr indent="0" lvl="0" marL="0" marR="0" rtl="0" algn="ctr">
                    <a:spcBef>
                      <a:spcPts val="0"/>
                    </a:spcBef>
                    <a:spcAft>
                      <a:spcPts val="0"/>
                    </a:spcAft>
                    <a:buNone/>
                  </a:pPr>
                  <a:r>
                    <a:rPr lang="en-US" sz="800">
                      <a:solidFill>
                        <a:schemeClr val="lt1"/>
                      </a:solidFill>
                      <a:latin typeface="Arial"/>
                      <a:ea typeface="Arial"/>
                      <a:cs typeface="Arial"/>
                      <a:sym typeface="Arial"/>
                    </a:rPr>
                    <a:t>LEADER</a:t>
                  </a:r>
                  <a:endParaRPr sz="800">
                    <a:solidFill>
                      <a:schemeClr val="lt1"/>
                    </a:solidFill>
                    <a:latin typeface="Arial"/>
                    <a:ea typeface="Arial"/>
                    <a:cs typeface="Arial"/>
                    <a:sym typeface="Arial"/>
                  </a:endParaRPr>
                </a:p>
              </p:txBody>
            </p:sp>
          </p:grpSp>
          <p:grpSp>
            <p:nvGrpSpPr>
              <p:cNvPr id="413" name="Google Shape;413;p18"/>
              <p:cNvGrpSpPr/>
              <p:nvPr/>
            </p:nvGrpSpPr>
            <p:grpSpPr>
              <a:xfrm>
                <a:off x="7696888" y="2294435"/>
                <a:ext cx="700833" cy="426198"/>
                <a:chOff x="7024479" y="3074488"/>
                <a:chExt cx="700833" cy="474767"/>
              </a:xfrm>
            </p:grpSpPr>
            <p:sp>
              <p:nvSpPr>
                <p:cNvPr id="414" name="Google Shape;414;p18"/>
                <p:cNvSpPr/>
                <p:nvPr/>
              </p:nvSpPr>
              <p:spPr>
                <a:xfrm>
                  <a:off x="7075644" y="3074488"/>
                  <a:ext cx="598505" cy="464337"/>
                </a:xfrm>
                <a:prstGeom prst="can">
                  <a:avLst>
                    <a:gd fmla="val 21940"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
              <p:nvSpPr>
                <p:cNvPr id="415" name="Google Shape;415;p18"/>
                <p:cNvSpPr/>
                <p:nvPr/>
              </p:nvSpPr>
              <p:spPr>
                <a:xfrm>
                  <a:off x="7024479" y="3189263"/>
                  <a:ext cx="700833" cy="359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00">
                      <a:solidFill>
                        <a:srgbClr val="0043B2"/>
                      </a:solidFill>
                      <a:latin typeface="Arial"/>
                      <a:ea typeface="Arial"/>
                      <a:cs typeface="Arial"/>
                      <a:sym typeface="Arial"/>
                    </a:rPr>
                    <a:t>Tablet 3</a:t>
                  </a:r>
                  <a:endParaRPr/>
                </a:p>
                <a:p>
                  <a:pPr indent="0" lvl="0" marL="0" marR="0" rtl="0" algn="ctr">
                    <a:spcBef>
                      <a:spcPts val="0"/>
                    </a:spcBef>
                    <a:spcAft>
                      <a:spcPts val="0"/>
                    </a:spcAft>
                    <a:buNone/>
                  </a:pPr>
                  <a:r>
                    <a:rPr lang="en-US" sz="800">
                      <a:solidFill>
                        <a:srgbClr val="0043B2"/>
                      </a:solidFill>
                      <a:latin typeface="Arial"/>
                      <a:ea typeface="Arial"/>
                      <a:cs typeface="Arial"/>
                      <a:sym typeface="Arial"/>
                    </a:rPr>
                    <a:t>FOLLOWER</a:t>
                  </a:r>
                  <a:endParaRPr sz="800">
                    <a:solidFill>
                      <a:srgbClr val="0043B2"/>
                    </a:solidFill>
                    <a:latin typeface="Arial"/>
                    <a:ea typeface="Arial"/>
                    <a:cs typeface="Arial"/>
                    <a:sym typeface="Arial"/>
                  </a:endParaRPr>
                </a:p>
              </p:txBody>
            </p:sp>
          </p:grpSp>
          <p:sp>
            <p:nvSpPr>
              <p:cNvPr id="416" name="Google Shape;416;p18"/>
              <p:cNvSpPr/>
              <p:nvPr/>
            </p:nvSpPr>
            <p:spPr>
              <a:xfrm>
                <a:off x="8378364" y="2322887"/>
                <a:ext cx="6504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rgbClr val="0043B2"/>
                    </a:solidFill>
                    <a:latin typeface="Arial"/>
                    <a:ea typeface="Arial"/>
                    <a:cs typeface="Arial"/>
                    <a:sym typeface="Arial"/>
                  </a:rPr>
                  <a:t>Máy chủ tablet W</a:t>
                </a:r>
                <a:endParaRPr/>
              </a:p>
            </p:txBody>
          </p:sp>
        </p:grpSp>
        <p:grpSp>
          <p:nvGrpSpPr>
            <p:cNvPr id="417" name="Google Shape;417;p18"/>
            <p:cNvGrpSpPr/>
            <p:nvPr/>
          </p:nvGrpSpPr>
          <p:grpSpPr>
            <a:xfrm>
              <a:off x="6388536" y="2827421"/>
              <a:ext cx="2943811" cy="536834"/>
              <a:chOff x="6085006" y="2827421"/>
              <a:chExt cx="2943811" cy="536834"/>
            </a:xfrm>
          </p:grpSpPr>
          <p:grpSp>
            <p:nvGrpSpPr>
              <p:cNvPr id="418" name="Google Shape;418;p18"/>
              <p:cNvGrpSpPr/>
              <p:nvPr/>
            </p:nvGrpSpPr>
            <p:grpSpPr>
              <a:xfrm>
                <a:off x="6085006" y="2827421"/>
                <a:ext cx="2943811" cy="536834"/>
                <a:chOff x="6069214" y="2251795"/>
                <a:chExt cx="2943811" cy="536834"/>
              </a:xfrm>
            </p:grpSpPr>
            <p:sp>
              <p:nvSpPr>
                <p:cNvPr id="419" name="Google Shape;419;p18"/>
                <p:cNvSpPr/>
                <p:nvPr/>
              </p:nvSpPr>
              <p:spPr>
                <a:xfrm>
                  <a:off x="6069214" y="2251795"/>
                  <a:ext cx="2943811" cy="536834"/>
                </a:xfrm>
                <a:prstGeom prst="roundRect">
                  <a:avLst>
                    <a:gd fmla="val 10161" name="adj"/>
                  </a:avLst>
                </a:prstGeom>
                <a:solidFill>
                  <a:srgbClr val="F2F2F2"/>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420" name="Google Shape;420;p18"/>
                <p:cNvCxnSpPr/>
                <p:nvPr/>
              </p:nvCxnSpPr>
              <p:spPr>
                <a:xfrm>
                  <a:off x="6857999" y="2301242"/>
                  <a:ext cx="0" cy="437940"/>
                </a:xfrm>
                <a:prstGeom prst="straightConnector1">
                  <a:avLst/>
                </a:prstGeom>
                <a:noFill/>
                <a:ln cap="flat" cmpd="sng" w="12700">
                  <a:solidFill>
                    <a:srgbClr val="0043B2"/>
                  </a:solidFill>
                  <a:prstDash val="dot"/>
                  <a:miter lim="800000"/>
                  <a:headEnd len="sm" w="sm" type="none"/>
                  <a:tailEnd len="sm" w="sm" type="none"/>
                </a:ln>
              </p:spPr>
            </p:cxnSp>
            <p:cxnSp>
              <p:nvCxnSpPr>
                <p:cNvPr id="421" name="Google Shape;421;p18"/>
                <p:cNvCxnSpPr/>
                <p:nvPr/>
              </p:nvCxnSpPr>
              <p:spPr>
                <a:xfrm>
                  <a:off x="7625782" y="2301242"/>
                  <a:ext cx="0" cy="437940"/>
                </a:xfrm>
                <a:prstGeom prst="straightConnector1">
                  <a:avLst/>
                </a:prstGeom>
                <a:noFill/>
                <a:ln cap="flat" cmpd="sng" w="12700">
                  <a:solidFill>
                    <a:srgbClr val="0043B2"/>
                  </a:solidFill>
                  <a:prstDash val="dot"/>
                  <a:miter lim="800000"/>
                  <a:headEnd len="sm" w="sm" type="none"/>
                  <a:tailEnd len="sm" w="sm" type="none"/>
                </a:ln>
              </p:spPr>
            </p:cxnSp>
          </p:grpSp>
          <p:grpSp>
            <p:nvGrpSpPr>
              <p:cNvPr id="422" name="Google Shape;422;p18"/>
              <p:cNvGrpSpPr/>
              <p:nvPr/>
            </p:nvGrpSpPr>
            <p:grpSpPr>
              <a:xfrm>
                <a:off x="6160838" y="2882720"/>
                <a:ext cx="700833" cy="426198"/>
                <a:chOff x="7024479" y="3074488"/>
                <a:chExt cx="700833" cy="474767"/>
              </a:xfrm>
            </p:grpSpPr>
            <p:sp>
              <p:nvSpPr>
                <p:cNvPr id="423" name="Google Shape;423;p18"/>
                <p:cNvSpPr/>
                <p:nvPr/>
              </p:nvSpPr>
              <p:spPr>
                <a:xfrm>
                  <a:off x="7075644" y="3074488"/>
                  <a:ext cx="598505" cy="464337"/>
                </a:xfrm>
                <a:prstGeom prst="can">
                  <a:avLst>
                    <a:gd fmla="val 21940"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
              <p:nvSpPr>
                <p:cNvPr id="424" name="Google Shape;424;p18"/>
                <p:cNvSpPr/>
                <p:nvPr/>
              </p:nvSpPr>
              <p:spPr>
                <a:xfrm>
                  <a:off x="7024479" y="3189263"/>
                  <a:ext cx="700833" cy="359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00">
                      <a:solidFill>
                        <a:srgbClr val="0043B2"/>
                      </a:solidFill>
                      <a:latin typeface="Arial"/>
                      <a:ea typeface="Arial"/>
                      <a:cs typeface="Arial"/>
                      <a:sym typeface="Arial"/>
                    </a:rPr>
                    <a:t>Tablet 1</a:t>
                  </a:r>
                  <a:endParaRPr/>
                </a:p>
                <a:p>
                  <a:pPr indent="0" lvl="0" marL="0" marR="0" rtl="0" algn="ctr">
                    <a:spcBef>
                      <a:spcPts val="0"/>
                    </a:spcBef>
                    <a:spcAft>
                      <a:spcPts val="0"/>
                    </a:spcAft>
                    <a:buNone/>
                  </a:pPr>
                  <a:r>
                    <a:rPr lang="en-US" sz="800">
                      <a:solidFill>
                        <a:srgbClr val="0043B2"/>
                      </a:solidFill>
                      <a:latin typeface="Arial"/>
                      <a:ea typeface="Arial"/>
                      <a:cs typeface="Arial"/>
                      <a:sym typeface="Arial"/>
                    </a:rPr>
                    <a:t>FOLLOWER</a:t>
                  </a:r>
                  <a:endParaRPr sz="800">
                    <a:solidFill>
                      <a:srgbClr val="0043B2"/>
                    </a:solidFill>
                    <a:latin typeface="Arial"/>
                    <a:ea typeface="Arial"/>
                    <a:cs typeface="Arial"/>
                    <a:sym typeface="Arial"/>
                  </a:endParaRPr>
                </a:p>
              </p:txBody>
            </p:sp>
          </p:grpSp>
          <p:grpSp>
            <p:nvGrpSpPr>
              <p:cNvPr id="425" name="Google Shape;425;p18"/>
              <p:cNvGrpSpPr/>
              <p:nvPr/>
            </p:nvGrpSpPr>
            <p:grpSpPr>
              <a:xfrm>
                <a:off x="6924239" y="2882720"/>
                <a:ext cx="700833" cy="426198"/>
                <a:chOff x="7024479" y="3074488"/>
                <a:chExt cx="700833" cy="474767"/>
              </a:xfrm>
            </p:grpSpPr>
            <p:sp>
              <p:nvSpPr>
                <p:cNvPr id="426" name="Google Shape;426;p18"/>
                <p:cNvSpPr/>
                <p:nvPr/>
              </p:nvSpPr>
              <p:spPr>
                <a:xfrm>
                  <a:off x="7075644" y="3074488"/>
                  <a:ext cx="598505" cy="464337"/>
                </a:xfrm>
                <a:prstGeom prst="can">
                  <a:avLst>
                    <a:gd fmla="val 21940"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
              <p:nvSpPr>
                <p:cNvPr id="427" name="Google Shape;427;p18"/>
                <p:cNvSpPr/>
                <p:nvPr/>
              </p:nvSpPr>
              <p:spPr>
                <a:xfrm>
                  <a:off x="7024479" y="3189263"/>
                  <a:ext cx="700833" cy="359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00">
                      <a:solidFill>
                        <a:srgbClr val="0043B2"/>
                      </a:solidFill>
                      <a:latin typeface="Arial"/>
                      <a:ea typeface="Arial"/>
                      <a:cs typeface="Arial"/>
                      <a:sym typeface="Arial"/>
                    </a:rPr>
                    <a:t>Tablet 2</a:t>
                  </a:r>
                  <a:endParaRPr/>
                </a:p>
                <a:p>
                  <a:pPr indent="0" lvl="0" marL="0" marR="0" rtl="0" algn="ctr">
                    <a:spcBef>
                      <a:spcPts val="0"/>
                    </a:spcBef>
                    <a:spcAft>
                      <a:spcPts val="0"/>
                    </a:spcAft>
                    <a:buNone/>
                  </a:pPr>
                  <a:r>
                    <a:rPr lang="en-US" sz="800">
                      <a:solidFill>
                        <a:srgbClr val="0043B2"/>
                      </a:solidFill>
                      <a:latin typeface="Arial"/>
                      <a:ea typeface="Arial"/>
                      <a:cs typeface="Arial"/>
                      <a:sym typeface="Arial"/>
                    </a:rPr>
                    <a:t>FOLLOWER</a:t>
                  </a:r>
                  <a:endParaRPr sz="800">
                    <a:solidFill>
                      <a:srgbClr val="0043B2"/>
                    </a:solidFill>
                    <a:latin typeface="Arial"/>
                    <a:ea typeface="Arial"/>
                    <a:cs typeface="Arial"/>
                    <a:sym typeface="Arial"/>
                  </a:endParaRPr>
                </a:p>
              </p:txBody>
            </p:sp>
          </p:grpSp>
          <p:sp>
            <p:nvSpPr>
              <p:cNvPr id="428" name="Google Shape;428;p18"/>
              <p:cNvSpPr/>
              <p:nvPr/>
            </p:nvSpPr>
            <p:spPr>
              <a:xfrm>
                <a:off x="8378364" y="2911172"/>
                <a:ext cx="6159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rgbClr val="0043B2"/>
                    </a:solidFill>
                    <a:latin typeface="Arial"/>
                    <a:ea typeface="Arial"/>
                    <a:cs typeface="Arial"/>
                    <a:sym typeface="Arial"/>
                  </a:rPr>
                  <a:t>Máy chủ tablet X</a:t>
                </a:r>
                <a:endParaRPr/>
              </a:p>
            </p:txBody>
          </p:sp>
        </p:grpSp>
        <p:grpSp>
          <p:nvGrpSpPr>
            <p:cNvPr id="429" name="Google Shape;429;p18"/>
            <p:cNvGrpSpPr/>
            <p:nvPr/>
          </p:nvGrpSpPr>
          <p:grpSpPr>
            <a:xfrm>
              <a:off x="6388536" y="3437319"/>
              <a:ext cx="2943811" cy="536834"/>
              <a:chOff x="6085006" y="3437319"/>
              <a:chExt cx="2943811" cy="536834"/>
            </a:xfrm>
          </p:grpSpPr>
          <p:grpSp>
            <p:nvGrpSpPr>
              <p:cNvPr id="430" name="Google Shape;430;p18"/>
              <p:cNvGrpSpPr/>
              <p:nvPr/>
            </p:nvGrpSpPr>
            <p:grpSpPr>
              <a:xfrm>
                <a:off x="6085006" y="3437319"/>
                <a:ext cx="2943811" cy="536834"/>
                <a:chOff x="6069214" y="2251795"/>
                <a:chExt cx="2943811" cy="536834"/>
              </a:xfrm>
            </p:grpSpPr>
            <p:sp>
              <p:nvSpPr>
                <p:cNvPr id="431" name="Google Shape;431;p18"/>
                <p:cNvSpPr/>
                <p:nvPr/>
              </p:nvSpPr>
              <p:spPr>
                <a:xfrm>
                  <a:off x="6069214" y="2251795"/>
                  <a:ext cx="2943811" cy="536834"/>
                </a:xfrm>
                <a:prstGeom prst="roundRect">
                  <a:avLst>
                    <a:gd fmla="val 10161" name="adj"/>
                  </a:avLst>
                </a:prstGeom>
                <a:solidFill>
                  <a:srgbClr val="F2F2F2"/>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432" name="Google Shape;432;p18"/>
                <p:cNvCxnSpPr/>
                <p:nvPr/>
              </p:nvCxnSpPr>
              <p:spPr>
                <a:xfrm>
                  <a:off x="6857999" y="2301242"/>
                  <a:ext cx="0" cy="437940"/>
                </a:xfrm>
                <a:prstGeom prst="straightConnector1">
                  <a:avLst/>
                </a:prstGeom>
                <a:noFill/>
                <a:ln cap="flat" cmpd="sng" w="12700">
                  <a:solidFill>
                    <a:srgbClr val="0043B2"/>
                  </a:solidFill>
                  <a:prstDash val="dot"/>
                  <a:miter lim="800000"/>
                  <a:headEnd len="sm" w="sm" type="none"/>
                  <a:tailEnd len="sm" w="sm" type="none"/>
                </a:ln>
              </p:spPr>
            </p:cxnSp>
            <p:cxnSp>
              <p:nvCxnSpPr>
                <p:cNvPr id="433" name="Google Shape;433;p18"/>
                <p:cNvCxnSpPr/>
                <p:nvPr/>
              </p:nvCxnSpPr>
              <p:spPr>
                <a:xfrm>
                  <a:off x="7625782" y="2301242"/>
                  <a:ext cx="0" cy="437940"/>
                </a:xfrm>
                <a:prstGeom prst="straightConnector1">
                  <a:avLst/>
                </a:prstGeom>
                <a:noFill/>
                <a:ln cap="flat" cmpd="sng" w="12700">
                  <a:solidFill>
                    <a:srgbClr val="0043B2"/>
                  </a:solidFill>
                  <a:prstDash val="dot"/>
                  <a:miter lim="800000"/>
                  <a:headEnd len="sm" w="sm" type="none"/>
                  <a:tailEnd len="sm" w="sm" type="none"/>
                </a:ln>
              </p:spPr>
            </p:cxnSp>
          </p:grpSp>
          <p:grpSp>
            <p:nvGrpSpPr>
              <p:cNvPr id="434" name="Google Shape;434;p18"/>
              <p:cNvGrpSpPr/>
              <p:nvPr/>
            </p:nvGrpSpPr>
            <p:grpSpPr>
              <a:xfrm>
                <a:off x="6160838" y="3492618"/>
                <a:ext cx="700833" cy="426198"/>
                <a:chOff x="7024479" y="3074488"/>
                <a:chExt cx="700833" cy="474767"/>
              </a:xfrm>
            </p:grpSpPr>
            <p:sp>
              <p:nvSpPr>
                <p:cNvPr id="435" name="Google Shape;435;p18"/>
                <p:cNvSpPr/>
                <p:nvPr/>
              </p:nvSpPr>
              <p:spPr>
                <a:xfrm>
                  <a:off x="7075644" y="3074488"/>
                  <a:ext cx="598505" cy="464337"/>
                </a:xfrm>
                <a:prstGeom prst="can">
                  <a:avLst>
                    <a:gd fmla="val 21940"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
              <p:nvSpPr>
                <p:cNvPr id="436" name="Google Shape;436;p18"/>
                <p:cNvSpPr/>
                <p:nvPr/>
              </p:nvSpPr>
              <p:spPr>
                <a:xfrm>
                  <a:off x="7024479" y="3189263"/>
                  <a:ext cx="700833" cy="359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00">
                      <a:solidFill>
                        <a:srgbClr val="0043B2"/>
                      </a:solidFill>
                      <a:latin typeface="Arial"/>
                      <a:ea typeface="Arial"/>
                      <a:cs typeface="Arial"/>
                      <a:sym typeface="Arial"/>
                    </a:rPr>
                    <a:t>Tablet 1</a:t>
                  </a:r>
                  <a:endParaRPr/>
                </a:p>
                <a:p>
                  <a:pPr indent="0" lvl="0" marL="0" marR="0" rtl="0" algn="ctr">
                    <a:spcBef>
                      <a:spcPts val="0"/>
                    </a:spcBef>
                    <a:spcAft>
                      <a:spcPts val="0"/>
                    </a:spcAft>
                    <a:buNone/>
                  </a:pPr>
                  <a:r>
                    <a:rPr lang="en-US" sz="800">
                      <a:solidFill>
                        <a:srgbClr val="0043B2"/>
                      </a:solidFill>
                      <a:latin typeface="Arial"/>
                      <a:ea typeface="Arial"/>
                      <a:cs typeface="Arial"/>
                      <a:sym typeface="Arial"/>
                    </a:rPr>
                    <a:t>FOLLOWER</a:t>
                  </a:r>
                  <a:endParaRPr sz="800">
                    <a:solidFill>
                      <a:srgbClr val="0043B2"/>
                    </a:solidFill>
                    <a:latin typeface="Arial"/>
                    <a:ea typeface="Arial"/>
                    <a:cs typeface="Arial"/>
                    <a:sym typeface="Arial"/>
                  </a:endParaRPr>
                </a:p>
              </p:txBody>
            </p:sp>
          </p:grpSp>
          <p:grpSp>
            <p:nvGrpSpPr>
              <p:cNvPr id="437" name="Google Shape;437;p18"/>
              <p:cNvGrpSpPr/>
              <p:nvPr/>
            </p:nvGrpSpPr>
            <p:grpSpPr>
              <a:xfrm>
                <a:off x="6924239" y="3492618"/>
                <a:ext cx="700833" cy="426198"/>
                <a:chOff x="7024479" y="3074488"/>
                <a:chExt cx="700833" cy="474767"/>
              </a:xfrm>
            </p:grpSpPr>
            <p:sp>
              <p:nvSpPr>
                <p:cNvPr id="438" name="Google Shape;438;p18"/>
                <p:cNvSpPr/>
                <p:nvPr/>
              </p:nvSpPr>
              <p:spPr>
                <a:xfrm>
                  <a:off x="7075644" y="3074488"/>
                  <a:ext cx="598505" cy="464337"/>
                </a:xfrm>
                <a:prstGeom prst="can">
                  <a:avLst>
                    <a:gd fmla="val 21940"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
              <p:nvSpPr>
                <p:cNvPr id="439" name="Google Shape;439;p18"/>
                <p:cNvSpPr/>
                <p:nvPr/>
              </p:nvSpPr>
              <p:spPr>
                <a:xfrm>
                  <a:off x="7024479" y="3189263"/>
                  <a:ext cx="700833" cy="359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00">
                      <a:solidFill>
                        <a:srgbClr val="0043B2"/>
                      </a:solidFill>
                      <a:latin typeface="Arial"/>
                      <a:ea typeface="Arial"/>
                      <a:cs typeface="Arial"/>
                      <a:sym typeface="Arial"/>
                    </a:rPr>
                    <a:t>Tablet 2</a:t>
                  </a:r>
                  <a:endParaRPr/>
                </a:p>
                <a:p>
                  <a:pPr indent="0" lvl="0" marL="0" marR="0" rtl="0" algn="ctr">
                    <a:spcBef>
                      <a:spcPts val="0"/>
                    </a:spcBef>
                    <a:spcAft>
                      <a:spcPts val="0"/>
                    </a:spcAft>
                    <a:buNone/>
                  </a:pPr>
                  <a:r>
                    <a:rPr lang="en-US" sz="800">
                      <a:solidFill>
                        <a:srgbClr val="0043B2"/>
                      </a:solidFill>
                      <a:latin typeface="Arial"/>
                      <a:ea typeface="Arial"/>
                      <a:cs typeface="Arial"/>
                      <a:sym typeface="Arial"/>
                    </a:rPr>
                    <a:t>FOLLOWER</a:t>
                  </a:r>
                  <a:endParaRPr sz="800">
                    <a:solidFill>
                      <a:srgbClr val="0043B2"/>
                    </a:solidFill>
                    <a:latin typeface="Arial"/>
                    <a:ea typeface="Arial"/>
                    <a:cs typeface="Arial"/>
                    <a:sym typeface="Arial"/>
                  </a:endParaRPr>
                </a:p>
              </p:txBody>
            </p:sp>
          </p:grpSp>
          <p:grpSp>
            <p:nvGrpSpPr>
              <p:cNvPr id="440" name="Google Shape;440;p18"/>
              <p:cNvGrpSpPr/>
              <p:nvPr/>
            </p:nvGrpSpPr>
            <p:grpSpPr>
              <a:xfrm>
                <a:off x="7748053" y="3492618"/>
                <a:ext cx="598505" cy="426198"/>
                <a:chOff x="4140031" y="2238915"/>
                <a:chExt cx="598505" cy="474767"/>
              </a:xfrm>
            </p:grpSpPr>
            <p:sp>
              <p:nvSpPr>
                <p:cNvPr id="441" name="Google Shape;441;p18"/>
                <p:cNvSpPr/>
                <p:nvPr/>
              </p:nvSpPr>
              <p:spPr>
                <a:xfrm>
                  <a:off x="4140031" y="2238915"/>
                  <a:ext cx="598505" cy="464337"/>
                </a:xfrm>
                <a:prstGeom prst="can">
                  <a:avLst>
                    <a:gd fmla="val 21940" name="adj"/>
                  </a:avLst>
                </a:prstGeom>
                <a:solidFill>
                  <a:srgbClr val="66A1FE"/>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
              <p:nvSpPr>
                <p:cNvPr id="442" name="Google Shape;442;p18"/>
                <p:cNvSpPr/>
                <p:nvPr/>
              </p:nvSpPr>
              <p:spPr>
                <a:xfrm>
                  <a:off x="4162604" y="2353690"/>
                  <a:ext cx="553358" cy="359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00">
                      <a:solidFill>
                        <a:schemeClr val="lt1"/>
                      </a:solidFill>
                      <a:latin typeface="Arial"/>
                      <a:ea typeface="Arial"/>
                      <a:cs typeface="Arial"/>
                      <a:sym typeface="Arial"/>
                    </a:rPr>
                    <a:t>Tablet 3</a:t>
                  </a:r>
                  <a:endParaRPr/>
                </a:p>
                <a:p>
                  <a:pPr indent="0" lvl="0" marL="0" marR="0" rtl="0" algn="ctr">
                    <a:spcBef>
                      <a:spcPts val="0"/>
                    </a:spcBef>
                    <a:spcAft>
                      <a:spcPts val="0"/>
                    </a:spcAft>
                    <a:buNone/>
                  </a:pPr>
                  <a:r>
                    <a:rPr lang="en-US" sz="800">
                      <a:solidFill>
                        <a:schemeClr val="lt1"/>
                      </a:solidFill>
                      <a:latin typeface="Arial"/>
                      <a:ea typeface="Arial"/>
                      <a:cs typeface="Arial"/>
                      <a:sym typeface="Arial"/>
                    </a:rPr>
                    <a:t>LEADER</a:t>
                  </a:r>
                  <a:endParaRPr sz="800">
                    <a:solidFill>
                      <a:schemeClr val="lt1"/>
                    </a:solidFill>
                    <a:latin typeface="Arial"/>
                    <a:ea typeface="Arial"/>
                    <a:cs typeface="Arial"/>
                    <a:sym typeface="Arial"/>
                  </a:endParaRPr>
                </a:p>
              </p:txBody>
            </p:sp>
          </p:grpSp>
          <p:sp>
            <p:nvSpPr>
              <p:cNvPr id="443" name="Google Shape;443;p18"/>
              <p:cNvSpPr/>
              <p:nvPr/>
            </p:nvSpPr>
            <p:spPr>
              <a:xfrm>
                <a:off x="8378364" y="3521070"/>
                <a:ext cx="6159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rgbClr val="0043B2"/>
                    </a:solidFill>
                    <a:latin typeface="Arial"/>
                    <a:ea typeface="Arial"/>
                    <a:cs typeface="Arial"/>
                    <a:sym typeface="Arial"/>
                  </a:rPr>
                  <a:t>Máy chủ tablet Y</a:t>
                </a:r>
                <a:endParaRPr/>
              </a:p>
            </p:txBody>
          </p:sp>
        </p:grpSp>
        <p:grpSp>
          <p:nvGrpSpPr>
            <p:cNvPr id="444" name="Google Shape;444;p18"/>
            <p:cNvGrpSpPr/>
            <p:nvPr/>
          </p:nvGrpSpPr>
          <p:grpSpPr>
            <a:xfrm>
              <a:off x="6388535" y="4053394"/>
              <a:ext cx="2943811" cy="536834"/>
              <a:chOff x="6085005" y="4053394"/>
              <a:chExt cx="2943811" cy="536834"/>
            </a:xfrm>
          </p:grpSpPr>
          <p:grpSp>
            <p:nvGrpSpPr>
              <p:cNvPr id="445" name="Google Shape;445;p18"/>
              <p:cNvGrpSpPr/>
              <p:nvPr/>
            </p:nvGrpSpPr>
            <p:grpSpPr>
              <a:xfrm>
                <a:off x="6085005" y="4053394"/>
                <a:ext cx="2943811" cy="536834"/>
                <a:chOff x="6069214" y="2251795"/>
                <a:chExt cx="2943811" cy="536834"/>
              </a:xfrm>
            </p:grpSpPr>
            <p:sp>
              <p:nvSpPr>
                <p:cNvPr id="446" name="Google Shape;446;p18"/>
                <p:cNvSpPr/>
                <p:nvPr/>
              </p:nvSpPr>
              <p:spPr>
                <a:xfrm>
                  <a:off x="6069214" y="2251795"/>
                  <a:ext cx="2943811" cy="536834"/>
                </a:xfrm>
                <a:prstGeom prst="roundRect">
                  <a:avLst>
                    <a:gd fmla="val 10161" name="adj"/>
                  </a:avLst>
                </a:prstGeom>
                <a:solidFill>
                  <a:srgbClr val="F2F2F2"/>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447" name="Google Shape;447;p18"/>
                <p:cNvCxnSpPr/>
                <p:nvPr/>
              </p:nvCxnSpPr>
              <p:spPr>
                <a:xfrm>
                  <a:off x="6857999" y="2301242"/>
                  <a:ext cx="0" cy="437940"/>
                </a:xfrm>
                <a:prstGeom prst="straightConnector1">
                  <a:avLst/>
                </a:prstGeom>
                <a:noFill/>
                <a:ln cap="flat" cmpd="sng" w="12700">
                  <a:solidFill>
                    <a:srgbClr val="0043B2"/>
                  </a:solidFill>
                  <a:prstDash val="dot"/>
                  <a:miter lim="800000"/>
                  <a:headEnd len="sm" w="sm" type="none"/>
                  <a:tailEnd len="sm" w="sm" type="none"/>
                </a:ln>
              </p:spPr>
            </p:cxnSp>
            <p:cxnSp>
              <p:nvCxnSpPr>
                <p:cNvPr id="448" name="Google Shape;448;p18"/>
                <p:cNvCxnSpPr/>
                <p:nvPr/>
              </p:nvCxnSpPr>
              <p:spPr>
                <a:xfrm>
                  <a:off x="7625782" y="2301242"/>
                  <a:ext cx="0" cy="437940"/>
                </a:xfrm>
                <a:prstGeom prst="straightConnector1">
                  <a:avLst/>
                </a:prstGeom>
                <a:noFill/>
                <a:ln cap="flat" cmpd="sng" w="12700">
                  <a:solidFill>
                    <a:srgbClr val="0043B2"/>
                  </a:solidFill>
                  <a:prstDash val="dot"/>
                  <a:miter lim="800000"/>
                  <a:headEnd len="sm" w="sm" type="none"/>
                  <a:tailEnd len="sm" w="sm" type="none"/>
                </a:ln>
              </p:spPr>
            </p:cxnSp>
          </p:grpSp>
          <p:grpSp>
            <p:nvGrpSpPr>
              <p:cNvPr id="449" name="Google Shape;449;p18"/>
              <p:cNvGrpSpPr/>
              <p:nvPr/>
            </p:nvGrpSpPr>
            <p:grpSpPr>
              <a:xfrm>
                <a:off x="7696887" y="4107044"/>
                <a:ext cx="700833" cy="426198"/>
                <a:chOff x="7024479" y="3074488"/>
                <a:chExt cx="700833" cy="474767"/>
              </a:xfrm>
            </p:grpSpPr>
            <p:sp>
              <p:nvSpPr>
                <p:cNvPr id="450" name="Google Shape;450;p18"/>
                <p:cNvSpPr/>
                <p:nvPr/>
              </p:nvSpPr>
              <p:spPr>
                <a:xfrm>
                  <a:off x="7075644" y="3074488"/>
                  <a:ext cx="598505" cy="464337"/>
                </a:xfrm>
                <a:prstGeom prst="can">
                  <a:avLst>
                    <a:gd fmla="val 21940"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
              <p:nvSpPr>
                <p:cNvPr id="451" name="Google Shape;451;p18"/>
                <p:cNvSpPr/>
                <p:nvPr/>
              </p:nvSpPr>
              <p:spPr>
                <a:xfrm>
                  <a:off x="7024479" y="3189263"/>
                  <a:ext cx="700833" cy="359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00">
                      <a:solidFill>
                        <a:srgbClr val="0043B2"/>
                      </a:solidFill>
                      <a:latin typeface="Arial"/>
                      <a:ea typeface="Arial"/>
                      <a:cs typeface="Arial"/>
                      <a:sym typeface="Arial"/>
                    </a:rPr>
                    <a:t>Tablet 3</a:t>
                  </a:r>
                  <a:endParaRPr/>
                </a:p>
                <a:p>
                  <a:pPr indent="0" lvl="0" marL="0" marR="0" rtl="0" algn="ctr">
                    <a:spcBef>
                      <a:spcPts val="0"/>
                    </a:spcBef>
                    <a:spcAft>
                      <a:spcPts val="0"/>
                    </a:spcAft>
                    <a:buNone/>
                  </a:pPr>
                  <a:r>
                    <a:rPr lang="en-US" sz="800">
                      <a:solidFill>
                        <a:srgbClr val="0043B2"/>
                      </a:solidFill>
                      <a:latin typeface="Arial"/>
                      <a:ea typeface="Arial"/>
                      <a:cs typeface="Arial"/>
                      <a:sym typeface="Arial"/>
                    </a:rPr>
                    <a:t>FOLLOWER</a:t>
                  </a:r>
                  <a:endParaRPr sz="800">
                    <a:solidFill>
                      <a:srgbClr val="0043B2"/>
                    </a:solidFill>
                    <a:latin typeface="Arial"/>
                    <a:ea typeface="Arial"/>
                    <a:cs typeface="Arial"/>
                    <a:sym typeface="Arial"/>
                  </a:endParaRPr>
                </a:p>
              </p:txBody>
            </p:sp>
          </p:grpSp>
          <p:grpSp>
            <p:nvGrpSpPr>
              <p:cNvPr id="452" name="Google Shape;452;p18"/>
              <p:cNvGrpSpPr/>
              <p:nvPr/>
            </p:nvGrpSpPr>
            <p:grpSpPr>
              <a:xfrm>
                <a:off x="6975404" y="4107045"/>
                <a:ext cx="598505" cy="426198"/>
                <a:chOff x="4140031" y="2238915"/>
                <a:chExt cx="598505" cy="474767"/>
              </a:xfrm>
            </p:grpSpPr>
            <p:sp>
              <p:nvSpPr>
                <p:cNvPr id="453" name="Google Shape;453;p18"/>
                <p:cNvSpPr/>
                <p:nvPr/>
              </p:nvSpPr>
              <p:spPr>
                <a:xfrm>
                  <a:off x="4140031" y="2238915"/>
                  <a:ext cx="598505" cy="464337"/>
                </a:xfrm>
                <a:prstGeom prst="can">
                  <a:avLst>
                    <a:gd fmla="val 21940" name="adj"/>
                  </a:avLst>
                </a:prstGeom>
                <a:solidFill>
                  <a:srgbClr val="66A1FE"/>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
              <p:nvSpPr>
                <p:cNvPr id="454" name="Google Shape;454;p18"/>
                <p:cNvSpPr/>
                <p:nvPr/>
              </p:nvSpPr>
              <p:spPr>
                <a:xfrm>
                  <a:off x="4162604" y="2353690"/>
                  <a:ext cx="553358" cy="359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00">
                      <a:solidFill>
                        <a:schemeClr val="lt1"/>
                      </a:solidFill>
                      <a:latin typeface="Arial"/>
                      <a:ea typeface="Arial"/>
                      <a:cs typeface="Arial"/>
                      <a:sym typeface="Arial"/>
                    </a:rPr>
                    <a:t>Tablet 2</a:t>
                  </a:r>
                  <a:endParaRPr/>
                </a:p>
                <a:p>
                  <a:pPr indent="0" lvl="0" marL="0" marR="0" rtl="0" algn="ctr">
                    <a:spcBef>
                      <a:spcPts val="0"/>
                    </a:spcBef>
                    <a:spcAft>
                      <a:spcPts val="0"/>
                    </a:spcAft>
                    <a:buNone/>
                  </a:pPr>
                  <a:r>
                    <a:rPr lang="en-US" sz="800">
                      <a:solidFill>
                        <a:schemeClr val="lt1"/>
                      </a:solidFill>
                      <a:latin typeface="Arial"/>
                      <a:ea typeface="Arial"/>
                      <a:cs typeface="Arial"/>
                      <a:sym typeface="Arial"/>
                    </a:rPr>
                    <a:t>LEADER</a:t>
                  </a:r>
                  <a:endParaRPr sz="800">
                    <a:solidFill>
                      <a:schemeClr val="lt1"/>
                    </a:solidFill>
                    <a:latin typeface="Arial"/>
                    <a:ea typeface="Arial"/>
                    <a:cs typeface="Arial"/>
                    <a:sym typeface="Arial"/>
                  </a:endParaRPr>
                </a:p>
              </p:txBody>
            </p:sp>
          </p:grpSp>
          <p:sp>
            <p:nvSpPr>
              <p:cNvPr id="455" name="Google Shape;455;p18"/>
              <p:cNvSpPr/>
              <p:nvPr/>
            </p:nvSpPr>
            <p:spPr>
              <a:xfrm>
                <a:off x="8378364" y="4135497"/>
                <a:ext cx="6159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rgbClr val="0043B2"/>
                    </a:solidFill>
                    <a:latin typeface="Arial"/>
                    <a:ea typeface="Arial"/>
                    <a:cs typeface="Arial"/>
                    <a:sym typeface="Arial"/>
                  </a:rPr>
                  <a:t>Máy chủ tablet Z</a:t>
                </a:r>
                <a:endParaRPr/>
              </a:p>
            </p:txBody>
          </p:sp>
        </p:grpSp>
        <p:cxnSp>
          <p:nvCxnSpPr>
            <p:cNvPr id="456" name="Google Shape;456;p18"/>
            <p:cNvCxnSpPr/>
            <p:nvPr/>
          </p:nvCxnSpPr>
          <p:spPr>
            <a:xfrm>
              <a:off x="6315666" y="2236302"/>
              <a:ext cx="0" cy="2383322"/>
            </a:xfrm>
            <a:prstGeom prst="straightConnector1">
              <a:avLst/>
            </a:prstGeom>
            <a:noFill/>
            <a:ln cap="flat" cmpd="sng" w="12700">
              <a:solidFill>
                <a:srgbClr val="0043B2"/>
              </a:solidFill>
              <a:prstDash val="dot"/>
              <a:miter lim="800000"/>
              <a:headEnd len="sm" w="sm" type="none"/>
              <a:tailEnd len="sm" w="sm" type="none"/>
            </a:ln>
          </p:spPr>
        </p:cxnSp>
      </p:gr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6" name="Shape 4416"/>
        <p:cNvGrpSpPr/>
        <p:nvPr/>
      </p:nvGrpSpPr>
      <p:grpSpPr>
        <a:xfrm>
          <a:off x="0" y="0"/>
          <a:ext cx="0" cy="0"/>
          <a:chOff x="0" y="0"/>
          <a:chExt cx="0" cy="0"/>
        </a:xfrm>
      </p:grpSpPr>
      <p:sp>
        <p:nvSpPr>
          <p:cNvPr id="4417" name="Google Shape;4417;p18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2.4. MongoDB</a:t>
            </a:r>
            <a:endParaRPr/>
          </a:p>
        </p:txBody>
      </p:sp>
      <p:sp>
        <p:nvSpPr>
          <p:cNvPr id="4418" name="Google Shape;4418;p18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Shema-less</a:t>
            </a:r>
            <a:endParaRPr/>
          </a:p>
        </p:txBody>
      </p:sp>
      <p:sp>
        <p:nvSpPr>
          <p:cNvPr id="4419" name="Google Shape;4419;p18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4420" name="Google Shape;4420;p18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Không có lược đồ được xác định trước</a:t>
            </a:r>
            <a:endParaRPr/>
          </a:p>
          <a:p>
            <a:pPr indent="-182563" lvl="1" marL="360363" rtl="0" algn="l">
              <a:lnSpc>
                <a:spcPct val="138461"/>
              </a:lnSpc>
              <a:spcBef>
                <a:spcPts val="200"/>
              </a:spcBef>
              <a:spcAft>
                <a:spcPts val="0"/>
              </a:spcAft>
              <a:buClr>
                <a:srgbClr val="262626"/>
              </a:buClr>
              <a:buSzPts val="1040"/>
              <a:buChar char="•"/>
            </a:pPr>
            <a:r>
              <a:rPr lang="en-US"/>
              <a:t>Ứng dụng xác định cấu trúc dữ liệu</a:t>
            </a:r>
            <a:endParaRPr/>
          </a:p>
          <a:p>
            <a:pPr indent="-182563" lvl="1" marL="360363" rtl="0" algn="l">
              <a:lnSpc>
                <a:spcPct val="138461"/>
              </a:lnSpc>
              <a:spcBef>
                <a:spcPts val="200"/>
              </a:spcBef>
              <a:spcAft>
                <a:spcPts val="0"/>
              </a:spcAft>
              <a:buClr>
                <a:srgbClr val="262626"/>
              </a:buClr>
              <a:buSzPts val="1040"/>
              <a:buChar char="•"/>
            </a:pPr>
            <a:r>
              <a:rPr lang="en-US"/>
              <a:t>Thiết kế dữ liệu có thể thay đổi thường xuyên</a:t>
            </a:r>
            <a:endParaRPr/>
          </a:p>
          <a:p>
            <a:pPr indent="-182563" lvl="1" marL="360363" rtl="0" algn="l">
              <a:lnSpc>
                <a:spcPct val="138461"/>
              </a:lnSpc>
              <a:spcBef>
                <a:spcPts val="200"/>
              </a:spcBef>
              <a:spcAft>
                <a:spcPts val="0"/>
              </a:spcAft>
              <a:buClr>
                <a:srgbClr val="262626"/>
              </a:buClr>
              <a:buSzPts val="1040"/>
              <a:buChar char="•"/>
            </a:pPr>
            <a:r>
              <a:rPr lang="en-US"/>
              <a:t>Lưu trữ dữ liệu bất cứ lúc nào bạn cần mà không cần xác định trước cột sẽ sử dụng</a:t>
            </a:r>
            <a:endParaRPr/>
          </a:p>
          <a:p>
            <a:pPr indent="-182563" lvl="1" marL="360363" rtl="0" algn="l">
              <a:lnSpc>
                <a:spcPct val="138461"/>
              </a:lnSpc>
              <a:spcBef>
                <a:spcPts val="200"/>
              </a:spcBef>
              <a:spcAft>
                <a:spcPts val="0"/>
              </a:spcAft>
              <a:buClr>
                <a:srgbClr val="262626"/>
              </a:buClr>
              <a:buSzPts val="1040"/>
              <a:buChar char="•"/>
            </a:pPr>
            <a:r>
              <a:rPr lang="en-US"/>
              <a:t>Tất cả dữ liệu có thể được lưu trữ trong một bộ sưu tập mà không cần chuẩn hóa như bảng RDB</a:t>
            </a:r>
            <a:endParaRPr/>
          </a:p>
          <a:p>
            <a:pPr indent="-182563" lvl="1" marL="360363" rtl="0" algn="l">
              <a:lnSpc>
                <a:spcPct val="138461"/>
              </a:lnSpc>
              <a:spcBef>
                <a:spcPts val="200"/>
              </a:spcBef>
              <a:spcAft>
                <a:spcPts val="0"/>
              </a:spcAft>
              <a:buClr>
                <a:srgbClr val="262626"/>
              </a:buClr>
              <a:buSzPts val="1040"/>
              <a:buChar char="•"/>
            </a:pPr>
            <a:r>
              <a:rPr lang="en-US"/>
              <a:t>Nhiều loại dữ liệu có thể được lưu trữ</a:t>
            </a:r>
            <a:endParaRPr/>
          </a:p>
          <a:p>
            <a:pPr indent="-182563" lvl="1" marL="360363" rtl="0" algn="l">
              <a:lnSpc>
                <a:spcPct val="138461"/>
              </a:lnSpc>
              <a:spcBef>
                <a:spcPts val="200"/>
              </a:spcBef>
              <a:spcAft>
                <a:spcPts val="0"/>
              </a:spcAft>
              <a:buClr>
                <a:srgbClr val="262626"/>
              </a:buClr>
              <a:buSzPts val="1040"/>
              <a:buChar char="•"/>
            </a:pPr>
            <a:r>
              <a:rPr lang="en-US"/>
              <a:t>Dễ dàng thay đổi mô hình dữ liệu, mở rộng trường</a:t>
            </a:r>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5" name="Shape 4425"/>
        <p:cNvGrpSpPr/>
        <p:nvPr/>
      </p:nvGrpSpPr>
      <p:grpSpPr>
        <a:xfrm>
          <a:off x="0" y="0"/>
          <a:ext cx="0" cy="0"/>
          <a:chOff x="0" y="0"/>
          <a:chExt cx="0" cy="0"/>
        </a:xfrm>
      </p:grpSpPr>
      <p:sp>
        <p:nvSpPr>
          <p:cNvPr id="4426" name="Google Shape;4426;p18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2.4. MongoDB</a:t>
            </a:r>
            <a:endParaRPr/>
          </a:p>
        </p:txBody>
      </p:sp>
      <p:sp>
        <p:nvSpPr>
          <p:cNvPr id="4427" name="Google Shape;4427;p18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Khung tổng hợp</a:t>
            </a:r>
            <a:endParaRPr/>
          </a:p>
        </p:txBody>
      </p:sp>
      <p:sp>
        <p:nvSpPr>
          <p:cNvPr id="4428" name="Google Shape;4428;p18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4429" name="Google Shape;4429;p18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Hoạt động tổng hợp xử lý bản ghi dữ liệu và chuyển kết quả tính toán</a:t>
            </a:r>
            <a:endParaRPr/>
          </a:p>
          <a:p>
            <a:pPr indent="-182563" lvl="1" marL="360363" rtl="0" algn="l">
              <a:lnSpc>
                <a:spcPct val="138461"/>
              </a:lnSpc>
              <a:spcBef>
                <a:spcPts val="200"/>
              </a:spcBef>
              <a:spcAft>
                <a:spcPts val="0"/>
              </a:spcAft>
              <a:buClr>
                <a:srgbClr val="262626"/>
              </a:buClr>
              <a:buSzPts val="1040"/>
              <a:buChar char="•"/>
            </a:pPr>
            <a:r>
              <a:rPr lang="en-US"/>
              <a:t>Quy trình theo thứ tự đường ống</a:t>
            </a:r>
            <a:endParaRPr/>
          </a:p>
          <a:p>
            <a:pPr indent="-177800" lvl="0" marL="177800" rtl="0" algn="l">
              <a:lnSpc>
                <a:spcPct val="128571"/>
              </a:lnSpc>
              <a:spcBef>
                <a:spcPts val="1000"/>
              </a:spcBef>
              <a:spcAft>
                <a:spcPts val="0"/>
              </a:spcAft>
              <a:buClr>
                <a:srgbClr val="262626"/>
              </a:buClr>
              <a:buSzPts val="1400"/>
              <a:buFont typeface="Arial"/>
              <a:buChar char="•"/>
            </a:pPr>
            <a:r>
              <a:rPr lang="en-US"/>
              <a:t>Nhóm các giá trị từ nhiều tài liệu lại với nhau và thực hiện các thao tác khác nhau trên dữ liệu được nhóm để mang lại một kết quả duy nhất</a:t>
            </a:r>
            <a:endParaRPr/>
          </a:p>
          <a:p>
            <a:pPr indent="-177800" lvl="0" marL="177800" rtl="0" algn="l">
              <a:lnSpc>
                <a:spcPct val="128571"/>
              </a:lnSpc>
              <a:spcBef>
                <a:spcPts val="1000"/>
              </a:spcBef>
              <a:spcAft>
                <a:spcPts val="0"/>
              </a:spcAft>
              <a:buClr>
                <a:srgbClr val="262626"/>
              </a:buClr>
              <a:buSzPts val="1400"/>
              <a:buFont typeface="Arial"/>
              <a:buChar char="•"/>
            </a:pPr>
            <a:r>
              <a:rPr lang="en-US"/>
              <a:t>Phương pháp thực hiện</a:t>
            </a:r>
            <a:endParaRPr/>
          </a:p>
          <a:p>
            <a:pPr indent="-182563" lvl="1" marL="360363" rtl="0" algn="l">
              <a:lnSpc>
                <a:spcPct val="138461"/>
              </a:lnSpc>
              <a:spcBef>
                <a:spcPts val="200"/>
              </a:spcBef>
              <a:spcAft>
                <a:spcPts val="0"/>
              </a:spcAft>
              <a:buClr>
                <a:srgbClr val="262626"/>
              </a:buClr>
              <a:buSzPts val="1040"/>
              <a:buChar char="•"/>
            </a:pPr>
            <a:r>
              <a:rPr lang="en-US"/>
              <a:t>Đường ống tổng hợp</a:t>
            </a:r>
            <a:endParaRPr/>
          </a:p>
          <a:p>
            <a:pPr indent="-182563" lvl="1" marL="360363" rtl="0" algn="l">
              <a:lnSpc>
                <a:spcPct val="138461"/>
              </a:lnSpc>
              <a:spcBef>
                <a:spcPts val="200"/>
              </a:spcBef>
              <a:spcAft>
                <a:spcPts val="0"/>
              </a:spcAft>
              <a:buClr>
                <a:srgbClr val="262626"/>
              </a:buClr>
              <a:buSzPts val="1040"/>
              <a:buChar char="•"/>
            </a:pPr>
            <a:r>
              <a:rPr lang="en-US"/>
              <a:t>Khung tổng hợp được mô hình hóa theo khái niệm đường ống xử lý dữ liệu</a:t>
            </a:r>
            <a:endParaRPr/>
          </a:p>
          <a:p>
            <a:pPr indent="-182563" lvl="1" marL="360363" rtl="0" algn="l">
              <a:lnSpc>
                <a:spcPct val="138461"/>
              </a:lnSpc>
              <a:spcBef>
                <a:spcPts val="200"/>
              </a:spcBef>
              <a:spcAft>
                <a:spcPts val="0"/>
              </a:spcAft>
              <a:buClr>
                <a:srgbClr val="262626"/>
              </a:buClr>
              <a:buSzPts val="1040"/>
              <a:buChar char="•"/>
            </a:pPr>
            <a:r>
              <a:rPr lang="en-US"/>
              <a:t>Chức năng Map-Reduce</a:t>
            </a:r>
            <a:endParaRPr/>
          </a:p>
          <a:p>
            <a:pPr indent="-182563" lvl="1" marL="360363" rtl="0" algn="l">
              <a:lnSpc>
                <a:spcPct val="138461"/>
              </a:lnSpc>
              <a:spcBef>
                <a:spcPts val="200"/>
              </a:spcBef>
              <a:spcAft>
                <a:spcPts val="0"/>
              </a:spcAft>
              <a:buClr>
                <a:srgbClr val="262626"/>
              </a:buClr>
              <a:buSzPts val="1040"/>
              <a:buChar char="•"/>
            </a:pPr>
            <a:r>
              <a:rPr lang="en-US"/>
              <a:t>Hoạt động tổng hợp mục đích duy nhất</a:t>
            </a:r>
            <a:endParaRPr/>
          </a:p>
          <a:p>
            <a:pPr indent="-182563" lvl="1" marL="360363" rtl="0" algn="l">
              <a:lnSpc>
                <a:spcPct val="138461"/>
              </a:lnSpc>
              <a:spcBef>
                <a:spcPts val="200"/>
              </a:spcBef>
              <a:spcAft>
                <a:spcPts val="0"/>
              </a:spcAft>
              <a:buClr>
                <a:srgbClr val="262626"/>
              </a:buClr>
              <a:buSzPts val="1040"/>
              <a:buChar char="•"/>
            </a:pPr>
            <a:r>
              <a:rPr lang="en-US"/>
              <a:t>Các hoạt động kết hợp các tài liệu trong một bộ sưu tập duy nhất</a:t>
            </a:r>
            <a:endParaRPr/>
          </a:p>
          <a:p>
            <a:pPr indent="-182563" lvl="1" marL="360363" rtl="0" algn="l">
              <a:lnSpc>
                <a:spcPct val="138461"/>
              </a:lnSpc>
              <a:spcBef>
                <a:spcPts val="200"/>
              </a:spcBef>
              <a:spcAft>
                <a:spcPts val="0"/>
              </a:spcAft>
              <a:buClr>
                <a:srgbClr val="262626"/>
              </a:buClr>
              <a:buSzPts val="1040"/>
              <a:buChar char="•"/>
            </a:pPr>
            <a:r>
              <a:rPr lang="en-US"/>
              <a:t>db.collection.count(), db.collection.distinct()</a:t>
            </a:r>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4" name="Shape 4434"/>
        <p:cNvGrpSpPr/>
        <p:nvPr/>
      </p:nvGrpSpPr>
      <p:grpSpPr>
        <a:xfrm>
          <a:off x="0" y="0"/>
          <a:ext cx="0" cy="0"/>
          <a:chOff x="0" y="0"/>
          <a:chExt cx="0" cy="0"/>
        </a:xfrm>
      </p:grpSpPr>
      <p:sp>
        <p:nvSpPr>
          <p:cNvPr id="4435" name="Google Shape;4435;p18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2.4. MongoDB</a:t>
            </a:r>
            <a:endParaRPr/>
          </a:p>
        </p:txBody>
      </p:sp>
      <p:sp>
        <p:nvSpPr>
          <p:cNvPr id="4436" name="Google Shape;4436;p18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Đường ống tổng hợp</a:t>
            </a:r>
            <a:endParaRPr/>
          </a:p>
        </p:txBody>
      </p:sp>
      <p:sp>
        <p:nvSpPr>
          <p:cNvPr id="4437" name="Google Shape;4437;p18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4438" name="Google Shape;4438;p18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Đường ống</a:t>
            </a:r>
            <a:endParaRPr/>
          </a:p>
          <a:p>
            <a:pPr indent="-182563" lvl="1" marL="360363" rtl="0" algn="l">
              <a:lnSpc>
                <a:spcPct val="138461"/>
              </a:lnSpc>
              <a:spcBef>
                <a:spcPts val="200"/>
              </a:spcBef>
              <a:spcAft>
                <a:spcPts val="0"/>
              </a:spcAft>
              <a:buClr>
                <a:srgbClr val="262626"/>
              </a:buClr>
              <a:buSzPts val="1040"/>
              <a:buChar char="•"/>
            </a:pPr>
            <a:r>
              <a:rPr lang="en-US"/>
              <a:t>Truyền phát tài liệu và biến nó thành nhiều trạng thái</a:t>
            </a:r>
            <a:endParaRPr/>
          </a:p>
          <a:p>
            <a:pPr indent="-182563" lvl="1" marL="360363" rtl="0" algn="l">
              <a:lnSpc>
                <a:spcPct val="138461"/>
              </a:lnSpc>
              <a:spcBef>
                <a:spcPts val="200"/>
              </a:spcBef>
              <a:spcAft>
                <a:spcPts val="0"/>
              </a:spcAft>
              <a:buClr>
                <a:srgbClr val="262626"/>
              </a:buClr>
              <a:buSzPts val="1040"/>
              <a:buChar char="•"/>
            </a:pPr>
            <a:r>
              <a:rPr lang="en-US"/>
              <a:t>Mỗi giai đoạn chuyển đổi tài liệu thông qua đường ống dẫn.</a:t>
            </a:r>
            <a:endParaRPr/>
          </a:p>
          <a:p>
            <a:pPr indent="-182563" lvl="1" marL="360363" rtl="0" algn="l">
              <a:lnSpc>
                <a:spcPct val="138461"/>
              </a:lnSpc>
              <a:spcBef>
                <a:spcPts val="200"/>
              </a:spcBef>
              <a:spcAft>
                <a:spcPts val="0"/>
              </a:spcAft>
              <a:buClr>
                <a:srgbClr val="262626"/>
              </a:buClr>
              <a:buSzPts val="1040"/>
              <a:buChar char="•"/>
            </a:pPr>
            <a:r>
              <a:rPr lang="en-US"/>
              <a:t>Một số giai đoạn tạo tài liệu mới hoặc lọc tài liệu.</a:t>
            </a:r>
            <a:endParaRPr/>
          </a:p>
          <a:p>
            <a:pPr indent="-182563" lvl="1" marL="360363" rtl="0" algn="l">
              <a:lnSpc>
                <a:spcPct val="138461"/>
              </a:lnSpc>
              <a:spcBef>
                <a:spcPts val="200"/>
              </a:spcBef>
              <a:spcAft>
                <a:spcPts val="0"/>
              </a:spcAft>
              <a:buClr>
                <a:srgbClr val="262626"/>
              </a:buClr>
              <a:buSzPts val="1040"/>
              <a:buChar char="•"/>
            </a:pPr>
            <a:r>
              <a:rPr lang="en-US"/>
              <a:t>7 trạng thái - $project, $match, $group, $sort, $skip &amp;$ limit, $first &amp; $last, $unwind</a:t>
            </a:r>
            <a:endParaRPr/>
          </a:p>
        </p:txBody>
      </p:sp>
      <p:grpSp>
        <p:nvGrpSpPr>
          <p:cNvPr id="4439" name="Google Shape;4439;p182"/>
          <p:cNvGrpSpPr/>
          <p:nvPr/>
        </p:nvGrpSpPr>
        <p:grpSpPr>
          <a:xfrm>
            <a:off x="1581050" y="3960424"/>
            <a:ext cx="7095059" cy="1990199"/>
            <a:chOff x="1906037" y="3990904"/>
            <a:chExt cx="7095059" cy="1990199"/>
          </a:xfrm>
        </p:grpSpPr>
        <p:cxnSp>
          <p:nvCxnSpPr>
            <p:cNvPr id="4440" name="Google Shape;4440;p182"/>
            <p:cNvCxnSpPr/>
            <p:nvPr/>
          </p:nvCxnSpPr>
          <p:spPr>
            <a:xfrm flipH="1" rot="10800000">
              <a:off x="2889309" y="4803261"/>
              <a:ext cx="385544" cy="1"/>
            </a:xfrm>
            <a:prstGeom prst="straightConnector1">
              <a:avLst/>
            </a:prstGeom>
            <a:noFill/>
            <a:ln cap="flat" cmpd="sng" w="25400">
              <a:solidFill>
                <a:srgbClr val="1F45BC"/>
              </a:solidFill>
              <a:prstDash val="solid"/>
              <a:miter lim="800000"/>
              <a:headEnd len="sm" w="sm" type="none"/>
              <a:tailEnd len="med" w="med" type="triangle"/>
            </a:ln>
          </p:spPr>
        </p:cxnSp>
        <p:cxnSp>
          <p:nvCxnSpPr>
            <p:cNvPr id="4441" name="Google Shape;4441;p182"/>
            <p:cNvCxnSpPr/>
            <p:nvPr/>
          </p:nvCxnSpPr>
          <p:spPr>
            <a:xfrm flipH="1" rot="10800000">
              <a:off x="4331394" y="4803261"/>
              <a:ext cx="385544" cy="1"/>
            </a:xfrm>
            <a:prstGeom prst="straightConnector1">
              <a:avLst/>
            </a:prstGeom>
            <a:noFill/>
            <a:ln cap="flat" cmpd="sng" w="25400">
              <a:solidFill>
                <a:srgbClr val="1F45BC"/>
              </a:solidFill>
              <a:prstDash val="solid"/>
              <a:miter lim="800000"/>
              <a:headEnd len="sm" w="sm" type="none"/>
              <a:tailEnd len="med" w="med" type="triangle"/>
            </a:ln>
          </p:spPr>
        </p:cxnSp>
        <p:cxnSp>
          <p:nvCxnSpPr>
            <p:cNvPr id="4442" name="Google Shape;4442;p182"/>
            <p:cNvCxnSpPr/>
            <p:nvPr/>
          </p:nvCxnSpPr>
          <p:spPr>
            <a:xfrm flipH="1" rot="10800000">
              <a:off x="5809674" y="4803262"/>
              <a:ext cx="265315" cy="1"/>
            </a:xfrm>
            <a:prstGeom prst="straightConnector1">
              <a:avLst/>
            </a:prstGeom>
            <a:noFill/>
            <a:ln cap="flat" cmpd="sng" w="25400">
              <a:solidFill>
                <a:srgbClr val="1F45BC"/>
              </a:solidFill>
              <a:prstDash val="solid"/>
              <a:miter lim="800000"/>
              <a:headEnd len="sm" w="sm" type="none"/>
              <a:tailEnd len="med" w="med" type="triangle"/>
            </a:ln>
          </p:spPr>
        </p:cxnSp>
        <p:cxnSp>
          <p:nvCxnSpPr>
            <p:cNvPr id="4443" name="Google Shape;4443;p182"/>
            <p:cNvCxnSpPr/>
            <p:nvPr/>
          </p:nvCxnSpPr>
          <p:spPr>
            <a:xfrm flipH="1" rot="10800000">
              <a:off x="6684802" y="4803262"/>
              <a:ext cx="265315" cy="1"/>
            </a:xfrm>
            <a:prstGeom prst="straightConnector1">
              <a:avLst/>
            </a:prstGeom>
            <a:noFill/>
            <a:ln cap="flat" cmpd="sng" w="25400">
              <a:solidFill>
                <a:srgbClr val="1F45BC"/>
              </a:solidFill>
              <a:prstDash val="solid"/>
              <a:miter lim="800000"/>
              <a:headEnd len="sm" w="sm" type="none"/>
              <a:tailEnd len="med" w="med" type="triangle"/>
            </a:ln>
          </p:spPr>
        </p:cxnSp>
        <p:cxnSp>
          <p:nvCxnSpPr>
            <p:cNvPr id="4444" name="Google Shape;4444;p182"/>
            <p:cNvCxnSpPr/>
            <p:nvPr/>
          </p:nvCxnSpPr>
          <p:spPr>
            <a:xfrm>
              <a:off x="6108398" y="4803261"/>
              <a:ext cx="522169" cy="0"/>
            </a:xfrm>
            <a:prstGeom prst="straightConnector1">
              <a:avLst/>
            </a:prstGeom>
            <a:noFill/>
            <a:ln cap="flat" cmpd="sng" w="25400">
              <a:solidFill>
                <a:srgbClr val="1F45BC"/>
              </a:solidFill>
              <a:prstDash val="dot"/>
              <a:miter lim="800000"/>
              <a:headEnd len="sm" w="sm" type="none"/>
              <a:tailEnd len="sm" w="sm" type="none"/>
            </a:ln>
          </p:spPr>
        </p:cxnSp>
        <p:sp>
          <p:nvSpPr>
            <p:cNvPr id="4445" name="Google Shape;4445;p182"/>
            <p:cNvSpPr/>
            <p:nvPr/>
          </p:nvSpPr>
          <p:spPr>
            <a:xfrm>
              <a:off x="4670272" y="3990904"/>
              <a:ext cx="11769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[Đường ống]</a:t>
              </a:r>
              <a:endParaRPr sz="1400">
                <a:solidFill>
                  <a:srgbClr val="1F45BC"/>
                </a:solidFill>
                <a:latin typeface="Arial"/>
                <a:ea typeface="Arial"/>
                <a:cs typeface="Arial"/>
                <a:sym typeface="Arial"/>
              </a:endParaRPr>
            </a:p>
          </p:txBody>
        </p:sp>
        <p:sp>
          <p:nvSpPr>
            <p:cNvPr id="4446" name="Google Shape;4446;p182"/>
            <p:cNvSpPr/>
            <p:nvPr/>
          </p:nvSpPr>
          <p:spPr>
            <a:xfrm>
              <a:off x="4643822" y="5671728"/>
              <a:ext cx="122982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Các giai đoạn</a:t>
              </a:r>
              <a:endParaRPr sz="1400">
                <a:solidFill>
                  <a:srgbClr val="1F45BC"/>
                </a:solidFill>
                <a:latin typeface="Arial"/>
                <a:ea typeface="Arial"/>
                <a:cs typeface="Arial"/>
                <a:sym typeface="Arial"/>
              </a:endParaRPr>
            </a:p>
          </p:txBody>
        </p:sp>
        <p:sp>
          <p:nvSpPr>
            <p:cNvPr id="4447" name="Google Shape;4447;p182"/>
            <p:cNvSpPr/>
            <p:nvPr/>
          </p:nvSpPr>
          <p:spPr>
            <a:xfrm>
              <a:off x="1906037" y="5671728"/>
              <a:ext cx="101822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Bộ sưu tập</a:t>
              </a:r>
              <a:endParaRPr sz="1400">
                <a:solidFill>
                  <a:srgbClr val="1F45BC"/>
                </a:solidFill>
                <a:latin typeface="Arial"/>
                <a:ea typeface="Arial"/>
                <a:cs typeface="Arial"/>
                <a:sym typeface="Arial"/>
              </a:endParaRPr>
            </a:p>
          </p:txBody>
        </p:sp>
        <p:sp>
          <p:nvSpPr>
            <p:cNvPr id="4448" name="Google Shape;4448;p182"/>
            <p:cNvSpPr/>
            <p:nvPr/>
          </p:nvSpPr>
          <p:spPr>
            <a:xfrm>
              <a:off x="7864246" y="5673326"/>
              <a:ext cx="113685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Dữ liệu xuất</a:t>
              </a:r>
              <a:endParaRPr sz="1400">
                <a:solidFill>
                  <a:srgbClr val="1F45BC"/>
                </a:solidFill>
                <a:latin typeface="Arial"/>
                <a:ea typeface="Arial"/>
                <a:cs typeface="Arial"/>
                <a:sym typeface="Arial"/>
              </a:endParaRPr>
            </a:p>
          </p:txBody>
        </p:sp>
        <p:cxnSp>
          <p:nvCxnSpPr>
            <p:cNvPr id="4449" name="Google Shape;4449;p182"/>
            <p:cNvCxnSpPr>
              <a:stCxn id="4450" idx="3"/>
              <a:endCxn id="4447" idx="0"/>
            </p:cNvCxnSpPr>
            <p:nvPr/>
          </p:nvCxnSpPr>
          <p:spPr>
            <a:xfrm>
              <a:off x="2415151" y="5084308"/>
              <a:ext cx="0" cy="587400"/>
            </a:xfrm>
            <a:prstGeom prst="straightConnector1">
              <a:avLst/>
            </a:prstGeom>
            <a:noFill/>
            <a:ln cap="flat" cmpd="sng" w="19050">
              <a:solidFill>
                <a:srgbClr val="1F45BC"/>
              </a:solidFill>
              <a:prstDash val="solid"/>
              <a:miter lim="800000"/>
              <a:headEnd len="sm" w="sm" type="none"/>
              <a:tailEnd len="sm" w="sm" type="none"/>
            </a:ln>
          </p:spPr>
        </p:cxnSp>
        <p:cxnSp>
          <p:nvCxnSpPr>
            <p:cNvPr id="4451" name="Google Shape;4451;p182"/>
            <p:cNvCxnSpPr>
              <a:stCxn id="4452" idx="2"/>
              <a:endCxn id="4446" idx="0"/>
            </p:cNvCxnSpPr>
            <p:nvPr/>
          </p:nvCxnSpPr>
          <p:spPr>
            <a:xfrm>
              <a:off x="5258735" y="4972920"/>
              <a:ext cx="0" cy="698700"/>
            </a:xfrm>
            <a:prstGeom prst="straightConnector1">
              <a:avLst/>
            </a:prstGeom>
            <a:noFill/>
            <a:ln cap="flat" cmpd="sng" w="19050">
              <a:solidFill>
                <a:srgbClr val="1F45BC"/>
              </a:solidFill>
              <a:prstDash val="solid"/>
              <a:miter lim="800000"/>
              <a:headEnd len="sm" w="sm" type="none"/>
              <a:tailEnd len="sm" w="sm" type="none"/>
            </a:ln>
          </p:spPr>
        </p:cxnSp>
        <p:cxnSp>
          <p:nvCxnSpPr>
            <p:cNvPr id="4453" name="Google Shape;4453;p182"/>
            <p:cNvCxnSpPr>
              <a:stCxn id="4454" idx="2"/>
              <a:endCxn id="4446" idx="0"/>
            </p:cNvCxnSpPr>
            <p:nvPr/>
          </p:nvCxnSpPr>
          <p:spPr>
            <a:xfrm>
              <a:off x="3802349" y="4972920"/>
              <a:ext cx="1456500" cy="698700"/>
            </a:xfrm>
            <a:prstGeom prst="straightConnector1">
              <a:avLst/>
            </a:prstGeom>
            <a:noFill/>
            <a:ln cap="flat" cmpd="sng" w="19050">
              <a:solidFill>
                <a:srgbClr val="1F45BC"/>
              </a:solidFill>
              <a:prstDash val="solid"/>
              <a:miter lim="800000"/>
              <a:headEnd len="sm" w="sm" type="none"/>
              <a:tailEnd len="sm" w="sm" type="none"/>
            </a:ln>
          </p:spPr>
        </p:cxnSp>
        <p:cxnSp>
          <p:nvCxnSpPr>
            <p:cNvPr id="4455" name="Google Shape;4455;p182"/>
            <p:cNvCxnSpPr>
              <a:stCxn id="4456" idx="2"/>
              <a:endCxn id="4446" idx="0"/>
            </p:cNvCxnSpPr>
            <p:nvPr/>
          </p:nvCxnSpPr>
          <p:spPr>
            <a:xfrm flipH="1">
              <a:off x="5258658" y="4965279"/>
              <a:ext cx="2205300" cy="706500"/>
            </a:xfrm>
            <a:prstGeom prst="straightConnector1">
              <a:avLst/>
            </a:prstGeom>
            <a:noFill/>
            <a:ln cap="flat" cmpd="sng" w="19050">
              <a:solidFill>
                <a:srgbClr val="1F45BC"/>
              </a:solidFill>
              <a:prstDash val="solid"/>
              <a:miter lim="800000"/>
              <a:headEnd len="sm" w="sm" type="none"/>
              <a:tailEnd len="sm" w="sm" type="none"/>
            </a:ln>
          </p:spPr>
        </p:cxnSp>
        <p:sp>
          <p:nvSpPr>
            <p:cNvPr id="4450" name="Google Shape;4450;p182"/>
            <p:cNvSpPr/>
            <p:nvPr/>
          </p:nvSpPr>
          <p:spPr>
            <a:xfrm>
              <a:off x="2013124" y="4388921"/>
              <a:ext cx="804054" cy="695387"/>
            </a:xfrm>
            <a:prstGeom prst="can">
              <a:avLst>
                <a:gd fmla="val 26205" name="adj"/>
              </a:avLst>
            </a:prstGeom>
            <a:solidFill>
              <a:srgbClr val="C6D7F0"/>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454" name="Google Shape;4454;p182"/>
            <p:cNvSpPr/>
            <p:nvPr/>
          </p:nvSpPr>
          <p:spPr>
            <a:xfrm>
              <a:off x="3334297" y="4648884"/>
              <a:ext cx="936104" cy="324036"/>
            </a:xfrm>
            <a:prstGeom prst="roundRect">
              <a:avLst>
                <a:gd fmla="val 21370" name="adj"/>
              </a:avLst>
            </a:prstGeom>
            <a:solidFill>
              <a:schemeClr val="lt1"/>
            </a:solidFill>
            <a:ln cap="flat" cmpd="sng" w="25400">
              <a:solidFill>
                <a:srgbClr val="7FC8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52" name="Google Shape;4452;p182"/>
            <p:cNvSpPr/>
            <p:nvPr/>
          </p:nvSpPr>
          <p:spPr>
            <a:xfrm>
              <a:off x="4790683" y="4648884"/>
              <a:ext cx="936104" cy="324036"/>
            </a:xfrm>
            <a:prstGeom prst="roundRect">
              <a:avLst>
                <a:gd fmla="val 21370" name="adj"/>
              </a:avLst>
            </a:prstGeom>
            <a:solidFill>
              <a:schemeClr val="lt1"/>
            </a:solidFill>
            <a:ln cap="flat" cmpd="sng" w="25400">
              <a:solidFill>
                <a:srgbClr val="3961D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56" name="Google Shape;4456;p182"/>
            <p:cNvSpPr/>
            <p:nvPr/>
          </p:nvSpPr>
          <p:spPr>
            <a:xfrm>
              <a:off x="6995906" y="4641243"/>
              <a:ext cx="936104" cy="324036"/>
            </a:xfrm>
            <a:prstGeom prst="roundRect">
              <a:avLst>
                <a:gd fmla="val 21370" name="adj"/>
              </a:avLst>
            </a:prstGeom>
            <a:solidFill>
              <a:schemeClr val="lt1"/>
            </a:solidFill>
            <a:ln cap="flat" cmpd="sng" w="25400">
              <a:solidFill>
                <a:srgbClr val="A1A9F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4457" name="Google Shape;4457;p182"/>
            <p:cNvCxnSpPr>
              <a:stCxn id="4456" idx="3"/>
              <a:endCxn id="4448" idx="0"/>
            </p:cNvCxnSpPr>
            <p:nvPr/>
          </p:nvCxnSpPr>
          <p:spPr>
            <a:xfrm>
              <a:off x="7932010" y="4803261"/>
              <a:ext cx="500700" cy="870000"/>
            </a:xfrm>
            <a:prstGeom prst="bentConnector2">
              <a:avLst/>
            </a:prstGeom>
            <a:noFill/>
            <a:ln cap="flat" cmpd="sng" w="25400">
              <a:solidFill>
                <a:srgbClr val="1F45BC"/>
              </a:solidFill>
              <a:prstDash val="solid"/>
              <a:miter lim="800000"/>
              <a:headEnd len="sm" w="sm" type="none"/>
              <a:tailEnd len="med" w="med" type="triangle"/>
            </a:ln>
          </p:spPr>
        </p:cxnSp>
      </p:gr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2" name="Shape 4462"/>
        <p:cNvGrpSpPr/>
        <p:nvPr/>
      </p:nvGrpSpPr>
      <p:grpSpPr>
        <a:xfrm>
          <a:off x="0" y="0"/>
          <a:ext cx="0" cy="0"/>
          <a:chOff x="0" y="0"/>
          <a:chExt cx="0" cy="0"/>
        </a:xfrm>
      </p:grpSpPr>
      <p:sp>
        <p:nvSpPr>
          <p:cNvPr id="4463" name="Google Shape;4463;p18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2.4. MongoDB</a:t>
            </a:r>
            <a:endParaRPr/>
          </a:p>
        </p:txBody>
      </p:sp>
      <p:sp>
        <p:nvSpPr>
          <p:cNvPr id="4464" name="Google Shape;4464;p18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Biểu thức tổng hợp</a:t>
            </a:r>
            <a:endParaRPr/>
          </a:p>
        </p:txBody>
      </p:sp>
      <p:sp>
        <p:nvSpPr>
          <p:cNvPr id="4465" name="Google Shape;4465;p18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4466" name="Google Shape;4466;p18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Sự biểu lộ</a:t>
            </a:r>
            <a:endParaRPr/>
          </a:p>
          <a:p>
            <a:pPr indent="-182563" lvl="1" marL="360363" rtl="0" algn="l">
              <a:lnSpc>
                <a:spcPct val="138461"/>
              </a:lnSpc>
              <a:spcBef>
                <a:spcPts val="200"/>
              </a:spcBef>
              <a:spcAft>
                <a:spcPts val="0"/>
              </a:spcAft>
              <a:buClr>
                <a:srgbClr val="262626"/>
              </a:buClr>
              <a:buSzPts val="1040"/>
              <a:buChar char="•"/>
            </a:pPr>
            <a:r>
              <a:rPr lang="en-US"/>
              <a:t>Tạo tài liệu đầu ra dựa trên biểu thức tài liệu đầu vào</a:t>
            </a:r>
            <a:endParaRPr/>
          </a:p>
        </p:txBody>
      </p:sp>
      <p:sp>
        <p:nvSpPr>
          <p:cNvPr id="4467" name="Google Shape;4467;p183"/>
          <p:cNvSpPr/>
          <p:nvPr/>
        </p:nvSpPr>
        <p:spPr>
          <a:xfrm>
            <a:off x="4026675" y="3178025"/>
            <a:ext cx="181492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[Biểu thức tổng hợp]</a:t>
            </a:r>
            <a:endParaRPr sz="1400">
              <a:solidFill>
                <a:srgbClr val="1F45BC"/>
              </a:solidFill>
              <a:latin typeface="Arial"/>
              <a:ea typeface="Arial"/>
              <a:cs typeface="Arial"/>
              <a:sym typeface="Arial"/>
            </a:endParaRPr>
          </a:p>
        </p:txBody>
      </p:sp>
      <p:grpSp>
        <p:nvGrpSpPr>
          <p:cNvPr id="4468" name="Google Shape;4468;p183"/>
          <p:cNvGrpSpPr/>
          <p:nvPr/>
        </p:nvGrpSpPr>
        <p:grpSpPr>
          <a:xfrm>
            <a:off x="3077467" y="3717033"/>
            <a:ext cx="3713337" cy="2020723"/>
            <a:chOff x="3170099" y="3803628"/>
            <a:chExt cx="3713337" cy="2020723"/>
          </a:xfrm>
        </p:grpSpPr>
        <p:grpSp>
          <p:nvGrpSpPr>
            <p:cNvPr id="4469" name="Google Shape;4469;p183"/>
            <p:cNvGrpSpPr/>
            <p:nvPr/>
          </p:nvGrpSpPr>
          <p:grpSpPr>
            <a:xfrm>
              <a:off x="3170099" y="3803628"/>
              <a:ext cx="1437873" cy="2020723"/>
              <a:chOff x="2221191" y="3379655"/>
              <a:chExt cx="2260800" cy="2020723"/>
            </a:xfrm>
          </p:grpSpPr>
          <p:sp>
            <p:nvSpPr>
              <p:cNvPr id="4470" name="Google Shape;4470;p183"/>
              <p:cNvSpPr/>
              <p:nvPr/>
            </p:nvSpPr>
            <p:spPr>
              <a:xfrm>
                <a:off x="2221191" y="3379655"/>
                <a:ext cx="2260800" cy="504580"/>
              </a:xfrm>
              <a:prstGeom prst="roundRect">
                <a:avLst>
                  <a:gd fmla="val 17036" name="adj"/>
                </a:avLst>
              </a:prstGeom>
              <a:solidFill>
                <a:srgbClr val="ACCBFE"/>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$sum</a:t>
                </a:r>
                <a:endParaRPr sz="1400">
                  <a:solidFill>
                    <a:srgbClr val="1F45BC"/>
                  </a:solidFill>
                  <a:latin typeface="Arial"/>
                  <a:ea typeface="Arial"/>
                  <a:cs typeface="Arial"/>
                  <a:sym typeface="Arial"/>
                </a:endParaRPr>
              </a:p>
            </p:txBody>
          </p:sp>
          <p:sp>
            <p:nvSpPr>
              <p:cNvPr id="4471" name="Google Shape;4471;p183"/>
              <p:cNvSpPr/>
              <p:nvPr/>
            </p:nvSpPr>
            <p:spPr>
              <a:xfrm>
                <a:off x="2221191" y="3887454"/>
                <a:ext cx="2260800" cy="504580"/>
              </a:xfrm>
              <a:prstGeom prst="roundRect">
                <a:avLst>
                  <a:gd fmla="val 17280" name="adj"/>
                </a:avLst>
              </a:prstGeom>
              <a:solidFill>
                <a:srgbClr val="66A1FE"/>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$avg</a:t>
                </a:r>
                <a:endParaRPr sz="1400">
                  <a:solidFill>
                    <a:srgbClr val="1F45BC"/>
                  </a:solidFill>
                  <a:latin typeface="Arial"/>
                  <a:ea typeface="Arial"/>
                  <a:cs typeface="Arial"/>
                  <a:sym typeface="Arial"/>
                </a:endParaRPr>
              </a:p>
            </p:txBody>
          </p:sp>
          <p:sp>
            <p:nvSpPr>
              <p:cNvPr id="4472" name="Google Shape;4472;p183"/>
              <p:cNvSpPr/>
              <p:nvPr/>
            </p:nvSpPr>
            <p:spPr>
              <a:xfrm>
                <a:off x="2221191" y="4391218"/>
                <a:ext cx="2260800" cy="504580"/>
              </a:xfrm>
              <a:prstGeom prst="roundRect">
                <a:avLst>
                  <a:gd fmla="val 16571" name="adj"/>
                </a:avLst>
              </a:prstGeom>
              <a:solidFill>
                <a:srgbClr val="E6E6E6"/>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$min</a:t>
                </a:r>
                <a:endParaRPr sz="1400">
                  <a:solidFill>
                    <a:srgbClr val="1F45BC"/>
                  </a:solidFill>
                  <a:latin typeface="Arial"/>
                  <a:ea typeface="Arial"/>
                  <a:cs typeface="Arial"/>
                  <a:sym typeface="Arial"/>
                </a:endParaRPr>
              </a:p>
            </p:txBody>
          </p:sp>
          <p:sp>
            <p:nvSpPr>
              <p:cNvPr id="4473" name="Google Shape;4473;p183"/>
              <p:cNvSpPr/>
              <p:nvPr/>
            </p:nvSpPr>
            <p:spPr>
              <a:xfrm>
                <a:off x="2221191" y="4895798"/>
                <a:ext cx="2260800" cy="504580"/>
              </a:xfrm>
              <a:prstGeom prst="roundRect">
                <a:avLst>
                  <a:gd fmla="val 14812" name="adj"/>
                </a:avLst>
              </a:prstGeom>
              <a:solidFill>
                <a:srgbClr val="829BEA"/>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$max</a:t>
                </a:r>
                <a:endParaRPr sz="1400">
                  <a:solidFill>
                    <a:srgbClr val="1F45BC"/>
                  </a:solidFill>
                  <a:latin typeface="Arial"/>
                  <a:ea typeface="Arial"/>
                  <a:cs typeface="Arial"/>
                  <a:sym typeface="Arial"/>
                </a:endParaRPr>
              </a:p>
            </p:txBody>
          </p:sp>
        </p:grpSp>
        <p:grpSp>
          <p:nvGrpSpPr>
            <p:cNvPr id="4474" name="Google Shape;4474;p183"/>
            <p:cNvGrpSpPr/>
            <p:nvPr/>
          </p:nvGrpSpPr>
          <p:grpSpPr>
            <a:xfrm>
              <a:off x="5445563" y="3803628"/>
              <a:ext cx="1437873" cy="2020723"/>
              <a:chOff x="5648763" y="3675637"/>
              <a:chExt cx="1437873" cy="2020723"/>
            </a:xfrm>
          </p:grpSpPr>
          <p:sp>
            <p:nvSpPr>
              <p:cNvPr id="4475" name="Google Shape;4475;p183"/>
              <p:cNvSpPr/>
              <p:nvPr/>
            </p:nvSpPr>
            <p:spPr>
              <a:xfrm>
                <a:off x="5648763" y="3675637"/>
                <a:ext cx="1437873" cy="504580"/>
              </a:xfrm>
              <a:prstGeom prst="roundRect">
                <a:avLst>
                  <a:gd fmla="val 14812" name="adj"/>
                </a:avLst>
              </a:prstGeom>
              <a:solidFill>
                <a:srgbClr val="ACCBFE"/>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$push</a:t>
                </a:r>
                <a:endParaRPr sz="1400">
                  <a:solidFill>
                    <a:srgbClr val="1F45BC"/>
                  </a:solidFill>
                  <a:latin typeface="Arial"/>
                  <a:ea typeface="Arial"/>
                  <a:cs typeface="Arial"/>
                  <a:sym typeface="Arial"/>
                </a:endParaRPr>
              </a:p>
            </p:txBody>
          </p:sp>
          <p:sp>
            <p:nvSpPr>
              <p:cNvPr id="4476" name="Google Shape;4476;p183"/>
              <p:cNvSpPr/>
              <p:nvPr/>
            </p:nvSpPr>
            <p:spPr>
              <a:xfrm>
                <a:off x="5648763" y="4183436"/>
                <a:ext cx="1437873" cy="504580"/>
              </a:xfrm>
              <a:prstGeom prst="roundRect">
                <a:avLst>
                  <a:gd fmla="val 11293" name="adj"/>
                </a:avLst>
              </a:prstGeom>
              <a:solidFill>
                <a:srgbClr val="66A1FE"/>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$addToSet</a:t>
                </a:r>
                <a:endParaRPr sz="1400">
                  <a:solidFill>
                    <a:srgbClr val="1F45BC"/>
                  </a:solidFill>
                  <a:latin typeface="Arial"/>
                  <a:ea typeface="Arial"/>
                  <a:cs typeface="Arial"/>
                  <a:sym typeface="Arial"/>
                </a:endParaRPr>
              </a:p>
            </p:txBody>
          </p:sp>
          <p:sp>
            <p:nvSpPr>
              <p:cNvPr id="4477" name="Google Shape;4477;p183"/>
              <p:cNvSpPr/>
              <p:nvPr/>
            </p:nvSpPr>
            <p:spPr>
              <a:xfrm>
                <a:off x="5648763" y="4687200"/>
                <a:ext cx="1437873" cy="504580"/>
              </a:xfrm>
              <a:prstGeom prst="roundRect">
                <a:avLst>
                  <a:gd fmla="val 13052" name="adj"/>
                </a:avLst>
              </a:prstGeom>
              <a:solidFill>
                <a:srgbClr val="E6E6E6"/>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$first</a:t>
                </a:r>
                <a:endParaRPr sz="1400">
                  <a:solidFill>
                    <a:srgbClr val="1F45BC"/>
                  </a:solidFill>
                  <a:latin typeface="Arial"/>
                  <a:ea typeface="Arial"/>
                  <a:cs typeface="Arial"/>
                  <a:sym typeface="Arial"/>
                </a:endParaRPr>
              </a:p>
            </p:txBody>
          </p:sp>
          <p:sp>
            <p:nvSpPr>
              <p:cNvPr id="4478" name="Google Shape;4478;p183"/>
              <p:cNvSpPr/>
              <p:nvPr/>
            </p:nvSpPr>
            <p:spPr>
              <a:xfrm>
                <a:off x="5648763" y="5191780"/>
                <a:ext cx="1437873" cy="504580"/>
              </a:xfrm>
              <a:prstGeom prst="roundRect">
                <a:avLst>
                  <a:gd fmla="val 14812" name="adj"/>
                </a:avLst>
              </a:prstGeom>
              <a:solidFill>
                <a:srgbClr val="829BEA"/>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$last</a:t>
                </a:r>
                <a:endParaRPr sz="1400">
                  <a:solidFill>
                    <a:srgbClr val="1F45BC"/>
                  </a:solidFill>
                  <a:latin typeface="Arial"/>
                  <a:ea typeface="Arial"/>
                  <a:cs typeface="Arial"/>
                  <a:sym typeface="Arial"/>
                </a:endParaRPr>
              </a:p>
            </p:txBody>
          </p:sp>
        </p:grpSp>
        <p:cxnSp>
          <p:nvCxnSpPr>
            <p:cNvPr id="4479" name="Google Shape;4479;p183"/>
            <p:cNvCxnSpPr>
              <a:stCxn id="4470" idx="3"/>
              <a:endCxn id="4475" idx="1"/>
            </p:cNvCxnSpPr>
            <p:nvPr/>
          </p:nvCxnSpPr>
          <p:spPr>
            <a:xfrm>
              <a:off x="4607972" y="4055918"/>
              <a:ext cx="837600" cy="0"/>
            </a:xfrm>
            <a:prstGeom prst="straightConnector1">
              <a:avLst/>
            </a:prstGeom>
            <a:noFill/>
            <a:ln cap="flat" cmpd="sng" w="28575">
              <a:solidFill>
                <a:srgbClr val="1F45BC"/>
              </a:solidFill>
              <a:prstDash val="solid"/>
              <a:miter lim="800000"/>
              <a:headEnd len="sm" w="sm" type="none"/>
              <a:tailEnd len="sm" w="sm" type="none"/>
            </a:ln>
          </p:spPr>
        </p:cxnSp>
        <p:cxnSp>
          <p:nvCxnSpPr>
            <p:cNvPr id="4480" name="Google Shape;4480;p183"/>
            <p:cNvCxnSpPr>
              <a:stCxn id="4471" idx="3"/>
              <a:endCxn id="4476" idx="1"/>
            </p:cNvCxnSpPr>
            <p:nvPr/>
          </p:nvCxnSpPr>
          <p:spPr>
            <a:xfrm>
              <a:off x="4607972" y="4563717"/>
              <a:ext cx="837600" cy="0"/>
            </a:xfrm>
            <a:prstGeom prst="straightConnector1">
              <a:avLst/>
            </a:prstGeom>
            <a:noFill/>
            <a:ln cap="flat" cmpd="sng" w="28575">
              <a:solidFill>
                <a:srgbClr val="1F45BC"/>
              </a:solidFill>
              <a:prstDash val="solid"/>
              <a:miter lim="800000"/>
              <a:headEnd len="sm" w="sm" type="none"/>
              <a:tailEnd len="sm" w="sm" type="none"/>
            </a:ln>
          </p:spPr>
        </p:cxnSp>
        <p:cxnSp>
          <p:nvCxnSpPr>
            <p:cNvPr id="4481" name="Google Shape;4481;p183"/>
            <p:cNvCxnSpPr>
              <a:stCxn id="4472" idx="3"/>
              <a:endCxn id="4477" idx="1"/>
            </p:cNvCxnSpPr>
            <p:nvPr/>
          </p:nvCxnSpPr>
          <p:spPr>
            <a:xfrm>
              <a:off x="4607972" y="5067481"/>
              <a:ext cx="837600" cy="0"/>
            </a:xfrm>
            <a:prstGeom prst="straightConnector1">
              <a:avLst/>
            </a:prstGeom>
            <a:noFill/>
            <a:ln cap="flat" cmpd="sng" w="28575">
              <a:solidFill>
                <a:srgbClr val="1F45BC"/>
              </a:solidFill>
              <a:prstDash val="solid"/>
              <a:miter lim="800000"/>
              <a:headEnd len="sm" w="sm" type="none"/>
              <a:tailEnd len="sm" w="sm" type="none"/>
            </a:ln>
          </p:spPr>
        </p:cxnSp>
        <p:cxnSp>
          <p:nvCxnSpPr>
            <p:cNvPr id="4482" name="Google Shape;4482;p183"/>
            <p:cNvCxnSpPr>
              <a:stCxn id="4473" idx="3"/>
              <a:endCxn id="4478" idx="1"/>
            </p:cNvCxnSpPr>
            <p:nvPr/>
          </p:nvCxnSpPr>
          <p:spPr>
            <a:xfrm>
              <a:off x="4607972" y="5572061"/>
              <a:ext cx="837600" cy="0"/>
            </a:xfrm>
            <a:prstGeom prst="straightConnector1">
              <a:avLst/>
            </a:prstGeom>
            <a:noFill/>
            <a:ln cap="flat" cmpd="sng" w="28575">
              <a:solidFill>
                <a:srgbClr val="1F45BC"/>
              </a:solidFill>
              <a:prstDash val="solid"/>
              <a:miter lim="800000"/>
              <a:headEnd len="sm" w="sm" type="none"/>
              <a:tailEnd len="sm" w="sm" type="none"/>
            </a:ln>
          </p:spPr>
        </p:cxnSp>
      </p:gr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7" name="Shape 4487"/>
        <p:cNvGrpSpPr/>
        <p:nvPr/>
      </p:nvGrpSpPr>
      <p:grpSpPr>
        <a:xfrm>
          <a:off x="0" y="0"/>
          <a:ext cx="0" cy="0"/>
          <a:chOff x="0" y="0"/>
          <a:chExt cx="0" cy="0"/>
        </a:xfrm>
      </p:grpSpPr>
      <p:sp>
        <p:nvSpPr>
          <p:cNvPr id="4488" name="Google Shape;4488;p18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2.4. MongoDB</a:t>
            </a:r>
            <a:endParaRPr/>
          </a:p>
        </p:txBody>
      </p:sp>
      <p:sp>
        <p:nvSpPr>
          <p:cNvPr id="4489" name="Google Shape;4489;p18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Ví dụ tập hợp</a:t>
            </a:r>
            <a:endParaRPr/>
          </a:p>
        </p:txBody>
      </p:sp>
      <p:sp>
        <p:nvSpPr>
          <p:cNvPr id="4490" name="Google Shape;4490;p18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4491" name="Google Shape;4491;p18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Tổng hợp - Kết hợp Giai đoạn (đường ống) và biểu thức</a:t>
            </a:r>
            <a:endParaRPr/>
          </a:p>
        </p:txBody>
      </p:sp>
      <p:pic>
        <p:nvPicPr>
          <p:cNvPr id="4492" name="Google Shape;4492;p184"/>
          <p:cNvPicPr preferRelativeResize="0"/>
          <p:nvPr/>
        </p:nvPicPr>
        <p:blipFill rotWithShape="1">
          <a:blip r:embed="rId3">
            <a:alphaModFix/>
          </a:blip>
          <a:srcRect b="0" l="0" r="0" t="0"/>
          <a:stretch/>
        </p:blipFill>
        <p:spPr>
          <a:xfrm>
            <a:off x="1771765" y="2586189"/>
            <a:ext cx="6509270" cy="3606152"/>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7" name="Shape 4497"/>
        <p:cNvGrpSpPr/>
        <p:nvPr/>
      </p:nvGrpSpPr>
      <p:grpSpPr>
        <a:xfrm>
          <a:off x="0" y="0"/>
          <a:ext cx="0" cy="0"/>
          <a:chOff x="0" y="0"/>
          <a:chExt cx="0" cy="0"/>
        </a:xfrm>
      </p:grpSpPr>
      <p:sp>
        <p:nvSpPr>
          <p:cNvPr id="4498" name="Google Shape;4498;p18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2.4. MongoDB</a:t>
            </a:r>
            <a:endParaRPr/>
          </a:p>
        </p:txBody>
      </p:sp>
      <p:sp>
        <p:nvSpPr>
          <p:cNvPr id="4499" name="Google Shape;4499;p18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Lập chỉ mục</a:t>
            </a:r>
            <a:endParaRPr/>
          </a:p>
        </p:txBody>
      </p:sp>
      <p:sp>
        <p:nvSpPr>
          <p:cNvPr id="4500" name="Google Shape;4500;p18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4501" name="Google Shape;4501;p185"/>
          <p:cNvSpPr txBox="1"/>
          <p:nvPr>
            <p:ph idx="4" type="body"/>
          </p:nvPr>
        </p:nvSpPr>
        <p:spPr>
          <a:xfrm>
            <a:off x="535872" y="2226568"/>
            <a:ext cx="7828199"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Một cấu trúc dữ liệu để truy xuất nhanh các bản ghi từ một bảng nhất định mà không cần duyệt qua tất cả các bản ghi trong bảng.</a:t>
            </a:r>
            <a:endParaRPr/>
          </a:p>
          <a:p>
            <a:pPr indent="-182563" lvl="1" marL="360363" rtl="0" algn="l">
              <a:lnSpc>
                <a:spcPct val="138461"/>
              </a:lnSpc>
              <a:spcBef>
                <a:spcPts val="200"/>
              </a:spcBef>
              <a:spcAft>
                <a:spcPts val="0"/>
              </a:spcAft>
              <a:buClr>
                <a:srgbClr val="262626"/>
              </a:buClr>
              <a:buSzPts val="1040"/>
              <a:buChar char="•"/>
            </a:pPr>
            <a:r>
              <a:rPr lang="en-US"/>
              <a:t>Hỗ trợ tìm kiếm nhanh bằng cách sắp xếp trước thứ tự dữ liệu</a:t>
            </a:r>
            <a:endParaRPr/>
          </a:p>
          <a:p>
            <a:pPr indent="-182563" lvl="1" marL="360363" rtl="0" algn="l">
              <a:lnSpc>
                <a:spcPct val="138461"/>
              </a:lnSpc>
              <a:spcBef>
                <a:spcPts val="200"/>
              </a:spcBef>
              <a:spcAft>
                <a:spcPts val="0"/>
              </a:spcAft>
              <a:buClr>
                <a:srgbClr val="262626"/>
              </a:buClr>
              <a:buSzPts val="1040"/>
              <a:buChar char="•"/>
            </a:pPr>
            <a:r>
              <a:rPr lang="en-US"/>
              <a:t>Giới hạn số lượng tài liệu cần được quét trong một bộ sưu tập (so với quét)</a:t>
            </a:r>
            <a:endParaRPr/>
          </a:p>
          <a:p>
            <a:pPr indent="-182563" lvl="1" marL="360363" rtl="0" algn="l">
              <a:lnSpc>
                <a:spcPct val="138461"/>
              </a:lnSpc>
              <a:spcBef>
                <a:spcPts val="200"/>
              </a:spcBef>
              <a:spcAft>
                <a:spcPts val="0"/>
              </a:spcAft>
              <a:buClr>
                <a:srgbClr val="262626"/>
              </a:buClr>
              <a:buSzPts val="1040"/>
              <a:buChar char="•"/>
            </a:pPr>
            <a:r>
              <a:rPr lang="en-US"/>
              <a:t>Cấu trúc cây nhị phân</a:t>
            </a:r>
            <a:endParaRPr/>
          </a:p>
          <a:p>
            <a:pPr indent="-177800" lvl="0" marL="177800" rtl="0" algn="l">
              <a:lnSpc>
                <a:spcPct val="128571"/>
              </a:lnSpc>
              <a:spcBef>
                <a:spcPts val="1000"/>
              </a:spcBef>
              <a:spcAft>
                <a:spcPts val="0"/>
              </a:spcAft>
              <a:buClr>
                <a:srgbClr val="262626"/>
              </a:buClr>
              <a:buSzPts val="1400"/>
              <a:buFont typeface="Arial"/>
              <a:buChar char="•"/>
            </a:pPr>
            <a:r>
              <a:rPr lang="en-US"/>
              <a:t>Chỉ có một chỉ mục hợp lệ cho mỗi truy vấn</a:t>
            </a:r>
            <a:endParaRPr/>
          </a:p>
          <a:p>
            <a:pPr indent="-177800" lvl="0" marL="177800" rtl="0" algn="l">
              <a:lnSpc>
                <a:spcPct val="128571"/>
              </a:lnSpc>
              <a:spcBef>
                <a:spcPts val="1000"/>
              </a:spcBef>
              <a:spcAft>
                <a:spcPts val="0"/>
              </a:spcAft>
              <a:buClr>
                <a:srgbClr val="262626"/>
              </a:buClr>
              <a:buSzPts val="1400"/>
              <a:buFont typeface="Arial"/>
              <a:buChar char="•"/>
            </a:pPr>
            <a:r>
              <a:rPr lang="en-US"/>
              <a:t>Nếu bạn cần hai chỉ mục, hãy sử dụng chỉ mục tổng hợp.</a:t>
            </a:r>
            <a:endParaRPr/>
          </a:p>
          <a:p>
            <a:pPr indent="-182563" lvl="1" marL="360363" rtl="0" algn="l">
              <a:lnSpc>
                <a:spcPct val="138461"/>
              </a:lnSpc>
              <a:spcBef>
                <a:spcPts val="200"/>
              </a:spcBef>
              <a:spcAft>
                <a:spcPts val="0"/>
              </a:spcAft>
              <a:buClr>
                <a:srgbClr val="262626"/>
              </a:buClr>
              <a:buSzPts val="1040"/>
              <a:buChar char="•"/>
            </a:pPr>
            <a:r>
              <a:rPr lang="en-US"/>
              <a:t>Trong một chỉ mục tổng hợp, thứ tự của các khóa rất quan trọng.</a:t>
            </a:r>
            <a:endParaRPr/>
          </a:p>
          <a:p>
            <a:pPr indent="-177800" lvl="0" marL="177800" rtl="0" algn="l">
              <a:lnSpc>
                <a:spcPct val="128571"/>
              </a:lnSpc>
              <a:spcBef>
                <a:spcPts val="1000"/>
              </a:spcBef>
              <a:spcAft>
                <a:spcPts val="0"/>
              </a:spcAft>
              <a:buClr>
                <a:srgbClr val="262626"/>
              </a:buClr>
              <a:buSzPts val="1400"/>
              <a:buFont typeface="Arial"/>
              <a:buChar char="•"/>
            </a:pPr>
            <a:r>
              <a:rPr lang="en-US"/>
              <a:t>Chỉ mục mặc định</a:t>
            </a:r>
            <a:endParaRPr/>
          </a:p>
          <a:p>
            <a:pPr indent="-182563" lvl="1" marL="360363" rtl="0" algn="l">
              <a:lnSpc>
                <a:spcPct val="138461"/>
              </a:lnSpc>
              <a:spcBef>
                <a:spcPts val="200"/>
              </a:spcBef>
              <a:spcAft>
                <a:spcPts val="0"/>
              </a:spcAft>
              <a:buClr>
                <a:srgbClr val="262626"/>
              </a:buClr>
              <a:buSzPts val="1040"/>
              <a:buChar char="•"/>
            </a:pPr>
            <a:r>
              <a:rPr lang="en-US"/>
              <a:t>_id tạo một chỉ mục duy nhất trên trường _id trong khi tạo bộ sưu tập</a:t>
            </a:r>
            <a:endParaRPr/>
          </a:p>
          <a:p>
            <a:pPr indent="-182563" lvl="1" marL="360363" rtl="0" algn="l">
              <a:lnSpc>
                <a:spcPct val="138461"/>
              </a:lnSpc>
              <a:spcBef>
                <a:spcPts val="200"/>
              </a:spcBef>
              <a:spcAft>
                <a:spcPts val="0"/>
              </a:spcAft>
              <a:buClr>
                <a:srgbClr val="262626"/>
              </a:buClr>
              <a:buSzPts val="1040"/>
              <a:buChar char="•"/>
            </a:pPr>
            <a:r>
              <a:rPr lang="en-US"/>
              <a:t>Chỉ mục _id ngăn máy khách chèn hai tài liệu có cùng giá trị _id.</a:t>
            </a:r>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6" name="Shape 4506"/>
        <p:cNvGrpSpPr/>
        <p:nvPr/>
      </p:nvGrpSpPr>
      <p:grpSpPr>
        <a:xfrm>
          <a:off x="0" y="0"/>
          <a:ext cx="0" cy="0"/>
          <a:chOff x="0" y="0"/>
          <a:chExt cx="0" cy="0"/>
        </a:xfrm>
      </p:grpSpPr>
      <p:sp>
        <p:nvSpPr>
          <p:cNvPr id="4507" name="Google Shape;4507;p18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2.4. MongoDB</a:t>
            </a:r>
            <a:endParaRPr/>
          </a:p>
        </p:txBody>
      </p:sp>
      <p:sp>
        <p:nvSpPr>
          <p:cNvPr id="4508" name="Google Shape;4508;p18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loại chỉ mục trong MongoDB (1/2)</a:t>
            </a:r>
            <a:endParaRPr/>
          </a:p>
        </p:txBody>
      </p:sp>
      <p:sp>
        <p:nvSpPr>
          <p:cNvPr id="4509" name="Google Shape;4509;p18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4510" name="Google Shape;4510;p18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Chỉ mục trường đơn</a:t>
            </a:r>
            <a:endParaRPr/>
          </a:p>
          <a:p>
            <a:pPr indent="-182563" lvl="1" marL="360363" rtl="0" algn="l">
              <a:lnSpc>
                <a:spcPct val="138461"/>
              </a:lnSpc>
              <a:spcBef>
                <a:spcPts val="200"/>
              </a:spcBef>
              <a:spcAft>
                <a:spcPts val="0"/>
              </a:spcAft>
              <a:buClr>
                <a:srgbClr val="262626"/>
              </a:buClr>
              <a:buSzPts val="1040"/>
              <a:buChar char="•"/>
            </a:pPr>
            <a:r>
              <a:rPr lang="en-US"/>
              <a:t>Do người dùng chỉ định riêng ngoài chỉ mục _id</a:t>
            </a:r>
            <a:endParaRPr/>
          </a:p>
          <a:p>
            <a:pPr indent="-182563" lvl="1" marL="360363" rtl="0" algn="l">
              <a:lnSpc>
                <a:spcPct val="138461"/>
              </a:lnSpc>
              <a:spcBef>
                <a:spcPts val="200"/>
              </a:spcBef>
              <a:spcAft>
                <a:spcPts val="0"/>
              </a:spcAft>
              <a:buClr>
                <a:srgbClr val="262626"/>
              </a:buClr>
              <a:buSzPts val="1040"/>
              <a:buChar char="•"/>
            </a:pPr>
            <a:r>
              <a:rPr lang="en-US"/>
              <a:t>Cung cấp tính năng tạo chỉ mục tăng dần/giảm dần tùy chỉnh cho một trường trong một tài liệu</a:t>
            </a:r>
            <a:endParaRPr/>
          </a:p>
          <a:p>
            <a:pPr indent="-177800" lvl="0" marL="177800" rtl="0" algn="l">
              <a:lnSpc>
                <a:spcPct val="128571"/>
              </a:lnSpc>
              <a:spcBef>
                <a:spcPts val="1000"/>
              </a:spcBef>
              <a:spcAft>
                <a:spcPts val="0"/>
              </a:spcAft>
              <a:buClr>
                <a:srgbClr val="262626"/>
              </a:buClr>
              <a:buSzPts val="1400"/>
              <a:buFont typeface="Arial"/>
              <a:buChar char="•"/>
            </a:pPr>
            <a:r>
              <a:rPr lang="en-US"/>
              <a:t>Chỉ số hợp chất</a:t>
            </a:r>
            <a:endParaRPr/>
          </a:p>
          <a:p>
            <a:pPr indent="-182563" lvl="1" marL="360363" rtl="0" algn="l">
              <a:lnSpc>
                <a:spcPct val="138461"/>
              </a:lnSpc>
              <a:spcBef>
                <a:spcPts val="200"/>
              </a:spcBef>
              <a:spcAft>
                <a:spcPts val="0"/>
              </a:spcAft>
              <a:buClr>
                <a:srgbClr val="262626"/>
              </a:buClr>
              <a:buSzPts val="1040"/>
              <a:buChar char="•"/>
            </a:pPr>
            <a:r>
              <a:rPr lang="en-US"/>
              <a:t>Chỉ mục tổng hợp hỗ trợ chỉ mục do người dùng xác định trên nhiều trường</a:t>
            </a:r>
            <a:endParaRPr/>
          </a:p>
          <a:p>
            <a:pPr indent="-182563" lvl="1" marL="360363" rtl="0" algn="l">
              <a:lnSpc>
                <a:spcPct val="138461"/>
              </a:lnSpc>
              <a:spcBef>
                <a:spcPts val="200"/>
              </a:spcBef>
              <a:spcAft>
                <a:spcPts val="0"/>
              </a:spcAft>
              <a:buClr>
                <a:srgbClr val="262626"/>
              </a:buClr>
              <a:buSzPts val="1040"/>
              <a:buChar char="•"/>
            </a:pPr>
            <a:r>
              <a:rPr lang="en-US"/>
              <a:t>Thứ tự của từng trường rất quan trọng - trước tiên hãy sắp xếp trường đầu tiên, sau đó là trường thứ hai</a:t>
            </a:r>
            <a:endParaRPr/>
          </a:p>
          <a:p>
            <a:pPr indent="-177800" lvl="0" marL="177800" rtl="0" algn="l">
              <a:lnSpc>
                <a:spcPct val="128571"/>
              </a:lnSpc>
              <a:spcBef>
                <a:spcPts val="1000"/>
              </a:spcBef>
              <a:spcAft>
                <a:spcPts val="0"/>
              </a:spcAft>
              <a:buClr>
                <a:srgbClr val="262626"/>
              </a:buClr>
              <a:buSzPts val="1400"/>
              <a:buFont typeface="Arial"/>
              <a:buChar char="•"/>
            </a:pPr>
            <a:r>
              <a:rPr lang="en-US"/>
              <a:t>Chỉ mục đa khóa</a:t>
            </a:r>
            <a:endParaRPr/>
          </a:p>
          <a:p>
            <a:pPr indent="-182563" lvl="1" marL="360363" rtl="0" algn="l">
              <a:lnSpc>
                <a:spcPct val="138461"/>
              </a:lnSpc>
              <a:spcBef>
                <a:spcPts val="200"/>
              </a:spcBef>
              <a:spcAft>
                <a:spcPts val="0"/>
              </a:spcAft>
              <a:buClr>
                <a:srgbClr val="262626"/>
              </a:buClr>
              <a:buSzPts val="1040"/>
              <a:buChar char="•"/>
            </a:pPr>
            <a:r>
              <a:rPr lang="en-US"/>
              <a:t>Lập chỉ mục với Mảng và tài liệu được nhúng dưới dạng trường</a:t>
            </a:r>
            <a:endParaRPr/>
          </a:p>
          <a:p>
            <a:pPr indent="-177800" lvl="0" marL="177800" rtl="0" algn="l">
              <a:lnSpc>
                <a:spcPct val="128571"/>
              </a:lnSpc>
              <a:spcBef>
                <a:spcPts val="1000"/>
              </a:spcBef>
              <a:spcAft>
                <a:spcPts val="0"/>
              </a:spcAft>
              <a:buClr>
                <a:srgbClr val="262626"/>
              </a:buClr>
              <a:buSzPts val="1400"/>
              <a:buFont typeface="Arial"/>
              <a:buChar char="•"/>
            </a:pPr>
            <a:r>
              <a:rPr lang="en-US"/>
              <a:t>Chỉ số không gian địa lý</a:t>
            </a:r>
            <a:endParaRPr/>
          </a:p>
          <a:p>
            <a:pPr indent="-182563" lvl="1" marL="360363" rtl="0" algn="l">
              <a:lnSpc>
                <a:spcPct val="138461"/>
              </a:lnSpc>
              <a:spcBef>
                <a:spcPts val="200"/>
              </a:spcBef>
              <a:spcAft>
                <a:spcPts val="0"/>
              </a:spcAft>
              <a:buClr>
                <a:srgbClr val="262626"/>
              </a:buClr>
              <a:buSzPts val="1040"/>
              <a:buChar char="•"/>
            </a:pPr>
            <a:r>
              <a:rPr lang="en-US"/>
              <a:t>Cung cấp một chỉ mục đặc biệt để cung cấp khả năng truy vấn dữ liệu tọa độ địa lý hiệu quả</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5" name="Shape 4515"/>
        <p:cNvGrpSpPr/>
        <p:nvPr/>
      </p:nvGrpSpPr>
      <p:grpSpPr>
        <a:xfrm>
          <a:off x="0" y="0"/>
          <a:ext cx="0" cy="0"/>
          <a:chOff x="0" y="0"/>
          <a:chExt cx="0" cy="0"/>
        </a:xfrm>
      </p:grpSpPr>
      <p:sp>
        <p:nvSpPr>
          <p:cNvPr id="4516" name="Google Shape;4516;p18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2.4. MongoDB</a:t>
            </a:r>
            <a:endParaRPr/>
          </a:p>
        </p:txBody>
      </p:sp>
      <p:sp>
        <p:nvSpPr>
          <p:cNvPr id="4517" name="Google Shape;4517;p18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loại chỉ mục trong MongoDB (2/2)</a:t>
            </a:r>
            <a:endParaRPr/>
          </a:p>
        </p:txBody>
      </p:sp>
      <p:sp>
        <p:nvSpPr>
          <p:cNvPr id="4518" name="Google Shape;4518;p18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4519" name="Google Shape;4519;p18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Chỉ mục văn bản</a:t>
            </a:r>
            <a:endParaRPr/>
          </a:p>
          <a:p>
            <a:pPr indent="-182563" lvl="1" marL="360363" rtl="0" algn="l">
              <a:lnSpc>
                <a:spcPct val="138461"/>
              </a:lnSpc>
              <a:spcBef>
                <a:spcPts val="200"/>
              </a:spcBef>
              <a:spcAft>
                <a:spcPts val="0"/>
              </a:spcAft>
              <a:buClr>
                <a:srgbClr val="262626"/>
              </a:buClr>
              <a:buSzPts val="1040"/>
              <a:buChar char="•"/>
            </a:pPr>
            <a:r>
              <a:rPr lang="en-US"/>
              <a:t>Chỉ mục hỗ trợ tìm kiếm chuỗi trong bộ sưu tập</a:t>
            </a:r>
            <a:endParaRPr/>
          </a:p>
          <a:p>
            <a:pPr indent="-182563" lvl="1" marL="360363" rtl="0" algn="l">
              <a:lnSpc>
                <a:spcPct val="138461"/>
              </a:lnSpc>
              <a:spcBef>
                <a:spcPts val="200"/>
              </a:spcBef>
              <a:spcAft>
                <a:spcPts val="0"/>
              </a:spcAft>
              <a:buClr>
                <a:srgbClr val="262626"/>
              </a:buClr>
              <a:buSzPts val="1040"/>
              <a:buChar char="•"/>
            </a:pPr>
            <a:r>
              <a:rPr lang="en-US"/>
              <a:t>Chỉ mục văn bản chứa các trường có giá trị là chuỗi hoặc mảng các phần tử chuỗi</a:t>
            </a:r>
            <a:endParaRPr/>
          </a:p>
          <a:p>
            <a:pPr indent="-177800" lvl="0" marL="177800" rtl="0" algn="l">
              <a:lnSpc>
                <a:spcPct val="128571"/>
              </a:lnSpc>
              <a:spcBef>
                <a:spcPts val="1000"/>
              </a:spcBef>
              <a:spcAft>
                <a:spcPts val="0"/>
              </a:spcAft>
              <a:buClr>
                <a:srgbClr val="262626"/>
              </a:buClr>
              <a:buSzPts val="1400"/>
              <a:buFont typeface="Arial"/>
              <a:buChar char="•"/>
            </a:pPr>
            <a:r>
              <a:rPr lang="en-US"/>
              <a:t>Chỉ mục băm</a:t>
            </a:r>
            <a:endParaRPr/>
          </a:p>
          <a:p>
            <a:pPr indent="-182563" lvl="1" marL="360363" rtl="0" algn="l">
              <a:lnSpc>
                <a:spcPct val="138461"/>
              </a:lnSpc>
              <a:spcBef>
                <a:spcPts val="200"/>
              </a:spcBef>
              <a:spcAft>
                <a:spcPts val="0"/>
              </a:spcAft>
              <a:buClr>
                <a:srgbClr val="262626"/>
              </a:buClr>
              <a:buSzPts val="1040"/>
              <a:buChar char="•"/>
            </a:pPr>
            <a:r>
              <a:rPr lang="en-US"/>
              <a:t>Sử dụng cấu trúc dữ liệu băm thay vì cây B</a:t>
            </a:r>
            <a:endParaRPr/>
          </a:p>
          <a:p>
            <a:pPr indent="-182563" lvl="1" marL="360363" rtl="0" algn="l">
              <a:lnSpc>
                <a:spcPct val="138461"/>
              </a:lnSpc>
              <a:spcBef>
                <a:spcPts val="200"/>
              </a:spcBef>
              <a:spcAft>
                <a:spcPts val="0"/>
              </a:spcAft>
              <a:buClr>
                <a:srgbClr val="262626"/>
              </a:buClr>
              <a:buSzPts val="1040"/>
              <a:buChar char="•"/>
            </a:pPr>
            <a:r>
              <a:rPr lang="en-US"/>
              <a:t>Nếu dữ liệu chính được phân phối không đồng đều, các giá trị chỉ mục băm vẫn nhất quán.</a:t>
            </a:r>
            <a:endParaRPr/>
          </a:p>
          <a:p>
            <a:pPr indent="-182563" lvl="1" marL="360363" rtl="0" algn="l">
              <a:lnSpc>
                <a:spcPct val="138461"/>
              </a:lnSpc>
              <a:spcBef>
                <a:spcPts val="200"/>
              </a:spcBef>
              <a:spcAft>
                <a:spcPts val="0"/>
              </a:spcAft>
              <a:buClr>
                <a:srgbClr val="262626"/>
              </a:buClr>
              <a:buSzPts val="1040"/>
              <a:buChar char="•"/>
            </a:pPr>
            <a:r>
              <a:rPr lang="en-US"/>
              <a:t>Chỉ mục băm nhiều khóa không được phép, truy vấn theo phạm vi không được phép</a:t>
            </a:r>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4" name="Shape 4524"/>
        <p:cNvGrpSpPr/>
        <p:nvPr/>
      </p:nvGrpSpPr>
      <p:grpSpPr>
        <a:xfrm>
          <a:off x="0" y="0"/>
          <a:ext cx="0" cy="0"/>
          <a:chOff x="0" y="0"/>
          <a:chExt cx="0" cy="0"/>
        </a:xfrm>
      </p:grpSpPr>
      <p:sp>
        <p:nvSpPr>
          <p:cNvPr id="4525" name="Google Shape;4525;p18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2.4. MongoDB</a:t>
            </a:r>
            <a:endParaRPr/>
          </a:p>
        </p:txBody>
      </p:sp>
      <p:sp>
        <p:nvSpPr>
          <p:cNvPr id="4526" name="Google Shape;4526;p18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Bộ sưu tập giới hạn</a:t>
            </a:r>
            <a:endParaRPr/>
          </a:p>
        </p:txBody>
      </p:sp>
      <p:sp>
        <p:nvSpPr>
          <p:cNvPr id="4527" name="Google Shape;4527;p18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4528" name="Google Shape;4528;p18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Chỉ lưu trữ dữ liệu trong không gian được tạo ban đầu với kích thước giới hạn</a:t>
            </a:r>
            <a:endParaRPr/>
          </a:p>
          <a:p>
            <a:pPr indent="-182563" lvl="1" marL="360363" rtl="0" algn="l">
              <a:lnSpc>
                <a:spcPct val="138461"/>
              </a:lnSpc>
              <a:spcBef>
                <a:spcPts val="200"/>
              </a:spcBef>
              <a:spcAft>
                <a:spcPts val="0"/>
              </a:spcAft>
              <a:buClr>
                <a:srgbClr val="262626"/>
              </a:buClr>
              <a:buSzPts val="1040"/>
              <a:buChar char="•"/>
            </a:pPr>
            <a:r>
              <a:rPr lang="en-US"/>
              <a:t>Bộ sưu tập kích thước cố định</a:t>
            </a:r>
            <a:endParaRPr/>
          </a:p>
          <a:p>
            <a:pPr indent="-182563" lvl="1" marL="360363" rtl="0" algn="l">
              <a:lnSpc>
                <a:spcPct val="138461"/>
              </a:lnSpc>
              <a:spcBef>
                <a:spcPts val="200"/>
              </a:spcBef>
              <a:spcAft>
                <a:spcPts val="0"/>
              </a:spcAft>
              <a:buClr>
                <a:srgbClr val="262626"/>
              </a:buClr>
              <a:buSzPts val="1040"/>
              <a:buChar char="•"/>
            </a:pPr>
            <a:r>
              <a:rPr lang="en-US"/>
              <a:t>Một bộ sưu tập được sử dụng lại khi không gian đầu tiên được sử dụng hết</a:t>
            </a:r>
            <a:endParaRPr/>
          </a:p>
          <a:p>
            <a:pPr indent="-182563" lvl="1" marL="360363" rtl="0" algn="l">
              <a:lnSpc>
                <a:spcPct val="138461"/>
              </a:lnSpc>
              <a:spcBef>
                <a:spcPts val="200"/>
              </a:spcBef>
              <a:spcAft>
                <a:spcPts val="0"/>
              </a:spcAft>
              <a:buClr>
                <a:srgbClr val="262626"/>
              </a:buClr>
              <a:buSzPts val="1040"/>
              <a:buChar char="•"/>
            </a:pPr>
            <a:r>
              <a:rPr lang="en-US"/>
              <a:t>Phù hợp với dữ liệu chỉ được lưu trữ và quản lý trong một khoảng thời gian nhất định, chẳng hạn như dữ liệu nhật ký.</a:t>
            </a:r>
            <a:endParaRPr/>
          </a:p>
          <a:p>
            <a:pPr indent="-182563" lvl="1" marL="360363" rtl="0" algn="l">
              <a:lnSpc>
                <a:spcPct val="138461"/>
              </a:lnSpc>
              <a:spcBef>
                <a:spcPts val="200"/>
              </a:spcBef>
              <a:spcAft>
                <a:spcPts val="0"/>
              </a:spcAft>
              <a:buClr>
                <a:srgbClr val="262626"/>
              </a:buClr>
              <a:buSzPts val="1040"/>
              <a:buChar char="•"/>
            </a:pPr>
            <a:r>
              <a:rPr lang="en-US"/>
              <a:t>Tài liệu được lưu theo thứ tự lưu và khi đầy, tài liệu cũ nhất sẽ bị xóa và tài liệu mới được lưu trữ (Phương thức xếp hàng)</a:t>
            </a:r>
            <a:endParaRPr/>
          </a:p>
          <a:p>
            <a:pPr indent="-182563" lvl="1" marL="360363" rtl="0" algn="l">
              <a:lnSpc>
                <a:spcPct val="138461"/>
              </a:lnSpc>
              <a:spcBef>
                <a:spcPts val="200"/>
              </a:spcBef>
              <a:spcAft>
                <a:spcPts val="0"/>
              </a:spcAft>
              <a:buClr>
                <a:srgbClr val="262626"/>
              </a:buClr>
              <a:buSzPts val="1040"/>
              <a:buChar char="•"/>
            </a:pPr>
            <a:r>
              <a:rPr lang="en-US"/>
              <a:t>Tùy chọn kích thước yêu cầu</a:t>
            </a:r>
            <a:endParaRPr/>
          </a:p>
          <a:p>
            <a:pPr indent="-177800" lvl="0" marL="177800" rtl="0" algn="l">
              <a:lnSpc>
                <a:spcPct val="128571"/>
              </a:lnSpc>
              <a:spcBef>
                <a:spcPts val="1000"/>
              </a:spcBef>
              <a:spcAft>
                <a:spcPts val="0"/>
              </a:spcAft>
              <a:buClr>
                <a:srgbClr val="262626"/>
              </a:buClr>
              <a:buSzPts val="1400"/>
              <a:buFont typeface="Arial"/>
              <a:buChar char="•"/>
            </a:pPr>
            <a:r>
              <a:rPr lang="en-US"/>
              <a:t>Không thể xóa hoặc cập nhật tài liệu</a:t>
            </a:r>
            <a:endParaRPr/>
          </a:p>
          <a:p>
            <a:pPr indent="-177800" lvl="0" marL="177800" rtl="0" algn="l">
              <a:lnSpc>
                <a:spcPct val="128571"/>
              </a:lnSpc>
              <a:spcBef>
                <a:spcPts val="1000"/>
              </a:spcBef>
              <a:spcAft>
                <a:spcPts val="0"/>
              </a:spcAft>
              <a:buClr>
                <a:srgbClr val="262626"/>
              </a:buClr>
              <a:buSzPts val="1400"/>
              <a:buFont typeface="Arial"/>
              <a:buChar char="•"/>
            </a:pPr>
            <a:r>
              <a:rPr lang="en-US"/>
              <a:t>Tốc độ chèn tài liệu nhanh nhưng thao tác tìm phụ thuộc vào thứ tự chèn</a:t>
            </a:r>
            <a:endParaRPr/>
          </a:p>
        </p:txBody>
      </p:sp>
      <p:sp>
        <p:nvSpPr>
          <p:cNvPr id="4529" name="Google Shape;4529;p188"/>
          <p:cNvSpPr txBox="1"/>
          <p:nvPr/>
        </p:nvSpPr>
        <p:spPr>
          <a:xfrm>
            <a:off x="697117" y="5065107"/>
            <a:ext cx="7812000" cy="741333"/>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600">
                <a:solidFill>
                  <a:schemeClr val="dk1"/>
                </a:solidFill>
                <a:latin typeface="Arial"/>
                <a:ea typeface="Arial"/>
                <a:cs typeface="Arial"/>
                <a:sym typeface="Arial"/>
              </a:rPr>
              <a:t>db.createCollection(“capped_collection”,</a:t>
            </a:r>
            <a:endParaRPr/>
          </a:p>
          <a:p>
            <a:pPr indent="0" lvl="0" marL="182563" marR="0" rtl="0" algn="l">
              <a:spcBef>
                <a:spcPts val="0"/>
              </a:spcBef>
              <a:spcAft>
                <a:spcPts val="0"/>
              </a:spcAft>
              <a:buNone/>
            </a:pPr>
            <a:r>
              <a:rPr lang="en-US" sz="1600">
                <a:solidFill>
                  <a:schemeClr val="dk1"/>
                </a:solidFill>
                <a:latin typeface="Arial"/>
                <a:ea typeface="Arial"/>
                <a:cs typeface="Arial"/>
                <a:sym typeface="Arial"/>
              </a:rPr>
              <a:t>		{capped: true, size: 100000})</a:t>
            </a:r>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4" name="Shape 4534"/>
        <p:cNvGrpSpPr/>
        <p:nvPr/>
      </p:nvGrpSpPr>
      <p:grpSpPr>
        <a:xfrm>
          <a:off x="0" y="0"/>
          <a:ext cx="0" cy="0"/>
          <a:chOff x="0" y="0"/>
          <a:chExt cx="0" cy="0"/>
        </a:xfrm>
      </p:grpSpPr>
      <p:sp>
        <p:nvSpPr>
          <p:cNvPr id="4535" name="Google Shape;4535;p18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2.4. MongoDB</a:t>
            </a:r>
            <a:endParaRPr/>
          </a:p>
        </p:txBody>
      </p:sp>
      <p:sp>
        <p:nvSpPr>
          <p:cNvPr id="4536" name="Google Shape;4536;p18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Hệ thống tệp lưới (1/2)</a:t>
            </a:r>
            <a:endParaRPr/>
          </a:p>
        </p:txBody>
      </p:sp>
      <p:sp>
        <p:nvSpPr>
          <p:cNvPr id="4537" name="Google Shape;4537;p18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4538" name="Google Shape;4538;p18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Quản lý các tệp vượt quá giới hạn kích thước tài liệu BSON là 16 MB</a:t>
            </a:r>
            <a:endParaRPr/>
          </a:p>
          <a:p>
            <a:pPr indent="-182563" lvl="1" marL="360363" rtl="0" algn="l">
              <a:lnSpc>
                <a:spcPct val="138461"/>
              </a:lnSpc>
              <a:spcBef>
                <a:spcPts val="200"/>
              </a:spcBef>
              <a:spcAft>
                <a:spcPts val="0"/>
              </a:spcAft>
              <a:buClr>
                <a:srgbClr val="262626"/>
              </a:buClr>
              <a:buSzPts val="1040"/>
              <a:buChar char="•"/>
            </a:pPr>
            <a:r>
              <a:rPr lang="en-US"/>
              <a:t>Thích hợp cho các tệp nhị phân/hình ảnh lớn, khi có giới hạn về số lượng tệp được lưu trữ trong hệ thống tệp</a:t>
            </a:r>
            <a:endParaRPr/>
          </a:p>
          <a:p>
            <a:pPr indent="-182563" lvl="1" marL="360363" rtl="0" algn="l">
              <a:lnSpc>
                <a:spcPct val="138461"/>
              </a:lnSpc>
              <a:spcBef>
                <a:spcPts val="200"/>
              </a:spcBef>
              <a:spcAft>
                <a:spcPts val="0"/>
              </a:spcAft>
              <a:buClr>
                <a:srgbClr val="262626"/>
              </a:buClr>
              <a:buSzPts val="1040"/>
              <a:buChar char="•"/>
            </a:pPr>
            <a:r>
              <a:rPr lang="en-US"/>
              <a:t>Thay vì lưu trữ tệp trong một tài liệu, hãy chia tệp thành nhiều phần nhỏ hơn và lưu trữ từng phần dưới dạng một tài liệu riêng biệt.</a:t>
            </a:r>
            <a:endParaRPr/>
          </a:p>
          <a:p>
            <a:pPr indent="-182563" lvl="1" marL="360363" rtl="0" algn="l">
              <a:lnSpc>
                <a:spcPct val="138461"/>
              </a:lnSpc>
              <a:spcBef>
                <a:spcPts val="200"/>
              </a:spcBef>
              <a:spcAft>
                <a:spcPts val="0"/>
              </a:spcAft>
              <a:buClr>
                <a:srgbClr val="262626"/>
              </a:buClr>
              <a:buSzPts val="1040"/>
              <a:buChar char="•"/>
            </a:pPr>
            <a:r>
              <a:rPr lang="en-US"/>
              <a:t>Không phù hợp khi cập nhật nguyên bản nội dung của toàn bộ tệp</a:t>
            </a:r>
            <a:endParaRPr/>
          </a:p>
        </p:txBody>
      </p:sp>
      <p:grpSp>
        <p:nvGrpSpPr>
          <p:cNvPr id="4539" name="Google Shape;4539;p189"/>
          <p:cNvGrpSpPr/>
          <p:nvPr/>
        </p:nvGrpSpPr>
        <p:grpSpPr>
          <a:xfrm>
            <a:off x="2534306" y="3968018"/>
            <a:ext cx="4799660" cy="1994726"/>
            <a:chOff x="2262712" y="3952778"/>
            <a:chExt cx="4799660" cy="1994726"/>
          </a:xfrm>
        </p:grpSpPr>
        <p:grpSp>
          <p:nvGrpSpPr>
            <p:cNvPr id="4540" name="Google Shape;4540;p189"/>
            <p:cNvGrpSpPr/>
            <p:nvPr/>
          </p:nvGrpSpPr>
          <p:grpSpPr>
            <a:xfrm>
              <a:off x="2262712" y="3952778"/>
              <a:ext cx="4799660" cy="1994726"/>
              <a:chOff x="767408" y="3191650"/>
              <a:chExt cx="6182283" cy="3191749"/>
            </a:xfrm>
          </p:grpSpPr>
          <p:sp>
            <p:nvSpPr>
              <p:cNvPr id="4541" name="Google Shape;4541;p189"/>
              <p:cNvSpPr/>
              <p:nvPr/>
            </p:nvSpPr>
            <p:spPr>
              <a:xfrm>
                <a:off x="767408" y="5787888"/>
                <a:ext cx="972108" cy="595511"/>
              </a:xfrm>
              <a:prstGeom prst="roundRect">
                <a:avLst>
                  <a:gd fmla="val 16667"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Đoạn</a:t>
                </a:r>
                <a:endParaRPr sz="1400">
                  <a:solidFill>
                    <a:srgbClr val="1F45BC"/>
                  </a:solidFill>
                  <a:latin typeface="Arial"/>
                  <a:ea typeface="Arial"/>
                  <a:cs typeface="Arial"/>
                  <a:sym typeface="Arial"/>
                </a:endParaRPr>
              </a:p>
            </p:txBody>
          </p:sp>
          <p:sp>
            <p:nvSpPr>
              <p:cNvPr id="4542" name="Google Shape;4542;p189"/>
              <p:cNvSpPr/>
              <p:nvPr/>
            </p:nvSpPr>
            <p:spPr>
              <a:xfrm>
                <a:off x="1809442" y="5787887"/>
                <a:ext cx="972108" cy="595512"/>
              </a:xfrm>
              <a:prstGeom prst="roundRect">
                <a:avLst>
                  <a:gd fmla="val 16667"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Đoạn</a:t>
                </a:r>
                <a:endParaRPr sz="1400">
                  <a:solidFill>
                    <a:srgbClr val="1F45BC"/>
                  </a:solidFill>
                  <a:latin typeface="Arial"/>
                  <a:ea typeface="Arial"/>
                  <a:cs typeface="Arial"/>
                  <a:sym typeface="Arial"/>
                </a:endParaRPr>
              </a:p>
            </p:txBody>
          </p:sp>
          <p:sp>
            <p:nvSpPr>
              <p:cNvPr id="4543" name="Google Shape;4543;p189"/>
              <p:cNvSpPr/>
              <p:nvPr/>
            </p:nvSpPr>
            <p:spPr>
              <a:xfrm>
                <a:off x="2851478" y="5787888"/>
                <a:ext cx="972108" cy="595511"/>
              </a:xfrm>
              <a:prstGeom prst="roundRect">
                <a:avLst>
                  <a:gd fmla="val 16667"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Đoạn</a:t>
                </a:r>
                <a:endParaRPr sz="1400">
                  <a:solidFill>
                    <a:srgbClr val="1F45BC"/>
                  </a:solidFill>
                  <a:latin typeface="Arial"/>
                  <a:ea typeface="Arial"/>
                  <a:cs typeface="Arial"/>
                  <a:sym typeface="Arial"/>
                </a:endParaRPr>
              </a:p>
            </p:txBody>
          </p:sp>
          <p:sp>
            <p:nvSpPr>
              <p:cNvPr id="4544" name="Google Shape;4544;p189"/>
              <p:cNvSpPr/>
              <p:nvPr/>
            </p:nvSpPr>
            <p:spPr>
              <a:xfrm>
                <a:off x="3893513" y="5787888"/>
                <a:ext cx="972108" cy="595511"/>
              </a:xfrm>
              <a:prstGeom prst="roundRect">
                <a:avLst>
                  <a:gd fmla="val 16667"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Đoạn</a:t>
                </a:r>
                <a:endParaRPr sz="1400">
                  <a:solidFill>
                    <a:srgbClr val="1F45BC"/>
                  </a:solidFill>
                  <a:latin typeface="Arial"/>
                  <a:ea typeface="Arial"/>
                  <a:cs typeface="Arial"/>
                  <a:sym typeface="Arial"/>
                </a:endParaRPr>
              </a:p>
            </p:txBody>
          </p:sp>
          <p:sp>
            <p:nvSpPr>
              <p:cNvPr id="4545" name="Google Shape;4545;p189"/>
              <p:cNvSpPr/>
              <p:nvPr/>
            </p:nvSpPr>
            <p:spPr>
              <a:xfrm>
                <a:off x="4935548" y="5787888"/>
                <a:ext cx="972108" cy="595511"/>
              </a:xfrm>
              <a:prstGeom prst="roundRect">
                <a:avLst>
                  <a:gd fmla="val 16667"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Đoạn</a:t>
                </a:r>
                <a:endParaRPr sz="1400">
                  <a:solidFill>
                    <a:srgbClr val="1F45BC"/>
                  </a:solidFill>
                  <a:latin typeface="Arial"/>
                  <a:ea typeface="Arial"/>
                  <a:cs typeface="Arial"/>
                  <a:sym typeface="Arial"/>
                </a:endParaRPr>
              </a:p>
            </p:txBody>
          </p:sp>
          <p:sp>
            <p:nvSpPr>
              <p:cNvPr id="4546" name="Google Shape;4546;p189"/>
              <p:cNvSpPr/>
              <p:nvPr/>
            </p:nvSpPr>
            <p:spPr>
              <a:xfrm>
                <a:off x="5977583" y="5787888"/>
                <a:ext cx="972108" cy="595511"/>
              </a:xfrm>
              <a:prstGeom prst="roundRect">
                <a:avLst>
                  <a:gd fmla="val 16667"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Đoạn</a:t>
                </a:r>
                <a:endParaRPr sz="1400">
                  <a:solidFill>
                    <a:srgbClr val="1F45BC"/>
                  </a:solidFill>
                  <a:latin typeface="Arial"/>
                  <a:ea typeface="Arial"/>
                  <a:cs typeface="Arial"/>
                  <a:sym typeface="Arial"/>
                </a:endParaRPr>
              </a:p>
            </p:txBody>
          </p:sp>
          <p:cxnSp>
            <p:nvCxnSpPr>
              <p:cNvPr id="4547" name="Google Shape;4547;p189"/>
              <p:cNvCxnSpPr/>
              <p:nvPr/>
            </p:nvCxnSpPr>
            <p:spPr>
              <a:xfrm flipH="1">
                <a:off x="1282667" y="5090605"/>
                <a:ext cx="2563083" cy="697282"/>
              </a:xfrm>
              <a:prstGeom prst="straightConnector1">
                <a:avLst/>
              </a:prstGeom>
              <a:noFill/>
              <a:ln cap="flat" cmpd="sng" w="19050">
                <a:solidFill>
                  <a:srgbClr val="1F45BC"/>
                </a:solidFill>
                <a:prstDash val="solid"/>
                <a:miter lim="800000"/>
                <a:headEnd len="sm" w="sm" type="none"/>
                <a:tailEnd len="med" w="med" type="triangle"/>
              </a:ln>
            </p:spPr>
          </p:cxnSp>
          <p:cxnSp>
            <p:nvCxnSpPr>
              <p:cNvPr id="4548" name="Google Shape;4548;p189"/>
              <p:cNvCxnSpPr>
                <a:endCxn id="4542" idx="0"/>
              </p:cNvCxnSpPr>
              <p:nvPr/>
            </p:nvCxnSpPr>
            <p:spPr>
              <a:xfrm flipH="1">
                <a:off x="2295496" y="5090687"/>
                <a:ext cx="1550400" cy="697200"/>
              </a:xfrm>
              <a:prstGeom prst="straightConnector1">
                <a:avLst/>
              </a:prstGeom>
              <a:noFill/>
              <a:ln cap="flat" cmpd="sng" w="19050">
                <a:solidFill>
                  <a:srgbClr val="1F45BC"/>
                </a:solidFill>
                <a:prstDash val="solid"/>
                <a:miter lim="800000"/>
                <a:headEnd len="sm" w="sm" type="none"/>
                <a:tailEnd len="med" w="med" type="triangle"/>
              </a:ln>
            </p:spPr>
          </p:cxnSp>
          <p:cxnSp>
            <p:nvCxnSpPr>
              <p:cNvPr id="4549" name="Google Shape;4549;p189"/>
              <p:cNvCxnSpPr>
                <a:endCxn id="4543" idx="0"/>
              </p:cNvCxnSpPr>
              <p:nvPr/>
            </p:nvCxnSpPr>
            <p:spPr>
              <a:xfrm flipH="1">
                <a:off x="3337532" y="5090688"/>
                <a:ext cx="508200" cy="697200"/>
              </a:xfrm>
              <a:prstGeom prst="straightConnector1">
                <a:avLst/>
              </a:prstGeom>
              <a:noFill/>
              <a:ln cap="flat" cmpd="sng" w="19050">
                <a:solidFill>
                  <a:srgbClr val="1F45BC"/>
                </a:solidFill>
                <a:prstDash val="solid"/>
                <a:miter lim="800000"/>
                <a:headEnd len="sm" w="sm" type="none"/>
                <a:tailEnd len="med" w="med" type="triangle"/>
              </a:ln>
            </p:spPr>
          </p:cxnSp>
          <p:cxnSp>
            <p:nvCxnSpPr>
              <p:cNvPr id="4550" name="Google Shape;4550;p189"/>
              <p:cNvCxnSpPr>
                <a:endCxn id="4544" idx="0"/>
              </p:cNvCxnSpPr>
              <p:nvPr/>
            </p:nvCxnSpPr>
            <p:spPr>
              <a:xfrm>
                <a:off x="3845867" y="5090688"/>
                <a:ext cx="533700" cy="697200"/>
              </a:xfrm>
              <a:prstGeom prst="straightConnector1">
                <a:avLst/>
              </a:prstGeom>
              <a:noFill/>
              <a:ln cap="flat" cmpd="sng" w="19050">
                <a:solidFill>
                  <a:srgbClr val="1F45BC"/>
                </a:solidFill>
                <a:prstDash val="solid"/>
                <a:miter lim="800000"/>
                <a:headEnd len="sm" w="sm" type="none"/>
                <a:tailEnd len="med" w="med" type="triangle"/>
              </a:ln>
            </p:spPr>
          </p:cxnSp>
          <p:cxnSp>
            <p:nvCxnSpPr>
              <p:cNvPr id="4551" name="Google Shape;4551;p189"/>
              <p:cNvCxnSpPr>
                <a:endCxn id="4545" idx="0"/>
              </p:cNvCxnSpPr>
              <p:nvPr/>
            </p:nvCxnSpPr>
            <p:spPr>
              <a:xfrm>
                <a:off x="3845702" y="5090688"/>
                <a:ext cx="1575900" cy="697200"/>
              </a:xfrm>
              <a:prstGeom prst="straightConnector1">
                <a:avLst/>
              </a:prstGeom>
              <a:noFill/>
              <a:ln cap="flat" cmpd="sng" w="19050">
                <a:solidFill>
                  <a:srgbClr val="1F45BC"/>
                </a:solidFill>
                <a:prstDash val="solid"/>
                <a:miter lim="800000"/>
                <a:headEnd len="sm" w="sm" type="none"/>
                <a:tailEnd len="med" w="med" type="triangle"/>
              </a:ln>
            </p:spPr>
          </p:cxnSp>
          <p:cxnSp>
            <p:nvCxnSpPr>
              <p:cNvPr id="4552" name="Google Shape;4552;p189"/>
              <p:cNvCxnSpPr>
                <a:endCxn id="4546" idx="0"/>
              </p:cNvCxnSpPr>
              <p:nvPr/>
            </p:nvCxnSpPr>
            <p:spPr>
              <a:xfrm>
                <a:off x="3845837" y="5090688"/>
                <a:ext cx="2617800" cy="697200"/>
              </a:xfrm>
              <a:prstGeom prst="straightConnector1">
                <a:avLst/>
              </a:prstGeom>
              <a:noFill/>
              <a:ln cap="flat" cmpd="sng" w="19050">
                <a:solidFill>
                  <a:srgbClr val="1F45BC"/>
                </a:solidFill>
                <a:prstDash val="solid"/>
                <a:miter lim="800000"/>
                <a:headEnd len="sm" w="sm" type="none"/>
                <a:tailEnd len="med" w="med" type="triangle"/>
              </a:ln>
            </p:spPr>
          </p:cxnSp>
          <p:cxnSp>
            <p:nvCxnSpPr>
              <p:cNvPr id="4553" name="Google Shape;4553;p189"/>
              <p:cNvCxnSpPr>
                <a:stCxn id="4554" idx="2"/>
              </p:cNvCxnSpPr>
              <p:nvPr/>
            </p:nvCxnSpPr>
            <p:spPr>
              <a:xfrm>
                <a:off x="3845750" y="3701302"/>
                <a:ext cx="0" cy="493200"/>
              </a:xfrm>
              <a:prstGeom prst="straightConnector1">
                <a:avLst/>
              </a:prstGeom>
              <a:noFill/>
              <a:ln cap="flat" cmpd="sng" w="19050">
                <a:solidFill>
                  <a:srgbClr val="1F45BC"/>
                </a:solidFill>
                <a:prstDash val="solid"/>
                <a:miter lim="800000"/>
                <a:headEnd len="sm" w="sm" type="none"/>
                <a:tailEnd len="med" w="med" type="triangle"/>
              </a:ln>
            </p:spPr>
          </p:cxnSp>
          <p:sp>
            <p:nvSpPr>
              <p:cNvPr id="4554" name="Google Shape;4554;p189"/>
              <p:cNvSpPr/>
              <p:nvPr/>
            </p:nvSpPr>
            <p:spPr>
              <a:xfrm>
                <a:off x="3080073" y="3191650"/>
                <a:ext cx="1531354" cy="509652"/>
              </a:xfrm>
              <a:prstGeom prst="roundRect">
                <a:avLst>
                  <a:gd fmla="val 19658" name="adj"/>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Tệp</a:t>
                </a:r>
                <a:endParaRPr sz="1400">
                  <a:solidFill>
                    <a:schemeClr val="lt1"/>
                  </a:solidFill>
                  <a:latin typeface="Arial"/>
                  <a:ea typeface="Arial"/>
                  <a:cs typeface="Arial"/>
                  <a:sym typeface="Arial"/>
                </a:endParaRPr>
              </a:p>
            </p:txBody>
          </p:sp>
        </p:grpSp>
        <p:sp>
          <p:nvSpPr>
            <p:cNvPr id="4555" name="Google Shape;4555;p189"/>
            <p:cNvSpPr/>
            <p:nvPr/>
          </p:nvSpPr>
          <p:spPr>
            <a:xfrm>
              <a:off x="3370852" y="4584018"/>
              <a:ext cx="2563506" cy="555537"/>
            </a:xfrm>
            <a:prstGeom prst="can">
              <a:avLst>
                <a:gd fmla="val 14203" name="adj"/>
              </a:avLst>
            </a:prstGeom>
            <a:solidFill>
              <a:srgbClr val="C6D7F0"/>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GridFS</a:t>
              </a:r>
              <a:endParaRPr sz="1600">
                <a:solidFill>
                  <a:srgbClr val="1F45BC"/>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1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463" name="Google Shape;463;p1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Thuật toán đồng thuận Raft</a:t>
            </a:r>
            <a:endParaRPr/>
          </a:p>
        </p:txBody>
      </p:sp>
      <p:sp>
        <p:nvSpPr>
          <p:cNvPr id="464" name="Google Shape;464;p1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465" name="Google Shape;465;p19"/>
          <p:cNvSpPr txBox="1"/>
          <p:nvPr>
            <p:ph idx="4" type="body"/>
          </p:nvPr>
        </p:nvSpPr>
        <p:spPr>
          <a:xfrm>
            <a:off x="535875" y="2226584"/>
            <a:ext cx="3690000" cy="20583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Mục tiêu là đạt được sự đồng thuận phân tán</a:t>
            </a:r>
            <a:endParaRPr/>
          </a:p>
          <a:p>
            <a:pPr indent="-182563" lvl="1" marL="360363" rtl="0" algn="l">
              <a:lnSpc>
                <a:spcPct val="138461"/>
              </a:lnSpc>
              <a:spcBef>
                <a:spcPts val="200"/>
              </a:spcBef>
              <a:spcAft>
                <a:spcPts val="0"/>
              </a:spcAft>
              <a:buClr>
                <a:srgbClr val="262626"/>
              </a:buClr>
              <a:buSzPts val="1040"/>
              <a:buChar char="•"/>
            </a:pPr>
            <a:r>
              <a:rPr lang="en-US"/>
              <a:t>Sự đồng thuận giữa nhiều nút được phân phối trên một cụm</a:t>
            </a:r>
            <a:endParaRPr/>
          </a:p>
          <a:p>
            <a:pPr indent="-182563" lvl="1" marL="360363" rtl="0" algn="l">
              <a:lnSpc>
                <a:spcPct val="138461"/>
              </a:lnSpc>
              <a:spcBef>
                <a:spcPts val="200"/>
              </a:spcBef>
              <a:spcAft>
                <a:spcPts val="0"/>
              </a:spcAft>
              <a:buClr>
                <a:srgbClr val="262626"/>
              </a:buClr>
              <a:buSzPts val="1040"/>
              <a:buChar char="•"/>
            </a:pPr>
            <a:r>
              <a:rPr lang="en-US"/>
              <a:t>Giá trị của cột "tên" trong hàng 3 được lưu trữ trong máy chủ máy tính bảng A, B và C là gì?</a:t>
            </a:r>
            <a:endParaRPr/>
          </a:p>
          <a:p>
            <a:pPr indent="-116523" lvl="1" marL="360363" rtl="0" algn="l">
              <a:lnSpc>
                <a:spcPct val="138461"/>
              </a:lnSpc>
              <a:spcBef>
                <a:spcPts val="200"/>
              </a:spcBef>
              <a:spcAft>
                <a:spcPts val="0"/>
              </a:spcAft>
              <a:buClr>
                <a:srgbClr val="262626"/>
              </a:buClr>
              <a:buSzPts val="1040"/>
              <a:buNone/>
            </a:pPr>
            <a:r>
              <a:t/>
            </a:r>
            <a:endParaRPr/>
          </a:p>
        </p:txBody>
      </p:sp>
      <p:pic>
        <p:nvPicPr>
          <p:cNvPr descr="Raft Consensus Video.mov" id="466" name="Google Shape;466;p19"/>
          <p:cNvPicPr preferRelativeResize="0"/>
          <p:nvPr/>
        </p:nvPicPr>
        <p:blipFill rotWithShape="1">
          <a:blip r:embed="rId3">
            <a:alphaModFix/>
          </a:blip>
          <a:srcRect b="0" l="0" r="0" t="0"/>
          <a:stretch/>
        </p:blipFill>
        <p:spPr>
          <a:xfrm>
            <a:off x="4993811" y="2036570"/>
            <a:ext cx="4351818" cy="4173110"/>
          </a:xfrm>
          <a:prstGeom prst="rect">
            <a:avLst/>
          </a:prstGeom>
          <a:noFill/>
          <a:ln cap="flat" cmpd="sng" w="9525">
            <a:solidFill>
              <a:schemeClr val="dk1"/>
            </a:solidFill>
            <a:prstDash val="solid"/>
            <a:round/>
            <a:headEnd len="sm" w="sm" type="none"/>
            <a:tailEnd len="sm" w="sm" type="none"/>
          </a:ln>
        </p:spPr>
      </p:pic>
      <p:sp>
        <p:nvSpPr>
          <p:cNvPr id="467" name="Google Shape;467;p19"/>
          <p:cNvSpPr txBox="1"/>
          <p:nvPr/>
        </p:nvSpPr>
        <p:spPr>
          <a:xfrm>
            <a:off x="8186738" y="1728788"/>
            <a:ext cx="89454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62626"/>
                </a:solidFill>
                <a:latin typeface="Arial"/>
                <a:ea typeface="Arial"/>
                <a:cs typeface="Arial"/>
                <a:sym typeface="Arial"/>
              </a:rPr>
              <a:t>[Video]</a:t>
            </a:r>
            <a:endParaRPr b="1" sz="1400">
              <a:solidFill>
                <a:srgbClr val="262626"/>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5000"/>
                                        <p:tgtEl>
                                          <p:spTgt spid="4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0" name="Shape 4560"/>
        <p:cNvGrpSpPr/>
        <p:nvPr/>
      </p:nvGrpSpPr>
      <p:grpSpPr>
        <a:xfrm>
          <a:off x="0" y="0"/>
          <a:ext cx="0" cy="0"/>
          <a:chOff x="0" y="0"/>
          <a:chExt cx="0" cy="0"/>
        </a:xfrm>
      </p:grpSpPr>
      <p:sp>
        <p:nvSpPr>
          <p:cNvPr id="4561" name="Google Shape;4561;p19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2.4. MongoDB</a:t>
            </a:r>
            <a:endParaRPr/>
          </a:p>
        </p:txBody>
      </p:sp>
      <p:sp>
        <p:nvSpPr>
          <p:cNvPr id="4562" name="Google Shape;4562;p19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Hệ thống tệp lưới (2/2)</a:t>
            </a:r>
            <a:endParaRPr/>
          </a:p>
        </p:txBody>
      </p:sp>
      <p:sp>
        <p:nvSpPr>
          <p:cNvPr id="4563" name="Google Shape;4563;p19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4564" name="Google Shape;4564;p19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Theo mặc định, GridFS lưu trữ các tệp trong hai bộ sưu tập bằng cách sử dụng tiền tố 'fs'.</a:t>
            </a:r>
            <a:endParaRPr/>
          </a:p>
          <a:p>
            <a:pPr indent="-182563" lvl="1" marL="360363" rtl="0" algn="l">
              <a:lnSpc>
                <a:spcPct val="138461"/>
              </a:lnSpc>
              <a:spcBef>
                <a:spcPts val="200"/>
              </a:spcBef>
              <a:spcAft>
                <a:spcPts val="0"/>
              </a:spcAft>
              <a:buClr>
                <a:srgbClr val="262626"/>
              </a:buClr>
              <a:buSzPts val="1040"/>
              <a:buChar char="•"/>
            </a:pPr>
            <a:r>
              <a:rPr lang="en-US"/>
              <a:t>fs.files – thông tin meta tệp</a:t>
            </a:r>
            <a:endParaRPr/>
          </a:p>
          <a:p>
            <a:pPr indent="-182563" lvl="1" marL="360363" rtl="0" algn="l">
              <a:lnSpc>
                <a:spcPct val="138461"/>
              </a:lnSpc>
              <a:spcBef>
                <a:spcPts val="200"/>
              </a:spcBef>
              <a:spcAft>
                <a:spcPts val="0"/>
              </a:spcAft>
              <a:buClr>
                <a:srgbClr val="262626"/>
              </a:buClr>
              <a:buSzPts val="1040"/>
              <a:buChar char="•"/>
            </a:pPr>
            <a:r>
              <a:rPr lang="en-US"/>
              <a:t>fs.chunks – khối nhị phân</a:t>
            </a:r>
            <a:endParaRPr/>
          </a:p>
          <a:p>
            <a:pPr indent="-177800" lvl="0" marL="177800" rtl="0" algn="l">
              <a:lnSpc>
                <a:spcPct val="128571"/>
              </a:lnSpc>
              <a:spcBef>
                <a:spcPts val="1000"/>
              </a:spcBef>
              <a:spcAft>
                <a:spcPts val="0"/>
              </a:spcAft>
              <a:buClr>
                <a:srgbClr val="262626"/>
              </a:buClr>
              <a:buSzPts val="1400"/>
              <a:buFont typeface="Arial"/>
              <a:buChar char="•"/>
            </a:pPr>
            <a:r>
              <a:rPr lang="en-US"/>
              <a:t>Chỉ mục GridFS </a:t>
            </a:r>
            <a:endParaRPr/>
          </a:p>
          <a:p>
            <a:pPr indent="-182563" lvl="1" marL="360363" rtl="0" algn="l">
              <a:lnSpc>
                <a:spcPct val="138461"/>
              </a:lnSpc>
              <a:spcBef>
                <a:spcPts val="200"/>
              </a:spcBef>
              <a:spcAft>
                <a:spcPts val="0"/>
              </a:spcAft>
              <a:buClr>
                <a:srgbClr val="262626"/>
              </a:buClr>
              <a:buSzPts val="1040"/>
              <a:buChar char="•"/>
            </a:pPr>
            <a:r>
              <a:rPr lang="en-US"/>
              <a:t>Chỉ mục khối - sử dụng các chỉ mục duy nhất và phức hợp cho các trường files_id và n</a:t>
            </a:r>
            <a:endParaRPr/>
          </a:p>
          <a:p>
            <a:pPr indent="-182563" lvl="1" marL="360363" rtl="0" algn="l">
              <a:lnSpc>
                <a:spcPct val="138461"/>
              </a:lnSpc>
              <a:spcBef>
                <a:spcPts val="200"/>
              </a:spcBef>
              <a:spcAft>
                <a:spcPts val="0"/>
              </a:spcAft>
              <a:buClr>
                <a:srgbClr val="262626"/>
              </a:buClr>
              <a:buSzPts val="1040"/>
              <a:buChar char="•"/>
            </a:pPr>
            <a:r>
              <a:rPr lang="en-US"/>
              <a:t>Chỉ mục tệp – sử dụng các trường tên tệp và ngày tải lên để lập chỉ mục cho bộ sưu tập tệp</a:t>
            </a:r>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9" name="Shape 4569"/>
        <p:cNvGrpSpPr/>
        <p:nvPr/>
      </p:nvGrpSpPr>
      <p:grpSpPr>
        <a:xfrm>
          <a:off x="0" y="0"/>
          <a:ext cx="0" cy="0"/>
          <a:chOff x="0" y="0"/>
          <a:chExt cx="0" cy="0"/>
        </a:xfrm>
      </p:grpSpPr>
      <p:sp>
        <p:nvSpPr>
          <p:cNvPr id="4570" name="Google Shape;4570;p19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Bài tập</a:t>
            </a:r>
            <a:endParaRPr/>
          </a:p>
        </p:txBody>
      </p:sp>
      <p:sp>
        <p:nvSpPr>
          <p:cNvPr id="4571" name="Google Shape;4571;p191"/>
          <p:cNvSpPr txBox="1"/>
          <p:nvPr>
            <p:ph idx="2" type="body"/>
          </p:nvPr>
        </p:nvSpPr>
        <p:spPr>
          <a:xfrm>
            <a:off x="535872" y="1523052"/>
            <a:ext cx="8796528" cy="4937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[Lab3]</a:t>
            </a:r>
            <a:endParaRPr/>
          </a:p>
          <a:p>
            <a:pPr indent="0" lvl="0" marL="0" rtl="0" algn="l">
              <a:lnSpc>
                <a:spcPct val="100000"/>
              </a:lnSpc>
              <a:spcBef>
                <a:spcPts val="0"/>
              </a:spcBef>
              <a:spcAft>
                <a:spcPts val="0"/>
              </a:spcAft>
              <a:buClr>
                <a:srgbClr val="131313"/>
              </a:buClr>
              <a:buSzPts val="2800"/>
              <a:buNone/>
            </a:pPr>
            <a:r>
              <a:rPr lang="en-US" sz="2800"/>
              <a:t>Truy cập dữ liệu với Hbase</a:t>
            </a:r>
            <a:endParaRPr sz="2800"/>
          </a:p>
        </p:txBody>
      </p:sp>
      <p:sp>
        <p:nvSpPr>
          <p:cNvPr id="4572" name="Google Shape;4572;p19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grpSp>
        <p:nvGrpSpPr>
          <p:cNvPr id="4573" name="Google Shape;4573;p191"/>
          <p:cNvGrpSpPr/>
          <p:nvPr/>
        </p:nvGrpSpPr>
        <p:grpSpPr>
          <a:xfrm>
            <a:off x="6143947" y="2590532"/>
            <a:ext cx="3126809" cy="3575932"/>
            <a:chOff x="4401919" y="2167994"/>
            <a:chExt cx="3437990" cy="3962229"/>
          </a:xfrm>
        </p:grpSpPr>
        <p:grpSp>
          <p:nvGrpSpPr>
            <p:cNvPr id="4574" name="Google Shape;4574;p191"/>
            <p:cNvGrpSpPr/>
            <p:nvPr/>
          </p:nvGrpSpPr>
          <p:grpSpPr>
            <a:xfrm>
              <a:off x="4401919" y="2167994"/>
              <a:ext cx="3437990" cy="3962229"/>
              <a:chOff x="4401919" y="2167994"/>
              <a:chExt cx="3437990" cy="3962229"/>
            </a:xfrm>
          </p:grpSpPr>
          <p:grpSp>
            <p:nvGrpSpPr>
              <p:cNvPr id="4575" name="Google Shape;4575;p191"/>
              <p:cNvGrpSpPr/>
              <p:nvPr/>
            </p:nvGrpSpPr>
            <p:grpSpPr>
              <a:xfrm>
                <a:off x="4641130" y="2383352"/>
                <a:ext cx="2969068" cy="3746871"/>
                <a:chOff x="4641130" y="2383352"/>
                <a:chExt cx="2969068" cy="3746871"/>
              </a:xfrm>
            </p:grpSpPr>
            <p:sp>
              <p:nvSpPr>
                <p:cNvPr id="4576" name="Google Shape;4576;p191"/>
                <p:cNvSpPr/>
                <p:nvPr/>
              </p:nvSpPr>
              <p:spPr>
                <a:xfrm>
                  <a:off x="4641130" y="2383352"/>
                  <a:ext cx="2969068" cy="2969068"/>
                </a:xfrm>
                <a:prstGeom prst="ellipse">
                  <a:avLst/>
                </a:prstGeom>
                <a:solidFill>
                  <a:srgbClr val="CAD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577" name="Google Shape;4577;p191"/>
                <p:cNvPicPr preferRelativeResize="0"/>
                <p:nvPr/>
              </p:nvPicPr>
              <p:blipFill rotWithShape="1">
                <a:blip r:embed="rId3">
                  <a:alphaModFix/>
                </a:blip>
                <a:srcRect b="0" l="0" r="0" t="0"/>
                <a:stretch/>
              </p:blipFill>
              <p:spPr>
                <a:xfrm>
                  <a:off x="5515925" y="4518337"/>
                  <a:ext cx="1219478" cy="1611886"/>
                </a:xfrm>
                <a:prstGeom prst="rect">
                  <a:avLst/>
                </a:prstGeom>
                <a:noFill/>
                <a:ln>
                  <a:noFill/>
                </a:ln>
              </p:spPr>
            </p:pic>
          </p:grpSp>
          <p:grpSp>
            <p:nvGrpSpPr>
              <p:cNvPr id="4578" name="Google Shape;4578;p191"/>
              <p:cNvGrpSpPr/>
              <p:nvPr/>
            </p:nvGrpSpPr>
            <p:grpSpPr>
              <a:xfrm>
                <a:off x="4420634" y="3215388"/>
                <a:ext cx="478421" cy="478421"/>
                <a:chOff x="4119360" y="4255504"/>
                <a:chExt cx="478421" cy="478421"/>
              </a:xfrm>
            </p:grpSpPr>
            <p:sp>
              <p:nvSpPr>
                <p:cNvPr id="4579" name="Google Shape;4579;p191"/>
                <p:cNvSpPr/>
                <p:nvPr/>
              </p:nvSpPr>
              <p:spPr>
                <a:xfrm>
                  <a:off x="4119360" y="425550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580" name="Google Shape;4580;p191"/>
                <p:cNvPicPr preferRelativeResize="0"/>
                <p:nvPr/>
              </p:nvPicPr>
              <p:blipFill rotWithShape="1">
                <a:blip r:embed="rId4">
                  <a:alphaModFix/>
                </a:blip>
                <a:srcRect b="0" l="0" r="0" t="0"/>
                <a:stretch/>
              </p:blipFill>
              <p:spPr>
                <a:xfrm>
                  <a:off x="4201438" y="4393182"/>
                  <a:ext cx="314264" cy="203063"/>
                </a:xfrm>
                <a:prstGeom prst="rect">
                  <a:avLst/>
                </a:prstGeom>
                <a:noFill/>
                <a:ln>
                  <a:noFill/>
                </a:ln>
              </p:spPr>
            </p:pic>
          </p:grpSp>
          <p:grpSp>
            <p:nvGrpSpPr>
              <p:cNvPr id="4581" name="Google Shape;4581;p191"/>
              <p:cNvGrpSpPr/>
              <p:nvPr/>
            </p:nvGrpSpPr>
            <p:grpSpPr>
              <a:xfrm>
                <a:off x="4401919" y="3767007"/>
                <a:ext cx="478421" cy="478421"/>
                <a:chOff x="4466311" y="3598005"/>
                <a:chExt cx="478421" cy="478421"/>
              </a:xfrm>
            </p:grpSpPr>
            <p:sp>
              <p:nvSpPr>
                <p:cNvPr id="4582" name="Google Shape;4582;p191"/>
                <p:cNvSpPr/>
                <p:nvPr/>
              </p:nvSpPr>
              <p:spPr>
                <a:xfrm>
                  <a:off x="4466311" y="3598005"/>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583" name="Google Shape;4583;p191"/>
                <p:cNvGrpSpPr/>
                <p:nvPr/>
              </p:nvGrpSpPr>
              <p:grpSpPr>
                <a:xfrm>
                  <a:off x="4556408" y="3722669"/>
                  <a:ext cx="311620" cy="219568"/>
                  <a:chOff x="4550446" y="3712368"/>
                  <a:chExt cx="311620" cy="219568"/>
                </a:xfrm>
              </p:grpSpPr>
              <p:pic>
                <p:nvPicPr>
                  <p:cNvPr id="4584" name="Google Shape;4584;p191"/>
                  <p:cNvPicPr preferRelativeResize="0"/>
                  <p:nvPr/>
                </p:nvPicPr>
                <p:blipFill rotWithShape="1">
                  <a:blip r:embed="rId5">
                    <a:alphaModFix/>
                  </a:blip>
                  <a:srcRect b="0" l="0" r="0" t="0"/>
                  <a:stretch/>
                </p:blipFill>
                <p:spPr>
                  <a:xfrm>
                    <a:off x="4550446" y="3712369"/>
                    <a:ext cx="190176" cy="219567"/>
                  </a:xfrm>
                  <a:prstGeom prst="rect">
                    <a:avLst/>
                  </a:prstGeom>
                  <a:noFill/>
                  <a:ln>
                    <a:noFill/>
                  </a:ln>
                </p:spPr>
              </p:pic>
              <p:pic>
                <p:nvPicPr>
                  <p:cNvPr id="4585" name="Google Shape;4585;p191"/>
                  <p:cNvPicPr preferRelativeResize="0"/>
                  <p:nvPr/>
                </p:nvPicPr>
                <p:blipFill rotWithShape="1">
                  <a:blip r:embed="rId5">
                    <a:alphaModFix/>
                  </a:blip>
                  <a:srcRect b="0" l="0" r="0" t="0"/>
                  <a:stretch/>
                </p:blipFill>
                <p:spPr>
                  <a:xfrm>
                    <a:off x="4671890" y="3712368"/>
                    <a:ext cx="190176" cy="219567"/>
                  </a:xfrm>
                  <a:prstGeom prst="rect">
                    <a:avLst/>
                  </a:prstGeom>
                  <a:noFill/>
                  <a:ln>
                    <a:noFill/>
                  </a:ln>
                </p:spPr>
              </p:pic>
            </p:grpSp>
          </p:grpSp>
          <p:grpSp>
            <p:nvGrpSpPr>
              <p:cNvPr id="4586" name="Google Shape;4586;p191"/>
              <p:cNvGrpSpPr/>
              <p:nvPr/>
            </p:nvGrpSpPr>
            <p:grpSpPr>
              <a:xfrm>
                <a:off x="4656757" y="2730802"/>
                <a:ext cx="478421" cy="478421"/>
                <a:chOff x="5779974" y="3346111"/>
                <a:chExt cx="478421" cy="478421"/>
              </a:xfrm>
            </p:grpSpPr>
            <p:sp>
              <p:nvSpPr>
                <p:cNvPr id="4587" name="Google Shape;4587;p191"/>
                <p:cNvSpPr/>
                <p:nvPr/>
              </p:nvSpPr>
              <p:spPr>
                <a:xfrm>
                  <a:off x="5779974" y="334611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588" name="Google Shape;4588;p191"/>
                <p:cNvPicPr preferRelativeResize="0"/>
                <p:nvPr/>
              </p:nvPicPr>
              <p:blipFill rotWithShape="1">
                <a:blip r:embed="rId6">
                  <a:alphaModFix/>
                </a:blip>
                <a:srcRect b="0" l="0" r="0" t="0"/>
                <a:stretch/>
              </p:blipFill>
              <p:spPr>
                <a:xfrm>
                  <a:off x="5871995" y="3479362"/>
                  <a:ext cx="294284" cy="211885"/>
                </a:xfrm>
                <a:prstGeom prst="rect">
                  <a:avLst/>
                </a:prstGeom>
                <a:noFill/>
                <a:ln>
                  <a:noFill/>
                </a:ln>
              </p:spPr>
            </p:pic>
          </p:grpSp>
          <p:grpSp>
            <p:nvGrpSpPr>
              <p:cNvPr id="4589" name="Google Shape;4589;p191"/>
              <p:cNvGrpSpPr/>
              <p:nvPr/>
            </p:nvGrpSpPr>
            <p:grpSpPr>
              <a:xfrm>
                <a:off x="7040382" y="2725220"/>
                <a:ext cx="478421" cy="478421"/>
                <a:chOff x="6653952" y="3105086"/>
                <a:chExt cx="478421" cy="478421"/>
              </a:xfrm>
            </p:grpSpPr>
            <p:sp>
              <p:nvSpPr>
                <p:cNvPr id="4590" name="Google Shape;4590;p191"/>
                <p:cNvSpPr/>
                <p:nvPr/>
              </p:nvSpPr>
              <p:spPr>
                <a:xfrm>
                  <a:off x="6653952" y="3105086"/>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591" name="Google Shape;4591;p191"/>
                <p:cNvPicPr preferRelativeResize="0"/>
                <p:nvPr/>
              </p:nvPicPr>
              <p:blipFill rotWithShape="1">
                <a:blip r:embed="rId7">
                  <a:alphaModFix/>
                </a:blip>
                <a:srcRect b="0" l="0" r="0" t="0"/>
                <a:stretch/>
              </p:blipFill>
              <p:spPr>
                <a:xfrm>
                  <a:off x="6739427" y="3199418"/>
                  <a:ext cx="316993" cy="283465"/>
                </a:xfrm>
                <a:prstGeom prst="rect">
                  <a:avLst/>
                </a:prstGeom>
                <a:noFill/>
                <a:ln>
                  <a:noFill/>
                </a:ln>
              </p:spPr>
            </p:pic>
          </p:grpSp>
          <p:grpSp>
            <p:nvGrpSpPr>
              <p:cNvPr id="4592" name="Google Shape;4592;p191"/>
              <p:cNvGrpSpPr/>
              <p:nvPr/>
            </p:nvGrpSpPr>
            <p:grpSpPr>
              <a:xfrm>
                <a:off x="7214808" y="4305262"/>
                <a:ext cx="478421" cy="478421"/>
                <a:chOff x="6939282" y="3583507"/>
                <a:chExt cx="478421" cy="478421"/>
              </a:xfrm>
            </p:grpSpPr>
            <p:sp>
              <p:nvSpPr>
                <p:cNvPr id="4593" name="Google Shape;4593;p191"/>
                <p:cNvSpPr/>
                <p:nvPr/>
              </p:nvSpPr>
              <p:spPr>
                <a:xfrm>
                  <a:off x="6939282" y="3583507"/>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594" name="Google Shape;4594;p191"/>
                <p:cNvPicPr preferRelativeResize="0"/>
                <p:nvPr/>
              </p:nvPicPr>
              <p:blipFill rotWithShape="1">
                <a:blip r:embed="rId8">
                  <a:alphaModFix/>
                </a:blip>
                <a:srcRect b="0" l="0" r="0" t="0"/>
                <a:stretch/>
              </p:blipFill>
              <p:spPr>
                <a:xfrm>
                  <a:off x="7072937" y="3686551"/>
                  <a:ext cx="211109" cy="289297"/>
                </a:xfrm>
                <a:prstGeom prst="rect">
                  <a:avLst/>
                </a:prstGeom>
                <a:noFill/>
                <a:ln>
                  <a:noFill/>
                </a:ln>
              </p:spPr>
            </p:pic>
          </p:grpSp>
          <p:grpSp>
            <p:nvGrpSpPr>
              <p:cNvPr id="4595" name="Google Shape;4595;p191"/>
              <p:cNvGrpSpPr/>
              <p:nvPr/>
            </p:nvGrpSpPr>
            <p:grpSpPr>
              <a:xfrm>
                <a:off x="5052593" y="2375387"/>
                <a:ext cx="478421" cy="478421"/>
                <a:chOff x="4903300" y="2692339"/>
                <a:chExt cx="478421" cy="478421"/>
              </a:xfrm>
            </p:grpSpPr>
            <p:sp>
              <p:nvSpPr>
                <p:cNvPr id="4596" name="Google Shape;4596;p191"/>
                <p:cNvSpPr/>
                <p:nvPr/>
              </p:nvSpPr>
              <p:spPr>
                <a:xfrm>
                  <a:off x="4903300" y="26923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597" name="Google Shape;4597;p191"/>
                <p:cNvPicPr preferRelativeResize="0"/>
                <p:nvPr/>
              </p:nvPicPr>
              <p:blipFill rotWithShape="1">
                <a:blip r:embed="rId9">
                  <a:alphaModFix/>
                </a:blip>
                <a:srcRect b="0" l="0" r="0" t="0"/>
                <a:stretch/>
              </p:blipFill>
              <p:spPr>
                <a:xfrm>
                  <a:off x="5012210" y="2801249"/>
                  <a:ext cx="260600" cy="260600"/>
                </a:xfrm>
                <a:prstGeom prst="rect">
                  <a:avLst/>
                </a:prstGeom>
                <a:noFill/>
                <a:ln>
                  <a:noFill/>
                </a:ln>
              </p:spPr>
            </p:pic>
          </p:grpSp>
          <p:grpSp>
            <p:nvGrpSpPr>
              <p:cNvPr id="4598" name="Google Shape;4598;p191"/>
              <p:cNvGrpSpPr/>
              <p:nvPr/>
            </p:nvGrpSpPr>
            <p:grpSpPr>
              <a:xfrm>
                <a:off x="5557339" y="2167994"/>
                <a:ext cx="1018218" cy="478422"/>
                <a:chOff x="5546651" y="2194994"/>
                <a:chExt cx="1018218" cy="478422"/>
              </a:xfrm>
            </p:grpSpPr>
            <p:grpSp>
              <p:nvGrpSpPr>
                <p:cNvPr id="4599" name="Google Shape;4599;p191"/>
                <p:cNvGrpSpPr/>
                <p:nvPr/>
              </p:nvGrpSpPr>
              <p:grpSpPr>
                <a:xfrm>
                  <a:off x="6086448" y="2194994"/>
                  <a:ext cx="478421" cy="478421"/>
                  <a:chOff x="5724126" y="3483458"/>
                  <a:chExt cx="478421" cy="478421"/>
                </a:xfrm>
              </p:grpSpPr>
              <p:sp>
                <p:nvSpPr>
                  <p:cNvPr id="4600" name="Google Shape;4600;p191"/>
                  <p:cNvSpPr/>
                  <p:nvPr/>
                </p:nvSpPr>
                <p:spPr>
                  <a:xfrm>
                    <a:off x="5724126" y="348345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601" name="Google Shape;4601;p191"/>
                  <p:cNvPicPr preferRelativeResize="0"/>
                  <p:nvPr/>
                </p:nvPicPr>
                <p:blipFill rotWithShape="1">
                  <a:blip r:embed="rId10">
                    <a:alphaModFix/>
                  </a:blip>
                  <a:srcRect b="0" l="0" r="0" t="0"/>
                  <a:stretch/>
                </p:blipFill>
                <p:spPr>
                  <a:xfrm>
                    <a:off x="5795026" y="3587702"/>
                    <a:ext cx="306929" cy="254809"/>
                  </a:xfrm>
                  <a:prstGeom prst="rect">
                    <a:avLst/>
                  </a:prstGeom>
                  <a:noFill/>
                  <a:ln>
                    <a:noFill/>
                  </a:ln>
                </p:spPr>
              </p:pic>
            </p:grpSp>
            <p:grpSp>
              <p:nvGrpSpPr>
                <p:cNvPr id="4602" name="Google Shape;4602;p191"/>
                <p:cNvGrpSpPr/>
                <p:nvPr/>
              </p:nvGrpSpPr>
              <p:grpSpPr>
                <a:xfrm>
                  <a:off x="5546651" y="2194995"/>
                  <a:ext cx="478421" cy="478421"/>
                  <a:chOff x="5381721" y="2534589"/>
                  <a:chExt cx="478421" cy="478421"/>
                </a:xfrm>
              </p:grpSpPr>
              <p:sp>
                <p:nvSpPr>
                  <p:cNvPr id="4603" name="Google Shape;4603;p191"/>
                  <p:cNvSpPr/>
                  <p:nvPr/>
                </p:nvSpPr>
                <p:spPr>
                  <a:xfrm>
                    <a:off x="5381721" y="253458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604" name="Google Shape;4604;p191"/>
                  <p:cNvPicPr preferRelativeResize="0"/>
                  <p:nvPr/>
                </p:nvPicPr>
                <p:blipFill rotWithShape="1">
                  <a:blip r:embed="rId11">
                    <a:alphaModFix/>
                  </a:blip>
                  <a:srcRect b="0" l="0" r="0" t="0"/>
                  <a:stretch/>
                </p:blipFill>
                <p:spPr>
                  <a:xfrm>
                    <a:off x="5465679" y="2641099"/>
                    <a:ext cx="311268" cy="245351"/>
                  </a:xfrm>
                  <a:prstGeom prst="rect">
                    <a:avLst/>
                  </a:prstGeom>
                  <a:noFill/>
                  <a:ln>
                    <a:noFill/>
                  </a:ln>
                </p:spPr>
              </p:pic>
            </p:grpSp>
          </p:grpSp>
          <p:grpSp>
            <p:nvGrpSpPr>
              <p:cNvPr id="4605" name="Google Shape;4605;p191"/>
              <p:cNvGrpSpPr/>
              <p:nvPr/>
            </p:nvGrpSpPr>
            <p:grpSpPr>
              <a:xfrm>
                <a:off x="6617712" y="2373853"/>
                <a:ext cx="478421" cy="478421"/>
                <a:chOff x="6346155" y="2692338"/>
                <a:chExt cx="478421" cy="478421"/>
              </a:xfrm>
            </p:grpSpPr>
            <p:sp>
              <p:nvSpPr>
                <p:cNvPr id="4606" name="Google Shape;4606;p191"/>
                <p:cNvSpPr/>
                <p:nvPr/>
              </p:nvSpPr>
              <p:spPr>
                <a:xfrm>
                  <a:off x="6346155" y="269233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607" name="Google Shape;4607;p191"/>
                <p:cNvPicPr preferRelativeResize="0"/>
                <p:nvPr/>
              </p:nvPicPr>
              <p:blipFill rotWithShape="1">
                <a:blip r:embed="rId12">
                  <a:alphaModFix/>
                </a:blip>
                <a:srcRect b="0" l="0" r="0" t="0"/>
                <a:stretch/>
              </p:blipFill>
              <p:spPr>
                <a:xfrm>
                  <a:off x="6484162" y="2777719"/>
                  <a:ext cx="202406" cy="307657"/>
                </a:xfrm>
                <a:prstGeom prst="rect">
                  <a:avLst/>
                </a:prstGeom>
                <a:noFill/>
                <a:ln>
                  <a:noFill/>
                </a:ln>
              </p:spPr>
            </p:pic>
          </p:grpSp>
          <p:grpSp>
            <p:nvGrpSpPr>
              <p:cNvPr id="4608" name="Google Shape;4608;p191"/>
              <p:cNvGrpSpPr/>
              <p:nvPr/>
            </p:nvGrpSpPr>
            <p:grpSpPr>
              <a:xfrm>
                <a:off x="7361488" y="3771502"/>
                <a:ext cx="478421" cy="478421"/>
                <a:chOff x="6930239" y="4605839"/>
                <a:chExt cx="478421" cy="478421"/>
              </a:xfrm>
            </p:grpSpPr>
            <p:sp>
              <p:nvSpPr>
                <p:cNvPr id="4609" name="Google Shape;4609;p191"/>
                <p:cNvSpPr/>
                <p:nvPr/>
              </p:nvSpPr>
              <p:spPr>
                <a:xfrm>
                  <a:off x="6930239" y="46058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610" name="Google Shape;4610;p191"/>
                <p:cNvPicPr preferRelativeResize="0"/>
                <p:nvPr/>
              </p:nvPicPr>
              <p:blipFill rotWithShape="1">
                <a:blip r:embed="rId13">
                  <a:alphaModFix/>
                </a:blip>
                <a:srcRect b="0" l="0" r="0" t="0"/>
                <a:stretch/>
              </p:blipFill>
              <p:spPr>
                <a:xfrm>
                  <a:off x="7023503" y="4691203"/>
                  <a:ext cx="295657" cy="298705"/>
                </a:xfrm>
                <a:prstGeom prst="rect">
                  <a:avLst/>
                </a:prstGeom>
                <a:noFill/>
                <a:ln>
                  <a:noFill/>
                </a:ln>
              </p:spPr>
            </p:pic>
          </p:grpSp>
          <p:grpSp>
            <p:nvGrpSpPr>
              <p:cNvPr id="4611" name="Google Shape;4611;p191"/>
              <p:cNvGrpSpPr/>
              <p:nvPr/>
            </p:nvGrpSpPr>
            <p:grpSpPr>
              <a:xfrm>
                <a:off x="6799004" y="4732022"/>
                <a:ext cx="478421" cy="478421"/>
                <a:chOff x="6716684" y="5103232"/>
                <a:chExt cx="478421" cy="478421"/>
              </a:xfrm>
            </p:grpSpPr>
            <p:sp>
              <p:nvSpPr>
                <p:cNvPr id="4612" name="Google Shape;4612;p191"/>
                <p:cNvSpPr/>
                <p:nvPr/>
              </p:nvSpPr>
              <p:spPr>
                <a:xfrm>
                  <a:off x="6716684" y="5103232"/>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613" name="Google Shape;4613;p191"/>
                <p:cNvPicPr preferRelativeResize="0"/>
                <p:nvPr/>
              </p:nvPicPr>
              <p:blipFill rotWithShape="1">
                <a:blip r:embed="rId14">
                  <a:alphaModFix/>
                </a:blip>
                <a:srcRect b="0" l="0" r="0" t="0"/>
                <a:stretch/>
              </p:blipFill>
              <p:spPr>
                <a:xfrm>
                  <a:off x="6820258" y="5205282"/>
                  <a:ext cx="271273" cy="274321"/>
                </a:xfrm>
                <a:prstGeom prst="rect">
                  <a:avLst/>
                </a:prstGeom>
                <a:noFill/>
                <a:ln>
                  <a:noFill/>
                </a:ln>
              </p:spPr>
            </p:pic>
          </p:grpSp>
          <p:grpSp>
            <p:nvGrpSpPr>
              <p:cNvPr id="4614" name="Google Shape;4614;p191"/>
              <p:cNvGrpSpPr/>
              <p:nvPr/>
            </p:nvGrpSpPr>
            <p:grpSpPr>
              <a:xfrm>
                <a:off x="7312778" y="3209223"/>
                <a:ext cx="478421" cy="478421"/>
                <a:chOff x="7063894" y="3536553"/>
                <a:chExt cx="478421" cy="478421"/>
              </a:xfrm>
            </p:grpSpPr>
            <p:sp>
              <p:nvSpPr>
                <p:cNvPr id="4615" name="Google Shape;4615;p191"/>
                <p:cNvSpPr/>
                <p:nvPr/>
              </p:nvSpPr>
              <p:spPr>
                <a:xfrm>
                  <a:off x="7063894" y="3536553"/>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616" name="Google Shape;4616;p191"/>
                <p:cNvPicPr preferRelativeResize="0"/>
                <p:nvPr/>
              </p:nvPicPr>
              <p:blipFill rotWithShape="1">
                <a:blip r:embed="rId15">
                  <a:alphaModFix/>
                </a:blip>
                <a:srcRect b="0" l="0" r="0" t="0"/>
                <a:stretch/>
              </p:blipFill>
              <p:spPr>
                <a:xfrm>
                  <a:off x="7165334" y="3628379"/>
                  <a:ext cx="275540" cy="268818"/>
                </a:xfrm>
                <a:prstGeom prst="rect">
                  <a:avLst/>
                </a:prstGeom>
                <a:noFill/>
                <a:ln>
                  <a:noFill/>
                </a:ln>
              </p:spPr>
            </p:pic>
          </p:grpSp>
          <p:grpSp>
            <p:nvGrpSpPr>
              <p:cNvPr id="4617" name="Google Shape;4617;p191"/>
              <p:cNvGrpSpPr/>
              <p:nvPr/>
            </p:nvGrpSpPr>
            <p:grpSpPr>
              <a:xfrm>
                <a:off x="4558099" y="4323978"/>
                <a:ext cx="478421" cy="478421"/>
                <a:chOff x="4839474" y="4392074"/>
                <a:chExt cx="478421" cy="478421"/>
              </a:xfrm>
            </p:grpSpPr>
            <p:sp>
              <p:nvSpPr>
                <p:cNvPr id="4618" name="Google Shape;4618;p191"/>
                <p:cNvSpPr/>
                <p:nvPr/>
              </p:nvSpPr>
              <p:spPr>
                <a:xfrm>
                  <a:off x="4839474" y="439207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619" name="Google Shape;4619;p191"/>
                <p:cNvPicPr preferRelativeResize="0"/>
                <p:nvPr/>
              </p:nvPicPr>
              <p:blipFill rotWithShape="1">
                <a:blip r:embed="rId16">
                  <a:alphaModFix/>
                </a:blip>
                <a:srcRect b="0" l="0" r="0" t="0"/>
                <a:stretch/>
              </p:blipFill>
              <p:spPr>
                <a:xfrm>
                  <a:off x="4938640" y="4483042"/>
                  <a:ext cx="271344" cy="282198"/>
                </a:xfrm>
                <a:prstGeom prst="rect">
                  <a:avLst/>
                </a:prstGeom>
                <a:noFill/>
                <a:ln>
                  <a:noFill/>
                </a:ln>
              </p:spPr>
            </p:pic>
          </p:grpSp>
          <p:grpSp>
            <p:nvGrpSpPr>
              <p:cNvPr id="4620" name="Google Shape;4620;p191"/>
              <p:cNvGrpSpPr/>
              <p:nvPr/>
            </p:nvGrpSpPr>
            <p:grpSpPr>
              <a:xfrm>
                <a:off x="4988332" y="4732022"/>
                <a:ext cx="478421" cy="478421"/>
                <a:chOff x="4980019" y="4733181"/>
                <a:chExt cx="478421" cy="478421"/>
              </a:xfrm>
            </p:grpSpPr>
            <p:sp>
              <p:nvSpPr>
                <p:cNvPr id="4621" name="Google Shape;4621;p191"/>
                <p:cNvSpPr/>
                <p:nvPr/>
              </p:nvSpPr>
              <p:spPr>
                <a:xfrm>
                  <a:off x="4980019" y="473318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622" name="Google Shape;4622;p191"/>
                <p:cNvPicPr preferRelativeResize="0"/>
                <p:nvPr/>
              </p:nvPicPr>
              <p:blipFill rotWithShape="1">
                <a:blip r:embed="rId17">
                  <a:alphaModFix/>
                </a:blip>
                <a:srcRect b="0" l="0" r="0" t="0"/>
                <a:stretch/>
              </p:blipFill>
              <p:spPr>
                <a:xfrm>
                  <a:off x="5040681" y="4865351"/>
                  <a:ext cx="359374" cy="276186"/>
                </a:xfrm>
                <a:prstGeom prst="rect">
                  <a:avLst/>
                </a:prstGeom>
                <a:noFill/>
                <a:ln>
                  <a:noFill/>
                </a:ln>
              </p:spPr>
            </p:pic>
          </p:grpSp>
        </p:grpSp>
        <p:sp>
          <p:nvSpPr>
            <p:cNvPr id="4623" name="Google Shape;4623;p191"/>
            <p:cNvSpPr/>
            <p:nvPr/>
          </p:nvSpPr>
          <p:spPr>
            <a:xfrm>
              <a:off x="5318437" y="3215738"/>
              <a:ext cx="1574615" cy="959652"/>
            </a:xfrm>
            <a:prstGeom prst="roundRect">
              <a:avLst>
                <a:gd fmla="val 50000" name="adj"/>
              </a:avLst>
            </a:prstGeom>
            <a:noFill/>
            <a:ln>
              <a:noFill/>
            </a:ln>
          </p:spPr>
          <p:txBody>
            <a:bodyPr anchorCtr="0" anchor="ctr" bIns="37125" lIns="74275" spcFirstLastPara="1" rIns="74275" wrap="square" tIns="37125">
              <a:noAutofit/>
            </a:bodyPr>
            <a:lstStyle/>
            <a:p>
              <a:pPr indent="0" lvl="0" marL="0" marR="0" rtl="0" algn="ctr">
                <a:spcBef>
                  <a:spcPts val="0"/>
                </a:spcBef>
                <a:spcAft>
                  <a:spcPts val="0"/>
                </a:spcAft>
                <a:buNone/>
              </a:pPr>
              <a:r>
                <a:rPr lang="en-US" sz="3200">
                  <a:solidFill>
                    <a:srgbClr val="0043B2"/>
                  </a:solidFill>
                  <a:latin typeface="Arial"/>
                  <a:ea typeface="Arial"/>
                  <a:cs typeface="Arial"/>
                  <a:sym typeface="Arial"/>
                </a:rPr>
                <a:t>BIG</a:t>
              </a:r>
              <a:endParaRPr/>
            </a:p>
            <a:p>
              <a:pPr indent="0" lvl="0" marL="0" marR="0" rtl="0" algn="ctr">
                <a:spcBef>
                  <a:spcPts val="0"/>
                </a:spcBef>
                <a:spcAft>
                  <a:spcPts val="0"/>
                </a:spcAft>
                <a:buNone/>
              </a:pPr>
              <a:r>
                <a:rPr lang="en-US" sz="3200">
                  <a:solidFill>
                    <a:srgbClr val="0043B2"/>
                  </a:solidFill>
                  <a:latin typeface="Arial"/>
                  <a:ea typeface="Arial"/>
                  <a:cs typeface="Arial"/>
                  <a:sym typeface="Arial"/>
                </a:rPr>
                <a:t>DATA</a:t>
              </a:r>
              <a:endParaRPr/>
            </a:p>
          </p:txBody>
        </p:sp>
      </p:gr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8" name="Shape 4628"/>
        <p:cNvGrpSpPr/>
        <p:nvPr/>
      </p:nvGrpSpPr>
      <p:grpSpPr>
        <a:xfrm>
          <a:off x="0" y="0"/>
          <a:ext cx="0" cy="0"/>
          <a:chOff x="0" y="0"/>
          <a:chExt cx="0" cy="0"/>
        </a:xfrm>
      </p:grpSpPr>
      <p:sp>
        <p:nvSpPr>
          <p:cNvPr id="4629" name="Google Shape;4629;p19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Bài tập</a:t>
            </a:r>
            <a:endParaRPr/>
          </a:p>
        </p:txBody>
      </p:sp>
      <p:sp>
        <p:nvSpPr>
          <p:cNvPr id="4630" name="Google Shape;4630;p192"/>
          <p:cNvSpPr txBox="1"/>
          <p:nvPr>
            <p:ph idx="2" type="body"/>
          </p:nvPr>
        </p:nvSpPr>
        <p:spPr>
          <a:xfrm>
            <a:off x="535872" y="1523052"/>
            <a:ext cx="8796528" cy="4937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[Lab4]</a:t>
            </a:r>
            <a:endParaRPr/>
          </a:p>
          <a:p>
            <a:pPr indent="0" lvl="0" marL="0" rtl="0" algn="l">
              <a:lnSpc>
                <a:spcPct val="100000"/>
              </a:lnSpc>
              <a:spcBef>
                <a:spcPts val="0"/>
              </a:spcBef>
              <a:spcAft>
                <a:spcPts val="0"/>
              </a:spcAft>
              <a:buClr>
                <a:srgbClr val="131313"/>
              </a:buClr>
              <a:buSzPts val="2800"/>
              <a:buNone/>
            </a:pPr>
            <a:r>
              <a:rPr lang="en-US" sz="2800"/>
              <a:t>Truy cập dữ liệu bằng lệnh DML</a:t>
            </a:r>
            <a:endParaRPr/>
          </a:p>
        </p:txBody>
      </p:sp>
      <p:sp>
        <p:nvSpPr>
          <p:cNvPr id="4631" name="Google Shape;4631;p19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grpSp>
        <p:nvGrpSpPr>
          <p:cNvPr id="4632" name="Google Shape;4632;p192"/>
          <p:cNvGrpSpPr/>
          <p:nvPr/>
        </p:nvGrpSpPr>
        <p:grpSpPr>
          <a:xfrm>
            <a:off x="6143947" y="2590532"/>
            <a:ext cx="3126809" cy="3575932"/>
            <a:chOff x="4401919" y="2167994"/>
            <a:chExt cx="3437990" cy="3962229"/>
          </a:xfrm>
        </p:grpSpPr>
        <p:grpSp>
          <p:nvGrpSpPr>
            <p:cNvPr id="4633" name="Google Shape;4633;p192"/>
            <p:cNvGrpSpPr/>
            <p:nvPr/>
          </p:nvGrpSpPr>
          <p:grpSpPr>
            <a:xfrm>
              <a:off x="4401919" y="2167994"/>
              <a:ext cx="3437990" cy="3962229"/>
              <a:chOff x="4401919" y="2167994"/>
              <a:chExt cx="3437990" cy="3962229"/>
            </a:xfrm>
          </p:grpSpPr>
          <p:grpSp>
            <p:nvGrpSpPr>
              <p:cNvPr id="4634" name="Google Shape;4634;p192"/>
              <p:cNvGrpSpPr/>
              <p:nvPr/>
            </p:nvGrpSpPr>
            <p:grpSpPr>
              <a:xfrm>
                <a:off x="4641130" y="2383352"/>
                <a:ext cx="2969068" cy="3746871"/>
                <a:chOff x="4641130" y="2383352"/>
                <a:chExt cx="2969068" cy="3746871"/>
              </a:xfrm>
            </p:grpSpPr>
            <p:sp>
              <p:nvSpPr>
                <p:cNvPr id="4635" name="Google Shape;4635;p192"/>
                <p:cNvSpPr/>
                <p:nvPr/>
              </p:nvSpPr>
              <p:spPr>
                <a:xfrm>
                  <a:off x="4641130" y="2383352"/>
                  <a:ext cx="2969068" cy="2969068"/>
                </a:xfrm>
                <a:prstGeom prst="ellipse">
                  <a:avLst/>
                </a:prstGeom>
                <a:solidFill>
                  <a:srgbClr val="CAD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636" name="Google Shape;4636;p192"/>
                <p:cNvPicPr preferRelativeResize="0"/>
                <p:nvPr/>
              </p:nvPicPr>
              <p:blipFill rotWithShape="1">
                <a:blip r:embed="rId3">
                  <a:alphaModFix/>
                </a:blip>
                <a:srcRect b="0" l="0" r="0" t="0"/>
                <a:stretch/>
              </p:blipFill>
              <p:spPr>
                <a:xfrm>
                  <a:off x="5515925" y="4518337"/>
                  <a:ext cx="1219478" cy="1611886"/>
                </a:xfrm>
                <a:prstGeom prst="rect">
                  <a:avLst/>
                </a:prstGeom>
                <a:noFill/>
                <a:ln>
                  <a:noFill/>
                </a:ln>
              </p:spPr>
            </p:pic>
          </p:grpSp>
          <p:grpSp>
            <p:nvGrpSpPr>
              <p:cNvPr id="4637" name="Google Shape;4637;p192"/>
              <p:cNvGrpSpPr/>
              <p:nvPr/>
            </p:nvGrpSpPr>
            <p:grpSpPr>
              <a:xfrm>
                <a:off x="4420634" y="3215388"/>
                <a:ext cx="478421" cy="478421"/>
                <a:chOff x="4119360" y="4255504"/>
                <a:chExt cx="478421" cy="478421"/>
              </a:xfrm>
            </p:grpSpPr>
            <p:sp>
              <p:nvSpPr>
                <p:cNvPr id="4638" name="Google Shape;4638;p192"/>
                <p:cNvSpPr/>
                <p:nvPr/>
              </p:nvSpPr>
              <p:spPr>
                <a:xfrm>
                  <a:off x="4119360" y="425550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639" name="Google Shape;4639;p192"/>
                <p:cNvPicPr preferRelativeResize="0"/>
                <p:nvPr/>
              </p:nvPicPr>
              <p:blipFill rotWithShape="1">
                <a:blip r:embed="rId4">
                  <a:alphaModFix/>
                </a:blip>
                <a:srcRect b="0" l="0" r="0" t="0"/>
                <a:stretch/>
              </p:blipFill>
              <p:spPr>
                <a:xfrm>
                  <a:off x="4201438" y="4393182"/>
                  <a:ext cx="314264" cy="203063"/>
                </a:xfrm>
                <a:prstGeom prst="rect">
                  <a:avLst/>
                </a:prstGeom>
                <a:noFill/>
                <a:ln>
                  <a:noFill/>
                </a:ln>
              </p:spPr>
            </p:pic>
          </p:grpSp>
          <p:grpSp>
            <p:nvGrpSpPr>
              <p:cNvPr id="4640" name="Google Shape;4640;p192"/>
              <p:cNvGrpSpPr/>
              <p:nvPr/>
            </p:nvGrpSpPr>
            <p:grpSpPr>
              <a:xfrm>
                <a:off x="4401919" y="3767007"/>
                <a:ext cx="478421" cy="478421"/>
                <a:chOff x="4466311" y="3598005"/>
                <a:chExt cx="478421" cy="478421"/>
              </a:xfrm>
            </p:grpSpPr>
            <p:sp>
              <p:nvSpPr>
                <p:cNvPr id="4641" name="Google Shape;4641;p192"/>
                <p:cNvSpPr/>
                <p:nvPr/>
              </p:nvSpPr>
              <p:spPr>
                <a:xfrm>
                  <a:off x="4466311" y="3598005"/>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642" name="Google Shape;4642;p192"/>
                <p:cNvGrpSpPr/>
                <p:nvPr/>
              </p:nvGrpSpPr>
              <p:grpSpPr>
                <a:xfrm>
                  <a:off x="4556408" y="3722669"/>
                  <a:ext cx="311620" cy="219568"/>
                  <a:chOff x="4550446" y="3712368"/>
                  <a:chExt cx="311620" cy="219568"/>
                </a:xfrm>
              </p:grpSpPr>
              <p:pic>
                <p:nvPicPr>
                  <p:cNvPr id="4643" name="Google Shape;4643;p192"/>
                  <p:cNvPicPr preferRelativeResize="0"/>
                  <p:nvPr/>
                </p:nvPicPr>
                <p:blipFill rotWithShape="1">
                  <a:blip r:embed="rId5">
                    <a:alphaModFix/>
                  </a:blip>
                  <a:srcRect b="0" l="0" r="0" t="0"/>
                  <a:stretch/>
                </p:blipFill>
                <p:spPr>
                  <a:xfrm>
                    <a:off x="4550446" y="3712369"/>
                    <a:ext cx="190176" cy="219567"/>
                  </a:xfrm>
                  <a:prstGeom prst="rect">
                    <a:avLst/>
                  </a:prstGeom>
                  <a:noFill/>
                  <a:ln>
                    <a:noFill/>
                  </a:ln>
                </p:spPr>
              </p:pic>
              <p:pic>
                <p:nvPicPr>
                  <p:cNvPr id="4644" name="Google Shape;4644;p192"/>
                  <p:cNvPicPr preferRelativeResize="0"/>
                  <p:nvPr/>
                </p:nvPicPr>
                <p:blipFill rotWithShape="1">
                  <a:blip r:embed="rId5">
                    <a:alphaModFix/>
                  </a:blip>
                  <a:srcRect b="0" l="0" r="0" t="0"/>
                  <a:stretch/>
                </p:blipFill>
                <p:spPr>
                  <a:xfrm>
                    <a:off x="4671890" y="3712368"/>
                    <a:ext cx="190176" cy="219567"/>
                  </a:xfrm>
                  <a:prstGeom prst="rect">
                    <a:avLst/>
                  </a:prstGeom>
                  <a:noFill/>
                  <a:ln>
                    <a:noFill/>
                  </a:ln>
                </p:spPr>
              </p:pic>
            </p:grpSp>
          </p:grpSp>
          <p:grpSp>
            <p:nvGrpSpPr>
              <p:cNvPr id="4645" name="Google Shape;4645;p192"/>
              <p:cNvGrpSpPr/>
              <p:nvPr/>
            </p:nvGrpSpPr>
            <p:grpSpPr>
              <a:xfrm>
                <a:off x="4656757" y="2730802"/>
                <a:ext cx="478421" cy="478421"/>
                <a:chOff x="5779974" y="3346111"/>
                <a:chExt cx="478421" cy="478421"/>
              </a:xfrm>
            </p:grpSpPr>
            <p:sp>
              <p:nvSpPr>
                <p:cNvPr id="4646" name="Google Shape;4646;p192"/>
                <p:cNvSpPr/>
                <p:nvPr/>
              </p:nvSpPr>
              <p:spPr>
                <a:xfrm>
                  <a:off x="5779974" y="334611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647" name="Google Shape;4647;p192"/>
                <p:cNvPicPr preferRelativeResize="0"/>
                <p:nvPr/>
              </p:nvPicPr>
              <p:blipFill rotWithShape="1">
                <a:blip r:embed="rId6">
                  <a:alphaModFix/>
                </a:blip>
                <a:srcRect b="0" l="0" r="0" t="0"/>
                <a:stretch/>
              </p:blipFill>
              <p:spPr>
                <a:xfrm>
                  <a:off x="5871995" y="3479362"/>
                  <a:ext cx="294284" cy="211885"/>
                </a:xfrm>
                <a:prstGeom prst="rect">
                  <a:avLst/>
                </a:prstGeom>
                <a:noFill/>
                <a:ln>
                  <a:noFill/>
                </a:ln>
              </p:spPr>
            </p:pic>
          </p:grpSp>
          <p:grpSp>
            <p:nvGrpSpPr>
              <p:cNvPr id="4648" name="Google Shape;4648;p192"/>
              <p:cNvGrpSpPr/>
              <p:nvPr/>
            </p:nvGrpSpPr>
            <p:grpSpPr>
              <a:xfrm>
                <a:off x="7040382" y="2725220"/>
                <a:ext cx="478421" cy="478421"/>
                <a:chOff x="6653952" y="3105086"/>
                <a:chExt cx="478421" cy="478421"/>
              </a:xfrm>
            </p:grpSpPr>
            <p:sp>
              <p:nvSpPr>
                <p:cNvPr id="4649" name="Google Shape;4649;p192"/>
                <p:cNvSpPr/>
                <p:nvPr/>
              </p:nvSpPr>
              <p:spPr>
                <a:xfrm>
                  <a:off x="6653952" y="3105086"/>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650" name="Google Shape;4650;p192"/>
                <p:cNvPicPr preferRelativeResize="0"/>
                <p:nvPr/>
              </p:nvPicPr>
              <p:blipFill rotWithShape="1">
                <a:blip r:embed="rId7">
                  <a:alphaModFix/>
                </a:blip>
                <a:srcRect b="0" l="0" r="0" t="0"/>
                <a:stretch/>
              </p:blipFill>
              <p:spPr>
                <a:xfrm>
                  <a:off x="6739427" y="3199418"/>
                  <a:ext cx="316993" cy="283465"/>
                </a:xfrm>
                <a:prstGeom prst="rect">
                  <a:avLst/>
                </a:prstGeom>
                <a:noFill/>
                <a:ln>
                  <a:noFill/>
                </a:ln>
              </p:spPr>
            </p:pic>
          </p:grpSp>
          <p:grpSp>
            <p:nvGrpSpPr>
              <p:cNvPr id="4651" name="Google Shape;4651;p192"/>
              <p:cNvGrpSpPr/>
              <p:nvPr/>
            </p:nvGrpSpPr>
            <p:grpSpPr>
              <a:xfrm>
                <a:off x="7214808" y="4305262"/>
                <a:ext cx="478421" cy="478421"/>
                <a:chOff x="6939282" y="3583507"/>
                <a:chExt cx="478421" cy="478421"/>
              </a:xfrm>
            </p:grpSpPr>
            <p:sp>
              <p:nvSpPr>
                <p:cNvPr id="4652" name="Google Shape;4652;p192"/>
                <p:cNvSpPr/>
                <p:nvPr/>
              </p:nvSpPr>
              <p:spPr>
                <a:xfrm>
                  <a:off x="6939282" y="3583507"/>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653" name="Google Shape;4653;p192"/>
                <p:cNvPicPr preferRelativeResize="0"/>
                <p:nvPr/>
              </p:nvPicPr>
              <p:blipFill rotWithShape="1">
                <a:blip r:embed="rId8">
                  <a:alphaModFix/>
                </a:blip>
                <a:srcRect b="0" l="0" r="0" t="0"/>
                <a:stretch/>
              </p:blipFill>
              <p:spPr>
                <a:xfrm>
                  <a:off x="7072937" y="3686551"/>
                  <a:ext cx="211109" cy="289297"/>
                </a:xfrm>
                <a:prstGeom prst="rect">
                  <a:avLst/>
                </a:prstGeom>
                <a:noFill/>
                <a:ln>
                  <a:noFill/>
                </a:ln>
              </p:spPr>
            </p:pic>
          </p:grpSp>
          <p:grpSp>
            <p:nvGrpSpPr>
              <p:cNvPr id="4654" name="Google Shape;4654;p192"/>
              <p:cNvGrpSpPr/>
              <p:nvPr/>
            </p:nvGrpSpPr>
            <p:grpSpPr>
              <a:xfrm>
                <a:off x="5052593" y="2375387"/>
                <a:ext cx="478421" cy="478421"/>
                <a:chOff x="4903300" y="2692339"/>
                <a:chExt cx="478421" cy="478421"/>
              </a:xfrm>
            </p:grpSpPr>
            <p:sp>
              <p:nvSpPr>
                <p:cNvPr id="4655" name="Google Shape;4655;p192"/>
                <p:cNvSpPr/>
                <p:nvPr/>
              </p:nvSpPr>
              <p:spPr>
                <a:xfrm>
                  <a:off x="4903300" y="26923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656" name="Google Shape;4656;p192"/>
                <p:cNvPicPr preferRelativeResize="0"/>
                <p:nvPr/>
              </p:nvPicPr>
              <p:blipFill rotWithShape="1">
                <a:blip r:embed="rId9">
                  <a:alphaModFix/>
                </a:blip>
                <a:srcRect b="0" l="0" r="0" t="0"/>
                <a:stretch/>
              </p:blipFill>
              <p:spPr>
                <a:xfrm>
                  <a:off x="5012210" y="2801249"/>
                  <a:ext cx="260600" cy="260600"/>
                </a:xfrm>
                <a:prstGeom prst="rect">
                  <a:avLst/>
                </a:prstGeom>
                <a:noFill/>
                <a:ln>
                  <a:noFill/>
                </a:ln>
              </p:spPr>
            </p:pic>
          </p:grpSp>
          <p:grpSp>
            <p:nvGrpSpPr>
              <p:cNvPr id="4657" name="Google Shape;4657;p192"/>
              <p:cNvGrpSpPr/>
              <p:nvPr/>
            </p:nvGrpSpPr>
            <p:grpSpPr>
              <a:xfrm>
                <a:off x="5557339" y="2167994"/>
                <a:ext cx="1018218" cy="478422"/>
                <a:chOff x="5546651" y="2194994"/>
                <a:chExt cx="1018218" cy="478422"/>
              </a:xfrm>
            </p:grpSpPr>
            <p:grpSp>
              <p:nvGrpSpPr>
                <p:cNvPr id="4658" name="Google Shape;4658;p192"/>
                <p:cNvGrpSpPr/>
                <p:nvPr/>
              </p:nvGrpSpPr>
              <p:grpSpPr>
                <a:xfrm>
                  <a:off x="6086448" y="2194994"/>
                  <a:ext cx="478421" cy="478421"/>
                  <a:chOff x="5724126" y="3483458"/>
                  <a:chExt cx="478421" cy="478421"/>
                </a:xfrm>
              </p:grpSpPr>
              <p:sp>
                <p:nvSpPr>
                  <p:cNvPr id="4659" name="Google Shape;4659;p192"/>
                  <p:cNvSpPr/>
                  <p:nvPr/>
                </p:nvSpPr>
                <p:spPr>
                  <a:xfrm>
                    <a:off x="5724126" y="348345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660" name="Google Shape;4660;p192"/>
                  <p:cNvPicPr preferRelativeResize="0"/>
                  <p:nvPr/>
                </p:nvPicPr>
                <p:blipFill rotWithShape="1">
                  <a:blip r:embed="rId10">
                    <a:alphaModFix/>
                  </a:blip>
                  <a:srcRect b="0" l="0" r="0" t="0"/>
                  <a:stretch/>
                </p:blipFill>
                <p:spPr>
                  <a:xfrm>
                    <a:off x="5795026" y="3587702"/>
                    <a:ext cx="306929" cy="254809"/>
                  </a:xfrm>
                  <a:prstGeom prst="rect">
                    <a:avLst/>
                  </a:prstGeom>
                  <a:noFill/>
                  <a:ln>
                    <a:noFill/>
                  </a:ln>
                </p:spPr>
              </p:pic>
            </p:grpSp>
            <p:grpSp>
              <p:nvGrpSpPr>
                <p:cNvPr id="4661" name="Google Shape;4661;p192"/>
                <p:cNvGrpSpPr/>
                <p:nvPr/>
              </p:nvGrpSpPr>
              <p:grpSpPr>
                <a:xfrm>
                  <a:off x="5546651" y="2194995"/>
                  <a:ext cx="478421" cy="478421"/>
                  <a:chOff x="5381721" y="2534589"/>
                  <a:chExt cx="478421" cy="478421"/>
                </a:xfrm>
              </p:grpSpPr>
              <p:sp>
                <p:nvSpPr>
                  <p:cNvPr id="4662" name="Google Shape;4662;p192"/>
                  <p:cNvSpPr/>
                  <p:nvPr/>
                </p:nvSpPr>
                <p:spPr>
                  <a:xfrm>
                    <a:off x="5381721" y="253458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663" name="Google Shape;4663;p192"/>
                  <p:cNvPicPr preferRelativeResize="0"/>
                  <p:nvPr/>
                </p:nvPicPr>
                <p:blipFill rotWithShape="1">
                  <a:blip r:embed="rId11">
                    <a:alphaModFix/>
                  </a:blip>
                  <a:srcRect b="0" l="0" r="0" t="0"/>
                  <a:stretch/>
                </p:blipFill>
                <p:spPr>
                  <a:xfrm>
                    <a:off x="5465679" y="2641099"/>
                    <a:ext cx="311268" cy="245351"/>
                  </a:xfrm>
                  <a:prstGeom prst="rect">
                    <a:avLst/>
                  </a:prstGeom>
                  <a:noFill/>
                  <a:ln>
                    <a:noFill/>
                  </a:ln>
                </p:spPr>
              </p:pic>
            </p:grpSp>
          </p:grpSp>
          <p:grpSp>
            <p:nvGrpSpPr>
              <p:cNvPr id="4664" name="Google Shape;4664;p192"/>
              <p:cNvGrpSpPr/>
              <p:nvPr/>
            </p:nvGrpSpPr>
            <p:grpSpPr>
              <a:xfrm>
                <a:off x="6617712" y="2373853"/>
                <a:ext cx="478421" cy="478421"/>
                <a:chOff x="6346155" y="2692338"/>
                <a:chExt cx="478421" cy="478421"/>
              </a:xfrm>
            </p:grpSpPr>
            <p:sp>
              <p:nvSpPr>
                <p:cNvPr id="4665" name="Google Shape;4665;p192"/>
                <p:cNvSpPr/>
                <p:nvPr/>
              </p:nvSpPr>
              <p:spPr>
                <a:xfrm>
                  <a:off x="6346155" y="269233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666" name="Google Shape;4666;p192"/>
                <p:cNvPicPr preferRelativeResize="0"/>
                <p:nvPr/>
              </p:nvPicPr>
              <p:blipFill rotWithShape="1">
                <a:blip r:embed="rId12">
                  <a:alphaModFix/>
                </a:blip>
                <a:srcRect b="0" l="0" r="0" t="0"/>
                <a:stretch/>
              </p:blipFill>
              <p:spPr>
                <a:xfrm>
                  <a:off x="6484162" y="2777719"/>
                  <a:ext cx="202406" cy="307657"/>
                </a:xfrm>
                <a:prstGeom prst="rect">
                  <a:avLst/>
                </a:prstGeom>
                <a:noFill/>
                <a:ln>
                  <a:noFill/>
                </a:ln>
              </p:spPr>
            </p:pic>
          </p:grpSp>
          <p:grpSp>
            <p:nvGrpSpPr>
              <p:cNvPr id="4667" name="Google Shape;4667;p192"/>
              <p:cNvGrpSpPr/>
              <p:nvPr/>
            </p:nvGrpSpPr>
            <p:grpSpPr>
              <a:xfrm>
                <a:off x="7361488" y="3771502"/>
                <a:ext cx="478421" cy="478421"/>
                <a:chOff x="6930239" y="4605839"/>
                <a:chExt cx="478421" cy="478421"/>
              </a:xfrm>
            </p:grpSpPr>
            <p:sp>
              <p:nvSpPr>
                <p:cNvPr id="4668" name="Google Shape;4668;p192"/>
                <p:cNvSpPr/>
                <p:nvPr/>
              </p:nvSpPr>
              <p:spPr>
                <a:xfrm>
                  <a:off x="6930239" y="46058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669" name="Google Shape;4669;p192"/>
                <p:cNvPicPr preferRelativeResize="0"/>
                <p:nvPr/>
              </p:nvPicPr>
              <p:blipFill rotWithShape="1">
                <a:blip r:embed="rId13">
                  <a:alphaModFix/>
                </a:blip>
                <a:srcRect b="0" l="0" r="0" t="0"/>
                <a:stretch/>
              </p:blipFill>
              <p:spPr>
                <a:xfrm>
                  <a:off x="7023503" y="4691203"/>
                  <a:ext cx="295657" cy="298705"/>
                </a:xfrm>
                <a:prstGeom prst="rect">
                  <a:avLst/>
                </a:prstGeom>
                <a:noFill/>
                <a:ln>
                  <a:noFill/>
                </a:ln>
              </p:spPr>
            </p:pic>
          </p:grpSp>
          <p:grpSp>
            <p:nvGrpSpPr>
              <p:cNvPr id="4670" name="Google Shape;4670;p192"/>
              <p:cNvGrpSpPr/>
              <p:nvPr/>
            </p:nvGrpSpPr>
            <p:grpSpPr>
              <a:xfrm>
                <a:off x="6799004" y="4732022"/>
                <a:ext cx="478421" cy="478421"/>
                <a:chOff x="6716684" y="5103232"/>
                <a:chExt cx="478421" cy="478421"/>
              </a:xfrm>
            </p:grpSpPr>
            <p:sp>
              <p:nvSpPr>
                <p:cNvPr id="4671" name="Google Shape;4671;p192"/>
                <p:cNvSpPr/>
                <p:nvPr/>
              </p:nvSpPr>
              <p:spPr>
                <a:xfrm>
                  <a:off x="6716684" y="5103232"/>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672" name="Google Shape;4672;p192"/>
                <p:cNvPicPr preferRelativeResize="0"/>
                <p:nvPr/>
              </p:nvPicPr>
              <p:blipFill rotWithShape="1">
                <a:blip r:embed="rId14">
                  <a:alphaModFix/>
                </a:blip>
                <a:srcRect b="0" l="0" r="0" t="0"/>
                <a:stretch/>
              </p:blipFill>
              <p:spPr>
                <a:xfrm>
                  <a:off x="6820258" y="5205282"/>
                  <a:ext cx="271273" cy="274321"/>
                </a:xfrm>
                <a:prstGeom prst="rect">
                  <a:avLst/>
                </a:prstGeom>
                <a:noFill/>
                <a:ln>
                  <a:noFill/>
                </a:ln>
              </p:spPr>
            </p:pic>
          </p:grpSp>
          <p:grpSp>
            <p:nvGrpSpPr>
              <p:cNvPr id="4673" name="Google Shape;4673;p192"/>
              <p:cNvGrpSpPr/>
              <p:nvPr/>
            </p:nvGrpSpPr>
            <p:grpSpPr>
              <a:xfrm>
                <a:off x="7312778" y="3209223"/>
                <a:ext cx="478421" cy="478421"/>
                <a:chOff x="7063894" y="3536553"/>
                <a:chExt cx="478421" cy="478421"/>
              </a:xfrm>
            </p:grpSpPr>
            <p:sp>
              <p:nvSpPr>
                <p:cNvPr id="4674" name="Google Shape;4674;p192"/>
                <p:cNvSpPr/>
                <p:nvPr/>
              </p:nvSpPr>
              <p:spPr>
                <a:xfrm>
                  <a:off x="7063894" y="3536553"/>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675" name="Google Shape;4675;p192"/>
                <p:cNvPicPr preferRelativeResize="0"/>
                <p:nvPr/>
              </p:nvPicPr>
              <p:blipFill rotWithShape="1">
                <a:blip r:embed="rId15">
                  <a:alphaModFix/>
                </a:blip>
                <a:srcRect b="0" l="0" r="0" t="0"/>
                <a:stretch/>
              </p:blipFill>
              <p:spPr>
                <a:xfrm>
                  <a:off x="7165334" y="3628379"/>
                  <a:ext cx="275540" cy="268818"/>
                </a:xfrm>
                <a:prstGeom prst="rect">
                  <a:avLst/>
                </a:prstGeom>
                <a:noFill/>
                <a:ln>
                  <a:noFill/>
                </a:ln>
              </p:spPr>
            </p:pic>
          </p:grpSp>
          <p:grpSp>
            <p:nvGrpSpPr>
              <p:cNvPr id="4676" name="Google Shape;4676;p192"/>
              <p:cNvGrpSpPr/>
              <p:nvPr/>
            </p:nvGrpSpPr>
            <p:grpSpPr>
              <a:xfrm>
                <a:off x="4558099" y="4323978"/>
                <a:ext cx="478421" cy="478421"/>
                <a:chOff x="4839474" y="4392074"/>
                <a:chExt cx="478421" cy="478421"/>
              </a:xfrm>
            </p:grpSpPr>
            <p:sp>
              <p:nvSpPr>
                <p:cNvPr id="4677" name="Google Shape;4677;p192"/>
                <p:cNvSpPr/>
                <p:nvPr/>
              </p:nvSpPr>
              <p:spPr>
                <a:xfrm>
                  <a:off x="4839474" y="439207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678" name="Google Shape;4678;p192"/>
                <p:cNvPicPr preferRelativeResize="0"/>
                <p:nvPr/>
              </p:nvPicPr>
              <p:blipFill rotWithShape="1">
                <a:blip r:embed="rId16">
                  <a:alphaModFix/>
                </a:blip>
                <a:srcRect b="0" l="0" r="0" t="0"/>
                <a:stretch/>
              </p:blipFill>
              <p:spPr>
                <a:xfrm>
                  <a:off x="4938640" y="4483042"/>
                  <a:ext cx="271344" cy="282198"/>
                </a:xfrm>
                <a:prstGeom prst="rect">
                  <a:avLst/>
                </a:prstGeom>
                <a:noFill/>
                <a:ln>
                  <a:noFill/>
                </a:ln>
              </p:spPr>
            </p:pic>
          </p:grpSp>
          <p:grpSp>
            <p:nvGrpSpPr>
              <p:cNvPr id="4679" name="Google Shape;4679;p192"/>
              <p:cNvGrpSpPr/>
              <p:nvPr/>
            </p:nvGrpSpPr>
            <p:grpSpPr>
              <a:xfrm>
                <a:off x="4988332" y="4732022"/>
                <a:ext cx="478421" cy="478421"/>
                <a:chOff x="4980019" y="4733181"/>
                <a:chExt cx="478421" cy="478421"/>
              </a:xfrm>
            </p:grpSpPr>
            <p:sp>
              <p:nvSpPr>
                <p:cNvPr id="4680" name="Google Shape;4680;p192"/>
                <p:cNvSpPr/>
                <p:nvPr/>
              </p:nvSpPr>
              <p:spPr>
                <a:xfrm>
                  <a:off x="4980019" y="473318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681" name="Google Shape;4681;p192"/>
                <p:cNvPicPr preferRelativeResize="0"/>
                <p:nvPr/>
              </p:nvPicPr>
              <p:blipFill rotWithShape="1">
                <a:blip r:embed="rId17">
                  <a:alphaModFix/>
                </a:blip>
                <a:srcRect b="0" l="0" r="0" t="0"/>
                <a:stretch/>
              </p:blipFill>
              <p:spPr>
                <a:xfrm>
                  <a:off x="5040681" y="4865351"/>
                  <a:ext cx="359374" cy="276186"/>
                </a:xfrm>
                <a:prstGeom prst="rect">
                  <a:avLst/>
                </a:prstGeom>
                <a:noFill/>
                <a:ln>
                  <a:noFill/>
                </a:ln>
              </p:spPr>
            </p:pic>
          </p:grpSp>
        </p:grpSp>
        <p:sp>
          <p:nvSpPr>
            <p:cNvPr id="4682" name="Google Shape;4682;p192"/>
            <p:cNvSpPr/>
            <p:nvPr/>
          </p:nvSpPr>
          <p:spPr>
            <a:xfrm>
              <a:off x="5318437" y="3215738"/>
              <a:ext cx="1574615" cy="959652"/>
            </a:xfrm>
            <a:prstGeom prst="roundRect">
              <a:avLst>
                <a:gd fmla="val 50000" name="adj"/>
              </a:avLst>
            </a:prstGeom>
            <a:noFill/>
            <a:ln>
              <a:noFill/>
            </a:ln>
          </p:spPr>
          <p:txBody>
            <a:bodyPr anchorCtr="0" anchor="ctr" bIns="37125" lIns="74275" spcFirstLastPara="1" rIns="74275" wrap="square" tIns="37125">
              <a:noAutofit/>
            </a:bodyPr>
            <a:lstStyle/>
            <a:p>
              <a:pPr indent="0" lvl="0" marL="0" marR="0" rtl="0" algn="ctr">
                <a:spcBef>
                  <a:spcPts val="0"/>
                </a:spcBef>
                <a:spcAft>
                  <a:spcPts val="0"/>
                </a:spcAft>
                <a:buNone/>
              </a:pPr>
              <a:r>
                <a:rPr lang="en-US" sz="3200">
                  <a:solidFill>
                    <a:srgbClr val="0043B2"/>
                  </a:solidFill>
                  <a:latin typeface="Arial"/>
                  <a:ea typeface="Arial"/>
                  <a:cs typeface="Arial"/>
                  <a:sym typeface="Arial"/>
                </a:rPr>
                <a:t>BIG</a:t>
              </a:r>
              <a:endParaRPr/>
            </a:p>
            <a:p>
              <a:pPr indent="0" lvl="0" marL="0" marR="0" rtl="0" algn="ctr">
                <a:spcBef>
                  <a:spcPts val="0"/>
                </a:spcBef>
                <a:spcAft>
                  <a:spcPts val="0"/>
                </a:spcAft>
                <a:buNone/>
              </a:pPr>
              <a:r>
                <a:rPr lang="en-US" sz="3200">
                  <a:solidFill>
                    <a:srgbClr val="0043B2"/>
                  </a:solidFill>
                  <a:latin typeface="Arial"/>
                  <a:ea typeface="Arial"/>
                  <a:cs typeface="Arial"/>
                  <a:sym typeface="Arial"/>
                </a:rPr>
                <a:t>DATA</a:t>
              </a:r>
              <a:endParaRPr/>
            </a:p>
          </p:txBody>
        </p:sp>
      </p:gr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7" name="Shape 4687"/>
        <p:cNvGrpSpPr/>
        <p:nvPr/>
      </p:nvGrpSpPr>
      <p:grpSpPr>
        <a:xfrm>
          <a:off x="0" y="0"/>
          <a:ext cx="0" cy="0"/>
          <a:chOff x="0" y="0"/>
          <a:chExt cx="0" cy="0"/>
        </a:xfrm>
      </p:grpSpPr>
      <p:sp>
        <p:nvSpPr>
          <p:cNvPr id="4688" name="Google Shape;4688;p19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Bài tập</a:t>
            </a:r>
            <a:endParaRPr/>
          </a:p>
        </p:txBody>
      </p:sp>
      <p:sp>
        <p:nvSpPr>
          <p:cNvPr id="4689" name="Google Shape;4689;p193"/>
          <p:cNvSpPr txBox="1"/>
          <p:nvPr>
            <p:ph idx="2" type="body"/>
          </p:nvPr>
        </p:nvSpPr>
        <p:spPr>
          <a:xfrm>
            <a:off x="535872" y="1523052"/>
            <a:ext cx="8796528" cy="4937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[Lab5]</a:t>
            </a:r>
            <a:endParaRPr/>
          </a:p>
          <a:p>
            <a:pPr indent="0" lvl="0" marL="0" rtl="0" algn="l">
              <a:lnSpc>
                <a:spcPct val="100000"/>
              </a:lnSpc>
              <a:spcBef>
                <a:spcPts val="0"/>
              </a:spcBef>
              <a:spcAft>
                <a:spcPts val="0"/>
              </a:spcAft>
              <a:buClr>
                <a:srgbClr val="131313"/>
              </a:buClr>
              <a:buSzPts val="2800"/>
              <a:buNone/>
            </a:pPr>
            <a:r>
              <a:rPr lang="en-US" sz="2800"/>
              <a:t>Làm việc với Hbase</a:t>
            </a:r>
            <a:endParaRPr sz="2800"/>
          </a:p>
        </p:txBody>
      </p:sp>
      <p:sp>
        <p:nvSpPr>
          <p:cNvPr id="4690" name="Google Shape;4690;p19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grpSp>
        <p:nvGrpSpPr>
          <p:cNvPr id="4691" name="Google Shape;4691;p193"/>
          <p:cNvGrpSpPr/>
          <p:nvPr/>
        </p:nvGrpSpPr>
        <p:grpSpPr>
          <a:xfrm>
            <a:off x="6143947" y="2590532"/>
            <a:ext cx="3126809" cy="3575932"/>
            <a:chOff x="4401919" y="2167994"/>
            <a:chExt cx="3437990" cy="3962229"/>
          </a:xfrm>
        </p:grpSpPr>
        <p:grpSp>
          <p:nvGrpSpPr>
            <p:cNvPr id="4692" name="Google Shape;4692;p193"/>
            <p:cNvGrpSpPr/>
            <p:nvPr/>
          </p:nvGrpSpPr>
          <p:grpSpPr>
            <a:xfrm>
              <a:off x="4401919" y="2167994"/>
              <a:ext cx="3437990" cy="3962229"/>
              <a:chOff x="4401919" y="2167994"/>
              <a:chExt cx="3437990" cy="3962229"/>
            </a:xfrm>
          </p:grpSpPr>
          <p:grpSp>
            <p:nvGrpSpPr>
              <p:cNvPr id="4693" name="Google Shape;4693;p193"/>
              <p:cNvGrpSpPr/>
              <p:nvPr/>
            </p:nvGrpSpPr>
            <p:grpSpPr>
              <a:xfrm>
                <a:off x="4641130" y="2383352"/>
                <a:ext cx="2969068" cy="3746871"/>
                <a:chOff x="4641130" y="2383352"/>
                <a:chExt cx="2969068" cy="3746871"/>
              </a:xfrm>
            </p:grpSpPr>
            <p:sp>
              <p:nvSpPr>
                <p:cNvPr id="4694" name="Google Shape;4694;p193"/>
                <p:cNvSpPr/>
                <p:nvPr/>
              </p:nvSpPr>
              <p:spPr>
                <a:xfrm>
                  <a:off x="4641130" y="2383352"/>
                  <a:ext cx="2969068" cy="2969068"/>
                </a:xfrm>
                <a:prstGeom prst="ellipse">
                  <a:avLst/>
                </a:prstGeom>
                <a:solidFill>
                  <a:srgbClr val="CAD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695" name="Google Shape;4695;p193"/>
                <p:cNvPicPr preferRelativeResize="0"/>
                <p:nvPr/>
              </p:nvPicPr>
              <p:blipFill rotWithShape="1">
                <a:blip r:embed="rId3">
                  <a:alphaModFix/>
                </a:blip>
                <a:srcRect b="0" l="0" r="0" t="0"/>
                <a:stretch/>
              </p:blipFill>
              <p:spPr>
                <a:xfrm>
                  <a:off x="5515925" y="4518337"/>
                  <a:ext cx="1219478" cy="1611886"/>
                </a:xfrm>
                <a:prstGeom prst="rect">
                  <a:avLst/>
                </a:prstGeom>
                <a:noFill/>
                <a:ln>
                  <a:noFill/>
                </a:ln>
              </p:spPr>
            </p:pic>
          </p:grpSp>
          <p:grpSp>
            <p:nvGrpSpPr>
              <p:cNvPr id="4696" name="Google Shape;4696;p193"/>
              <p:cNvGrpSpPr/>
              <p:nvPr/>
            </p:nvGrpSpPr>
            <p:grpSpPr>
              <a:xfrm>
                <a:off x="4420634" y="3215388"/>
                <a:ext cx="478421" cy="478421"/>
                <a:chOff x="4119360" y="4255504"/>
                <a:chExt cx="478421" cy="478421"/>
              </a:xfrm>
            </p:grpSpPr>
            <p:sp>
              <p:nvSpPr>
                <p:cNvPr id="4697" name="Google Shape;4697;p193"/>
                <p:cNvSpPr/>
                <p:nvPr/>
              </p:nvSpPr>
              <p:spPr>
                <a:xfrm>
                  <a:off x="4119360" y="425550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698" name="Google Shape;4698;p193"/>
                <p:cNvPicPr preferRelativeResize="0"/>
                <p:nvPr/>
              </p:nvPicPr>
              <p:blipFill rotWithShape="1">
                <a:blip r:embed="rId4">
                  <a:alphaModFix/>
                </a:blip>
                <a:srcRect b="0" l="0" r="0" t="0"/>
                <a:stretch/>
              </p:blipFill>
              <p:spPr>
                <a:xfrm>
                  <a:off x="4201438" y="4393182"/>
                  <a:ext cx="314264" cy="203063"/>
                </a:xfrm>
                <a:prstGeom prst="rect">
                  <a:avLst/>
                </a:prstGeom>
                <a:noFill/>
                <a:ln>
                  <a:noFill/>
                </a:ln>
              </p:spPr>
            </p:pic>
          </p:grpSp>
          <p:grpSp>
            <p:nvGrpSpPr>
              <p:cNvPr id="4699" name="Google Shape;4699;p193"/>
              <p:cNvGrpSpPr/>
              <p:nvPr/>
            </p:nvGrpSpPr>
            <p:grpSpPr>
              <a:xfrm>
                <a:off x="4401919" y="3767007"/>
                <a:ext cx="478421" cy="478421"/>
                <a:chOff x="4466311" y="3598005"/>
                <a:chExt cx="478421" cy="478421"/>
              </a:xfrm>
            </p:grpSpPr>
            <p:sp>
              <p:nvSpPr>
                <p:cNvPr id="4700" name="Google Shape;4700;p193"/>
                <p:cNvSpPr/>
                <p:nvPr/>
              </p:nvSpPr>
              <p:spPr>
                <a:xfrm>
                  <a:off x="4466311" y="3598005"/>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701" name="Google Shape;4701;p193"/>
                <p:cNvGrpSpPr/>
                <p:nvPr/>
              </p:nvGrpSpPr>
              <p:grpSpPr>
                <a:xfrm>
                  <a:off x="4556408" y="3722669"/>
                  <a:ext cx="311620" cy="219568"/>
                  <a:chOff x="4550446" y="3712368"/>
                  <a:chExt cx="311620" cy="219568"/>
                </a:xfrm>
              </p:grpSpPr>
              <p:pic>
                <p:nvPicPr>
                  <p:cNvPr id="4702" name="Google Shape;4702;p193"/>
                  <p:cNvPicPr preferRelativeResize="0"/>
                  <p:nvPr/>
                </p:nvPicPr>
                <p:blipFill rotWithShape="1">
                  <a:blip r:embed="rId5">
                    <a:alphaModFix/>
                  </a:blip>
                  <a:srcRect b="0" l="0" r="0" t="0"/>
                  <a:stretch/>
                </p:blipFill>
                <p:spPr>
                  <a:xfrm>
                    <a:off x="4550446" y="3712369"/>
                    <a:ext cx="190176" cy="219567"/>
                  </a:xfrm>
                  <a:prstGeom prst="rect">
                    <a:avLst/>
                  </a:prstGeom>
                  <a:noFill/>
                  <a:ln>
                    <a:noFill/>
                  </a:ln>
                </p:spPr>
              </p:pic>
              <p:pic>
                <p:nvPicPr>
                  <p:cNvPr id="4703" name="Google Shape;4703;p193"/>
                  <p:cNvPicPr preferRelativeResize="0"/>
                  <p:nvPr/>
                </p:nvPicPr>
                <p:blipFill rotWithShape="1">
                  <a:blip r:embed="rId5">
                    <a:alphaModFix/>
                  </a:blip>
                  <a:srcRect b="0" l="0" r="0" t="0"/>
                  <a:stretch/>
                </p:blipFill>
                <p:spPr>
                  <a:xfrm>
                    <a:off x="4671890" y="3712368"/>
                    <a:ext cx="190176" cy="219567"/>
                  </a:xfrm>
                  <a:prstGeom prst="rect">
                    <a:avLst/>
                  </a:prstGeom>
                  <a:noFill/>
                  <a:ln>
                    <a:noFill/>
                  </a:ln>
                </p:spPr>
              </p:pic>
            </p:grpSp>
          </p:grpSp>
          <p:grpSp>
            <p:nvGrpSpPr>
              <p:cNvPr id="4704" name="Google Shape;4704;p193"/>
              <p:cNvGrpSpPr/>
              <p:nvPr/>
            </p:nvGrpSpPr>
            <p:grpSpPr>
              <a:xfrm>
                <a:off x="4656757" y="2730802"/>
                <a:ext cx="478421" cy="478421"/>
                <a:chOff x="5779974" y="3346111"/>
                <a:chExt cx="478421" cy="478421"/>
              </a:xfrm>
            </p:grpSpPr>
            <p:sp>
              <p:nvSpPr>
                <p:cNvPr id="4705" name="Google Shape;4705;p193"/>
                <p:cNvSpPr/>
                <p:nvPr/>
              </p:nvSpPr>
              <p:spPr>
                <a:xfrm>
                  <a:off x="5779974" y="334611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06" name="Google Shape;4706;p193"/>
                <p:cNvPicPr preferRelativeResize="0"/>
                <p:nvPr/>
              </p:nvPicPr>
              <p:blipFill rotWithShape="1">
                <a:blip r:embed="rId6">
                  <a:alphaModFix/>
                </a:blip>
                <a:srcRect b="0" l="0" r="0" t="0"/>
                <a:stretch/>
              </p:blipFill>
              <p:spPr>
                <a:xfrm>
                  <a:off x="5871995" y="3479362"/>
                  <a:ext cx="294284" cy="211885"/>
                </a:xfrm>
                <a:prstGeom prst="rect">
                  <a:avLst/>
                </a:prstGeom>
                <a:noFill/>
                <a:ln>
                  <a:noFill/>
                </a:ln>
              </p:spPr>
            </p:pic>
          </p:grpSp>
          <p:grpSp>
            <p:nvGrpSpPr>
              <p:cNvPr id="4707" name="Google Shape;4707;p193"/>
              <p:cNvGrpSpPr/>
              <p:nvPr/>
            </p:nvGrpSpPr>
            <p:grpSpPr>
              <a:xfrm>
                <a:off x="7040382" y="2725220"/>
                <a:ext cx="478421" cy="478421"/>
                <a:chOff x="6653952" y="3105086"/>
                <a:chExt cx="478421" cy="478421"/>
              </a:xfrm>
            </p:grpSpPr>
            <p:sp>
              <p:nvSpPr>
                <p:cNvPr id="4708" name="Google Shape;4708;p193"/>
                <p:cNvSpPr/>
                <p:nvPr/>
              </p:nvSpPr>
              <p:spPr>
                <a:xfrm>
                  <a:off x="6653952" y="3105086"/>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09" name="Google Shape;4709;p193"/>
                <p:cNvPicPr preferRelativeResize="0"/>
                <p:nvPr/>
              </p:nvPicPr>
              <p:blipFill rotWithShape="1">
                <a:blip r:embed="rId7">
                  <a:alphaModFix/>
                </a:blip>
                <a:srcRect b="0" l="0" r="0" t="0"/>
                <a:stretch/>
              </p:blipFill>
              <p:spPr>
                <a:xfrm>
                  <a:off x="6739427" y="3199418"/>
                  <a:ext cx="316993" cy="283465"/>
                </a:xfrm>
                <a:prstGeom prst="rect">
                  <a:avLst/>
                </a:prstGeom>
                <a:noFill/>
                <a:ln>
                  <a:noFill/>
                </a:ln>
              </p:spPr>
            </p:pic>
          </p:grpSp>
          <p:grpSp>
            <p:nvGrpSpPr>
              <p:cNvPr id="4710" name="Google Shape;4710;p193"/>
              <p:cNvGrpSpPr/>
              <p:nvPr/>
            </p:nvGrpSpPr>
            <p:grpSpPr>
              <a:xfrm>
                <a:off x="7214808" y="4305262"/>
                <a:ext cx="478421" cy="478421"/>
                <a:chOff x="6939282" y="3583507"/>
                <a:chExt cx="478421" cy="478421"/>
              </a:xfrm>
            </p:grpSpPr>
            <p:sp>
              <p:nvSpPr>
                <p:cNvPr id="4711" name="Google Shape;4711;p193"/>
                <p:cNvSpPr/>
                <p:nvPr/>
              </p:nvSpPr>
              <p:spPr>
                <a:xfrm>
                  <a:off x="6939282" y="3583507"/>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12" name="Google Shape;4712;p193"/>
                <p:cNvPicPr preferRelativeResize="0"/>
                <p:nvPr/>
              </p:nvPicPr>
              <p:blipFill rotWithShape="1">
                <a:blip r:embed="rId8">
                  <a:alphaModFix/>
                </a:blip>
                <a:srcRect b="0" l="0" r="0" t="0"/>
                <a:stretch/>
              </p:blipFill>
              <p:spPr>
                <a:xfrm>
                  <a:off x="7072937" y="3686551"/>
                  <a:ext cx="211109" cy="289297"/>
                </a:xfrm>
                <a:prstGeom prst="rect">
                  <a:avLst/>
                </a:prstGeom>
                <a:noFill/>
                <a:ln>
                  <a:noFill/>
                </a:ln>
              </p:spPr>
            </p:pic>
          </p:grpSp>
          <p:grpSp>
            <p:nvGrpSpPr>
              <p:cNvPr id="4713" name="Google Shape;4713;p193"/>
              <p:cNvGrpSpPr/>
              <p:nvPr/>
            </p:nvGrpSpPr>
            <p:grpSpPr>
              <a:xfrm>
                <a:off x="5052593" y="2375387"/>
                <a:ext cx="478421" cy="478421"/>
                <a:chOff x="4903300" y="2692339"/>
                <a:chExt cx="478421" cy="478421"/>
              </a:xfrm>
            </p:grpSpPr>
            <p:sp>
              <p:nvSpPr>
                <p:cNvPr id="4714" name="Google Shape;4714;p193"/>
                <p:cNvSpPr/>
                <p:nvPr/>
              </p:nvSpPr>
              <p:spPr>
                <a:xfrm>
                  <a:off x="4903300" y="26923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15" name="Google Shape;4715;p193"/>
                <p:cNvPicPr preferRelativeResize="0"/>
                <p:nvPr/>
              </p:nvPicPr>
              <p:blipFill rotWithShape="1">
                <a:blip r:embed="rId9">
                  <a:alphaModFix/>
                </a:blip>
                <a:srcRect b="0" l="0" r="0" t="0"/>
                <a:stretch/>
              </p:blipFill>
              <p:spPr>
                <a:xfrm>
                  <a:off x="5012210" y="2801249"/>
                  <a:ext cx="260600" cy="260600"/>
                </a:xfrm>
                <a:prstGeom prst="rect">
                  <a:avLst/>
                </a:prstGeom>
                <a:noFill/>
                <a:ln>
                  <a:noFill/>
                </a:ln>
              </p:spPr>
            </p:pic>
          </p:grpSp>
          <p:grpSp>
            <p:nvGrpSpPr>
              <p:cNvPr id="4716" name="Google Shape;4716;p193"/>
              <p:cNvGrpSpPr/>
              <p:nvPr/>
            </p:nvGrpSpPr>
            <p:grpSpPr>
              <a:xfrm>
                <a:off x="5557339" y="2167994"/>
                <a:ext cx="1018218" cy="478422"/>
                <a:chOff x="5546651" y="2194994"/>
                <a:chExt cx="1018218" cy="478422"/>
              </a:xfrm>
            </p:grpSpPr>
            <p:grpSp>
              <p:nvGrpSpPr>
                <p:cNvPr id="4717" name="Google Shape;4717;p193"/>
                <p:cNvGrpSpPr/>
                <p:nvPr/>
              </p:nvGrpSpPr>
              <p:grpSpPr>
                <a:xfrm>
                  <a:off x="6086448" y="2194994"/>
                  <a:ext cx="478421" cy="478421"/>
                  <a:chOff x="5724126" y="3483458"/>
                  <a:chExt cx="478421" cy="478421"/>
                </a:xfrm>
              </p:grpSpPr>
              <p:sp>
                <p:nvSpPr>
                  <p:cNvPr id="4718" name="Google Shape;4718;p193"/>
                  <p:cNvSpPr/>
                  <p:nvPr/>
                </p:nvSpPr>
                <p:spPr>
                  <a:xfrm>
                    <a:off x="5724126" y="348345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19" name="Google Shape;4719;p193"/>
                  <p:cNvPicPr preferRelativeResize="0"/>
                  <p:nvPr/>
                </p:nvPicPr>
                <p:blipFill rotWithShape="1">
                  <a:blip r:embed="rId10">
                    <a:alphaModFix/>
                  </a:blip>
                  <a:srcRect b="0" l="0" r="0" t="0"/>
                  <a:stretch/>
                </p:blipFill>
                <p:spPr>
                  <a:xfrm>
                    <a:off x="5795026" y="3587702"/>
                    <a:ext cx="306929" cy="254809"/>
                  </a:xfrm>
                  <a:prstGeom prst="rect">
                    <a:avLst/>
                  </a:prstGeom>
                  <a:noFill/>
                  <a:ln>
                    <a:noFill/>
                  </a:ln>
                </p:spPr>
              </p:pic>
            </p:grpSp>
            <p:grpSp>
              <p:nvGrpSpPr>
                <p:cNvPr id="4720" name="Google Shape;4720;p193"/>
                <p:cNvGrpSpPr/>
                <p:nvPr/>
              </p:nvGrpSpPr>
              <p:grpSpPr>
                <a:xfrm>
                  <a:off x="5546651" y="2194995"/>
                  <a:ext cx="478421" cy="478421"/>
                  <a:chOff x="5381721" y="2534589"/>
                  <a:chExt cx="478421" cy="478421"/>
                </a:xfrm>
              </p:grpSpPr>
              <p:sp>
                <p:nvSpPr>
                  <p:cNvPr id="4721" name="Google Shape;4721;p193"/>
                  <p:cNvSpPr/>
                  <p:nvPr/>
                </p:nvSpPr>
                <p:spPr>
                  <a:xfrm>
                    <a:off x="5381721" y="253458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22" name="Google Shape;4722;p193"/>
                  <p:cNvPicPr preferRelativeResize="0"/>
                  <p:nvPr/>
                </p:nvPicPr>
                <p:blipFill rotWithShape="1">
                  <a:blip r:embed="rId11">
                    <a:alphaModFix/>
                  </a:blip>
                  <a:srcRect b="0" l="0" r="0" t="0"/>
                  <a:stretch/>
                </p:blipFill>
                <p:spPr>
                  <a:xfrm>
                    <a:off x="5465679" y="2641099"/>
                    <a:ext cx="311268" cy="245351"/>
                  </a:xfrm>
                  <a:prstGeom prst="rect">
                    <a:avLst/>
                  </a:prstGeom>
                  <a:noFill/>
                  <a:ln>
                    <a:noFill/>
                  </a:ln>
                </p:spPr>
              </p:pic>
            </p:grpSp>
          </p:grpSp>
          <p:grpSp>
            <p:nvGrpSpPr>
              <p:cNvPr id="4723" name="Google Shape;4723;p193"/>
              <p:cNvGrpSpPr/>
              <p:nvPr/>
            </p:nvGrpSpPr>
            <p:grpSpPr>
              <a:xfrm>
                <a:off x="6617712" y="2373853"/>
                <a:ext cx="478421" cy="478421"/>
                <a:chOff x="6346155" y="2692338"/>
                <a:chExt cx="478421" cy="478421"/>
              </a:xfrm>
            </p:grpSpPr>
            <p:sp>
              <p:nvSpPr>
                <p:cNvPr id="4724" name="Google Shape;4724;p193"/>
                <p:cNvSpPr/>
                <p:nvPr/>
              </p:nvSpPr>
              <p:spPr>
                <a:xfrm>
                  <a:off x="6346155" y="269233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25" name="Google Shape;4725;p193"/>
                <p:cNvPicPr preferRelativeResize="0"/>
                <p:nvPr/>
              </p:nvPicPr>
              <p:blipFill rotWithShape="1">
                <a:blip r:embed="rId12">
                  <a:alphaModFix/>
                </a:blip>
                <a:srcRect b="0" l="0" r="0" t="0"/>
                <a:stretch/>
              </p:blipFill>
              <p:spPr>
                <a:xfrm>
                  <a:off x="6484162" y="2777719"/>
                  <a:ext cx="202406" cy="307657"/>
                </a:xfrm>
                <a:prstGeom prst="rect">
                  <a:avLst/>
                </a:prstGeom>
                <a:noFill/>
                <a:ln>
                  <a:noFill/>
                </a:ln>
              </p:spPr>
            </p:pic>
          </p:grpSp>
          <p:grpSp>
            <p:nvGrpSpPr>
              <p:cNvPr id="4726" name="Google Shape;4726;p193"/>
              <p:cNvGrpSpPr/>
              <p:nvPr/>
            </p:nvGrpSpPr>
            <p:grpSpPr>
              <a:xfrm>
                <a:off x="7361488" y="3771502"/>
                <a:ext cx="478421" cy="478421"/>
                <a:chOff x="6930239" y="4605839"/>
                <a:chExt cx="478421" cy="478421"/>
              </a:xfrm>
            </p:grpSpPr>
            <p:sp>
              <p:nvSpPr>
                <p:cNvPr id="4727" name="Google Shape;4727;p193"/>
                <p:cNvSpPr/>
                <p:nvPr/>
              </p:nvSpPr>
              <p:spPr>
                <a:xfrm>
                  <a:off x="6930239" y="46058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28" name="Google Shape;4728;p193"/>
                <p:cNvPicPr preferRelativeResize="0"/>
                <p:nvPr/>
              </p:nvPicPr>
              <p:blipFill rotWithShape="1">
                <a:blip r:embed="rId13">
                  <a:alphaModFix/>
                </a:blip>
                <a:srcRect b="0" l="0" r="0" t="0"/>
                <a:stretch/>
              </p:blipFill>
              <p:spPr>
                <a:xfrm>
                  <a:off x="7023503" y="4691203"/>
                  <a:ext cx="295657" cy="298705"/>
                </a:xfrm>
                <a:prstGeom prst="rect">
                  <a:avLst/>
                </a:prstGeom>
                <a:noFill/>
                <a:ln>
                  <a:noFill/>
                </a:ln>
              </p:spPr>
            </p:pic>
          </p:grpSp>
          <p:grpSp>
            <p:nvGrpSpPr>
              <p:cNvPr id="4729" name="Google Shape;4729;p193"/>
              <p:cNvGrpSpPr/>
              <p:nvPr/>
            </p:nvGrpSpPr>
            <p:grpSpPr>
              <a:xfrm>
                <a:off x="6799004" y="4732022"/>
                <a:ext cx="478421" cy="478421"/>
                <a:chOff x="6716684" y="5103232"/>
                <a:chExt cx="478421" cy="478421"/>
              </a:xfrm>
            </p:grpSpPr>
            <p:sp>
              <p:nvSpPr>
                <p:cNvPr id="4730" name="Google Shape;4730;p193"/>
                <p:cNvSpPr/>
                <p:nvPr/>
              </p:nvSpPr>
              <p:spPr>
                <a:xfrm>
                  <a:off x="6716684" y="5103232"/>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31" name="Google Shape;4731;p193"/>
                <p:cNvPicPr preferRelativeResize="0"/>
                <p:nvPr/>
              </p:nvPicPr>
              <p:blipFill rotWithShape="1">
                <a:blip r:embed="rId14">
                  <a:alphaModFix/>
                </a:blip>
                <a:srcRect b="0" l="0" r="0" t="0"/>
                <a:stretch/>
              </p:blipFill>
              <p:spPr>
                <a:xfrm>
                  <a:off x="6820258" y="5205282"/>
                  <a:ext cx="271273" cy="274321"/>
                </a:xfrm>
                <a:prstGeom prst="rect">
                  <a:avLst/>
                </a:prstGeom>
                <a:noFill/>
                <a:ln>
                  <a:noFill/>
                </a:ln>
              </p:spPr>
            </p:pic>
          </p:grpSp>
          <p:grpSp>
            <p:nvGrpSpPr>
              <p:cNvPr id="4732" name="Google Shape;4732;p193"/>
              <p:cNvGrpSpPr/>
              <p:nvPr/>
            </p:nvGrpSpPr>
            <p:grpSpPr>
              <a:xfrm>
                <a:off x="7312778" y="3209223"/>
                <a:ext cx="478421" cy="478421"/>
                <a:chOff x="7063894" y="3536553"/>
                <a:chExt cx="478421" cy="478421"/>
              </a:xfrm>
            </p:grpSpPr>
            <p:sp>
              <p:nvSpPr>
                <p:cNvPr id="4733" name="Google Shape;4733;p193"/>
                <p:cNvSpPr/>
                <p:nvPr/>
              </p:nvSpPr>
              <p:spPr>
                <a:xfrm>
                  <a:off x="7063894" y="3536553"/>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34" name="Google Shape;4734;p193"/>
                <p:cNvPicPr preferRelativeResize="0"/>
                <p:nvPr/>
              </p:nvPicPr>
              <p:blipFill rotWithShape="1">
                <a:blip r:embed="rId15">
                  <a:alphaModFix/>
                </a:blip>
                <a:srcRect b="0" l="0" r="0" t="0"/>
                <a:stretch/>
              </p:blipFill>
              <p:spPr>
                <a:xfrm>
                  <a:off x="7165334" y="3628379"/>
                  <a:ext cx="275540" cy="268818"/>
                </a:xfrm>
                <a:prstGeom prst="rect">
                  <a:avLst/>
                </a:prstGeom>
                <a:noFill/>
                <a:ln>
                  <a:noFill/>
                </a:ln>
              </p:spPr>
            </p:pic>
          </p:grpSp>
          <p:grpSp>
            <p:nvGrpSpPr>
              <p:cNvPr id="4735" name="Google Shape;4735;p193"/>
              <p:cNvGrpSpPr/>
              <p:nvPr/>
            </p:nvGrpSpPr>
            <p:grpSpPr>
              <a:xfrm>
                <a:off x="4558099" y="4323978"/>
                <a:ext cx="478421" cy="478421"/>
                <a:chOff x="4839474" y="4392074"/>
                <a:chExt cx="478421" cy="478421"/>
              </a:xfrm>
            </p:grpSpPr>
            <p:sp>
              <p:nvSpPr>
                <p:cNvPr id="4736" name="Google Shape;4736;p193"/>
                <p:cNvSpPr/>
                <p:nvPr/>
              </p:nvSpPr>
              <p:spPr>
                <a:xfrm>
                  <a:off x="4839474" y="439207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37" name="Google Shape;4737;p193"/>
                <p:cNvPicPr preferRelativeResize="0"/>
                <p:nvPr/>
              </p:nvPicPr>
              <p:blipFill rotWithShape="1">
                <a:blip r:embed="rId16">
                  <a:alphaModFix/>
                </a:blip>
                <a:srcRect b="0" l="0" r="0" t="0"/>
                <a:stretch/>
              </p:blipFill>
              <p:spPr>
                <a:xfrm>
                  <a:off x="4938640" y="4483042"/>
                  <a:ext cx="271344" cy="282198"/>
                </a:xfrm>
                <a:prstGeom prst="rect">
                  <a:avLst/>
                </a:prstGeom>
                <a:noFill/>
                <a:ln>
                  <a:noFill/>
                </a:ln>
              </p:spPr>
            </p:pic>
          </p:grpSp>
          <p:grpSp>
            <p:nvGrpSpPr>
              <p:cNvPr id="4738" name="Google Shape;4738;p193"/>
              <p:cNvGrpSpPr/>
              <p:nvPr/>
            </p:nvGrpSpPr>
            <p:grpSpPr>
              <a:xfrm>
                <a:off x="4988332" y="4732022"/>
                <a:ext cx="478421" cy="478421"/>
                <a:chOff x="4980019" y="4733181"/>
                <a:chExt cx="478421" cy="478421"/>
              </a:xfrm>
            </p:grpSpPr>
            <p:sp>
              <p:nvSpPr>
                <p:cNvPr id="4739" name="Google Shape;4739;p193"/>
                <p:cNvSpPr/>
                <p:nvPr/>
              </p:nvSpPr>
              <p:spPr>
                <a:xfrm>
                  <a:off x="4980019" y="473318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40" name="Google Shape;4740;p193"/>
                <p:cNvPicPr preferRelativeResize="0"/>
                <p:nvPr/>
              </p:nvPicPr>
              <p:blipFill rotWithShape="1">
                <a:blip r:embed="rId17">
                  <a:alphaModFix/>
                </a:blip>
                <a:srcRect b="0" l="0" r="0" t="0"/>
                <a:stretch/>
              </p:blipFill>
              <p:spPr>
                <a:xfrm>
                  <a:off x="5040681" y="4865351"/>
                  <a:ext cx="359374" cy="276186"/>
                </a:xfrm>
                <a:prstGeom prst="rect">
                  <a:avLst/>
                </a:prstGeom>
                <a:noFill/>
                <a:ln>
                  <a:noFill/>
                </a:ln>
              </p:spPr>
            </p:pic>
          </p:grpSp>
        </p:grpSp>
        <p:sp>
          <p:nvSpPr>
            <p:cNvPr id="4741" name="Google Shape;4741;p193"/>
            <p:cNvSpPr/>
            <p:nvPr/>
          </p:nvSpPr>
          <p:spPr>
            <a:xfrm>
              <a:off x="5318437" y="3215738"/>
              <a:ext cx="1574615" cy="959652"/>
            </a:xfrm>
            <a:prstGeom prst="roundRect">
              <a:avLst>
                <a:gd fmla="val 50000" name="adj"/>
              </a:avLst>
            </a:prstGeom>
            <a:noFill/>
            <a:ln>
              <a:noFill/>
            </a:ln>
          </p:spPr>
          <p:txBody>
            <a:bodyPr anchorCtr="0" anchor="ctr" bIns="37125" lIns="74275" spcFirstLastPara="1" rIns="74275" wrap="square" tIns="37125">
              <a:noAutofit/>
            </a:bodyPr>
            <a:lstStyle/>
            <a:p>
              <a:pPr indent="0" lvl="0" marL="0" marR="0" rtl="0" algn="ctr">
                <a:spcBef>
                  <a:spcPts val="0"/>
                </a:spcBef>
                <a:spcAft>
                  <a:spcPts val="0"/>
                </a:spcAft>
                <a:buNone/>
              </a:pPr>
              <a:r>
                <a:rPr lang="en-US" sz="3200">
                  <a:solidFill>
                    <a:srgbClr val="0043B2"/>
                  </a:solidFill>
                  <a:latin typeface="Arial"/>
                  <a:ea typeface="Arial"/>
                  <a:cs typeface="Arial"/>
                  <a:sym typeface="Arial"/>
                </a:rPr>
                <a:t>BIG</a:t>
              </a:r>
              <a:endParaRPr/>
            </a:p>
            <a:p>
              <a:pPr indent="0" lvl="0" marL="0" marR="0" rtl="0" algn="ctr">
                <a:spcBef>
                  <a:spcPts val="0"/>
                </a:spcBef>
                <a:spcAft>
                  <a:spcPts val="0"/>
                </a:spcAft>
                <a:buNone/>
              </a:pPr>
              <a:r>
                <a:rPr lang="en-US" sz="3200">
                  <a:solidFill>
                    <a:srgbClr val="0043B2"/>
                  </a:solidFill>
                  <a:latin typeface="Arial"/>
                  <a:ea typeface="Arial"/>
                  <a:cs typeface="Arial"/>
                  <a:sym typeface="Arial"/>
                </a:rPr>
                <a:t>DATA</a:t>
              </a:r>
              <a:endParaRPr/>
            </a:p>
          </p:txBody>
        </p:sp>
      </p:gr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6" name="Shape 4746"/>
        <p:cNvGrpSpPr/>
        <p:nvPr/>
      </p:nvGrpSpPr>
      <p:grpSpPr>
        <a:xfrm>
          <a:off x="0" y="0"/>
          <a:ext cx="0" cy="0"/>
          <a:chOff x="0" y="0"/>
          <a:chExt cx="0" cy="0"/>
        </a:xfrm>
      </p:grpSpPr>
      <p:sp>
        <p:nvSpPr>
          <p:cNvPr id="4747" name="Google Shape;4747;p19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Bài tập</a:t>
            </a:r>
            <a:endParaRPr/>
          </a:p>
        </p:txBody>
      </p:sp>
      <p:sp>
        <p:nvSpPr>
          <p:cNvPr id="4748" name="Google Shape;4748;p194"/>
          <p:cNvSpPr txBox="1"/>
          <p:nvPr>
            <p:ph idx="2" type="body"/>
          </p:nvPr>
        </p:nvSpPr>
        <p:spPr>
          <a:xfrm>
            <a:off x="535872" y="1523052"/>
            <a:ext cx="8796528" cy="4937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[Lab6]</a:t>
            </a:r>
            <a:endParaRPr/>
          </a:p>
          <a:p>
            <a:pPr indent="0" lvl="0" marL="0" rtl="0" algn="l">
              <a:lnSpc>
                <a:spcPct val="100000"/>
              </a:lnSpc>
              <a:spcBef>
                <a:spcPts val="0"/>
              </a:spcBef>
              <a:spcAft>
                <a:spcPts val="0"/>
              </a:spcAft>
              <a:buClr>
                <a:srgbClr val="131313"/>
              </a:buClr>
              <a:buSzPts val="2800"/>
              <a:buNone/>
            </a:pPr>
            <a:r>
              <a:rPr lang="en-US" sz="2800"/>
              <a:t>Truy cập dữ liệu với Cassandra</a:t>
            </a:r>
            <a:endParaRPr/>
          </a:p>
        </p:txBody>
      </p:sp>
      <p:sp>
        <p:nvSpPr>
          <p:cNvPr id="4749" name="Google Shape;4749;p19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grpSp>
        <p:nvGrpSpPr>
          <p:cNvPr id="4750" name="Google Shape;4750;p194"/>
          <p:cNvGrpSpPr/>
          <p:nvPr/>
        </p:nvGrpSpPr>
        <p:grpSpPr>
          <a:xfrm>
            <a:off x="6143947" y="2590532"/>
            <a:ext cx="3126809" cy="3575932"/>
            <a:chOff x="4401919" y="2167994"/>
            <a:chExt cx="3437990" cy="3962229"/>
          </a:xfrm>
        </p:grpSpPr>
        <p:grpSp>
          <p:nvGrpSpPr>
            <p:cNvPr id="4751" name="Google Shape;4751;p194"/>
            <p:cNvGrpSpPr/>
            <p:nvPr/>
          </p:nvGrpSpPr>
          <p:grpSpPr>
            <a:xfrm>
              <a:off x="4401919" y="2167994"/>
              <a:ext cx="3437990" cy="3962229"/>
              <a:chOff x="4401919" y="2167994"/>
              <a:chExt cx="3437990" cy="3962229"/>
            </a:xfrm>
          </p:grpSpPr>
          <p:grpSp>
            <p:nvGrpSpPr>
              <p:cNvPr id="4752" name="Google Shape;4752;p194"/>
              <p:cNvGrpSpPr/>
              <p:nvPr/>
            </p:nvGrpSpPr>
            <p:grpSpPr>
              <a:xfrm>
                <a:off x="4641130" y="2383352"/>
                <a:ext cx="2969068" cy="3746871"/>
                <a:chOff x="4641130" y="2383352"/>
                <a:chExt cx="2969068" cy="3746871"/>
              </a:xfrm>
            </p:grpSpPr>
            <p:sp>
              <p:nvSpPr>
                <p:cNvPr id="4753" name="Google Shape;4753;p194"/>
                <p:cNvSpPr/>
                <p:nvPr/>
              </p:nvSpPr>
              <p:spPr>
                <a:xfrm>
                  <a:off x="4641130" y="2383352"/>
                  <a:ext cx="2969068" cy="2969068"/>
                </a:xfrm>
                <a:prstGeom prst="ellipse">
                  <a:avLst/>
                </a:prstGeom>
                <a:solidFill>
                  <a:srgbClr val="CAD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54" name="Google Shape;4754;p194"/>
                <p:cNvPicPr preferRelativeResize="0"/>
                <p:nvPr/>
              </p:nvPicPr>
              <p:blipFill rotWithShape="1">
                <a:blip r:embed="rId3">
                  <a:alphaModFix/>
                </a:blip>
                <a:srcRect b="0" l="0" r="0" t="0"/>
                <a:stretch/>
              </p:blipFill>
              <p:spPr>
                <a:xfrm>
                  <a:off x="5515925" y="4518337"/>
                  <a:ext cx="1219478" cy="1611886"/>
                </a:xfrm>
                <a:prstGeom prst="rect">
                  <a:avLst/>
                </a:prstGeom>
                <a:noFill/>
                <a:ln>
                  <a:noFill/>
                </a:ln>
              </p:spPr>
            </p:pic>
          </p:grpSp>
          <p:grpSp>
            <p:nvGrpSpPr>
              <p:cNvPr id="4755" name="Google Shape;4755;p194"/>
              <p:cNvGrpSpPr/>
              <p:nvPr/>
            </p:nvGrpSpPr>
            <p:grpSpPr>
              <a:xfrm>
                <a:off x="4420634" y="3215388"/>
                <a:ext cx="478421" cy="478421"/>
                <a:chOff x="4119360" y="4255504"/>
                <a:chExt cx="478421" cy="478421"/>
              </a:xfrm>
            </p:grpSpPr>
            <p:sp>
              <p:nvSpPr>
                <p:cNvPr id="4756" name="Google Shape;4756;p194"/>
                <p:cNvSpPr/>
                <p:nvPr/>
              </p:nvSpPr>
              <p:spPr>
                <a:xfrm>
                  <a:off x="4119360" y="425550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57" name="Google Shape;4757;p194"/>
                <p:cNvPicPr preferRelativeResize="0"/>
                <p:nvPr/>
              </p:nvPicPr>
              <p:blipFill rotWithShape="1">
                <a:blip r:embed="rId4">
                  <a:alphaModFix/>
                </a:blip>
                <a:srcRect b="0" l="0" r="0" t="0"/>
                <a:stretch/>
              </p:blipFill>
              <p:spPr>
                <a:xfrm>
                  <a:off x="4201438" y="4393182"/>
                  <a:ext cx="314264" cy="203063"/>
                </a:xfrm>
                <a:prstGeom prst="rect">
                  <a:avLst/>
                </a:prstGeom>
                <a:noFill/>
                <a:ln>
                  <a:noFill/>
                </a:ln>
              </p:spPr>
            </p:pic>
          </p:grpSp>
          <p:grpSp>
            <p:nvGrpSpPr>
              <p:cNvPr id="4758" name="Google Shape;4758;p194"/>
              <p:cNvGrpSpPr/>
              <p:nvPr/>
            </p:nvGrpSpPr>
            <p:grpSpPr>
              <a:xfrm>
                <a:off x="4401919" y="3767007"/>
                <a:ext cx="478421" cy="478421"/>
                <a:chOff x="4466311" y="3598005"/>
                <a:chExt cx="478421" cy="478421"/>
              </a:xfrm>
            </p:grpSpPr>
            <p:sp>
              <p:nvSpPr>
                <p:cNvPr id="4759" name="Google Shape;4759;p194"/>
                <p:cNvSpPr/>
                <p:nvPr/>
              </p:nvSpPr>
              <p:spPr>
                <a:xfrm>
                  <a:off x="4466311" y="3598005"/>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760" name="Google Shape;4760;p194"/>
                <p:cNvGrpSpPr/>
                <p:nvPr/>
              </p:nvGrpSpPr>
              <p:grpSpPr>
                <a:xfrm>
                  <a:off x="4556408" y="3722669"/>
                  <a:ext cx="311620" cy="219568"/>
                  <a:chOff x="4550446" y="3712368"/>
                  <a:chExt cx="311620" cy="219568"/>
                </a:xfrm>
              </p:grpSpPr>
              <p:pic>
                <p:nvPicPr>
                  <p:cNvPr id="4761" name="Google Shape;4761;p194"/>
                  <p:cNvPicPr preferRelativeResize="0"/>
                  <p:nvPr/>
                </p:nvPicPr>
                <p:blipFill rotWithShape="1">
                  <a:blip r:embed="rId5">
                    <a:alphaModFix/>
                  </a:blip>
                  <a:srcRect b="0" l="0" r="0" t="0"/>
                  <a:stretch/>
                </p:blipFill>
                <p:spPr>
                  <a:xfrm>
                    <a:off x="4550446" y="3712369"/>
                    <a:ext cx="190176" cy="219567"/>
                  </a:xfrm>
                  <a:prstGeom prst="rect">
                    <a:avLst/>
                  </a:prstGeom>
                  <a:noFill/>
                  <a:ln>
                    <a:noFill/>
                  </a:ln>
                </p:spPr>
              </p:pic>
              <p:pic>
                <p:nvPicPr>
                  <p:cNvPr id="4762" name="Google Shape;4762;p194"/>
                  <p:cNvPicPr preferRelativeResize="0"/>
                  <p:nvPr/>
                </p:nvPicPr>
                <p:blipFill rotWithShape="1">
                  <a:blip r:embed="rId5">
                    <a:alphaModFix/>
                  </a:blip>
                  <a:srcRect b="0" l="0" r="0" t="0"/>
                  <a:stretch/>
                </p:blipFill>
                <p:spPr>
                  <a:xfrm>
                    <a:off x="4671890" y="3712368"/>
                    <a:ext cx="190176" cy="219567"/>
                  </a:xfrm>
                  <a:prstGeom prst="rect">
                    <a:avLst/>
                  </a:prstGeom>
                  <a:noFill/>
                  <a:ln>
                    <a:noFill/>
                  </a:ln>
                </p:spPr>
              </p:pic>
            </p:grpSp>
          </p:grpSp>
          <p:grpSp>
            <p:nvGrpSpPr>
              <p:cNvPr id="4763" name="Google Shape;4763;p194"/>
              <p:cNvGrpSpPr/>
              <p:nvPr/>
            </p:nvGrpSpPr>
            <p:grpSpPr>
              <a:xfrm>
                <a:off x="4656757" y="2730802"/>
                <a:ext cx="478421" cy="478421"/>
                <a:chOff x="5779974" y="3346111"/>
                <a:chExt cx="478421" cy="478421"/>
              </a:xfrm>
            </p:grpSpPr>
            <p:sp>
              <p:nvSpPr>
                <p:cNvPr id="4764" name="Google Shape;4764;p194"/>
                <p:cNvSpPr/>
                <p:nvPr/>
              </p:nvSpPr>
              <p:spPr>
                <a:xfrm>
                  <a:off x="5779974" y="334611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65" name="Google Shape;4765;p194"/>
                <p:cNvPicPr preferRelativeResize="0"/>
                <p:nvPr/>
              </p:nvPicPr>
              <p:blipFill rotWithShape="1">
                <a:blip r:embed="rId6">
                  <a:alphaModFix/>
                </a:blip>
                <a:srcRect b="0" l="0" r="0" t="0"/>
                <a:stretch/>
              </p:blipFill>
              <p:spPr>
                <a:xfrm>
                  <a:off x="5871995" y="3479362"/>
                  <a:ext cx="294284" cy="211885"/>
                </a:xfrm>
                <a:prstGeom prst="rect">
                  <a:avLst/>
                </a:prstGeom>
                <a:noFill/>
                <a:ln>
                  <a:noFill/>
                </a:ln>
              </p:spPr>
            </p:pic>
          </p:grpSp>
          <p:grpSp>
            <p:nvGrpSpPr>
              <p:cNvPr id="4766" name="Google Shape;4766;p194"/>
              <p:cNvGrpSpPr/>
              <p:nvPr/>
            </p:nvGrpSpPr>
            <p:grpSpPr>
              <a:xfrm>
                <a:off x="7040382" y="2725220"/>
                <a:ext cx="478421" cy="478421"/>
                <a:chOff x="6653952" y="3105086"/>
                <a:chExt cx="478421" cy="478421"/>
              </a:xfrm>
            </p:grpSpPr>
            <p:sp>
              <p:nvSpPr>
                <p:cNvPr id="4767" name="Google Shape;4767;p194"/>
                <p:cNvSpPr/>
                <p:nvPr/>
              </p:nvSpPr>
              <p:spPr>
                <a:xfrm>
                  <a:off x="6653952" y="3105086"/>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68" name="Google Shape;4768;p194"/>
                <p:cNvPicPr preferRelativeResize="0"/>
                <p:nvPr/>
              </p:nvPicPr>
              <p:blipFill rotWithShape="1">
                <a:blip r:embed="rId7">
                  <a:alphaModFix/>
                </a:blip>
                <a:srcRect b="0" l="0" r="0" t="0"/>
                <a:stretch/>
              </p:blipFill>
              <p:spPr>
                <a:xfrm>
                  <a:off x="6739427" y="3199418"/>
                  <a:ext cx="316993" cy="283465"/>
                </a:xfrm>
                <a:prstGeom prst="rect">
                  <a:avLst/>
                </a:prstGeom>
                <a:noFill/>
                <a:ln>
                  <a:noFill/>
                </a:ln>
              </p:spPr>
            </p:pic>
          </p:grpSp>
          <p:grpSp>
            <p:nvGrpSpPr>
              <p:cNvPr id="4769" name="Google Shape;4769;p194"/>
              <p:cNvGrpSpPr/>
              <p:nvPr/>
            </p:nvGrpSpPr>
            <p:grpSpPr>
              <a:xfrm>
                <a:off x="7214808" y="4305262"/>
                <a:ext cx="478421" cy="478421"/>
                <a:chOff x="6939282" y="3583507"/>
                <a:chExt cx="478421" cy="478421"/>
              </a:xfrm>
            </p:grpSpPr>
            <p:sp>
              <p:nvSpPr>
                <p:cNvPr id="4770" name="Google Shape;4770;p194"/>
                <p:cNvSpPr/>
                <p:nvPr/>
              </p:nvSpPr>
              <p:spPr>
                <a:xfrm>
                  <a:off x="6939282" y="3583507"/>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71" name="Google Shape;4771;p194"/>
                <p:cNvPicPr preferRelativeResize="0"/>
                <p:nvPr/>
              </p:nvPicPr>
              <p:blipFill rotWithShape="1">
                <a:blip r:embed="rId8">
                  <a:alphaModFix/>
                </a:blip>
                <a:srcRect b="0" l="0" r="0" t="0"/>
                <a:stretch/>
              </p:blipFill>
              <p:spPr>
                <a:xfrm>
                  <a:off x="7072937" y="3686551"/>
                  <a:ext cx="211109" cy="289297"/>
                </a:xfrm>
                <a:prstGeom prst="rect">
                  <a:avLst/>
                </a:prstGeom>
                <a:noFill/>
                <a:ln>
                  <a:noFill/>
                </a:ln>
              </p:spPr>
            </p:pic>
          </p:grpSp>
          <p:grpSp>
            <p:nvGrpSpPr>
              <p:cNvPr id="4772" name="Google Shape;4772;p194"/>
              <p:cNvGrpSpPr/>
              <p:nvPr/>
            </p:nvGrpSpPr>
            <p:grpSpPr>
              <a:xfrm>
                <a:off x="5052593" y="2375387"/>
                <a:ext cx="478421" cy="478421"/>
                <a:chOff x="4903300" y="2692339"/>
                <a:chExt cx="478421" cy="478421"/>
              </a:xfrm>
            </p:grpSpPr>
            <p:sp>
              <p:nvSpPr>
                <p:cNvPr id="4773" name="Google Shape;4773;p194"/>
                <p:cNvSpPr/>
                <p:nvPr/>
              </p:nvSpPr>
              <p:spPr>
                <a:xfrm>
                  <a:off x="4903300" y="26923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74" name="Google Shape;4774;p194"/>
                <p:cNvPicPr preferRelativeResize="0"/>
                <p:nvPr/>
              </p:nvPicPr>
              <p:blipFill rotWithShape="1">
                <a:blip r:embed="rId9">
                  <a:alphaModFix/>
                </a:blip>
                <a:srcRect b="0" l="0" r="0" t="0"/>
                <a:stretch/>
              </p:blipFill>
              <p:spPr>
                <a:xfrm>
                  <a:off x="5012210" y="2801249"/>
                  <a:ext cx="260600" cy="260600"/>
                </a:xfrm>
                <a:prstGeom prst="rect">
                  <a:avLst/>
                </a:prstGeom>
                <a:noFill/>
                <a:ln>
                  <a:noFill/>
                </a:ln>
              </p:spPr>
            </p:pic>
          </p:grpSp>
          <p:grpSp>
            <p:nvGrpSpPr>
              <p:cNvPr id="4775" name="Google Shape;4775;p194"/>
              <p:cNvGrpSpPr/>
              <p:nvPr/>
            </p:nvGrpSpPr>
            <p:grpSpPr>
              <a:xfrm>
                <a:off x="5557339" y="2167994"/>
                <a:ext cx="1018218" cy="478422"/>
                <a:chOff x="5546651" y="2194994"/>
                <a:chExt cx="1018218" cy="478422"/>
              </a:xfrm>
            </p:grpSpPr>
            <p:grpSp>
              <p:nvGrpSpPr>
                <p:cNvPr id="4776" name="Google Shape;4776;p194"/>
                <p:cNvGrpSpPr/>
                <p:nvPr/>
              </p:nvGrpSpPr>
              <p:grpSpPr>
                <a:xfrm>
                  <a:off x="6086448" y="2194994"/>
                  <a:ext cx="478421" cy="478421"/>
                  <a:chOff x="5724126" y="3483458"/>
                  <a:chExt cx="478421" cy="478421"/>
                </a:xfrm>
              </p:grpSpPr>
              <p:sp>
                <p:nvSpPr>
                  <p:cNvPr id="4777" name="Google Shape;4777;p194"/>
                  <p:cNvSpPr/>
                  <p:nvPr/>
                </p:nvSpPr>
                <p:spPr>
                  <a:xfrm>
                    <a:off x="5724126" y="348345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78" name="Google Shape;4778;p194"/>
                  <p:cNvPicPr preferRelativeResize="0"/>
                  <p:nvPr/>
                </p:nvPicPr>
                <p:blipFill rotWithShape="1">
                  <a:blip r:embed="rId10">
                    <a:alphaModFix/>
                  </a:blip>
                  <a:srcRect b="0" l="0" r="0" t="0"/>
                  <a:stretch/>
                </p:blipFill>
                <p:spPr>
                  <a:xfrm>
                    <a:off x="5795026" y="3587702"/>
                    <a:ext cx="306929" cy="254809"/>
                  </a:xfrm>
                  <a:prstGeom prst="rect">
                    <a:avLst/>
                  </a:prstGeom>
                  <a:noFill/>
                  <a:ln>
                    <a:noFill/>
                  </a:ln>
                </p:spPr>
              </p:pic>
            </p:grpSp>
            <p:grpSp>
              <p:nvGrpSpPr>
                <p:cNvPr id="4779" name="Google Shape;4779;p194"/>
                <p:cNvGrpSpPr/>
                <p:nvPr/>
              </p:nvGrpSpPr>
              <p:grpSpPr>
                <a:xfrm>
                  <a:off x="5546651" y="2194995"/>
                  <a:ext cx="478421" cy="478421"/>
                  <a:chOff x="5381721" y="2534589"/>
                  <a:chExt cx="478421" cy="478421"/>
                </a:xfrm>
              </p:grpSpPr>
              <p:sp>
                <p:nvSpPr>
                  <p:cNvPr id="4780" name="Google Shape;4780;p194"/>
                  <p:cNvSpPr/>
                  <p:nvPr/>
                </p:nvSpPr>
                <p:spPr>
                  <a:xfrm>
                    <a:off x="5381721" y="253458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81" name="Google Shape;4781;p194"/>
                  <p:cNvPicPr preferRelativeResize="0"/>
                  <p:nvPr/>
                </p:nvPicPr>
                <p:blipFill rotWithShape="1">
                  <a:blip r:embed="rId11">
                    <a:alphaModFix/>
                  </a:blip>
                  <a:srcRect b="0" l="0" r="0" t="0"/>
                  <a:stretch/>
                </p:blipFill>
                <p:spPr>
                  <a:xfrm>
                    <a:off x="5465679" y="2641099"/>
                    <a:ext cx="311268" cy="245351"/>
                  </a:xfrm>
                  <a:prstGeom prst="rect">
                    <a:avLst/>
                  </a:prstGeom>
                  <a:noFill/>
                  <a:ln>
                    <a:noFill/>
                  </a:ln>
                </p:spPr>
              </p:pic>
            </p:grpSp>
          </p:grpSp>
          <p:grpSp>
            <p:nvGrpSpPr>
              <p:cNvPr id="4782" name="Google Shape;4782;p194"/>
              <p:cNvGrpSpPr/>
              <p:nvPr/>
            </p:nvGrpSpPr>
            <p:grpSpPr>
              <a:xfrm>
                <a:off x="6617712" y="2373853"/>
                <a:ext cx="478421" cy="478421"/>
                <a:chOff x="6346155" y="2692338"/>
                <a:chExt cx="478421" cy="478421"/>
              </a:xfrm>
            </p:grpSpPr>
            <p:sp>
              <p:nvSpPr>
                <p:cNvPr id="4783" name="Google Shape;4783;p194"/>
                <p:cNvSpPr/>
                <p:nvPr/>
              </p:nvSpPr>
              <p:spPr>
                <a:xfrm>
                  <a:off x="6346155" y="269233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84" name="Google Shape;4784;p194"/>
                <p:cNvPicPr preferRelativeResize="0"/>
                <p:nvPr/>
              </p:nvPicPr>
              <p:blipFill rotWithShape="1">
                <a:blip r:embed="rId12">
                  <a:alphaModFix/>
                </a:blip>
                <a:srcRect b="0" l="0" r="0" t="0"/>
                <a:stretch/>
              </p:blipFill>
              <p:spPr>
                <a:xfrm>
                  <a:off x="6484162" y="2777719"/>
                  <a:ext cx="202406" cy="307657"/>
                </a:xfrm>
                <a:prstGeom prst="rect">
                  <a:avLst/>
                </a:prstGeom>
                <a:noFill/>
                <a:ln>
                  <a:noFill/>
                </a:ln>
              </p:spPr>
            </p:pic>
          </p:grpSp>
          <p:grpSp>
            <p:nvGrpSpPr>
              <p:cNvPr id="4785" name="Google Shape;4785;p194"/>
              <p:cNvGrpSpPr/>
              <p:nvPr/>
            </p:nvGrpSpPr>
            <p:grpSpPr>
              <a:xfrm>
                <a:off x="7361488" y="3771502"/>
                <a:ext cx="478421" cy="478421"/>
                <a:chOff x="6930239" y="4605839"/>
                <a:chExt cx="478421" cy="478421"/>
              </a:xfrm>
            </p:grpSpPr>
            <p:sp>
              <p:nvSpPr>
                <p:cNvPr id="4786" name="Google Shape;4786;p194"/>
                <p:cNvSpPr/>
                <p:nvPr/>
              </p:nvSpPr>
              <p:spPr>
                <a:xfrm>
                  <a:off x="6930239" y="46058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87" name="Google Shape;4787;p194"/>
                <p:cNvPicPr preferRelativeResize="0"/>
                <p:nvPr/>
              </p:nvPicPr>
              <p:blipFill rotWithShape="1">
                <a:blip r:embed="rId13">
                  <a:alphaModFix/>
                </a:blip>
                <a:srcRect b="0" l="0" r="0" t="0"/>
                <a:stretch/>
              </p:blipFill>
              <p:spPr>
                <a:xfrm>
                  <a:off x="7023503" y="4691203"/>
                  <a:ext cx="295657" cy="298705"/>
                </a:xfrm>
                <a:prstGeom prst="rect">
                  <a:avLst/>
                </a:prstGeom>
                <a:noFill/>
                <a:ln>
                  <a:noFill/>
                </a:ln>
              </p:spPr>
            </p:pic>
          </p:grpSp>
          <p:grpSp>
            <p:nvGrpSpPr>
              <p:cNvPr id="4788" name="Google Shape;4788;p194"/>
              <p:cNvGrpSpPr/>
              <p:nvPr/>
            </p:nvGrpSpPr>
            <p:grpSpPr>
              <a:xfrm>
                <a:off x="6799004" y="4732022"/>
                <a:ext cx="478421" cy="478421"/>
                <a:chOff x="6716684" y="5103232"/>
                <a:chExt cx="478421" cy="478421"/>
              </a:xfrm>
            </p:grpSpPr>
            <p:sp>
              <p:nvSpPr>
                <p:cNvPr id="4789" name="Google Shape;4789;p194"/>
                <p:cNvSpPr/>
                <p:nvPr/>
              </p:nvSpPr>
              <p:spPr>
                <a:xfrm>
                  <a:off x="6716684" y="5103232"/>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90" name="Google Shape;4790;p194"/>
                <p:cNvPicPr preferRelativeResize="0"/>
                <p:nvPr/>
              </p:nvPicPr>
              <p:blipFill rotWithShape="1">
                <a:blip r:embed="rId14">
                  <a:alphaModFix/>
                </a:blip>
                <a:srcRect b="0" l="0" r="0" t="0"/>
                <a:stretch/>
              </p:blipFill>
              <p:spPr>
                <a:xfrm>
                  <a:off x="6820258" y="5205282"/>
                  <a:ext cx="271273" cy="274321"/>
                </a:xfrm>
                <a:prstGeom prst="rect">
                  <a:avLst/>
                </a:prstGeom>
                <a:noFill/>
                <a:ln>
                  <a:noFill/>
                </a:ln>
              </p:spPr>
            </p:pic>
          </p:grpSp>
          <p:grpSp>
            <p:nvGrpSpPr>
              <p:cNvPr id="4791" name="Google Shape;4791;p194"/>
              <p:cNvGrpSpPr/>
              <p:nvPr/>
            </p:nvGrpSpPr>
            <p:grpSpPr>
              <a:xfrm>
                <a:off x="7312778" y="3209223"/>
                <a:ext cx="478421" cy="478421"/>
                <a:chOff x="7063894" y="3536553"/>
                <a:chExt cx="478421" cy="478421"/>
              </a:xfrm>
            </p:grpSpPr>
            <p:sp>
              <p:nvSpPr>
                <p:cNvPr id="4792" name="Google Shape;4792;p194"/>
                <p:cNvSpPr/>
                <p:nvPr/>
              </p:nvSpPr>
              <p:spPr>
                <a:xfrm>
                  <a:off x="7063894" y="3536553"/>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93" name="Google Shape;4793;p194"/>
                <p:cNvPicPr preferRelativeResize="0"/>
                <p:nvPr/>
              </p:nvPicPr>
              <p:blipFill rotWithShape="1">
                <a:blip r:embed="rId15">
                  <a:alphaModFix/>
                </a:blip>
                <a:srcRect b="0" l="0" r="0" t="0"/>
                <a:stretch/>
              </p:blipFill>
              <p:spPr>
                <a:xfrm>
                  <a:off x="7165334" y="3628379"/>
                  <a:ext cx="275540" cy="268818"/>
                </a:xfrm>
                <a:prstGeom prst="rect">
                  <a:avLst/>
                </a:prstGeom>
                <a:noFill/>
                <a:ln>
                  <a:noFill/>
                </a:ln>
              </p:spPr>
            </p:pic>
          </p:grpSp>
          <p:grpSp>
            <p:nvGrpSpPr>
              <p:cNvPr id="4794" name="Google Shape;4794;p194"/>
              <p:cNvGrpSpPr/>
              <p:nvPr/>
            </p:nvGrpSpPr>
            <p:grpSpPr>
              <a:xfrm>
                <a:off x="4558099" y="4323978"/>
                <a:ext cx="478421" cy="478421"/>
                <a:chOff x="4839474" y="4392074"/>
                <a:chExt cx="478421" cy="478421"/>
              </a:xfrm>
            </p:grpSpPr>
            <p:sp>
              <p:nvSpPr>
                <p:cNvPr id="4795" name="Google Shape;4795;p194"/>
                <p:cNvSpPr/>
                <p:nvPr/>
              </p:nvSpPr>
              <p:spPr>
                <a:xfrm>
                  <a:off x="4839474" y="439207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96" name="Google Shape;4796;p194"/>
                <p:cNvPicPr preferRelativeResize="0"/>
                <p:nvPr/>
              </p:nvPicPr>
              <p:blipFill rotWithShape="1">
                <a:blip r:embed="rId16">
                  <a:alphaModFix/>
                </a:blip>
                <a:srcRect b="0" l="0" r="0" t="0"/>
                <a:stretch/>
              </p:blipFill>
              <p:spPr>
                <a:xfrm>
                  <a:off x="4938640" y="4483042"/>
                  <a:ext cx="271344" cy="282198"/>
                </a:xfrm>
                <a:prstGeom prst="rect">
                  <a:avLst/>
                </a:prstGeom>
                <a:noFill/>
                <a:ln>
                  <a:noFill/>
                </a:ln>
              </p:spPr>
            </p:pic>
          </p:grpSp>
          <p:grpSp>
            <p:nvGrpSpPr>
              <p:cNvPr id="4797" name="Google Shape;4797;p194"/>
              <p:cNvGrpSpPr/>
              <p:nvPr/>
            </p:nvGrpSpPr>
            <p:grpSpPr>
              <a:xfrm>
                <a:off x="4988332" y="4732022"/>
                <a:ext cx="478421" cy="478421"/>
                <a:chOff x="4980019" y="4733181"/>
                <a:chExt cx="478421" cy="478421"/>
              </a:xfrm>
            </p:grpSpPr>
            <p:sp>
              <p:nvSpPr>
                <p:cNvPr id="4798" name="Google Shape;4798;p194"/>
                <p:cNvSpPr/>
                <p:nvPr/>
              </p:nvSpPr>
              <p:spPr>
                <a:xfrm>
                  <a:off x="4980019" y="473318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99" name="Google Shape;4799;p194"/>
                <p:cNvPicPr preferRelativeResize="0"/>
                <p:nvPr/>
              </p:nvPicPr>
              <p:blipFill rotWithShape="1">
                <a:blip r:embed="rId17">
                  <a:alphaModFix/>
                </a:blip>
                <a:srcRect b="0" l="0" r="0" t="0"/>
                <a:stretch/>
              </p:blipFill>
              <p:spPr>
                <a:xfrm>
                  <a:off x="5040681" y="4865351"/>
                  <a:ext cx="359374" cy="276186"/>
                </a:xfrm>
                <a:prstGeom prst="rect">
                  <a:avLst/>
                </a:prstGeom>
                <a:noFill/>
                <a:ln>
                  <a:noFill/>
                </a:ln>
              </p:spPr>
            </p:pic>
          </p:grpSp>
        </p:grpSp>
        <p:sp>
          <p:nvSpPr>
            <p:cNvPr id="4800" name="Google Shape;4800;p194"/>
            <p:cNvSpPr/>
            <p:nvPr/>
          </p:nvSpPr>
          <p:spPr>
            <a:xfrm>
              <a:off x="5318437" y="3215738"/>
              <a:ext cx="1574615" cy="959652"/>
            </a:xfrm>
            <a:prstGeom prst="roundRect">
              <a:avLst>
                <a:gd fmla="val 50000" name="adj"/>
              </a:avLst>
            </a:prstGeom>
            <a:noFill/>
            <a:ln>
              <a:noFill/>
            </a:ln>
          </p:spPr>
          <p:txBody>
            <a:bodyPr anchorCtr="0" anchor="ctr" bIns="37125" lIns="74275" spcFirstLastPara="1" rIns="74275" wrap="square" tIns="37125">
              <a:noAutofit/>
            </a:bodyPr>
            <a:lstStyle/>
            <a:p>
              <a:pPr indent="0" lvl="0" marL="0" marR="0" rtl="0" algn="ctr">
                <a:spcBef>
                  <a:spcPts val="0"/>
                </a:spcBef>
                <a:spcAft>
                  <a:spcPts val="0"/>
                </a:spcAft>
                <a:buNone/>
              </a:pPr>
              <a:r>
                <a:rPr lang="en-US" sz="3200">
                  <a:solidFill>
                    <a:srgbClr val="0043B2"/>
                  </a:solidFill>
                  <a:latin typeface="Arial"/>
                  <a:ea typeface="Arial"/>
                  <a:cs typeface="Arial"/>
                  <a:sym typeface="Arial"/>
                </a:rPr>
                <a:t>BIG</a:t>
              </a:r>
              <a:endParaRPr/>
            </a:p>
            <a:p>
              <a:pPr indent="0" lvl="0" marL="0" marR="0" rtl="0" algn="ctr">
                <a:spcBef>
                  <a:spcPts val="0"/>
                </a:spcBef>
                <a:spcAft>
                  <a:spcPts val="0"/>
                </a:spcAft>
                <a:buNone/>
              </a:pPr>
              <a:r>
                <a:rPr lang="en-US" sz="3200">
                  <a:solidFill>
                    <a:srgbClr val="0043B2"/>
                  </a:solidFill>
                  <a:latin typeface="Arial"/>
                  <a:ea typeface="Arial"/>
                  <a:cs typeface="Arial"/>
                  <a:sym typeface="Arial"/>
                </a:rPr>
                <a:t>DATA</a:t>
              </a:r>
              <a:endParaRPr/>
            </a:p>
          </p:txBody>
        </p:sp>
      </p:gr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5" name="Shape 4805"/>
        <p:cNvGrpSpPr/>
        <p:nvPr/>
      </p:nvGrpSpPr>
      <p:grpSpPr>
        <a:xfrm>
          <a:off x="0" y="0"/>
          <a:ext cx="0" cy="0"/>
          <a:chOff x="0" y="0"/>
          <a:chExt cx="0" cy="0"/>
        </a:xfrm>
      </p:grpSpPr>
      <p:sp>
        <p:nvSpPr>
          <p:cNvPr id="4806" name="Google Shape;4806;p19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Bài tập</a:t>
            </a:r>
            <a:endParaRPr/>
          </a:p>
        </p:txBody>
      </p:sp>
      <p:sp>
        <p:nvSpPr>
          <p:cNvPr id="4807" name="Google Shape;4807;p195"/>
          <p:cNvSpPr txBox="1"/>
          <p:nvPr>
            <p:ph idx="2" type="body"/>
          </p:nvPr>
        </p:nvSpPr>
        <p:spPr>
          <a:xfrm>
            <a:off x="535872" y="1523052"/>
            <a:ext cx="8796528" cy="4937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[Lab7]</a:t>
            </a:r>
            <a:endParaRPr/>
          </a:p>
          <a:p>
            <a:pPr indent="0" lvl="0" marL="0" rtl="0" algn="l">
              <a:lnSpc>
                <a:spcPct val="100000"/>
              </a:lnSpc>
              <a:spcBef>
                <a:spcPts val="0"/>
              </a:spcBef>
              <a:spcAft>
                <a:spcPts val="0"/>
              </a:spcAft>
              <a:buClr>
                <a:srgbClr val="131313"/>
              </a:buClr>
              <a:buSzPts val="2800"/>
              <a:buNone/>
            </a:pPr>
            <a:r>
              <a:rPr lang="en-US" sz="2800"/>
              <a:t>Làm việc với Cassandra</a:t>
            </a:r>
            <a:endParaRPr sz="2800"/>
          </a:p>
        </p:txBody>
      </p:sp>
      <p:sp>
        <p:nvSpPr>
          <p:cNvPr id="4808" name="Google Shape;4808;p19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grpSp>
        <p:nvGrpSpPr>
          <p:cNvPr id="4809" name="Google Shape;4809;p195"/>
          <p:cNvGrpSpPr/>
          <p:nvPr/>
        </p:nvGrpSpPr>
        <p:grpSpPr>
          <a:xfrm>
            <a:off x="6143947" y="2590532"/>
            <a:ext cx="3126809" cy="3575932"/>
            <a:chOff x="4401919" y="2167994"/>
            <a:chExt cx="3437990" cy="3962229"/>
          </a:xfrm>
        </p:grpSpPr>
        <p:grpSp>
          <p:nvGrpSpPr>
            <p:cNvPr id="4810" name="Google Shape;4810;p195"/>
            <p:cNvGrpSpPr/>
            <p:nvPr/>
          </p:nvGrpSpPr>
          <p:grpSpPr>
            <a:xfrm>
              <a:off x="4401919" y="2167994"/>
              <a:ext cx="3437990" cy="3962229"/>
              <a:chOff x="4401919" y="2167994"/>
              <a:chExt cx="3437990" cy="3962229"/>
            </a:xfrm>
          </p:grpSpPr>
          <p:grpSp>
            <p:nvGrpSpPr>
              <p:cNvPr id="4811" name="Google Shape;4811;p195"/>
              <p:cNvGrpSpPr/>
              <p:nvPr/>
            </p:nvGrpSpPr>
            <p:grpSpPr>
              <a:xfrm>
                <a:off x="4641130" y="2383352"/>
                <a:ext cx="2969068" cy="3746871"/>
                <a:chOff x="4641130" y="2383352"/>
                <a:chExt cx="2969068" cy="3746871"/>
              </a:xfrm>
            </p:grpSpPr>
            <p:sp>
              <p:nvSpPr>
                <p:cNvPr id="4812" name="Google Shape;4812;p195"/>
                <p:cNvSpPr/>
                <p:nvPr/>
              </p:nvSpPr>
              <p:spPr>
                <a:xfrm>
                  <a:off x="4641130" y="2383352"/>
                  <a:ext cx="2969068" cy="2969068"/>
                </a:xfrm>
                <a:prstGeom prst="ellipse">
                  <a:avLst/>
                </a:prstGeom>
                <a:solidFill>
                  <a:srgbClr val="CAD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13" name="Google Shape;4813;p195"/>
                <p:cNvPicPr preferRelativeResize="0"/>
                <p:nvPr/>
              </p:nvPicPr>
              <p:blipFill rotWithShape="1">
                <a:blip r:embed="rId3">
                  <a:alphaModFix/>
                </a:blip>
                <a:srcRect b="0" l="0" r="0" t="0"/>
                <a:stretch/>
              </p:blipFill>
              <p:spPr>
                <a:xfrm>
                  <a:off x="5515925" y="4518337"/>
                  <a:ext cx="1219478" cy="1611886"/>
                </a:xfrm>
                <a:prstGeom prst="rect">
                  <a:avLst/>
                </a:prstGeom>
                <a:noFill/>
                <a:ln>
                  <a:noFill/>
                </a:ln>
              </p:spPr>
            </p:pic>
          </p:grpSp>
          <p:grpSp>
            <p:nvGrpSpPr>
              <p:cNvPr id="4814" name="Google Shape;4814;p195"/>
              <p:cNvGrpSpPr/>
              <p:nvPr/>
            </p:nvGrpSpPr>
            <p:grpSpPr>
              <a:xfrm>
                <a:off x="4420634" y="3215388"/>
                <a:ext cx="478421" cy="478421"/>
                <a:chOff x="4119360" y="4255504"/>
                <a:chExt cx="478421" cy="478421"/>
              </a:xfrm>
            </p:grpSpPr>
            <p:sp>
              <p:nvSpPr>
                <p:cNvPr id="4815" name="Google Shape;4815;p195"/>
                <p:cNvSpPr/>
                <p:nvPr/>
              </p:nvSpPr>
              <p:spPr>
                <a:xfrm>
                  <a:off x="4119360" y="425550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16" name="Google Shape;4816;p195"/>
                <p:cNvPicPr preferRelativeResize="0"/>
                <p:nvPr/>
              </p:nvPicPr>
              <p:blipFill rotWithShape="1">
                <a:blip r:embed="rId4">
                  <a:alphaModFix/>
                </a:blip>
                <a:srcRect b="0" l="0" r="0" t="0"/>
                <a:stretch/>
              </p:blipFill>
              <p:spPr>
                <a:xfrm>
                  <a:off x="4201438" y="4393182"/>
                  <a:ext cx="314264" cy="203063"/>
                </a:xfrm>
                <a:prstGeom prst="rect">
                  <a:avLst/>
                </a:prstGeom>
                <a:noFill/>
                <a:ln>
                  <a:noFill/>
                </a:ln>
              </p:spPr>
            </p:pic>
          </p:grpSp>
          <p:grpSp>
            <p:nvGrpSpPr>
              <p:cNvPr id="4817" name="Google Shape;4817;p195"/>
              <p:cNvGrpSpPr/>
              <p:nvPr/>
            </p:nvGrpSpPr>
            <p:grpSpPr>
              <a:xfrm>
                <a:off x="4401919" y="3767007"/>
                <a:ext cx="478421" cy="478421"/>
                <a:chOff x="4466311" y="3598005"/>
                <a:chExt cx="478421" cy="478421"/>
              </a:xfrm>
            </p:grpSpPr>
            <p:sp>
              <p:nvSpPr>
                <p:cNvPr id="4818" name="Google Shape;4818;p195"/>
                <p:cNvSpPr/>
                <p:nvPr/>
              </p:nvSpPr>
              <p:spPr>
                <a:xfrm>
                  <a:off x="4466311" y="3598005"/>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819" name="Google Shape;4819;p195"/>
                <p:cNvGrpSpPr/>
                <p:nvPr/>
              </p:nvGrpSpPr>
              <p:grpSpPr>
                <a:xfrm>
                  <a:off x="4556408" y="3722669"/>
                  <a:ext cx="311620" cy="219568"/>
                  <a:chOff x="4550446" y="3712368"/>
                  <a:chExt cx="311620" cy="219568"/>
                </a:xfrm>
              </p:grpSpPr>
              <p:pic>
                <p:nvPicPr>
                  <p:cNvPr id="4820" name="Google Shape;4820;p195"/>
                  <p:cNvPicPr preferRelativeResize="0"/>
                  <p:nvPr/>
                </p:nvPicPr>
                <p:blipFill rotWithShape="1">
                  <a:blip r:embed="rId5">
                    <a:alphaModFix/>
                  </a:blip>
                  <a:srcRect b="0" l="0" r="0" t="0"/>
                  <a:stretch/>
                </p:blipFill>
                <p:spPr>
                  <a:xfrm>
                    <a:off x="4550446" y="3712369"/>
                    <a:ext cx="190176" cy="219567"/>
                  </a:xfrm>
                  <a:prstGeom prst="rect">
                    <a:avLst/>
                  </a:prstGeom>
                  <a:noFill/>
                  <a:ln>
                    <a:noFill/>
                  </a:ln>
                </p:spPr>
              </p:pic>
              <p:pic>
                <p:nvPicPr>
                  <p:cNvPr id="4821" name="Google Shape;4821;p195"/>
                  <p:cNvPicPr preferRelativeResize="0"/>
                  <p:nvPr/>
                </p:nvPicPr>
                <p:blipFill rotWithShape="1">
                  <a:blip r:embed="rId5">
                    <a:alphaModFix/>
                  </a:blip>
                  <a:srcRect b="0" l="0" r="0" t="0"/>
                  <a:stretch/>
                </p:blipFill>
                <p:spPr>
                  <a:xfrm>
                    <a:off x="4671890" y="3712368"/>
                    <a:ext cx="190176" cy="219567"/>
                  </a:xfrm>
                  <a:prstGeom prst="rect">
                    <a:avLst/>
                  </a:prstGeom>
                  <a:noFill/>
                  <a:ln>
                    <a:noFill/>
                  </a:ln>
                </p:spPr>
              </p:pic>
            </p:grpSp>
          </p:grpSp>
          <p:grpSp>
            <p:nvGrpSpPr>
              <p:cNvPr id="4822" name="Google Shape;4822;p195"/>
              <p:cNvGrpSpPr/>
              <p:nvPr/>
            </p:nvGrpSpPr>
            <p:grpSpPr>
              <a:xfrm>
                <a:off x="4656757" y="2730802"/>
                <a:ext cx="478421" cy="478421"/>
                <a:chOff x="5779974" y="3346111"/>
                <a:chExt cx="478421" cy="478421"/>
              </a:xfrm>
            </p:grpSpPr>
            <p:sp>
              <p:nvSpPr>
                <p:cNvPr id="4823" name="Google Shape;4823;p195"/>
                <p:cNvSpPr/>
                <p:nvPr/>
              </p:nvSpPr>
              <p:spPr>
                <a:xfrm>
                  <a:off x="5779974" y="334611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24" name="Google Shape;4824;p195"/>
                <p:cNvPicPr preferRelativeResize="0"/>
                <p:nvPr/>
              </p:nvPicPr>
              <p:blipFill rotWithShape="1">
                <a:blip r:embed="rId6">
                  <a:alphaModFix/>
                </a:blip>
                <a:srcRect b="0" l="0" r="0" t="0"/>
                <a:stretch/>
              </p:blipFill>
              <p:spPr>
                <a:xfrm>
                  <a:off x="5871995" y="3479362"/>
                  <a:ext cx="294284" cy="211885"/>
                </a:xfrm>
                <a:prstGeom prst="rect">
                  <a:avLst/>
                </a:prstGeom>
                <a:noFill/>
                <a:ln>
                  <a:noFill/>
                </a:ln>
              </p:spPr>
            </p:pic>
          </p:grpSp>
          <p:grpSp>
            <p:nvGrpSpPr>
              <p:cNvPr id="4825" name="Google Shape;4825;p195"/>
              <p:cNvGrpSpPr/>
              <p:nvPr/>
            </p:nvGrpSpPr>
            <p:grpSpPr>
              <a:xfrm>
                <a:off x="7040382" y="2725220"/>
                <a:ext cx="478421" cy="478421"/>
                <a:chOff x="6653952" y="3105086"/>
                <a:chExt cx="478421" cy="478421"/>
              </a:xfrm>
            </p:grpSpPr>
            <p:sp>
              <p:nvSpPr>
                <p:cNvPr id="4826" name="Google Shape;4826;p195"/>
                <p:cNvSpPr/>
                <p:nvPr/>
              </p:nvSpPr>
              <p:spPr>
                <a:xfrm>
                  <a:off x="6653952" y="3105086"/>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27" name="Google Shape;4827;p195"/>
                <p:cNvPicPr preferRelativeResize="0"/>
                <p:nvPr/>
              </p:nvPicPr>
              <p:blipFill rotWithShape="1">
                <a:blip r:embed="rId7">
                  <a:alphaModFix/>
                </a:blip>
                <a:srcRect b="0" l="0" r="0" t="0"/>
                <a:stretch/>
              </p:blipFill>
              <p:spPr>
                <a:xfrm>
                  <a:off x="6739427" y="3199418"/>
                  <a:ext cx="316993" cy="283465"/>
                </a:xfrm>
                <a:prstGeom prst="rect">
                  <a:avLst/>
                </a:prstGeom>
                <a:noFill/>
                <a:ln>
                  <a:noFill/>
                </a:ln>
              </p:spPr>
            </p:pic>
          </p:grpSp>
          <p:grpSp>
            <p:nvGrpSpPr>
              <p:cNvPr id="4828" name="Google Shape;4828;p195"/>
              <p:cNvGrpSpPr/>
              <p:nvPr/>
            </p:nvGrpSpPr>
            <p:grpSpPr>
              <a:xfrm>
                <a:off x="7214808" y="4305262"/>
                <a:ext cx="478421" cy="478421"/>
                <a:chOff x="6939282" y="3583507"/>
                <a:chExt cx="478421" cy="478421"/>
              </a:xfrm>
            </p:grpSpPr>
            <p:sp>
              <p:nvSpPr>
                <p:cNvPr id="4829" name="Google Shape;4829;p195"/>
                <p:cNvSpPr/>
                <p:nvPr/>
              </p:nvSpPr>
              <p:spPr>
                <a:xfrm>
                  <a:off x="6939282" y="3583507"/>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30" name="Google Shape;4830;p195"/>
                <p:cNvPicPr preferRelativeResize="0"/>
                <p:nvPr/>
              </p:nvPicPr>
              <p:blipFill rotWithShape="1">
                <a:blip r:embed="rId8">
                  <a:alphaModFix/>
                </a:blip>
                <a:srcRect b="0" l="0" r="0" t="0"/>
                <a:stretch/>
              </p:blipFill>
              <p:spPr>
                <a:xfrm>
                  <a:off x="7072937" y="3686551"/>
                  <a:ext cx="211109" cy="289297"/>
                </a:xfrm>
                <a:prstGeom prst="rect">
                  <a:avLst/>
                </a:prstGeom>
                <a:noFill/>
                <a:ln>
                  <a:noFill/>
                </a:ln>
              </p:spPr>
            </p:pic>
          </p:grpSp>
          <p:grpSp>
            <p:nvGrpSpPr>
              <p:cNvPr id="4831" name="Google Shape;4831;p195"/>
              <p:cNvGrpSpPr/>
              <p:nvPr/>
            </p:nvGrpSpPr>
            <p:grpSpPr>
              <a:xfrm>
                <a:off x="5052593" y="2375387"/>
                <a:ext cx="478421" cy="478421"/>
                <a:chOff x="4903300" y="2692339"/>
                <a:chExt cx="478421" cy="478421"/>
              </a:xfrm>
            </p:grpSpPr>
            <p:sp>
              <p:nvSpPr>
                <p:cNvPr id="4832" name="Google Shape;4832;p195"/>
                <p:cNvSpPr/>
                <p:nvPr/>
              </p:nvSpPr>
              <p:spPr>
                <a:xfrm>
                  <a:off x="4903300" y="26923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33" name="Google Shape;4833;p195"/>
                <p:cNvPicPr preferRelativeResize="0"/>
                <p:nvPr/>
              </p:nvPicPr>
              <p:blipFill rotWithShape="1">
                <a:blip r:embed="rId9">
                  <a:alphaModFix/>
                </a:blip>
                <a:srcRect b="0" l="0" r="0" t="0"/>
                <a:stretch/>
              </p:blipFill>
              <p:spPr>
                <a:xfrm>
                  <a:off x="5012210" y="2801249"/>
                  <a:ext cx="260600" cy="260600"/>
                </a:xfrm>
                <a:prstGeom prst="rect">
                  <a:avLst/>
                </a:prstGeom>
                <a:noFill/>
                <a:ln>
                  <a:noFill/>
                </a:ln>
              </p:spPr>
            </p:pic>
          </p:grpSp>
          <p:grpSp>
            <p:nvGrpSpPr>
              <p:cNvPr id="4834" name="Google Shape;4834;p195"/>
              <p:cNvGrpSpPr/>
              <p:nvPr/>
            </p:nvGrpSpPr>
            <p:grpSpPr>
              <a:xfrm>
                <a:off x="5557339" y="2167994"/>
                <a:ext cx="1018218" cy="478422"/>
                <a:chOff x="5546651" y="2194994"/>
                <a:chExt cx="1018218" cy="478422"/>
              </a:xfrm>
            </p:grpSpPr>
            <p:grpSp>
              <p:nvGrpSpPr>
                <p:cNvPr id="4835" name="Google Shape;4835;p195"/>
                <p:cNvGrpSpPr/>
                <p:nvPr/>
              </p:nvGrpSpPr>
              <p:grpSpPr>
                <a:xfrm>
                  <a:off x="6086448" y="2194994"/>
                  <a:ext cx="478421" cy="478421"/>
                  <a:chOff x="5724126" y="3483458"/>
                  <a:chExt cx="478421" cy="478421"/>
                </a:xfrm>
              </p:grpSpPr>
              <p:sp>
                <p:nvSpPr>
                  <p:cNvPr id="4836" name="Google Shape;4836;p195"/>
                  <p:cNvSpPr/>
                  <p:nvPr/>
                </p:nvSpPr>
                <p:spPr>
                  <a:xfrm>
                    <a:off x="5724126" y="348345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37" name="Google Shape;4837;p195"/>
                  <p:cNvPicPr preferRelativeResize="0"/>
                  <p:nvPr/>
                </p:nvPicPr>
                <p:blipFill rotWithShape="1">
                  <a:blip r:embed="rId10">
                    <a:alphaModFix/>
                  </a:blip>
                  <a:srcRect b="0" l="0" r="0" t="0"/>
                  <a:stretch/>
                </p:blipFill>
                <p:spPr>
                  <a:xfrm>
                    <a:off x="5795026" y="3587702"/>
                    <a:ext cx="306929" cy="254809"/>
                  </a:xfrm>
                  <a:prstGeom prst="rect">
                    <a:avLst/>
                  </a:prstGeom>
                  <a:noFill/>
                  <a:ln>
                    <a:noFill/>
                  </a:ln>
                </p:spPr>
              </p:pic>
            </p:grpSp>
            <p:grpSp>
              <p:nvGrpSpPr>
                <p:cNvPr id="4838" name="Google Shape;4838;p195"/>
                <p:cNvGrpSpPr/>
                <p:nvPr/>
              </p:nvGrpSpPr>
              <p:grpSpPr>
                <a:xfrm>
                  <a:off x="5546651" y="2194995"/>
                  <a:ext cx="478421" cy="478421"/>
                  <a:chOff x="5381721" y="2534589"/>
                  <a:chExt cx="478421" cy="478421"/>
                </a:xfrm>
              </p:grpSpPr>
              <p:sp>
                <p:nvSpPr>
                  <p:cNvPr id="4839" name="Google Shape;4839;p195"/>
                  <p:cNvSpPr/>
                  <p:nvPr/>
                </p:nvSpPr>
                <p:spPr>
                  <a:xfrm>
                    <a:off x="5381721" y="253458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40" name="Google Shape;4840;p195"/>
                  <p:cNvPicPr preferRelativeResize="0"/>
                  <p:nvPr/>
                </p:nvPicPr>
                <p:blipFill rotWithShape="1">
                  <a:blip r:embed="rId11">
                    <a:alphaModFix/>
                  </a:blip>
                  <a:srcRect b="0" l="0" r="0" t="0"/>
                  <a:stretch/>
                </p:blipFill>
                <p:spPr>
                  <a:xfrm>
                    <a:off x="5465679" y="2641099"/>
                    <a:ext cx="311268" cy="245351"/>
                  </a:xfrm>
                  <a:prstGeom prst="rect">
                    <a:avLst/>
                  </a:prstGeom>
                  <a:noFill/>
                  <a:ln>
                    <a:noFill/>
                  </a:ln>
                </p:spPr>
              </p:pic>
            </p:grpSp>
          </p:grpSp>
          <p:grpSp>
            <p:nvGrpSpPr>
              <p:cNvPr id="4841" name="Google Shape;4841;p195"/>
              <p:cNvGrpSpPr/>
              <p:nvPr/>
            </p:nvGrpSpPr>
            <p:grpSpPr>
              <a:xfrm>
                <a:off x="6617712" y="2373853"/>
                <a:ext cx="478421" cy="478421"/>
                <a:chOff x="6346155" y="2692338"/>
                <a:chExt cx="478421" cy="478421"/>
              </a:xfrm>
            </p:grpSpPr>
            <p:sp>
              <p:nvSpPr>
                <p:cNvPr id="4842" name="Google Shape;4842;p195"/>
                <p:cNvSpPr/>
                <p:nvPr/>
              </p:nvSpPr>
              <p:spPr>
                <a:xfrm>
                  <a:off x="6346155" y="269233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43" name="Google Shape;4843;p195"/>
                <p:cNvPicPr preferRelativeResize="0"/>
                <p:nvPr/>
              </p:nvPicPr>
              <p:blipFill rotWithShape="1">
                <a:blip r:embed="rId12">
                  <a:alphaModFix/>
                </a:blip>
                <a:srcRect b="0" l="0" r="0" t="0"/>
                <a:stretch/>
              </p:blipFill>
              <p:spPr>
                <a:xfrm>
                  <a:off x="6484162" y="2777719"/>
                  <a:ext cx="202406" cy="307657"/>
                </a:xfrm>
                <a:prstGeom prst="rect">
                  <a:avLst/>
                </a:prstGeom>
                <a:noFill/>
                <a:ln>
                  <a:noFill/>
                </a:ln>
              </p:spPr>
            </p:pic>
          </p:grpSp>
          <p:grpSp>
            <p:nvGrpSpPr>
              <p:cNvPr id="4844" name="Google Shape;4844;p195"/>
              <p:cNvGrpSpPr/>
              <p:nvPr/>
            </p:nvGrpSpPr>
            <p:grpSpPr>
              <a:xfrm>
                <a:off x="7361488" y="3771502"/>
                <a:ext cx="478421" cy="478421"/>
                <a:chOff x="6930239" y="4605839"/>
                <a:chExt cx="478421" cy="478421"/>
              </a:xfrm>
            </p:grpSpPr>
            <p:sp>
              <p:nvSpPr>
                <p:cNvPr id="4845" name="Google Shape;4845;p195"/>
                <p:cNvSpPr/>
                <p:nvPr/>
              </p:nvSpPr>
              <p:spPr>
                <a:xfrm>
                  <a:off x="6930239" y="46058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46" name="Google Shape;4846;p195"/>
                <p:cNvPicPr preferRelativeResize="0"/>
                <p:nvPr/>
              </p:nvPicPr>
              <p:blipFill rotWithShape="1">
                <a:blip r:embed="rId13">
                  <a:alphaModFix/>
                </a:blip>
                <a:srcRect b="0" l="0" r="0" t="0"/>
                <a:stretch/>
              </p:blipFill>
              <p:spPr>
                <a:xfrm>
                  <a:off x="7023503" y="4691203"/>
                  <a:ext cx="295657" cy="298705"/>
                </a:xfrm>
                <a:prstGeom prst="rect">
                  <a:avLst/>
                </a:prstGeom>
                <a:noFill/>
                <a:ln>
                  <a:noFill/>
                </a:ln>
              </p:spPr>
            </p:pic>
          </p:grpSp>
          <p:grpSp>
            <p:nvGrpSpPr>
              <p:cNvPr id="4847" name="Google Shape;4847;p195"/>
              <p:cNvGrpSpPr/>
              <p:nvPr/>
            </p:nvGrpSpPr>
            <p:grpSpPr>
              <a:xfrm>
                <a:off x="6799004" y="4732022"/>
                <a:ext cx="478421" cy="478421"/>
                <a:chOff x="6716684" y="5103232"/>
                <a:chExt cx="478421" cy="478421"/>
              </a:xfrm>
            </p:grpSpPr>
            <p:sp>
              <p:nvSpPr>
                <p:cNvPr id="4848" name="Google Shape;4848;p195"/>
                <p:cNvSpPr/>
                <p:nvPr/>
              </p:nvSpPr>
              <p:spPr>
                <a:xfrm>
                  <a:off x="6716684" y="5103232"/>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49" name="Google Shape;4849;p195"/>
                <p:cNvPicPr preferRelativeResize="0"/>
                <p:nvPr/>
              </p:nvPicPr>
              <p:blipFill rotWithShape="1">
                <a:blip r:embed="rId14">
                  <a:alphaModFix/>
                </a:blip>
                <a:srcRect b="0" l="0" r="0" t="0"/>
                <a:stretch/>
              </p:blipFill>
              <p:spPr>
                <a:xfrm>
                  <a:off x="6820258" y="5205282"/>
                  <a:ext cx="271273" cy="274321"/>
                </a:xfrm>
                <a:prstGeom prst="rect">
                  <a:avLst/>
                </a:prstGeom>
                <a:noFill/>
                <a:ln>
                  <a:noFill/>
                </a:ln>
              </p:spPr>
            </p:pic>
          </p:grpSp>
          <p:grpSp>
            <p:nvGrpSpPr>
              <p:cNvPr id="4850" name="Google Shape;4850;p195"/>
              <p:cNvGrpSpPr/>
              <p:nvPr/>
            </p:nvGrpSpPr>
            <p:grpSpPr>
              <a:xfrm>
                <a:off x="7312778" y="3209223"/>
                <a:ext cx="478421" cy="478421"/>
                <a:chOff x="7063894" y="3536553"/>
                <a:chExt cx="478421" cy="478421"/>
              </a:xfrm>
            </p:grpSpPr>
            <p:sp>
              <p:nvSpPr>
                <p:cNvPr id="4851" name="Google Shape;4851;p195"/>
                <p:cNvSpPr/>
                <p:nvPr/>
              </p:nvSpPr>
              <p:spPr>
                <a:xfrm>
                  <a:off x="7063894" y="3536553"/>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52" name="Google Shape;4852;p195"/>
                <p:cNvPicPr preferRelativeResize="0"/>
                <p:nvPr/>
              </p:nvPicPr>
              <p:blipFill rotWithShape="1">
                <a:blip r:embed="rId15">
                  <a:alphaModFix/>
                </a:blip>
                <a:srcRect b="0" l="0" r="0" t="0"/>
                <a:stretch/>
              </p:blipFill>
              <p:spPr>
                <a:xfrm>
                  <a:off x="7165334" y="3628379"/>
                  <a:ext cx="275540" cy="268818"/>
                </a:xfrm>
                <a:prstGeom prst="rect">
                  <a:avLst/>
                </a:prstGeom>
                <a:noFill/>
                <a:ln>
                  <a:noFill/>
                </a:ln>
              </p:spPr>
            </p:pic>
          </p:grpSp>
          <p:grpSp>
            <p:nvGrpSpPr>
              <p:cNvPr id="4853" name="Google Shape;4853;p195"/>
              <p:cNvGrpSpPr/>
              <p:nvPr/>
            </p:nvGrpSpPr>
            <p:grpSpPr>
              <a:xfrm>
                <a:off x="4558099" y="4323978"/>
                <a:ext cx="478421" cy="478421"/>
                <a:chOff x="4839474" y="4392074"/>
                <a:chExt cx="478421" cy="478421"/>
              </a:xfrm>
            </p:grpSpPr>
            <p:sp>
              <p:nvSpPr>
                <p:cNvPr id="4854" name="Google Shape;4854;p195"/>
                <p:cNvSpPr/>
                <p:nvPr/>
              </p:nvSpPr>
              <p:spPr>
                <a:xfrm>
                  <a:off x="4839474" y="439207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55" name="Google Shape;4855;p195"/>
                <p:cNvPicPr preferRelativeResize="0"/>
                <p:nvPr/>
              </p:nvPicPr>
              <p:blipFill rotWithShape="1">
                <a:blip r:embed="rId16">
                  <a:alphaModFix/>
                </a:blip>
                <a:srcRect b="0" l="0" r="0" t="0"/>
                <a:stretch/>
              </p:blipFill>
              <p:spPr>
                <a:xfrm>
                  <a:off x="4938640" y="4483042"/>
                  <a:ext cx="271344" cy="282198"/>
                </a:xfrm>
                <a:prstGeom prst="rect">
                  <a:avLst/>
                </a:prstGeom>
                <a:noFill/>
                <a:ln>
                  <a:noFill/>
                </a:ln>
              </p:spPr>
            </p:pic>
          </p:grpSp>
          <p:grpSp>
            <p:nvGrpSpPr>
              <p:cNvPr id="4856" name="Google Shape;4856;p195"/>
              <p:cNvGrpSpPr/>
              <p:nvPr/>
            </p:nvGrpSpPr>
            <p:grpSpPr>
              <a:xfrm>
                <a:off x="4988332" y="4732022"/>
                <a:ext cx="478421" cy="478421"/>
                <a:chOff x="4980019" y="4733181"/>
                <a:chExt cx="478421" cy="478421"/>
              </a:xfrm>
            </p:grpSpPr>
            <p:sp>
              <p:nvSpPr>
                <p:cNvPr id="4857" name="Google Shape;4857;p195"/>
                <p:cNvSpPr/>
                <p:nvPr/>
              </p:nvSpPr>
              <p:spPr>
                <a:xfrm>
                  <a:off x="4980019" y="473318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58" name="Google Shape;4858;p195"/>
                <p:cNvPicPr preferRelativeResize="0"/>
                <p:nvPr/>
              </p:nvPicPr>
              <p:blipFill rotWithShape="1">
                <a:blip r:embed="rId17">
                  <a:alphaModFix/>
                </a:blip>
                <a:srcRect b="0" l="0" r="0" t="0"/>
                <a:stretch/>
              </p:blipFill>
              <p:spPr>
                <a:xfrm>
                  <a:off x="5040681" y="4865351"/>
                  <a:ext cx="359374" cy="276186"/>
                </a:xfrm>
                <a:prstGeom prst="rect">
                  <a:avLst/>
                </a:prstGeom>
                <a:noFill/>
                <a:ln>
                  <a:noFill/>
                </a:ln>
              </p:spPr>
            </p:pic>
          </p:grpSp>
        </p:grpSp>
        <p:sp>
          <p:nvSpPr>
            <p:cNvPr id="4859" name="Google Shape;4859;p195"/>
            <p:cNvSpPr/>
            <p:nvPr/>
          </p:nvSpPr>
          <p:spPr>
            <a:xfrm>
              <a:off x="5318437" y="3215738"/>
              <a:ext cx="1574615" cy="959652"/>
            </a:xfrm>
            <a:prstGeom prst="roundRect">
              <a:avLst>
                <a:gd fmla="val 50000" name="adj"/>
              </a:avLst>
            </a:prstGeom>
            <a:noFill/>
            <a:ln>
              <a:noFill/>
            </a:ln>
          </p:spPr>
          <p:txBody>
            <a:bodyPr anchorCtr="0" anchor="ctr" bIns="37125" lIns="74275" spcFirstLastPara="1" rIns="74275" wrap="square" tIns="37125">
              <a:noAutofit/>
            </a:bodyPr>
            <a:lstStyle/>
            <a:p>
              <a:pPr indent="0" lvl="0" marL="0" marR="0" rtl="0" algn="ctr">
                <a:spcBef>
                  <a:spcPts val="0"/>
                </a:spcBef>
                <a:spcAft>
                  <a:spcPts val="0"/>
                </a:spcAft>
                <a:buNone/>
              </a:pPr>
              <a:r>
                <a:rPr lang="en-US" sz="3200">
                  <a:solidFill>
                    <a:srgbClr val="0043B2"/>
                  </a:solidFill>
                  <a:latin typeface="Arial"/>
                  <a:ea typeface="Arial"/>
                  <a:cs typeface="Arial"/>
                  <a:sym typeface="Arial"/>
                </a:rPr>
                <a:t>BIG</a:t>
              </a:r>
              <a:endParaRPr/>
            </a:p>
            <a:p>
              <a:pPr indent="0" lvl="0" marL="0" marR="0" rtl="0" algn="ctr">
                <a:spcBef>
                  <a:spcPts val="0"/>
                </a:spcBef>
                <a:spcAft>
                  <a:spcPts val="0"/>
                </a:spcAft>
                <a:buNone/>
              </a:pPr>
              <a:r>
                <a:rPr lang="en-US" sz="3200">
                  <a:solidFill>
                    <a:srgbClr val="0043B2"/>
                  </a:solidFill>
                  <a:latin typeface="Arial"/>
                  <a:ea typeface="Arial"/>
                  <a:cs typeface="Arial"/>
                  <a:sym typeface="Arial"/>
                </a:rPr>
                <a:t>DATA</a:t>
              </a:r>
              <a:endParaRPr/>
            </a:p>
          </p:txBody>
        </p:sp>
      </p:gr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3" name="Shape 486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idx="1" type="body"/>
          </p:nvPr>
        </p:nvSpPr>
        <p:spPr>
          <a:xfrm>
            <a:off x="985323" y="2524714"/>
            <a:ext cx="4617720" cy="13299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4400"/>
              <a:buNone/>
            </a:pPr>
            <a:r>
              <a:rPr lang="en-US"/>
              <a:t>Lưu trữ</a:t>
            </a:r>
            <a:endParaRPr/>
          </a:p>
          <a:p>
            <a:pPr indent="0" lvl="0" marL="0" rtl="0" algn="l">
              <a:lnSpc>
                <a:spcPct val="100000"/>
              </a:lnSpc>
              <a:spcBef>
                <a:spcPts val="0"/>
              </a:spcBef>
              <a:spcAft>
                <a:spcPts val="0"/>
              </a:spcAft>
              <a:buClr>
                <a:schemeClr val="dk1"/>
              </a:buClr>
              <a:buSzPts val="4400"/>
              <a:buNone/>
            </a:pPr>
            <a:r>
              <a:rPr lang="en-US"/>
              <a:t>Big Data</a:t>
            </a:r>
            <a:endParaRPr/>
          </a:p>
        </p:txBody>
      </p:sp>
      <p:sp>
        <p:nvSpPr>
          <p:cNvPr id="96" name="Google Shape;96;p2"/>
          <p:cNvSpPr txBox="1"/>
          <p:nvPr>
            <p:ph idx="2" type="body"/>
          </p:nvPr>
        </p:nvSpPr>
        <p:spPr>
          <a:xfrm>
            <a:off x="985323" y="2066881"/>
            <a:ext cx="5477256" cy="310896"/>
          </a:xfrm>
          <a:prstGeom prst="rect">
            <a:avLst/>
          </a:prstGeom>
          <a:noFill/>
          <a:ln>
            <a:noFill/>
          </a:ln>
        </p:spPr>
        <p:txBody>
          <a:bodyPr anchorCtr="0" anchor="ctr" bIns="4570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Chương 4. </a:t>
            </a:r>
            <a:endParaRPr/>
          </a:p>
        </p:txBody>
      </p:sp>
      <p:sp>
        <p:nvSpPr>
          <p:cNvPr id="97" name="Google Shape;97;p2"/>
          <p:cNvSpPr txBox="1"/>
          <p:nvPr/>
        </p:nvSpPr>
        <p:spPr>
          <a:xfrm>
            <a:off x="0" y="0"/>
            <a:ext cx="3000000" cy="3849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None/>
            </a:pPr>
            <a:r>
              <a:rPr lang="en-US" sz="1300">
                <a:solidFill>
                  <a:schemeClr val="dk1"/>
                </a:solidFill>
                <a:latin typeface="Times New Roman"/>
                <a:ea typeface="Times New Roman"/>
                <a:cs typeface="Times New Roman"/>
                <a:sym typeface="Times New Roman"/>
              </a:rPr>
              <a:t>WAL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2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474" name="Google Shape;474;p2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000"/>
              <a:buNone/>
            </a:pPr>
            <a:r>
              <a:rPr lang="en-US" sz="3000"/>
              <a:t>Mẫu Truy cập Đọc/Ghi của Máy khách (1/4)</a:t>
            </a:r>
            <a:endParaRPr sz="3000"/>
          </a:p>
        </p:txBody>
      </p:sp>
      <p:sp>
        <p:nvSpPr>
          <p:cNvPr id="475" name="Google Shape;475;p2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476" name="Google Shape;476;p20"/>
          <p:cNvSpPr txBox="1"/>
          <p:nvPr>
            <p:ph idx="4" type="body"/>
          </p:nvPr>
        </p:nvSpPr>
        <p:spPr>
          <a:xfrm>
            <a:off x="231897" y="2056481"/>
            <a:ext cx="8796600"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Bước 1️⃣ : Khách hàng liên hệ với Master để biết vị trí dữ liệu để truy cập đọc/ghi</a:t>
            </a:r>
            <a:endParaRPr/>
          </a:p>
        </p:txBody>
      </p:sp>
      <p:grpSp>
        <p:nvGrpSpPr>
          <p:cNvPr id="477" name="Google Shape;477;p20"/>
          <p:cNvGrpSpPr/>
          <p:nvPr/>
        </p:nvGrpSpPr>
        <p:grpSpPr>
          <a:xfrm>
            <a:off x="1425003" y="3010544"/>
            <a:ext cx="6922860" cy="2800682"/>
            <a:chOff x="1425003" y="3048644"/>
            <a:chExt cx="6922860" cy="2800682"/>
          </a:xfrm>
        </p:grpSpPr>
        <p:sp>
          <p:nvSpPr>
            <p:cNvPr id="478" name="Google Shape;478;p20"/>
            <p:cNvSpPr/>
            <p:nvPr/>
          </p:nvSpPr>
          <p:spPr>
            <a:xfrm>
              <a:off x="1896534" y="3240053"/>
              <a:ext cx="1141942" cy="516632"/>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Bộ đệm siêu dữ liệu</a:t>
              </a:r>
              <a:endParaRPr sz="1400">
                <a:solidFill>
                  <a:srgbClr val="1F45BC"/>
                </a:solidFill>
                <a:latin typeface="Arial"/>
                <a:ea typeface="Arial"/>
                <a:cs typeface="Arial"/>
                <a:sym typeface="Arial"/>
              </a:endParaRPr>
            </a:p>
          </p:txBody>
        </p:sp>
        <p:sp>
          <p:nvSpPr>
            <p:cNvPr id="479" name="Google Shape;479;p20"/>
            <p:cNvSpPr/>
            <p:nvPr/>
          </p:nvSpPr>
          <p:spPr>
            <a:xfrm>
              <a:off x="3629692" y="3108594"/>
              <a:ext cx="951930" cy="779550"/>
            </a:xfrm>
            <a:prstGeom prst="roundRect">
              <a:avLst>
                <a:gd fmla="val 28821"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Máy khách</a:t>
              </a:r>
              <a:endParaRPr sz="1400">
                <a:solidFill>
                  <a:schemeClr val="lt1"/>
                </a:solidFill>
                <a:latin typeface="Arial"/>
                <a:ea typeface="Arial"/>
                <a:cs typeface="Arial"/>
                <a:sym typeface="Arial"/>
              </a:endParaRPr>
            </a:p>
          </p:txBody>
        </p:sp>
        <p:sp>
          <p:nvSpPr>
            <p:cNvPr id="480" name="Google Shape;480;p20"/>
            <p:cNvSpPr/>
            <p:nvPr/>
          </p:nvSpPr>
          <p:spPr>
            <a:xfrm>
              <a:off x="5596680" y="3048644"/>
              <a:ext cx="1023195" cy="899450"/>
            </a:xfrm>
            <a:prstGeom prst="roundRect">
              <a:avLst>
                <a:gd fmla="val 27257"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Master</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(Leader)</a:t>
              </a:r>
              <a:endParaRPr sz="1100">
                <a:solidFill>
                  <a:srgbClr val="1F45BC"/>
                </a:solidFill>
                <a:latin typeface="Arial"/>
                <a:ea typeface="Arial"/>
                <a:cs typeface="Arial"/>
                <a:sym typeface="Arial"/>
              </a:endParaRPr>
            </a:p>
          </p:txBody>
        </p:sp>
        <p:sp>
          <p:nvSpPr>
            <p:cNvPr id="481" name="Google Shape;481;p20"/>
            <p:cNvSpPr/>
            <p:nvPr/>
          </p:nvSpPr>
          <p:spPr>
            <a:xfrm>
              <a:off x="6720527" y="3048644"/>
              <a:ext cx="1023195" cy="899450"/>
            </a:xfrm>
            <a:prstGeom prst="roundRect">
              <a:avLst>
                <a:gd fmla="val 25139"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Master</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(Follower)</a:t>
              </a:r>
              <a:endParaRPr sz="1100">
                <a:solidFill>
                  <a:srgbClr val="1F45BC"/>
                </a:solidFill>
                <a:latin typeface="Arial"/>
                <a:ea typeface="Arial"/>
                <a:cs typeface="Arial"/>
                <a:sym typeface="Arial"/>
              </a:endParaRPr>
            </a:p>
          </p:txBody>
        </p:sp>
        <p:grpSp>
          <p:nvGrpSpPr>
            <p:cNvPr id="482" name="Google Shape;482;p20"/>
            <p:cNvGrpSpPr/>
            <p:nvPr/>
          </p:nvGrpSpPr>
          <p:grpSpPr>
            <a:xfrm>
              <a:off x="1425003" y="4392262"/>
              <a:ext cx="3398393" cy="1457064"/>
              <a:chOff x="1508717" y="4460446"/>
              <a:chExt cx="3398393" cy="1457064"/>
            </a:xfrm>
          </p:grpSpPr>
          <p:sp>
            <p:nvSpPr>
              <p:cNvPr id="483" name="Google Shape;483;p20"/>
              <p:cNvSpPr/>
              <p:nvPr/>
            </p:nvSpPr>
            <p:spPr>
              <a:xfrm>
                <a:off x="1508717" y="4460446"/>
                <a:ext cx="3398393" cy="1457064"/>
              </a:xfrm>
              <a:prstGeom prst="roundRect">
                <a:avLst>
                  <a:gd fmla="val 11438" name="adj"/>
                </a:avLst>
              </a:prstGeom>
              <a:solidFill>
                <a:srgbClr val="E9F2FC"/>
              </a:solidFill>
              <a:ln cap="flat" cmpd="sng" w="19050">
                <a:solidFill>
                  <a:srgbClr val="1F45BC"/>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 </a:t>
                </a:r>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Máy chủ Tablet #1</a:t>
                </a:r>
                <a:endParaRPr sz="1400">
                  <a:solidFill>
                    <a:srgbClr val="1F45BC"/>
                  </a:solidFill>
                  <a:latin typeface="Arial"/>
                  <a:ea typeface="Arial"/>
                  <a:cs typeface="Arial"/>
                  <a:sym typeface="Arial"/>
                </a:endParaRPr>
              </a:p>
            </p:txBody>
          </p:sp>
          <p:grpSp>
            <p:nvGrpSpPr>
              <p:cNvPr id="484" name="Google Shape;484;p20"/>
              <p:cNvGrpSpPr/>
              <p:nvPr/>
            </p:nvGrpSpPr>
            <p:grpSpPr>
              <a:xfrm>
                <a:off x="1724025" y="4638673"/>
                <a:ext cx="2940049" cy="809626"/>
                <a:chOff x="1724025" y="4638673"/>
                <a:chExt cx="2940049" cy="809626"/>
              </a:xfrm>
            </p:grpSpPr>
            <p:sp>
              <p:nvSpPr>
                <p:cNvPr id="485" name="Google Shape;485;p20"/>
                <p:cNvSpPr/>
                <p:nvPr/>
              </p:nvSpPr>
              <p:spPr>
                <a:xfrm>
                  <a:off x="1724025" y="4638674"/>
                  <a:ext cx="942975" cy="809625"/>
                </a:xfrm>
                <a:prstGeom prst="can">
                  <a:avLst>
                    <a:gd fmla="val 18478"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1F45BC"/>
                      </a:solidFill>
                      <a:latin typeface="Arial"/>
                      <a:ea typeface="Arial"/>
                      <a:cs typeface="Arial"/>
                      <a:sym typeface="Arial"/>
                    </a:rPr>
                    <a:t> </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Tablet A</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(Follower)</a:t>
                  </a:r>
                  <a:endParaRPr sz="1100">
                    <a:solidFill>
                      <a:srgbClr val="1F45BC"/>
                    </a:solidFill>
                    <a:latin typeface="Arial"/>
                    <a:ea typeface="Arial"/>
                    <a:cs typeface="Arial"/>
                    <a:sym typeface="Arial"/>
                  </a:endParaRPr>
                </a:p>
              </p:txBody>
            </p:sp>
            <p:sp>
              <p:nvSpPr>
                <p:cNvPr id="486" name="Google Shape;486;p20"/>
                <p:cNvSpPr/>
                <p:nvPr/>
              </p:nvSpPr>
              <p:spPr>
                <a:xfrm>
                  <a:off x="2722562" y="4638673"/>
                  <a:ext cx="942975" cy="809625"/>
                </a:xfrm>
                <a:prstGeom prst="can">
                  <a:avLst>
                    <a:gd fmla="val 18478"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1F45BC"/>
                      </a:solidFill>
                      <a:latin typeface="Arial"/>
                      <a:ea typeface="Arial"/>
                      <a:cs typeface="Arial"/>
                      <a:sym typeface="Arial"/>
                    </a:rPr>
                    <a:t> </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Tablet B</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(Follower)</a:t>
                  </a:r>
                  <a:endParaRPr sz="1100">
                    <a:solidFill>
                      <a:srgbClr val="1F45BC"/>
                    </a:solidFill>
                    <a:latin typeface="Arial"/>
                    <a:ea typeface="Arial"/>
                    <a:cs typeface="Arial"/>
                    <a:sym typeface="Arial"/>
                  </a:endParaRPr>
                </a:p>
              </p:txBody>
            </p:sp>
            <p:sp>
              <p:nvSpPr>
                <p:cNvPr id="487" name="Google Shape;487;p20"/>
                <p:cNvSpPr/>
                <p:nvPr/>
              </p:nvSpPr>
              <p:spPr>
                <a:xfrm>
                  <a:off x="3721099" y="4638673"/>
                  <a:ext cx="942975" cy="809625"/>
                </a:xfrm>
                <a:prstGeom prst="can">
                  <a:avLst>
                    <a:gd fmla="val 18478" name="adj"/>
                  </a:avLst>
                </a:prstGeom>
                <a:solidFill>
                  <a:srgbClr val="ABCBFF"/>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1F45BC"/>
                      </a:solidFill>
                      <a:latin typeface="Arial"/>
                      <a:ea typeface="Arial"/>
                      <a:cs typeface="Arial"/>
                      <a:sym typeface="Arial"/>
                    </a:rPr>
                    <a:t> </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Tablet C</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(Leader)</a:t>
                  </a:r>
                  <a:endParaRPr sz="1100">
                    <a:solidFill>
                      <a:srgbClr val="1F45BC"/>
                    </a:solidFill>
                    <a:latin typeface="Arial"/>
                    <a:ea typeface="Arial"/>
                    <a:cs typeface="Arial"/>
                    <a:sym typeface="Arial"/>
                  </a:endParaRPr>
                </a:p>
              </p:txBody>
            </p:sp>
          </p:grpSp>
        </p:grpSp>
        <p:grpSp>
          <p:nvGrpSpPr>
            <p:cNvPr id="488" name="Google Shape;488;p20"/>
            <p:cNvGrpSpPr/>
            <p:nvPr/>
          </p:nvGrpSpPr>
          <p:grpSpPr>
            <a:xfrm>
              <a:off x="4949470" y="4392262"/>
              <a:ext cx="3398393" cy="1457064"/>
              <a:chOff x="1508717" y="4460446"/>
              <a:chExt cx="3398393" cy="1457064"/>
            </a:xfrm>
          </p:grpSpPr>
          <p:sp>
            <p:nvSpPr>
              <p:cNvPr id="489" name="Google Shape;489;p20"/>
              <p:cNvSpPr/>
              <p:nvPr/>
            </p:nvSpPr>
            <p:spPr>
              <a:xfrm>
                <a:off x="1508717" y="4460446"/>
                <a:ext cx="3398393" cy="1457064"/>
              </a:xfrm>
              <a:prstGeom prst="roundRect">
                <a:avLst>
                  <a:gd fmla="val 11438" name="adj"/>
                </a:avLst>
              </a:prstGeom>
              <a:solidFill>
                <a:srgbClr val="E9F2FC"/>
              </a:solidFill>
              <a:ln cap="flat" cmpd="sng" w="19050">
                <a:solidFill>
                  <a:srgbClr val="1F45BC"/>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 </a:t>
                </a:r>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Máy chủ Tablet #2</a:t>
                </a:r>
                <a:endParaRPr sz="1400">
                  <a:solidFill>
                    <a:srgbClr val="1F45BC"/>
                  </a:solidFill>
                  <a:latin typeface="Arial"/>
                  <a:ea typeface="Arial"/>
                  <a:cs typeface="Arial"/>
                  <a:sym typeface="Arial"/>
                </a:endParaRPr>
              </a:p>
            </p:txBody>
          </p:sp>
          <p:grpSp>
            <p:nvGrpSpPr>
              <p:cNvPr id="490" name="Google Shape;490;p20"/>
              <p:cNvGrpSpPr/>
              <p:nvPr/>
            </p:nvGrpSpPr>
            <p:grpSpPr>
              <a:xfrm>
                <a:off x="1724025" y="4638673"/>
                <a:ext cx="2940049" cy="809626"/>
                <a:chOff x="1724025" y="4638673"/>
                <a:chExt cx="2940049" cy="809626"/>
              </a:xfrm>
            </p:grpSpPr>
            <p:sp>
              <p:nvSpPr>
                <p:cNvPr id="491" name="Google Shape;491;p20"/>
                <p:cNvSpPr/>
                <p:nvPr/>
              </p:nvSpPr>
              <p:spPr>
                <a:xfrm>
                  <a:off x="1724025" y="4638674"/>
                  <a:ext cx="942975" cy="809625"/>
                </a:xfrm>
                <a:prstGeom prst="can">
                  <a:avLst>
                    <a:gd fmla="val 18478"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1F45BC"/>
                      </a:solidFill>
                      <a:latin typeface="Arial"/>
                      <a:ea typeface="Arial"/>
                      <a:cs typeface="Arial"/>
                      <a:sym typeface="Arial"/>
                    </a:rPr>
                    <a:t> </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Tablet A</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(Leader)</a:t>
                  </a:r>
                  <a:endParaRPr sz="1100">
                    <a:solidFill>
                      <a:srgbClr val="1F45BC"/>
                    </a:solidFill>
                    <a:latin typeface="Arial"/>
                    <a:ea typeface="Arial"/>
                    <a:cs typeface="Arial"/>
                    <a:sym typeface="Arial"/>
                  </a:endParaRPr>
                </a:p>
              </p:txBody>
            </p:sp>
            <p:sp>
              <p:nvSpPr>
                <p:cNvPr id="492" name="Google Shape;492;p20"/>
                <p:cNvSpPr/>
                <p:nvPr/>
              </p:nvSpPr>
              <p:spPr>
                <a:xfrm>
                  <a:off x="2722562" y="4638673"/>
                  <a:ext cx="942975" cy="809625"/>
                </a:xfrm>
                <a:prstGeom prst="can">
                  <a:avLst>
                    <a:gd fmla="val 18478"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1F45BC"/>
                      </a:solidFill>
                      <a:latin typeface="Arial"/>
                      <a:ea typeface="Arial"/>
                      <a:cs typeface="Arial"/>
                      <a:sym typeface="Arial"/>
                    </a:rPr>
                    <a:t> </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Tablet B</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(Leader)</a:t>
                  </a:r>
                  <a:endParaRPr sz="1100">
                    <a:solidFill>
                      <a:srgbClr val="1F45BC"/>
                    </a:solidFill>
                    <a:latin typeface="Arial"/>
                    <a:ea typeface="Arial"/>
                    <a:cs typeface="Arial"/>
                    <a:sym typeface="Arial"/>
                  </a:endParaRPr>
                </a:p>
              </p:txBody>
            </p:sp>
            <p:sp>
              <p:nvSpPr>
                <p:cNvPr id="493" name="Google Shape;493;p20"/>
                <p:cNvSpPr/>
                <p:nvPr/>
              </p:nvSpPr>
              <p:spPr>
                <a:xfrm>
                  <a:off x="3721099" y="4638673"/>
                  <a:ext cx="942975" cy="809625"/>
                </a:xfrm>
                <a:prstGeom prst="can">
                  <a:avLst>
                    <a:gd fmla="val 18478" name="adj"/>
                  </a:avLst>
                </a:prstGeom>
                <a:solidFill>
                  <a:srgbClr val="ABCBFF"/>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1F45BC"/>
                      </a:solidFill>
                      <a:latin typeface="Arial"/>
                      <a:ea typeface="Arial"/>
                      <a:cs typeface="Arial"/>
                      <a:sym typeface="Arial"/>
                    </a:rPr>
                    <a:t> </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Tablet C</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(Follower)</a:t>
                  </a:r>
                  <a:endParaRPr sz="1100">
                    <a:solidFill>
                      <a:srgbClr val="1F45BC"/>
                    </a:solidFill>
                    <a:latin typeface="Arial"/>
                    <a:ea typeface="Arial"/>
                    <a:cs typeface="Arial"/>
                    <a:sym typeface="Arial"/>
                  </a:endParaRPr>
                </a:p>
              </p:txBody>
            </p:sp>
          </p:grpSp>
        </p:grpSp>
        <p:cxnSp>
          <p:nvCxnSpPr>
            <p:cNvPr id="494" name="Google Shape;494;p20"/>
            <p:cNvCxnSpPr>
              <a:stCxn id="479" idx="2"/>
              <a:endCxn id="487" idx="1"/>
            </p:cNvCxnSpPr>
            <p:nvPr/>
          </p:nvCxnSpPr>
          <p:spPr>
            <a:xfrm>
              <a:off x="4105657" y="3888144"/>
              <a:ext cx="3300" cy="682200"/>
            </a:xfrm>
            <a:prstGeom prst="straightConnector1">
              <a:avLst/>
            </a:prstGeom>
            <a:noFill/>
            <a:ln cap="flat" cmpd="sng" w="28575">
              <a:solidFill>
                <a:srgbClr val="1F45BC"/>
              </a:solidFill>
              <a:prstDash val="solid"/>
              <a:miter lim="800000"/>
              <a:headEnd len="sm" w="sm" type="none"/>
              <a:tailEnd len="med" w="med" type="triangle"/>
            </a:ln>
          </p:spPr>
        </p:cxnSp>
        <p:cxnSp>
          <p:nvCxnSpPr>
            <p:cNvPr id="495" name="Google Shape;495;p20"/>
            <p:cNvCxnSpPr/>
            <p:nvPr/>
          </p:nvCxnSpPr>
          <p:spPr>
            <a:xfrm>
              <a:off x="4580360" y="3365500"/>
              <a:ext cx="1016320" cy="0"/>
            </a:xfrm>
            <a:prstGeom prst="straightConnector1">
              <a:avLst/>
            </a:prstGeom>
            <a:noFill/>
            <a:ln cap="flat" cmpd="sng" w="28575">
              <a:solidFill>
                <a:srgbClr val="1F45BC"/>
              </a:solidFill>
              <a:prstDash val="solid"/>
              <a:miter lim="800000"/>
              <a:headEnd len="sm" w="sm" type="none"/>
              <a:tailEnd len="med" w="med" type="triangle"/>
            </a:ln>
          </p:spPr>
        </p:cxnSp>
        <p:cxnSp>
          <p:nvCxnSpPr>
            <p:cNvPr id="496" name="Google Shape;496;p20"/>
            <p:cNvCxnSpPr/>
            <p:nvPr/>
          </p:nvCxnSpPr>
          <p:spPr>
            <a:xfrm rot="10800000">
              <a:off x="4580360" y="3627145"/>
              <a:ext cx="1016320" cy="0"/>
            </a:xfrm>
            <a:prstGeom prst="straightConnector1">
              <a:avLst/>
            </a:prstGeom>
            <a:noFill/>
            <a:ln cap="flat" cmpd="sng" w="28575">
              <a:solidFill>
                <a:srgbClr val="1F45BC"/>
              </a:solidFill>
              <a:prstDash val="solid"/>
              <a:miter lim="800000"/>
              <a:headEnd len="sm" w="sm" type="none"/>
              <a:tailEnd len="med" w="med" type="triangle"/>
            </a:ln>
          </p:spPr>
        </p:cxnSp>
        <p:cxnSp>
          <p:nvCxnSpPr>
            <p:cNvPr id="497" name="Google Shape;497;p20"/>
            <p:cNvCxnSpPr>
              <a:stCxn id="479" idx="1"/>
              <a:endCxn id="478" idx="3"/>
            </p:cNvCxnSpPr>
            <p:nvPr/>
          </p:nvCxnSpPr>
          <p:spPr>
            <a:xfrm rot="10800000">
              <a:off x="3038392" y="3498369"/>
              <a:ext cx="591300" cy="0"/>
            </a:xfrm>
            <a:prstGeom prst="straightConnector1">
              <a:avLst/>
            </a:prstGeom>
            <a:noFill/>
            <a:ln cap="flat" cmpd="sng" w="28575">
              <a:solidFill>
                <a:srgbClr val="1F45BC"/>
              </a:solidFill>
              <a:prstDash val="solid"/>
              <a:miter lim="800000"/>
              <a:headEnd len="sm" w="sm" type="none"/>
              <a:tailEnd len="med" w="med" type="triangle"/>
            </a:ln>
          </p:spPr>
        </p:cxnSp>
        <p:sp>
          <p:nvSpPr>
            <p:cNvPr id="498" name="Google Shape;498;p20"/>
            <p:cNvSpPr/>
            <p:nvPr/>
          </p:nvSpPr>
          <p:spPr>
            <a:xfrm>
              <a:off x="4713954" y="3196198"/>
              <a:ext cx="327327" cy="327327"/>
            </a:xfrm>
            <a:prstGeom prst="ellipse">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1</a:t>
              </a:r>
              <a:endParaRPr sz="1800">
                <a:solidFill>
                  <a:srgbClr val="1F45BC"/>
                </a:solidFill>
                <a:latin typeface="Arial"/>
                <a:ea typeface="Arial"/>
                <a:cs typeface="Arial"/>
                <a:sym typeface="Arial"/>
              </a:endParaRPr>
            </a:p>
          </p:txBody>
        </p:sp>
        <p:sp>
          <p:nvSpPr>
            <p:cNvPr id="499" name="Google Shape;499;p20"/>
            <p:cNvSpPr/>
            <p:nvPr/>
          </p:nvSpPr>
          <p:spPr>
            <a:xfrm>
              <a:off x="5152842" y="3452584"/>
              <a:ext cx="327327" cy="327327"/>
            </a:xfrm>
            <a:prstGeom prst="ellipse">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2</a:t>
              </a:r>
              <a:endParaRPr sz="1800">
                <a:solidFill>
                  <a:srgbClr val="1F45BC"/>
                </a:solidFill>
                <a:latin typeface="Arial"/>
                <a:ea typeface="Arial"/>
                <a:cs typeface="Arial"/>
                <a:sym typeface="Arial"/>
              </a:endParaRPr>
            </a:p>
          </p:txBody>
        </p:sp>
        <p:sp>
          <p:nvSpPr>
            <p:cNvPr id="500" name="Google Shape;500;p20"/>
            <p:cNvSpPr/>
            <p:nvPr/>
          </p:nvSpPr>
          <p:spPr>
            <a:xfrm>
              <a:off x="3941993" y="3982546"/>
              <a:ext cx="327327" cy="327327"/>
            </a:xfrm>
            <a:prstGeom prst="ellipse">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4</a:t>
              </a:r>
              <a:endParaRPr sz="1800">
                <a:solidFill>
                  <a:srgbClr val="1F45BC"/>
                </a:solidFill>
                <a:latin typeface="Arial"/>
                <a:ea typeface="Arial"/>
                <a:cs typeface="Arial"/>
                <a:sym typeface="Arial"/>
              </a:endParaRPr>
            </a:p>
          </p:txBody>
        </p:sp>
        <p:sp>
          <p:nvSpPr>
            <p:cNvPr id="501" name="Google Shape;501;p20"/>
            <p:cNvSpPr/>
            <p:nvPr/>
          </p:nvSpPr>
          <p:spPr>
            <a:xfrm>
              <a:off x="3218432" y="3348010"/>
              <a:ext cx="327327" cy="327327"/>
            </a:xfrm>
            <a:prstGeom prst="ellipse">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3</a:t>
              </a:r>
              <a:endParaRPr sz="1800">
                <a:solidFill>
                  <a:srgbClr val="1F45BC"/>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2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508" name="Google Shape;508;p2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000"/>
              <a:buNone/>
            </a:pPr>
            <a:r>
              <a:rPr lang="en-US" sz="3000"/>
              <a:t>Mẫu Truy cập Đọc/Ghi của Máy khách (2/4)</a:t>
            </a:r>
            <a:endParaRPr sz="3000"/>
          </a:p>
        </p:txBody>
      </p:sp>
      <p:sp>
        <p:nvSpPr>
          <p:cNvPr id="509" name="Google Shape;509;p2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510" name="Google Shape;510;p2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Bước 2️⃣ : Master cung cấp vị trí của tablet và Máy chủ tablet lưu trữ dữ liệu</a:t>
            </a:r>
            <a:endParaRPr/>
          </a:p>
        </p:txBody>
      </p:sp>
      <p:grpSp>
        <p:nvGrpSpPr>
          <p:cNvPr id="511" name="Google Shape;511;p21"/>
          <p:cNvGrpSpPr/>
          <p:nvPr/>
        </p:nvGrpSpPr>
        <p:grpSpPr>
          <a:xfrm>
            <a:off x="1425003" y="3010544"/>
            <a:ext cx="6922860" cy="2800682"/>
            <a:chOff x="1425003" y="3048644"/>
            <a:chExt cx="6922860" cy="2800682"/>
          </a:xfrm>
        </p:grpSpPr>
        <p:sp>
          <p:nvSpPr>
            <p:cNvPr id="512" name="Google Shape;512;p21"/>
            <p:cNvSpPr/>
            <p:nvPr/>
          </p:nvSpPr>
          <p:spPr>
            <a:xfrm>
              <a:off x="1896534" y="3240053"/>
              <a:ext cx="1141942" cy="516632"/>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Bộ đệm siêu dữ liệu</a:t>
              </a:r>
              <a:endParaRPr sz="1400">
                <a:solidFill>
                  <a:srgbClr val="1F45BC"/>
                </a:solidFill>
                <a:latin typeface="Arial"/>
                <a:ea typeface="Arial"/>
                <a:cs typeface="Arial"/>
                <a:sym typeface="Arial"/>
              </a:endParaRPr>
            </a:p>
          </p:txBody>
        </p:sp>
        <p:sp>
          <p:nvSpPr>
            <p:cNvPr id="513" name="Google Shape;513;p21"/>
            <p:cNvSpPr/>
            <p:nvPr/>
          </p:nvSpPr>
          <p:spPr>
            <a:xfrm>
              <a:off x="3629692" y="3108594"/>
              <a:ext cx="951930" cy="779550"/>
            </a:xfrm>
            <a:prstGeom prst="roundRect">
              <a:avLst>
                <a:gd fmla="val 28821"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Máy khách</a:t>
              </a:r>
              <a:endParaRPr sz="1400">
                <a:solidFill>
                  <a:schemeClr val="lt1"/>
                </a:solidFill>
                <a:latin typeface="Arial"/>
                <a:ea typeface="Arial"/>
                <a:cs typeface="Arial"/>
                <a:sym typeface="Arial"/>
              </a:endParaRPr>
            </a:p>
          </p:txBody>
        </p:sp>
        <p:sp>
          <p:nvSpPr>
            <p:cNvPr id="514" name="Google Shape;514;p21"/>
            <p:cNvSpPr/>
            <p:nvPr/>
          </p:nvSpPr>
          <p:spPr>
            <a:xfrm>
              <a:off x="5596680" y="3048644"/>
              <a:ext cx="1023195" cy="899450"/>
            </a:xfrm>
            <a:prstGeom prst="roundRect">
              <a:avLst>
                <a:gd fmla="val 27257"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Master</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(Leader)</a:t>
              </a:r>
              <a:endParaRPr sz="1100">
                <a:solidFill>
                  <a:srgbClr val="1F45BC"/>
                </a:solidFill>
                <a:latin typeface="Arial"/>
                <a:ea typeface="Arial"/>
                <a:cs typeface="Arial"/>
                <a:sym typeface="Arial"/>
              </a:endParaRPr>
            </a:p>
          </p:txBody>
        </p:sp>
        <p:sp>
          <p:nvSpPr>
            <p:cNvPr id="515" name="Google Shape;515;p21"/>
            <p:cNvSpPr/>
            <p:nvPr/>
          </p:nvSpPr>
          <p:spPr>
            <a:xfrm>
              <a:off x="6720527" y="3048644"/>
              <a:ext cx="1023195" cy="899450"/>
            </a:xfrm>
            <a:prstGeom prst="roundRect">
              <a:avLst>
                <a:gd fmla="val 25139"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Master</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(Follower)</a:t>
              </a:r>
              <a:endParaRPr sz="1100">
                <a:solidFill>
                  <a:srgbClr val="1F45BC"/>
                </a:solidFill>
                <a:latin typeface="Arial"/>
                <a:ea typeface="Arial"/>
                <a:cs typeface="Arial"/>
                <a:sym typeface="Arial"/>
              </a:endParaRPr>
            </a:p>
          </p:txBody>
        </p:sp>
        <p:grpSp>
          <p:nvGrpSpPr>
            <p:cNvPr id="516" name="Google Shape;516;p21"/>
            <p:cNvGrpSpPr/>
            <p:nvPr/>
          </p:nvGrpSpPr>
          <p:grpSpPr>
            <a:xfrm>
              <a:off x="1425003" y="4392262"/>
              <a:ext cx="3398393" cy="1457064"/>
              <a:chOff x="1508717" y="4460446"/>
              <a:chExt cx="3398393" cy="1457064"/>
            </a:xfrm>
          </p:grpSpPr>
          <p:sp>
            <p:nvSpPr>
              <p:cNvPr id="517" name="Google Shape;517;p21"/>
              <p:cNvSpPr/>
              <p:nvPr/>
            </p:nvSpPr>
            <p:spPr>
              <a:xfrm>
                <a:off x="1508717" y="4460446"/>
                <a:ext cx="3398393" cy="1457064"/>
              </a:xfrm>
              <a:prstGeom prst="roundRect">
                <a:avLst>
                  <a:gd fmla="val 11438" name="adj"/>
                </a:avLst>
              </a:prstGeom>
              <a:solidFill>
                <a:srgbClr val="E9F2FC"/>
              </a:solidFill>
              <a:ln cap="flat" cmpd="sng" w="19050">
                <a:solidFill>
                  <a:srgbClr val="1F45BC"/>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 </a:t>
                </a:r>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Máy chủ Tablet #1</a:t>
                </a:r>
                <a:endParaRPr sz="1400">
                  <a:solidFill>
                    <a:srgbClr val="1F45BC"/>
                  </a:solidFill>
                  <a:latin typeface="Arial"/>
                  <a:ea typeface="Arial"/>
                  <a:cs typeface="Arial"/>
                  <a:sym typeface="Arial"/>
                </a:endParaRPr>
              </a:p>
            </p:txBody>
          </p:sp>
          <p:grpSp>
            <p:nvGrpSpPr>
              <p:cNvPr id="518" name="Google Shape;518;p21"/>
              <p:cNvGrpSpPr/>
              <p:nvPr/>
            </p:nvGrpSpPr>
            <p:grpSpPr>
              <a:xfrm>
                <a:off x="1724025" y="4638673"/>
                <a:ext cx="2940049" cy="809626"/>
                <a:chOff x="1724025" y="4638673"/>
                <a:chExt cx="2940049" cy="809626"/>
              </a:xfrm>
            </p:grpSpPr>
            <p:sp>
              <p:nvSpPr>
                <p:cNvPr id="519" name="Google Shape;519;p21"/>
                <p:cNvSpPr/>
                <p:nvPr/>
              </p:nvSpPr>
              <p:spPr>
                <a:xfrm>
                  <a:off x="1724025" y="4638674"/>
                  <a:ext cx="942975" cy="809625"/>
                </a:xfrm>
                <a:prstGeom prst="can">
                  <a:avLst>
                    <a:gd fmla="val 18478"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1F45BC"/>
                      </a:solidFill>
                      <a:latin typeface="Arial"/>
                      <a:ea typeface="Arial"/>
                      <a:cs typeface="Arial"/>
                      <a:sym typeface="Arial"/>
                    </a:rPr>
                    <a:t> </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Tablet A</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(Follower)</a:t>
                  </a:r>
                  <a:endParaRPr sz="1100">
                    <a:solidFill>
                      <a:srgbClr val="1F45BC"/>
                    </a:solidFill>
                    <a:latin typeface="Arial"/>
                    <a:ea typeface="Arial"/>
                    <a:cs typeface="Arial"/>
                    <a:sym typeface="Arial"/>
                  </a:endParaRPr>
                </a:p>
              </p:txBody>
            </p:sp>
            <p:sp>
              <p:nvSpPr>
                <p:cNvPr id="520" name="Google Shape;520;p21"/>
                <p:cNvSpPr/>
                <p:nvPr/>
              </p:nvSpPr>
              <p:spPr>
                <a:xfrm>
                  <a:off x="2722562" y="4638673"/>
                  <a:ext cx="942975" cy="809625"/>
                </a:xfrm>
                <a:prstGeom prst="can">
                  <a:avLst>
                    <a:gd fmla="val 18478"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1F45BC"/>
                      </a:solidFill>
                      <a:latin typeface="Arial"/>
                      <a:ea typeface="Arial"/>
                      <a:cs typeface="Arial"/>
                      <a:sym typeface="Arial"/>
                    </a:rPr>
                    <a:t> </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Tablet B</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(Follower)</a:t>
                  </a:r>
                  <a:endParaRPr sz="1100">
                    <a:solidFill>
                      <a:srgbClr val="1F45BC"/>
                    </a:solidFill>
                    <a:latin typeface="Arial"/>
                    <a:ea typeface="Arial"/>
                    <a:cs typeface="Arial"/>
                    <a:sym typeface="Arial"/>
                  </a:endParaRPr>
                </a:p>
              </p:txBody>
            </p:sp>
            <p:sp>
              <p:nvSpPr>
                <p:cNvPr id="521" name="Google Shape;521;p21"/>
                <p:cNvSpPr/>
                <p:nvPr/>
              </p:nvSpPr>
              <p:spPr>
                <a:xfrm>
                  <a:off x="3721099" y="4638673"/>
                  <a:ext cx="942975" cy="809625"/>
                </a:xfrm>
                <a:prstGeom prst="can">
                  <a:avLst>
                    <a:gd fmla="val 18478" name="adj"/>
                  </a:avLst>
                </a:prstGeom>
                <a:solidFill>
                  <a:srgbClr val="ABCBFF"/>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1F45BC"/>
                      </a:solidFill>
                      <a:latin typeface="Arial"/>
                      <a:ea typeface="Arial"/>
                      <a:cs typeface="Arial"/>
                      <a:sym typeface="Arial"/>
                    </a:rPr>
                    <a:t> </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Tablet C</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(Leader)</a:t>
                  </a:r>
                  <a:endParaRPr sz="1100">
                    <a:solidFill>
                      <a:srgbClr val="1F45BC"/>
                    </a:solidFill>
                    <a:latin typeface="Arial"/>
                    <a:ea typeface="Arial"/>
                    <a:cs typeface="Arial"/>
                    <a:sym typeface="Arial"/>
                  </a:endParaRPr>
                </a:p>
              </p:txBody>
            </p:sp>
          </p:grpSp>
        </p:grpSp>
        <p:grpSp>
          <p:nvGrpSpPr>
            <p:cNvPr id="522" name="Google Shape;522;p21"/>
            <p:cNvGrpSpPr/>
            <p:nvPr/>
          </p:nvGrpSpPr>
          <p:grpSpPr>
            <a:xfrm>
              <a:off x="4949470" y="4392262"/>
              <a:ext cx="3398393" cy="1457064"/>
              <a:chOff x="1508717" y="4460446"/>
              <a:chExt cx="3398393" cy="1457064"/>
            </a:xfrm>
          </p:grpSpPr>
          <p:sp>
            <p:nvSpPr>
              <p:cNvPr id="523" name="Google Shape;523;p21"/>
              <p:cNvSpPr/>
              <p:nvPr/>
            </p:nvSpPr>
            <p:spPr>
              <a:xfrm>
                <a:off x="1508717" y="4460446"/>
                <a:ext cx="3398393" cy="1457064"/>
              </a:xfrm>
              <a:prstGeom prst="roundRect">
                <a:avLst>
                  <a:gd fmla="val 11438" name="adj"/>
                </a:avLst>
              </a:prstGeom>
              <a:solidFill>
                <a:srgbClr val="E9F2FC"/>
              </a:solidFill>
              <a:ln cap="flat" cmpd="sng" w="19050">
                <a:solidFill>
                  <a:srgbClr val="1F45BC"/>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 </a:t>
                </a:r>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Máy chủ Tablet #2</a:t>
                </a:r>
                <a:endParaRPr sz="1400">
                  <a:solidFill>
                    <a:srgbClr val="1F45BC"/>
                  </a:solidFill>
                  <a:latin typeface="Arial"/>
                  <a:ea typeface="Arial"/>
                  <a:cs typeface="Arial"/>
                  <a:sym typeface="Arial"/>
                </a:endParaRPr>
              </a:p>
            </p:txBody>
          </p:sp>
          <p:grpSp>
            <p:nvGrpSpPr>
              <p:cNvPr id="524" name="Google Shape;524;p21"/>
              <p:cNvGrpSpPr/>
              <p:nvPr/>
            </p:nvGrpSpPr>
            <p:grpSpPr>
              <a:xfrm>
                <a:off x="1724025" y="4638673"/>
                <a:ext cx="2940049" cy="809626"/>
                <a:chOff x="1724025" y="4638673"/>
                <a:chExt cx="2940049" cy="809626"/>
              </a:xfrm>
            </p:grpSpPr>
            <p:sp>
              <p:nvSpPr>
                <p:cNvPr id="525" name="Google Shape;525;p21"/>
                <p:cNvSpPr/>
                <p:nvPr/>
              </p:nvSpPr>
              <p:spPr>
                <a:xfrm>
                  <a:off x="1724025" y="4638674"/>
                  <a:ext cx="942975" cy="809625"/>
                </a:xfrm>
                <a:prstGeom prst="can">
                  <a:avLst>
                    <a:gd fmla="val 18478"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1F45BC"/>
                      </a:solidFill>
                      <a:latin typeface="Arial"/>
                      <a:ea typeface="Arial"/>
                      <a:cs typeface="Arial"/>
                      <a:sym typeface="Arial"/>
                    </a:rPr>
                    <a:t> </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Tablet A</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(Leader)</a:t>
                  </a:r>
                  <a:endParaRPr sz="1100">
                    <a:solidFill>
                      <a:srgbClr val="1F45BC"/>
                    </a:solidFill>
                    <a:latin typeface="Arial"/>
                    <a:ea typeface="Arial"/>
                    <a:cs typeface="Arial"/>
                    <a:sym typeface="Arial"/>
                  </a:endParaRPr>
                </a:p>
              </p:txBody>
            </p:sp>
            <p:sp>
              <p:nvSpPr>
                <p:cNvPr id="526" name="Google Shape;526;p21"/>
                <p:cNvSpPr/>
                <p:nvPr/>
              </p:nvSpPr>
              <p:spPr>
                <a:xfrm>
                  <a:off x="2722562" y="4638673"/>
                  <a:ext cx="942975" cy="809625"/>
                </a:xfrm>
                <a:prstGeom prst="can">
                  <a:avLst>
                    <a:gd fmla="val 18478"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1F45BC"/>
                      </a:solidFill>
                      <a:latin typeface="Arial"/>
                      <a:ea typeface="Arial"/>
                      <a:cs typeface="Arial"/>
                      <a:sym typeface="Arial"/>
                    </a:rPr>
                    <a:t> </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Tablet B</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(Leader)</a:t>
                  </a:r>
                  <a:endParaRPr sz="1100">
                    <a:solidFill>
                      <a:srgbClr val="1F45BC"/>
                    </a:solidFill>
                    <a:latin typeface="Arial"/>
                    <a:ea typeface="Arial"/>
                    <a:cs typeface="Arial"/>
                    <a:sym typeface="Arial"/>
                  </a:endParaRPr>
                </a:p>
              </p:txBody>
            </p:sp>
            <p:sp>
              <p:nvSpPr>
                <p:cNvPr id="527" name="Google Shape;527;p21"/>
                <p:cNvSpPr/>
                <p:nvPr/>
              </p:nvSpPr>
              <p:spPr>
                <a:xfrm>
                  <a:off x="3721099" y="4638673"/>
                  <a:ext cx="942975" cy="809625"/>
                </a:xfrm>
                <a:prstGeom prst="can">
                  <a:avLst>
                    <a:gd fmla="val 18478" name="adj"/>
                  </a:avLst>
                </a:prstGeom>
                <a:solidFill>
                  <a:srgbClr val="ABCBFF"/>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1F45BC"/>
                      </a:solidFill>
                      <a:latin typeface="Arial"/>
                      <a:ea typeface="Arial"/>
                      <a:cs typeface="Arial"/>
                      <a:sym typeface="Arial"/>
                    </a:rPr>
                    <a:t> </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Tablet C</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(Follower)</a:t>
                  </a:r>
                  <a:endParaRPr sz="1100">
                    <a:solidFill>
                      <a:srgbClr val="1F45BC"/>
                    </a:solidFill>
                    <a:latin typeface="Arial"/>
                    <a:ea typeface="Arial"/>
                    <a:cs typeface="Arial"/>
                    <a:sym typeface="Arial"/>
                  </a:endParaRPr>
                </a:p>
              </p:txBody>
            </p:sp>
          </p:grpSp>
        </p:grpSp>
        <p:cxnSp>
          <p:nvCxnSpPr>
            <p:cNvPr id="528" name="Google Shape;528;p21"/>
            <p:cNvCxnSpPr>
              <a:stCxn id="513" idx="2"/>
              <a:endCxn id="521" idx="1"/>
            </p:cNvCxnSpPr>
            <p:nvPr/>
          </p:nvCxnSpPr>
          <p:spPr>
            <a:xfrm>
              <a:off x="4105657" y="3888144"/>
              <a:ext cx="3300" cy="682200"/>
            </a:xfrm>
            <a:prstGeom prst="straightConnector1">
              <a:avLst/>
            </a:prstGeom>
            <a:noFill/>
            <a:ln cap="flat" cmpd="sng" w="28575">
              <a:solidFill>
                <a:srgbClr val="1F45BC"/>
              </a:solidFill>
              <a:prstDash val="solid"/>
              <a:miter lim="800000"/>
              <a:headEnd len="sm" w="sm" type="none"/>
              <a:tailEnd len="med" w="med" type="triangle"/>
            </a:ln>
          </p:spPr>
        </p:cxnSp>
        <p:cxnSp>
          <p:nvCxnSpPr>
            <p:cNvPr id="529" name="Google Shape;529;p21"/>
            <p:cNvCxnSpPr/>
            <p:nvPr/>
          </p:nvCxnSpPr>
          <p:spPr>
            <a:xfrm>
              <a:off x="4580360" y="3365500"/>
              <a:ext cx="1016320" cy="0"/>
            </a:xfrm>
            <a:prstGeom prst="straightConnector1">
              <a:avLst/>
            </a:prstGeom>
            <a:noFill/>
            <a:ln cap="flat" cmpd="sng" w="28575">
              <a:solidFill>
                <a:srgbClr val="1F45BC"/>
              </a:solidFill>
              <a:prstDash val="solid"/>
              <a:miter lim="800000"/>
              <a:headEnd len="sm" w="sm" type="none"/>
              <a:tailEnd len="med" w="med" type="triangle"/>
            </a:ln>
          </p:spPr>
        </p:cxnSp>
        <p:cxnSp>
          <p:nvCxnSpPr>
            <p:cNvPr id="530" name="Google Shape;530;p21"/>
            <p:cNvCxnSpPr/>
            <p:nvPr/>
          </p:nvCxnSpPr>
          <p:spPr>
            <a:xfrm rot="10800000">
              <a:off x="4580360" y="3627145"/>
              <a:ext cx="1016320" cy="0"/>
            </a:xfrm>
            <a:prstGeom prst="straightConnector1">
              <a:avLst/>
            </a:prstGeom>
            <a:noFill/>
            <a:ln cap="flat" cmpd="sng" w="28575">
              <a:solidFill>
                <a:srgbClr val="1F45BC"/>
              </a:solidFill>
              <a:prstDash val="solid"/>
              <a:miter lim="800000"/>
              <a:headEnd len="sm" w="sm" type="none"/>
              <a:tailEnd len="med" w="med" type="triangle"/>
            </a:ln>
          </p:spPr>
        </p:cxnSp>
        <p:cxnSp>
          <p:nvCxnSpPr>
            <p:cNvPr id="531" name="Google Shape;531;p21"/>
            <p:cNvCxnSpPr>
              <a:stCxn id="513" idx="1"/>
              <a:endCxn id="512" idx="3"/>
            </p:cNvCxnSpPr>
            <p:nvPr/>
          </p:nvCxnSpPr>
          <p:spPr>
            <a:xfrm rot="10800000">
              <a:off x="3038392" y="3498369"/>
              <a:ext cx="591300" cy="0"/>
            </a:xfrm>
            <a:prstGeom prst="straightConnector1">
              <a:avLst/>
            </a:prstGeom>
            <a:noFill/>
            <a:ln cap="flat" cmpd="sng" w="28575">
              <a:solidFill>
                <a:srgbClr val="1F45BC"/>
              </a:solidFill>
              <a:prstDash val="solid"/>
              <a:miter lim="800000"/>
              <a:headEnd len="sm" w="sm" type="none"/>
              <a:tailEnd len="med" w="med" type="triangle"/>
            </a:ln>
          </p:spPr>
        </p:cxnSp>
        <p:sp>
          <p:nvSpPr>
            <p:cNvPr id="532" name="Google Shape;532;p21"/>
            <p:cNvSpPr/>
            <p:nvPr/>
          </p:nvSpPr>
          <p:spPr>
            <a:xfrm>
              <a:off x="4713954" y="3196198"/>
              <a:ext cx="327327" cy="327327"/>
            </a:xfrm>
            <a:prstGeom prst="ellipse">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1</a:t>
              </a:r>
              <a:endParaRPr sz="1800">
                <a:solidFill>
                  <a:srgbClr val="1F45BC"/>
                </a:solidFill>
                <a:latin typeface="Arial"/>
                <a:ea typeface="Arial"/>
                <a:cs typeface="Arial"/>
                <a:sym typeface="Arial"/>
              </a:endParaRPr>
            </a:p>
          </p:txBody>
        </p:sp>
        <p:sp>
          <p:nvSpPr>
            <p:cNvPr id="533" name="Google Shape;533;p21"/>
            <p:cNvSpPr/>
            <p:nvPr/>
          </p:nvSpPr>
          <p:spPr>
            <a:xfrm>
              <a:off x="5152842" y="3452584"/>
              <a:ext cx="327327" cy="327327"/>
            </a:xfrm>
            <a:prstGeom prst="ellipse">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2</a:t>
              </a:r>
              <a:endParaRPr sz="1800">
                <a:solidFill>
                  <a:srgbClr val="1F45BC"/>
                </a:solidFill>
                <a:latin typeface="Arial"/>
                <a:ea typeface="Arial"/>
                <a:cs typeface="Arial"/>
                <a:sym typeface="Arial"/>
              </a:endParaRPr>
            </a:p>
          </p:txBody>
        </p:sp>
        <p:sp>
          <p:nvSpPr>
            <p:cNvPr id="534" name="Google Shape;534;p21"/>
            <p:cNvSpPr/>
            <p:nvPr/>
          </p:nvSpPr>
          <p:spPr>
            <a:xfrm>
              <a:off x="3941993" y="3982546"/>
              <a:ext cx="327327" cy="327327"/>
            </a:xfrm>
            <a:prstGeom prst="ellipse">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4</a:t>
              </a:r>
              <a:endParaRPr sz="1800">
                <a:solidFill>
                  <a:srgbClr val="1F45BC"/>
                </a:solidFill>
                <a:latin typeface="Arial"/>
                <a:ea typeface="Arial"/>
                <a:cs typeface="Arial"/>
                <a:sym typeface="Arial"/>
              </a:endParaRPr>
            </a:p>
          </p:txBody>
        </p:sp>
        <p:sp>
          <p:nvSpPr>
            <p:cNvPr id="535" name="Google Shape;535;p21"/>
            <p:cNvSpPr/>
            <p:nvPr/>
          </p:nvSpPr>
          <p:spPr>
            <a:xfrm>
              <a:off x="3218432" y="3348010"/>
              <a:ext cx="327327" cy="327327"/>
            </a:xfrm>
            <a:prstGeom prst="ellipse">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3</a:t>
              </a:r>
              <a:endParaRPr sz="1800">
                <a:solidFill>
                  <a:srgbClr val="1F45BC"/>
                </a:solidFill>
                <a:latin typeface="Arial"/>
                <a:ea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2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542" name="Google Shape;542;p22"/>
          <p:cNvSpPr txBox="1"/>
          <p:nvPr>
            <p:ph idx="2" type="body"/>
          </p:nvPr>
        </p:nvSpPr>
        <p:spPr>
          <a:xfrm>
            <a:off x="535872" y="1523052"/>
            <a:ext cx="89321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000"/>
              <a:buNone/>
            </a:pPr>
            <a:r>
              <a:rPr lang="en-US" sz="3000"/>
              <a:t>Mẫu Truy cập Đọc/Ghi của Máy khách (3/4)</a:t>
            </a:r>
            <a:endParaRPr sz="3000"/>
          </a:p>
        </p:txBody>
      </p:sp>
      <p:sp>
        <p:nvSpPr>
          <p:cNvPr id="543" name="Google Shape;543;p2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544" name="Google Shape;544;p2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Bước 3️⃣ : Máy khách lưu trữ Siêu dữ liệu cho tất cả máy tính bảng truy cập gần đây</a:t>
            </a:r>
            <a:endParaRPr/>
          </a:p>
        </p:txBody>
      </p:sp>
      <p:grpSp>
        <p:nvGrpSpPr>
          <p:cNvPr id="545" name="Google Shape;545;p22"/>
          <p:cNvGrpSpPr/>
          <p:nvPr/>
        </p:nvGrpSpPr>
        <p:grpSpPr>
          <a:xfrm>
            <a:off x="1425003" y="3010544"/>
            <a:ext cx="6922860" cy="2800682"/>
            <a:chOff x="1425003" y="3048644"/>
            <a:chExt cx="6922860" cy="2800682"/>
          </a:xfrm>
        </p:grpSpPr>
        <p:sp>
          <p:nvSpPr>
            <p:cNvPr id="546" name="Google Shape;546;p22"/>
            <p:cNvSpPr/>
            <p:nvPr/>
          </p:nvSpPr>
          <p:spPr>
            <a:xfrm>
              <a:off x="1885244" y="3240053"/>
              <a:ext cx="1153231" cy="516632"/>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Bộ đệm siêu dữ liệu</a:t>
              </a:r>
              <a:endParaRPr sz="1400">
                <a:solidFill>
                  <a:srgbClr val="1F45BC"/>
                </a:solidFill>
                <a:latin typeface="Arial"/>
                <a:ea typeface="Arial"/>
                <a:cs typeface="Arial"/>
                <a:sym typeface="Arial"/>
              </a:endParaRPr>
            </a:p>
          </p:txBody>
        </p:sp>
        <p:sp>
          <p:nvSpPr>
            <p:cNvPr id="547" name="Google Shape;547;p22"/>
            <p:cNvSpPr/>
            <p:nvPr/>
          </p:nvSpPr>
          <p:spPr>
            <a:xfrm>
              <a:off x="3629692" y="3108594"/>
              <a:ext cx="951930" cy="779550"/>
            </a:xfrm>
            <a:prstGeom prst="roundRect">
              <a:avLst>
                <a:gd fmla="val 28821"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Máy khách</a:t>
              </a:r>
              <a:endParaRPr sz="1400">
                <a:solidFill>
                  <a:schemeClr val="lt1"/>
                </a:solidFill>
                <a:latin typeface="Arial"/>
                <a:ea typeface="Arial"/>
                <a:cs typeface="Arial"/>
                <a:sym typeface="Arial"/>
              </a:endParaRPr>
            </a:p>
          </p:txBody>
        </p:sp>
        <p:sp>
          <p:nvSpPr>
            <p:cNvPr id="548" name="Google Shape;548;p22"/>
            <p:cNvSpPr/>
            <p:nvPr/>
          </p:nvSpPr>
          <p:spPr>
            <a:xfrm>
              <a:off x="5596680" y="3048644"/>
              <a:ext cx="1023195" cy="899450"/>
            </a:xfrm>
            <a:prstGeom prst="roundRect">
              <a:avLst>
                <a:gd fmla="val 27257"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Master</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(Leader)</a:t>
              </a:r>
              <a:endParaRPr sz="1100">
                <a:solidFill>
                  <a:srgbClr val="1F45BC"/>
                </a:solidFill>
                <a:latin typeface="Arial"/>
                <a:ea typeface="Arial"/>
                <a:cs typeface="Arial"/>
                <a:sym typeface="Arial"/>
              </a:endParaRPr>
            </a:p>
          </p:txBody>
        </p:sp>
        <p:sp>
          <p:nvSpPr>
            <p:cNvPr id="549" name="Google Shape;549;p22"/>
            <p:cNvSpPr/>
            <p:nvPr/>
          </p:nvSpPr>
          <p:spPr>
            <a:xfrm>
              <a:off x="6720527" y="3048644"/>
              <a:ext cx="1023195" cy="899450"/>
            </a:xfrm>
            <a:prstGeom prst="roundRect">
              <a:avLst>
                <a:gd fmla="val 25139"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Master</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(Follower)</a:t>
              </a:r>
              <a:endParaRPr sz="1100">
                <a:solidFill>
                  <a:srgbClr val="1F45BC"/>
                </a:solidFill>
                <a:latin typeface="Arial"/>
                <a:ea typeface="Arial"/>
                <a:cs typeface="Arial"/>
                <a:sym typeface="Arial"/>
              </a:endParaRPr>
            </a:p>
          </p:txBody>
        </p:sp>
        <p:grpSp>
          <p:nvGrpSpPr>
            <p:cNvPr id="550" name="Google Shape;550;p22"/>
            <p:cNvGrpSpPr/>
            <p:nvPr/>
          </p:nvGrpSpPr>
          <p:grpSpPr>
            <a:xfrm>
              <a:off x="1425003" y="4392262"/>
              <a:ext cx="3398393" cy="1457064"/>
              <a:chOff x="1508717" y="4460446"/>
              <a:chExt cx="3398393" cy="1457064"/>
            </a:xfrm>
          </p:grpSpPr>
          <p:sp>
            <p:nvSpPr>
              <p:cNvPr id="551" name="Google Shape;551;p22"/>
              <p:cNvSpPr/>
              <p:nvPr/>
            </p:nvSpPr>
            <p:spPr>
              <a:xfrm>
                <a:off x="1508717" y="4460446"/>
                <a:ext cx="3398393" cy="1457064"/>
              </a:xfrm>
              <a:prstGeom prst="roundRect">
                <a:avLst>
                  <a:gd fmla="val 11438" name="adj"/>
                </a:avLst>
              </a:prstGeom>
              <a:solidFill>
                <a:srgbClr val="E9F2FC"/>
              </a:solidFill>
              <a:ln cap="flat" cmpd="sng" w="19050">
                <a:solidFill>
                  <a:srgbClr val="1F45BC"/>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 </a:t>
                </a:r>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Máy chủ Tablet #1</a:t>
                </a:r>
                <a:endParaRPr sz="1400">
                  <a:solidFill>
                    <a:srgbClr val="1F45BC"/>
                  </a:solidFill>
                  <a:latin typeface="Arial"/>
                  <a:ea typeface="Arial"/>
                  <a:cs typeface="Arial"/>
                  <a:sym typeface="Arial"/>
                </a:endParaRPr>
              </a:p>
            </p:txBody>
          </p:sp>
          <p:grpSp>
            <p:nvGrpSpPr>
              <p:cNvPr id="552" name="Google Shape;552;p22"/>
              <p:cNvGrpSpPr/>
              <p:nvPr/>
            </p:nvGrpSpPr>
            <p:grpSpPr>
              <a:xfrm>
                <a:off x="1724025" y="4638673"/>
                <a:ext cx="2940049" cy="809626"/>
                <a:chOff x="1724025" y="4638673"/>
                <a:chExt cx="2940049" cy="809626"/>
              </a:xfrm>
            </p:grpSpPr>
            <p:sp>
              <p:nvSpPr>
                <p:cNvPr id="553" name="Google Shape;553;p22"/>
                <p:cNvSpPr/>
                <p:nvPr/>
              </p:nvSpPr>
              <p:spPr>
                <a:xfrm>
                  <a:off x="1724025" y="4638674"/>
                  <a:ext cx="942975" cy="809625"/>
                </a:xfrm>
                <a:prstGeom prst="can">
                  <a:avLst>
                    <a:gd fmla="val 18478"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1F45BC"/>
                      </a:solidFill>
                      <a:latin typeface="Arial"/>
                      <a:ea typeface="Arial"/>
                      <a:cs typeface="Arial"/>
                      <a:sym typeface="Arial"/>
                    </a:rPr>
                    <a:t> </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Tablet A</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(Follower)</a:t>
                  </a:r>
                  <a:endParaRPr sz="1100">
                    <a:solidFill>
                      <a:srgbClr val="1F45BC"/>
                    </a:solidFill>
                    <a:latin typeface="Arial"/>
                    <a:ea typeface="Arial"/>
                    <a:cs typeface="Arial"/>
                    <a:sym typeface="Arial"/>
                  </a:endParaRPr>
                </a:p>
              </p:txBody>
            </p:sp>
            <p:sp>
              <p:nvSpPr>
                <p:cNvPr id="554" name="Google Shape;554;p22"/>
                <p:cNvSpPr/>
                <p:nvPr/>
              </p:nvSpPr>
              <p:spPr>
                <a:xfrm>
                  <a:off x="2722562" y="4638673"/>
                  <a:ext cx="942975" cy="809625"/>
                </a:xfrm>
                <a:prstGeom prst="can">
                  <a:avLst>
                    <a:gd fmla="val 18478"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1F45BC"/>
                      </a:solidFill>
                      <a:latin typeface="Arial"/>
                      <a:ea typeface="Arial"/>
                      <a:cs typeface="Arial"/>
                      <a:sym typeface="Arial"/>
                    </a:rPr>
                    <a:t> </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Tablet B</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(Follower)</a:t>
                  </a:r>
                  <a:endParaRPr sz="1100">
                    <a:solidFill>
                      <a:srgbClr val="1F45BC"/>
                    </a:solidFill>
                    <a:latin typeface="Arial"/>
                    <a:ea typeface="Arial"/>
                    <a:cs typeface="Arial"/>
                    <a:sym typeface="Arial"/>
                  </a:endParaRPr>
                </a:p>
              </p:txBody>
            </p:sp>
            <p:sp>
              <p:nvSpPr>
                <p:cNvPr id="555" name="Google Shape;555;p22"/>
                <p:cNvSpPr/>
                <p:nvPr/>
              </p:nvSpPr>
              <p:spPr>
                <a:xfrm>
                  <a:off x="3721099" y="4638673"/>
                  <a:ext cx="942975" cy="809625"/>
                </a:xfrm>
                <a:prstGeom prst="can">
                  <a:avLst>
                    <a:gd fmla="val 18478" name="adj"/>
                  </a:avLst>
                </a:prstGeom>
                <a:solidFill>
                  <a:srgbClr val="ABCBFF"/>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1F45BC"/>
                      </a:solidFill>
                      <a:latin typeface="Arial"/>
                      <a:ea typeface="Arial"/>
                      <a:cs typeface="Arial"/>
                      <a:sym typeface="Arial"/>
                    </a:rPr>
                    <a:t> </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Tablet C</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(Leader)</a:t>
                  </a:r>
                  <a:endParaRPr sz="1100">
                    <a:solidFill>
                      <a:srgbClr val="1F45BC"/>
                    </a:solidFill>
                    <a:latin typeface="Arial"/>
                    <a:ea typeface="Arial"/>
                    <a:cs typeface="Arial"/>
                    <a:sym typeface="Arial"/>
                  </a:endParaRPr>
                </a:p>
              </p:txBody>
            </p:sp>
          </p:grpSp>
        </p:grpSp>
        <p:grpSp>
          <p:nvGrpSpPr>
            <p:cNvPr id="556" name="Google Shape;556;p22"/>
            <p:cNvGrpSpPr/>
            <p:nvPr/>
          </p:nvGrpSpPr>
          <p:grpSpPr>
            <a:xfrm>
              <a:off x="4949470" y="4392262"/>
              <a:ext cx="3398393" cy="1457064"/>
              <a:chOff x="1508717" y="4460446"/>
              <a:chExt cx="3398393" cy="1457064"/>
            </a:xfrm>
          </p:grpSpPr>
          <p:sp>
            <p:nvSpPr>
              <p:cNvPr id="557" name="Google Shape;557;p22"/>
              <p:cNvSpPr/>
              <p:nvPr/>
            </p:nvSpPr>
            <p:spPr>
              <a:xfrm>
                <a:off x="1508717" y="4460446"/>
                <a:ext cx="3398393" cy="1457064"/>
              </a:xfrm>
              <a:prstGeom prst="roundRect">
                <a:avLst>
                  <a:gd fmla="val 11438" name="adj"/>
                </a:avLst>
              </a:prstGeom>
              <a:solidFill>
                <a:srgbClr val="E9F2FC"/>
              </a:solidFill>
              <a:ln cap="flat" cmpd="sng" w="19050">
                <a:solidFill>
                  <a:srgbClr val="1F45BC"/>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 </a:t>
                </a:r>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Máy chủ Tablet #2</a:t>
                </a:r>
                <a:endParaRPr sz="1400">
                  <a:solidFill>
                    <a:srgbClr val="1F45BC"/>
                  </a:solidFill>
                  <a:latin typeface="Arial"/>
                  <a:ea typeface="Arial"/>
                  <a:cs typeface="Arial"/>
                  <a:sym typeface="Arial"/>
                </a:endParaRPr>
              </a:p>
            </p:txBody>
          </p:sp>
          <p:grpSp>
            <p:nvGrpSpPr>
              <p:cNvPr id="558" name="Google Shape;558;p22"/>
              <p:cNvGrpSpPr/>
              <p:nvPr/>
            </p:nvGrpSpPr>
            <p:grpSpPr>
              <a:xfrm>
                <a:off x="1724025" y="4638673"/>
                <a:ext cx="2940049" cy="809626"/>
                <a:chOff x="1724025" y="4638673"/>
                <a:chExt cx="2940049" cy="809626"/>
              </a:xfrm>
            </p:grpSpPr>
            <p:sp>
              <p:nvSpPr>
                <p:cNvPr id="559" name="Google Shape;559;p22"/>
                <p:cNvSpPr/>
                <p:nvPr/>
              </p:nvSpPr>
              <p:spPr>
                <a:xfrm>
                  <a:off x="1724025" y="4638674"/>
                  <a:ext cx="942975" cy="809625"/>
                </a:xfrm>
                <a:prstGeom prst="can">
                  <a:avLst>
                    <a:gd fmla="val 18478"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1F45BC"/>
                      </a:solidFill>
                      <a:latin typeface="Arial"/>
                      <a:ea typeface="Arial"/>
                      <a:cs typeface="Arial"/>
                      <a:sym typeface="Arial"/>
                    </a:rPr>
                    <a:t> </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Tablet A</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(Leader)</a:t>
                  </a:r>
                  <a:endParaRPr sz="1100">
                    <a:solidFill>
                      <a:srgbClr val="1F45BC"/>
                    </a:solidFill>
                    <a:latin typeface="Arial"/>
                    <a:ea typeface="Arial"/>
                    <a:cs typeface="Arial"/>
                    <a:sym typeface="Arial"/>
                  </a:endParaRPr>
                </a:p>
              </p:txBody>
            </p:sp>
            <p:sp>
              <p:nvSpPr>
                <p:cNvPr id="560" name="Google Shape;560;p22"/>
                <p:cNvSpPr/>
                <p:nvPr/>
              </p:nvSpPr>
              <p:spPr>
                <a:xfrm>
                  <a:off x="2722562" y="4638673"/>
                  <a:ext cx="942975" cy="809625"/>
                </a:xfrm>
                <a:prstGeom prst="can">
                  <a:avLst>
                    <a:gd fmla="val 18478"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1F45BC"/>
                      </a:solidFill>
                      <a:latin typeface="Arial"/>
                      <a:ea typeface="Arial"/>
                      <a:cs typeface="Arial"/>
                      <a:sym typeface="Arial"/>
                    </a:rPr>
                    <a:t> </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Tablet B</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(Leader)</a:t>
                  </a:r>
                  <a:endParaRPr sz="1100">
                    <a:solidFill>
                      <a:srgbClr val="1F45BC"/>
                    </a:solidFill>
                    <a:latin typeface="Arial"/>
                    <a:ea typeface="Arial"/>
                    <a:cs typeface="Arial"/>
                    <a:sym typeface="Arial"/>
                  </a:endParaRPr>
                </a:p>
              </p:txBody>
            </p:sp>
            <p:sp>
              <p:nvSpPr>
                <p:cNvPr id="561" name="Google Shape;561;p22"/>
                <p:cNvSpPr/>
                <p:nvPr/>
              </p:nvSpPr>
              <p:spPr>
                <a:xfrm>
                  <a:off x="3721099" y="4638673"/>
                  <a:ext cx="942975" cy="809625"/>
                </a:xfrm>
                <a:prstGeom prst="can">
                  <a:avLst>
                    <a:gd fmla="val 18478" name="adj"/>
                  </a:avLst>
                </a:prstGeom>
                <a:solidFill>
                  <a:srgbClr val="ABCBFF"/>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1F45BC"/>
                      </a:solidFill>
                      <a:latin typeface="Arial"/>
                      <a:ea typeface="Arial"/>
                      <a:cs typeface="Arial"/>
                      <a:sym typeface="Arial"/>
                    </a:rPr>
                    <a:t> </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Tablet C</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(Follower)</a:t>
                  </a:r>
                  <a:endParaRPr sz="1100">
                    <a:solidFill>
                      <a:srgbClr val="1F45BC"/>
                    </a:solidFill>
                    <a:latin typeface="Arial"/>
                    <a:ea typeface="Arial"/>
                    <a:cs typeface="Arial"/>
                    <a:sym typeface="Arial"/>
                  </a:endParaRPr>
                </a:p>
              </p:txBody>
            </p:sp>
          </p:grpSp>
        </p:grpSp>
        <p:cxnSp>
          <p:nvCxnSpPr>
            <p:cNvPr id="562" name="Google Shape;562;p22"/>
            <p:cNvCxnSpPr>
              <a:stCxn id="547" idx="2"/>
              <a:endCxn id="555" idx="1"/>
            </p:cNvCxnSpPr>
            <p:nvPr/>
          </p:nvCxnSpPr>
          <p:spPr>
            <a:xfrm>
              <a:off x="4105657" y="3888144"/>
              <a:ext cx="3300" cy="682200"/>
            </a:xfrm>
            <a:prstGeom prst="straightConnector1">
              <a:avLst/>
            </a:prstGeom>
            <a:noFill/>
            <a:ln cap="flat" cmpd="sng" w="28575">
              <a:solidFill>
                <a:srgbClr val="1F45BC"/>
              </a:solidFill>
              <a:prstDash val="solid"/>
              <a:miter lim="800000"/>
              <a:headEnd len="sm" w="sm" type="none"/>
              <a:tailEnd len="med" w="med" type="triangle"/>
            </a:ln>
          </p:spPr>
        </p:cxnSp>
        <p:cxnSp>
          <p:nvCxnSpPr>
            <p:cNvPr id="563" name="Google Shape;563;p22"/>
            <p:cNvCxnSpPr/>
            <p:nvPr/>
          </p:nvCxnSpPr>
          <p:spPr>
            <a:xfrm>
              <a:off x="4580360" y="3365500"/>
              <a:ext cx="1016320" cy="0"/>
            </a:xfrm>
            <a:prstGeom prst="straightConnector1">
              <a:avLst/>
            </a:prstGeom>
            <a:noFill/>
            <a:ln cap="flat" cmpd="sng" w="28575">
              <a:solidFill>
                <a:srgbClr val="1F45BC"/>
              </a:solidFill>
              <a:prstDash val="solid"/>
              <a:miter lim="800000"/>
              <a:headEnd len="sm" w="sm" type="none"/>
              <a:tailEnd len="med" w="med" type="triangle"/>
            </a:ln>
          </p:spPr>
        </p:cxnSp>
        <p:cxnSp>
          <p:nvCxnSpPr>
            <p:cNvPr id="564" name="Google Shape;564;p22"/>
            <p:cNvCxnSpPr/>
            <p:nvPr/>
          </p:nvCxnSpPr>
          <p:spPr>
            <a:xfrm rot="10800000">
              <a:off x="4580360" y="3627145"/>
              <a:ext cx="1016320" cy="0"/>
            </a:xfrm>
            <a:prstGeom prst="straightConnector1">
              <a:avLst/>
            </a:prstGeom>
            <a:noFill/>
            <a:ln cap="flat" cmpd="sng" w="28575">
              <a:solidFill>
                <a:srgbClr val="1F45BC"/>
              </a:solidFill>
              <a:prstDash val="solid"/>
              <a:miter lim="800000"/>
              <a:headEnd len="sm" w="sm" type="none"/>
              <a:tailEnd len="med" w="med" type="triangle"/>
            </a:ln>
          </p:spPr>
        </p:cxnSp>
        <p:cxnSp>
          <p:nvCxnSpPr>
            <p:cNvPr id="565" name="Google Shape;565;p22"/>
            <p:cNvCxnSpPr>
              <a:stCxn id="547" idx="1"/>
              <a:endCxn id="546" idx="3"/>
            </p:cNvCxnSpPr>
            <p:nvPr/>
          </p:nvCxnSpPr>
          <p:spPr>
            <a:xfrm rot="10800000">
              <a:off x="3038392" y="3498369"/>
              <a:ext cx="591300" cy="0"/>
            </a:xfrm>
            <a:prstGeom prst="straightConnector1">
              <a:avLst/>
            </a:prstGeom>
            <a:noFill/>
            <a:ln cap="flat" cmpd="sng" w="28575">
              <a:solidFill>
                <a:srgbClr val="1F45BC"/>
              </a:solidFill>
              <a:prstDash val="solid"/>
              <a:miter lim="800000"/>
              <a:headEnd len="sm" w="sm" type="none"/>
              <a:tailEnd len="med" w="med" type="triangle"/>
            </a:ln>
          </p:spPr>
        </p:cxnSp>
        <p:sp>
          <p:nvSpPr>
            <p:cNvPr id="566" name="Google Shape;566;p22"/>
            <p:cNvSpPr/>
            <p:nvPr/>
          </p:nvSpPr>
          <p:spPr>
            <a:xfrm>
              <a:off x="4713954" y="3196198"/>
              <a:ext cx="327327" cy="327327"/>
            </a:xfrm>
            <a:prstGeom prst="ellipse">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1</a:t>
              </a:r>
              <a:endParaRPr sz="1800">
                <a:solidFill>
                  <a:srgbClr val="1F45BC"/>
                </a:solidFill>
                <a:latin typeface="Arial"/>
                <a:ea typeface="Arial"/>
                <a:cs typeface="Arial"/>
                <a:sym typeface="Arial"/>
              </a:endParaRPr>
            </a:p>
          </p:txBody>
        </p:sp>
        <p:sp>
          <p:nvSpPr>
            <p:cNvPr id="567" name="Google Shape;567;p22"/>
            <p:cNvSpPr/>
            <p:nvPr/>
          </p:nvSpPr>
          <p:spPr>
            <a:xfrm>
              <a:off x="5152842" y="3452584"/>
              <a:ext cx="327327" cy="327327"/>
            </a:xfrm>
            <a:prstGeom prst="ellipse">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2</a:t>
              </a:r>
              <a:endParaRPr sz="1800">
                <a:solidFill>
                  <a:srgbClr val="1F45BC"/>
                </a:solidFill>
                <a:latin typeface="Arial"/>
                <a:ea typeface="Arial"/>
                <a:cs typeface="Arial"/>
                <a:sym typeface="Arial"/>
              </a:endParaRPr>
            </a:p>
          </p:txBody>
        </p:sp>
        <p:sp>
          <p:nvSpPr>
            <p:cNvPr id="568" name="Google Shape;568;p22"/>
            <p:cNvSpPr/>
            <p:nvPr/>
          </p:nvSpPr>
          <p:spPr>
            <a:xfrm>
              <a:off x="3941993" y="3982546"/>
              <a:ext cx="327327" cy="327327"/>
            </a:xfrm>
            <a:prstGeom prst="ellipse">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4</a:t>
              </a:r>
              <a:endParaRPr sz="1800">
                <a:solidFill>
                  <a:srgbClr val="1F45BC"/>
                </a:solidFill>
                <a:latin typeface="Arial"/>
                <a:ea typeface="Arial"/>
                <a:cs typeface="Arial"/>
                <a:sym typeface="Arial"/>
              </a:endParaRPr>
            </a:p>
          </p:txBody>
        </p:sp>
        <p:sp>
          <p:nvSpPr>
            <p:cNvPr id="569" name="Google Shape;569;p22"/>
            <p:cNvSpPr/>
            <p:nvPr/>
          </p:nvSpPr>
          <p:spPr>
            <a:xfrm>
              <a:off x="3218432" y="3348010"/>
              <a:ext cx="327327" cy="327327"/>
            </a:xfrm>
            <a:prstGeom prst="ellipse">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3</a:t>
              </a:r>
              <a:endParaRPr sz="1800">
                <a:solidFill>
                  <a:srgbClr val="1F45BC"/>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2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576" name="Google Shape;576;p23"/>
          <p:cNvSpPr txBox="1"/>
          <p:nvPr>
            <p:ph idx="2" type="body"/>
          </p:nvPr>
        </p:nvSpPr>
        <p:spPr>
          <a:xfrm>
            <a:off x="535872" y="1523052"/>
            <a:ext cx="89321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000"/>
              <a:buNone/>
            </a:pPr>
            <a:r>
              <a:rPr lang="en-US" sz="3000"/>
              <a:t>Mẫu Truy cập Đọc/Ghi của Máy khách (4/4)</a:t>
            </a:r>
            <a:endParaRPr sz="3000"/>
          </a:p>
        </p:txBody>
      </p:sp>
      <p:sp>
        <p:nvSpPr>
          <p:cNvPr id="577" name="Google Shape;577;p2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578" name="Google Shape;578;p2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Bước 4️⃣ : Khách hàng liên hệ trực tiếp Tablet Leader để truy cập máy tính bảng và bắt đầu thao tác đọc/ghi</a:t>
            </a:r>
            <a:endParaRPr/>
          </a:p>
        </p:txBody>
      </p:sp>
      <p:grpSp>
        <p:nvGrpSpPr>
          <p:cNvPr id="579" name="Google Shape;579;p23"/>
          <p:cNvGrpSpPr/>
          <p:nvPr/>
        </p:nvGrpSpPr>
        <p:grpSpPr>
          <a:xfrm>
            <a:off x="1425003" y="3010544"/>
            <a:ext cx="6922860" cy="2800682"/>
            <a:chOff x="1425003" y="3048644"/>
            <a:chExt cx="6922860" cy="2800682"/>
          </a:xfrm>
        </p:grpSpPr>
        <p:sp>
          <p:nvSpPr>
            <p:cNvPr id="580" name="Google Shape;580;p23"/>
            <p:cNvSpPr/>
            <p:nvPr/>
          </p:nvSpPr>
          <p:spPr>
            <a:xfrm>
              <a:off x="1885244" y="3240053"/>
              <a:ext cx="1153231" cy="516632"/>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Bộ đệm siêu dữ liệu</a:t>
              </a:r>
              <a:endParaRPr sz="1400">
                <a:solidFill>
                  <a:srgbClr val="1F45BC"/>
                </a:solidFill>
                <a:latin typeface="Arial"/>
                <a:ea typeface="Arial"/>
                <a:cs typeface="Arial"/>
                <a:sym typeface="Arial"/>
              </a:endParaRPr>
            </a:p>
          </p:txBody>
        </p:sp>
        <p:sp>
          <p:nvSpPr>
            <p:cNvPr id="581" name="Google Shape;581;p23"/>
            <p:cNvSpPr/>
            <p:nvPr/>
          </p:nvSpPr>
          <p:spPr>
            <a:xfrm>
              <a:off x="3629692" y="3108594"/>
              <a:ext cx="951930" cy="779550"/>
            </a:xfrm>
            <a:prstGeom prst="roundRect">
              <a:avLst>
                <a:gd fmla="val 28821"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Máy khách</a:t>
              </a:r>
              <a:endParaRPr sz="1400">
                <a:solidFill>
                  <a:schemeClr val="lt1"/>
                </a:solidFill>
                <a:latin typeface="Arial"/>
                <a:ea typeface="Arial"/>
                <a:cs typeface="Arial"/>
                <a:sym typeface="Arial"/>
              </a:endParaRPr>
            </a:p>
          </p:txBody>
        </p:sp>
        <p:sp>
          <p:nvSpPr>
            <p:cNvPr id="582" name="Google Shape;582;p23"/>
            <p:cNvSpPr/>
            <p:nvPr/>
          </p:nvSpPr>
          <p:spPr>
            <a:xfrm>
              <a:off x="5596680" y="3048644"/>
              <a:ext cx="1023195" cy="899450"/>
            </a:xfrm>
            <a:prstGeom prst="roundRect">
              <a:avLst>
                <a:gd fmla="val 27257"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Master</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(Leader)</a:t>
              </a:r>
              <a:endParaRPr sz="1100">
                <a:solidFill>
                  <a:srgbClr val="1F45BC"/>
                </a:solidFill>
                <a:latin typeface="Arial"/>
                <a:ea typeface="Arial"/>
                <a:cs typeface="Arial"/>
                <a:sym typeface="Arial"/>
              </a:endParaRPr>
            </a:p>
          </p:txBody>
        </p:sp>
        <p:sp>
          <p:nvSpPr>
            <p:cNvPr id="583" name="Google Shape;583;p23"/>
            <p:cNvSpPr/>
            <p:nvPr/>
          </p:nvSpPr>
          <p:spPr>
            <a:xfrm>
              <a:off x="6720527" y="3048644"/>
              <a:ext cx="1023195" cy="899450"/>
            </a:xfrm>
            <a:prstGeom prst="roundRect">
              <a:avLst>
                <a:gd fmla="val 25139"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Master</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(Follower)</a:t>
              </a:r>
              <a:endParaRPr sz="1100">
                <a:solidFill>
                  <a:srgbClr val="1F45BC"/>
                </a:solidFill>
                <a:latin typeface="Arial"/>
                <a:ea typeface="Arial"/>
                <a:cs typeface="Arial"/>
                <a:sym typeface="Arial"/>
              </a:endParaRPr>
            </a:p>
          </p:txBody>
        </p:sp>
        <p:grpSp>
          <p:nvGrpSpPr>
            <p:cNvPr id="584" name="Google Shape;584;p23"/>
            <p:cNvGrpSpPr/>
            <p:nvPr/>
          </p:nvGrpSpPr>
          <p:grpSpPr>
            <a:xfrm>
              <a:off x="1425003" y="4392262"/>
              <a:ext cx="3398393" cy="1457064"/>
              <a:chOff x="1508717" y="4460446"/>
              <a:chExt cx="3398393" cy="1457064"/>
            </a:xfrm>
          </p:grpSpPr>
          <p:sp>
            <p:nvSpPr>
              <p:cNvPr id="585" name="Google Shape;585;p23"/>
              <p:cNvSpPr/>
              <p:nvPr/>
            </p:nvSpPr>
            <p:spPr>
              <a:xfrm>
                <a:off x="1508717" y="4460446"/>
                <a:ext cx="3398393" cy="1457064"/>
              </a:xfrm>
              <a:prstGeom prst="roundRect">
                <a:avLst>
                  <a:gd fmla="val 11438" name="adj"/>
                </a:avLst>
              </a:prstGeom>
              <a:solidFill>
                <a:srgbClr val="E9F2FC"/>
              </a:solidFill>
              <a:ln cap="flat" cmpd="sng" w="19050">
                <a:solidFill>
                  <a:srgbClr val="1F45BC"/>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 </a:t>
                </a:r>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Máy chủ Tablet #1</a:t>
                </a:r>
                <a:endParaRPr sz="1400">
                  <a:solidFill>
                    <a:srgbClr val="1F45BC"/>
                  </a:solidFill>
                  <a:latin typeface="Arial"/>
                  <a:ea typeface="Arial"/>
                  <a:cs typeface="Arial"/>
                  <a:sym typeface="Arial"/>
                </a:endParaRPr>
              </a:p>
            </p:txBody>
          </p:sp>
          <p:grpSp>
            <p:nvGrpSpPr>
              <p:cNvPr id="586" name="Google Shape;586;p23"/>
              <p:cNvGrpSpPr/>
              <p:nvPr/>
            </p:nvGrpSpPr>
            <p:grpSpPr>
              <a:xfrm>
                <a:off x="1724025" y="4638673"/>
                <a:ext cx="2940049" cy="809626"/>
                <a:chOff x="1724025" y="4638673"/>
                <a:chExt cx="2940049" cy="809626"/>
              </a:xfrm>
            </p:grpSpPr>
            <p:sp>
              <p:nvSpPr>
                <p:cNvPr id="587" name="Google Shape;587;p23"/>
                <p:cNvSpPr/>
                <p:nvPr/>
              </p:nvSpPr>
              <p:spPr>
                <a:xfrm>
                  <a:off x="1724025" y="4638674"/>
                  <a:ext cx="942975" cy="809625"/>
                </a:xfrm>
                <a:prstGeom prst="can">
                  <a:avLst>
                    <a:gd fmla="val 18478"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1F45BC"/>
                      </a:solidFill>
                      <a:latin typeface="Arial"/>
                      <a:ea typeface="Arial"/>
                      <a:cs typeface="Arial"/>
                      <a:sym typeface="Arial"/>
                    </a:rPr>
                    <a:t> </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Tablet A</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(Follower)</a:t>
                  </a:r>
                  <a:endParaRPr sz="1100">
                    <a:solidFill>
                      <a:srgbClr val="1F45BC"/>
                    </a:solidFill>
                    <a:latin typeface="Arial"/>
                    <a:ea typeface="Arial"/>
                    <a:cs typeface="Arial"/>
                    <a:sym typeface="Arial"/>
                  </a:endParaRPr>
                </a:p>
              </p:txBody>
            </p:sp>
            <p:sp>
              <p:nvSpPr>
                <p:cNvPr id="588" name="Google Shape;588;p23"/>
                <p:cNvSpPr/>
                <p:nvPr/>
              </p:nvSpPr>
              <p:spPr>
                <a:xfrm>
                  <a:off x="2722562" y="4638673"/>
                  <a:ext cx="942975" cy="809625"/>
                </a:xfrm>
                <a:prstGeom prst="can">
                  <a:avLst>
                    <a:gd fmla="val 18478"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1F45BC"/>
                      </a:solidFill>
                      <a:latin typeface="Arial"/>
                      <a:ea typeface="Arial"/>
                      <a:cs typeface="Arial"/>
                      <a:sym typeface="Arial"/>
                    </a:rPr>
                    <a:t> </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Tablet B</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(Follower)</a:t>
                  </a:r>
                  <a:endParaRPr sz="1100">
                    <a:solidFill>
                      <a:srgbClr val="1F45BC"/>
                    </a:solidFill>
                    <a:latin typeface="Arial"/>
                    <a:ea typeface="Arial"/>
                    <a:cs typeface="Arial"/>
                    <a:sym typeface="Arial"/>
                  </a:endParaRPr>
                </a:p>
              </p:txBody>
            </p:sp>
            <p:sp>
              <p:nvSpPr>
                <p:cNvPr id="589" name="Google Shape;589;p23"/>
                <p:cNvSpPr/>
                <p:nvPr/>
              </p:nvSpPr>
              <p:spPr>
                <a:xfrm>
                  <a:off x="3721099" y="4638673"/>
                  <a:ext cx="942975" cy="809625"/>
                </a:xfrm>
                <a:prstGeom prst="can">
                  <a:avLst>
                    <a:gd fmla="val 18478" name="adj"/>
                  </a:avLst>
                </a:prstGeom>
                <a:solidFill>
                  <a:srgbClr val="ABCBFF"/>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1F45BC"/>
                      </a:solidFill>
                      <a:latin typeface="Arial"/>
                      <a:ea typeface="Arial"/>
                      <a:cs typeface="Arial"/>
                      <a:sym typeface="Arial"/>
                    </a:rPr>
                    <a:t> </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Tablet C</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(Leader)</a:t>
                  </a:r>
                  <a:endParaRPr sz="1100">
                    <a:solidFill>
                      <a:srgbClr val="1F45BC"/>
                    </a:solidFill>
                    <a:latin typeface="Arial"/>
                    <a:ea typeface="Arial"/>
                    <a:cs typeface="Arial"/>
                    <a:sym typeface="Arial"/>
                  </a:endParaRPr>
                </a:p>
              </p:txBody>
            </p:sp>
          </p:grpSp>
        </p:grpSp>
        <p:grpSp>
          <p:nvGrpSpPr>
            <p:cNvPr id="590" name="Google Shape;590;p23"/>
            <p:cNvGrpSpPr/>
            <p:nvPr/>
          </p:nvGrpSpPr>
          <p:grpSpPr>
            <a:xfrm>
              <a:off x="4949470" y="4392262"/>
              <a:ext cx="3398393" cy="1457064"/>
              <a:chOff x="1508717" y="4460446"/>
              <a:chExt cx="3398393" cy="1457064"/>
            </a:xfrm>
          </p:grpSpPr>
          <p:sp>
            <p:nvSpPr>
              <p:cNvPr id="591" name="Google Shape;591;p23"/>
              <p:cNvSpPr/>
              <p:nvPr/>
            </p:nvSpPr>
            <p:spPr>
              <a:xfrm>
                <a:off x="1508717" y="4460446"/>
                <a:ext cx="3398393" cy="1457064"/>
              </a:xfrm>
              <a:prstGeom prst="roundRect">
                <a:avLst>
                  <a:gd fmla="val 11438" name="adj"/>
                </a:avLst>
              </a:prstGeom>
              <a:solidFill>
                <a:srgbClr val="E9F2FC"/>
              </a:solidFill>
              <a:ln cap="flat" cmpd="sng" w="19050">
                <a:solidFill>
                  <a:srgbClr val="1F45BC"/>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 </a:t>
                </a:r>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Máy chủ Tablet #2</a:t>
                </a:r>
                <a:endParaRPr sz="1400">
                  <a:solidFill>
                    <a:srgbClr val="1F45BC"/>
                  </a:solidFill>
                  <a:latin typeface="Arial"/>
                  <a:ea typeface="Arial"/>
                  <a:cs typeface="Arial"/>
                  <a:sym typeface="Arial"/>
                </a:endParaRPr>
              </a:p>
            </p:txBody>
          </p:sp>
          <p:grpSp>
            <p:nvGrpSpPr>
              <p:cNvPr id="592" name="Google Shape;592;p23"/>
              <p:cNvGrpSpPr/>
              <p:nvPr/>
            </p:nvGrpSpPr>
            <p:grpSpPr>
              <a:xfrm>
                <a:off x="1724025" y="4638673"/>
                <a:ext cx="2940049" cy="809626"/>
                <a:chOff x="1724025" y="4638673"/>
                <a:chExt cx="2940049" cy="809626"/>
              </a:xfrm>
            </p:grpSpPr>
            <p:sp>
              <p:nvSpPr>
                <p:cNvPr id="593" name="Google Shape;593;p23"/>
                <p:cNvSpPr/>
                <p:nvPr/>
              </p:nvSpPr>
              <p:spPr>
                <a:xfrm>
                  <a:off x="1724025" y="4638674"/>
                  <a:ext cx="942975" cy="809625"/>
                </a:xfrm>
                <a:prstGeom prst="can">
                  <a:avLst>
                    <a:gd fmla="val 18478"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1F45BC"/>
                      </a:solidFill>
                      <a:latin typeface="Arial"/>
                      <a:ea typeface="Arial"/>
                      <a:cs typeface="Arial"/>
                      <a:sym typeface="Arial"/>
                    </a:rPr>
                    <a:t> </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Tablet A</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(Leader)</a:t>
                  </a:r>
                  <a:endParaRPr sz="1100">
                    <a:solidFill>
                      <a:srgbClr val="1F45BC"/>
                    </a:solidFill>
                    <a:latin typeface="Arial"/>
                    <a:ea typeface="Arial"/>
                    <a:cs typeface="Arial"/>
                    <a:sym typeface="Arial"/>
                  </a:endParaRPr>
                </a:p>
              </p:txBody>
            </p:sp>
            <p:sp>
              <p:nvSpPr>
                <p:cNvPr id="594" name="Google Shape;594;p23"/>
                <p:cNvSpPr/>
                <p:nvPr/>
              </p:nvSpPr>
              <p:spPr>
                <a:xfrm>
                  <a:off x="2722562" y="4638673"/>
                  <a:ext cx="942975" cy="809625"/>
                </a:xfrm>
                <a:prstGeom prst="can">
                  <a:avLst>
                    <a:gd fmla="val 18478"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1F45BC"/>
                      </a:solidFill>
                      <a:latin typeface="Arial"/>
                      <a:ea typeface="Arial"/>
                      <a:cs typeface="Arial"/>
                      <a:sym typeface="Arial"/>
                    </a:rPr>
                    <a:t> </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Tablet B</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(Leader)</a:t>
                  </a:r>
                  <a:endParaRPr sz="1100">
                    <a:solidFill>
                      <a:srgbClr val="1F45BC"/>
                    </a:solidFill>
                    <a:latin typeface="Arial"/>
                    <a:ea typeface="Arial"/>
                    <a:cs typeface="Arial"/>
                    <a:sym typeface="Arial"/>
                  </a:endParaRPr>
                </a:p>
              </p:txBody>
            </p:sp>
            <p:sp>
              <p:nvSpPr>
                <p:cNvPr id="595" name="Google Shape;595;p23"/>
                <p:cNvSpPr/>
                <p:nvPr/>
              </p:nvSpPr>
              <p:spPr>
                <a:xfrm>
                  <a:off x="3721099" y="4638673"/>
                  <a:ext cx="942975" cy="809625"/>
                </a:xfrm>
                <a:prstGeom prst="can">
                  <a:avLst>
                    <a:gd fmla="val 18478" name="adj"/>
                  </a:avLst>
                </a:prstGeom>
                <a:solidFill>
                  <a:srgbClr val="ABCBFF"/>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1F45BC"/>
                      </a:solidFill>
                      <a:latin typeface="Arial"/>
                      <a:ea typeface="Arial"/>
                      <a:cs typeface="Arial"/>
                      <a:sym typeface="Arial"/>
                    </a:rPr>
                    <a:t> </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Tablet C</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(Follower)</a:t>
                  </a:r>
                  <a:endParaRPr sz="1100">
                    <a:solidFill>
                      <a:srgbClr val="1F45BC"/>
                    </a:solidFill>
                    <a:latin typeface="Arial"/>
                    <a:ea typeface="Arial"/>
                    <a:cs typeface="Arial"/>
                    <a:sym typeface="Arial"/>
                  </a:endParaRPr>
                </a:p>
              </p:txBody>
            </p:sp>
          </p:grpSp>
        </p:grpSp>
        <p:cxnSp>
          <p:nvCxnSpPr>
            <p:cNvPr id="596" name="Google Shape;596;p23"/>
            <p:cNvCxnSpPr>
              <a:stCxn id="581" idx="2"/>
              <a:endCxn id="589" idx="1"/>
            </p:cNvCxnSpPr>
            <p:nvPr/>
          </p:nvCxnSpPr>
          <p:spPr>
            <a:xfrm>
              <a:off x="4105657" y="3888144"/>
              <a:ext cx="3300" cy="682200"/>
            </a:xfrm>
            <a:prstGeom prst="straightConnector1">
              <a:avLst/>
            </a:prstGeom>
            <a:noFill/>
            <a:ln cap="flat" cmpd="sng" w="28575">
              <a:solidFill>
                <a:srgbClr val="1F45BC"/>
              </a:solidFill>
              <a:prstDash val="solid"/>
              <a:miter lim="800000"/>
              <a:headEnd len="sm" w="sm" type="none"/>
              <a:tailEnd len="med" w="med" type="triangle"/>
            </a:ln>
          </p:spPr>
        </p:cxnSp>
        <p:cxnSp>
          <p:nvCxnSpPr>
            <p:cNvPr id="597" name="Google Shape;597;p23"/>
            <p:cNvCxnSpPr/>
            <p:nvPr/>
          </p:nvCxnSpPr>
          <p:spPr>
            <a:xfrm>
              <a:off x="4580360" y="3365500"/>
              <a:ext cx="1016320" cy="0"/>
            </a:xfrm>
            <a:prstGeom prst="straightConnector1">
              <a:avLst/>
            </a:prstGeom>
            <a:noFill/>
            <a:ln cap="flat" cmpd="sng" w="28575">
              <a:solidFill>
                <a:srgbClr val="1F45BC"/>
              </a:solidFill>
              <a:prstDash val="solid"/>
              <a:miter lim="800000"/>
              <a:headEnd len="sm" w="sm" type="none"/>
              <a:tailEnd len="med" w="med" type="triangle"/>
            </a:ln>
          </p:spPr>
        </p:cxnSp>
        <p:cxnSp>
          <p:nvCxnSpPr>
            <p:cNvPr id="598" name="Google Shape;598;p23"/>
            <p:cNvCxnSpPr/>
            <p:nvPr/>
          </p:nvCxnSpPr>
          <p:spPr>
            <a:xfrm rot="10800000">
              <a:off x="4580360" y="3627145"/>
              <a:ext cx="1016320" cy="0"/>
            </a:xfrm>
            <a:prstGeom prst="straightConnector1">
              <a:avLst/>
            </a:prstGeom>
            <a:noFill/>
            <a:ln cap="flat" cmpd="sng" w="28575">
              <a:solidFill>
                <a:srgbClr val="1F45BC"/>
              </a:solidFill>
              <a:prstDash val="solid"/>
              <a:miter lim="800000"/>
              <a:headEnd len="sm" w="sm" type="none"/>
              <a:tailEnd len="med" w="med" type="triangle"/>
            </a:ln>
          </p:spPr>
        </p:cxnSp>
        <p:cxnSp>
          <p:nvCxnSpPr>
            <p:cNvPr id="599" name="Google Shape;599;p23"/>
            <p:cNvCxnSpPr>
              <a:stCxn id="581" idx="1"/>
              <a:endCxn id="580" idx="3"/>
            </p:cNvCxnSpPr>
            <p:nvPr/>
          </p:nvCxnSpPr>
          <p:spPr>
            <a:xfrm rot="10800000">
              <a:off x="3038392" y="3498369"/>
              <a:ext cx="591300" cy="0"/>
            </a:xfrm>
            <a:prstGeom prst="straightConnector1">
              <a:avLst/>
            </a:prstGeom>
            <a:noFill/>
            <a:ln cap="flat" cmpd="sng" w="28575">
              <a:solidFill>
                <a:srgbClr val="1F45BC"/>
              </a:solidFill>
              <a:prstDash val="solid"/>
              <a:miter lim="800000"/>
              <a:headEnd len="sm" w="sm" type="none"/>
              <a:tailEnd len="med" w="med" type="triangle"/>
            </a:ln>
          </p:spPr>
        </p:cxnSp>
        <p:sp>
          <p:nvSpPr>
            <p:cNvPr id="600" name="Google Shape;600;p23"/>
            <p:cNvSpPr/>
            <p:nvPr/>
          </p:nvSpPr>
          <p:spPr>
            <a:xfrm>
              <a:off x="4713954" y="3196198"/>
              <a:ext cx="327327" cy="327327"/>
            </a:xfrm>
            <a:prstGeom prst="ellipse">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1</a:t>
              </a:r>
              <a:endParaRPr sz="1800">
                <a:solidFill>
                  <a:srgbClr val="1F45BC"/>
                </a:solidFill>
                <a:latin typeface="Arial"/>
                <a:ea typeface="Arial"/>
                <a:cs typeface="Arial"/>
                <a:sym typeface="Arial"/>
              </a:endParaRPr>
            </a:p>
          </p:txBody>
        </p:sp>
        <p:sp>
          <p:nvSpPr>
            <p:cNvPr id="601" name="Google Shape;601;p23"/>
            <p:cNvSpPr/>
            <p:nvPr/>
          </p:nvSpPr>
          <p:spPr>
            <a:xfrm>
              <a:off x="5152842" y="3452584"/>
              <a:ext cx="327327" cy="327327"/>
            </a:xfrm>
            <a:prstGeom prst="ellipse">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2</a:t>
              </a:r>
              <a:endParaRPr sz="1800">
                <a:solidFill>
                  <a:srgbClr val="1F45BC"/>
                </a:solidFill>
                <a:latin typeface="Arial"/>
                <a:ea typeface="Arial"/>
                <a:cs typeface="Arial"/>
                <a:sym typeface="Arial"/>
              </a:endParaRPr>
            </a:p>
          </p:txBody>
        </p:sp>
        <p:sp>
          <p:nvSpPr>
            <p:cNvPr id="602" name="Google Shape;602;p23"/>
            <p:cNvSpPr/>
            <p:nvPr/>
          </p:nvSpPr>
          <p:spPr>
            <a:xfrm>
              <a:off x="3941993" y="3982546"/>
              <a:ext cx="327327" cy="327327"/>
            </a:xfrm>
            <a:prstGeom prst="ellipse">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4</a:t>
              </a:r>
              <a:endParaRPr sz="1800">
                <a:solidFill>
                  <a:srgbClr val="1F45BC"/>
                </a:solidFill>
                <a:latin typeface="Arial"/>
                <a:ea typeface="Arial"/>
                <a:cs typeface="Arial"/>
                <a:sym typeface="Arial"/>
              </a:endParaRPr>
            </a:p>
          </p:txBody>
        </p:sp>
        <p:sp>
          <p:nvSpPr>
            <p:cNvPr id="603" name="Google Shape;603;p23"/>
            <p:cNvSpPr/>
            <p:nvPr/>
          </p:nvSpPr>
          <p:spPr>
            <a:xfrm>
              <a:off x="3218432" y="3348010"/>
              <a:ext cx="327327" cy="327327"/>
            </a:xfrm>
            <a:prstGeom prst="ellipse">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3</a:t>
              </a:r>
              <a:endParaRPr sz="1800">
                <a:solidFill>
                  <a:srgbClr val="1F45BC"/>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2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610" name="Google Shape;610;p2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Khả năng chịu lỗi (1/2)</a:t>
            </a:r>
            <a:endParaRPr/>
          </a:p>
        </p:txBody>
      </p:sp>
      <p:sp>
        <p:nvSpPr>
          <p:cNvPr id="611" name="Google Shape;611;p2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612" name="Google Shape;612;p2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Lỗi FOLLOWER tạm thời:</a:t>
            </a:r>
            <a:endParaRPr/>
          </a:p>
          <a:p>
            <a:pPr indent="-182563" lvl="1" marL="360363" rtl="0" algn="l">
              <a:lnSpc>
                <a:spcPct val="138461"/>
              </a:lnSpc>
              <a:spcBef>
                <a:spcPts val="200"/>
              </a:spcBef>
              <a:spcAft>
                <a:spcPts val="0"/>
              </a:spcAft>
              <a:buClr>
                <a:srgbClr val="262626"/>
              </a:buClr>
              <a:buSzPts val="1040"/>
              <a:buChar char="•"/>
            </a:pPr>
            <a:r>
              <a:rPr lang="en-US"/>
              <a:t>Leader vẫn có thể đạt được đa số</a:t>
            </a:r>
            <a:endParaRPr/>
          </a:p>
          <a:p>
            <a:pPr indent="-182563" lvl="1" marL="360363" rtl="0" algn="l">
              <a:lnSpc>
                <a:spcPct val="138461"/>
              </a:lnSpc>
              <a:spcBef>
                <a:spcPts val="200"/>
              </a:spcBef>
              <a:spcAft>
                <a:spcPts val="0"/>
              </a:spcAft>
              <a:buClr>
                <a:srgbClr val="262626"/>
              </a:buClr>
              <a:buSzPts val="1040"/>
              <a:buChar char="•"/>
            </a:pPr>
            <a:r>
              <a:rPr lang="en-US"/>
              <a:t>Khởi động lại máy chủ tablet của người theo dõi trong vòng 5 phút và nó sẽ tham gia lại một cách minh bạch</a:t>
            </a:r>
            <a:endParaRPr/>
          </a:p>
          <a:p>
            <a:pPr indent="-177800" lvl="0" marL="177800" rtl="0" algn="l">
              <a:lnSpc>
                <a:spcPct val="128571"/>
              </a:lnSpc>
              <a:spcBef>
                <a:spcPts val="1000"/>
              </a:spcBef>
              <a:spcAft>
                <a:spcPts val="0"/>
              </a:spcAft>
              <a:buClr>
                <a:srgbClr val="262626"/>
              </a:buClr>
              <a:buSzPts val="1400"/>
              <a:buFont typeface="Arial"/>
              <a:buChar char="•"/>
            </a:pPr>
            <a:r>
              <a:rPr lang="en-US"/>
              <a:t>Lỗi LEADER tạm thời:</a:t>
            </a:r>
            <a:endParaRPr/>
          </a:p>
          <a:p>
            <a:pPr indent="-182563" lvl="1" marL="360363" rtl="0" algn="l">
              <a:lnSpc>
                <a:spcPct val="138461"/>
              </a:lnSpc>
              <a:spcBef>
                <a:spcPts val="200"/>
              </a:spcBef>
              <a:spcAft>
                <a:spcPts val="0"/>
              </a:spcAft>
              <a:buClr>
                <a:srgbClr val="262626"/>
              </a:buClr>
              <a:buSzPts val="1040"/>
              <a:buChar char="•"/>
            </a:pPr>
            <a:r>
              <a:rPr lang="en-US"/>
              <a:t>Những follower mong đợi được nghe nhịp tim từ leader của họ cứ sau 1,5 giây</a:t>
            </a:r>
            <a:endParaRPr/>
          </a:p>
          <a:p>
            <a:pPr indent="-182563" lvl="1" marL="360363" rtl="0" algn="l">
              <a:lnSpc>
                <a:spcPct val="138461"/>
              </a:lnSpc>
              <a:spcBef>
                <a:spcPts val="200"/>
              </a:spcBef>
              <a:spcAft>
                <a:spcPts val="0"/>
              </a:spcAft>
              <a:buClr>
                <a:srgbClr val="262626"/>
              </a:buClr>
              <a:buSzPts val="1040"/>
              <a:buChar char="•"/>
            </a:pPr>
            <a:r>
              <a:rPr lang="en-US"/>
              <a:t>3 lần lỡ nhịp: bầu chọn leader!</a:t>
            </a:r>
            <a:endParaRPr/>
          </a:p>
          <a:p>
            <a:pPr indent="-182563" lvl="1" marL="360363" rtl="0" algn="l">
              <a:lnSpc>
                <a:spcPct val="138461"/>
              </a:lnSpc>
              <a:spcBef>
                <a:spcPts val="200"/>
              </a:spcBef>
              <a:spcAft>
                <a:spcPts val="0"/>
              </a:spcAft>
              <a:buClr>
                <a:srgbClr val="262626"/>
              </a:buClr>
              <a:buSzPts val="1040"/>
              <a:buChar char="•"/>
            </a:pPr>
            <a:r>
              <a:rPr lang="en-US"/>
              <a:t>LEADER mới được bầu chọn từ các nút còn lại trong vòng vài giây</a:t>
            </a:r>
            <a:endParaRPr/>
          </a:p>
          <a:p>
            <a:pPr indent="-182563" lvl="1" marL="360363" rtl="0" algn="l">
              <a:lnSpc>
                <a:spcPct val="138461"/>
              </a:lnSpc>
              <a:spcBef>
                <a:spcPts val="200"/>
              </a:spcBef>
              <a:spcAft>
                <a:spcPts val="0"/>
              </a:spcAft>
              <a:buClr>
                <a:srgbClr val="262626"/>
              </a:buClr>
              <a:buSzPts val="1040"/>
              <a:buChar char="•"/>
            </a:pPr>
            <a:r>
              <a:rPr lang="en-US"/>
              <a:t>Khởi động lại trong vòng 5 phút và nó sẽ tham gia lại với tư cách là FLLOWER</a:t>
            </a:r>
            <a:endParaRPr/>
          </a:p>
          <a:p>
            <a:pPr indent="-177800" lvl="0" marL="177800" rtl="0" algn="l">
              <a:lnSpc>
                <a:spcPct val="128571"/>
              </a:lnSpc>
              <a:spcBef>
                <a:spcPts val="1000"/>
              </a:spcBef>
              <a:spcAft>
                <a:spcPts val="0"/>
              </a:spcAft>
              <a:buClr>
                <a:srgbClr val="262626"/>
              </a:buClr>
              <a:buSzPts val="1400"/>
              <a:buFont typeface="Arial"/>
              <a:buChar char="•"/>
            </a:pPr>
            <a:r>
              <a:rPr lang="en-US"/>
              <a:t>Xử lý N bản sao (N-1)/2 lỗi</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2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619" name="Google Shape;619;p2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Khả năng chịu lỗi (2/2)</a:t>
            </a:r>
            <a:endParaRPr/>
          </a:p>
        </p:txBody>
      </p:sp>
      <p:sp>
        <p:nvSpPr>
          <p:cNvPr id="620" name="Google Shape;620;p2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621" name="Google Shape;621;p2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Lỗi vĩnh viễn:</a:t>
            </a:r>
            <a:endParaRPr/>
          </a:p>
          <a:p>
            <a:pPr indent="-182563" lvl="1" marL="360363" rtl="0" algn="l">
              <a:lnSpc>
                <a:spcPct val="138461"/>
              </a:lnSpc>
              <a:spcBef>
                <a:spcPts val="200"/>
              </a:spcBef>
              <a:spcAft>
                <a:spcPts val="0"/>
              </a:spcAft>
              <a:buClr>
                <a:srgbClr val="262626"/>
              </a:buClr>
              <a:buSzPts val="1040"/>
              <a:buChar char="•"/>
            </a:pPr>
            <a:r>
              <a:rPr lang="en-US"/>
              <a:t>Leader thông báo rằng một người theo dõi đã chết trong 5 phút</a:t>
            </a:r>
            <a:endParaRPr/>
          </a:p>
          <a:p>
            <a:pPr indent="-182563" lvl="1" marL="360363" rtl="0" algn="l">
              <a:lnSpc>
                <a:spcPct val="138461"/>
              </a:lnSpc>
              <a:spcBef>
                <a:spcPts val="200"/>
              </a:spcBef>
              <a:spcAft>
                <a:spcPts val="0"/>
              </a:spcAft>
              <a:buClr>
                <a:srgbClr val="262626"/>
              </a:buClr>
              <a:buSzPts val="1040"/>
              <a:buChar char="•"/>
            </a:pPr>
            <a:r>
              <a:rPr lang="en-US"/>
              <a:t>Trục xuất follower dó</a:t>
            </a:r>
            <a:endParaRPr/>
          </a:p>
          <a:p>
            <a:pPr indent="-182563" lvl="1" marL="360363" rtl="0" algn="l">
              <a:lnSpc>
                <a:spcPct val="138461"/>
              </a:lnSpc>
              <a:spcBef>
                <a:spcPts val="200"/>
              </a:spcBef>
              <a:spcAft>
                <a:spcPts val="0"/>
              </a:spcAft>
              <a:buClr>
                <a:srgbClr val="262626"/>
              </a:buClr>
              <a:buSzPts val="1040"/>
              <a:buChar char="•"/>
            </a:pPr>
            <a:r>
              <a:rPr lang="en-US"/>
              <a:t>Master chọn một bản sao mới</a:t>
            </a:r>
            <a:endParaRPr/>
          </a:p>
          <a:p>
            <a:pPr indent="-182563" lvl="1" marL="360363" rtl="0" algn="l">
              <a:lnSpc>
                <a:spcPct val="138461"/>
              </a:lnSpc>
              <a:spcBef>
                <a:spcPts val="200"/>
              </a:spcBef>
              <a:spcAft>
                <a:spcPts val="0"/>
              </a:spcAft>
              <a:buClr>
                <a:srgbClr val="262626"/>
              </a:buClr>
              <a:buSzPts val="1040"/>
              <a:buChar char="•"/>
            </a:pPr>
            <a:r>
              <a:rPr lang="en-US"/>
              <a:t>Leader sao chép dữ liệu sang dữ liệu mới, dữ liệu này sẽ tham gia với tư cách là FOLLOWER mới</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2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628" name="Google Shape;628;p2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Ví dụ về phân tích thời gian thực</a:t>
            </a:r>
            <a:endParaRPr/>
          </a:p>
        </p:txBody>
      </p:sp>
      <p:sp>
        <p:nvSpPr>
          <p:cNvPr id="629" name="Google Shape;629;p2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grpSp>
        <p:nvGrpSpPr>
          <p:cNvPr id="630" name="Google Shape;630;p26"/>
          <p:cNvGrpSpPr/>
          <p:nvPr/>
        </p:nvGrpSpPr>
        <p:grpSpPr>
          <a:xfrm>
            <a:off x="922240" y="2384475"/>
            <a:ext cx="7851271" cy="3615171"/>
            <a:chOff x="1072093" y="2355445"/>
            <a:chExt cx="7851271" cy="3615171"/>
          </a:xfrm>
        </p:grpSpPr>
        <p:grpSp>
          <p:nvGrpSpPr>
            <p:cNvPr id="631" name="Google Shape;631;p26"/>
            <p:cNvGrpSpPr/>
            <p:nvPr/>
          </p:nvGrpSpPr>
          <p:grpSpPr>
            <a:xfrm>
              <a:off x="2425732" y="3050936"/>
              <a:ext cx="1618704" cy="717019"/>
              <a:chOff x="2425732" y="3050936"/>
              <a:chExt cx="1618704" cy="717019"/>
            </a:xfrm>
          </p:grpSpPr>
          <p:pic>
            <p:nvPicPr>
              <p:cNvPr id="632" name="Google Shape;632;p26"/>
              <p:cNvPicPr preferRelativeResize="0"/>
              <p:nvPr/>
            </p:nvPicPr>
            <p:blipFill rotWithShape="1">
              <a:blip r:embed="rId3">
                <a:alphaModFix/>
              </a:blip>
              <a:srcRect b="0" l="0" r="0" t="0"/>
              <a:stretch/>
            </p:blipFill>
            <p:spPr>
              <a:xfrm>
                <a:off x="2425732" y="3114805"/>
                <a:ext cx="474343" cy="589281"/>
              </a:xfrm>
              <a:prstGeom prst="rect">
                <a:avLst/>
              </a:prstGeom>
              <a:noFill/>
              <a:ln>
                <a:noFill/>
              </a:ln>
            </p:spPr>
          </p:pic>
          <p:sp>
            <p:nvSpPr>
              <p:cNvPr id="633" name="Google Shape;633;p26"/>
              <p:cNvSpPr/>
              <p:nvPr/>
            </p:nvSpPr>
            <p:spPr>
              <a:xfrm>
                <a:off x="2730031" y="3050936"/>
                <a:ext cx="1314405" cy="717019"/>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HBase</a:t>
                </a:r>
                <a:endParaRPr/>
              </a:p>
            </p:txBody>
          </p:sp>
        </p:grpSp>
        <p:sp>
          <p:nvSpPr>
            <p:cNvPr id="634" name="Google Shape;634;p26"/>
            <p:cNvSpPr/>
            <p:nvPr/>
          </p:nvSpPr>
          <p:spPr>
            <a:xfrm>
              <a:off x="6408576" y="2355445"/>
              <a:ext cx="2514788" cy="2116287"/>
            </a:xfrm>
            <a:prstGeom prst="can">
              <a:avLst>
                <a:gd fmla="val 2702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Dữ liệu lịch sử</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635" name="Google Shape;635;p26"/>
            <p:cNvSpPr/>
            <p:nvPr/>
          </p:nvSpPr>
          <p:spPr>
            <a:xfrm>
              <a:off x="4557741" y="3050935"/>
              <a:ext cx="1094092" cy="717019"/>
            </a:xfrm>
            <a:prstGeom prst="roundRect">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Truy vấn</a:t>
              </a:r>
              <a:endParaRPr sz="1400">
                <a:solidFill>
                  <a:schemeClr val="lt1"/>
                </a:solidFill>
                <a:latin typeface="Arial"/>
                <a:ea typeface="Arial"/>
                <a:cs typeface="Arial"/>
                <a:sym typeface="Arial"/>
              </a:endParaRPr>
            </a:p>
          </p:txBody>
        </p:sp>
        <p:cxnSp>
          <p:nvCxnSpPr>
            <p:cNvPr id="636" name="Google Shape;636;p26"/>
            <p:cNvCxnSpPr>
              <a:stCxn id="635" idx="1"/>
            </p:cNvCxnSpPr>
            <p:nvPr/>
          </p:nvCxnSpPr>
          <p:spPr>
            <a:xfrm rot="10800000">
              <a:off x="4044441" y="3409445"/>
              <a:ext cx="513300" cy="0"/>
            </a:xfrm>
            <a:prstGeom prst="straightConnector1">
              <a:avLst/>
            </a:prstGeom>
            <a:noFill/>
            <a:ln cap="flat" cmpd="sng" w="28575">
              <a:solidFill>
                <a:srgbClr val="1F45BC"/>
              </a:solidFill>
              <a:prstDash val="solid"/>
              <a:miter lim="800000"/>
              <a:headEnd len="med" w="med" type="triangle"/>
              <a:tailEnd len="med" w="med" type="triangle"/>
            </a:ln>
          </p:spPr>
        </p:cxnSp>
        <p:cxnSp>
          <p:nvCxnSpPr>
            <p:cNvPr id="637" name="Google Shape;637;p26"/>
            <p:cNvCxnSpPr>
              <a:stCxn id="635" idx="3"/>
              <a:endCxn id="634" idx="2"/>
            </p:cNvCxnSpPr>
            <p:nvPr/>
          </p:nvCxnSpPr>
          <p:spPr>
            <a:xfrm>
              <a:off x="5651833" y="3409445"/>
              <a:ext cx="756600" cy="4200"/>
            </a:xfrm>
            <a:prstGeom prst="straightConnector1">
              <a:avLst/>
            </a:prstGeom>
            <a:noFill/>
            <a:ln cap="flat" cmpd="sng" w="28575">
              <a:solidFill>
                <a:srgbClr val="1F45BC"/>
              </a:solidFill>
              <a:prstDash val="solid"/>
              <a:miter lim="800000"/>
              <a:headEnd len="med" w="med" type="triangle"/>
              <a:tailEnd len="med" w="med" type="triangle"/>
            </a:ln>
          </p:spPr>
        </p:cxnSp>
        <p:grpSp>
          <p:nvGrpSpPr>
            <p:cNvPr id="638" name="Google Shape;638;p26"/>
            <p:cNvGrpSpPr/>
            <p:nvPr/>
          </p:nvGrpSpPr>
          <p:grpSpPr>
            <a:xfrm>
              <a:off x="2053521" y="3074846"/>
              <a:ext cx="277171" cy="659865"/>
              <a:chOff x="5199896" y="4282865"/>
              <a:chExt cx="277171" cy="659865"/>
            </a:xfrm>
          </p:grpSpPr>
          <p:cxnSp>
            <p:nvCxnSpPr>
              <p:cNvPr id="639" name="Google Shape;639;p26"/>
              <p:cNvCxnSpPr/>
              <p:nvPr/>
            </p:nvCxnSpPr>
            <p:spPr>
              <a:xfrm>
                <a:off x="5211874" y="4384402"/>
                <a:ext cx="244599" cy="50374"/>
              </a:xfrm>
              <a:prstGeom prst="straightConnector1">
                <a:avLst/>
              </a:prstGeom>
              <a:noFill/>
              <a:ln cap="flat" cmpd="sng" w="19050">
                <a:solidFill>
                  <a:srgbClr val="193EB0"/>
                </a:solidFill>
                <a:prstDash val="solid"/>
                <a:miter lim="800000"/>
                <a:headEnd len="sm" w="sm" type="none"/>
                <a:tailEnd len="med" w="med" type="triangle"/>
              </a:ln>
            </p:spPr>
          </p:cxnSp>
          <p:cxnSp>
            <p:nvCxnSpPr>
              <p:cNvPr id="640" name="Google Shape;640;p26"/>
              <p:cNvCxnSpPr/>
              <p:nvPr/>
            </p:nvCxnSpPr>
            <p:spPr>
              <a:xfrm>
                <a:off x="5199896" y="4609111"/>
                <a:ext cx="249311" cy="0"/>
              </a:xfrm>
              <a:prstGeom prst="straightConnector1">
                <a:avLst/>
              </a:prstGeom>
              <a:noFill/>
              <a:ln cap="flat" cmpd="sng" w="19050">
                <a:solidFill>
                  <a:srgbClr val="193EB0"/>
                </a:solidFill>
                <a:prstDash val="solid"/>
                <a:miter lim="800000"/>
                <a:headEnd len="sm" w="sm" type="none"/>
                <a:tailEnd len="med" w="med" type="triangle"/>
              </a:ln>
            </p:spPr>
          </p:cxnSp>
          <p:cxnSp>
            <p:nvCxnSpPr>
              <p:cNvPr id="641" name="Google Shape;641;p26"/>
              <p:cNvCxnSpPr/>
              <p:nvPr/>
            </p:nvCxnSpPr>
            <p:spPr>
              <a:xfrm>
                <a:off x="5265678" y="4282865"/>
                <a:ext cx="206626" cy="80301"/>
              </a:xfrm>
              <a:prstGeom prst="straightConnector1">
                <a:avLst/>
              </a:prstGeom>
              <a:noFill/>
              <a:ln cap="flat" cmpd="sng" w="19050">
                <a:solidFill>
                  <a:srgbClr val="193EB0"/>
                </a:solidFill>
                <a:prstDash val="solid"/>
                <a:miter lim="800000"/>
                <a:headEnd len="sm" w="sm" type="none"/>
                <a:tailEnd len="med" w="med" type="triangle"/>
              </a:ln>
            </p:spPr>
          </p:cxnSp>
          <p:cxnSp>
            <p:nvCxnSpPr>
              <p:cNvPr id="642" name="Google Shape;642;p26"/>
              <p:cNvCxnSpPr/>
              <p:nvPr/>
            </p:nvCxnSpPr>
            <p:spPr>
              <a:xfrm>
                <a:off x="5207809" y="4492605"/>
                <a:ext cx="243282" cy="26467"/>
              </a:xfrm>
              <a:prstGeom prst="straightConnector1">
                <a:avLst/>
              </a:prstGeom>
              <a:noFill/>
              <a:ln cap="flat" cmpd="sng" w="19050">
                <a:solidFill>
                  <a:srgbClr val="193EB0"/>
                </a:solidFill>
                <a:prstDash val="solid"/>
                <a:miter lim="800000"/>
                <a:headEnd len="sm" w="sm" type="none"/>
                <a:tailEnd len="med" w="med" type="triangle"/>
              </a:ln>
            </p:spPr>
          </p:cxnSp>
          <p:cxnSp>
            <p:nvCxnSpPr>
              <p:cNvPr id="643" name="Google Shape;643;p26"/>
              <p:cNvCxnSpPr/>
              <p:nvPr/>
            </p:nvCxnSpPr>
            <p:spPr>
              <a:xfrm flipH="1" rot="10800000">
                <a:off x="5221420" y="4696528"/>
                <a:ext cx="232308" cy="27957"/>
              </a:xfrm>
              <a:prstGeom prst="straightConnector1">
                <a:avLst/>
              </a:prstGeom>
              <a:noFill/>
              <a:ln cap="flat" cmpd="sng" w="19050">
                <a:solidFill>
                  <a:srgbClr val="193EB0"/>
                </a:solidFill>
                <a:prstDash val="solid"/>
                <a:miter lim="800000"/>
                <a:headEnd len="sm" w="sm" type="none"/>
                <a:tailEnd len="med" w="med" type="triangle"/>
              </a:ln>
            </p:spPr>
          </p:cxnSp>
          <p:cxnSp>
            <p:nvCxnSpPr>
              <p:cNvPr id="644" name="Google Shape;644;p26"/>
              <p:cNvCxnSpPr/>
              <p:nvPr/>
            </p:nvCxnSpPr>
            <p:spPr>
              <a:xfrm flipH="1" rot="10800000">
                <a:off x="5231562" y="4787446"/>
                <a:ext cx="231662" cy="46838"/>
              </a:xfrm>
              <a:prstGeom prst="straightConnector1">
                <a:avLst/>
              </a:prstGeom>
              <a:noFill/>
              <a:ln cap="flat" cmpd="sng" w="19050">
                <a:solidFill>
                  <a:srgbClr val="193EB0"/>
                </a:solidFill>
                <a:prstDash val="solid"/>
                <a:miter lim="800000"/>
                <a:headEnd len="sm" w="sm" type="none"/>
                <a:tailEnd len="med" w="med" type="triangle"/>
              </a:ln>
            </p:spPr>
          </p:cxnSp>
          <p:cxnSp>
            <p:nvCxnSpPr>
              <p:cNvPr id="645" name="Google Shape;645;p26"/>
              <p:cNvCxnSpPr/>
              <p:nvPr/>
            </p:nvCxnSpPr>
            <p:spPr>
              <a:xfrm flipH="1" rot="10800000">
                <a:off x="5243234" y="4868335"/>
                <a:ext cx="233833" cy="74395"/>
              </a:xfrm>
              <a:prstGeom prst="straightConnector1">
                <a:avLst/>
              </a:prstGeom>
              <a:noFill/>
              <a:ln cap="flat" cmpd="sng" w="19050">
                <a:solidFill>
                  <a:srgbClr val="193EB0"/>
                </a:solidFill>
                <a:prstDash val="solid"/>
                <a:miter lim="800000"/>
                <a:headEnd len="sm" w="sm" type="none"/>
                <a:tailEnd len="med" w="med" type="triangle"/>
              </a:ln>
            </p:spPr>
          </p:cxnSp>
        </p:grpSp>
        <p:grpSp>
          <p:nvGrpSpPr>
            <p:cNvPr id="646" name="Google Shape;646;p26"/>
            <p:cNvGrpSpPr/>
            <p:nvPr/>
          </p:nvGrpSpPr>
          <p:grpSpPr>
            <a:xfrm>
              <a:off x="1072093" y="2582935"/>
              <a:ext cx="1065287" cy="1653018"/>
              <a:chOff x="-4331819" y="6495971"/>
              <a:chExt cx="1065287" cy="1653018"/>
            </a:xfrm>
          </p:grpSpPr>
          <p:grpSp>
            <p:nvGrpSpPr>
              <p:cNvPr id="647" name="Google Shape;647;p26"/>
              <p:cNvGrpSpPr/>
              <p:nvPr/>
            </p:nvGrpSpPr>
            <p:grpSpPr>
              <a:xfrm>
                <a:off x="-4331819" y="6657452"/>
                <a:ext cx="951599" cy="1491537"/>
                <a:chOff x="446109" y="4829309"/>
                <a:chExt cx="951599" cy="1491537"/>
              </a:xfrm>
            </p:grpSpPr>
            <p:grpSp>
              <p:nvGrpSpPr>
                <p:cNvPr id="648" name="Google Shape;648;p26"/>
                <p:cNvGrpSpPr/>
                <p:nvPr/>
              </p:nvGrpSpPr>
              <p:grpSpPr>
                <a:xfrm>
                  <a:off x="446109" y="4829309"/>
                  <a:ext cx="951599" cy="1491537"/>
                  <a:chOff x="446109" y="4848359"/>
                  <a:chExt cx="951599" cy="1491537"/>
                </a:xfrm>
              </p:grpSpPr>
              <p:grpSp>
                <p:nvGrpSpPr>
                  <p:cNvPr id="649" name="Google Shape;649;p26"/>
                  <p:cNvGrpSpPr/>
                  <p:nvPr/>
                </p:nvGrpSpPr>
                <p:grpSpPr>
                  <a:xfrm>
                    <a:off x="494565" y="4900004"/>
                    <a:ext cx="856905" cy="1380928"/>
                    <a:chOff x="494565" y="4900004"/>
                    <a:chExt cx="856905" cy="1380928"/>
                  </a:xfrm>
                </p:grpSpPr>
                <p:grpSp>
                  <p:nvGrpSpPr>
                    <p:cNvPr id="650" name="Google Shape;650;p26"/>
                    <p:cNvGrpSpPr/>
                    <p:nvPr/>
                  </p:nvGrpSpPr>
                  <p:grpSpPr>
                    <a:xfrm>
                      <a:off x="819411" y="5403657"/>
                      <a:ext cx="260088" cy="260088"/>
                      <a:chOff x="-115154" y="5880153"/>
                      <a:chExt cx="361991" cy="361991"/>
                    </a:xfrm>
                  </p:grpSpPr>
                  <p:sp>
                    <p:nvSpPr>
                      <p:cNvPr id="651" name="Google Shape;651;p26"/>
                      <p:cNvSpPr/>
                      <p:nvPr/>
                    </p:nvSpPr>
                    <p:spPr>
                      <a:xfrm>
                        <a:off x="-115154" y="5880153"/>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652" name="Google Shape;652;p26"/>
                      <p:cNvPicPr preferRelativeResize="0"/>
                      <p:nvPr/>
                    </p:nvPicPr>
                    <p:blipFill rotWithShape="1">
                      <a:blip r:embed="rId4">
                        <a:alphaModFix/>
                      </a:blip>
                      <a:srcRect b="0" l="0" r="0" t="0"/>
                      <a:stretch/>
                    </p:blipFill>
                    <p:spPr>
                      <a:xfrm>
                        <a:off x="-59716" y="5978219"/>
                        <a:ext cx="267047" cy="178558"/>
                      </a:xfrm>
                      <a:prstGeom prst="rect">
                        <a:avLst/>
                      </a:prstGeom>
                      <a:noFill/>
                      <a:ln>
                        <a:noFill/>
                      </a:ln>
                    </p:spPr>
                  </p:pic>
                </p:grpSp>
                <p:grpSp>
                  <p:nvGrpSpPr>
                    <p:cNvPr id="653" name="Google Shape;653;p26"/>
                    <p:cNvGrpSpPr/>
                    <p:nvPr/>
                  </p:nvGrpSpPr>
                  <p:grpSpPr>
                    <a:xfrm>
                      <a:off x="890456" y="4900004"/>
                      <a:ext cx="260088" cy="260088"/>
                      <a:chOff x="-82550" y="5431681"/>
                      <a:chExt cx="361991" cy="361991"/>
                    </a:xfrm>
                  </p:grpSpPr>
                  <p:sp>
                    <p:nvSpPr>
                      <p:cNvPr id="654" name="Google Shape;654;p26"/>
                      <p:cNvSpPr/>
                      <p:nvPr/>
                    </p:nvSpPr>
                    <p:spPr>
                      <a:xfrm>
                        <a:off x="-82550" y="5431681"/>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655" name="Google Shape;655;p26"/>
                      <p:cNvPicPr preferRelativeResize="0"/>
                      <p:nvPr/>
                    </p:nvPicPr>
                    <p:blipFill rotWithShape="1">
                      <a:blip r:embed="rId5">
                        <a:alphaModFix/>
                      </a:blip>
                      <a:srcRect b="0" l="0" r="0" t="0"/>
                      <a:stretch/>
                    </p:blipFill>
                    <p:spPr>
                      <a:xfrm>
                        <a:off x="-37953" y="5518162"/>
                        <a:ext cx="272797" cy="198121"/>
                      </a:xfrm>
                      <a:prstGeom prst="rect">
                        <a:avLst/>
                      </a:prstGeom>
                      <a:noFill/>
                      <a:ln>
                        <a:noFill/>
                      </a:ln>
                    </p:spPr>
                  </p:pic>
                </p:grpSp>
                <p:grpSp>
                  <p:nvGrpSpPr>
                    <p:cNvPr id="656" name="Google Shape;656;p26"/>
                    <p:cNvGrpSpPr/>
                    <p:nvPr/>
                  </p:nvGrpSpPr>
                  <p:grpSpPr>
                    <a:xfrm>
                      <a:off x="1091382" y="5741408"/>
                      <a:ext cx="260088" cy="260088"/>
                      <a:chOff x="-185004" y="6312823"/>
                      <a:chExt cx="361991" cy="361991"/>
                    </a:xfrm>
                  </p:grpSpPr>
                  <p:sp>
                    <p:nvSpPr>
                      <p:cNvPr id="657" name="Google Shape;657;p26"/>
                      <p:cNvSpPr/>
                      <p:nvPr/>
                    </p:nvSpPr>
                    <p:spPr>
                      <a:xfrm>
                        <a:off x="-185004" y="6312823"/>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658" name="Google Shape;658;p26"/>
                      <p:cNvPicPr preferRelativeResize="0"/>
                      <p:nvPr/>
                    </p:nvPicPr>
                    <p:blipFill rotWithShape="1">
                      <a:blip r:embed="rId6">
                        <a:alphaModFix/>
                      </a:blip>
                      <a:srcRect b="0" l="0" r="0" t="0"/>
                      <a:stretch/>
                    </p:blipFill>
                    <p:spPr>
                      <a:xfrm>
                        <a:off x="-170589" y="6407050"/>
                        <a:ext cx="313100" cy="169596"/>
                      </a:xfrm>
                      <a:prstGeom prst="rect">
                        <a:avLst/>
                      </a:prstGeom>
                      <a:noFill/>
                      <a:ln>
                        <a:noFill/>
                      </a:ln>
                    </p:spPr>
                  </p:pic>
                </p:grpSp>
                <p:grpSp>
                  <p:nvGrpSpPr>
                    <p:cNvPr id="659" name="Google Shape;659;p26"/>
                    <p:cNvGrpSpPr/>
                    <p:nvPr/>
                  </p:nvGrpSpPr>
                  <p:grpSpPr>
                    <a:xfrm>
                      <a:off x="738866" y="6000675"/>
                      <a:ext cx="260088" cy="260088"/>
                      <a:chOff x="-928781" y="5440141"/>
                      <a:chExt cx="361991" cy="361991"/>
                    </a:xfrm>
                  </p:grpSpPr>
                  <p:sp>
                    <p:nvSpPr>
                      <p:cNvPr id="660" name="Google Shape;660;p26"/>
                      <p:cNvSpPr/>
                      <p:nvPr/>
                    </p:nvSpPr>
                    <p:spPr>
                      <a:xfrm>
                        <a:off x="-928781" y="5440141"/>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661" name="Google Shape;661;p26"/>
                      <p:cNvPicPr preferRelativeResize="0"/>
                      <p:nvPr/>
                    </p:nvPicPr>
                    <p:blipFill rotWithShape="1">
                      <a:blip r:embed="rId7">
                        <a:alphaModFix/>
                      </a:blip>
                      <a:srcRect b="0" l="0" r="0" t="0"/>
                      <a:stretch/>
                    </p:blipFill>
                    <p:spPr>
                      <a:xfrm>
                        <a:off x="-814595" y="5482410"/>
                        <a:ext cx="146319" cy="272686"/>
                      </a:xfrm>
                      <a:prstGeom prst="rect">
                        <a:avLst/>
                      </a:prstGeom>
                      <a:noFill/>
                      <a:ln>
                        <a:noFill/>
                      </a:ln>
                    </p:spPr>
                  </p:pic>
                </p:grpSp>
                <p:grpSp>
                  <p:nvGrpSpPr>
                    <p:cNvPr id="662" name="Google Shape;662;p26"/>
                    <p:cNvGrpSpPr/>
                    <p:nvPr/>
                  </p:nvGrpSpPr>
                  <p:grpSpPr>
                    <a:xfrm>
                      <a:off x="523826" y="5829034"/>
                      <a:ext cx="260088" cy="260088"/>
                      <a:chOff x="-939302" y="5971145"/>
                      <a:chExt cx="361991" cy="361991"/>
                    </a:xfrm>
                  </p:grpSpPr>
                  <p:sp>
                    <p:nvSpPr>
                      <p:cNvPr id="663" name="Google Shape;663;p26"/>
                      <p:cNvSpPr/>
                      <p:nvPr/>
                    </p:nvSpPr>
                    <p:spPr>
                      <a:xfrm>
                        <a:off x="-939302" y="5971145"/>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664" name="Google Shape;664;p26"/>
                      <p:cNvPicPr preferRelativeResize="0"/>
                      <p:nvPr/>
                    </p:nvPicPr>
                    <p:blipFill rotWithShape="1">
                      <a:blip r:embed="rId8">
                        <a:alphaModFix/>
                      </a:blip>
                      <a:srcRect b="0" l="0" r="0" t="0"/>
                      <a:stretch/>
                    </p:blipFill>
                    <p:spPr>
                      <a:xfrm>
                        <a:off x="-855142" y="6015263"/>
                        <a:ext cx="202011" cy="233231"/>
                      </a:xfrm>
                      <a:prstGeom prst="rect">
                        <a:avLst/>
                      </a:prstGeom>
                      <a:noFill/>
                      <a:ln>
                        <a:noFill/>
                      </a:ln>
                    </p:spPr>
                  </p:pic>
                </p:grpSp>
                <p:grpSp>
                  <p:nvGrpSpPr>
                    <p:cNvPr id="665" name="Google Shape;665;p26"/>
                    <p:cNvGrpSpPr/>
                    <p:nvPr/>
                  </p:nvGrpSpPr>
                  <p:grpSpPr>
                    <a:xfrm>
                      <a:off x="1033183" y="6020844"/>
                      <a:ext cx="260088" cy="260088"/>
                      <a:chOff x="-82550" y="5431681"/>
                      <a:chExt cx="361991" cy="361991"/>
                    </a:xfrm>
                  </p:grpSpPr>
                  <p:sp>
                    <p:nvSpPr>
                      <p:cNvPr id="666" name="Google Shape;666;p26"/>
                      <p:cNvSpPr/>
                      <p:nvPr/>
                    </p:nvSpPr>
                    <p:spPr>
                      <a:xfrm>
                        <a:off x="-82550" y="5431681"/>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667" name="Google Shape;667;p26"/>
                      <p:cNvPicPr preferRelativeResize="0"/>
                      <p:nvPr/>
                    </p:nvPicPr>
                    <p:blipFill rotWithShape="1">
                      <a:blip r:embed="rId5">
                        <a:alphaModFix/>
                      </a:blip>
                      <a:srcRect b="0" l="0" r="0" t="0"/>
                      <a:stretch/>
                    </p:blipFill>
                    <p:spPr>
                      <a:xfrm>
                        <a:off x="-37953" y="5518162"/>
                        <a:ext cx="272797" cy="198121"/>
                      </a:xfrm>
                      <a:prstGeom prst="rect">
                        <a:avLst/>
                      </a:prstGeom>
                      <a:noFill/>
                      <a:ln>
                        <a:noFill/>
                      </a:ln>
                    </p:spPr>
                  </p:pic>
                </p:grpSp>
                <p:grpSp>
                  <p:nvGrpSpPr>
                    <p:cNvPr id="668" name="Google Shape;668;p26"/>
                    <p:cNvGrpSpPr/>
                    <p:nvPr/>
                  </p:nvGrpSpPr>
                  <p:grpSpPr>
                    <a:xfrm>
                      <a:off x="1072515" y="5239763"/>
                      <a:ext cx="260088" cy="260088"/>
                      <a:chOff x="-939302" y="5971145"/>
                      <a:chExt cx="361991" cy="361991"/>
                    </a:xfrm>
                  </p:grpSpPr>
                  <p:sp>
                    <p:nvSpPr>
                      <p:cNvPr id="669" name="Google Shape;669;p26"/>
                      <p:cNvSpPr/>
                      <p:nvPr/>
                    </p:nvSpPr>
                    <p:spPr>
                      <a:xfrm>
                        <a:off x="-939302" y="5971145"/>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670" name="Google Shape;670;p26"/>
                      <p:cNvPicPr preferRelativeResize="0"/>
                      <p:nvPr/>
                    </p:nvPicPr>
                    <p:blipFill rotWithShape="1">
                      <a:blip r:embed="rId8">
                        <a:alphaModFix/>
                      </a:blip>
                      <a:srcRect b="0" l="0" r="0" t="0"/>
                      <a:stretch/>
                    </p:blipFill>
                    <p:spPr>
                      <a:xfrm>
                        <a:off x="-855142" y="6015263"/>
                        <a:ext cx="202011" cy="233231"/>
                      </a:xfrm>
                      <a:prstGeom prst="rect">
                        <a:avLst/>
                      </a:prstGeom>
                      <a:noFill/>
                      <a:ln>
                        <a:noFill/>
                      </a:ln>
                    </p:spPr>
                  </p:pic>
                </p:grpSp>
                <p:grpSp>
                  <p:nvGrpSpPr>
                    <p:cNvPr id="671" name="Google Shape;671;p26"/>
                    <p:cNvGrpSpPr/>
                    <p:nvPr/>
                  </p:nvGrpSpPr>
                  <p:grpSpPr>
                    <a:xfrm>
                      <a:off x="653870" y="5071645"/>
                      <a:ext cx="260088" cy="260088"/>
                      <a:chOff x="-185004" y="6312823"/>
                      <a:chExt cx="361991" cy="361991"/>
                    </a:xfrm>
                  </p:grpSpPr>
                  <p:sp>
                    <p:nvSpPr>
                      <p:cNvPr id="672" name="Google Shape;672;p26"/>
                      <p:cNvSpPr/>
                      <p:nvPr/>
                    </p:nvSpPr>
                    <p:spPr>
                      <a:xfrm>
                        <a:off x="-185004" y="6312823"/>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673" name="Google Shape;673;p26"/>
                      <p:cNvPicPr preferRelativeResize="0"/>
                      <p:nvPr/>
                    </p:nvPicPr>
                    <p:blipFill rotWithShape="1">
                      <a:blip r:embed="rId6">
                        <a:alphaModFix/>
                      </a:blip>
                      <a:srcRect b="0" l="0" r="0" t="0"/>
                      <a:stretch/>
                    </p:blipFill>
                    <p:spPr>
                      <a:xfrm>
                        <a:off x="-170589" y="6407050"/>
                        <a:ext cx="313100" cy="169596"/>
                      </a:xfrm>
                      <a:prstGeom prst="rect">
                        <a:avLst/>
                      </a:prstGeom>
                      <a:noFill/>
                      <a:ln>
                        <a:noFill/>
                      </a:ln>
                    </p:spPr>
                  </p:pic>
                </p:grpSp>
                <p:grpSp>
                  <p:nvGrpSpPr>
                    <p:cNvPr id="674" name="Google Shape;674;p26"/>
                    <p:cNvGrpSpPr/>
                    <p:nvPr/>
                  </p:nvGrpSpPr>
                  <p:grpSpPr>
                    <a:xfrm>
                      <a:off x="494565" y="5489410"/>
                      <a:ext cx="260088" cy="260088"/>
                      <a:chOff x="-928781" y="5440141"/>
                      <a:chExt cx="361991" cy="361991"/>
                    </a:xfrm>
                  </p:grpSpPr>
                  <p:sp>
                    <p:nvSpPr>
                      <p:cNvPr id="675" name="Google Shape;675;p26"/>
                      <p:cNvSpPr/>
                      <p:nvPr/>
                    </p:nvSpPr>
                    <p:spPr>
                      <a:xfrm>
                        <a:off x="-928781" y="5440141"/>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676" name="Google Shape;676;p26"/>
                      <p:cNvPicPr preferRelativeResize="0"/>
                      <p:nvPr/>
                    </p:nvPicPr>
                    <p:blipFill rotWithShape="1">
                      <a:blip r:embed="rId7">
                        <a:alphaModFix/>
                      </a:blip>
                      <a:srcRect b="0" l="0" r="0" t="0"/>
                      <a:stretch/>
                    </p:blipFill>
                    <p:spPr>
                      <a:xfrm>
                        <a:off x="-814595" y="5482410"/>
                        <a:ext cx="146319" cy="272686"/>
                      </a:xfrm>
                      <a:prstGeom prst="rect">
                        <a:avLst/>
                      </a:prstGeom>
                      <a:noFill/>
                      <a:ln>
                        <a:noFill/>
                      </a:ln>
                    </p:spPr>
                  </p:pic>
                </p:grpSp>
                <p:grpSp>
                  <p:nvGrpSpPr>
                    <p:cNvPr id="677" name="Google Shape;677;p26"/>
                    <p:cNvGrpSpPr/>
                    <p:nvPr/>
                  </p:nvGrpSpPr>
                  <p:grpSpPr>
                    <a:xfrm>
                      <a:off x="790529" y="5649075"/>
                      <a:ext cx="260088" cy="260088"/>
                      <a:chOff x="-82550" y="5431681"/>
                      <a:chExt cx="361991" cy="361991"/>
                    </a:xfrm>
                  </p:grpSpPr>
                  <p:sp>
                    <p:nvSpPr>
                      <p:cNvPr id="678" name="Google Shape;678;p26"/>
                      <p:cNvSpPr/>
                      <p:nvPr/>
                    </p:nvSpPr>
                    <p:spPr>
                      <a:xfrm>
                        <a:off x="-82550" y="5431681"/>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679" name="Google Shape;679;p26"/>
                      <p:cNvPicPr preferRelativeResize="0"/>
                      <p:nvPr/>
                    </p:nvPicPr>
                    <p:blipFill rotWithShape="1">
                      <a:blip r:embed="rId5">
                        <a:alphaModFix/>
                      </a:blip>
                      <a:srcRect b="0" l="0" r="0" t="0"/>
                      <a:stretch/>
                    </p:blipFill>
                    <p:spPr>
                      <a:xfrm>
                        <a:off x="-37953" y="5518162"/>
                        <a:ext cx="272797" cy="198121"/>
                      </a:xfrm>
                      <a:prstGeom prst="rect">
                        <a:avLst/>
                      </a:prstGeom>
                      <a:noFill/>
                      <a:ln>
                        <a:noFill/>
                      </a:ln>
                    </p:spPr>
                  </p:pic>
                </p:grpSp>
              </p:grpSp>
              <p:sp>
                <p:nvSpPr>
                  <p:cNvPr id="680" name="Google Shape;680;p26"/>
                  <p:cNvSpPr/>
                  <p:nvPr/>
                </p:nvSpPr>
                <p:spPr>
                  <a:xfrm>
                    <a:off x="446109" y="4848359"/>
                    <a:ext cx="951599" cy="1491537"/>
                  </a:xfrm>
                  <a:prstGeom prst="rect">
                    <a:avLst/>
                  </a:prstGeom>
                  <a:solidFill>
                    <a:schemeClr val="lt1">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grpSp>
              <p:nvGrpSpPr>
                <p:cNvPr id="681" name="Google Shape;681;p26"/>
                <p:cNvGrpSpPr/>
                <p:nvPr/>
              </p:nvGrpSpPr>
              <p:grpSpPr>
                <a:xfrm>
                  <a:off x="594401" y="5110014"/>
                  <a:ext cx="677443" cy="1036298"/>
                  <a:chOff x="-349622" y="5556723"/>
                  <a:chExt cx="677443" cy="1036298"/>
                </a:xfrm>
              </p:grpSpPr>
              <p:grpSp>
                <p:nvGrpSpPr>
                  <p:cNvPr id="682" name="Google Shape;682;p26"/>
                  <p:cNvGrpSpPr/>
                  <p:nvPr/>
                </p:nvGrpSpPr>
                <p:grpSpPr>
                  <a:xfrm>
                    <a:off x="-304164" y="5732470"/>
                    <a:ext cx="276444" cy="276444"/>
                    <a:chOff x="-115154" y="5880153"/>
                    <a:chExt cx="361991" cy="361991"/>
                  </a:xfrm>
                </p:grpSpPr>
                <p:sp>
                  <p:nvSpPr>
                    <p:cNvPr id="683" name="Google Shape;683;p26"/>
                    <p:cNvSpPr/>
                    <p:nvPr/>
                  </p:nvSpPr>
                  <p:spPr>
                    <a:xfrm>
                      <a:off x="-115154" y="5880153"/>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684" name="Google Shape;684;p26"/>
                    <p:cNvPicPr preferRelativeResize="0"/>
                    <p:nvPr/>
                  </p:nvPicPr>
                  <p:blipFill rotWithShape="1">
                    <a:blip r:embed="rId9">
                      <a:alphaModFix/>
                    </a:blip>
                    <a:srcRect b="0" l="0" r="0" t="0"/>
                    <a:stretch/>
                  </p:blipFill>
                  <p:spPr>
                    <a:xfrm>
                      <a:off x="-59716" y="5978219"/>
                      <a:ext cx="267047" cy="178558"/>
                    </a:xfrm>
                    <a:prstGeom prst="rect">
                      <a:avLst/>
                    </a:prstGeom>
                    <a:noFill/>
                    <a:ln>
                      <a:noFill/>
                    </a:ln>
                  </p:spPr>
                </p:pic>
              </p:grpSp>
              <p:grpSp>
                <p:nvGrpSpPr>
                  <p:cNvPr id="685" name="Google Shape;685;p26"/>
                  <p:cNvGrpSpPr/>
                  <p:nvPr/>
                </p:nvGrpSpPr>
                <p:grpSpPr>
                  <a:xfrm>
                    <a:off x="51377" y="5954800"/>
                    <a:ext cx="276444" cy="276444"/>
                    <a:chOff x="-82550" y="5431681"/>
                    <a:chExt cx="361991" cy="361991"/>
                  </a:xfrm>
                </p:grpSpPr>
                <p:sp>
                  <p:nvSpPr>
                    <p:cNvPr id="686" name="Google Shape;686;p26"/>
                    <p:cNvSpPr/>
                    <p:nvPr/>
                  </p:nvSpPr>
                  <p:spPr>
                    <a:xfrm>
                      <a:off x="-82550" y="5431681"/>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687" name="Google Shape;687;p26"/>
                    <p:cNvPicPr preferRelativeResize="0"/>
                    <p:nvPr/>
                  </p:nvPicPr>
                  <p:blipFill rotWithShape="1">
                    <a:blip r:embed="rId10">
                      <a:alphaModFix/>
                    </a:blip>
                    <a:srcRect b="0" l="0" r="0" t="0"/>
                    <a:stretch/>
                  </p:blipFill>
                  <p:spPr>
                    <a:xfrm>
                      <a:off x="-37953" y="5518162"/>
                      <a:ext cx="272797" cy="198121"/>
                    </a:xfrm>
                    <a:prstGeom prst="rect">
                      <a:avLst/>
                    </a:prstGeom>
                    <a:noFill/>
                    <a:ln>
                      <a:noFill/>
                    </a:ln>
                  </p:spPr>
                </p:pic>
              </p:grpSp>
              <p:grpSp>
                <p:nvGrpSpPr>
                  <p:cNvPr id="688" name="Google Shape;688;p26"/>
                  <p:cNvGrpSpPr/>
                  <p:nvPr/>
                </p:nvGrpSpPr>
                <p:grpSpPr>
                  <a:xfrm>
                    <a:off x="-46849" y="5556723"/>
                    <a:ext cx="276444" cy="276444"/>
                    <a:chOff x="-185004" y="6312823"/>
                    <a:chExt cx="361991" cy="361991"/>
                  </a:xfrm>
                </p:grpSpPr>
                <p:sp>
                  <p:nvSpPr>
                    <p:cNvPr id="689" name="Google Shape;689;p26"/>
                    <p:cNvSpPr/>
                    <p:nvPr/>
                  </p:nvSpPr>
                  <p:spPr>
                    <a:xfrm>
                      <a:off x="-185004" y="6312823"/>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690" name="Google Shape;690;p26"/>
                    <p:cNvPicPr preferRelativeResize="0"/>
                    <p:nvPr/>
                  </p:nvPicPr>
                  <p:blipFill rotWithShape="1">
                    <a:blip r:embed="rId11">
                      <a:alphaModFix/>
                    </a:blip>
                    <a:srcRect b="0" l="0" r="0" t="0"/>
                    <a:stretch/>
                  </p:blipFill>
                  <p:spPr>
                    <a:xfrm>
                      <a:off x="-170589" y="6407050"/>
                      <a:ext cx="313100" cy="169596"/>
                    </a:xfrm>
                    <a:prstGeom prst="rect">
                      <a:avLst/>
                    </a:prstGeom>
                    <a:noFill/>
                    <a:ln>
                      <a:noFill/>
                    </a:ln>
                  </p:spPr>
                </p:pic>
              </p:grpSp>
              <p:grpSp>
                <p:nvGrpSpPr>
                  <p:cNvPr id="691" name="Google Shape;691;p26"/>
                  <p:cNvGrpSpPr/>
                  <p:nvPr/>
                </p:nvGrpSpPr>
                <p:grpSpPr>
                  <a:xfrm>
                    <a:off x="-82729" y="6316577"/>
                    <a:ext cx="276444" cy="276444"/>
                    <a:chOff x="-941288" y="5345154"/>
                    <a:chExt cx="361991" cy="361991"/>
                  </a:xfrm>
                </p:grpSpPr>
                <p:sp>
                  <p:nvSpPr>
                    <p:cNvPr id="692" name="Google Shape;692;p26"/>
                    <p:cNvSpPr/>
                    <p:nvPr/>
                  </p:nvSpPr>
                  <p:spPr>
                    <a:xfrm>
                      <a:off x="-941288" y="5345154"/>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693" name="Google Shape;693;p26"/>
                    <p:cNvPicPr preferRelativeResize="0"/>
                    <p:nvPr/>
                  </p:nvPicPr>
                  <p:blipFill rotWithShape="1">
                    <a:blip r:embed="rId12">
                      <a:alphaModFix/>
                    </a:blip>
                    <a:srcRect b="0" l="0" r="0" t="0"/>
                    <a:stretch/>
                  </p:blipFill>
                  <p:spPr>
                    <a:xfrm>
                      <a:off x="-827102" y="5387418"/>
                      <a:ext cx="146319" cy="272686"/>
                    </a:xfrm>
                    <a:prstGeom prst="rect">
                      <a:avLst/>
                    </a:prstGeom>
                    <a:noFill/>
                    <a:ln>
                      <a:noFill/>
                    </a:ln>
                  </p:spPr>
                </p:pic>
              </p:grpSp>
              <p:grpSp>
                <p:nvGrpSpPr>
                  <p:cNvPr id="694" name="Google Shape;694;p26"/>
                  <p:cNvGrpSpPr/>
                  <p:nvPr/>
                </p:nvGrpSpPr>
                <p:grpSpPr>
                  <a:xfrm>
                    <a:off x="-349622" y="6128091"/>
                    <a:ext cx="276444" cy="276444"/>
                    <a:chOff x="-939302" y="5971145"/>
                    <a:chExt cx="361991" cy="361991"/>
                  </a:xfrm>
                </p:grpSpPr>
                <p:sp>
                  <p:nvSpPr>
                    <p:cNvPr id="695" name="Google Shape;695;p26"/>
                    <p:cNvSpPr/>
                    <p:nvPr/>
                  </p:nvSpPr>
                  <p:spPr>
                    <a:xfrm>
                      <a:off x="-939302" y="5971145"/>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696" name="Google Shape;696;p26"/>
                    <p:cNvPicPr preferRelativeResize="0"/>
                    <p:nvPr/>
                  </p:nvPicPr>
                  <p:blipFill rotWithShape="1">
                    <a:blip r:embed="rId13">
                      <a:alphaModFix/>
                    </a:blip>
                    <a:srcRect b="0" l="0" r="0" t="0"/>
                    <a:stretch/>
                  </p:blipFill>
                  <p:spPr>
                    <a:xfrm>
                      <a:off x="-855142" y="6015263"/>
                      <a:ext cx="202011" cy="233231"/>
                    </a:xfrm>
                    <a:prstGeom prst="rect">
                      <a:avLst/>
                    </a:prstGeom>
                    <a:noFill/>
                    <a:ln>
                      <a:noFill/>
                    </a:ln>
                  </p:spPr>
                </p:pic>
              </p:grpSp>
            </p:grpSp>
          </p:grpSp>
          <p:sp>
            <p:nvSpPr>
              <p:cNvPr id="697" name="Google Shape;697;p26"/>
              <p:cNvSpPr/>
              <p:nvPr/>
            </p:nvSpPr>
            <p:spPr>
              <a:xfrm>
                <a:off x="-4246287" y="6495971"/>
                <a:ext cx="979755"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193EB0"/>
                    </a:solidFill>
                    <a:latin typeface="Arial"/>
                    <a:ea typeface="Arial"/>
                    <a:cs typeface="Arial"/>
                    <a:sym typeface="Arial"/>
                  </a:rPr>
                  <a:t>Nguồn dữ liệu</a:t>
                </a:r>
                <a:endParaRPr sz="1000">
                  <a:solidFill>
                    <a:srgbClr val="193EB0"/>
                  </a:solidFill>
                  <a:latin typeface="Arial"/>
                  <a:ea typeface="Arial"/>
                  <a:cs typeface="Arial"/>
                  <a:sym typeface="Arial"/>
                </a:endParaRPr>
              </a:p>
            </p:txBody>
          </p:sp>
        </p:grpSp>
        <p:sp>
          <p:nvSpPr>
            <p:cNvPr id="698" name="Google Shape;698;p26"/>
            <p:cNvSpPr/>
            <p:nvPr/>
          </p:nvSpPr>
          <p:spPr>
            <a:xfrm>
              <a:off x="7375692" y="2493563"/>
              <a:ext cx="62228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HDFS</a:t>
              </a:r>
              <a:endParaRPr/>
            </a:p>
          </p:txBody>
        </p:sp>
        <p:grpSp>
          <p:nvGrpSpPr>
            <p:cNvPr id="699" name="Google Shape;699;p26"/>
            <p:cNvGrpSpPr/>
            <p:nvPr/>
          </p:nvGrpSpPr>
          <p:grpSpPr>
            <a:xfrm rot="5400000">
              <a:off x="4912124" y="3908268"/>
              <a:ext cx="335864" cy="356477"/>
              <a:chOff x="2431274" y="4881985"/>
              <a:chExt cx="335864" cy="356477"/>
            </a:xfrm>
          </p:grpSpPr>
          <p:cxnSp>
            <p:nvCxnSpPr>
              <p:cNvPr id="700" name="Google Shape;700;p26"/>
              <p:cNvCxnSpPr/>
              <p:nvPr/>
            </p:nvCxnSpPr>
            <p:spPr>
              <a:xfrm>
                <a:off x="2459027" y="4981287"/>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01" name="Google Shape;701;p26"/>
              <p:cNvCxnSpPr/>
              <p:nvPr/>
            </p:nvCxnSpPr>
            <p:spPr>
              <a:xfrm>
                <a:off x="2511477" y="4881985"/>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02" name="Google Shape;702;p26"/>
              <p:cNvCxnSpPr/>
              <p:nvPr/>
            </p:nvCxnSpPr>
            <p:spPr>
              <a:xfrm>
                <a:off x="2508365" y="50787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03" name="Google Shape;703;p26"/>
              <p:cNvCxnSpPr/>
              <p:nvPr/>
            </p:nvCxnSpPr>
            <p:spPr>
              <a:xfrm>
                <a:off x="2431274" y="51622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04" name="Google Shape;704;p26"/>
              <p:cNvCxnSpPr/>
              <p:nvPr/>
            </p:nvCxnSpPr>
            <p:spPr>
              <a:xfrm>
                <a:off x="2517827" y="5238462"/>
                <a:ext cx="249311" cy="0"/>
              </a:xfrm>
              <a:prstGeom prst="straightConnector1">
                <a:avLst/>
              </a:prstGeom>
              <a:noFill/>
              <a:ln cap="flat" cmpd="sng" w="28575">
                <a:solidFill>
                  <a:srgbClr val="193EB0"/>
                </a:solidFill>
                <a:prstDash val="solid"/>
                <a:miter lim="800000"/>
                <a:headEnd len="sm" w="sm" type="none"/>
                <a:tailEnd len="med" w="med" type="triangle"/>
              </a:ln>
            </p:spPr>
          </p:cxnSp>
        </p:grpSp>
        <p:grpSp>
          <p:nvGrpSpPr>
            <p:cNvPr id="705" name="Google Shape;705;p26"/>
            <p:cNvGrpSpPr/>
            <p:nvPr/>
          </p:nvGrpSpPr>
          <p:grpSpPr>
            <a:xfrm rot="5400000">
              <a:off x="4912123" y="4381307"/>
              <a:ext cx="335864" cy="356477"/>
              <a:chOff x="2431274" y="4881985"/>
              <a:chExt cx="335864" cy="356477"/>
            </a:xfrm>
          </p:grpSpPr>
          <p:cxnSp>
            <p:nvCxnSpPr>
              <p:cNvPr id="706" name="Google Shape;706;p26"/>
              <p:cNvCxnSpPr/>
              <p:nvPr/>
            </p:nvCxnSpPr>
            <p:spPr>
              <a:xfrm>
                <a:off x="2459027" y="4981287"/>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07" name="Google Shape;707;p26"/>
              <p:cNvCxnSpPr/>
              <p:nvPr/>
            </p:nvCxnSpPr>
            <p:spPr>
              <a:xfrm>
                <a:off x="2511477" y="4881985"/>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08" name="Google Shape;708;p26"/>
              <p:cNvCxnSpPr/>
              <p:nvPr/>
            </p:nvCxnSpPr>
            <p:spPr>
              <a:xfrm>
                <a:off x="2508365" y="50787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09" name="Google Shape;709;p26"/>
              <p:cNvCxnSpPr/>
              <p:nvPr/>
            </p:nvCxnSpPr>
            <p:spPr>
              <a:xfrm>
                <a:off x="2431274" y="51622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10" name="Google Shape;710;p26"/>
              <p:cNvCxnSpPr/>
              <p:nvPr/>
            </p:nvCxnSpPr>
            <p:spPr>
              <a:xfrm>
                <a:off x="2517827" y="5238462"/>
                <a:ext cx="249311" cy="0"/>
              </a:xfrm>
              <a:prstGeom prst="straightConnector1">
                <a:avLst/>
              </a:prstGeom>
              <a:noFill/>
              <a:ln cap="flat" cmpd="sng" w="28575">
                <a:solidFill>
                  <a:srgbClr val="193EB0"/>
                </a:solidFill>
                <a:prstDash val="solid"/>
                <a:miter lim="800000"/>
                <a:headEnd len="sm" w="sm" type="none"/>
                <a:tailEnd len="med" w="med" type="triangle"/>
              </a:ln>
            </p:spPr>
          </p:cxnSp>
        </p:grpSp>
        <p:grpSp>
          <p:nvGrpSpPr>
            <p:cNvPr id="711" name="Google Shape;711;p26"/>
            <p:cNvGrpSpPr/>
            <p:nvPr/>
          </p:nvGrpSpPr>
          <p:grpSpPr>
            <a:xfrm rot="3475890">
              <a:off x="5020375" y="4873348"/>
              <a:ext cx="335864" cy="356477"/>
              <a:chOff x="2431274" y="4881985"/>
              <a:chExt cx="335864" cy="356477"/>
            </a:xfrm>
          </p:grpSpPr>
          <p:cxnSp>
            <p:nvCxnSpPr>
              <p:cNvPr id="712" name="Google Shape;712;p26"/>
              <p:cNvCxnSpPr/>
              <p:nvPr/>
            </p:nvCxnSpPr>
            <p:spPr>
              <a:xfrm>
                <a:off x="2459027" y="4981287"/>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13" name="Google Shape;713;p26"/>
              <p:cNvCxnSpPr/>
              <p:nvPr/>
            </p:nvCxnSpPr>
            <p:spPr>
              <a:xfrm>
                <a:off x="2511477" y="4881985"/>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14" name="Google Shape;714;p26"/>
              <p:cNvCxnSpPr/>
              <p:nvPr/>
            </p:nvCxnSpPr>
            <p:spPr>
              <a:xfrm>
                <a:off x="2508365" y="50787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15" name="Google Shape;715;p26"/>
              <p:cNvCxnSpPr/>
              <p:nvPr/>
            </p:nvCxnSpPr>
            <p:spPr>
              <a:xfrm>
                <a:off x="2431274" y="51622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16" name="Google Shape;716;p26"/>
              <p:cNvCxnSpPr/>
              <p:nvPr/>
            </p:nvCxnSpPr>
            <p:spPr>
              <a:xfrm>
                <a:off x="2517827" y="5238462"/>
                <a:ext cx="249311" cy="0"/>
              </a:xfrm>
              <a:prstGeom prst="straightConnector1">
                <a:avLst/>
              </a:prstGeom>
              <a:noFill/>
              <a:ln cap="flat" cmpd="sng" w="28575">
                <a:solidFill>
                  <a:srgbClr val="193EB0"/>
                </a:solidFill>
                <a:prstDash val="solid"/>
                <a:miter lim="800000"/>
                <a:headEnd len="sm" w="sm" type="none"/>
                <a:tailEnd len="med" w="med" type="triangle"/>
              </a:ln>
            </p:spPr>
          </p:cxnSp>
        </p:grpSp>
        <p:grpSp>
          <p:nvGrpSpPr>
            <p:cNvPr id="717" name="Google Shape;717;p26"/>
            <p:cNvGrpSpPr/>
            <p:nvPr/>
          </p:nvGrpSpPr>
          <p:grpSpPr>
            <a:xfrm rot="1107341">
              <a:off x="5342638" y="5209425"/>
              <a:ext cx="335864" cy="356477"/>
              <a:chOff x="2431274" y="4881985"/>
              <a:chExt cx="335864" cy="356477"/>
            </a:xfrm>
          </p:grpSpPr>
          <p:cxnSp>
            <p:nvCxnSpPr>
              <p:cNvPr id="718" name="Google Shape;718;p26"/>
              <p:cNvCxnSpPr/>
              <p:nvPr/>
            </p:nvCxnSpPr>
            <p:spPr>
              <a:xfrm>
                <a:off x="2459027" y="4981287"/>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19" name="Google Shape;719;p26"/>
              <p:cNvCxnSpPr/>
              <p:nvPr/>
            </p:nvCxnSpPr>
            <p:spPr>
              <a:xfrm>
                <a:off x="2511477" y="4881985"/>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20" name="Google Shape;720;p26"/>
              <p:cNvCxnSpPr/>
              <p:nvPr/>
            </p:nvCxnSpPr>
            <p:spPr>
              <a:xfrm>
                <a:off x="2508365" y="50787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21" name="Google Shape;721;p26"/>
              <p:cNvCxnSpPr/>
              <p:nvPr/>
            </p:nvCxnSpPr>
            <p:spPr>
              <a:xfrm>
                <a:off x="2431274" y="51622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22" name="Google Shape;722;p26"/>
              <p:cNvCxnSpPr/>
              <p:nvPr/>
            </p:nvCxnSpPr>
            <p:spPr>
              <a:xfrm>
                <a:off x="2517827" y="5238462"/>
                <a:ext cx="249311" cy="0"/>
              </a:xfrm>
              <a:prstGeom prst="straightConnector1">
                <a:avLst/>
              </a:prstGeom>
              <a:noFill/>
              <a:ln cap="flat" cmpd="sng" w="28575">
                <a:solidFill>
                  <a:srgbClr val="193EB0"/>
                </a:solidFill>
                <a:prstDash val="solid"/>
                <a:miter lim="800000"/>
                <a:headEnd len="sm" w="sm" type="none"/>
                <a:tailEnd len="med" w="med" type="triangle"/>
              </a:ln>
            </p:spPr>
          </p:cxnSp>
        </p:grpSp>
        <p:grpSp>
          <p:nvGrpSpPr>
            <p:cNvPr id="723" name="Google Shape;723;p26"/>
            <p:cNvGrpSpPr/>
            <p:nvPr/>
          </p:nvGrpSpPr>
          <p:grpSpPr>
            <a:xfrm>
              <a:off x="5848362" y="5331978"/>
              <a:ext cx="335864" cy="356477"/>
              <a:chOff x="2431274" y="4881985"/>
              <a:chExt cx="335864" cy="356477"/>
            </a:xfrm>
          </p:grpSpPr>
          <p:cxnSp>
            <p:nvCxnSpPr>
              <p:cNvPr id="724" name="Google Shape;724;p26"/>
              <p:cNvCxnSpPr/>
              <p:nvPr/>
            </p:nvCxnSpPr>
            <p:spPr>
              <a:xfrm>
                <a:off x="2459027" y="4981287"/>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25" name="Google Shape;725;p26"/>
              <p:cNvCxnSpPr/>
              <p:nvPr/>
            </p:nvCxnSpPr>
            <p:spPr>
              <a:xfrm>
                <a:off x="2511477" y="4881985"/>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26" name="Google Shape;726;p26"/>
              <p:cNvCxnSpPr/>
              <p:nvPr/>
            </p:nvCxnSpPr>
            <p:spPr>
              <a:xfrm>
                <a:off x="2508365" y="50787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27" name="Google Shape;727;p26"/>
              <p:cNvCxnSpPr/>
              <p:nvPr/>
            </p:nvCxnSpPr>
            <p:spPr>
              <a:xfrm>
                <a:off x="2431274" y="51622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28" name="Google Shape;728;p26"/>
              <p:cNvCxnSpPr/>
              <p:nvPr/>
            </p:nvCxnSpPr>
            <p:spPr>
              <a:xfrm>
                <a:off x="2517827" y="5238462"/>
                <a:ext cx="249311" cy="0"/>
              </a:xfrm>
              <a:prstGeom prst="straightConnector1">
                <a:avLst/>
              </a:prstGeom>
              <a:noFill/>
              <a:ln cap="flat" cmpd="sng" w="28575">
                <a:solidFill>
                  <a:srgbClr val="193EB0"/>
                </a:solidFill>
                <a:prstDash val="solid"/>
                <a:miter lim="800000"/>
                <a:headEnd len="sm" w="sm" type="none"/>
                <a:tailEnd len="med" w="med" type="triangle"/>
              </a:ln>
            </p:spPr>
          </p:cxnSp>
        </p:grpSp>
        <p:grpSp>
          <p:nvGrpSpPr>
            <p:cNvPr id="729" name="Google Shape;729;p26"/>
            <p:cNvGrpSpPr/>
            <p:nvPr/>
          </p:nvGrpSpPr>
          <p:grpSpPr>
            <a:xfrm>
              <a:off x="6307896" y="5331978"/>
              <a:ext cx="335864" cy="356477"/>
              <a:chOff x="2431274" y="4881985"/>
              <a:chExt cx="335864" cy="356477"/>
            </a:xfrm>
          </p:grpSpPr>
          <p:cxnSp>
            <p:nvCxnSpPr>
              <p:cNvPr id="730" name="Google Shape;730;p26"/>
              <p:cNvCxnSpPr/>
              <p:nvPr/>
            </p:nvCxnSpPr>
            <p:spPr>
              <a:xfrm>
                <a:off x="2459027" y="4981287"/>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31" name="Google Shape;731;p26"/>
              <p:cNvCxnSpPr/>
              <p:nvPr/>
            </p:nvCxnSpPr>
            <p:spPr>
              <a:xfrm>
                <a:off x="2511477" y="4881985"/>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32" name="Google Shape;732;p26"/>
              <p:cNvCxnSpPr/>
              <p:nvPr/>
            </p:nvCxnSpPr>
            <p:spPr>
              <a:xfrm>
                <a:off x="2508365" y="50787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33" name="Google Shape;733;p26"/>
              <p:cNvCxnSpPr/>
              <p:nvPr/>
            </p:nvCxnSpPr>
            <p:spPr>
              <a:xfrm>
                <a:off x="2431274" y="51622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34" name="Google Shape;734;p26"/>
              <p:cNvCxnSpPr/>
              <p:nvPr/>
            </p:nvCxnSpPr>
            <p:spPr>
              <a:xfrm>
                <a:off x="2517827" y="5238462"/>
                <a:ext cx="249311" cy="0"/>
              </a:xfrm>
              <a:prstGeom prst="straightConnector1">
                <a:avLst/>
              </a:prstGeom>
              <a:noFill/>
              <a:ln cap="flat" cmpd="sng" w="28575">
                <a:solidFill>
                  <a:srgbClr val="193EB0"/>
                </a:solidFill>
                <a:prstDash val="solid"/>
                <a:miter lim="800000"/>
                <a:headEnd len="sm" w="sm" type="none"/>
                <a:tailEnd len="med" w="med" type="triangle"/>
              </a:ln>
            </p:spPr>
          </p:cxnSp>
        </p:grpSp>
        <p:grpSp>
          <p:nvGrpSpPr>
            <p:cNvPr id="735" name="Google Shape;735;p26"/>
            <p:cNvGrpSpPr/>
            <p:nvPr/>
          </p:nvGrpSpPr>
          <p:grpSpPr>
            <a:xfrm>
              <a:off x="6754936" y="5343971"/>
              <a:ext cx="335864" cy="356477"/>
              <a:chOff x="2431274" y="4881985"/>
              <a:chExt cx="335864" cy="356477"/>
            </a:xfrm>
          </p:grpSpPr>
          <p:cxnSp>
            <p:nvCxnSpPr>
              <p:cNvPr id="736" name="Google Shape;736;p26"/>
              <p:cNvCxnSpPr/>
              <p:nvPr/>
            </p:nvCxnSpPr>
            <p:spPr>
              <a:xfrm>
                <a:off x="2459027" y="4981287"/>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37" name="Google Shape;737;p26"/>
              <p:cNvCxnSpPr/>
              <p:nvPr/>
            </p:nvCxnSpPr>
            <p:spPr>
              <a:xfrm>
                <a:off x="2511477" y="4881985"/>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38" name="Google Shape;738;p26"/>
              <p:cNvCxnSpPr/>
              <p:nvPr/>
            </p:nvCxnSpPr>
            <p:spPr>
              <a:xfrm>
                <a:off x="2508365" y="50787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39" name="Google Shape;739;p26"/>
              <p:cNvCxnSpPr/>
              <p:nvPr/>
            </p:nvCxnSpPr>
            <p:spPr>
              <a:xfrm>
                <a:off x="2431274" y="51622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40" name="Google Shape;740;p26"/>
              <p:cNvCxnSpPr/>
              <p:nvPr/>
            </p:nvCxnSpPr>
            <p:spPr>
              <a:xfrm>
                <a:off x="2517827" y="5238462"/>
                <a:ext cx="249311" cy="0"/>
              </a:xfrm>
              <a:prstGeom prst="straightConnector1">
                <a:avLst/>
              </a:prstGeom>
              <a:noFill/>
              <a:ln cap="flat" cmpd="sng" w="28575">
                <a:solidFill>
                  <a:srgbClr val="193EB0"/>
                </a:solidFill>
                <a:prstDash val="solid"/>
                <a:miter lim="800000"/>
                <a:headEnd len="sm" w="sm" type="none"/>
                <a:tailEnd len="med" w="med" type="triangle"/>
              </a:ln>
            </p:spPr>
          </p:cxnSp>
        </p:grpSp>
        <p:grpSp>
          <p:nvGrpSpPr>
            <p:cNvPr id="741" name="Google Shape;741;p26"/>
            <p:cNvGrpSpPr/>
            <p:nvPr/>
          </p:nvGrpSpPr>
          <p:grpSpPr>
            <a:xfrm rot="-1460928">
              <a:off x="7195388" y="5265035"/>
              <a:ext cx="335864" cy="356477"/>
              <a:chOff x="2431274" y="4881985"/>
              <a:chExt cx="335864" cy="356477"/>
            </a:xfrm>
          </p:grpSpPr>
          <p:cxnSp>
            <p:nvCxnSpPr>
              <p:cNvPr id="742" name="Google Shape;742;p26"/>
              <p:cNvCxnSpPr/>
              <p:nvPr/>
            </p:nvCxnSpPr>
            <p:spPr>
              <a:xfrm>
                <a:off x="2459027" y="4981287"/>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43" name="Google Shape;743;p26"/>
              <p:cNvCxnSpPr/>
              <p:nvPr/>
            </p:nvCxnSpPr>
            <p:spPr>
              <a:xfrm>
                <a:off x="2511477" y="4881985"/>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44" name="Google Shape;744;p26"/>
              <p:cNvCxnSpPr/>
              <p:nvPr/>
            </p:nvCxnSpPr>
            <p:spPr>
              <a:xfrm>
                <a:off x="2508365" y="50787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45" name="Google Shape;745;p26"/>
              <p:cNvCxnSpPr/>
              <p:nvPr/>
            </p:nvCxnSpPr>
            <p:spPr>
              <a:xfrm>
                <a:off x="2431274" y="51622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46" name="Google Shape;746;p26"/>
              <p:cNvCxnSpPr/>
              <p:nvPr/>
            </p:nvCxnSpPr>
            <p:spPr>
              <a:xfrm>
                <a:off x="2517827" y="5238462"/>
                <a:ext cx="249311" cy="0"/>
              </a:xfrm>
              <a:prstGeom prst="straightConnector1">
                <a:avLst/>
              </a:prstGeom>
              <a:noFill/>
              <a:ln cap="flat" cmpd="sng" w="28575">
                <a:solidFill>
                  <a:srgbClr val="193EB0"/>
                </a:solidFill>
                <a:prstDash val="solid"/>
                <a:miter lim="800000"/>
                <a:headEnd len="sm" w="sm" type="none"/>
                <a:tailEnd len="med" w="med" type="triangle"/>
              </a:ln>
            </p:spPr>
          </p:cxnSp>
        </p:grpSp>
        <p:grpSp>
          <p:nvGrpSpPr>
            <p:cNvPr id="747" name="Google Shape;747;p26"/>
            <p:cNvGrpSpPr/>
            <p:nvPr/>
          </p:nvGrpSpPr>
          <p:grpSpPr>
            <a:xfrm rot="-5400000">
              <a:off x="7542244" y="4500016"/>
              <a:ext cx="335864" cy="356477"/>
              <a:chOff x="2431274" y="4881985"/>
              <a:chExt cx="335864" cy="356477"/>
            </a:xfrm>
          </p:grpSpPr>
          <p:cxnSp>
            <p:nvCxnSpPr>
              <p:cNvPr id="748" name="Google Shape;748;p26"/>
              <p:cNvCxnSpPr/>
              <p:nvPr/>
            </p:nvCxnSpPr>
            <p:spPr>
              <a:xfrm>
                <a:off x="2459027" y="4981287"/>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49" name="Google Shape;749;p26"/>
              <p:cNvCxnSpPr/>
              <p:nvPr/>
            </p:nvCxnSpPr>
            <p:spPr>
              <a:xfrm>
                <a:off x="2511477" y="4881985"/>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50" name="Google Shape;750;p26"/>
              <p:cNvCxnSpPr/>
              <p:nvPr/>
            </p:nvCxnSpPr>
            <p:spPr>
              <a:xfrm>
                <a:off x="2508365" y="50787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51" name="Google Shape;751;p26"/>
              <p:cNvCxnSpPr/>
              <p:nvPr/>
            </p:nvCxnSpPr>
            <p:spPr>
              <a:xfrm>
                <a:off x="2431274" y="51622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52" name="Google Shape;752;p26"/>
              <p:cNvCxnSpPr/>
              <p:nvPr/>
            </p:nvCxnSpPr>
            <p:spPr>
              <a:xfrm>
                <a:off x="2517827" y="5238462"/>
                <a:ext cx="249311" cy="0"/>
              </a:xfrm>
              <a:prstGeom prst="straightConnector1">
                <a:avLst/>
              </a:prstGeom>
              <a:noFill/>
              <a:ln cap="flat" cmpd="sng" w="28575">
                <a:solidFill>
                  <a:srgbClr val="193EB0"/>
                </a:solidFill>
                <a:prstDash val="solid"/>
                <a:miter lim="800000"/>
                <a:headEnd len="sm" w="sm" type="none"/>
                <a:tailEnd len="med" w="med" type="triangle"/>
              </a:ln>
            </p:spPr>
          </p:cxnSp>
        </p:grpSp>
        <p:grpSp>
          <p:nvGrpSpPr>
            <p:cNvPr id="753" name="Google Shape;753;p26"/>
            <p:cNvGrpSpPr/>
            <p:nvPr/>
          </p:nvGrpSpPr>
          <p:grpSpPr>
            <a:xfrm rot="-5400000">
              <a:off x="7535401" y="4065650"/>
              <a:ext cx="335864" cy="356477"/>
              <a:chOff x="2431274" y="4881985"/>
              <a:chExt cx="335864" cy="356477"/>
            </a:xfrm>
          </p:grpSpPr>
          <p:cxnSp>
            <p:nvCxnSpPr>
              <p:cNvPr id="754" name="Google Shape;754;p26"/>
              <p:cNvCxnSpPr/>
              <p:nvPr/>
            </p:nvCxnSpPr>
            <p:spPr>
              <a:xfrm>
                <a:off x="2459027" y="4981287"/>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55" name="Google Shape;755;p26"/>
              <p:cNvCxnSpPr/>
              <p:nvPr/>
            </p:nvCxnSpPr>
            <p:spPr>
              <a:xfrm>
                <a:off x="2511477" y="4881985"/>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56" name="Google Shape;756;p26"/>
              <p:cNvCxnSpPr/>
              <p:nvPr/>
            </p:nvCxnSpPr>
            <p:spPr>
              <a:xfrm>
                <a:off x="2508365" y="50787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57" name="Google Shape;757;p26"/>
              <p:cNvCxnSpPr/>
              <p:nvPr/>
            </p:nvCxnSpPr>
            <p:spPr>
              <a:xfrm>
                <a:off x="2431274" y="51622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58" name="Google Shape;758;p26"/>
              <p:cNvCxnSpPr/>
              <p:nvPr/>
            </p:nvCxnSpPr>
            <p:spPr>
              <a:xfrm>
                <a:off x="2517827" y="5238462"/>
                <a:ext cx="249311" cy="0"/>
              </a:xfrm>
              <a:prstGeom prst="straightConnector1">
                <a:avLst/>
              </a:prstGeom>
              <a:noFill/>
              <a:ln cap="flat" cmpd="sng" w="28575">
                <a:solidFill>
                  <a:srgbClr val="193EB0"/>
                </a:solidFill>
                <a:prstDash val="solid"/>
                <a:miter lim="800000"/>
                <a:headEnd len="sm" w="sm" type="none"/>
                <a:tailEnd len="med" w="med" type="triangle"/>
              </a:ln>
            </p:spPr>
          </p:cxnSp>
        </p:grpSp>
        <p:grpSp>
          <p:nvGrpSpPr>
            <p:cNvPr id="759" name="Google Shape;759;p26"/>
            <p:cNvGrpSpPr/>
            <p:nvPr/>
          </p:nvGrpSpPr>
          <p:grpSpPr>
            <a:xfrm rot="-5400000">
              <a:off x="7523706" y="3609077"/>
              <a:ext cx="335864" cy="356477"/>
              <a:chOff x="2431274" y="4881985"/>
              <a:chExt cx="335864" cy="356477"/>
            </a:xfrm>
          </p:grpSpPr>
          <p:cxnSp>
            <p:nvCxnSpPr>
              <p:cNvPr id="760" name="Google Shape;760;p26"/>
              <p:cNvCxnSpPr/>
              <p:nvPr/>
            </p:nvCxnSpPr>
            <p:spPr>
              <a:xfrm>
                <a:off x="2459027" y="4981287"/>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61" name="Google Shape;761;p26"/>
              <p:cNvCxnSpPr/>
              <p:nvPr/>
            </p:nvCxnSpPr>
            <p:spPr>
              <a:xfrm>
                <a:off x="2511477" y="4881985"/>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62" name="Google Shape;762;p26"/>
              <p:cNvCxnSpPr/>
              <p:nvPr/>
            </p:nvCxnSpPr>
            <p:spPr>
              <a:xfrm>
                <a:off x="2508365" y="50787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63" name="Google Shape;763;p26"/>
              <p:cNvCxnSpPr/>
              <p:nvPr/>
            </p:nvCxnSpPr>
            <p:spPr>
              <a:xfrm>
                <a:off x="2431274" y="51622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64" name="Google Shape;764;p26"/>
              <p:cNvCxnSpPr/>
              <p:nvPr/>
            </p:nvCxnSpPr>
            <p:spPr>
              <a:xfrm>
                <a:off x="2517827" y="5238462"/>
                <a:ext cx="249311" cy="0"/>
              </a:xfrm>
              <a:prstGeom prst="straightConnector1">
                <a:avLst/>
              </a:prstGeom>
              <a:noFill/>
              <a:ln cap="flat" cmpd="sng" w="28575">
                <a:solidFill>
                  <a:srgbClr val="193EB0"/>
                </a:solidFill>
                <a:prstDash val="solid"/>
                <a:miter lim="800000"/>
                <a:headEnd len="sm" w="sm" type="none"/>
                <a:tailEnd len="med" w="med" type="triangle"/>
              </a:ln>
            </p:spPr>
          </p:cxnSp>
        </p:grpSp>
        <p:grpSp>
          <p:nvGrpSpPr>
            <p:cNvPr id="765" name="Google Shape;765;p26"/>
            <p:cNvGrpSpPr/>
            <p:nvPr/>
          </p:nvGrpSpPr>
          <p:grpSpPr>
            <a:xfrm rot="-5400000">
              <a:off x="7542244" y="4922035"/>
              <a:ext cx="335864" cy="356477"/>
              <a:chOff x="2431274" y="4881985"/>
              <a:chExt cx="335864" cy="356477"/>
            </a:xfrm>
          </p:grpSpPr>
          <p:cxnSp>
            <p:nvCxnSpPr>
              <p:cNvPr id="766" name="Google Shape;766;p26"/>
              <p:cNvCxnSpPr/>
              <p:nvPr/>
            </p:nvCxnSpPr>
            <p:spPr>
              <a:xfrm>
                <a:off x="2459027" y="4981287"/>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67" name="Google Shape;767;p26"/>
              <p:cNvCxnSpPr/>
              <p:nvPr/>
            </p:nvCxnSpPr>
            <p:spPr>
              <a:xfrm>
                <a:off x="2511477" y="4881985"/>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68" name="Google Shape;768;p26"/>
              <p:cNvCxnSpPr/>
              <p:nvPr/>
            </p:nvCxnSpPr>
            <p:spPr>
              <a:xfrm>
                <a:off x="2508365" y="50787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69" name="Google Shape;769;p26"/>
              <p:cNvCxnSpPr/>
              <p:nvPr/>
            </p:nvCxnSpPr>
            <p:spPr>
              <a:xfrm>
                <a:off x="2431274" y="51622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70" name="Google Shape;770;p26"/>
              <p:cNvCxnSpPr/>
              <p:nvPr/>
            </p:nvCxnSpPr>
            <p:spPr>
              <a:xfrm>
                <a:off x="2517827" y="5238462"/>
                <a:ext cx="249311" cy="0"/>
              </a:xfrm>
              <a:prstGeom prst="straightConnector1">
                <a:avLst/>
              </a:prstGeom>
              <a:noFill/>
              <a:ln cap="flat" cmpd="sng" w="28575">
                <a:solidFill>
                  <a:srgbClr val="193EB0"/>
                </a:solidFill>
                <a:prstDash val="solid"/>
                <a:miter lim="800000"/>
                <a:headEnd len="sm" w="sm" type="none"/>
                <a:tailEnd len="med" w="med" type="triangle"/>
              </a:ln>
            </p:spPr>
          </p:cxnSp>
        </p:grpSp>
        <p:sp>
          <p:nvSpPr>
            <p:cNvPr id="771" name="Google Shape;771;p26"/>
            <p:cNvSpPr/>
            <p:nvPr/>
          </p:nvSpPr>
          <p:spPr>
            <a:xfrm>
              <a:off x="5532897" y="4728574"/>
              <a:ext cx="1779681" cy="1242042"/>
            </a:xfrm>
            <a:prstGeom prst="roundRect">
              <a:avLst>
                <a:gd fmla="val 16667" name="adj"/>
              </a:avLst>
            </a:prstGeom>
            <a:solidFill>
              <a:srgbClr val="66A1FE">
                <a:alpha val="44705"/>
              </a:srgbClr>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Chuyển đổi Parquet</a:t>
              </a:r>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2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778" name="Google Shape;778;p27"/>
          <p:cNvSpPr txBox="1"/>
          <p:nvPr>
            <p:ph idx="2" type="body"/>
          </p:nvPr>
        </p:nvSpPr>
        <p:spPr>
          <a:xfrm>
            <a:off x="554735" y="1027037"/>
            <a:ext cx="8796600" cy="493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vấn đề về phân tích thời gian thực</a:t>
            </a:r>
            <a:endParaRPr/>
          </a:p>
        </p:txBody>
      </p:sp>
      <p:sp>
        <p:nvSpPr>
          <p:cNvPr id="779" name="Google Shape;779;p2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780" name="Google Shape;780;p27"/>
          <p:cNvSpPr txBox="1"/>
          <p:nvPr>
            <p:ph idx="4" type="body"/>
          </p:nvPr>
        </p:nvSpPr>
        <p:spPr>
          <a:xfrm>
            <a:off x="554722" y="1520831"/>
            <a:ext cx="3555300"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Cân nhắc</a:t>
            </a:r>
            <a:endParaRPr/>
          </a:p>
          <a:p>
            <a:pPr indent="-182563" lvl="1" marL="360363" rtl="0" algn="l">
              <a:lnSpc>
                <a:spcPct val="138461"/>
              </a:lnSpc>
              <a:spcBef>
                <a:spcPts val="200"/>
              </a:spcBef>
              <a:spcAft>
                <a:spcPts val="0"/>
              </a:spcAft>
              <a:buClr>
                <a:srgbClr val="262626"/>
              </a:buClr>
              <a:buSzPts val="1040"/>
              <a:buChar char="•"/>
            </a:pPr>
            <a:r>
              <a:rPr lang="en-US"/>
              <a:t>Làm cách nào để xử lý lỗi trong quá trình này?</a:t>
            </a:r>
            <a:endParaRPr/>
          </a:p>
          <a:p>
            <a:pPr indent="-182563" lvl="1" marL="360363" rtl="0" algn="l">
              <a:lnSpc>
                <a:spcPct val="138461"/>
              </a:lnSpc>
              <a:spcBef>
                <a:spcPts val="200"/>
              </a:spcBef>
              <a:spcAft>
                <a:spcPts val="0"/>
              </a:spcAft>
              <a:buClr>
                <a:srgbClr val="262626"/>
              </a:buClr>
              <a:buSzPts val="1040"/>
              <a:buChar char="•"/>
            </a:pPr>
            <a:r>
              <a:rPr lang="en-US"/>
              <a:t>Tần suất tôi sắp xếp lại luồng dữ liệu thành định dạng phù hợp để báo cáo là bao lâu?</a:t>
            </a:r>
            <a:endParaRPr/>
          </a:p>
          <a:p>
            <a:pPr indent="-182563" lvl="1" marL="360363" rtl="0" algn="l">
              <a:lnSpc>
                <a:spcPct val="138461"/>
              </a:lnSpc>
              <a:spcBef>
                <a:spcPts val="200"/>
              </a:spcBef>
              <a:spcAft>
                <a:spcPts val="0"/>
              </a:spcAft>
              <a:buClr>
                <a:srgbClr val="262626"/>
              </a:buClr>
              <a:buSzPts val="1040"/>
              <a:buChar char="•"/>
            </a:pPr>
            <a:r>
              <a:rPr lang="en-US"/>
              <a:t>Khi báo cáo, tôi thấy dữ liệu chưa được sắp xếp lại như thế nào?</a:t>
            </a:r>
            <a:endParaRPr/>
          </a:p>
          <a:p>
            <a:pPr indent="-182563" lvl="1" marL="360363" rtl="0" algn="l">
              <a:lnSpc>
                <a:spcPct val="138461"/>
              </a:lnSpc>
              <a:spcBef>
                <a:spcPts val="200"/>
              </a:spcBef>
              <a:spcAft>
                <a:spcPts val="0"/>
              </a:spcAft>
              <a:buClr>
                <a:srgbClr val="262626"/>
              </a:buClr>
              <a:buSzPts val="1040"/>
              <a:buChar char="•"/>
            </a:pPr>
            <a:r>
              <a:rPr lang="en-US"/>
              <a:t>Làm cách nào để đảm bảo rằng các công việc quan trọng không bị gián đoạn do bảo trì? Làm cách nào để xử lý lỗi trong quá trình này?</a:t>
            </a:r>
            <a:endParaRPr/>
          </a:p>
          <a:p>
            <a:pPr indent="-182563" lvl="1" marL="360363" rtl="0" algn="l">
              <a:lnSpc>
                <a:spcPct val="138461"/>
              </a:lnSpc>
              <a:spcBef>
                <a:spcPts val="200"/>
              </a:spcBef>
              <a:spcAft>
                <a:spcPts val="0"/>
              </a:spcAft>
              <a:buClr>
                <a:srgbClr val="262626"/>
              </a:buClr>
              <a:buSzPts val="1040"/>
              <a:buChar char="•"/>
            </a:pPr>
            <a:r>
              <a:rPr lang="en-US"/>
              <a:t>Tần suất tôi sắp xếp lại luồng dữ liệu thành định dạng phù hợp để báo cáo là bao lâu?</a:t>
            </a:r>
            <a:endParaRPr/>
          </a:p>
          <a:p>
            <a:pPr indent="-182563" lvl="1" marL="360363" rtl="0" algn="l">
              <a:lnSpc>
                <a:spcPct val="138461"/>
              </a:lnSpc>
              <a:spcBef>
                <a:spcPts val="200"/>
              </a:spcBef>
              <a:spcAft>
                <a:spcPts val="0"/>
              </a:spcAft>
              <a:buClr>
                <a:srgbClr val="262626"/>
              </a:buClr>
              <a:buSzPts val="1040"/>
              <a:buChar char="•"/>
            </a:pPr>
            <a:r>
              <a:rPr lang="en-US"/>
              <a:t>Khi báo cáo, tôi thấy dữ liệu chưa được sắp xếp lại như thế nào?</a:t>
            </a:r>
            <a:endParaRPr/>
          </a:p>
          <a:p>
            <a:pPr indent="-182563" lvl="1" marL="360363" rtl="0" algn="l">
              <a:lnSpc>
                <a:spcPct val="138461"/>
              </a:lnSpc>
              <a:spcBef>
                <a:spcPts val="200"/>
              </a:spcBef>
              <a:spcAft>
                <a:spcPts val="0"/>
              </a:spcAft>
              <a:buClr>
                <a:srgbClr val="262626"/>
              </a:buClr>
              <a:buSzPts val="1040"/>
              <a:buChar char="•"/>
            </a:pPr>
            <a:r>
              <a:rPr lang="en-US"/>
              <a:t>Làm cách nào để đảm bảo rằng các công việc quan trọng không bị gián đoạn do bảo trì?</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p:txBody>
      </p:sp>
      <p:grpSp>
        <p:nvGrpSpPr>
          <p:cNvPr id="781" name="Google Shape;781;p27"/>
          <p:cNvGrpSpPr/>
          <p:nvPr/>
        </p:nvGrpSpPr>
        <p:grpSpPr>
          <a:xfrm>
            <a:off x="4190035" y="2648261"/>
            <a:ext cx="5141516" cy="2367446"/>
            <a:chOff x="1072093" y="2355445"/>
            <a:chExt cx="7851271" cy="3615171"/>
          </a:xfrm>
        </p:grpSpPr>
        <p:grpSp>
          <p:nvGrpSpPr>
            <p:cNvPr id="782" name="Google Shape;782;p27"/>
            <p:cNvGrpSpPr/>
            <p:nvPr/>
          </p:nvGrpSpPr>
          <p:grpSpPr>
            <a:xfrm>
              <a:off x="2425732" y="3050936"/>
              <a:ext cx="1618704" cy="717019"/>
              <a:chOff x="2425732" y="3050936"/>
              <a:chExt cx="1618704" cy="717019"/>
            </a:xfrm>
          </p:grpSpPr>
          <p:pic>
            <p:nvPicPr>
              <p:cNvPr id="783" name="Google Shape;783;p27"/>
              <p:cNvPicPr preferRelativeResize="0"/>
              <p:nvPr/>
            </p:nvPicPr>
            <p:blipFill rotWithShape="1">
              <a:blip r:embed="rId3">
                <a:alphaModFix/>
              </a:blip>
              <a:srcRect b="0" l="0" r="0" t="0"/>
              <a:stretch/>
            </p:blipFill>
            <p:spPr>
              <a:xfrm>
                <a:off x="2425732" y="3114805"/>
                <a:ext cx="474343" cy="589281"/>
              </a:xfrm>
              <a:prstGeom prst="rect">
                <a:avLst/>
              </a:prstGeom>
              <a:noFill/>
              <a:ln>
                <a:noFill/>
              </a:ln>
            </p:spPr>
          </p:pic>
          <p:sp>
            <p:nvSpPr>
              <p:cNvPr id="784" name="Google Shape;784;p27"/>
              <p:cNvSpPr/>
              <p:nvPr/>
            </p:nvSpPr>
            <p:spPr>
              <a:xfrm>
                <a:off x="2730031" y="3050936"/>
                <a:ext cx="1314405" cy="717019"/>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HBase</a:t>
                </a:r>
                <a:endParaRPr/>
              </a:p>
            </p:txBody>
          </p:sp>
        </p:grpSp>
        <p:sp>
          <p:nvSpPr>
            <p:cNvPr id="785" name="Google Shape;785;p27"/>
            <p:cNvSpPr/>
            <p:nvPr/>
          </p:nvSpPr>
          <p:spPr>
            <a:xfrm>
              <a:off x="6408576" y="2355445"/>
              <a:ext cx="2514788" cy="2116287"/>
            </a:xfrm>
            <a:prstGeom prst="can">
              <a:avLst>
                <a:gd fmla="val 2702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Dữ liệu lịch sử</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786" name="Google Shape;786;p27"/>
            <p:cNvSpPr/>
            <p:nvPr/>
          </p:nvSpPr>
          <p:spPr>
            <a:xfrm>
              <a:off x="4443774" y="3050934"/>
              <a:ext cx="1321744" cy="717019"/>
            </a:xfrm>
            <a:prstGeom prst="roundRect">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Truy vấn</a:t>
              </a:r>
              <a:endParaRPr sz="1100">
                <a:solidFill>
                  <a:schemeClr val="lt1"/>
                </a:solidFill>
                <a:latin typeface="Arial"/>
                <a:ea typeface="Arial"/>
                <a:cs typeface="Arial"/>
                <a:sym typeface="Arial"/>
              </a:endParaRPr>
            </a:p>
          </p:txBody>
        </p:sp>
        <p:cxnSp>
          <p:nvCxnSpPr>
            <p:cNvPr id="787" name="Google Shape;787;p27"/>
            <p:cNvCxnSpPr>
              <a:stCxn id="786" idx="1"/>
            </p:cNvCxnSpPr>
            <p:nvPr/>
          </p:nvCxnSpPr>
          <p:spPr>
            <a:xfrm rot="10800000">
              <a:off x="4044474" y="3409443"/>
              <a:ext cx="399300" cy="0"/>
            </a:xfrm>
            <a:prstGeom prst="straightConnector1">
              <a:avLst/>
            </a:prstGeom>
            <a:noFill/>
            <a:ln cap="flat" cmpd="sng" w="28575">
              <a:solidFill>
                <a:srgbClr val="1F45BC"/>
              </a:solidFill>
              <a:prstDash val="solid"/>
              <a:miter lim="800000"/>
              <a:headEnd len="med" w="med" type="triangle"/>
              <a:tailEnd len="med" w="med" type="triangle"/>
            </a:ln>
          </p:spPr>
        </p:cxnSp>
        <p:cxnSp>
          <p:nvCxnSpPr>
            <p:cNvPr id="788" name="Google Shape;788;p27"/>
            <p:cNvCxnSpPr>
              <a:stCxn id="786" idx="3"/>
              <a:endCxn id="785" idx="2"/>
            </p:cNvCxnSpPr>
            <p:nvPr/>
          </p:nvCxnSpPr>
          <p:spPr>
            <a:xfrm>
              <a:off x="5765518" y="3409443"/>
              <a:ext cx="643200" cy="4200"/>
            </a:xfrm>
            <a:prstGeom prst="straightConnector1">
              <a:avLst/>
            </a:prstGeom>
            <a:noFill/>
            <a:ln cap="flat" cmpd="sng" w="28575">
              <a:solidFill>
                <a:srgbClr val="1F45BC"/>
              </a:solidFill>
              <a:prstDash val="solid"/>
              <a:miter lim="800000"/>
              <a:headEnd len="med" w="med" type="triangle"/>
              <a:tailEnd len="med" w="med" type="triangle"/>
            </a:ln>
          </p:spPr>
        </p:cxnSp>
        <p:grpSp>
          <p:nvGrpSpPr>
            <p:cNvPr id="789" name="Google Shape;789;p27"/>
            <p:cNvGrpSpPr/>
            <p:nvPr/>
          </p:nvGrpSpPr>
          <p:grpSpPr>
            <a:xfrm>
              <a:off x="2053521" y="3074846"/>
              <a:ext cx="277171" cy="659865"/>
              <a:chOff x="5199896" y="4282865"/>
              <a:chExt cx="277171" cy="659865"/>
            </a:xfrm>
          </p:grpSpPr>
          <p:cxnSp>
            <p:nvCxnSpPr>
              <p:cNvPr id="790" name="Google Shape;790;p27"/>
              <p:cNvCxnSpPr/>
              <p:nvPr/>
            </p:nvCxnSpPr>
            <p:spPr>
              <a:xfrm>
                <a:off x="5211874" y="4384402"/>
                <a:ext cx="244599" cy="50374"/>
              </a:xfrm>
              <a:prstGeom prst="straightConnector1">
                <a:avLst/>
              </a:prstGeom>
              <a:noFill/>
              <a:ln cap="flat" cmpd="sng" w="19050">
                <a:solidFill>
                  <a:srgbClr val="193EB0"/>
                </a:solidFill>
                <a:prstDash val="solid"/>
                <a:miter lim="800000"/>
                <a:headEnd len="sm" w="sm" type="none"/>
                <a:tailEnd len="med" w="med" type="triangle"/>
              </a:ln>
            </p:spPr>
          </p:cxnSp>
          <p:cxnSp>
            <p:nvCxnSpPr>
              <p:cNvPr id="791" name="Google Shape;791;p27"/>
              <p:cNvCxnSpPr/>
              <p:nvPr/>
            </p:nvCxnSpPr>
            <p:spPr>
              <a:xfrm>
                <a:off x="5199896" y="4609111"/>
                <a:ext cx="249311" cy="0"/>
              </a:xfrm>
              <a:prstGeom prst="straightConnector1">
                <a:avLst/>
              </a:prstGeom>
              <a:noFill/>
              <a:ln cap="flat" cmpd="sng" w="19050">
                <a:solidFill>
                  <a:srgbClr val="193EB0"/>
                </a:solidFill>
                <a:prstDash val="solid"/>
                <a:miter lim="800000"/>
                <a:headEnd len="sm" w="sm" type="none"/>
                <a:tailEnd len="med" w="med" type="triangle"/>
              </a:ln>
            </p:spPr>
          </p:cxnSp>
          <p:cxnSp>
            <p:nvCxnSpPr>
              <p:cNvPr id="792" name="Google Shape;792;p27"/>
              <p:cNvCxnSpPr/>
              <p:nvPr/>
            </p:nvCxnSpPr>
            <p:spPr>
              <a:xfrm>
                <a:off x="5265678" y="4282865"/>
                <a:ext cx="206626" cy="80301"/>
              </a:xfrm>
              <a:prstGeom prst="straightConnector1">
                <a:avLst/>
              </a:prstGeom>
              <a:noFill/>
              <a:ln cap="flat" cmpd="sng" w="19050">
                <a:solidFill>
                  <a:srgbClr val="193EB0"/>
                </a:solidFill>
                <a:prstDash val="solid"/>
                <a:miter lim="800000"/>
                <a:headEnd len="sm" w="sm" type="none"/>
                <a:tailEnd len="med" w="med" type="triangle"/>
              </a:ln>
            </p:spPr>
          </p:cxnSp>
          <p:cxnSp>
            <p:nvCxnSpPr>
              <p:cNvPr id="793" name="Google Shape;793;p27"/>
              <p:cNvCxnSpPr/>
              <p:nvPr/>
            </p:nvCxnSpPr>
            <p:spPr>
              <a:xfrm>
                <a:off x="5207809" y="4492605"/>
                <a:ext cx="243282" cy="26467"/>
              </a:xfrm>
              <a:prstGeom prst="straightConnector1">
                <a:avLst/>
              </a:prstGeom>
              <a:noFill/>
              <a:ln cap="flat" cmpd="sng" w="19050">
                <a:solidFill>
                  <a:srgbClr val="193EB0"/>
                </a:solidFill>
                <a:prstDash val="solid"/>
                <a:miter lim="800000"/>
                <a:headEnd len="sm" w="sm" type="none"/>
                <a:tailEnd len="med" w="med" type="triangle"/>
              </a:ln>
            </p:spPr>
          </p:cxnSp>
          <p:cxnSp>
            <p:nvCxnSpPr>
              <p:cNvPr id="794" name="Google Shape;794;p27"/>
              <p:cNvCxnSpPr/>
              <p:nvPr/>
            </p:nvCxnSpPr>
            <p:spPr>
              <a:xfrm flipH="1" rot="10800000">
                <a:off x="5221420" y="4696528"/>
                <a:ext cx="232308" cy="27957"/>
              </a:xfrm>
              <a:prstGeom prst="straightConnector1">
                <a:avLst/>
              </a:prstGeom>
              <a:noFill/>
              <a:ln cap="flat" cmpd="sng" w="19050">
                <a:solidFill>
                  <a:srgbClr val="193EB0"/>
                </a:solidFill>
                <a:prstDash val="solid"/>
                <a:miter lim="800000"/>
                <a:headEnd len="sm" w="sm" type="none"/>
                <a:tailEnd len="med" w="med" type="triangle"/>
              </a:ln>
            </p:spPr>
          </p:cxnSp>
          <p:cxnSp>
            <p:nvCxnSpPr>
              <p:cNvPr id="795" name="Google Shape;795;p27"/>
              <p:cNvCxnSpPr/>
              <p:nvPr/>
            </p:nvCxnSpPr>
            <p:spPr>
              <a:xfrm flipH="1" rot="10800000">
                <a:off x="5231562" y="4787446"/>
                <a:ext cx="231662" cy="46838"/>
              </a:xfrm>
              <a:prstGeom prst="straightConnector1">
                <a:avLst/>
              </a:prstGeom>
              <a:noFill/>
              <a:ln cap="flat" cmpd="sng" w="19050">
                <a:solidFill>
                  <a:srgbClr val="193EB0"/>
                </a:solidFill>
                <a:prstDash val="solid"/>
                <a:miter lim="800000"/>
                <a:headEnd len="sm" w="sm" type="none"/>
                <a:tailEnd len="med" w="med" type="triangle"/>
              </a:ln>
            </p:spPr>
          </p:cxnSp>
          <p:cxnSp>
            <p:nvCxnSpPr>
              <p:cNvPr id="796" name="Google Shape;796;p27"/>
              <p:cNvCxnSpPr/>
              <p:nvPr/>
            </p:nvCxnSpPr>
            <p:spPr>
              <a:xfrm flipH="1" rot="10800000">
                <a:off x="5243234" y="4868335"/>
                <a:ext cx="233833" cy="74395"/>
              </a:xfrm>
              <a:prstGeom prst="straightConnector1">
                <a:avLst/>
              </a:prstGeom>
              <a:noFill/>
              <a:ln cap="flat" cmpd="sng" w="19050">
                <a:solidFill>
                  <a:srgbClr val="193EB0"/>
                </a:solidFill>
                <a:prstDash val="solid"/>
                <a:miter lim="800000"/>
                <a:headEnd len="sm" w="sm" type="none"/>
                <a:tailEnd len="med" w="med" type="triangle"/>
              </a:ln>
            </p:spPr>
          </p:cxnSp>
        </p:grpSp>
        <p:grpSp>
          <p:nvGrpSpPr>
            <p:cNvPr id="797" name="Google Shape;797;p27"/>
            <p:cNvGrpSpPr/>
            <p:nvPr/>
          </p:nvGrpSpPr>
          <p:grpSpPr>
            <a:xfrm>
              <a:off x="1072093" y="2582935"/>
              <a:ext cx="1331973" cy="1653018"/>
              <a:chOff x="-4331819" y="6495971"/>
              <a:chExt cx="1331973" cy="1653018"/>
            </a:xfrm>
          </p:grpSpPr>
          <p:grpSp>
            <p:nvGrpSpPr>
              <p:cNvPr id="798" name="Google Shape;798;p27"/>
              <p:cNvGrpSpPr/>
              <p:nvPr/>
            </p:nvGrpSpPr>
            <p:grpSpPr>
              <a:xfrm>
                <a:off x="-4331819" y="6657452"/>
                <a:ext cx="951599" cy="1491537"/>
                <a:chOff x="446109" y="4829309"/>
                <a:chExt cx="951599" cy="1491537"/>
              </a:xfrm>
            </p:grpSpPr>
            <p:grpSp>
              <p:nvGrpSpPr>
                <p:cNvPr id="799" name="Google Shape;799;p27"/>
                <p:cNvGrpSpPr/>
                <p:nvPr/>
              </p:nvGrpSpPr>
              <p:grpSpPr>
                <a:xfrm>
                  <a:off x="446109" y="4829309"/>
                  <a:ext cx="951599" cy="1491537"/>
                  <a:chOff x="446109" y="4848359"/>
                  <a:chExt cx="951599" cy="1491537"/>
                </a:xfrm>
              </p:grpSpPr>
              <p:grpSp>
                <p:nvGrpSpPr>
                  <p:cNvPr id="800" name="Google Shape;800;p27"/>
                  <p:cNvGrpSpPr/>
                  <p:nvPr/>
                </p:nvGrpSpPr>
                <p:grpSpPr>
                  <a:xfrm>
                    <a:off x="494565" y="4900004"/>
                    <a:ext cx="856905" cy="1380928"/>
                    <a:chOff x="494565" y="4900004"/>
                    <a:chExt cx="856905" cy="1380928"/>
                  </a:xfrm>
                </p:grpSpPr>
                <p:grpSp>
                  <p:nvGrpSpPr>
                    <p:cNvPr id="801" name="Google Shape;801;p27"/>
                    <p:cNvGrpSpPr/>
                    <p:nvPr/>
                  </p:nvGrpSpPr>
                  <p:grpSpPr>
                    <a:xfrm>
                      <a:off x="819411" y="5403657"/>
                      <a:ext cx="260088" cy="260088"/>
                      <a:chOff x="-115154" y="5880153"/>
                      <a:chExt cx="361991" cy="361991"/>
                    </a:xfrm>
                  </p:grpSpPr>
                  <p:sp>
                    <p:nvSpPr>
                      <p:cNvPr id="802" name="Google Shape;802;p27"/>
                      <p:cNvSpPr/>
                      <p:nvPr/>
                    </p:nvSpPr>
                    <p:spPr>
                      <a:xfrm>
                        <a:off x="-115154" y="5880153"/>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pic>
                    <p:nvPicPr>
                      <p:cNvPr id="803" name="Google Shape;803;p27"/>
                      <p:cNvPicPr preferRelativeResize="0"/>
                      <p:nvPr/>
                    </p:nvPicPr>
                    <p:blipFill rotWithShape="1">
                      <a:blip r:embed="rId4">
                        <a:alphaModFix/>
                      </a:blip>
                      <a:srcRect b="0" l="0" r="0" t="0"/>
                      <a:stretch/>
                    </p:blipFill>
                    <p:spPr>
                      <a:xfrm>
                        <a:off x="-59716" y="5978219"/>
                        <a:ext cx="267047" cy="178558"/>
                      </a:xfrm>
                      <a:prstGeom prst="rect">
                        <a:avLst/>
                      </a:prstGeom>
                      <a:noFill/>
                      <a:ln>
                        <a:noFill/>
                      </a:ln>
                    </p:spPr>
                  </p:pic>
                </p:grpSp>
                <p:grpSp>
                  <p:nvGrpSpPr>
                    <p:cNvPr id="804" name="Google Shape;804;p27"/>
                    <p:cNvGrpSpPr/>
                    <p:nvPr/>
                  </p:nvGrpSpPr>
                  <p:grpSpPr>
                    <a:xfrm>
                      <a:off x="890456" y="4900004"/>
                      <a:ext cx="260088" cy="260088"/>
                      <a:chOff x="-82550" y="5431681"/>
                      <a:chExt cx="361991" cy="361991"/>
                    </a:xfrm>
                  </p:grpSpPr>
                  <p:sp>
                    <p:nvSpPr>
                      <p:cNvPr id="805" name="Google Shape;805;p27"/>
                      <p:cNvSpPr/>
                      <p:nvPr/>
                    </p:nvSpPr>
                    <p:spPr>
                      <a:xfrm>
                        <a:off x="-82550" y="5431681"/>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pic>
                    <p:nvPicPr>
                      <p:cNvPr id="806" name="Google Shape;806;p27"/>
                      <p:cNvPicPr preferRelativeResize="0"/>
                      <p:nvPr/>
                    </p:nvPicPr>
                    <p:blipFill rotWithShape="1">
                      <a:blip r:embed="rId5">
                        <a:alphaModFix/>
                      </a:blip>
                      <a:srcRect b="0" l="0" r="0" t="0"/>
                      <a:stretch/>
                    </p:blipFill>
                    <p:spPr>
                      <a:xfrm>
                        <a:off x="-37953" y="5518162"/>
                        <a:ext cx="272797" cy="198121"/>
                      </a:xfrm>
                      <a:prstGeom prst="rect">
                        <a:avLst/>
                      </a:prstGeom>
                      <a:noFill/>
                      <a:ln>
                        <a:noFill/>
                      </a:ln>
                    </p:spPr>
                  </p:pic>
                </p:grpSp>
                <p:grpSp>
                  <p:nvGrpSpPr>
                    <p:cNvPr id="807" name="Google Shape;807;p27"/>
                    <p:cNvGrpSpPr/>
                    <p:nvPr/>
                  </p:nvGrpSpPr>
                  <p:grpSpPr>
                    <a:xfrm>
                      <a:off x="1091382" y="5741408"/>
                      <a:ext cx="260088" cy="260088"/>
                      <a:chOff x="-185004" y="6312823"/>
                      <a:chExt cx="361991" cy="361991"/>
                    </a:xfrm>
                  </p:grpSpPr>
                  <p:sp>
                    <p:nvSpPr>
                      <p:cNvPr id="808" name="Google Shape;808;p27"/>
                      <p:cNvSpPr/>
                      <p:nvPr/>
                    </p:nvSpPr>
                    <p:spPr>
                      <a:xfrm>
                        <a:off x="-185004" y="6312823"/>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pic>
                    <p:nvPicPr>
                      <p:cNvPr id="809" name="Google Shape;809;p27"/>
                      <p:cNvPicPr preferRelativeResize="0"/>
                      <p:nvPr/>
                    </p:nvPicPr>
                    <p:blipFill rotWithShape="1">
                      <a:blip r:embed="rId6">
                        <a:alphaModFix/>
                      </a:blip>
                      <a:srcRect b="0" l="0" r="0" t="0"/>
                      <a:stretch/>
                    </p:blipFill>
                    <p:spPr>
                      <a:xfrm>
                        <a:off x="-170589" y="6407050"/>
                        <a:ext cx="313100" cy="169596"/>
                      </a:xfrm>
                      <a:prstGeom prst="rect">
                        <a:avLst/>
                      </a:prstGeom>
                      <a:noFill/>
                      <a:ln>
                        <a:noFill/>
                      </a:ln>
                    </p:spPr>
                  </p:pic>
                </p:grpSp>
                <p:grpSp>
                  <p:nvGrpSpPr>
                    <p:cNvPr id="810" name="Google Shape;810;p27"/>
                    <p:cNvGrpSpPr/>
                    <p:nvPr/>
                  </p:nvGrpSpPr>
                  <p:grpSpPr>
                    <a:xfrm>
                      <a:off x="738866" y="6000675"/>
                      <a:ext cx="260088" cy="260088"/>
                      <a:chOff x="-928781" y="5440141"/>
                      <a:chExt cx="361991" cy="361991"/>
                    </a:xfrm>
                  </p:grpSpPr>
                  <p:sp>
                    <p:nvSpPr>
                      <p:cNvPr id="811" name="Google Shape;811;p27"/>
                      <p:cNvSpPr/>
                      <p:nvPr/>
                    </p:nvSpPr>
                    <p:spPr>
                      <a:xfrm>
                        <a:off x="-928781" y="5440141"/>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pic>
                    <p:nvPicPr>
                      <p:cNvPr id="812" name="Google Shape;812;p27"/>
                      <p:cNvPicPr preferRelativeResize="0"/>
                      <p:nvPr/>
                    </p:nvPicPr>
                    <p:blipFill rotWithShape="1">
                      <a:blip r:embed="rId7">
                        <a:alphaModFix/>
                      </a:blip>
                      <a:srcRect b="0" l="0" r="0" t="0"/>
                      <a:stretch/>
                    </p:blipFill>
                    <p:spPr>
                      <a:xfrm>
                        <a:off x="-814595" y="5482410"/>
                        <a:ext cx="146319" cy="272686"/>
                      </a:xfrm>
                      <a:prstGeom prst="rect">
                        <a:avLst/>
                      </a:prstGeom>
                      <a:noFill/>
                      <a:ln>
                        <a:noFill/>
                      </a:ln>
                    </p:spPr>
                  </p:pic>
                </p:grpSp>
                <p:grpSp>
                  <p:nvGrpSpPr>
                    <p:cNvPr id="813" name="Google Shape;813;p27"/>
                    <p:cNvGrpSpPr/>
                    <p:nvPr/>
                  </p:nvGrpSpPr>
                  <p:grpSpPr>
                    <a:xfrm>
                      <a:off x="523826" y="5829034"/>
                      <a:ext cx="260088" cy="260088"/>
                      <a:chOff x="-939302" y="5971145"/>
                      <a:chExt cx="361991" cy="361991"/>
                    </a:xfrm>
                  </p:grpSpPr>
                  <p:sp>
                    <p:nvSpPr>
                      <p:cNvPr id="814" name="Google Shape;814;p27"/>
                      <p:cNvSpPr/>
                      <p:nvPr/>
                    </p:nvSpPr>
                    <p:spPr>
                      <a:xfrm>
                        <a:off x="-939302" y="5971145"/>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pic>
                    <p:nvPicPr>
                      <p:cNvPr id="815" name="Google Shape;815;p27"/>
                      <p:cNvPicPr preferRelativeResize="0"/>
                      <p:nvPr/>
                    </p:nvPicPr>
                    <p:blipFill rotWithShape="1">
                      <a:blip r:embed="rId8">
                        <a:alphaModFix/>
                      </a:blip>
                      <a:srcRect b="0" l="0" r="0" t="0"/>
                      <a:stretch/>
                    </p:blipFill>
                    <p:spPr>
                      <a:xfrm>
                        <a:off x="-855142" y="6015263"/>
                        <a:ext cx="202011" cy="233231"/>
                      </a:xfrm>
                      <a:prstGeom prst="rect">
                        <a:avLst/>
                      </a:prstGeom>
                      <a:noFill/>
                      <a:ln>
                        <a:noFill/>
                      </a:ln>
                    </p:spPr>
                  </p:pic>
                </p:grpSp>
                <p:grpSp>
                  <p:nvGrpSpPr>
                    <p:cNvPr id="816" name="Google Shape;816;p27"/>
                    <p:cNvGrpSpPr/>
                    <p:nvPr/>
                  </p:nvGrpSpPr>
                  <p:grpSpPr>
                    <a:xfrm>
                      <a:off x="1033183" y="6020844"/>
                      <a:ext cx="260088" cy="260088"/>
                      <a:chOff x="-82550" y="5431681"/>
                      <a:chExt cx="361991" cy="361991"/>
                    </a:xfrm>
                  </p:grpSpPr>
                  <p:sp>
                    <p:nvSpPr>
                      <p:cNvPr id="817" name="Google Shape;817;p27"/>
                      <p:cNvSpPr/>
                      <p:nvPr/>
                    </p:nvSpPr>
                    <p:spPr>
                      <a:xfrm>
                        <a:off x="-82550" y="5431681"/>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pic>
                    <p:nvPicPr>
                      <p:cNvPr id="818" name="Google Shape;818;p27"/>
                      <p:cNvPicPr preferRelativeResize="0"/>
                      <p:nvPr/>
                    </p:nvPicPr>
                    <p:blipFill rotWithShape="1">
                      <a:blip r:embed="rId5">
                        <a:alphaModFix/>
                      </a:blip>
                      <a:srcRect b="0" l="0" r="0" t="0"/>
                      <a:stretch/>
                    </p:blipFill>
                    <p:spPr>
                      <a:xfrm>
                        <a:off x="-37953" y="5518162"/>
                        <a:ext cx="272797" cy="198121"/>
                      </a:xfrm>
                      <a:prstGeom prst="rect">
                        <a:avLst/>
                      </a:prstGeom>
                      <a:noFill/>
                      <a:ln>
                        <a:noFill/>
                      </a:ln>
                    </p:spPr>
                  </p:pic>
                </p:grpSp>
                <p:grpSp>
                  <p:nvGrpSpPr>
                    <p:cNvPr id="819" name="Google Shape;819;p27"/>
                    <p:cNvGrpSpPr/>
                    <p:nvPr/>
                  </p:nvGrpSpPr>
                  <p:grpSpPr>
                    <a:xfrm>
                      <a:off x="1072515" y="5239763"/>
                      <a:ext cx="260088" cy="260088"/>
                      <a:chOff x="-939302" y="5971145"/>
                      <a:chExt cx="361991" cy="361991"/>
                    </a:xfrm>
                  </p:grpSpPr>
                  <p:sp>
                    <p:nvSpPr>
                      <p:cNvPr id="820" name="Google Shape;820;p27"/>
                      <p:cNvSpPr/>
                      <p:nvPr/>
                    </p:nvSpPr>
                    <p:spPr>
                      <a:xfrm>
                        <a:off x="-939302" y="5971145"/>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pic>
                    <p:nvPicPr>
                      <p:cNvPr id="821" name="Google Shape;821;p27"/>
                      <p:cNvPicPr preferRelativeResize="0"/>
                      <p:nvPr/>
                    </p:nvPicPr>
                    <p:blipFill rotWithShape="1">
                      <a:blip r:embed="rId8">
                        <a:alphaModFix/>
                      </a:blip>
                      <a:srcRect b="0" l="0" r="0" t="0"/>
                      <a:stretch/>
                    </p:blipFill>
                    <p:spPr>
                      <a:xfrm>
                        <a:off x="-855142" y="6015263"/>
                        <a:ext cx="202011" cy="233231"/>
                      </a:xfrm>
                      <a:prstGeom prst="rect">
                        <a:avLst/>
                      </a:prstGeom>
                      <a:noFill/>
                      <a:ln>
                        <a:noFill/>
                      </a:ln>
                    </p:spPr>
                  </p:pic>
                </p:grpSp>
                <p:grpSp>
                  <p:nvGrpSpPr>
                    <p:cNvPr id="822" name="Google Shape;822;p27"/>
                    <p:cNvGrpSpPr/>
                    <p:nvPr/>
                  </p:nvGrpSpPr>
                  <p:grpSpPr>
                    <a:xfrm>
                      <a:off x="653870" y="5071645"/>
                      <a:ext cx="260088" cy="260088"/>
                      <a:chOff x="-185004" y="6312823"/>
                      <a:chExt cx="361991" cy="361991"/>
                    </a:xfrm>
                  </p:grpSpPr>
                  <p:sp>
                    <p:nvSpPr>
                      <p:cNvPr id="823" name="Google Shape;823;p27"/>
                      <p:cNvSpPr/>
                      <p:nvPr/>
                    </p:nvSpPr>
                    <p:spPr>
                      <a:xfrm>
                        <a:off x="-185004" y="6312823"/>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pic>
                    <p:nvPicPr>
                      <p:cNvPr id="824" name="Google Shape;824;p27"/>
                      <p:cNvPicPr preferRelativeResize="0"/>
                      <p:nvPr/>
                    </p:nvPicPr>
                    <p:blipFill rotWithShape="1">
                      <a:blip r:embed="rId6">
                        <a:alphaModFix/>
                      </a:blip>
                      <a:srcRect b="0" l="0" r="0" t="0"/>
                      <a:stretch/>
                    </p:blipFill>
                    <p:spPr>
                      <a:xfrm>
                        <a:off x="-170589" y="6407050"/>
                        <a:ext cx="313100" cy="169596"/>
                      </a:xfrm>
                      <a:prstGeom prst="rect">
                        <a:avLst/>
                      </a:prstGeom>
                      <a:noFill/>
                      <a:ln>
                        <a:noFill/>
                      </a:ln>
                    </p:spPr>
                  </p:pic>
                </p:grpSp>
                <p:grpSp>
                  <p:nvGrpSpPr>
                    <p:cNvPr id="825" name="Google Shape;825;p27"/>
                    <p:cNvGrpSpPr/>
                    <p:nvPr/>
                  </p:nvGrpSpPr>
                  <p:grpSpPr>
                    <a:xfrm>
                      <a:off x="494565" y="5489410"/>
                      <a:ext cx="260088" cy="260088"/>
                      <a:chOff x="-928781" y="5440141"/>
                      <a:chExt cx="361991" cy="361991"/>
                    </a:xfrm>
                  </p:grpSpPr>
                  <p:sp>
                    <p:nvSpPr>
                      <p:cNvPr id="826" name="Google Shape;826;p27"/>
                      <p:cNvSpPr/>
                      <p:nvPr/>
                    </p:nvSpPr>
                    <p:spPr>
                      <a:xfrm>
                        <a:off x="-928781" y="5440141"/>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pic>
                    <p:nvPicPr>
                      <p:cNvPr id="827" name="Google Shape;827;p27"/>
                      <p:cNvPicPr preferRelativeResize="0"/>
                      <p:nvPr/>
                    </p:nvPicPr>
                    <p:blipFill rotWithShape="1">
                      <a:blip r:embed="rId7">
                        <a:alphaModFix/>
                      </a:blip>
                      <a:srcRect b="0" l="0" r="0" t="0"/>
                      <a:stretch/>
                    </p:blipFill>
                    <p:spPr>
                      <a:xfrm>
                        <a:off x="-814595" y="5482410"/>
                        <a:ext cx="146319" cy="272686"/>
                      </a:xfrm>
                      <a:prstGeom prst="rect">
                        <a:avLst/>
                      </a:prstGeom>
                      <a:noFill/>
                      <a:ln>
                        <a:noFill/>
                      </a:ln>
                    </p:spPr>
                  </p:pic>
                </p:grpSp>
                <p:grpSp>
                  <p:nvGrpSpPr>
                    <p:cNvPr id="828" name="Google Shape;828;p27"/>
                    <p:cNvGrpSpPr/>
                    <p:nvPr/>
                  </p:nvGrpSpPr>
                  <p:grpSpPr>
                    <a:xfrm>
                      <a:off x="790529" y="5649075"/>
                      <a:ext cx="260088" cy="260088"/>
                      <a:chOff x="-82550" y="5431681"/>
                      <a:chExt cx="361991" cy="361991"/>
                    </a:xfrm>
                  </p:grpSpPr>
                  <p:sp>
                    <p:nvSpPr>
                      <p:cNvPr id="829" name="Google Shape;829;p27"/>
                      <p:cNvSpPr/>
                      <p:nvPr/>
                    </p:nvSpPr>
                    <p:spPr>
                      <a:xfrm>
                        <a:off x="-82550" y="5431681"/>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pic>
                    <p:nvPicPr>
                      <p:cNvPr id="830" name="Google Shape;830;p27"/>
                      <p:cNvPicPr preferRelativeResize="0"/>
                      <p:nvPr/>
                    </p:nvPicPr>
                    <p:blipFill rotWithShape="1">
                      <a:blip r:embed="rId5">
                        <a:alphaModFix/>
                      </a:blip>
                      <a:srcRect b="0" l="0" r="0" t="0"/>
                      <a:stretch/>
                    </p:blipFill>
                    <p:spPr>
                      <a:xfrm>
                        <a:off x="-37953" y="5518162"/>
                        <a:ext cx="272797" cy="198121"/>
                      </a:xfrm>
                      <a:prstGeom prst="rect">
                        <a:avLst/>
                      </a:prstGeom>
                      <a:noFill/>
                      <a:ln>
                        <a:noFill/>
                      </a:ln>
                    </p:spPr>
                  </p:pic>
                </p:grpSp>
              </p:grpSp>
              <p:sp>
                <p:nvSpPr>
                  <p:cNvPr id="831" name="Google Shape;831;p27"/>
                  <p:cNvSpPr/>
                  <p:nvPr/>
                </p:nvSpPr>
                <p:spPr>
                  <a:xfrm>
                    <a:off x="446109" y="4848359"/>
                    <a:ext cx="951599" cy="1491537"/>
                  </a:xfrm>
                  <a:prstGeom prst="rect">
                    <a:avLst/>
                  </a:prstGeom>
                  <a:solidFill>
                    <a:schemeClr val="lt1">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grpSp>
            <p:grpSp>
              <p:nvGrpSpPr>
                <p:cNvPr id="832" name="Google Shape;832;p27"/>
                <p:cNvGrpSpPr/>
                <p:nvPr/>
              </p:nvGrpSpPr>
              <p:grpSpPr>
                <a:xfrm>
                  <a:off x="594401" y="5110014"/>
                  <a:ext cx="677443" cy="1036298"/>
                  <a:chOff x="-349622" y="5556723"/>
                  <a:chExt cx="677443" cy="1036298"/>
                </a:xfrm>
              </p:grpSpPr>
              <p:grpSp>
                <p:nvGrpSpPr>
                  <p:cNvPr id="833" name="Google Shape;833;p27"/>
                  <p:cNvGrpSpPr/>
                  <p:nvPr/>
                </p:nvGrpSpPr>
                <p:grpSpPr>
                  <a:xfrm>
                    <a:off x="-304164" y="5732470"/>
                    <a:ext cx="276444" cy="276444"/>
                    <a:chOff x="-115154" y="5880153"/>
                    <a:chExt cx="361991" cy="361991"/>
                  </a:xfrm>
                </p:grpSpPr>
                <p:sp>
                  <p:nvSpPr>
                    <p:cNvPr id="834" name="Google Shape;834;p27"/>
                    <p:cNvSpPr/>
                    <p:nvPr/>
                  </p:nvSpPr>
                  <p:spPr>
                    <a:xfrm>
                      <a:off x="-115154" y="5880153"/>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pic>
                  <p:nvPicPr>
                    <p:cNvPr id="835" name="Google Shape;835;p27"/>
                    <p:cNvPicPr preferRelativeResize="0"/>
                    <p:nvPr/>
                  </p:nvPicPr>
                  <p:blipFill rotWithShape="1">
                    <a:blip r:embed="rId9">
                      <a:alphaModFix/>
                    </a:blip>
                    <a:srcRect b="0" l="0" r="0" t="0"/>
                    <a:stretch/>
                  </p:blipFill>
                  <p:spPr>
                    <a:xfrm>
                      <a:off x="-59716" y="5978219"/>
                      <a:ext cx="267047" cy="178558"/>
                    </a:xfrm>
                    <a:prstGeom prst="rect">
                      <a:avLst/>
                    </a:prstGeom>
                    <a:noFill/>
                    <a:ln>
                      <a:noFill/>
                    </a:ln>
                  </p:spPr>
                </p:pic>
              </p:grpSp>
              <p:grpSp>
                <p:nvGrpSpPr>
                  <p:cNvPr id="836" name="Google Shape;836;p27"/>
                  <p:cNvGrpSpPr/>
                  <p:nvPr/>
                </p:nvGrpSpPr>
                <p:grpSpPr>
                  <a:xfrm>
                    <a:off x="51377" y="5954800"/>
                    <a:ext cx="276444" cy="276444"/>
                    <a:chOff x="-82550" y="5431681"/>
                    <a:chExt cx="361991" cy="361991"/>
                  </a:xfrm>
                </p:grpSpPr>
                <p:sp>
                  <p:nvSpPr>
                    <p:cNvPr id="837" name="Google Shape;837;p27"/>
                    <p:cNvSpPr/>
                    <p:nvPr/>
                  </p:nvSpPr>
                  <p:spPr>
                    <a:xfrm>
                      <a:off x="-82550" y="5431681"/>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pic>
                  <p:nvPicPr>
                    <p:cNvPr id="838" name="Google Shape;838;p27"/>
                    <p:cNvPicPr preferRelativeResize="0"/>
                    <p:nvPr/>
                  </p:nvPicPr>
                  <p:blipFill rotWithShape="1">
                    <a:blip r:embed="rId10">
                      <a:alphaModFix/>
                    </a:blip>
                    <a:srcRect b="0" l="0" r="0" t="0"/>
                    <a:stretch/>
                  </p:blipFill>
                  <p:spPr>
                    <a:xfrm>
                      <a:off x="-37953" y="5518162"/>
                      <a:ext cx="272797" cy="198121"/>
                    </a:xfrm>
                    <a:prstGeom prst="rect">
                      <a:avLst/>
                    </a:prstGeom>
                    <a:noFill/>
                    <a:ln>
                      <a:noFill/>
                    </a:ln>
                  </p:spPr>
                </p:pic>
              </p:grpSp>
              <p:grpSp>
                <p:nvGrpSpPr>
                  <p:cNvPr id="839" name="Google Shape;839;p27"/>
                  <p:cNvGrpSpPr/>
                  <p:nvPr/>
                </p:nvGrpSpPr>
                <p:grpSpPr>
                  <a:xfrm>
                    <a:off x="-46849" y="5556723"/>
                    <a:ext cx="276444" cy="276444"/>
                    <a:chOff x="-185004" y="6312823"/>
                    <a:chExt cx="361991" cy="361991"/>
                  </a:xfrm>
                </p:grpSpPr>
                <p:sp>
                  <p:nvSpPr>
                    <p:cNvPr id="840" name="Google Shape;840;p27"/>
                    <p:cNvSpPr/>
                    <p:nvPr/>
                  </p:nvSpPr>
                  <p:spPr>
                    <a:xfrm>
                      <a:off x="-185004" y="6312823"/>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pic>
                  <p:nvPicPr>
                    <p:cNvPr id="841" name="Google Shape;841;p27"/>
                    <p:cNvPicPr preferRelativeResize="0"/>
                    <p:nvPr/>
                  </p:nvPicPr>
                  <p:blipFill rotWithShape="1">
                    <a:blip r:embed="rId11">
                      <a:alphaModFix/>
                    </a:blip>
                    <a:srcRect b="0" l="0" r="0" t="0"/>
                    <a:stretch/>
                  </p:blipFill>
                  <p:spPr>
                    <a:xfrm>
                      <a:off x="-170589" y="6407050"/>
                      <a:ext cx="313100" cy="169596"/>
                    </a:xfrm>
                    <a:prstGeom prst="rect">
                      <a:avLst/>
                    </a:prstGeom>
                    <a:noFill/>
                    <a:ln>
                      <a:noFill/>
                    </a:ln>
                  </p:spPr>
                </p:pic>
              </p:grpSp>
              <p:grpSp>
                <p:nvGrpSpPr>
                  <p:cNvPr id="842" name="Google Shape;842;p27"/>
                  <p:cNvGrpSpPr/>
                  <p:nvPr/>
                </p:nvGrpSpPr>
                <p:grpSpPr>
                  <a:xfrm>
                    <a:off x="-82729" y="6316577"/>
                    <a:ext cx="276444" cy="276444"/>
                    <a:chOff x="-941288" y="5345154"/>
                    <a:chExt cx="361991" cy="361991"/>
                  </a:xfrm>
                </p:grpSpPr>
                <p:sp>
                  <p:nvSpPr>
                    <p:cNvPr id="843" name="Google Shape;843;p27"/>
                    <p:cNvSpPr/>
                    <p:nvPr/>
                  </p:nvSpPr>
                  <p:spPr>
                    <a:xfrm>
                      <a:off x="-941288" y="5345154"/>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pic>
                  <p:nvPicPr>
                    <p:cNvPr id="844" name="Google Shape;844;p27"/>
                    <p:cNvPicPr preferRelativeResize="0"/>
                    <p:nvPr/>
                  </p:nvPicPr>
                  <p:blipFill rotWithShape="1">
                    <a:blip r:embed="rId12">
                      <a:alphaModFix/>
                    </a:blip>
                    <a:srcRect b="0" l="0" r="0" t="0"/>
                    <a:stretch/>
                  </p:blipFill>
                  <p:spPr>
                    <a:xfrm>
                      <a:off x="-827102" y="5387418"/>
                      <a:ext cx="146319" cy="272686"/>
                    </a:xfrm>
                    <a:prstGeom prst="rect">
                      <a:avLst/>
                    </a:prstGeom>
                    <a:noFill/>
                    <a:ln>
                      <a:noFill/>
                    </a:ln>
                  </p:spPr>
                </p:pic>
              </p:grpSp>
              <p:grpSp>
                <p:nvGrpSpPr>
                  <p:cNvPr id="845" name="Google Shape;845;p27"/>
                  <p:cNvGrpSpPr/>
                  <p:nvPr/>
                </p:nvGrpSpPr>
                <p:grpSpPr>
                  <a:xfrm>
                    <a:off x="-349622" y="6128091"/>
                    <a:ext cx="276444" cy="276444"/>
                    <a:chOff x="-939302" y="5971145"/>
                    <a:chExt cx="361991" cy="361991"/>
                  </a:xfrm>
                </p:grpSpPr>
                <p:sp>
                  <p:nvSpPr>
                    <p:cNvPr id="846" name="Google Shape;846;p27"/>
                    <p:cNvSpPr/>
                    <p:nvPr/>
                  </p:nvSpPr>
                  <p:spPr>
                    <a:xfrm>
                      <a:off x="-939302" y="5971145"/>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pic>
                  <p:nvPicPr>
                    <p:cNvPr id="847" name="Google Shape;847;p27"/>
                    <p:cNvPicPr preferRelativeResize="0"/>
                    <p:nvPr/>
                  </p:nvPicPr>
                  <p:blipFill rotWithShape="1">
                    <a:blip r:embed="rId13">
                      <a:alphaModFix/>
                    </a:blip>
                    <a:srcRect b="0" l="0" r="0" t="0"/>
                    <a:stretch/>
                  </p:blipFill>
                  <p:spPr>
                    <a:xfrm>
                      <a:off x="-855142" y="6015263"/>
                      <a:ext cx="202011" cy="233231"/>
                    </a:xfrm>
                    <a:prstGeom prst="rect">
                      <a:avLst/>
                    </a:prstGeom>
                    <a:noFill/>
                    <a:ln>
                      <a:noFill/>
                    </a:ln>
                  </p:spPr>
                </p:pic>
              </p:grpSp>
            </p:grpSp>
          </p:grpSp>
          <p:sp>
            <p:nvSpPr>
              <p:cNvPr id="848" name="Google Shape;848;p27"/>
              <p:cNvSpPr/>
              <p:nvPr/>
            </p:nvSpPr>
            <p:spPr>
              <a:xfrm>
                <a:off x="-4246287" y="6495971"/>
                <a:ext cx="1246441" cy="3289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193EB0"/>
                    </a:solidFill>
                    <a:latin typeface="Arial"/>
                    <a:ea typeface="Arial"/>
                    <a:cs typeface="Arial"/>
                    <a:sym typeface="Arial"/>
                  </a:rPr>
                  <a:t>Nguồn dữ liệu</a:t>
                </a:r>
                <a:endParaRPr sz="800">
                  <a:solidFill>
                    <a:srgbClr val="193EB0"/>
                  </a:solidFill>
                  <a:latin typeface="Arial"/>
                  <a:ea typeface="Arial"/>
                  <a:cs typeface="Arial"/>
                  <a:sym typeface="Arial"/>
                </a:endParaRPr>
              </a:p>
            </p:txBody>
          </p:sp>
        </p:grpSp>
        <p:sp>
          <p:nvSpPr>
            <p:cNvPr id="849" name="Google Shape;849;p27"/>
            <p:cNvSpPr/>
            <p:nvPr/>
          </p:nvSpPr>
          <p:spPr>
            <a:xfrm>
              <a:off x="7285145" y="2493564"/>
              <a:ext cx="803382" cy="3994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HDFS</a:t>
              </a:r>
              <a:endParaRPr/>
            </a:p>
          </p:txBody>
        </p:sp>
        <p:grpSp>
          <p:nvGrpSpPr>
            <p:cNvPr id="850" name="Google Shape;850;p27"/>
            <p:cNvGrpSpPr/>
            <p:nvPr/>
          </p:nvGrpSpPr>
          <p:grpSpPr>
            <a:xfrm rot="5400000">
              <a:off x="4912124" y="3908268"/>
              <a:ext cx="335864" cy="356477"/>
              <a:chOff x="2431274" y="4881985"/>
              <a:chExt cx="335864" cy="356477"/>
            </a:xfrm>
          </p:grpSpPr>
          <p:cxnSp>
            <p:nvCxnSpPr>
              <p:cNvPr id="851" name="Google Shape;851;p27"/>
              <p:cNvCxnSpPr/>
              <p:nvPr/>
            </p:nvCxnSpPr>
            <p:spPr>
              <a:xfrm>
                <a:off x="2459027" y="4981287"/>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852" name="Google Shape;852;p27"/>
              <p:cNvCxnSpPr/>
              <p:nvPr/>
            </p:nvCxnSpPr>
            <p:spPr>
              <a:xfrm>
                <a:off x="2511477" y="4881985"/>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853" name="Google Shape;853;p27"/>
              <p:cNvCxnSpPr/>
              <p:nvPr/>
            </p:nvCxnSpPr>
            <p:spPr>
              <a:xfrm>
                <a:off x="2508365" y="50787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854" name="Google Shape;854;p27"/>
              <p:cNvCxnSpPr/>
              <p:nvPr/>
            </p:nvCxnSpPr>
            <p:spPr>
              <a:xfrm>
                <a:off x="2431274" y="51622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855" name="Google Shape;855;p27"/>
              <p:cNvCxnSpPr/>
              <p:nvPr/>
            </p:nvCxnSpPr>
            <p:spPr>
              <a:xfrm>
                <a:off x="2517827" y="5238462"/>
                <a:ext cx="249311" cy="0"/>
              </a:xfrm>
              <a:prstGeom prst="straightConnector1">
                <a:avLst/>
              </a:prstGeom>
              <a:noFill/>
              <a:ln cap="flat" cmpd="sng" w="28575">
                <a:solidFill>
                  <a:srgbClr val="193EB0"/>
                </a:solidFill>
                <a:prstDash val="solid"/>
                <a:miter lim="800000"/>
                <a:headEnd len="sm" w="sm" type="none"/>
                <a:tailEnd len="med" w="med" type="triangle"/>
              </a:ln>
            </p:spPr>
          </p:cxnSp>
        </p:grpSp>
        <p:grpSp>
          <p:nvGrpSpPr>
            <p:cNvPr id="856" name="Google Shape;856;p27"/>
            <p:cNvGrpSpPr/>
            <p:nvPr/>
          </p:nvGrpSpPr>
          <p:grpSpPr>
            <a:xfrm rot="5400000">
              <a:off x="4912123" y="4381307"/>
              <a:ext cx="335864" cy="356477"/>
              <a:chOff x="2431274" y="4881985"/>
              <a:chExt cx="335864" cy="356477"/>
            </a:xfrm>
          </p:grpSpPr>
          <p:cxnSp>
            <p:nvCxnSpPr>
              <p:cNvPr id="857" name="Google Shape;857;p27"/>
              <p:cNvCxnSpPr/>
              <p:nvPr/>
            </p:nvCxnSpPr>
            <p:spPr>
              <a:xfrm>
                <a:off x="2459027" y="4981287"/>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858" name="Google Shape;858;p27"/>
              <p:cNvCxnSpPr/>
              <p:nvPr/>
            </p:nvCxnSpPr>
            <p:spPr>
              <a:xfrm>
                <a:off x="2511477" y="4881985"/>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859" name="Google Shape;859;p27"/>
              <p:cNvCxnSpPr/>
              <p:nvPr/>
            </p:nvCxnSpPr>
            <p:spPr>
              <a:xfrm>
                <a:off x="2508365" y="50787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860" name="Google Shape;860;p27"/>
              <p:cNvCxnSpPr/>
              <p:nvPr/>
            </p:nvCxnSpPr>
            <p:spPr>
              <a:xfrm>
                <a:off x="2431274" y="51622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861" name="Google Shape;861;p27"/>
              <p:cNvCxnSpPr/>
              <p:nvPr/>
            </p:nvCxnSpPr>
            <p:spPr>
              <a:xfrm>
                <a:off x="2517827" y="5238462"/>
                <a:ext cx="249311" cy="0"/>
              </a:xfrm>
              <a:prstGeom prst="straightConnector1">
                <a:avLst/>
              </a:prstGeom>
              <a:noFill/>
              <a:ln cap="flat" cmpd="sng" w="28575">
                <a:solidFill>
                  <a:srgbClr val="193EB0"/>
                </a:solidFill>
                <a:prstDash val="solid"/>
                <a:miter lim="800000"/>
                <a:headEnd len="sm" w="sm" type="none"/>
                <a:tailEnd len="med" w="med" type="triangle"/>
              </a:ln>
            </p:spPr>
          </p:cxnSp>
        </p:grpSp>
        <p:grpSp>
          <p:nvGrpSpPr>
            <p:cNvPr id="862" name="Google Shape;862;p27"/>
            <p:cNvGrpSpPr/>
            <p:nvPr/>
          </p:nvGrpSpPr>
          <p:grpSpPr>
            <a:xfrm rot="3475890">
              <a:off x="5020375" y="4873348"/>
              <a:ext cx="335864" cy="356477"/>
              <a:chOff x="2431274" y="4881985"/>
              <a:chExt cx="335864" cy="356477"/>
            </a:xfrm>
          </p:grpSpPr>
          <p:cxnSp>
            <p:nvCxnSpPr>
              <p:cNvPr id="863" name="Google Shape;863;p27"/>
              <p:cNvCxnSpPr/>
              <p:nvPr/>
            </p:nvCxnSpPr>
            <p:spPr>
              <a:xfrm>
                <a:off x="2459027" y="4981287"/>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864" name="Google Shape;864;p27"/>
              <p:cNvCxnSpPr/>
              <p:nvPr/>
            </p:nvCxnSpPr>
            <p:spPr>
              <a:xfrm>
                <a:off x="2511477" y="4881985"/>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865" name="Google Shape;865;p27"/>
              <p:cNvCxnSpPr/>
              <p:nvPr/>
            </p:nvCxnSpPr>
            <p:spPr>
              <a:xfrm>
                <a:off x="2508365" y="50787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866" name="Google Shape;866;p27"/>
              <p:cNvCxnSpPr/>
              <p:nvPr/>
            </p:nvCxnSpPr>
            <p:spPr>
              <a:xfrm>
                <a:off x="2431274" y="51622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867" name="Google Shape;867;p27"/>
              <p:cNvCxnSpPr/>
              <p:nvPr/>
            </p:nvCxnSpPr>
            <p:spPr>
              <a:xfrm>
                <a:off x="2517827" y="5238462"/>
                <a:ext cx="249311" cy="0"/>
              </a:xfrm>
              <a:prstGeom prst="straightConnector1">
                <a:avLst/>
              </a:prstGeom>
              <a:noFill/>
              <a:ln cap="flat" cmpd="sng" w="28575">
                <a:solidFill>
                  <a:srgbClr val="193EB0"/>
                </a:solidFill>
                <a:prstDash val="solid"/>
                <a:miter lim="800000"/>
                <a:headEnd len="sm" w="sm" type="none"/>
                <a:tailEnd len="med" w="med" type="triangle"/>
              </a:ln>
            </p:spPr>
          </p:cxnSp>
        </p:grpSp>
        <p:grpSp>
          <p:nvGrpSpPr>
            <p:cNvPr id="868" name="Google Shape;868;p27"/>
            <p:cNvGrpSpPr/>
            <p:nvPr/>
          </p:nvGrpSpPr>
          <p:grpSpPr>
            <a:xfrm rot="1107341">
              <a:off x="5342638" y="5209425"/>
              <a:ext cx="335864" cy="356477"/>
              <a:chOff x="2431274" y="4881985"/>
              <a:chExt cx="335864" cy="356477"/>
            </a:xfrm>
          </p:grpSpPr>
          <p:cxnSp>
            <p:nvCxnSpPr>
              <p:cNvPr id="869" name="Google Shape;869;p27"/>
              <p:cNvCxnSpPr/>
              <p:nvPr/>
            </p:nvCxnSpPr>
            <p:spPr>
              <a:xfrm>
                <a:off x="2459027" y="4981287"/>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870" name="Google Shape;870;p27"/>
              <p:cNvCxnSpPr/>
              <p:nvPr/>
            </p:nvCxnSpPr>
            <p:spPr>
              <a:xfrm>
                <a:off x="2511477" y="4881985"/>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871" name="Google Shape;871;p27"/>
              <p:cNvCxnSpPr/>
              <p:nvPr/>
            </p:nvCxnSpPr>
            <p:spPr>
              <a:xfrm>
                <a:off x="2508365" y="50787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872" name="Google Shape;872;p27"/>
              <p:cNvCxnSpPr/>
              <p:nvPr/>
            </p:nvCxnSpPr>
            <p:spPr>
              <a:xfrm>
                <a:off x="2431274" y="51622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873" name="Google Shape;873;p27"/>
              <p:cNvCxnSpPr/>
              <p:nvPr/>
            </p:nvCxnSpPr>
            <p:spPr>
              <a:xfrm>
                <a:off x="2517827" y="5238462"/>
                <a:ext cx="249311" cy="0"/>
              </a:xfrm>
              <a:prstGeom prst="straightConnector1">
                <a:avLst/>
              </a:prstGeom>
              <a:noFill/>
              <a:ln cap="flat" cmpd="sng" w="28575">
                <a:solidFill>
                  <a:srgbClr val="193EB0"/>
                </a:solidFill>
                <a:prstDash val="solid"/>
                <a:miter lim="800000"/>
                <a:headEnd len="sm" w="sm" type="none"/>
                <a:tailEnd len="med" w="med" type="triangle"/>
              </a:ln>
            </p:spPr>
          </p:cxnSp>
        </p:grpSp>
        <p:grpSp>
          <p:nvGrpSpPr>
            <p:cNvPr id="874" name="Google Shape;874;p27"/>
            <p:cNvGrpSpPr/>
            <p:nvPr/>
          </p:nvGrpSpPr>
          <p:grpSpPr>
            <a:xfrm>
              <a:off x="5848362" y="5331978"/>
              <a:ext cx="335864" cy="356477"/>
              <a:chOff x="2431274" y="4881985"/>
              <a:chExt cx="335864" cy="356477"/>
            </a:xfrm>
          </p:grpSpPr>
          <p:cxnSp>
            <p:nvCxnSpPr>
              <p:cNvPr id="875" name="Google Shape;875;p27"/>
              <p:cNvCxnSpPr/>
              <p:nvPr/>
            </p:nvCxnSpPr>
            <p:spPr>
              <a:xfrm>
                <a:off x="2459027" y="4981287"/>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876" name="Google Shape;876;p27"/>
              <p:cNvCxnSpPr/>
              <p:nvPr/>
            </p:nvCxnSpPr>
            <p:spPr>
              <a:xfrm>
                <a:off x="2511477" y="4881985"/>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877" name="Google Shape;877;p27"/>
              <p:cNvCxnSpPr/>
              <p:nvPr/>
            </p:nvCxnSpPr>
            <p:spPr>
              <a:xfrm>
                <a:off x="2508365" y="50787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878" name="Google Shape;878;p27"/>
              <p:cNvCxnSpPr/>
              <p:nvPr/>
            </p:nvCxnSpPr>
            <p:spPr>
              <a:xfrm>
                <a:off x="2431274" y="51622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879" name="Google Shape;879;p27"/>
              <p:cNvCxnSpPr/>
              <p:nvPr/>
            </p:nvCxnSpPr>
            <p:spPr>
              <a:xfrm>
                <a:off x="2517827" y="5238462"/>
                <a:ext cx="249311" cy="0"/>
              </a:xfrm>
              <a:prstGeom prst="straightConnector1">
                <a:avLst/>
              </a:prstGeom>
              <a:noFill/>
              <a:ln cap="flat" cmpd="sng" w="28575">
                <a:solidFill>
                  <a:srgbClr val="193EB0"/>
                </a:solidFill>
                <a:prstDash val="solid"/>
                <a:miter lim="800000"/>
                <a:headEnd len="sm" w="sm" type="none"/>
                <a:tailEnd len="med" w="med" type="triangle"/>
              </a:ln>
            </p:spPr>
          </p:cxnSp>
        </p:grpSp>
        <p:grpSp>
          <p:nvGrpSpPr>
            <p:cNvPr id="880" name="Google Shape;880;p27"/>
            <p:cNvGrpSpPr/>
            <p:nvPr/>
          </p:nvGrpSpPr>
          <p:grpSpPr>
            <a:xfrm>
              <a:off x="6307896" y="5331978"/>
              <a:ext cx="335864" cy="356477"/>
              <a:chOff x="2431274" y="4881985"/>
              <a:chExt cx="335864" cy="356477"/>
            </a:xfrm>
          </p:grpSpPr>
          <p:cxnSp>
            <p:nvCxnSpPr>
              <p:cNvPr id="881" name="Google Shape;881;p27"/>
              <p:cNvCxnSpPr/>
              <p:nvPr/>
            </p:nvCxnSpPr>
            <p:spPr>
              <a:xfrm>
                <a:off x="2459027" y="4981287"/>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882" name="Google Shape;882;p27"/>
              <p:cNvCxnSpPr/>
              <p:nvPr/>
            </p:nvCxnSpPr>
            <p:spPr>
              <a:xfrm>
                <a:off x="2511477" y="4881985"/>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883" name="Google Shape;883;p27"/>
              <p:cNvCxnSpPr/>
              <p:nvPr/>
            </p:nvCxnSpPr>
            <p:spPr>
              <a:xfrm>
                <a:off x="2508365" y="50787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884" name="Google Shape;884;p27"/>
              <p:cNvCxnSpPr/>
              <p:nvPr/>
            </p:nvCxnSpPr>
            <p:spPr>
              <a:xfrm>
                <a:off x="2431274" y="51622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885" name="Google Shape;885;p27"/>
              <p:cNvCxnSpPr/>
              <p:nvPr/>
            </p:nvCxnSpPr>
            <p:spPr>
              <a:xfrm>
                <a:off x="2517827" y="5238462"/>
                <a:ext cx="249311" cy="0"/>
              </a:xfrm>
              <a:prstGeom prst="straightConnector1">
                <a:avLst/>
              </a:prstGeom>
              <a:noFill/>
              <a:ln cap="flat" cmpd="sng" w="28575">
                <a:solidFill>
                  <a:srgbClr val="193EB0"/>
                </a:solidFill>
                <a:prstDash val="solid"/>
                <a:miter lim="800000"/>
                <a:headEnd len="sm" w="sm" type="none"/>
                <a:tailEnd len="med" w="med" type="triangle"/>
              </a:ln>
            </p:spPr>
          </p:cxnSp>
        </p:grpSp>
        <p:grpSp>
          <p:nvGrpSpPr>
            <p:cNvPr id="886" name="Google Shape;886;p27"/>
            <p:cNvGrpSpPr/>
            <p:nvPr/>
          </p:nvGrpSpPr>
          <p:grpSpPr>
            <a:xfrm>
              <a:off x="6754936" y="5343971"/>
              <a:ext cx="335864" cy="356477"/>
              <a:chOff x="2431274" y="4881985"/>
              <a:chExt cx="335864" cy="356477"/>
            </a:xfrm>
          </p:grpSpPr>
          <p:cxnSp>
            <p:nvCxnSpPr>
              <p:cNvPr id="887" name="Google Shape;887;p27"/>
              <p:cNvCxnSpPr/>
              <p:nvPr/>
            </p:nvCxnSpPr>
            <p:spPr>
              <a:xfrm>
                <a:off x="2459027" y="4981287"/>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888" name="Google Shape;888;p27"/>
              <p:cNvCxnSpPr/>
              <p:nvPr/>
            </p:nvCxnSpPr>
            <p:spPr>
              <a:xfrm>
                <a:off x="2511477" y="4881985"/>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889" name="Google Shape;889;p27"/>
              <p:cNvCxnSpPr/>
              <p:nvPr/>
            </p:nvCxnSpPr>
            <p:spPr>
              <a:xfrm>
                <a:off x="2508365" y="50787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890" name="Google Shape;890;p27"/>
              <p:cNvCxnSpPr/>
              <p:nvPr/>
            </p:nvCxnSpPr>
            <p:spPr>
              <a:xfrm>
                <a:off x="2431274" y="51622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891" name="Google Shape;891;p27"/>
              <p:cNvCxnSpPr/>
              <p:nvPr/>
            </p:nvCxnSpPr>
            <p:spPr>
              <a:xfrm>
                <a:off x="2517827" y="5238462"/>
                <a:ext cx="249311" cy="0"/>
              </a:xfrm>
              <a:prstGeom prst="straightConnector1">
                <a:avLst/>
              </a:prstGeom>
              <a:noFill/>
              <a:ln cap="flat" cmpd="sng" w="28575">
                <a:solidFill>
                  <a:srgbClr val="193EB0"/>
                </a:solidFill>
                <a:prstDash val="solid"/>
                <a:miter lim="800000"/>
                <a:headEnd len="sm" w="sm" type="none"/>
                <a:tailEnd len="med" w="med" type="triangle"/>
              </a:ln>
            </p:spPr>
          </p:cxnSp>
        </p:grpSp>
        <p:grpSp>
          <p:nvGrpSpPr>
            <p:cNvPr id="892" name="Google Shape;892;p27"/>
            <p:cNvGrpSpPr/>
            <p:nvPr/>
          </p:nvGrpSpPr>
          <p:grpSpPr>
            <a:xfrm rot="-1460928">
              <a:off x="7195388" y="5265035"/>
              <a:ext cx="335864" cy="356477"/>
              <a:chOff x="2431274" y="4881985"/>
              <a:chExt cx="335864" cy="356477"/>
            </a:xfrm>
          </p:grpSpPr>
          <p:cxnSp>
            <p:nvCxnSpPr>
              <p:cNvPr id="893" name="Google Shape;893;p27"/>
              <p:cNvCxnSpPr/>
              <p:nvPr/>
            </p:nvCxnSpPr>
            <p:spPr>
              <a:xfrm>
                <a:off x="2459027" y="4981287"/>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894" name="Google Shape;894;p27"/>
              <p:cNvCxnSpPr/>
              <p:nvPr/>
            </p:nvCxnSpPr>
            <p:spPr>
              <a:xfrm>
                <a:off x="2511477" y="4881985"/>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895" name="Google Shape;895;p27"/>
              <p:cNvCxnSpPr/>
              <p:nvPr/>
            </p:nvCxnSpPr>
            <p:spPr>
              <a:xfrm>
                <a:off x="2508365" y="50787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896" name="Google Shape;896;p27"/>
              <p:cNvCxnSpPr/>
              <p:nvPr/>
            </p:nvCxnSpPr>
            <p:spPr>
              <a:xfrm>
                <a:off x="2431274" y="51622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897" name="Google Shape;897;p27"/>
              <p:cNvCxnSpPr/>
              <p:nvPr/>
            </p:nvCxnSpPr>
            <p:spPr>
              <a:xfrm>
                <a:off x="2517827" y="5238462"/>
                <a:ext cx="249311" cy="0"/>
              </a:xfrm>
              <a:prstGeom prst="straightConnector1">
                <a:avLst/>
              </a:prstGeom>
              <a:noFill/>
              <a:ln cap="flat" cmpd="sng" w="28575">
                <a:solidFill>
                  <a:srgbClr val="193EB0"/>
                </a:solidFill>
                <a:prstDash val="solid"/>
                <a:miter lim="800000"/>
                <a:headEnd len="sm" w="sm" type="none"/>
                <a:tailEnd len="med" w="med" type="triangle"/>
              </a:ln>
            </p:spPr>
          </p:cxnSp>
        </p:grpSp>
        <p:grpSp>
          <p:nvGrpSpPr>
            <p:cNvPr id="898" name="Google Shape;898;p27"/>
            <p:cNvGrpSpPr/>
            <p:nvPr/>
          </p:nvGrpSpPr>
          <p:grpSpPr>
            <a:xfrm rot="-5400000">
              <a:off x="7542244" y="4500016"/>
              <a:ext cx="335864" cy="356477"/>
              <a:chOff x="2431274" y="4881985"/>
              <a:chExt cx="335864" cy="356477"/>
            </a:xfrm>
          </p:grpSpPr>
          <p:cxnSp>
            <p:nvCxnSpPr>
              <p:cNvPr id="899" name="Google Shape;899;p27"/>
              <p:cNvCxnSpPr/>
              <p:nvPr/>
            </p:nvCxnSpPr>
            <p:spPr>
              <a:xfrm>
                <a:off x="2459027" y="4981287"/>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900" name="Google Shape;900;p27"/>
              <p:cNvCxnSpPr/>
              <p:nvPr/>
            </p:nvCxnSpPr>
            <p:spPr>
              <a:xfrm>
                <a:off x="2511477" y="4881985"/>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901" name="Google Shape;901;p27"/>
              <p:cNvCxnSpPr/>
              <p:nvPr/>
            </p:nvCxnSpPr>
            <p:spPr>
              <a:xfrm>
                <a:off x="2508365" y="50787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902" name="Google Shape;902;p27"/>
              <p:cNvCxnSpPr/>
              <p:nvPr/>
            </p:nvCxnSpPr>
            <p:spPr>
              <a:xfrm>
                <a:off x="2431274" y="51622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903" name="Google Shape;903;p27"/>
              <p:cNvCxnSpPr/>
              <p:nvPr/>
            </p:nvCxnSpPr>
            <p:spPr>
              <a:xfrm>
                <a:off x="2517827" y="5238462"/>
                <a:ext cx="249311" cy="0"/>
              </a:xfrm>
              <a:prstGeom prst="straightConnector1">
                <a:avLst/>
              </a:prstGeom>
              <a:noFill/>
              <a:ln cap="flat" cmpd="sng" w="28575">
                <a:solidFill>
                  <a:srgbClr val="193EB0"/>
                </a:solidFill>
                <a:prstDash val="solid"/>
                <a:miter lim="800000"/>
                <a:headEnd len="sm" w="sm" type="none"/>
                <a:tailEnd len="med" w="med" type="triangle"/>
              </a:ln>
            </p:spPr>
          </p:cxnSp>
        </p:grpSp>
        <p:grpSp>
          <p:nvGrpSpPr>
            <p:cNvPr id="904" name="Google Shape;904;p27"/>
            <p:cNvGrpSpPr/>
            <p:nvPr/>
          </p:nvGrpSpPr>
          <p:grpSpPr>
            <a:xfrm rot="-5400000">
              <a:off x="7535401" y="4065650"/>
              <a:ext cx="335864" cy="356477"/>
              <a:chOff x="2431274" y="4881985"/>
              <a:chExt cx="335864" cy="356477"/>
            </a:xfrm>
          </p:grpSpPr>
          <p:cxnSp>
            <p:nvCxnSpPr>
              <p:cNvPr id="905" name="Google Shape;905;p27"/>
              <p:cNvCxnSpPr/>
              <p:nvPr/>
            </p:nvCxnSpPr>
            <p:spPr>
              <a:xfrm>
                <a:off x="2459027" y="4981287"/>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906" name="Google Shape;906;p27"/>
              <p:cNvCxnSpPr/>
              <p:nvPr/>
            </p:nvCxnSpPr>
            <p:spPr>
              <a:xfrm>
                <a:off x="2511477" y="4881985"/>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907" name="Google Shape;907;p27"/>
              <p:cNvCxnSpPr/>
              <p:nvPr/>
            </p:nvCxnSpPr>
            <p:spPr>
              <a:xfrm>
                <a:off x="2508365" y="50787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908" name="Google Shape;908;p27"/>
              <p:cNvCxnSpPr/>
              <p:nvPr/>
            </p:nvCxnSpPr>
            <p:spPr>
              <a:xfrm>
                <a:off x="2431274" y="51622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909" name="Google Shape;909;p27"/>
              <p:cNvCxnSpPr/>
              <p:nvPr/>
            </p:nvCxnSpPr>
            <p:spPr>
              <a:xfrm>
                <a:off x="2517827" y="5238462"/>
                <a:ext cx="249311" cy="0"/>
              </a:xfrm>
              <a:prstGeom prst="straightConnector1">
                <a:avLst/>
              </a:prstGeom>
              <a:noFill/>
              <a:ln cap="flat" cmpd="sng" w="28575">
                <a:solidFill>
                  <a:srgbClr val="193EB0"/>
                </a:solidFill>
                <a:prstDash val="solid"/>
                <a:miter lim="800000"/>
                <a:headEnd len="sm" w="sm" type="none"/>
                <a:tailEnd len="med" w="med" type="triangle"/>
              </a:ln>
            </p:spPr>
          </p:cxnSp>
        </p:grpSp>
        <p:grpSp>
          <p:nvGrpSpPr>
            <p:cNvPr id="910" name="Google Shape;910;p27"/>
            <p:cNvGrpSpPr/>
            <p:nvPr/>
          </p:nvGrpSpPr>
          <p:grpSpPr>
            <a:xfrm rot="-5400000">
              <a:off x="7523706" y="3609077"/>
              <a:ext cx="335864" cy="356477"/>
              <a:chOff x="2431274" y="4881985"/>
              <a:chExt cx="335864" cy="356477"/>
            </a:xfrm>
          </p:grpSpPr>
          <p:cxnSp>
            <p:nvCxnSpPr>
              <p:cNvPr id="911" name="Google Shape;911;p27"/>
              <p:cNvCxnSpPr/>
              <p:nvPr/>
            </p:nvCxnSpPr>
            <p:spPr>
              <a:xfrm>
                <a:off x="2459027" y="4981287"/>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912" name="Google Shape;912;p27"/>
              <p:cNvCxnSpPr/>
              <p:nvPr/>
            </p:nvCxnSpPr>
            <p:spPr>
              <a:xfrm>
                <a:off x="2511477" y="4881985"/>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913" name="Google Shape;913;p27"/>
              <p:cNvCxnSpPr/>
              <p:nvPr/>
            </p:nvCxnSpPr>
            <p:spPr>
              <a:xfrm>
                <a:off x="2508365" y="50787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914" name="Google Shape;914;p27"/>
              <p:cNvCxnSpPr/>
              <p:nvPr/>
            </p:nvCxnSpPr>
            <p:spPr>
              <a:xfrm>
                <a:off x="2431274" y="51622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915" name="Google Shape;915;p27"/>
              <p:cNvCxnSpPr/>
              <p:nvPr/>
            </p:nvCxnSpPr>
            <p:spPr>
              <a:xfrm>
                <a:off x="2517827" y="5238462"/>
                <a:ext cx="249311" cy="0"/>
              </a:xfrm>
              <a:prstGeom prst="straightConnector1">
                <a:avLst/>
              </a:prstGeom>
              <a:noFill/>
              <a:ln cap="flat" cmpd="sng" w="28575">
                <a:solidFill>
                  <a:srgbClr val="193EB0"/>
                </a:solidFill>
                <a:prstDash val="solid"/>
                <a:miter lim="800000"/>
                <a:headEnd len="sm" w="sm" type="none"/>
                <a:tailEnd len="med" w="med" type="triangle"/>
              </a:ln>
            </p:spPr>
          </p:cxnSp>
        </p:grpSp>
        <p:grpSp>
          <p:nvGrpSpPr>
            <p:cNvPr id="916" name="Google Shape;916;p27"/>
            <p:cNvGrpSpPr/>
            <p:nvPr/>
          </p:nvGrpSpPr>
          <p:grpSpPr>
            <a:xfrm rot="-5400000">
              <a:off x="7542244" y="4922035"/>
              <a:ext cx="335864" cy="356477"/>
              <a:chOff x="2431274" y="4881985"/>
              <a:chExt cx="335864" cy="356477"/>
            </a:xfrm>
          </p:grpSpPr>
          <p:cxnSp>
            <p:nvCxnSpPr>
              <p:cNvPr id="917" name="Google Shape;917;p27"/>
              <p:cNvCxnSpPr/>
              <p:nvPr/>
            </p:nvCxnSpPr>
            <p:spPr>
              <a:xfrm>
                <a:off x="2459027" y="4981287"/>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918" name="Google Shape;918;p27"/>
              <p:cNvCxnSpPr/>
              <p:nvPr/>
            </p:nvCxnSpPr>
            <p:spPr>
              <a:xfrm>
                <a:off x="2511477" y="4881985"/>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919" name="Google Shape;919;p27"/>
              <p:cNvCxnSpPr/>
              <p:nvPr/>
            </p:nvCxnSpPr>
            <p:spPr>
              <a:xfrm>
                <a:off x="2508365" y="50787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920" name="Google Shape;920;p27"/>
              <p:cNvCxnSpPr/>
              <p:nvPr/>
            </p:nvCxnSpPr>
            <p:spPr>
              <a:xfrm>
                <a:off x="2431274" y="51622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921" name="Google Shape;921;p27"/>
              <p:cNvCxnSpPr/>
              <p:nvPr/>
            </p:nvCxnSpPr>
            <p:spPr>
              <a:xfrm>
                <a:off x="2517827" y="5238462"/>
                <a:ext cx="249311" cy="0"/>
              </a:xfrm>
              <a:prstGeom prst="straightConnector1">
                <a:avLst/>
              </a:prstGeom>
              <a:noFill/>
              <a:ln cap="flat" cmpd="sng" w="28575">
                <a:solidFill>
                  <a:srgbClr val="193EB0"/>
                </a:solidFill>
                <a:prstDash val="solid"/>
                <a:miter lim="800000"/>
                <a:headEnd len="sm" w="sm" type="none"/>
                <a:tailEnd len="med" w="med" type="triangle"/>
              </a:ln>
            </p:spPr>
          </p:cxnSp>
        </p:grpSp>
        <p:sp>
          <p:nvSpPr>
            <p:cNvPr id="922" name="Google Shape;922;p27"/>
            <p:cNvSpPr/>
            <p:nvPr/>
          </p:nvSpPr>
          <p:spPr>
            <a:xfrm>
              <a:off x="5602371" y="4668677"/>
              <a:ext cx="1710207" cy="1301939"/>
            </a:xfrm>
            <a:prstGeom prst="roundRect">
              <a:avLst>
                <a:gd fmla="val 16667" name="adj"/>
              </a:avLst>
            </a:prstGeom>
            <a:solidFill>
              <a:srgbClr val="66A1FE">
                <a:alpha val="44705"/>
              </a:srgbClr>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Chuyển đổi Parquet</a:t>
              </a:r>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2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929" name="Google Shape;929;p2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Phân tích thời gian thực với Kudu</a:t>
            </a:r>
            <a:endParaRPr/>
          </a:p>
        </p:txBody>
      </p:sp>
      <p:sp>
        <p:nvSpPr>
          <p:cNvPr id="930" name="Google Shape;930;p2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grpSp>
        <p:nvGrpSpPr>
          <p:cNvPr id="931" name="Google Shape;931;p28"/>
          <p:cNvGrpSpPr/>
          <p:nvPr/>
        </p:nvGrpSpPr>
        <p:grpSpPr>
          <a:xfrm>
            <a:off x="1134522" y="3139468"/>
            <a:ext cx="7456322" cy="1653018"/>
            <a:chOff x="1134522" y="3139468"/>
            <a:chExt cx="7456322" cy="1653018"/>
          </a:xfrm>
        </p:grpSpPr>
        <p:pic>
          <p:nvPicPr>
            <p:cNvPr id="932" name="Google Shape;932;p28"/>
            <p:cNvPicPr preferRelativeResize="0"/>
            <p:nvPr/>
          </p:nvPicPr>
          <p:blipFill rotWithShape="1">
            <a:blip r:embed="rId3">
              <a:alphaModFix/>
            </a:blip>
            <a:srcRect b="0" l="0" r="0" t="0"/>
            <a:stretch/>
          </p:blipFill>
          <p:spPr>
            <a:xfrm>
              <a:off x="2573632" y="3440656"/>
              <a:ext cx="831797" cy="1033350"/>
            </a:xfrm>
            <a:prstGeom prst="rect">
              <a:avLst/>
            </a:prstGeom>
            <a:noFill/>
            <a:ln>
              <a:noFill/>
            </a:ln>
          </p:spPr>
        </p:pic>
        <p:sp>
          <p:nvSpPr>
            <p:cNvPr id="933" name="Google Shape;933;p28"/>
            <p:cNvSpPr/>
            <p:nvPr/>
          </p:nvSpPr>
          <p:spPr>
            <a:xfrm>
              <a:off x="7516598" y="3668160"/>
              <a:ext cx="1074246" cy="717019"/>
            </a:xfrm>
            <a:prstGeom prst="roundRect">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Truy vấn</a:t>
              </a:r>
              <a:endParaRPr sz="1400">
                <a:solidFill>
                  <a:schemeClr val="lt1"/>
                </a:solidFill>
                <a:latin typeface="Arial"/>
                <a:ea typeface="Arial"/>
                <a:cs typeface="Arial"/>
                <a:sym typeface="Arial"/>
              </a:endParaRPr>
            </a:p>
          </p:txBody>
        </p:sp>
        <p:cxnSp>
          <p:nvCxnSpPr>
            <p:cNvPr id="934" name="Google Shape;934;p28"/>
            <p:cNvCxnSpPr>
              <a:stCxn id="933" idx="1"/>
              <a:endCxn id="935" idx="3"/>
            </p:cNvCxnSpPr>
            <p:nvPr/>
          </p:nvCxnSpPr>
          <p:spPr>
            <a:xfrm flipH="1">
              <a:off x="6897998" y="4026670"/>
              <a:ext cx="618600" cy="7200"/>
            </a:xfrm>
            <a:prstGeom prst="straightConnector1">
              <a:avLst/>
            </a:prstGeom>
            <a:noFill/>
            <a:ln cap="flat" cmpd="sng" w="28575">
              <a:solidFill>
                <a:srgbClr val="1F45BC"/>
              </a:solidFill>
              <a:prstDash val="solid"/>
              <a:miter lim="800000"/>
              <a:headEnd len="med" w="med" type="triangle"/>
              <a:tailEnd len="med" w="med" type="triangle"/>
            </a:ln>
          </p:spPr>
        </p:cxnSp>
        <p:grpSp>
          <p:nvGrpSpPr>
            <p:cNvPr id="936" name="Google Shape;936;p28"/>
            <p:cNvGrpSpPr/>
            <p:nvPr/>
          </p:nvGrpSpPr>
          <p:grpSpPr>
            <a:xfrm>
              <a:off x="2192150" y="3627399"/>
              <a:ext cx="277171" cy="659865"/>
              <a:chOff x="5199896" y="4282865"/>
              <a:chExt cx="277171" cy="659865"/>
            </a:xfrm>
          </p:grpSpPr>
          <p:cxnSp>
            <p:nvCxnSpPr>
              <p:cNvPr id="937" name="Google Shape;937;p28"/>
              <p:cNvCxnSpPr/>
              <p:nvPr/>
            </p:nvCxnSpPr>
            <p:spPr>
              <a:xfrm>
                <a:off x="5211874" y="4384402"/>
                <a:ext cx="244599" cy="50374"/>
              </a:xfrm>
              <a:prstGeom prst="straightConnector1">
                <a:avLst/>
              </a:prstGeom>
              <a:noFill/>
              <a:ln cap="flat" cmpd="sng" w="19050">
                <a:solidFill>
                  <a:srgbClr val="193EB0"/>
                </a:solidFill>
                <a:prstDash val="solid"/>
                <a:miter lim="800000"/>
                <a:headEnd len="sm" w="sm" type="none"/>
                <a:tailEnd len="med" w="med" type="triangle"/>
              </a:ln>
            </p:spPr>
          </p:cxnSp>
          <p:cxnSp>
            <p:nvCxnSpPr>
              <p:cNvPr id="938" name="Google Shape;938;p28"/>
              <p:cNvCxnSpPr/>
              <p:nvPr/>
            </p:nvCxnSpPr>
            <p:spPr>
              <a:xfrm>
                <a:off x="5199896" y="4609111"/>
                <a:ext cx="249311" cy="0"/>
              </a:xfrm>
              <a:prstGeom prst="straightConnector1">
                <a:avLst/>
              </a:prstGeom>
              <a:noFill/>
              <a:ln cap="flat" cmpd="sng" w="19050">
                <a:solidFill>
                  <a:srgbClr val="193EB0"/>
                </a:solidFill>
                <a:prstDash val="solid"/>
                <a:miter lim="800000"/>
                <a:headEnd len="sm" w="sm" type="none"/>
                <a:tailEnd len="med" w="med" type="triangle"/>
              </a:ln>
            </p:spPr>
          </p:cxnSp>
          <p:cxnSp>
            <p:nvCxnSpPr>
              <p:cNvPr id="939" name="Google Shape;939;p28"/>
              <p:cNvCxnSpPr/>
              <p:nvPr/>
            </p:nvCxnSpPr>
            <p:spPr>
              <a:xfrm>
                <a:off x="5265678" y="4282865"/>
                <a:ext cx="206626" cy="80301"/>
              </a:xfrm>
              <a:prstGeom prst="straightConnector1">
                <a:avLst/>
              </a:prstGeom>
              <a:noFill/>
              <a:ln cap="flat" cmpd="sng" w="19050">
                <a:solidFill>
                  <a:srgbClr val="193EB0"/>
                </a:solidFill>
                <a:prstDash val="solid"/>
                <a:miter lim="800000"/>
                <a:headEnd len="sm" w="sm" type="none"/>
                <a:tailEnd len="med" w="med" type="triangle"/>
              </a:ln>
            </p:spPr>
          </p:cxnSp>
          <p:cxnSp>
            <p:nvCxnSpPr>
              <p:cNvPr id="940" name="Google Shape;940;p28"/>
              <p:cNvCxnSpPr/>
              <p:nvPr/>
            </p:nvCxnSpPr>
            <p:spPr>
              <a:xfrm>
                <a:off x="5207809" y="4492605"/>
                <a:ext cx="243282" cy="26467"/>
              </a:xfrm>
              <a:prstGeom prst="straightConnector1">
                <a:avLst/>
              </a:prstGeom>
              <a:noFill/>
              <a:ln cap="flat" cmpd="sng" w="19050">
                <a:solidFill>
                  <a:srgbClr val="193EB0"/>
                </a:solidFill>
                <a:prstDash val="solid"/>
                <a:miter lim="800000"/>
                <a:headEnd len="sm" w="sm" type="none"/>
                <a:tailEnd len="med" w="med" type="triangle"/>
              </a:ln>
            </p:spPr>
          </p:cxnSp>
          <p:cxnSp>
            <p:nvCxnSpPr>
              <p:cNvPr id="941" name="Google Shape;941;p28"/>
              <p:cNvCxnSpPr/>
              <p:nvPr/>
            </p:nvCxnSpPr>
            <p:spPr>
              <a:xfrm flipH="1" rot="10800000">
                <a:off x="5221420" y="4696528"/>
                <a:ext cx="232308" cy="27957"/>
              </a:xfrm>
              <a:prstGeom prst="straightConnector1">
                <a:avLst/>
              </a:prstGeom>
              <a:noFill/>
              <a:ln cap="flat" cmpd="sng" w="19050">
                <a:solidFill>
                  <a:srgbClr val="193EB0"/>
                </a:solidFill>
                <a:prstDash val="solid"/>
                <a:miter lim="800000"/>
                <a:headEnd len="sm" w="sm" type="none"/>
                <a:tailEnd len="med" w="med" type="triangle"/>
              </a:ln>
            </p:spPr>
          </p:cxnSp>
          <p:cxnSp>
            <p:nvCxnSpPr>
              <p:cNvPr id="942" name="Google Shape;942;p28"/>
              <p:cNvCxnSpPr/>
              <p:nvPr/>
            </p:nvCxnSpPr>
            <p:spPr>
              <a:xfrm flipH="1" rot="10800000">
                <a:off x="5231562" y="4787446"/>
                <a:ext cx="231662" cy="46838"/>
              </a:xfrm>
              <a:prstGeom prst="straightConnector1">
                <a:avLst/>
              </a:prstGeom>
              <a:noFill/>
              <a:ln cap="flat" cmpd="sng" w="19050">
                <a:solidFill>
                  <a:srgbClr val="193EB0"/>
                </a:solidFill>
                <a:prstDash val="solid"/>
                <a:miter lim="800000"/>
                <a:headEnd len="sm" w="sm" type="none"/>
                <a:tailEnd len="med" w="med" type="triangle"/>
              </a:ln>
            </p:spPr>
          </p:cxnSp>
          <p:cxnSp>
            <p:nvCxnSpPr>
              <p:cNvPr id="943" name="Google Shape;943;p28"/>
              <p:cNvCxnSpPr/>
              <p:nvPr/>
            </p:nvCxnSpPr>
            <p:spPr>
              <a:xfrm flipH="1" rot="10800000">
                <a:off x="5243234" y="4868335"/>
                <a:ext cx="233833" cy="74395"/>
              </a:xfrm>
              <a:prstGeom prst="straightConnector1">
                <a:avLst/>
              </a:prstGeom>
              <a:noFill/>
              <a:ln cap="flat" cmpd="sng" w="19050">
                <a:solidFill>
                  <a:srgbClr val="193EB0"/>
                </a:solidFill>
                <a:prstDash val="solid"/>
                <a:miter lim="800000"/>
                <a:headEnd len="sm" w="sm" type="none"/>
                <a:tailEnd len="med" w="med" type="triangle"/>
              </a:ln>
            </p:spPr>
          </p:cxnSp>
        </p:grpSp>
        <p:grpSp>
          <p:nvGrpSpPr>
            <p:cNvPr id="944" name="Google Shape;944;p28"/>
            <p:cNvGrpSpPr/>
            <p:nvPr/>
          </p:nvGrpSpPr>
          <p:grpSpPr>
            <a:xfrm>
              <a:off x="1134522" y="3139468"/>
              <a:ext cx="1065287" cy="1653018"/>
              <a:chOff x="-4331819" y="6495971"/>
              <a:chExt cx="1065287" cy="1653018"/>
            </a:xfrm>
          </p:grpSpPr>
          <p:grpSp>
            <p:nvGrpSpPr>
              <p:cNvPr id="945" name="Google Shape;945;p28"/>
              <p:cNvGrpSpPr/>
              <p:nvPr/>
            </p:nvGrpSpPr>
            <p:grpSpPr>
              <a:xfrm>
                <a:off x="-4331819" y="6657452"/>
                <a:ext cx="951599" cy="1491537"/>
                <a:chOff x="446109" y="4829309"/>
                <a:chExt cx="951599" cy="1491537"/>
              </a:xfrm>
            </p:grpSpPr>
            <p:grpSp>
              <p:nvGrpSpPr>
                <p:cNvPr id="946" name="Google Shape;946;p28"/>
                <p:cNvGrpSpPr/>
                <p:nvPr/>
              </p:nvGrpSpPr>
              <p:grpSpPr>
                <a:xfrm>
                  <a:off x="446109" y="4829309"/>
                  <a:ext cx="951599" cy="1491537"/>
                  <a:chOff x="446109" y="4848359"/>
                  <a:chExt cx="951599" cy="1491537"/>
                </a:xfrm>
              </p:grpSpPr>
              <p:grpSp>
                <p:nvGrpSpPr>
                  <p:cNvPr id="947" name="Google Shape;947;p28"/>
                  <p:cNvGrpSpPr/>
                  <p:nvPr/>
                </p:nvGrpSpPr>
                <p:grpSpPr>
                  <a:xfrm>
                    <a:off x="494565" y="4900004"/>
                    <a:ext cx="856905" cy="1380928"/>
                    <a:chOff x="494565" y="4900004"/>
                    <a:chExt cx="856905" cy="1380928"/>
                  </a:xfrm>
                </p:grpSpPr>
                <p:grpSp>
                  <p:nvGrpSpPr>
                    <p:cNvPr id="948" name="Google Shape;948;p28"/>
                    <p:cNvGrpSpPr/>
                    <p:nvPr/>
                  </p:nvGrpSpPr>
                  <p:grpSpPr>
                    <a:xfrm>
                      <a:off x="819411" y="5403657"/>
                      <a:ext cx="260088" cy="260088"/>
                      <a:chOff x="-115154" y="5880153"/>
                      <a:chExt cx="361991" cy="361991"/>
                    </a:xfrm>
                  </p:grpSpPr>
                  <p:sp>
                    <p:nvSpPr>
                      <p:cNvPr id="949" name="Google Shape;949;p28"/>
                      <p:cNvSpPr/>
                      <p:nvPr/>
                    </p:nvSpPr>
                    <p:spPr>
                      <a:xfrm>
                        <a:off x="-115154" y="5880153"/>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950" name="Google Shape;950;p28"/>
                      <p:cNvPicPr preferRelativeResize="0"/>
                      <p:nvPr/>
                    </p:nvPicPr>
                    <p:blipFill rotWithShape="1">
                      <a:blip r:embed="rId4">
                        <a:alphaModFix/>
                      </a:blip>
                      <a:srcRect b="0" l="0" r="0" t="0"/>
                      <a:stretch/>
                    </p:blipFill>
                    <p:spPr>
                      <a:xfrm>
                        <a:off x="-59716" y="5978219"/>
                        <a:ext cx="267047" cy="178558"/>
                      </a:xfrm>
                      <a:prstGeom prst="rect">
                        <a:avLst/>
                      </a:prstGeom>
                      <a:noFill/>
                      <a:ln>
                        <a:noFill/>
                      </a:ln>
                    </p:spPr>
                  </p:pic>
                </p:grpSp>
                <p:grpSp>
                  <p:nvGrpSpPr>
                    <p:cNvPr id="951" name="Google Shape;951;p28"/>
                    <p:cNvGrpSpPr/>
                    <p:nvPr/>
                  </p:nvGrpSpPr>
                  <p:grpSpPr>
                    <a:xfrm>
                      <a:off x="890456" y="4900004"/>
                      <a:ext cx="260088" cy="260088"/>
                      <a:chOff x="-82550" y="5431681"/>
                      <a:chExt cx="361991" cy="361991"/>
                    </a:xfrm>
                  </p:grpSpPr>
                  <p:sp>
                    <p:nvSpPr>
                      <p:cNvPr id="952" name="Google Shape;952;p28"/>
                      <p:cNvSpPr/>
                      <p:nvPr/>
                    </p:nvSpPr>
                    <p:spPr>
                      <a:xfrm>
                        <a:off x="-82550" y="5431681"/>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953" name="Google Shape;953;p28"/>
                      <p:cNvPicPr preferRelativeResize="0"/>
                      <p:nvPr/>
                    </p:nvPicPr>
                    <p:blipFill rotWithShape="1">
                      <a:blip r:embed="rId5">
                        <a:alphaModFix/>
                      </a:blip>
                      <a:srcRect b="0" l="0" r="0" t="0"/>
                      <a:stretch/>
                    </p:blipFill>
                    <p:spPr>
                      <a:xfrm>
                        <a:off x="-37953" y="5518162"/>
                        <a:ext cx="272797" cy="198121"/>
                      </a:xfrm>
                      <a:prstGeom prst="rect">
                        <a:avLst/>
                      </a:prstGeom>
                      <a:noFill/>
                      <a:ln>
                        <a:noFill/>
                      </a:ln>
                    </p:spPr>
                  </p:pic>
                </p:grpSp>
                <p:grpSp>
                  <p:nvGrpSpPr>
                    <p:cNvPr id="954" name="Google Shape;954;p28"/>
                    <p:cNvGrpSpPr/>
                    <p:nvPr/>
                  </p:nvGrpSpPr>
                  <p:grpSpPr>
                    <a:xfrm>
                      <a:off x="1091382" y="5741408"/>
                      <a:ext cx="260088" cy="260088"/>
                      <a:chOff x="-185004" y="6312823"/>
                      <a:chExt cx="361991" cy="361991"/>
                    </a:xfrm>
                  </p:grpSpPr>
                  <p:sp>
                    <p:nvSpPr>
                      <p:cNvPr id="955" name="Google Shape;955;p28"/>
                      <p:cNvSpPr/>
                      <p:nvPr/>
                    </p:nvSpPr>
                    <p:spPr>
                      <a:xfrm>
                        <a:off x="-185004" y="6312823"/>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956" name="Google Shape;956;p28"/>
                      <p:cNvPicPr preferRelativeResize="0"/>
                      <p:nvPr/>
                    </p:nvPicPr>
                    <p:blipFill rotWithShape="1">
                      <a:blip r:embed="rId6">
                        <a:alphaModFix/>
                      </a:blip>
                      <a:srcRect b="0" l="0" r="0" t="0"/>
                      <a:stretch/>
                    </p:blipFill>
                    <p:spPr>
                      <a:xfrm>
                        <a:off x="-170589" y="6407050"/>
                        <a:ext cx="313100" cy="169596"/>
                      </a:xfrm>
                      <a:prstGeom prst="rect">
                        <a:avLst/>
                      </a:prstGeom>
                      <a:noFill/>
                      <a:ln>
                        <a:noFill/>
                      </a:ln>
                    </p:spPr>
                  </p:pic>
                </p:grpSp>
                <p:grpSp>
                  <p:nvGrpSpPr>
                    <p:cNvPr id="957" name="Google Shape;957;p28"/>
                    <p:cNvGrpSpPr/>
                    <p:nvPr/>
                  </p:nvGrpSpPr>
                  <p:grpSpPr>
                    <a:xfrm>
                      <a:off x="738866" y="6000675"/>
                      <a:ext cx="260088" cy="260088"/>
                      <a:chOff x="-928781" y="5440141"/>
                      <a:chExt cx="361991" cy="361991"/>
                    </a:xfrm>
                  </p:grpSpPr>
                  <p:sp>
                    <p:nvSpPr>
                      <p:cNvPr id="958" name="Google Shape;958;p28"/>
                      <p:cNvSpPr/>
                      <p:nvPr/>
                    </p:nvSpPr>
                    <p:spPr>
                      <a:xfrm>
                        <a:off x="-928781" y="5440141"/>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959" name="Google Shape;959;p28"/>
                      <p:cNvPicPr preferRelativeResize="0"/>
                      <p:nvPr/>
                    </p:nvPicPr>
                    <p:blipFill rotWithShape="1">
                      <a:blip r:embed="rId7">
                        <a:alphaModFix/>
                      </a:blip>
                      <a:srcRect b="0" l="0" r="0" t="0"/>
                      <a:stretch/>
                    </p:blipFill>
                    <p:spPr>
                      <a:xfrm>
                        <a:off x="-814595" y="5482410"/>
                        <a:ext cx="146319" cy="272686"/>
                      </a:xfrm>
                      <a:prstGeom prst="rect">
                        <a:avLst/>
                      </a:prstGeom>
                      <a:noFill/>
                      <a:ln>
                        <a:noFill/>
                      </a:ln>
                    </p:spPr>
                  </p:pic>
                </p:grpSp>
                <p:grpSp>
                  <p:nvGrpSpPr>
                    <p:cNvPr id="960" name="Google Shape;960;p28"/>
                    <p:cNvGrpSpPr/>
                    <p:nvPr/>
                  </p:nvGrpSpPr>
                  <p:grpSpPr>
                    <a:xfrm>
                      <a:off x="523826" y="5829034"/>
                      <a:ext cx="260088" cy="260088"/>
                      <a:chOff x="-939302" y="5971145"/>
                      <a:chExt cx="361991" cy="361991"/>
                    </a:xfrm>
                  </p:grpSpPr>
                  <p:sp>
                    <p:nvSpPr>
                      <p:cNvPr id="961" name="Google Shape;961;p28"/>
                      <p:cNvSpPr/>
                      <p:nvPr/>
                    </p:nvSpPr>
                    <p:spPr>
                      <a:xfrm>
                        <a:off x="-939302" y="5971145"/>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962" name="Google Shape;962;p28"/>
                      <p:cNvPicPr preferRelativeResize="0"/>
                      <p:nvPr/>
                    </p:nvPicPr>
                    <p:blipFill rotWithShape="1">
                      <a:blip r:embed="rId8">
                        <a:alphaModFix/>
                      </a:blip>
                      <a:srcRect b="0" l="0" r="0" t="0"/>
                      <a:stretch/>
                    </p:blipFill>
                    <p:spPr>
                      <a:xfrm>
                        <a:off x="-855142" y="6015263"/>
                        <a:ext cx="202011" cy="233231"/>
                      </a:xfrm>
                      <a:prstGeom prst="rect">
                        <a:avLst/>
                      </a:prstGeom>
                      <a:noFill/>
                      <a:ln>
                        <a:noFill/>
                      </a:ln>
                    </p:spPr>
                  </p:pic>
                </p:grpSp>
                <p:grpSp>
                  <p:nvGrpSpPr>
                    <p:cNvPr id="963" name="Google Shape;963;p28"/>
                    <p:cNvGrpSpPr/>
                    <p:nvPr/>
                  </p:nvGrpSpPr>
                  <p:grpSpPr>
                    <a:xfrm>
                      <a:off x="1033183" y="6020844"/>
                      <a:ext cx="260088" cy="260088"/>
                      <a:chOff x="-82550" y="5431681"/>
                      <a:chExt cx="361991" cy="361991"/>
                    </a:xfrm>
                  </p:grpSpPr>
                  <p:sp>
                    <p:nvSpPr>
                      <p:cNvPr id="964" name="Google Shape;964;p28"/>
                      <p:cNvSpPr/>
                      <p:nvPr/>
                    </p:nvSpPr>
                    <p:spPr>
                      <a:xfrm>
                        <a:off x="-82550" y="5431681"/>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965" name="Google Shape;965;p28"/>
                      <p:cNvPicPr preferRelativeResize="0"/>
                      <p:nvPr/>
                    </p:nvPicPr>
                    <p:blipFill rotWithShape="1">
                      <a:blip r:embed="rId5">
                        <a:alphaModFix/>
                      </a:blip>
                      <a:srcRect b="0" l="0" r="0" t="0"/>
                      <a:stretch/>
                    </p:blipFill>
                    <p:spPr>
                      <a:xfrm>
                        <a:off x="-37953" y="5518162"/>
                        <a:ext cx="272797" cy="198121"/>
                      </a:xfrm>
                      <a:prstGeom prst="rect">
                        <a:avLst/>
                      </a:prstGeom>
                      <a:noFill/>
                      <a:ln>
                        <a:noFill/>
                      </a:ln>
                    </p:spPr>
                  </p:pic>
                </p:grpSp>
                <p:grpSp>
                  <p:nvGrpSpPr>
                    <p:cNvPr id="966" name="Google Shape;966;p28"/>
                    <p:cNvGrpSpPr/>
                    <p:nvPr/>
                  </p:nvGrpSpPr>
                  <p:grpSpPr>
                    <a:xfrm>
                      <a:off x="1072515" y="5239763"/>
                      <a:ext cx="260088" cy="260088"/>
                      <a:chOff x="-939302" y="5971145"/>
                      <a:chExt cx="361991" cy="361991"/>
                    </a:xfrm>
                  </p:grpSpPr>
                  <p:sp>
                    <p:nvSpPr>
                      <p:cNvPr id="967" name="Google Shape;967;p28"/>
                      <p:cNvSpPr/>
                      <p:nvPr/>
                    </p:nvSpPr>
                    <p:spPr>
                      <a:xfrm>
                        <a:off x="-939302" y="5971145"/>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968" name="Google Shape;968;p28"/>
                      <p:cNvPicPr preferRelativeResize="0"/>
                      <p:nvPr/>
                    </p:nvPicPr>
                    <p:blipFill rotWithShape="1">
                      <a:blip r:embed="rId8">
                        <a:alphaModFix/>
                      </a:blip>
                      <a:srcRect b="0" l="0" r="0" t="0"/>
                      <a:stretch/>
                    </p:blipFill>
                    <p:spPr>
                      <a:xfrm>
                        <a:off x="-855142" y="6015263"/>
                        <a:ext cx="202011" cy="233231"/>
                      </a:xfrm>
                      <a:prstGeom prst="rect">
                        <a:avLst/>
                      </a:prstGeom>
                      <a:noFill/>
                      <a:ln>
                        <a:noFill/>
                      </a:ln>
                    </p:spPr>
                  </p:pic>
                </p:grpSp>
                <p:grpSp>
                  <p:nvGrpSpPr>
                    <p:cNvPr id="969" name="Google Shape;969;p28"/>
                    <p:cNvGrpSpPr/>
                    <p:nvPr/>
                  </p:nvGrpSpPr>
                  <p:grpSpPr>
                    <a:xfrm>
                      <a:off x="653870" y="5071645"/>
                      <a:ext cx="260088" cy="260088"/>
                      <a:chOff x="-185004" y="6312823"/>
                      <a:chExt cx="361991" cy="361991"/>
                    </a:xfrm>
                  </p:grpSpPr>
                  <p:sp>
                    <p:nvSpPr>
                      <p:cNvPr id="970" name="Google Shape;970;p28"/>
                      <p:cNvSpPr/>
                      <p:nvPr/>
                    </p:nvSpPr>
                    <p:spPr>
                      <a:xfrm>
                        <a:off x="-185004" y="6312823"/>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971" name="Google Shape;971;p28"/>
                      <p:cNvPicPr preferRelativeResize="0"/>
                      <p:nvPr/>
                    </p:nvPicPr>
                    <p:blipFill rotWithShape="1">
                      <a:blip r:embed="rId6">
                        <a:alphaModFix/>
                      </a:blip>
                      <a:srcRect b="0" l="0" r="0" t="0"/>
                      <a:stretch/>
                    </p:blipFill>
                    <p:spPr>
                      <a:xfrm>
                        <a:off x="-170589" y="6407050"/>
                        <a:ext cx="313100" cy="169596"/>
                      </a:xfrm>
                      <a:prstGeom prst="rect">
                        <a:avLst/>
                      </a:prstGeom>
                      <a:noFill/>
                      <a:ln>
                        <a:noFill/>
                      </a:ln>
                    </p:spPr>
                  </p:pic>
                </p:grpSp>
                <p:grpSp>
                  <p:nvGrpSpPr>
                    <p:cNvPr id="972" name="Google Shape;972;p28"/>
                    <p:cNvGrpSpPr/>
                    <p:nvPr/>
                  </p:nvGrpSpPr>
                  <p:grpSpPr>
                    <a:xfrm>
                      <a:off x="494565" y="5489410"/>
                      <a:ext cx="260088" cy="260088"/>
                      <a:chOff x="-928781" y="5440141"/>
                      <a:chExt cx="361991" cy="361991"/>
                    </a:xfrm>
                  </p:grpSpPr>
                  <p:sp>
                    <p:nvSpPr>
                      <p:cNvPr id="973" name="Google Shape;973;p28"/>
                      <p:cNvSpPr/>
                      <p:nvPr/>
                    </p:nvSpPr>
                    <p:spPr>
                      <a:xfrm>
                        <a:off x="-928781" y="5440141"/>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974" name="Google Shape;974;p28"/>
                      <p:cNvPicPr preferRelativeResize="0"/>
                      <p:nvPr/>
                    </p:nvPicPr>
                    <p:blipFill rotWithShape="1">
                      <a:blip r:embed="rId7">
                        <a:alphaModFix/>
                      </a:blip>
                      <a:srcRect b="0" l="0" r="0" t="0"/>
                      <a:stretch/>
                    </p:blipFill>
                    <p:spPr>
                      <a:xfrm>
                        <a:off x="-814595" y="5482410"/>
                        <a:ext cx="146319" cy="272686"/>
                      </a:xfrm>
                      <a:prstGeom prst="rect">
                        <a:avLst/>
                      </a:prstGeom>
                      <a:noFill/>
                      <a:ln>
                        <a:noFill/>
                      </a:ln>
                    </p:spPr>
                  </p:pic>
                </p:grpSp>
                <p:grpSp>
                  <p:nvGrpSpPr>
                    <p:cNvPr id="975" name="Google Shape;975;p28"/>
                    <p:cNvGrpSpPr/>
                    <p:nvPr/>
                  </p:nvGrpSpPr>
                  <p:grpSpPr>
                    <a:xfrm>
                      <a:off x="790529" y="5649075"/>
                      <a:ext cx="260088" cy="260088"/>
                      <a:chOff x="-82550" y="5431681"/>
                      <a:chExt cx="361991" cy="361991"/>
                    </a:xfrm>
                  </p:grpSpPr>
                  <p:sp>
                    <p:nvSpPr>
                      <p:cNvPr id="976" name="Google Shape;976;p28"/>
                      <p:cNvSpPr/>
                      <p:nvPr/>
                    </p:nvSpPr>
                    <p:spPr>
                      <a:xfrm>
                        <a:off x="-82550" y="5431681"/>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977" name="Google Shape;977;p28"/>
                      <p:cNvPicPr preferRelativeResize="0"/>
                      <p:nvPr/>
                    </p:nvPicPr>
                    <p:blipFill rotWithShape="1">
                      <a:blip r:embed="rId5">
                        <a:alphaModFix/>
                      </a:blip>
                      <a:srcRect b="0" l="0" r="0" t="0"/>
                      <a:stretch/>
                    </p:blipFill>
                    <p:spPr>
                      <a:xfrm>
                        <a:off x="-37953" y="5518162"/>
                        <a:ext cx="272797" cy="198121"/>
                      </a:xfrm>
                      <a:prstGeom prst="rect">
                        <a:avLst/>
                      </a:prstGeom>
                      <a:noFill/>
                      <a:ln>
                        <a:noFill/>
                      </a:ln>
                    </p:spPr>
                  </p:pic>
                </p:grpSp>
              </p:grpSp>
              <p:sp>
                <p:nvSpPr>
                  <p:cNvPr id="978" name="Google Shape;978;p28"/>
                  <p:cNvSpPr/>
                  <p:nvPr/>
                </p:nvSpPr>
                <p:spPr>
                  <a:xfrm>
                    <a:off x="446109" y="4848359"/>
                    <a:ext cx="951599" cy="1491537"/>
                  </a:xfrm>
                  <a:prstGeom prst="rect">
                    <a:avLst/>
                  </a:prstGeom>
                  <a:solidFill>
                    <a:schemeClr val="lt1">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grpSp>
              <p:nvGrpSpPr>
                <p:cNvPr id="979" name="Google Shape;979;p28"/>
                <p:cNvGrpSpPr/>
                <p:nvPr/>
              </p:nvGrpSpPr>
              <p:grpSpPr>
                <a:xfrm>
                  <a:off x="594401" y="5110014"/>
                  <a:ext cx="677443" cy="1036298"/>
                  <a:chOff x="-349622" y="5556723"/>
                  <a:chExt cx="677443" cy="1036298"/>
                </a:xfrm>
              </p:grpSpPr>
              <p:grpSp>
                <p:nvGrpSpPr>
                  <p:cNvPr id="980" name="Google Shape;980;p28"/>
                  <p:cNvGrpSpPr/>
                  <p:nvPr/>
                </p:nvGrpSpPr>
                <p:grpSpPr>
                  <a:xfrm>
                    <a:off x="-304164" y="5732470"/>
                    <a:ext cx="276444" cy="276444"/>
                    <a:chOff x="-115154" y="5880153"/>
                    <a:chExt cx="361991" cy="361991"/>
                  </a:xfrm>
                </p:grpSpPr>
                <p:sp>
                  <p:nvSpPr>
                    <p:cNvPr id="981" name="Google Shape;981;p28"/>
                    <p:cNvSpPr/>
                    <p:nvPr/>
                  </p:nvSpPr>
                  <p:spPr>
                    <a:xfrm>
                      <a:off x="-115154" y="5880153"/>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982" name="Google Shape;982;p28"/>
                    <p:cNvPicPr preferRelativeResize="0"/>
                    <p:nvPr/>
                  </p:nvPicPr>
                  <p:blipFill rotWithShape="1">
                    <a:blip r:embed="rId9">
                      <a:alphaModFix/>
                    </a:blip>
                    <a:srcRect b="0" l="0" r="0" t="0"/>
                    <a:stretch/>
                  </p:blipFill>
                  <p:spPr>
                    <a:xfrm>
                      <a:off x="-59716" y="5978219"/>
                      <a:ext cx="267047" cy="178558"/>
                    </a:xfrm>
                    <a:prstGeom prst="rect">
                      <a:avLst/>
                    </a:prstGeom>
                    <a:noFill/>
                    <a:ln>
                      <a:noFill/>
                    </a:ln>
                  </p:spPr>
                </p:pic>
              </p:grpSp>
              <p:grpSp>
                <p:nvGrpSpPr>
                  <p:cNvPr id="983" name="Google Shape;983;p28"/>
                  <p:cNvGrpSpPr/>
                  <p:nvPr/>
                </p:nvGrpSpPr>
                <p:grpSpPr>
                  <a:xfrm>
                    <a:off x="51377" y="5954800"/>
                    <a:ext cx="276444" cy="276444"/>
                    <a:chOff x="-82550" y="5431681"/>
                    <a:chExt cx="361991" cy="361991"/>
                  </a:xfrm>
                </p:grpSpPr>
                <p:sp>
                  <p:nvSpPr>
                    <p:cNvPr id="984" name="Google Shape;984;p28"/>
                    <p:cNvSpPr/>
                    <p:nvPr/>
                  </p:nvSpPr>
                  <p:spPr>
                    <a:xfrm>
                      <a:off x="-82550" y="5431681"/>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985" name="Google Shape;985;p28"/>
                    <p:cNvPicPr preferRelativeResize="0"/>
                    <p:nvPr/>
                  </p:nvPicPr>
                  <p:blipFill rotWithShape="1">
                    <a:blip r:embed="rId10">
                      <a:alphaModFix/>
                    </a:blip>
                    <a:srcRect b="0" l="0" r="0" t="0"/>
                    <a:stretch/>
                  </p:blipFill>
                  <p:spPr>
                    <a:xfrm>
                      <a:off x="-37953" y="5518162"/>
                      <a:ext cx="272797" cy="198121"/>
                    </a:xfrm>
                    <a:prstGeom prst="rect">
                      <a:avLst/>
                    </a:prstGeom>
                    <a:noFill/>
                    <a:ln>
                      <a:noFill/>
                    </a:ln>
                  </p:spPr>
                </p:pic>
              </p:grpSp>
              <p:grpSp>
                <p:nvGrpSpPr>
                  <p:cNvPr id="986" name="Google Shape;986;p28"/>
                  <p:cNvGrpSpPr/>
                  <p:nvPr/>
                </p:nvGrpSpPr>
                <p:grpSpPr>
                  <a:xfrm>
                    <a:off x="-46849" y="5556723"/>
                    <a:ext cx="276444" cy="276444"/>
                    <a:chOff x="-185004" y="6312823"/>
                    <a:chExt cx="361991" cy="361991"/>
                  </a:xfrm>
                </p:grpSpPr>
                <p:sp>
                  <p:nvSpPr>
                    <p:cNvPr id="987" name="Google Shape;987;p28"/>
                    <p:cNvSpPr/>
                    <p:nvPr/>
                  </p:nvSpPr>
                  <p:spPr>
                    <a:xfrm>
                      <a:off x="-185004" y="6312823"/>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988" name="Google Shape;988;p28"/>
                    <p:cNvPicPr preferRelativeResize="0"/>
                    <p:nvPr/>
                  </p:nvPicPr>
                  <p:blipFill rotWithShape="1">
                    <a:blip r:embed="rId11">
                      <a:alphaModFix/>
                    </a:blip>
                    <a:srcRect b="0" l="0" r="0" t="0"/>
                    <a:stretch/>
                  </p:blipFill>
                  <p:spPr>
                    <a:xfrm>
                      <a:off x="-170589" y="6407050"/>
                      <a:ext cx="313100" cy="169596"/>
                    </a:xfrm>
                    <a:prstGeom prst="rect">
                      <a:avLst/>
                    </a:prstGeom>
                    <a:noFill/>
                    <a:ln>
                      <a:noFill/>
                    </a:ln>
                  </p:spPr>
                </p:pic>
              </p:grpSp>
              <p:grpSp>
                <p:nvGrpSpPr>
                  <p:cNvPr id="989" name="Google Shape;989;p28"/>
                  <p:cNvGrpSpPr/>
                  <p:nvPr/>
                </p:nvGrpSpPr>
                <p:grpSpPr>
                  <a:xfrm>
                    <a:off x="-82729" y="6316577"/>
                    <a:ext cx="276444" cy="276444"/>
                    <a:chOff x="-941288" y="5345154"/>
                    <a:chExt cx="361991" cy="361991"/>
                  </a:xfrm>
                </p:grpSpPr>
                <p:sp>
                  <p:nvSpPr>
                    <p:cNvPr id="990" name="Google Shape;990;p28"/>
                    <p:cNvSpPr/>
                    <p:nvPr/>
                  </p:nvSpPr>
                  <p:spPr>
                    <a:xfrm>
                      <a:off x="-941288" y="5345154"/>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991" name="Google Shape;991;p28"/>
                    <p:cNvPicPr preferRelativeResize="0"/>
                    <p:nvPr/>
                  </p:nvPicPr>
                  <p:blipFill rotWithShape="1">
                    <a:blip r:embed="rId12">
                      <a:alphaModFix/>
                    </a:blip>
                    <a:srcRect b="0" l="0" r="0" t="0"/>
                    <a:stretch/>
                  </p:blipFill>
                  <p:spPr>
                    <a:xfrm>
                      <a:off x="-827102" y="5387418"/>
                      <a:ext cx="146319" cy="272686"/>
                    </a:xfrm>
                    <a:prstGeom prst="rect">
                      <a:avLst/>
                    </a:prstGeom>
                    <a:noFill/>
                    <a:ln>
                      <a:noFill/>
                    </a:ln>
                  </p:spPr>
                </p:pic>
              </p:grpSp>
              <p:grpSp>
                <p:nvGrpSpPr>
                  <p:cNvPr id="992" name="Google Shape;992;p28"/>
                  <p:cNvGrpSpPr/>
                  <p:nvPr/>
                </p:nvGrpSpPr>
                <p:grpSpPr>
                  <a:xfrm>
                    <a:off x="-349622" y="6128091"/>
                    <a:ext cx="276444" cy="276444"/>
                    <a:chOff x="-939302" y="5971145"/>
                    <a:chExt cx="361991" cy="361991"/>
                  </a:xfrm>
                </p:grpSpPr>
                <p:sp>
                  <p:nvSpPr>
                    <p:cNvPr id="993" name="Google Shape;993;p28"/>
                    <p:cNvSpPr/>
                    <p:nvPr/>
                  </p:nvSpPr>
                  <p:spPr>
                    <a:xfrm>
                      <a:off x="-939302" y="5971145"/>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994" name="Google Shape;994;p28"/>
                    <p:cNvPicPr preferRelativeResize="0"/>
                    <p:nvPr/>
                  </p:nvPicPr>
                  <p:blipFill rotWithShape="1">
                    <a:blip r:embed="rId13">
                      <a:alphaModFix/>
                    </a:blip>
                    <a:srcRect b="0" l="0" r="0" t="0"/>
                    <a:stretch/>
                  </p:blipFill>
                  <p:spPr>
                    <a:xfrm>
                      <a:off x="-855142" y="6015263"/>
                      <a:ext cx="202011" cy="233231"/>
                    </a:xfrm>
                    <a:prstGeom prst="rect">
                      <a:avLst/>
                    </a:prstGeom>
                    <a:noFill/>
                    <a:ln>
                      <a:noFill/>
                    </a:ln>
                  </p:spPr>
                </p:pic>
              </p:grpSp>
            </p:grpSp>
          </p:grpSp>
          <p:sp>
            <p:nvSpPr>
              <p:cNvPr id="995" name="Google Shape;995;p28"/>
              <p:cNvSpPr/>
              <p:nvPr/>
            </p:nvSpPr>
            <p:spPr>
              <a:xfrm>
                <a:off x="-4246287" y="6495971"/>
                <a:ext cx="979755"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193EB0"/>
                    </a:solidFill>
                    <a:latin typeface="Arial"/>
                    <a:ea typeface="Arial"/>
                    <a:cs typeface="Arial"/>
                    <a:sym typeface="Arial"/>
                  </a:rPr>
                  <a:t>Nguồn dữ liệu</a:t>
                </a:r>
                <a:endParaRPr sz="1000">
                  <a:solidFill>
                    <a:srgbClr val="193EB0"/>
                  </a:solidFill>
                  <a:latin typeface="Arial"/>
                  <a:ea typeface="Arial"/>
                  <a:cs typeface="Arial"/>
                  <a:sym typeface="Arial"/>
                </a:endParaRPr>
              </a:p>
            </p:txBody>
          </p:sp>
        </p:grpSp>
        <p:grpSp>
          <p:nvGrpSpPr>
            <p:cNvPr id="996" name="Google Shape;996;p28"/>
            <p:cNvGrpSpPr/>
            <p:nvPr/>
          </p:nvGrpSpPr>
          <p:grpSpPr>
            <a:xfrm>
              <a:off x="3558007" y="3791793"/>
              <a:ext cx="1109277" cy="356477"/>
              <a:chOff x="3269525" y="3251590"/>
              <a:chExt cx="1109277" cy="356477"/>
            </a:xfrm>
          </p:grpSpPr>
          <p:grpSp>
            <p:nvGrpSpPr>
              <p:cNvPr id="997" name="Google Shape;997;p28"/>
              <p:cNvGrpSpPr/>
              <p:nvPr/>
            </p:nvGrpSpPr>
            <p:grpSpPr>
              <a:xfrm>
                <a:off x="3269525" y="3251590"/>
                <a:ext cx="335864" cy="356477"/>
                <a:chOff x="2431274" y="4881985"/>
                <a:chExt cx="335864" cy="356477"/>
              </a:xfrm>
            </p:grpSpPr>
            <p:cxnSp>
              <p:nvCxnSpPr>
                <p:cNvPr id="998" name="Google Shape;998;p28"/>
                <p:cNvCxnSpPr/>
                <p:nvPr/>
              </p:nvCxnSpPr>
              <p:spPr>
                <a:xfrm>
                  <a:off x="2459027" y="4981287"/>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999" name="Google Shape;999;p28"/>
                <p:cNvCxnSpPr/>
                <p:nvPr/>
              </p:nvCxnSpPr>
              <p:spPr>
                <a:xfrm>
                  <a:off x="2511477" y="4881985"/>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1000" name="Google Shape;1000;p28"/>
                <p:cNvCxnSpPr/>
                <p:nvPr/>
              </p:nvCxnSpPr>
              <p:spPr>
                <a:xfrm>
                  <a:off x="2508365" y="50787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1001" name="Google Shape;1001;p28"/>
                <p:cNvCxnSpPr/>
                <p:nvPr/>
              </p:nvCxnSpPr>
              <p:spPr>
                <a:xfrm>
                  <a:off x="2431274" y="51622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1002" name="Google Shape;1002;p28"/>
                <p:cNvCxnSpPr/>
                <p:nvPr/>
              </p:nvCxnSpPr>
              <p:spPr>
                <a:xfrm>
                  <a:off x="2517827" y="5238462"/>
                  <a:ext cx="249311" cy="0"/>
                </a:xfrm>
                <a:prstGeom prst="straightConnector1">
                  <a:avLst/>
                </a:prstGeom>
                <a:noFill/>
                <a:ln cap="flat" cmpd="sng" w="28575">
                  <a:solidFill>
                    <a:srgbClr val="193EB0"/>
                  </a:solidFill>
                  <a:prstDash val="solid"/>
                  <a:miter lim="800000"/>
                  <a:headEnd len="sm" w="sm" type="none"/>
                  <a:tailEnd len="med" w="med" type="triangle"/>
                </a:ln>
              </p:spPr>
            </p:cxnSp>
          </p:grpSp>
          <p:grpSp>
            <p:nvGrpSpPr>
              <p:cNvPr id="1003" name="Google Shape;1003;p28"/>
              <p:cNvGrpSpPr/>
              <p:nvPr/>
            </p:nvGrpSpPr>
            <p:grpSpPr>
              <a:xfrm>
                <a:off x="3653310" y="3251590"/>
                <a:ext cx="335864" cy="356477"/>
                <a:chOff x="2431274" y="4881985"/>
                <a:chExt cx="335864" cy="356477"/>
              </a:xfrm>
            </p:grpSpPr>
            <p:cxnSp>
              <p:nvCxnSpPr>
                <p:cNvPr id="1004" name="Google Shape;1004;p28"/>
                <p:cNvCxnSpPr/>
                <p:nvPr/>
              </p:nvCxnSpPr>
              <p:spPr>
                <a:xfrm>
                  <a:off x="2459027" y="4981287"/>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1005" name="Google Shape;1005;p28"/>
                <p:cNvCxnSpPr/>
                <p:nvPr/>
              </p:nvCxnSpPr>
              <p:spPr>
                <a:xfrm>
                  <a:off x="2511477" y="4881985"/>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1006" name="Google Shape;1006;p28"/>
                <p:cNvCxnSpPr/>
                <p:nvPr/>
              </p:nvCxnSpPr>
              <p:spPr>
                <a:xfrm>
                  <a:off x="2508365" y="50787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1007" name="Google Shape;1007;p28"/>
                <p:cNvCxnSpPr/>
                <p:nvPr/>
              </p:nvCxnSpPr>
              <p:spPr>
                <a:xfrm>
                  <a:off x="2431274" y="51622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1008" name="Google Shape;1008;p28"/>
                <p:cNvCxnSpPr/>
                <p:nvPr/>
              </p:nvCxnSpPr>
              <p:spPr>
                <a:xfrm>
                  <a:off x="2517827" y="5238462"/>
                  <a:ext cx="249311" cy="0"/>
                </a:xfrm>
                <a:prstGeom prst="straightConnector1">
                  <a:avLst/>
                </a:prstGeom>
                <a:noFill/>
                <a:ln cap="flat" cmpd="sng" w="28575">
                  <a:solidFill>
                    <a:srgbClr val="193EB0"/>
                  </a:solidFill>
                  <a:prstDash val="solid"/>
                  <a:miter lim="800000"/>
                  <a:headEnd len="sm" w="sm" type="none"/>
                  <a:tailEnd len="med" w="med" type="triangle"/>
                </a:ln>
              </p:spPr>
            </p:cxnSp>
          </p:grpSp>
          <p:grpSp>
            <p:nvGrpSpPr>
              <p:cNvPr id="1009" name="Google Shape;1009;p28"/>
              <p:cNvGrpSpPr/>
              <p:nvPr/>
            </p:nvGrpSpPr>
            <p:grpSpPr>
              <a:xfrm>
                <a:off x="4042938" y="3251590"/>
                <a:ext cx="335864" cy="356477"/>
                <a:chOff x="2431274" y="4881985"/>
                <a:chExt cx="335864" cy="356477"/>
              </a:xfrm>
            </p:grpSpPr>
            <p:cxnSp>
              <p:nvCxnSpPr>
                <p:cNvPr id="1010" name="Google Shape;1010;p28"/>
                <p:cNvCxnSpPr/>
                <p:nvPr/>
              </p:nvCxnSpPr>
              <p:spPr>
                <a:xfrm>
                  <a:off x="2459027" y="4981287"/>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1011" name="Google Shape;1011;p28"/>
                <p:cNvCxnSpPr/>
                <p:nvPr/>
              </p:nvCxnSpPr>
              <p:spPr>
                <a:xfrm>
                  <a:off x="2511477" y="4881985"/>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1012" name="Google Shape;1012;p28"/>
                <p:cNvCxnSpPr/>
                <p:nvPr/>
              </p:nvCxnSpPr>
              <p:spPr>
                <a:xfrm>
                  <a:off x="2508365" y="50787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1013" name="Google Shape;1013;p28"/>
                <p:cNvCxnSpPr/>
                <p:nvPr/>
              </p:nvCxnSpPr>
              <p:spPr>
                <a:xfrm>
                  <a:off x="2431274" y="5162262"/>
                  <a:ext cx="249311" cy="0"/>
                </a:xfrm>
                <a:prstGeom prst="straightConnector1">
                  <a:avLst/>
                </a:prstGeom>
                <a:noFill/>
                <a:ln cap="flat" cmpd="sng" w="28575">
                  <a:solidFill>
                    <a:srgbClr val="193EB0"/>
                  </a:solidFill>
                  <a:prstDash val="solid"/>
                  <a:miter lim="800000"/>
                  <a:headEnd len="sm" w="sm" type="none"/>
                  <a:tailEnd len="med" w="med" type="triangle"/>
                </a:ln>
              </p:spPr>
            </p:cxnSp>
            <p:cxnSp>
              <p:nvCxnSpPr>
                <p:cNvPr id="1014" name="Google Shape;1014;p28"/>
                <p:cNvCxnSpPr/>
                <p:nvPr/>
              </p:nvCxnSpPr>
              <p:spPr>
                <a:xfrm>
                  <a:off x="2517827" y="5238462"/>
                  <a:ext cx="249311" cy="0"/>
                </a:xfrm>
                <a:prstGeom prst="straightConnector1">
                  <a:avLst/>
                </a:prstGeom>
                <a:noFill/>
                <a:ln cap="flat" cmpd="sng" w="28575">
                  <a:solidFill>
                    <a:srgbClr val="193EB0"/>
                  </a:solidFill>
                  <a:prstDash val="solid"/>
                  <a:miter lim="800000"/>
                  <a:headEnd len="sm" w="sm" type="none"/>
                  <a:tailEnd len="med" w="med" type="triangle"/>
                </a:ln>
              </p:spPr>
            </p:cxnSp>
          </p:grpSp>
        </p:grpSp>
        <p:grpSp>
          <p:nvGrpSpPr>
            <p:cNvPr id="1015" name="Google Shape;1015;p28"/>
            <p:cNvGrpSpPr/>
            <p:nvPr/>
          </p:nvGrpSpPr>
          <p:grpSpPr>
            <a:xfrm>
              <a:off x="4829995" y="3530327"/>
              <a:ext cx="2067898" cy="1007035"/>
              <a:chOff x="4617713" y="3002824"/>
              <a:chExt cx="2067898" cy="1007035"/>
            </a:xfrm>
          </p:grpSpPr>
          <p:pic>
            <p:nvPicPr>
              <p:cNvPr id="935" name="Google Shape;935;p28"/>
              <p:cNvPicPr preferRelativeResize="0"/>
              <p:nvPr/>
            </p:nvPicPr>
            <p:blipFill rotWithShape="1">
              <a:blip r:embed="rId14">
                <a:alphaModFix/>
              </a:blip>
              <a:srcRect b="0" l="0" r="0" t="0"/>
              <a:stretch/>
            </p:blipFill>
            <p:spPr>
              <a:xfrm>
                <a:off x="4617713" y="3002824"/>
                <a:ext cx="2067898" cy="1007035"/>
              </a:xfrm>
              <a:prstGeom prst="rect">
                <a:avLst/>
              </a:prstGeom>
              <a:noFill/>
              <a:ln>
                <a:noFill/>
              </a:ln>
            </p:spPr>
          </p:pic>
          <p:sp>
            <p:nvSpPr>
              <p:cNvPr id="1016" name="Google Shape;1016;p28"/>
              <p:cNvSpPr/>
              <p:nvPr/>
            </p:nvSpPr>
            <p:spPr>
              <a:xfrm>
                <a:off x="4847927" y="3486718"/>
                <a:ext cx="7296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1F45BC"/>
                    </a:solidFill>
                    <a:latin typeface="Arial"/>
                    <a:ea typeface="Arial"/>
                    <a:cs typeface="Arial"/>
                    <a:sym typeface="Arial"/>
                  </a:rPr>
                  <a:t>SSD</a:t>
                </a:r>
                <a:endParaRPr sz="2400">
                  <a:solidFill>
                    <a:schemeClr val="dk1"/>
                  </a:solidFill>
                  <a:latin typeface="Arial"/>
                  <a:ea typeface="Arial"/>
                  <a:cs typeface="Arial"/>
                  <a:sym typeface="Arial"/>
                </a:endParaRPr>
              </a:p>
            </p:txBody>
          </p:sp>
        </p:gr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2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1023" name="Google Shape;1023;p29"/>
          <p:cNvSpPr txBox="1"/>
          <p:nvPr>
            <p:ph idx="2" type="body"/>
          </p:nvPr>
        </p:nvSpPr>
        <p:spPr>
          <a:xfrm>
            <a:off x="535871" y="1523052"/>
            <a:ext cx="9048395"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000"/>
              <a:buNone/>
            </a:pPr>
            <a:r>
              <a:rPr lang="en-US" sz="3000"/>
              <a:t>Trường hợp sử dụng Kudu - Streaming Input</a:t>
            </a:r>
            <a:endParaRPr sz="3000"/>
          </a:p>
        </p:txBody>
      </p:sp>
      <p:sp>
        <p:nvSpPr>
          <p:cNvPr id="1024" name="Google Shape;1024;p2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025" name="Google Shape;1025;p2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Streaming input với tính khả dụng gần thời gian thực</a:t>
            </a:r>
            <a:endParaRPr/>
          </a:p>
          <a:p>
            <a:pPr indent="-182563" lvl="1" marL="360363" rtl="0" algn="l">
              <a:lnSpc>
                <a:spcPct val="138461"/>
              </a:lnSpc>
              <a:spcBef>
                <a:spcPts val="200"/>
              </a:spcBef>
              <a:spcAft>
                <a:spcPts val="0"/>
              </a:spcAft>
              <a:buClr>
                <a:srgbClr val="262626"/>
              </a:buClr>
              <a:buSzPts val="1040"/>
              <a:buChar char="•"/>
            </a:pPr>
            <a:r>
              <a:rPr lang="en-US"/>
              <a:t>Dữ liệu mới đến nhanh chóng và liên tục</a:t>
            </a:r>
            <a:endParaRPr/>
          </a:p>
          <a:p>
            <a:pPr indent="-182563" lvl="1" marL="360363" rtl="0" algn="l">
              <a:lnSpc>
                <a:spcPct val="138461"/>
              </a:lnSpc>
              <a:spcBef>
                <a:spcPts val="200"/>
              </a:spcBef>
              <a:spcAft>
                <a:spcPts val="0"/>
              </a:spcAft>
              <a:buClr>
                <a:srgbClr val="262626"/>
              </a:buClr>
              <a:buSzPts val="1040"/>
              <a:buChar char="•"/>
            </a:pPr>
            <a:r>
              <a:rPr lang="en-US"/>
              <a:t>Yêu cầu chèn và cập nhật nhanh</a:t>
            </a:r>
            <a:endParaRPr/>
          </a:p>
          <a:p>
            <a:pPr indent="-182563" lvl="1" marL="360363" rtl="0" algn="l">
              <a:lnSpc>
                <a:spcPct val="138461"/>
              </a:lnSpc>
              <a:spcBef>
                <a:spcPts val="200"/>
              </a:spcBef>
              <a:spcAft>
                <a:spcPts val="0"/>
              </a:spcAft>
              <a:buClr>
                <a:srgbClr val="262626"/>
              </a:buClr>
              <a:buSzPts val="1040"/>
              <a:buChar char="•"/>
            </a:pPr>
            <a:r>
              <a:rPr lang="en-US"/>
              <a:t>Quét cột hiệu quả để cho phép phân tích thời gian thực</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p:txBody>
      </p:sp>
      <p:grpSp>
        <p:nvGrpSpPr>
          <p:cNvPr id="1026" name="Google Shape;1026;p29"/>
          <p:cNvGrpSpPr/>
          <p:nvPr/>
        </p:nvGrpSpPr>
        <p:grpSpPr>
          <a:xfrm>
            <a:off x="1531659" y="3748768"/>
            <a:ext cx="7065990" cy="2365000"/>
            <a:chOff x="1531659" y="3685268"/>
            <a:chExt cx="7065990" cy="2365000"/>
          </a:xfrm>
        </p:grpSpPr>
        <p:grpSp>
          <p:nvGrpSpPr>
            <p:cNvPr id="1027" name="Google Shape;1027;p29"/>
            <p:cNvGrpSpPr/>
            <p:nvPr/>
          </p:nvGrpSpPr>
          <p:grpSpPr>
            <a:xfrm>
              <a:off x="1531659" y="3685643"/>
              <a:ext cx="1835759" cy="2364625"/>
              <a:chOff x="2115859" y="3667125"/>
              <a:chExt cx="1835759" cy="2364625"/>
            </a:xfrm>
          </p:grpSpPr>
          <p:grpSp>
            <p:nvGrpSpPr>
              <p:cNvPr id="1028" name="Google Shape;1028;p29"/>
              <p:cNvGrpSpPr/>
              <p:nvPr/>
            </p:nvGrpSpPr>
            <p:grpSpPr>
              <a:xfrm>
                <a:off x="2115859" y="3667125"/>
                <a:ext cx="1835759" cy="2364625"/>
                <a:chOff x="2115859" y="3667125"/>
                <a:chExt cx="1835759" cy="2364625"/>
              </a:xfrm>
            </p:grpSpPr>
            <p:sp>
              <p:nvSpPr>
                <p:cNvPr id="1029" name="Google Shape;1029;p29"/>
                <p:cNvSpPr/>
                <p:nvPr/>
              </p:nvSpPr>
              <p:spPr>
                <a:xfrm>
                  <a:off x="2115859" y="3667125"/>
                  <a:ext cx="1835759" cy="2212975"/>
                </a:xfrm>
                <a:prstGeom prst="roundRect">
                  <a:avLst>
                    <a:gd fmla="val 7673"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30" name="Google Shape;1030;p29"/>
                <p:cNvSpPr/>
                <p:nvPr/>
              </p:nvSpPr>
              <p:spPr>
                <a:xfrm>
                  <a:off x="2430206" y="5691231"/>
                  <a:ext cx="1204591" cy="340519"/>
                </a:xfrm>
                <a:prstGeom prst="roundRect">
                  <a:avLst>
                    <a:gd fmla="val 16667" name="adj"/>
                  </a:avLst>
                </a:prstGeom>
                <a:solidFill>
                  <a:schemeClr val="lt1"/>
                </a:solidFill>
                <a:ln cap="flat" cmpd="sng" w="12700">
                  <a:solidFill>
                    <a:srgbClr val="1F45B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Dữ liệu nhập</a:t>
                  </a:r>
                  <a:endParaRPr sz="1400">
                    <a:solidFill>
                      <a:schemeClr val="dk1"/>
                    </a:solidFill>
                    <a:latin typeface="Arial"/>
                    <a:ea typeface="Arial"/>
                    <a:cs typeface="Arial"/>
                    <a:sym typeface="Arial"/>
                  </a:endParaRPr>
                </a:p>
              </p:txBody>
            </p:sp>
          </p:grpSp>
          <p:grpSp>
            <p:nvGrpSpPr>
              <p:cNvPr id="1031" name="Google Shape;1031;p29"/>
              <p:cNvGrpSpPr/>
              <p:nvPr/>
            </p:nvGrpSpPr>
            <p:grpSpPr>
              <a:xfrm>
                <a:off x="2527956" y="4068938"/>
                <a:ext cx="1011567" cy="960858"/>
                <a:chOff x="2529192" y="3967338"/>
                <a:chExt cx="1011567" cy="960858"/>
              </a:xfrm>
            </p:grpSpPr>
            <p:sp>
              <p:nvSpPr>
                <p:cNvPr id="1032" name="Google Shape;1032;p29"/>
                <p:cNvSpPr/>
                <p:nvPr/>
              </p:nvSpPr>
              <p:spPr>
                <a:xfrm rot="5400000">
                  <a:off x="3248033" y="3959068"/>
                  <a:ext cx="284454" cy="300997"/>
                </a:xfrm>
                <a:prstGeom prst="roundRect">
                  <a:avLst>
                    <a:gd fmla="val 16667" name="adj"/>
                  </a:avLst>
                </a:prstGeom>
                <a:solidFill>
                  <a:srgbClr val="3C76C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33" name="Google Shape;1033;p29"/>
                <p:cNvSpPr/>
                <p:nvPr/>
              </p:nvSpPr>
              <p:spPr>
                <a:xfrm rot="5400000">
                  <a:off x="2891511" y="3959068"/>
                  <a:ext cx="284454" cy="300997"/>
                </a:xfrm>
                <a:prstGeom prst="roundRect">
                  <a:avLst>
                    <a:gd fmla="val 16667" name="adj"/>
                  </a:avLst>
                </a:prstGeom>
                <a:solidFill>
                  <a:srgbClr val="3C76C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34" name="Google Shape;1034;p29"/>
                <p:cNvSpPr/>
                <p:nvPr/>
              </p:nvSpPr>
              <p:spPr>
                <a:xfrm rot="5400000">
                  <a:off x="2537463" y="3959067"/>
                  <a:ext cx="284454" cy="300997"/>
                </a:xfrm>
                <a:prstGeom prst="roundRect">
                  <a:avLst>
                    <a:gd fmla="val 16667" name="adj"/>
                  </a:avLst>
                </a:prstGeom>
                <a:solidFill>
                  <a:srgbClr val="3C76C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35" name="Google Shape;1035;p29"/>
                <p:cNvSpPr/>
                <p:nvPr/>
              </p:nvSpPr>
              <p:spPr>
                <a:xfrm rot="5400000">
                  <a:off x="3248033" y="4296863"/>
                  <a:ext cx="284454" cy="300997"/>
                </a:xfrm>
                <a:prstGeom prst="roundRect">
                  <a:avLst>
                    <a:gd fmla="val 16667" name="adj"/>
                  </a:avLst>
                </a:prstGeom>
                <a:solidFill>
                  <a:srgbClr val="759FCB"/>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36" name="Google Shape;1036;p29"/>
                <p:cNvSpPr/>
                <p:nvPr/>
              </p:nvSpPr>
              <p:spPr>
                <a:xfrm rot="5400000">
                  <a:off x="2891511" y="4296863"/>
                  <a:ext cx="284454" cy="300997"/>
                </a:xfrm>
                <a:prstGeom prst="roundRect">
                  <a:avLst>
                    <a:gd fmla="val 16667" name="adj"/>
                  </a:avLst>
                </a:prstGeom>
                <a:solidFill>
                  <a:srgbClr val="759FCB"/>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37" name="Google Shape;1037;p29"/>
                <p:cNvSpPr/>
                <p:nvPr/>
              </p:nvSpPr>
              <p:spPr>
                <a:xfrm rot="5400000">
                  <a:off x="2537463" y="4296863"/>
                  <a:ext cx="284454" cy="300997"/>
                </a:xfrm>
                <a:prstGeom prst="roundRect">
                  <a:avLst>
                    <a:gd fmla="val 16667" name="adj"/>
                  </a:avLst>
                </a:prstGeom>
                <a:solidFill>
                  <a:srgbClr val="759FCB"/>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38" name="Google Shape;1038;p29"/>
                <p:cNvSpPr/>
                <p:nvPr/>
              </p:nvSpPr>
              <p:spPr>
                <a:xfrm rot="5400000">
                  <a:off x="3248033" y="4635471"/>
                  <a:ext cx="284454" cy="300997"/>
                </a:xfrm>
                <a:prstGeom prst="roundRect">
                  <a:avLst>
                    <a:gd fmla="val 16667" name="adj"/>
                  </a:avLst>
                </a:prstGeom>
                <a:solidFill>
                  <a:srgbClr val="4057C8"/>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39" name="Google Shape;1039;p29"/>
                <p:cNvSpPr/>
                <p:nvPr/>
              </p:nvSpPr>
              <p:spPr>
                <a:xfrm rot="5400000">
                  <a:off x="2891511" y="4635471"/>
                  <a:ext cx="284454" cy="300997"/>
                </a:xfrm>
                <a:prstGeom prst="roundRect">
                  <a:avLst>
                    <a:gd fmla="val 16667" name="adj"/>
                  </a:avLst>
                </a:prstGeom>
                <a:solidFill>
                  <a:srgbClr val="4057C8"/>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40" name="Google Shape;1040;p29"/>
                <p:cNvSpPr/>
                <p:nvPr/>
              </p:nvSpPr>
              <p:spPr>
                <a:xfrm rot="5400000">
                  <a:off x="2537463" y="4635471"/>
                  <a:ext cx="284454" cy="300997"/>
                </a:xfrm>
                <a:prstGeom prst="roundRect">
                  <a:avLst>
                    <a:gd fmla="val 16667" name="adj"/>
                  </a:avLst>
                </a:prstGeom>
                <a:solidFill>
                  <a:srgbClr val="4057C8"/>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1041" name="Google Shape;1041;p29"/>
              <p:cNvSpPr txBox="1"/>
              <p:nvPr/>
            </p:nvSpPr>
            <p:spPr>
              <a:xfrm>
                <a:off x="2115859" y="5164736"/>
                <a:ext cx="183575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Truyền dữ liệu theo thời gian thực</a:t>
                </a:r>
                <a:endParaRPr sz="1200">
                  <a:solidFill>
                    <a:srgbClr val="1F45BC"/>
                  </a:solidFill>
                  <a:latin typeface="Arial"/>
                  <a:ea typeface="Arial"/>
                  <a:cs typeface="Arial"/>
                  <a:sym typeface="Arial"/>
                </a:endParaRPr>
              </a:p>
            </p:txBody>
          </p:sp>
        </p:grpSp>
        <p:grpSp>
          <p:nvGrpSpPr>
            <p:cNvPr id="1042" name="Google Shape;1042;p29"/>
            <p:cNvGrpSpPr/>
            <p:nvPr/>
          </p:nvGrpSpPr>
          <p:grpSpPr>
            <a:xfrm>
              <a:off x="6761890" y="3685643"/>
              <a:ext cx="1835759" cy="2364625"/>
              <a:chOff x="6253890" y="3627961"/>
              <a:chExt cx="1835759" cy="2364625"/>
            </a:xfrm>
          </p:grpSpPr>
          <p:grpSp>
            <p:nvGrpSpPr>
              <p:cNvPr id="1043" name="Google Shape;1043;p29"/>
              <p:cNvGrpSpPr/>
              <p:nvPr/>
            </p:nvGrpSpPr>
            <p:grpSpPr>
              <a:xfrm>
                <a:off x="6253890" y="3627961"/>
                <a:ext cx="1835759" cy="2364625"/>
                <a:chOff x="2115859" y="3667125"/>
                <a:chExt cx="1835759" cy="2364625"/>
              </a:xfrm>
            </p:grpSpPr>
            <p:sp>
              <p:nvSpPr>
                <p:cNvPr id="1044" name="Google Shape;1044;p29"/>
                <p:cNvSpPr/>
                <p:nvPr/>
              </p:nvSpPr>
              <p:spPr>
                <a:xfrm>
                  <a:off x="2115859" y="3667125"/>
                  <a:ext cx="1835759" cy="2212975"/>
                </a:xfrm>
                <a:prstGeom prst="roundRect">
                  <a:avLst>
                    <a:gd fmla="val 7673"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45" name="Google Shape;1045;p29"/>
                <p:cNvSpPr/>
                <p:nvPr/>
              </p:nvSpPr>
              <p:spPr>
                <a:xfrm>
                  <a:off x="2666560" y="5691231"/>
                  <a:ext cx="727944" cy="340519"/>
                </a:xfrm>
                <a:prstGeom prst="roundRect">
                  <a:avLst>
                    <a:gd fmla="val 16667" name="adj"/>
                  </a:avLst>
                </a:prstGeom>
                <a:solidFill>
                  <a:schemeClr val="lt1"/>
                </a:solidFill>
                <a:ln cap="flat" cmpd="sng" w="12700">
                  <a:solidFill>
                    <a:srgbClr val="1F45B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Đầu ra</a:t>
                  </a:r>
                  <a:endParaRPr sz="1400">
                    <a:solidFill>
                      <a:schemeClr val="dk1"/>
                    </a:solidFill>
                    <a:latin typeface="Arial"/>
                    <a:ea typeface="Arial"/>
                    <a:cs typeface="Arial"/>
                    <a:sym typeface="Arial"/>
                  </a:endParaRPr>
                </a:p>
              </p:txBody>
            </p:sp>
          </p:grpSp>
          <p:sp>
            <p:nvSpPr>
              <p:cNvPr id="1046" name="Google Shape;1046;p29"/>
              <p:cNvSpPr/>
              <p:nvPr/>
            </p:nvSpPr>
            <p:spPr>
              <a:xfrm>
                <a:off x="6565839" y="4960293"/>
                <a:ext cx="1211860" cy="529816"/>
              </a:xfrm>
              <a:prstGeom prst="can">
                <a:avLst>
                  <a:gd fmla="val 25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Luồng đầu ra</a:t>
                </a:r>
                <a:endParaRPr sz="1200">
                  <a:solidFill>
                    <a:srgbClr val="1F45BC"/>
                  </a:solidFill>
                  <a:latin typeface="Arial"/>
                  <a:ea typeface="Arial"/>
                  <a:cs typeface="Arial"/>
                  <a:sym typeface="Arial"/>
                </a:endParaRPr>
              </a:p>
            </p:txBody>
          </p:sp>
          <p:grpSp>
            <p:nvGrpSpPr>
              <p:cNvPr id="1047" name="Google Shape;1047;p29"/>
              <p:cNvGrpSpPr/>
              <p:nvPr/>
            </p:nvGrpSpPr>
            <p:grpSpPr>
              <a:xfrm>
                <a:off x="6602482" y="3866806"/>
                <a:ext cx="1138574" cy="902267"/>
                <a:chOff x="6517177" y="3774877"/>
                <a:chExt cx="1138574" cy="902267"/>
              </a:xfrm>
            </p:grpSpPr>
            <p:pic>
              <p:nvPicPr>
                <p:cNvPr id="1048" name="Google Shape;1048;p29"/>
                <p:cNvPicPr preferRelativeResize="0"/>
                <p:nvPr/>
              </p:nvPicPr>
              <p:blipFill rotWithShape="1">
                <a:blip r:embed="rId3">
                  <a:alphaModFix/>
                </a:blip>
                <a:srcRect b="0" l="0" r="0" t="0"/>
                <a:stretch/>
              </p:blipFill>
              <p:spPr>
                <a:xfrm>
                  <a:off x="6517177" y="3774877"/>
                  <a:ext cx="1138574" cy="902267"/>
                </a:xfrm>
                <a:prstGeom prst="rect">
                  <a:avLst/>
                </a:prstGeom>
                <a:noFill/>
                <a:ln>
                  <a:noFill/>
                </a:ln>
              </p:spPr>
            </p:pic>
            <p:sp>
              <p:nvSpPr>
                <p:cNvPr id="1049" name="Google Shape;1049;p29"/>
                <p:cNvSpPr/>
                <p:nvPr/>
              </p:nvSpPr>
              <p:spPr>
                <a:xfrm>
                  <a:off x="6671126" y="4136722"/>
                  <a:ext cx="824265" cy="276999"/>
                </a:xfrm>
                <a:prstGeom prst="rect">
                  <a:avLst/>
                </a:prstGeom>
                <a:solidFill>
                  <a:srgbClr val="E9F2F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Phân tích</a:t>
                  </a:r>
                  <a:endParaRPr sz="1200">
                    <a:solidFill>
                      <a:srgbClr val="1F45BC"/>
                    </a:solidFill>
                    <a:latin typeface="Arial"/>
                    <a:ea typeface="Arial"/>
                    <a:cs typeface="Arial"/>
                    <a:sym typeface="Arial"/>
                  </a:endParaRPr>
                </a:p>
              </p:txBody>
            </p:sp>
          </p:grpSp>
        </p:grpSp>
        <p:sp>
          <p:nvSpPr>
            <p:cNvPr id="1050" name="Google Shape;1050;p29"/>
            <p:cNvSpPr/>
            <p:nvPr/>
          </p:nvSpPr>
          <p:spPr>
            <a:xfrm>
              <a:off x="4082000" y="3685268"/>
              <a:ext cx="1969477" cy="2212975"/>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Kudu</a:t>
              </a:r>
              <a:endParaRPr/>
            </a:p>
            <a:p>
              <a:pPr indent="0" lvl="0" marL="0" marR="0" rtl="0" algn="ctr">
                <a:spcBef>
                  <a:spcPts val="0"/>
                </a:spcBef>
                <a:spcAft>
                  <a:spcPts val="0"/>
                </a:spcAft>
                <a:buNone/>
              </a:pPr>
              <a:r>
                <a:t/>
              </a:r>
              <a:endParaRPr sz="1200">
                <a:solidFill>
                  <a:srgbClr val="1F45BC"/>
                </a:solidFill>
                <a:latin typeface="Arial"/>
                <a:ea typeface="Arial"/>
                <a:cs typeface="Arial"/>
                <a:sym typeface="Arial"/>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Chèn và cập nhật nhanh với các phân tích gần thời gian thực</a:t>
              </a:r>
              <a:endParaRPr sz="1200">
                <a:solidFill>
                  <a:srgbClr val="1F45BC"/>
                </a:solidFill>
                <a:latin typeface="Arial"/>
                <a:ea typeface="Arial"/>
                <a:cs typeface="Arial"/>
                <a:sym typeface="Arial"/>
              </a:endParaRPr>
            </a:p>
          </p:txBody>
        </p:sp>
        <p:grpSp>
          <p:nvGrpSpPr>
            <p:cNvPr id="1051" name="Google Shape;1051;p29"/>
            <p:cNvGrpSpPr/>
            <p:nvPr/>
          </p:nvGrpSpPr>
          <p:grpSpPr>
            <a:xfrm>
              <a:off x="3439865" y="4151864"/>
              <a:ext cx="595086" cy="1115060"/>
              <a:chOff x="3409385" y="4151864"/>
              <a:chExt cx="595086" cy="1115060"/>
            </a:xfrm>
          </p:grpSpPr>
          <p:sp>
            <p:nvSpPr>
              <p:cNvPr id="1052" name="Google Shape;1052;p29"/>
              <p:cNvSpPr/>
              <p:nvPr/>
            </p:nvSpPr>
            <p:spPr>
              <a:xfrm>
                <a:off x="3409385" y="4151864"/>
                <a:ext cx="595086" cy="336888"/>
              </a:xfrm>
              <a:prstGeom prst="rightArrow">
                <a:avLst>
                  <a:gd fmla="val 50000" name="adj1"/>
                  <a:gd fmla="val 50000"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3" name="Google Shape;1053;p29"/>
              <p:cNvSpPr/>
              <p:nvPr/>
            </p:nvSpPr>
            <p:spPr>
              <a:xfrm>
                <a:off x="3409385" y="4541263"/>
                <a:ext cx="595086" cy="336888"/>
              </a:xfrm>
              <a:prstGeom prst="rightArrow">
                <a:avLst>
                  <a:gd fmla="val 50000" name="adj1"/>
                  <a:gd fmla="val 50000"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4" name="Google Shape;1054;p29"/>
              <p:cNvSpPr/>
              <p:nvPr/>
            </p:nvSpPr>
            <p:spPr>
              <a:xfrm>
                <a:off x="3409385" y="4930036"/>
                <a:ext cx="595086" cy="336888"/>
              </a:xfrm>
              <a:prstGeom prst="rightArrow">
                <a:avLst>
                  <a:gd fmla="val 50000" name="adj1"/>
                  <a:gd fmla="val 50000"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055" name="Google Shape;1055;p29"/>
            <p:cNvGrpSpPr/>
            <p:nvPr/>
          </p:nvGrpSpPr>
          <p:grpSpPr>
            <a:xfrm>
              <a:off x="6117766" y="4109577"/>
              <a:ext cx="595086" cy="1115060"/>
              <a:chOff x="3409385" y="4151864"/>
              <a:chExt cx="595086" cy="1115060"/>
            </a:xfrm>
          </p:grpSpPr>
          <p:sp>
            <p:nvSpPr>
              <p:cNvPr id="1056" name="Google Shape;1056;p29"/>
              <p:cNvSpPr/>
              <p:nvPr/>
            </p:nvSpPr>
            <p:spPr>
              <a:xfrm>
                <a:off x="3409385" y="4151864"/>
                <a:ext cx="595086" cy="336888"/>
              </a:xfrm>
              <a:prstGeom prst="rightArrow">
                <a:avLst>
                  <a:gd fmla="val 50000" name="adj1"/>
                  <a:gd fmla="val 50000"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7" name="Google Shape;1057;p29"/>
              <p:cNvSpPr/>
              <p:nvPr/>
            </p:nvSpPr>
            <p:spPr>
              <a:xfrm>
                <a:off x="3409385" y="4930036"/>
                <a:ext cx="595086" cy="336888"/>
              </a:xfrm>
              <a:prstGeom prst="rightArrow">
                <a:avLst>
                  <a:gd fmla="val 50000" name="adj1"/>
                  <a:gd fmla="val 50000"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idx="1" type="body"/>
          </p:nvPr>
        </p:nvSpPr>
        <p:spPr>
          <a:xfrm>
            <a:off x="711202" y="1597421"/>
            <a:ext cx="8632825" cy="3299044"/>
          </a:xfrm>
          <a:prstGeom prst="rect">
            <a:avLst/>
          </a:prstGeom>
          <a:noFill/>
          <a:ln cap="flat" cmpd="sng" w="19050">
            <a:solidFill>
              <a:srgbClr val="F2F2F2"/>
            </a:solidFill>
            <a:prstDash val="solid"/>
            <a:round/>
            <a:headEnd len="sm" w="sm" type="none"/>
            <a:tailEnd len="sm" w="sm" type="none"/>
          </a:ln>
        </p:spPr>
        <p:txBody>
          <a:bodyPr anchorCtr="0" anchor="t" bIns="144000" lIns="144000" spcFirstLastPara="1" rIns="144000" wrap="square" tIns="144000">
            <a:noAutofit/>
          </a:bodyPr>
          <a:lstStyle/>
          <a:p>
            <a:pPr indent="-285750" lvl="0" marL="285750" rtl="0" algn="l">
              <a:lnSpc>
                <a:spcPct val="100000"/>
              </a:lnSpc>
              <a:spcBef>
                <a:spcPts val="0"/>
              </a:spcBef>
              <a:spcAft>
                <a:spcPts val="0"/>
              </a:spcAft>
              <a:buSzPts val="1300"/>
              <a:buChar char="✔"/>
            </a:pPr>
            <a:r>
              <a:rPr lang="en-US"/>
              <a:t>Chúng ta sẽ tìm hiểu cách sử dụng các thiết bị lưu trữ khác ngoài HDFS</a:t>
            </a:r>
            <a:endParaRPr sz="1300">
              <a:solidFill>
                <a:srgbClr val="262626"/>
              </a:solidFill>
            </a:endParaRPr>
          </a:p>
          <a:p>
            <a:pPr indent="-285750" lvl="1" marL="742937" rtl="0" algn="l">
              <a:lnSpc>
                <a:spcPct val="90000"/>
              </a:lnSpc>
              <a:spcBef>
                <a:spcPts val="1262"/>
              </a:spcBef>
              <a:spcAft>
                <a:spcPts val="0"/>
              </a:spcAft>
              <a:buClr>
                <a:srgbClr val="A5A5A5"/>
              </a:buClr>
              <a:buSzPts val="1300"/>
              <a:buChar char="•"/>
            </a:pPr>
            <a:r>
              <a:rPr lang="en-US"/>
              <a:t>HDFS EC cho phép chúng ta đạt được cùng một mức độ chịu lỗi với khoảng một nửa chi phí sử dụng đĩa</a:t>
            </a:r>
            <a:endParaRPr/>
          </a:p>
          <a:p>
            <a:pPr indent="-285750" lvl="1" marL="742937" rtl="0" algn="l">
              <a:lnSpc>
                <a:spcPct val="90000"/>
              </a:lnSpc>
              <a:spcBef>
                <a:spcPts val="1262"/>
              </a:spcBef>
              <a:spcAft>
                <a:spcPts val="0"/>
              </a:spcAft>
              <a:buClr>
                <a:srgbClr val="A5A5A5"/>
              </a:buClr>
              <a:buSzPts val="1300"/>
              <a:buChar char="•"/>
            </a:pPr>
            <a:r>
              <a:rPr lang="en-US"/>
              <a:t>Kudu cho phép các ứng dụng có cả đặc tính thông lượng cao và độ trễ nhanh</a:t>
            </a:r>
            <a:endParaRPr/>
          </a:p>
          <a:p>
            <a:pPr indent="-285750" lvl="1" marL="742937" rtl="0" algn="l">
              <a:lnSpc>
                <a:spcPct val="90000"/>
              </a:lnSpc>
              <a:spcBef>
                <a:spcPts val="1262"/>
              </a:spcBef>
              <a:spcAft>
                <a:spcPts val="0"/>
              </a:spcAft>
              <a:buClr>
                <a:srgbClr val="A5A5A5"/>
              </a:buClr>
              <a:buSzPts val="1300"/>
              <a:buChar char="•"/>
            </a:pPr>
            <a:r>
              <a:rPr lang="en-US"/>
              <a:t>Ngoài ra, về lưu trữ tiền đề, có nhiều tùy chọn lưu trữ đám mây công cộng có sẵn</a:t>
            </a:r>
            <a:endParaRPr sz="1300">
              <a:solidFill>
                <a:srgbClr val="262626"/>
              </a:solidFill>
            </a:endParaRPr>
          </a:p>
          <a:p>
            <a:pPr indent="-285750" lvl="0" marL="285750" rtl="0" algn="l">
              <a:lnSpc>
                <a:spcPct val="100000"/>
              </a:lnSpc>
              <a:spcBef>
                <a:spcPts val="800"/>
              </a:spcBef>
              <a:spcAft>
                <a:spcPts val="0"/>
              </a:spcAft>
              <a:buSzPts val="1300"/>
              <a:buChar char="✔"/>
            </a:pPr>
            <a:r>
              <a:rPr lang="en-US"/>
              <a:t>We will learn what NoSQL is and how it differs from conventional relational database management systems </a:t>
            </a:r>
            <a:endParaRPr sz="1300">
              <a:solidFill>
                <a:srgbClr val="262626"/>
              </a:solidFill>
            </a:endParaRPr>
          </a:p>
          <a:p>
            <a:pPr indent="-285750" lvl="1" marL="742937" rtl="0" algn="l">
              <a:lnSpc>
                <a:spcPct val="90000"/>
              </a:lnSpc>
              <a:spcBef>
                <a:spcPts val="1262"/>
              </a:spcBef>
              <a:spcAft>
                <a:spcPts val="0"/>
              </a:spcAft>
              <a:buClr>
                <a:srgbClr val="A5A5A5"/>
              </a:buClr>
              <a:buSzPts val="1300"/>
              <a:buChar char="•"/>
            </a:pPr>
            <a:r>
              <a:rPr lang="en-US"/>
              <a:t>Apache HBase là một trong những công cụ NoSQL sớm nhất và được tích hợp chặt chẽ với Hadoop</a:t>
            </a:r>
            <a:endParaRPr/>
          </a:p>
          <a:p>
            <a:pPr indent="-285750" lvl="1" marL="742937" rtl="0" algn="l">
              <a:lnSpc>
                <a:spcPct val="90000"/>
              </a:lnSpc>
              <a:spcBef>
                <a:spcPts val="1262"/>
              </a:spcBef>
              <a:spcAft>
                <a:spcPts val="0"/>
              </a:spcAft>
              <a:buClr>
                <a:srgbClr val="A5A5A5"/>
              </a:buClr>
              <a:buSzPts val="1300"/>
              <a:buChar char="•"/>
            </a:pPr>
            <a:r>
              <a:rPr lang="en-US"/>
              <a:t>Các công cụ NoSQL thường được phân loại là "nhất quán mạnh mẽ" hoặc "có tính sẵn sàng cao"</a:t>
            </a:r>
            <a:endParaRPr/>
          </a:p>
          <a:p>
            <a:pPr indent="-285750" lvl="1" marL="742937" rtl="0" algn="l">
              <a:lnSpc>
                <a:spcPct val="90000"/>
              </a:lnSpc>
              <a:spcBef>
                <a:spcPts val="1262"/>
              </a:spcBef>
              <a:spcAft>
                <a:spcPts val="0"/>
              </a:spcAft>
              <a:buClr>
                <a:srgbClr val="A5A5A5"/>
              </a:buClr>
              <a:buSzPts val="1300"/>
              <a:buChar char="•"/>
            </a:pPr>
            <a:r>
              <a:rPr lang="en-US"/>
              <a:t>Chúng ta sẽ tìm hiểu kiến thức cơ bản về Apache Cassandra, chủ yếu là cơ sở dữ liệu NoSQL có tính sẵn sàng cao</a:t>
            </a:r>
            <a:endParaRPr/>
          </a:p>
          <a:p>
            <a:pPr indent="-285750" lvl="1" marL="742937" rtl="0" algn="l">
              <a:lnSpc>
                <a:spcPct val="90000"/>
              </a:lnSpc>
              <a:spcBef>
                <a:spcPts val="1262"/>
              </a:spcBef>
              <a:spcAft>
                <a:spcPts val="0"/>
              </a:spcAft>
              <a:buClr>
                <a:srgbClr val="A5A5A5"/>
              </a:buClr>
              <a:buSzPts val="1300"/>
              <a:buChar char="•"/>
            </a:pPr>
            <a:r>
              <a:rPr lang="en-US"/>
              <a:t>Để nhất quán mạnh mẽ, chúng ta sẽ tìm hiểu kiến thức cơ bản về Apache MongoDB</a:t>
            </a:r>
            <a:endParaRPr b="1"/>
          </a:p>
        </p:txBody>
      </p:sp>
      <p:sp>
        <p:nvSpPr>
          <p:cNvPr id="104" name="Google Shape;104;p3"/>
          <p:cNvSpPr txBox="1"/>
          <p:nvPr>
            <p:ph idx="2" type="body"/>
          </p:nvPr>
        </p:nvSpPr>
        <p:spPr>
          <a:xfrm>
            <a:off x="711202" y="5289772"/>
            <a:ext cx="8632825" cy="793514"/>
          </a:xfrm>
          <a:prstGeom prst="rect">
            <a:avLst/>
          </a:prstGeom>
          <a:noFill/>
          <a:ln cap="flat" cmpd="sng" w="19050">
            <a:solidFill>
              <a:srgbClr val="F2F2F2"/>
            </a:solidFill>
            <a:prstDash val="solid"/>
            <a:miter lim="800000"/>
            <a:headEnd len="sm" w="sm" type="none"/>
            <a:tailEnd len="sm" w="sm" type="none"/>
          </a:ln>
        </p:spPr>
        <p:txBody>
          <a:bodyPr anchorCtr="0" anchor="t" bIns="144000" lIns="144000" spcFirstLastPara="1" rIns="144000" wrap="square" tIns="144000">
            <a:spAutoFit/>
          </a:bodyPr>
          <a:lstStyle/>
          <a:p>
            <a:pPr indent="-342900" lvl="0" marL="342900" rtl="0" algn="l">
              <a:lnSpc>
                <a:spcPct val="100000"/>
              </a:lnSpc>
              <a:spcBef>
                <a:spcPts val="0"/>
              </a:spcBef>
              <a:spcAft>
                <a:spcPts val="0"/>
              </a:spcAft>
              <a:buClr>
                <a:srgbClr val="A5A5A5"/>
              </a:buClr>
              <a:buSzPts val="1300"/>
              <a:buFont typeface="Arial"/>
              <a:buAutoNum type="arabicPeriod"/>
            </a:pPr>
            <a:r>
              <a:rPr lang="en-US"/>
              <a:t>Giải pháp thay thế lưu trữ dữ liệu</a:t>
            </a:r>
            <a:endParaRPr/>
          </a:p>
          <a:p>
            <a:pPr indent="-342900" lvl="0" marL="342900" rtl="0" algn="l">
              <a:lnSpc>
                <a:spcPct val="100000"/>
              </a:lnSpc>
              <a:spcBef>
                <a:spcPts val="800"/>
              </a:spcBef>
              <a:spcAft>
                <a:spcPts val="0"/>
              </a:spcAft>
              <a:buClr>
                <a:srgbClr val="A5A5A5"/>
              </a:buClr>
              <a:buSzPts val="1300"/>
              <a:buFont typeface="Arial"/>
              <a:buAutoNum type="arabicPeriod"/>
            </a:pPr>
            <a:r>
              <a:rPr lang="en-US"/>
              <a:t>NoSQL</a:t>
            </a:r>
            <a:endParaRPr sz="1300">
              <a:solidFill>
                <a:srgbClr val="262626"/>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3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1064" name="Google Shape;1064;p30"/>
          <p:cNvSpPr txBox="1"/>
          <p:nvPr>
            <p:ph idx="2" type="body"/>
          </p:nvPr>
        </p:nvSpPr>
        <p:spPr>
          <a:xfrm>
            <a:off x="535872" y="139658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Trường hợp sử dụng Kudu - Ứng dụng chuỗi thời gian</a:t>
            </a:r>
            <a:endParaRPr/>
          </a:p>
        </p:txBody>
      </p:sp>
      <p:sp>
        <p:nvSpPr>
          <p:cNvPr id="1065" name="Google Shape;1065;p3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066" name="Google Shape;1066;p30"/>
          <p:cNvSpPr txBox="1"/>
          <p:nvPr>
            <p:ph idx="4" type="body"/>
          </p:nvPr>
        </p:nvSpPr>
        <p:spPr>
          <a:xfrm>
            <a:off x="535872" y="2226568"/>
            <a:ext cx="4548424"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Ứng dụng chuỗi thời gian với các mẫu truy cập đa dạng</a:t>
            </a:r>
            <a:endParaRPr/>
          </a:p>
          <a:p>
            <a:pPr indent="-182563" lvl="1" marL="360363" rtl="0" algn="l">
              <a:lnSpc>
                <a:spcPct val="138461"/>
              </a:lnSpc>
              <a:spcBef>
                <a:spcPts val="200"/>
              </a:spcBef>
              <a:spcAft>
                <a:spcPts val="0"/>
              </a:spcAft>
              <a:buClr>
                <a:srgbClr val="262626"/>
              </a:buClr>
              <a:buSzPts val="1040"/>
              <a:buChar char="•"/>
            </a:pPr>
            <a:r>
              <a:rPr lang="en-US"/>
              <a:t>Các điểm dữ liệu được sắp xếp và khóa theo thời gian chúng xảy ra</a:t>
            </a:r>
            <a:endParaRPr/>
          </a:p>
          <a:p>
            <a:pPr indent="-182563" lvl="1" marL="360363" rtl="0" algn="l">
              <a:lnSpc>
                <a:spcPct val="138461"/>
              </a:lnSpc>
              <a:spcBef>
                <a:spcPts val="200"/>
              </a:spcBef>
              <a:spcAft>
                <a:spcPts val="0"/>
              </a:spcAft>
              <a:buClr>
                <a:srgbClr val="262626"/>
              </a:buClr>
              <a:buSzPts val="1040"/>
              <a:buChar char="•"/>
            </a:pPr>
            <a:r>
              <a:rPr lang="en-US"/>
              <a:t>Điều tra hiệu suất của các số liệu theo thời gian</a:t>
            </a:r>
            <a:endParaRPr/>
          </a:p>
          <a:p>
            <a:pPr indent="-182563" lvl="1" marL="360363" rtl="0" algn="l">
              <a:lnSpc>
                <a:spcPct val="138461"/>
              </a:lnSpc>
              <a:spcBef>
                <a:spcPts val="200"/>
              </a:spcBef>
              <a:spcAft>
                <a:spcPts val="0"/>
              </a:spcAft>
              <a:buClr>
                <a:srgbClr val="262626"/>
              </a:buClr>
              <a:buSzPts val="1040"/>
              <a:buChar char="•"/>
            </a:pPr>
            <a:r>
              <a:rPr lang="en-US"/>
              <a:t>Dự đoán hành vi trong tương lai dựa trên dữ liệu trong quá khứ</a:t>
            </a:r>
            <a:endParaRPr/>
          </a:p>
          <a:p>
            <a:pPr indent="-182563" lvl="1" marL="360363" rtl="0" algn="l">
              <a:lnSpc>
                <a:spcPct val="138461"/>
              </a:lnSpc>
              <a:spcBef>
                <a:spcPts val="200"/>
              </a:spcBef>
              <a:spcAft>
                <a:spcPts val="0"/>
              </a:spcAft>
              <a:buClr>
                <a:srgbClr val="262626"/>
              </a:buClr>
              <a:buSzPts val="1040"/>
              <a:buChar char="•"/>
            </a:pPr>
            <a:r>
              <a:rPr lang="en-US"/>
              <a:t>Quét phân tích dữ liệu trong quá khứ cùng với các bản cập nhật và chèn theo thời gian thực</a:t>
            </a:r>
            <a:endParaRPr/>
          </a:p>
          <a:p>
            <a:pPr indent="-182563" lvl="1" marL="360363" rtl="0" algn="l">
              <a:lnSpc>
                <a:spcPct val="138461"/>
              </a:lnSpc>
              <a:spcBef>
                <a:spcPts val="200"/>
              </a:spcBef>
              <a:spcAft>
                <a:spcPts val="0"/>
              </a:spcAft>
              <a:buClr>
                <a:srgbClr val="262626"/>
              </a:buClr>
              <a:buSzPts val="1040"/>
              <a:buChar char="•"/>
            </a:pPr>
            <a:r>
              <a:rPr lang="en-US"/>
              <a:t>Ví dụ: Dữ liệu khách hàng theo chuỗi thời gian lưu trữ lịch sử nhấp chuột mua hàng để dự đoán các lần mua hàng trong tương lai</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p:txBody>
      </p:sp>
      <p:pic>
        <p:nvPicPr>
          <p:cNvPr descr="Energies | Free Full-Text | Big Data Mining of Energy Time Series for  Behavioral Analytics and Energy Consumption Forecasting" id="1067" name="Google Shape;1067;p30"/>
          <p:cNvPicPr preferRelativeResize="0"/>
          <p:nvPr/>
        </p:nvPicPr>
        <p:blipFill rotWithShape="1">
          <a:blip r:embed="rId3">
            <a:alphaModFix/>
          </a:blip>
          <a:srcRect b="68952" l="9950" r="8499" t="0"/>
          <a:stretch/>
        </p:blipFill>
        <p:spPr>
          <a:xfrm>
            <a:off x="5207167" y="4298968"/>
            <a:ext cx="4090400" cy="1468263"/>
          </a:xfrm>
          <a:prstGeom prst="rect">
            <a:avLst/>
          </a:prstGeom>
          <a:noFill/>
          <a:ln>
            <a:noFill/>
          </a:ln>
        </p:spPr>
      </p:pic>
      <p:graphicFrame>
        <p:nvGraphicFramePr>
          <p:cNvPr id="1068" name="Google Shape;1068;p30"/>
          <p:cNvGraphicFramePr/>
          <p:nvPr/>
        </p:nvGraphicFramePr>
        <p:xfrm>
          <a:off x="5390576" y="2817680"/>
          <a:ext cx="3000000" cy="3000000"/>
        </p:xfrm>
        <a:graphic>
          <a:graphicData uri="http://schemas.openxmlformats.org/drawingml/2006/table">
            <a:tbl>
              <a:tblPr>
                <a:noFill/>
                <a:tableStyleId>{95859E1C-D3B5-4B89-813F-5614CC74FDCA}</a:tableStyleId>
              </a:tblPr>
              <a:tblGrid>
                <a:gridCol w="746100"/>
                <a:gridCol w="746100"/>
                <a:gridCol w="746100"/>
                <a:gridCol w="746100"/>
                <a:gridCol w="746100"/>
              </a:tblGrid>
              <a:tr h="216050">
                <a:tc>
                  <a:txBody>
                    <a:bodyPr/>
                    <a:lstStyle/>
                    <a:p>
                      <a:pPr indent="0" lvl="0" marL="0" marR="0" rtl="0" algn="ctr">
                        <a:spcBef>
                          <a:spcPts val="0"/>
                        </a:spcBef>
                        <a:spcAft>
                          <a:spcPts val="0"/>
                        </a:spcAft>
                        <a:buNone/>
                      </a:pPr>
                      <a:r>
                        <a:rPr lang="en-US" sz="900" u="none" cap="none" strike="noStrike">
                          <a:solidFill>
                            <a:srgbClr val="1F45BC"/>
                          </a:solidFill>
                          <a:latin typeface="Arial"/>
                          <a:ea typeface="Arial"/>
                          <a:cs typeface="Arial"/>
                          <a:sym typeface="Arial"/>
                        </a:rPr>
                        <a:t>Khoảng thời gian</a:t>
                      </a:r>
                      <a:endParaRPr sz="900" u="none" cap="none" strike="noStrike">
                        <a:solidFill>
                          <a:srgbClr val="1F45BC"/>
                        </a:solidFill>
                        <a:latin typeface="Arial"/>
                        <a:ea typeface="Arial"/>
                        <a:cs typeface="Arial"/>
                        <a:sym typeface="Arial"/>
                      </a:endParaRPr>
                    </a:p>
                  </a:txBody>
                  <a:tcPr marT="45725" marB="45725" marR="91450" marL="91450">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lang="en-US" sz="900" u="none" cap="none" strike="noStrike">
                          <a:solidFill>
                            <a:srgbClr val="1F45BC"/>
                          </a:solidFill>
                          <a:latin typeface="Arial"/>
                          <a:ea typeface="Arial"/>
                          <a:cs typeface="Arial"/>
                          <a:sym typeface="Arial"/>
                        </a:rPr>
                        <a:t>Sensor 1</a:t>
                      </a:r>
                      <a:endParaRPr sz="900" u="none" cap="none" strike="noStrike">
                        <a:solidFill>
                          <a:srgbClr val="1F45BC"/>
                        </a:solidFill>
                        <a:latin typeface="Arial"/>
                        <a:ea typeface="Arial"/>
                        <a:cs typeface="Arial"/>
                        <a:sym typeface="Arial"/>
                      </a:endParaRPr>
                    </a:p>
                  </a:txBody>
                  <a:tcPr marT="45725" marB="45725" marR="91450" marL="91450">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lang="en-US" sz="900" u="none" cap="none" strike="noStrike">
                          <a:solidFill>
                            <a:srgbClr val="1F45BC"/>
                          </a:solidFill>
                          <a:latin typeface="Arial"/>
                          <a:ea typeface="Arial"/>
                          <a:cs typeface="Arial"/>
                          <a:sym typeface="Arial"/>
                        </a:rPr>
                        <a:t>Sensor 2</a:t>
                      </a:r>
                      <a:endParaRPr sz="900" u="none" cap="none" strike="noStrike">
                        <a:solidFill>
                          <a:srgbClr val="1F45BC"/>
                        </a:solidFill>
                        <a:latin typeface="Arial"/>
                        <a:ea typeface="Arial"/>
                        <a:cs typeface="Arial"/>
                        <a:sym typeface="Arial"/>
                      </a:endParaRPr>
                    </a:p>
                  </a:txBody>
                  <a:tcPr marT="45725" marB="45725" marR="91450" marL="91450">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lang="en-US" sz="900" u="none" cap="none" strike="noStrike">
                          <a:solidFill>
                            <a:srgbClr val="1F45BC"/>
                          </a:solidFill>
                          <a:latin typeface="Arial"/>
                          <a:ea typeface="Arial"/>
                          <a:cs typeface="Arial"/>
                          <a:sym typeface="Arial"/>
                        </a:rPr>
                        <a:t>Sensor 3</a:t>
                      </a:r>
                      <a:endParaRPr sz="900" u="none" cap="none" strike="noStrike">
                        <a:solidFill>
                          <a:srgbClr val="1F45BC"/>
                        </a:solidFill>
                        <a:latin typeface="Arial"/>
                        <a:ea typeface="Arial"/>
                        <a:cs typeface="Arial"/>
                        <a:sym typeface="Arial"/>
                      </a:endParaRPr>
                    </a:p>
                  </a:txBody>
                  <a:tcPr marT="45725" marB="45725" marR="91450" marL="91450">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lang="en-US" sz="900" u="none" cap="none" strike="noStrike">
                          <a:solidFill>
                            <a:srgbClr val="1F45BC"/>
                          </a:solidFill>
                          <a:latin typeface="Arial"/>
                          <a:ea typeface="Arial"/>
                          <a:cs typeface="Arial"/>
                          <a:sym typeface="Arial"/>
                        </a:rPr>
                        <a:t>Sensor 4</a:t>
                      </a:r>
                      <a:endParaRPr sz="900" u="none" cap="none" strike="noStrike">
                        <a:solidFill>
                          <a:srgbClr val="1F45BC"/>
                        </a:solidFill>
                        <a:latin typeface="Arial"/>
                        <a:ea typeface="Arial"/>
                        <a:cs typeface="Arial"/>
                        <a:sym typeface="Arial"/>
                      </a:endParaRPr>
                    </a:p>
                  </a:txBody>
                  <a:tcPr marT="45725" marB="45725" marR="91450" marL="91450">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rgbClr val="E9F2FC"/>
                    </a:solidFill>
                  </a:tcPr>
                </a:tc>
              </a:tr>
              <a:tr h="176350">
                <a:tc>
                  <a:txBody>
                    <a:bodyPr/>
                    <a:lstStyle/>
                    <a:p>
                      <a:pPr indent="0" lvl="0" marL="0" marR="0" rtl="0" algn="ctr">
                        <a:spcBef>
                          <a:spcPts val="0"/>
                        </a:spcBef>
                        <a:spcAft>
                          <a:spcPts val="0"/>
                        </a:spcAft>
                        <a:buNone/>
                      </a:pPr>
                      <a:r>
                        <a:rPr lang="en-US" sz="900" u="none" cap="none" strike="noStrike">
                          <a:solidFill>
                            <a:srgbClr val="1F45BC"/>
                          </a:solidFill>
                          <a:latin typeface="Arial"/>
                          <a:ea typeface="Arial"/>
                          <a:cs typeface="Arial"/>
                          <a:sym typeface="Arial"/>
                        </a:rPr>
                        <a:t>T1            T2</a:t>
                      </a:r>
                      <a:endParaRPr sz="900" u="none" cap="none" strike="noStrike">
                        <a:solidFill>
                          <a:srgbClr val="1F45BC"/>
                        </a:solidFill>
                        <a:latin typeface="Arial"/>
                        <a:ea typeface="Arial"/>
                        <a:cs typeface="Arial"/>
                        <a:sym typeface="Arial"/>
                      </a:endParaRPr>
                    </a:p>
                  </a:txBody>
                  <a:tcPr marT="45725" marB="45725" marR="91450" marL="91450">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900" u="none" cap="none" strike="noStrike">
                        <a:solidFill>
                          <a:srgbClr val="1F45BC"/>
                        </a:solidFill>
                        <a:latin typeface="Arial"/>
                        <a:ea typeface="Arial"/>
                        <a:cs typeface="Arial"/>
                        <a:sym typeface="Arial"/>
                      </a:endParaRPr>
                    </a:p>
                  </a:txBody>
                  <a:tcPr marT="45725" marB="45725" marR="91450" marL="91450">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900" u="none" cap="none" strike="noStrike">
                        <a:solidFill>
                          <a:srgbClr val="1F45BC"/>
                        </a:solidFill>
                        <a:latin typeface="Arial"/>
                        <a:ea typeface="Arial"/>
                        <a:cs typeface="Arial"/>
                        <a:sym typeface="Arial"/>
                      </a:endParaRPr>
                    </a:p>
                  </a:txBody>
                  <a:tcPr marT="45725" marB="45725" marR="91450" marL="91450">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900" u="none" cap="none" strike="noStrike">
                        <a:solidFill>
                          <a:srgbClr val="1F45BC"/>
                        </a:solidFill>
                        <a:latin typeface="Arial"/>
                        <a:ea typeface="Arial"/>
                        <a:cs typeface="Arial"/>
                        <a:sym typeface="Arial"/>
                      </a:endParaRPr>
                    </a:p>
                  </a:txBody>
                  <a:tcPr marT="45725" marB="45725" marR="91450" marL="91450">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900" u="none" cap="none" strike="noStrike">
                        <a:solidFill>
                          <a:srgbClr val="1F45BC"/>
                        </a:solidFill>
                        <a:latin typeface="Arial"/>
                        <a:ea typeface="Arial"/>
                        <a:cs typeface="Arial"/>
                        <a:sym typeface="Arial"/>
                      </a:endParaRPr>
                    </a:p>
                  </a:txBody>
                  <a:tcPr marT="45725" marB="45725" marR="91450" marL="91450">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rgbClr val="E9F2FC"/>
                    </a:solidFill>
                  </a:tcPr>
                </a:tc>
              </a:tr>
              <a:tr h="176350">
                <a:tc>
                  <a:txBody>
                    <a:bodyPr/>
                    <a:lstStyle/>
                    <a:p>
                      <a:pPr indent="0" lvl="0" marL="0" marR="0" rtl="0" algn="ctr">
                        <a:lnSpc>
                          <a:spcPct val="100000"/>
                        </a:lnSpc>
                        <a:spcBef>
                          <a:spcPts val="0"/>
                        </a:spcBef>
                        <a:spcAft>
                          <a:spcPts val="0"/>
                        </a:spcAft>
                        <a:buClr>
                          <a:srgbClr val="1F45BC"/>
                        </a:buClr>
                        <a:buSzPts val="900"/>
                        <a:buFont typeface="Arial"/>
                        <a:buNone/>
                      </a:pPr>
                      <a:r>
                        <a:rPr lang="en-US" sz="900" u="none" cap="none" strike="noStrike">
                          <a:solidFill>
                            <a:srgbClr val="1F45BC"/>
                          </a:solidFill>
                          <a:latin typeface="Arial"/>
                          <a:ea typeface="Arial"/>
                          <a:cs typeface="Arial"/>
                          <a:sym typeface="Arial"/>
                        </a:rPr>
                        <a:t>T2            T3</a:t>
                      </a:r>
                      <a:endParaRPr sz="900" u="none" cap="none" strike="noStrike">
                        <a:solidFill>
                          <a:srgbClr val="1F45BC"/>
                        </a:solidFill>
                        <a:latin typeface="Arial"/>
                        <a:ea typeface="Arial"/>
                        <a:cs typeface="Arial"/>
                        <a:sym typeface="Arial"/>
                      </a:endParaRPr>
                    </a:p>
                  </a:txBody>
                  <a:tcPr marT="45725" marB="45725" marR="91450" marL="91450">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900" u="none" cap="none" strike="noStrike">
                        <a:solidFill>
                          <a:srgbClr val="1F45BC"/>
                        </a:solidFill>
                        <a:latin typeface="Arial"/>
                        <a:ea typeface="Arial"/>
                        <a:cs typeface="Arial"/>
                        <a:sym typeface="Arial"/>
                      </a:endParaRPr>
                    </a:p>
                  </a:txBody>
                  <a:tcPr marT="45725" marB="45725" marR="91450" marL="91450">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900" u="none" cap="none" strike="noStrike">
                        <a:solidFill>
                          <a:srgbClr val="1F45BC"/>
                        </a:solidFill>
                        <a:latin typeface="Arial"/>
                        <a:ea typeface="Arial"/>
                        <a:cs typeface="Arial"/>
                        <a:sym typeface="Arial"/>
                      </a:endParaRPr>
                    </a:p>
                  </a:txBody>
                  <a:tcPr marT="45725" marB="45725" marR="91450" marL="91450">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900" u="none" cap="none" strike="noStrike">
                        <a:solidFill>
                          <a:srgbClr val="1F45BC"/>
                        </a:solidFill>
                        <a:latin typeface="Arial"/>
                        <a:ea typeface="Arial"/>
                        <a:cs typeface="Arial"/>
                        <a:sym typeface="Arial"/>
                      </a:endParaRPr>
                    </a:p>
                  </a:txBody>
                  <a:tcPr marT="45725" marB="45725" marR="91450" marL="91450">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900" u="none" cap="none" strike="noStrike">
                        <a:solidFill>
                          <a:srgbClr val="1F45BC"/>
                        </a:solidFill>
                        <a:latin typeface="Arial"/>
                        <a:ea typeface="Arial"/>
                        <a:cs typeface="Arial"/>
                        <a:sym typeface="Arial"/>
                      </a:endParaRPr>
                    </a:p>
                  </a:txBody>
                  <a:tcPr marT="45725" marB="45725" marR="91450" marL="91450">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rgbClr val="E9F2FC"/>
                    </a:solidFill>
                  </a:tcPr>
                </a:tc>
              </a:tr>
              <a:tr h="176350">
                <a:tc>
                  <a:txBody>
                    <a:bodyPr/>
                    <a:lstStyle/>
                    <a:p>
                      <a:pPr indent="0" lvl="0" marL="0" marR="0" rtl="0" algn="ctr">
                        <a:lnSpc>
                          <a:spcPct val="100000"/>
                        </a:lnSpc>
                        <a:spcBef>
                          <a:spcPts val="0"/>
                        </a:spcBef>
                        <a:spcAft>
                          <a:spcPts val="0"/>
                        </a:spcAft>
                        <a:buClr>
                          <a:srgbClr val="1F45BC"/>
                        </a:buClr>
                        <a:buSzPts val="900"/>
                        <a:buFont typeface="Arial"/>
                        <a:buNone/>
                      </a:pPr>
                      <a:r>
                        <a:rPr lang="en-US" sz="900" u="none" cap="none" strike="noStrike">
                          <a:solidFill>
                            <a:srgbClr val="1F45BC"/>
                          </a:solidFill>
                          <a:latin typeface="Arial"/>
                          <a:ea typeface="Arial"/>
                          <a:cs typeface="Arial"/>
                          <a:sym typeface="Arial"/>
                        </a:rPr>
                        <a:t>T3            T4</a:t>
                      </a:r>
                      <a:endParaRPr sz="900" u="none" cap="none" strike="noStrike">
                        <a:solidFill>
                          <a:srgbClr val="1F45BC"/>
                        </a:solidFill>
                        <a:latin typeface="Arial"/>
                        <a:ea typeface="Arial"/>
                        <a:cs typeface="Arial"/>
                        <a:sym typeface="Arial"/>
                      </a:endParaRPr>
                    </a:p>
                  </a:txBody>
                  <a:tcPr marT="45725" marB="45725" marR="91450" marL="91450">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900" u="none" cap="none" strike="noStrike">
                        <a:solidFill>
                          <a:srgbClr val="1F45BC"/>
                        </a:solidFill>
                        <a:latin typeface="Arial"/>
                        <a:ea typeface="Arial"/>
                        <a:cs typeface="Arial"/>
                        <a:sym typeface="Arial"/>
                      </a:endParaRPr>
                    </a:p>
                  </a:txBody>
                  <a:tcPr marT="45725" marB="45725" marR="91450" marL="91450">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900" u="none" cap="none" strike="noStrike">
                        <a:solidFill>
                          <a:srgbClr val="1F45BC"/>
                        </a:solidFill>
                        <a:latin typeface="Arial"/>
                        <a:ea typeface="Arial"/>
                        <a:cs typeface="Arial"/>
                        <a:sym typeface="Arial"/>
                      </a:endParaRPr>
                    </a:p>
                  </a:txBody>
                  <a:tcPr marT="45725" marB="45725" marR="91450" marL="91450">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900" u="none" cap="none" strike="noStrike">
                        <a:solidFill>
                          <a:srgbClr val="1F45BC"/>
                        </a:solidFill>
                        <a:latin typeface="Arial"/>
                        <a:ea typeface="Arial"/>
                        <a:cs typeface="Arial"/>
                        <a:sym typeface="Arial"/>
                      </a:endParaRPr>
                    </a:p>
                  </a:txBody>
                  <a:tcPr marT="45725" marB="45725" marR="91450" marL="91450">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900" u="none" cap="none" strike="noStrike">
                        <a:solidFill>
                          <a:srgbClr val="1F45BC"/>
                        </a:solidFill>
                        <a:latin typeface="Arial"/>
                        <a:ea typeface="Arial"/>
                        <a:cs typeface="Arial"/>
                        <a:sym typeface="Arial"/>
                      </a:endParaRPr>
                    </a:p>
                  </a:txBody>
                  <a:tcPr marT="45725" marB="45725" marR="91450" marL="91450">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rgbClr val="E9F2FC"/>
                    </a:solidFill>
                  </a:tcPr>
                </a:tc>
              </a:tr>
              <a:tr h="176350">
                <a:tc>
                  <a:txBody>
                    <a:bodyPr/>
                    <a:lstStyle/>
                    <a:p>
                      <a:pPr indent="0" lvl="0" marL="0" marR="0" rtl="0" algn="ctr">
                        <a:lnSpc>
                          <a:spcPct val="100000"/>
                        </a:lnSpc>
                        <a:spcBef>
                          <a:spcPts val="0"/>
                        </a:spcBef>
                        <a:spcAft>
                          <a:spcPts val="0"/>
                        </a:spcAft>
                        <a:buClr>
                          <a:srgbClr val="1F45BC"/>
                        </a:buClr>
                        <a:buSzPts val="900"/>
                        <a:buFont typeface="Arial"/>
                        <a:buNone/>
                      </a:pPr>
                      <a:r>
                        <a:rPr lang="en-US" sz="900" u="none" cap="none" strike="noStrike">
                          <a:solidFill>
                            <a:srgbClr val="1F45BC"/>
                          </a:solidFill>
                          <a:latin typeface="Arial"/>
                          <a:ea typeface="Arial"/>
                          <a:cs typeface="Arial"/>
                          <a:sym typeface="Arial"/>
                        </a:rPr>
                        <a:t>T4            T5</a:t>
                      </a:r>
                      <a:endParaRPr sz="900" u="none" cap="none" strike="noStrike">
                        <a:solidFill>
                          <a:srgbClr val="1F45BC"/>
                        </a:solidFill>
                        <a:latin typeface="Arial"/>
                        <a:ea typeface="Arial"/>
                        <a:cs typeface="Arial"/>
                        <a:sym typeface="Arial"/>
                      </a:endParaRPr>
                    </a:p>
                  </a:txBody>
                  <a:tcPr marT="45725" marB="45725" marR="91450" marL="91450">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900" u="none" cap="none" strike="noStrike">
                        <a:solidFill>
                          <a:srgbClr val="1F45BC"/>
                        </a:solidFill>
                        <a:latin typeface="Arial"/>
                        <a:ea typeface="Arial"/>
                        <a:cs typeface="Arial"/>
                        <a:sym typeface="Arial"/>
                      </a:endParaRPr>
                    </a:p>
                  </a:txBody>
                  <a:tcPr marT="45725" marB="45725" marR="91450" marL="91450">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900" u="none" cap="none" strike="noStrike">
                        <a:solidFill>
                          <a:srgbClr val="1F45BC"/>
                        </a:solidFill>
                        <a:latin typeface="Arial"/>
                        <a:ea typeface="Arial"/>
                        <a:cs typeface="Arial"/>
                        <a:sym typeface="Arial"/>
                      </a:endParaRPr>
                    </a:p>
                  </a:txBody>
                  <a:tcPr marT="45725" marB="45725" marR="91450" marL="91450">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900" u="none" cap="none" strike="noStrike">
                        <a:solidFill>
                          <a:srgbClr val="1F45BC"/>
                        </a:solidFill>
                        <a:latin typeface="Arial"/>
                        <a:ea typeface="Arial"/>
                        <a:cs typeface="Arial"/>
                        <a:sym typeface="Arial"/>
                      </a:endParaRPr>
                    </a:p>
                  </a:txBody>
                  <a:tcPr marT="45725" marB="45725" marR="91450" marL="91450">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900" u="none" cap="none" strike="noStrike">
                        <a:solidFill>
                          <a:srgbClr val="1F45BC"/>
                        </a:solidFill>
                        <a:latin typeface="Arial"/>
                        <a:ea typeface="Arial"/>
                        <a:cs typeface="Arial"/>
                        <a:sym typeface="Arial"/>
                      </a:endParaRPr>
                    </a:p>
                  </a:txBody>
                  <a:tcPr marT="45725" marB="45725" marR="91450" marL="91450">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rgbClr val="E9F2FC"/>
                    </a:solidFill>
                  </a:tcPr>
                </a:tc>
              </a:tr>
            </a:tbl>
          </a:graphicData>
        </a:graphic>
      </p:graphicFrame>
      <p:sp>
        <p:nvSpPr>
          <p:cNvPr id="1069" name="Google Shape;1069;p30"/>
          <p:cNvSpPr/>
          <p:nvPr/>
        </p:nvSpPr>
        <p:spPr>
          <a:xfrm>
            <a:off x="5691113" y="3105409"/>
            <a:ext cx="147638" cy="104314"/>
          </a:xfrm>
          <a:prstGeom prst="rightArrow">
            <a:avLst>
              <a:gd fmla="val 50000" name="adj1"/>
              <a:gd fmla="val 50000"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70" name="Google Shape;1070;p30"/>
          <p:cNvSpPr/>
          <p:nvPr/>
        </p:nvSpPr>
        <p:spPr>
          <a:xfrm>
            <a:off x="5691113" y="3337023"/>
            <a:ext cx="147638" cy="104314"/>
          </a:xfrm>
          <a:prstGeom prst="rightArrow">
            <a:avLst>
              <a:gd fmla="val 50000" name="adj1"/>
              <a:gd fmla="val 50000"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71" name="Google Shape;1071;p30"/>
          <p:cNvSpPr/>
          <p:nvPr/>
        </p:nvSpPr>
        <p:spPr>
          <a:xfrm>
            <a:off x="5691113" y="3562849"/>
            <a:ext cx="147638" cy="104314"/>
          </a:xfrm>
          <a:prstGeom prst="rightArrow">
            <a:avLst>
              <a:gd fmla="val 50000" name="adj1"/>
              <a:gd fmla="val 50000"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72" name="Google Shape;1072;p30"/>
          <p:cNvSpPr/>
          <p:nvPr/>
        </p:nvSpPr>
        <p:spPr>
          <a:xfrm>
            <a:off x="5691113" y="3798049"/>
            <a:ext cx="147638" cy="104314"/>
          </a:xfrm>
          <a:prstGeom prst="rightArrow">
            <a:avLst>
              <a:gd fmla="val 50000" name="adj1"/>
              <a:gd fmla="val 50000"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73" name="Google Shape;1073;p30"/>
          <p:cNvSpPr/>
          <p:nvPr/>
        </p:nvSpPr>
        <p:spPr>
          <a:xfrm>
            <a:off x="6448530" y="3104948"/>
            <a:ext cx="119063" cy="112306"/>
          </a:xfrm>
          <a:prstGeom prst="ellipse">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74" name="Google Shape;1074;p30"/>
          <p:cNvSpPr/>
          <p:nvPr/>
        </p:nvSpPr>
        <p:spPr>
          <a:xfrm>
            <a:off x="6448530" y="3337023"/>
            <a:ext cx="119063" cy="112306"/>
          </a:xfrm>
          <a:prstGeom prst="ellipse">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75" name="Google Shape;1075;p30"/>
          <p:cNvSpPr/>
          <p:nvPr/>
        </p:nvSpPr>
        <p:spPr>
          <a:xfrm>
            <a:off x="7192836" y="3110971"/>
            <a:ext cx="119063" cy="112306"/>
          </a:xfrm>
          <a:prstGeom prst="ellipse">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76" name="Google Shape;1076;p30"/>
          <p:cNvSpPr/>
          <p:nvPr/>
        </p:nvSpPr>
        <p:spPr>
          <a:xfrm>
            <a:off x="7192836" y="3337023"/>
            <a:ext cx="119063" cy="112306"/>
          </a:xfrm>
          <a:prstGeom prst="ellipse">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77" name="Google Shape;1077;p30"/>
          <p:cNvSpPr/>
          <p:nvPr/>
        </p:nvSpPr>
        <p:spPr>
          <a:xfrm>
            <a:off x="7192836" y="3558346"/>
            <a:ext cx="119063" cy="112306"/>
          </a:xfrm>
          <a:prstGeom prst="ellipse">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78" name="Google Shape;1078;p30"/>
          <p:cNvSpPr/>
          <p:nvPr/>
        </p:nvSpPr>
        <p:spPr>
          <a:xfrm>
            <a:off x="7192836" y="3784432"/>
            <a:ext cx="119063" cy="112306"/>
          </a:xfrm>
          <a:prstGeom prst="ellipse">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79" name="Google Shape;1079;p30"/>
          <p:cNvSpPr/>
          <p:nvPr/>
        </p:nvSpPr>
        <p:spPr>
          <a:xfrm>
            <a:off x="7945311" y="3784432"/>
            <a:ext cx="119063" cy="112306"/>
          </a:xfrm>
          <a:prstGeom prst="ellipse">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0" name="Google Shape;1080;p30"/>
          <p:cNvSpPr/>
          <p:nvPr/>
        </p:nvSpPr>
        <p:spPr>
          <a:xfrm>
            <a:off x="8684809" y="3114243"/>
            <a:ext cx="119063" cy="112306"/>
          </a:xfrm>
          <a:prstGeom prst="ellipse">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1" name="Google Shape;1081;p30"/>
          <p:cNvSpPr/>
          <p:nvPr/>
        </p:nvSpPr>
        <p:spPr>
          <a:xfrm>
            <a:off x="8684868" y="3333027"/>
            <a:ext cx="119063" cy="112306"/>
          </a:xfrm>
          <a:prstGeom prst="ellipse">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2" name="Google Shape;1082;p30"/>
          <p:cNvSpPr/>
          <p:nvPr/>
        </p:nvSpPr>
        <p:spPr>
          <a:xfrm>
            <a:off x="8688544" y="3784432"/>
            <a:ext cx="119063" cy="112306"/>
          </a:xfrm>
          <a:prstGeom prst="ellipse">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3" name="Google Shape;1083;p30"/>
          <p:cNvSpPr/>
          <p:nvPr/>
        </p:nvSpPr>
        <p:spPr>
          <a:xfrm>
            <a:off x="6415189" y="3590684"/>
            <a:ext cx="195677" cy="45719"/>
          </a:xfrm>
          <a:prstGeom prst="rect">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4" name="Google Shape;1084;p30"/>
          <p:cNvSpPr/>
          <p:nvPr/>
        </p:nvSpPr>
        <p:spPr>
          <a:xfrm>
            <a:off x="6419748" y="3827346"/>
            <a:ext cx="195677" cy="45719"/>
          </a:xfrm>
          <a:prstGeom prst="rect">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5" name="Google Shape;1085;p30"/>
          <p:cNvSpPr/>
          <p:nvPr/>
        </p:nvSpPr>
        <p:spPr>
          <a:xfrm>
            <a:off x="7908710" y="3147537"/>
            <a:ext cx="195677" cy="45719"/>
          </a:xfrm>
          <a:prstGeom prst="rect">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6" name="Google Shape;1086;p30"/>
          <p:cNvSpPr/>
          <p:nvPr/>
        </p:nvSpPr>
        <p:spPr>
          <a:xfrm>
            <a:off x="7907003" y="3366320"/>
            <a:ext cx="195677" cy="45719"/>
          </a:xfrm>
          <a:prstGeom prst="rect">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7" name="Google Shape;1087;p30"/>
          <p:cNvSpPr/>
          <p:nvPr/>
        </p:nvSpPr>
        <p:spPr>
          <a:xfrm>
            <a:off x="7907003" y="3590683"/>
            <a:ext cx="195677" cy="45719"/>
          </a:xfrm>
          <a:prstGeom prst="rect">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8" name="Google Shape;1088;p30"/>
          <p:cNvSpPr/>
          <p:nvPr/>
        </p:nvSpPr>
        <p:spPr>
          <a:xfrm>
            <a:off x="8646501" y="3589699"/>
            <a:ext cx="195677" cy="45719"/>
          </a:xfrm>
          <a:prstGeom prst="rect">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3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1095" name="Google Shape;1095;p31"/>
          <p:cNvSpPr txBox="1"/>
          <p:nvPr>
            <p:ph idx="2" type="body"/>
          </p:nvPr>
        </p:nvSpPr>
        <p:spPr>
          <a:xfrm>
            <a:off x="535871" y="1523052"/>
            <a:ext cx="9183861"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000"/>
              <a:buNone/>
            </a:pPr>
            <a:r>
              <a:rPr lang="en-US" sz="3000"/>
              <a:t>Trường hợp sử dụng Kudu - Mô hình dự đoán</a:t>
            </a:r>
            <a:endParaRPr sz="3000"/>
          </a:p>
        </p:txBody>
      </p:sp>
      <p:sp>
        <p:nvSpPr>
          <p:cNvPr id="1096" name="Google Shape;1096;p3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097" name="Google Shape;1097;p31"/>
          <p:cNvSpPr txBox="1"/>
          <p:nvPr>
            <p:ph idx="4" type="body"/>
          </p:nvPr>
        </p:nvSpPr>
        <p:spPr>
          <a:xfrm>
            <a:off x="535872" y="2226568"/>
            <a:ext cx="4906985"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Mô hình dự đoán</a:t>
            </a:r>
            <a:endParaRPr/>
          </a:p>
          <a:p>
            <a:pPr indent="-182563" lvl="1" marL="360363" rtl="0" algn="l">
              <a:lnSpc>
                <a:spcPct val="138461"/>
              </a:lnSpc>
              <a:spcBef>
                <a:spcPts val="200"/>
              </a:spcBef>
              <a:spcAft>
                <a:spcPts val="0"/>
              </a:spcAft>
              <a:buClr>
                <a:srgbClr val="262626"/>
              </a:buClr>
              <a:buSzPts val="1040"/>
              <a:buChar char="•"/>
            </a:pPr>
            <a:r>
              <a:rPr lang="en-US"/>
              <a:t>Phát triển các mô hình học tập dự đoán từ các tập dữ liệu lớn</a:t>
            </a:r>
            <a:endParaRPr/>
          </a:p>
          <a:p>
            <a:pPr indent="-182563" lvl="1" marL="360363" rtl="0" algn="l">
              <a:lnSpc>
                <a:spcPct val="138461"/>
              </a:lnSpc>
              <a:spcBef>
                <a:spcPts val="200"/>
              </a:spcBef>
              <a:spcAft>
                <a:spcPts val="0"/>
              </a:spcAft>
              <a:buClr>
                <a:srgbClr val="262626"/>
              </a:buClr>
              <a:buSzPts val="1040"/>
              <a:buChar char="•"/>
            </a:pPr>
            <a:r>
              <a:rPr lang="en-US"/>
              <a:t>Mô hình và dữ liệu yêu cầu cập nhật và sửa đổi thường xuyên</a:t>
            </a:r>
            <a:endParaRPr/>
          </a:p>
          <a:p>
            <a:pPr indent="-182563" lvl="1" marL="360363" rtl="0" algn="l">
              <a:lnSpc>
                <a:spcPct val="138461"/>
              </a:lnSpc>
              <a:spcBef>
                <a:spcPts val="200"/>
              </a:spcBef>
              <a:spcAft>
                <a:spcPts val="0"/>
              </a:spcAft>
              <a:buClr>
                <a:srgbClr val="262626"/>
              </a:buClr>
              <a:buSzPts val="1040"/>
              <a:buChar char="•"/>
            </a:pPr>
            <a:r>
              <a:rPr lang="en-US"/>
              <a:t>Nhà khoa học dữ liệu có thể muốn thay đổi một hoặc các yếu tố trong mô hình để quan sát các thay đổi theo thời gian</a:t>
            </a:r>
            <a:endParaRPr/>
          </a:p>
          <a:p>
            <a:pPr indent="-182563" lvl="1" marL="360363" rtl="0" algn="l">
              <a:lnSpc>
                <a:spcPct val="138461"/>
              </a:lnSpc>
              <a:spcBef>
                <a:spcPts val="200"/>
              </a:spcBef>
              <a:spcAft>
                <a:spcPts val="0"/>
              </a:spcAft>
              <a:buClr>
                <a:srgbClr val="262626"/>
              </a:buClr>
              <a:buSzPts val="1040"/>
              <a:buChar char="•"/>
            </a:pPr>
            <a:r>
              <a:rPr lang="en-US"/>
              <a:t>Cập nhật trong HDFS yêu cầu dữ liệu phải được viết lại hoàn toàn</a:t>
            </a:r>
            <a:endParaRPr/>
          </a:p>
          <a:p>
            <a:pPr indent="-182563" lvl="1" marL="360363" rtl="0" algn="l">
              <a:lnSpc>
                <a:spcPct val="138461"/>
              </a:lnSpc>
              <a:spcBef>
                <a:spcPts val="200"/>
              </a:spcBef>
              <a:spcAft>
                <a:spcPts val="0"/>
              </a:spcAft>
              <a:buClr>
                <a:srgbClr val="262626"/>
              </a:buClr>
              <a:buSzPts val="1040"/>
              <a:buChar char="•"/>
            </a:pPr>
            <a:r>
              <a:rPr lang="en-US"/>
              <a:t>Trong Kudu, những cập nhật và thay đổi này có thể diễn ra gần như theo thời gian thực</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p:txBody>
      </p:sp>
      <p:grpSp>
        <p:nvGrpSpPr>
          <p:cNvPr id="1098" name="Google Shape;1098;p31"/>
          <p:cNvGrpSpPr/>
          <p:nvPr/>
        </p:nvGrpSpPr>
        <p:grpSpPr>
          <a:xfrm>
            <a:off x="5560331" y="3253412"/>
            <a:ext cx="4076757" cy="2706712"/>
            <a:chOff x="5566521" y="2964458"/>
            <a:chExt cx="4076757" cy="2706712"/>
          </a:xfrm>
        </p:grpSpPr>
        <p:sp>
          <p:nvSpPr>
            <p:cNvPr id="1099" name="Google Shape;1099;p31"/>
            <p:cNvSpPr/>
            <p:nvPr/>
          </p:nvSpPr>
          <p:spPr>
            <a:xfrm>
              <a:off x="6685376" y="2964458"/>
              <a:ext cx="1524857" cy="340519"/>
            </a:xfrm>
            <a:prstGeom prst="roundRect">
              <a:avLst>
                <a:gd fmla="val 16667" name="adj"/>
              </a:avLst>
            </a:prstGeom>
            <a:noFill/>
            <a:ln cap="flat" cmpd="sng" w="12700">
              <a:solidFill>
                <a:srgbClr val="1F45B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Mô hình dự đoán</a:t>
              </a:r>
              <a:endParaRPr sz="1400">
                <a:solidFill>
                  <a:schemeClr val="dk1"/>
                </a:solidFill>
                <a:latin typeface="Arial"/>
                <a:ea typeface="Arial"/>
                <a:cs typeface="Arial"/>
                <a:sym typeface="Arial"/>
              </a:endParaRPr>
            </a:p>
          </p:txBody>
        </p:sp>
        <p:sp>
          <p:nvSpPr>
            <p:cNvPr id="1100" name="Google Shape;1100;p31"/>
            <p:cNvSpPr/>
            <p:nvPr/>
          </p:nvSpPr>
          <p:spPr>
            <a:xfrm>
              <a:off x="5566521" y="3368053"/>
              <a:ext cx="4076757"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1F45BC"/>
                  </a:solidFill>
                  <a:latin typeface="Arial"/>
                  <a:ea typeface="Arial"/>
                  <a:cs typeface="Arial"/>
                  <a:sym typeface="Arial"/>
                </a:rPr>
                <a:t>Xác định đúng khách hàng và thực hiện các hành động phù hợp</a:t>
              </a:r>
              <a:endParaRPr sz="1100">
                <a:solidFill>
                  <a:schemeClr val="dk1"/>
                </a:solidFill>
                <a:latin typeface="Arial"/>
                <a:ea typeface="Arial"/>
                <a:cs typeface="Arial"/>
                <a:sym typeface="Arial"/>
              </a:endParaRPr>
            </a:p>
          </p:txBody>
        </p:sp>
        <p:pic>
          <p:nvPicPr>
            <p:cNvPr id="1101" name="Google Shape;1101;p31"/>
            <p:cNvPicPr preferRelativeResize="0"/>
            <p:nvPr/>
          </p:nvPicPr>
          <p:blipFill rotWithShape="1">
            <a:blip r:embed="rId3">
              <a:alphaModFix/>
            </a:blip>
            <a:srcRect b="0" l="0" r="0" t="0"/>
            <a:stretch/>
          </p:blipFill>
          <p:spPr>
            <a:xfrm>
              <a:off x="5871883" y="3755814"/>
              <a:ext cx="2900175" cy="1915356"/>
            </a:xfrm>
            <a:prstGeom prst="rect">
              <a:avLst/>
            </a:prstGeom>
            <a:noFill/>
            <a:ln>
              <a:noFill/>
            </a:ln>
          </p:spPr>
        </p:pic>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3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1108" name="Google Shape;1108;p32"/>
          <p:cNvSpPr txBox="1"/>
          <p:nvPr>
            <p:ph idx="2" type="body"/>
          </p:nvPr>
        </p:nvSpPr>
        <p:spPr>
          <a:xfrm>
            <a:off x="535872" y="1330214"/>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Trường hợp sử dụng Kudu - Tích hợp các hệ thống kế thừa</a:t>
            </a:r>
            <a:endParaRPr/>
          </a:p>
        </p:txBody>
      </p:sp>
      <p:sp>
        <p:nvSpPr>
          <p:cNvPr id="1109" name="Google Shape;1109;p3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110" name="Google Shape;1110;p32"/>
          <p:cNvSpPr txBox="1"/>
          <p:nvPr>
            <p:ph idx="4" type="body"/>
          </p:nvPr>
        </p:nvSpPr>
        <p:spPr>
          <a:xfrm>
            <a:off x="535872" y="2226568"/>
            <a:ext cx="4216750"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Kết hợp dữ liệu trong Kudu với các hệ thống kế thừa</a:t>
            </a:r>
            <a:endParaRPr/>
          </a:p>
          <a:p>
            <a:pPr indent="-182563" lvl="1" marL="360363" rtl="0" algn="l">
              <a:lnSpc>
                <a:spcPct val="138461"/>
              </a:lnSpc>
              <a:spcBef>
                <a:spcPts val="200"/>
              </a:spcBef>
              <a:spcAft>
                <a:spcPts val="0"/>
              </a:spcAft>
              <a:buClr>
                <a:srgbClr val="262626"/>
              </a:buClr>
              <a:buSzPts val="1040"/>
              <a:buChar char="•"/>
            </a:pPr>
            <a:r>
              <a:rPr lang="en-US"/>
              <a:t>Các công ty tạo dữ liệu từ nhiều nguồn</a:t>
            </a:r>
            <a:endParaRPr/>
          </a:p>
          <a:p>
            <a:pPr indent="-182563" lvl="1" marL="360363" rtl="0" algn="l">
              <a:lnSpc>
                <a:spcPct val="138461"/>
              </a:lnSpc>
              <a:spcBef>
                <a:spcPts val="200"/>
              </a:spcBef>
              <a:spcAft>
                <a:spcPts val="0"/>
              </a:spcAft>
              <a:buClr>
                <a:srgbClr val="262626"/>
              </a:buClr>
              <a:buSzPts val="1040"/>
              <a:buChar char="•"/>
            </a:pPr>
            <a:r>
              <a:rPr lang="en-US"/>
              <a:t>Được lưu trữ trong nhiều hệ thống và định dạng khác nhau</a:t>
            </a:r>
            <a:endParaRPr/>
          </a:p>
          <a:p>
            <a:pPr indent="-182563" lvl="1" marL="360363" rtl="0" algn="l">
              <a:lnSpc>
                <a:spcPct val="138461"/>
              </a:lnSpc>
              <a:spcBef>
                <a:spcPts val="200"/>
              </a:spcBef>
              <a:spcAft>
                <a:spcPts val="0"/>
              </a:spcAft>
              <a:buClr>
                <a:srgbClr val="262626"/>
              </a:buClr>
              <a:buSzPts val="1040"/>
              <a:buChar char="•"/>
            </a:pPr>
            <a:r>
              <a:rPr lang="en-US"/>
              <a:t>Được lưu trữ trong RDBMS truyền thống</a:t>
            </a:r>
            <a:endParaRPr/>
          </a:p>
          <a:p>
            <a:pPr indent="-182563" lvl="1" marL="360363" rtl="0" algn="l">
              <a:lnSpc>
                <a:spcPct val="138461"/>
              </a:lnSpc>
              <a:spcBef>
                <a:spcPts val="200"/>
              </a:spcBef>
              <a:spcAft>
                <a:spcPts val="0"/>
              </a:spcAft>
              <a:buClr>
                <a:srgbClr val="262626"/>
              </a:buClr>
              <a:buSzPts val="1040"/>
              <a:buChar char="•"/>
            </a:pPr>
            <a:r>
              <a:rPr lang="en-US"/>
              <a:t>Được lưu trữ trong NoSQL linh hoạt</a:t>
            </a:r>
            <a:endParaRPr/>
          </a:p>
          <a:p>
            <a:pPr indent="-182563" lvl="1" marL="360363" rtl="0" algn="l">
              <a:lnSpc>
                <a:spcPct val="138461"/>
              </a:lnSpc>
              <a:spcBef>
                <a:spcPts val="200"/>
              </a:spcBef>
              <a:spcAft>
                <a:spcPts val="0"/>
              </a:spcAft>
              <a:buClr>
                <a:srgbClr val="262626"/>
              </a:buClr>
              <a:buSzPts val="1040"/>
              <a:buChar char="•"/>
            </a:pPr>
            <a:r>
              <a:rPr lang="en-US"/>
              <a:t>Được lưu trữ trong HDFS quét cao</a:t>
            </a:r>
            <a:endParaRPr/>
          </a:p>
          <a:p>
            <a:pPr indent="-182563" lvl="1" marL="360363" rtl="0" algn="l">
              <a:lnSpc>
                <a:spcPct val="138461"/>
              </a:lnSpc>
              <a:spcBef>
                <a:spcPts val="200"/>
              </a:spcBef>
              <a:spcAft>
                <a:spcPts val="0"/>
              </a:spcAft>
              <a:buClr>
                <a:srgbClr val="262626"/>
              </a:buClr>
              <a:buSzPts val="1040"/>
              <a:buChar char="•"/>
            </a:pPr>
            <a:r>
              <a:rPr lang="en-US"/>
              <a:t>Tất cả các loại dữ liệu trên có thể được tích hợp và truy vấn bằng cách sử dụng kết hợp Impala / Kudu</a:t>
            </a:r>
            <a:endParaRPr/>
          </a:p>
        </p:txBody>
      </p:sp>
      <p:grpSp>
        <p:nvGrpSpPr>
          <p:cNvPr id="1111" name="Google Shape;1111;p32"/>
          <p:cNvGrpSpPr/>
          <p:nvPr/>
        </p:nvGrpSpPr>
        <p:grpSpPr>
          <a:xfrm>
            <a:off x="4952871" y="2776138"/>
            <a:ext cx="4200039" cy="3053213"/>
            <a:chOff x="5133400" y="2717557"/>
            <a:chExt cx="4200039" cy="3053213"/>
          </a:xfrm>
        </p:grpSpPr>
        <p:sp>
          <p:nvSpPr>
            <p:cNvPr id="1112" name="Google Shape;1112;p32"/>
            <p:cNvSpPr/>
            <p:nvPr/>
          </p:nvSpPr>
          <p:spPr>
            <a:xfrm>
              <a:off x="6733300" y="3744045"/>
              <a:ext cx="1000239" cy="1000239"/>
            </a:xfrm>
            <a:prstGeom prst="ellipse">
              <a:avLst/>
            </a:prstGeom>
            <a:solidFill>
              <a:srgbClr val="66A1FE"/>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Kudu</a:t>
              </a:r>
              <a:endParaRPr/>
            </a:p>
          </p:txBody>
        </p:sp>
        <p:sp>
          <p:nvSpPr>
            <p:cNvPr id="1113" name="Google Shape;1113;p32"/>
            <p:cNvSpPr/>
            <p:nvPr/>
          </p:nvSpPr>
          <p:spPr>
            <a:xfrm>
              <a:off x="5738887" y="2717557"/>
              <a:ext cx="1178489" cy="715107"/>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HDFS</a:t>
              </a:r>
              <a:endParaRPr/>
            </a:p>
          </p:txBody>
        </p:sp>
        <p:sp>
          <p:nvSpPr>
            <p:cNvPr id="1114" name="Google Shape;1114;p32"/>
            <p:cNvSpPr/>
            <p:nvPr/>
          </p:nvSpPr>
          <p:spPr>
            <a:xfrm>
              <a:off x="5133400" y="3886611"/>
              <a:ext cx="1178489" cy="715107"/>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Spark</a:t>
              </a:r>
              <a:endParaRPr/>
            </a:p>
          </p:txBody>
        </p:sp>
        <p:sp>
          <p:nvSpPr>
            <p:cNvPr id="1115" name="Google Shape;1115;p32"/>
            <p:cNvSpPr/>
            <p:nvPr/>
          </p:nvSpPr>
          <p:spPr>
            <a:xfrm>
              <a:off x="5737774" y="5055663"/>
              <a:ext cx="1178489" cy="715107"/>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Impala</a:t>
              </a:r>
              <a:endParaRPr/>
            </a:p>
          </p:txBody>
        </p:sp>
        <p:sp>
          <p:nvSpPr>
            <p:cNvPr id="1116" name="Google Shape;1116;p32"/>
            <p:cNvSpPr/>
            <p:nvPr/>
          </p:nvSpPr>
          <p:spPr>
            <a:xfrm>
              <a:off x="7522107" y="5055663"/>
              <a:ext cx="1178489" cy="715107"/>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Hive</a:t>
              </a:r>
              <a:endParaRPr/>
            </a:p>
          </p:txBody>
        </p:sp>
        <p:sp>
          <p:nvSpPr>
            <p:cNvPr id="1117" name="Google Shape;1117;p32"/>
            <p:cNvSpPr/>
            <p:nvPr/>
          </p:nvSpPr>
          <p:spPr>
            <a:xfrm>
              <a:off x="7370966" y="2717558"/>
              <a:ext cx="1345045" cy="715107"/>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MapReduce</a:t>
              </a:r>
              <a:endParaRPr/>
            </a:p>
          </p:txBody>
        </p:sp>
        <p:sp>
          <p:nvSpPr>
            <p:cNvPr id="1118" name="Google Shape;1118;p32"/>
            <p:cNvSpPr/>
            <p:nvPr/>
          </p:nvSpPr>
          <p:spPr>
            <a:xfrm>
              <a:off x="8154950" y="3886611"/>
              <a:ext cx="1178489" cy="715107"/>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HBase</a:t>
              </a:r>
              <a:endParaRPr/>
            </a:p>
          </p:txBody>
        </p:sp>
        <p:cxnSp>
          <p:nvCxnSpPr>
            <p:cNvPr id="1119" name="Google Shape;1119;p32"/>
            <p:cNvCxnSpPr>
              <a:stCxn id="1114" idx="3"/>
              <a:endCxn id="1112" idx="2"/>
            </p:cNvCxnSpPr>
            <p:nvPr/>
          </p:nvCxnSpPr>
          <p:spPr>
            <a:xfrm>
              <a:off x="6311889" y="4244165"/>
              <a:ext cx="421500" cy="0"/>
            </a:xfrm>
            <a:prstGeom prst="straightConnector1">
              <a:avLst/>
            </a:prstGeom>
            <a:noFill/>
            <a:ln cap="flat" cmpd="sng" w="19050">
              <a:solidFill>
                <a:srgbClr val="66A1FE"/>
              </a:solidFill>
              <a:prstDash val="solid"/>
              <a:miter lim="800000"/>
              <a:headEnd len="med" w="med" type="triangle"/>
              <a:tailEnd len="med" w="med" type="triangle"/>
            </a:ln>
          </p:spPr>
        </p:cxnSp>
        <p:cxnSp>
          <p:nvCxnSpPr>
            <p:cNvPr id="1120" name="Google Shape;1120;p32"/>
            <p:cNvCxnSpPr>
              <a:stCxn id="1112" idx="6"/>
              <a:endCxn id="1118" idx="1"/>
            </p:cNvCxnSpPr>
            <p:nvPr/>
          </p:nvCxnSpPr>
          <p:spPr>
            <a:xfrm>
              <a:off x="7733539" y="4244165"/>
              <a:ext cx="421500" cy="0"/>
            </a:xfrm>
            <a:prstGeom prst="straightConnector1">
              <a:avLst/>
            </a:prstGeom>
            <a:noFill/>
            <a:ln cap="flat" cmpd="sng" w="19050">
              <a:solidFill>
                <a:srgbClr val="66A1FE"/>
              </a:solidFill>
              <a:prstDash val="solid"/>
              <a:miter lim="800000"/>
              <a:headEnd len="med" w="med" type="triangle"/>
              <a:tailEnd len="med" w="med" type="triangle"/>
            </a:ln>
          </p:spPr>
        </p:cxnSp>
        <p:cxnSp>
          <p:nvCxnSpPr>
            <p:cNvPr id="1121" name="Google Shape;1121;p32"/>
            <p:cNvCxnSpPr>
              <a:stCxn id="1113" idx="2"/>
              <a:endCxn id="1112" idx="1"/>
            </p:cNvCxnSpPr>
            <p:nvPr/>
          </p:nvCxnSpPr>
          <p:spPr>
            <a:xfrm>
              <a:off x="6328132" y="3432664"/>
              <a:ext cx="551700" cy="457800"/>
            </a:xfrm>
            <a:prstGeom prst="straightConnector1">
              <a:avLst/>
            </a:prstGeom>
            <a:noFill/>
            <a:ln cap="flat" cmpd="sng" w="19050">
              <a:solidFill>
                <a:srgbClr val="66A1FE"/>
              </a:solidFill>
              <a:prstDash val="solid"/>
              <a:miter lim="800000"/>
              <a:headEnd len="med" w="med" type="triangle"/>
              <a:tailEnd len="med" w="med" type="triangle"/>
            </a:ln>
          </p:spPr>
        </p:cxnSp>
        <p:cxnSp>
          <p:nvCxnSpPr>
            <p:cNvPr id="1122" name="Google Shape;1122;p32"/>
            <p:cNvCxnSpPr>
              <a:stCxn id="1117" idx="2"/>
              <a:endCxn id="1112" idx="7"/>
            </p:cNvCxnSpPr>
            <p:nvPr/>
          </p:nvCxnSpPr>
          <p:spPr>
            <a:xfrm flipH="1">
              <a:off x="7587189" y="3432665"/>
              <a:ext cx="456300" cy="457800"/>
            </a:xfrm>
            <a:prstGeom prst="straightConnector1">
              <a:avLst/>
            </a:prstGeom>
            <a:noFill/>
            <a:ln cap="flat" cmpd="sng" w="19050">
              <a:solidFill>
                <a:srgbClr val="66A1FE"/>
              </a:solidFill>
              <a:prstDash val="solid"/>
              <a:miter lim="800000"/>
              <a:headEnd len="med" w="med" type="triangle"/>
              <a:tailEnd len="med" w="med" type="triangle"/>
            </a:ln>
          </p:spPr>
        </p:cxnSp>
        <p:cxnSp>
          <p:nvCxnSpPr>
            <p:cNvPr id="1123" name="Google Shape;1123;p32"/>
            <p:cNvCxnSpPr>
              <a:stCxn id="1115" idx="0"/>
              <a:endCxn id="1112" idx="3"/>
            </p:cNvCxnSpPr>
            <p:nvPr/>
          </p:nvCxnSpPr>
          <p:spPr>
            <a:xfrm flipH="1" rot="10800000">
              <a:off x="6327019" y="4597863"/>
              <a:ext cx="552900" cy="457800"/>
            </a:xfrm>
            <a:prstGeom prst="straightConnector1">
              <a:avLst/>
            </a:prstGeom>
            <a:noFill/>
            <a:ln cap="flat" cmpd="sng" w="19050">
              <a:solidFill>
                <a:srgbClr val="66A1FE"/>
              </a:solidFill>
              <a:prstDash val="solid"/>
              <a:miter lim="800000"/>
              <a:headEnd len="med" w="med" type="triangle"/>
              <a:tailEnd len="med" w="med" type="triangle"/>
            </a:ln>
          </p:spPr>
        </p:cxnSp>
        <p:cxnSp>
          <p:nvCxnSpPr>
            <p:cNvPr id="1124" name="Google Shape;1124;p32"/>
            <p:cNvCxnSpPr>
              <a:stCxn id="1112" idx="5"/>
              <a:endCxn id="1116" idx="0"/>
            </p:cNvCxnSpPr>
            <p:nvPr/>
          </p:nvCxnSpPr>
          <p:spPr>
            <a:xfrm>
              <a:off x="7587057" y="4597802"/>
              <a:ext cx="524400" cy="457800"/>
            </a:xfrm>
            <a:prstGeom prst="straightConnector1">
              <a:avLst/>
            </a:prstGeom>
            <a:noFill/>
            <a:ln cap="flat" cmpd="sng" w="19050">
              <a:solidFill>
                <a:srgbClr val="66A1FE"/>
              </a:solidFill>
              <a:prstDash val="solid"/>
              <a:miter lim="800000"/>
              <a:headEnd len="sm" w="sm" type="none"/>
              <a:tailEnd len="med" w="med" type="triangle"/>
            </a:ln>
          </p:spPr>
        </p:cxn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3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1131" name="Google Shape;1131;p3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Tại sao là Erasure mã hóa lưu trữ?</a:t>
            </a:r>
            <a:endParaRPr/>
          </a:p>
        </p:txBody>
      </p:sp>
      <p:sp>
        <p:nvSpPr>
          <p:cNvPr id="1132" name="Google Shape;1132;p3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133" name="Google Shape;1133;p3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Sao chép Hadoop rất tốn kém</a:t>
            </a:r>
            <a:endParaRPr/>
          </a:p>
          <a:p>
            <a:pPr indent="-182563" lvl="1" marL="360363" rtl="0" algn="l">
              <a:lnSpc>
                <a:spcPct val="138461"/>
              </a:lnSpc>
              <a:spcBef>
                <a:spcPts val="200"/>
              </a:spcBef>
              <a:spcAft>
                <a:spcPts val="0"/>
              </a:spcAft>
              <a:buClr>
                <a:srgbClr val="262626"/>
              </a:buClr>
              <a:buSzPts val="1040"/>
              <a:buChar char="•"/>
            </a:pPr>
            <a:r>
              <a:rPr lang="en-US"/>
              <a:t>Hệ số sao chép là 3 có nghĩa là 200% chi phí hoặc hiệu suất 33%</a:t>
            </a:r>
            <a:endParaRPr/>
          </a:p>
          <a:p>
            <a:pPr indent="-182563" lvl="1" marL="360363" rtl="0" algn="l">
              <a:lnSpc>
                <a:spcPct val="138461"/>
              </a:lnSpc>
              <a:spcBef>
                <a:spcPts val="200"/>
              </a:spcBef>
              <a:spcAft>
                <a:spcPts val="0"/>
              </a:spcAft>
              <a:buClr>
                <a:srgbClr val="262626"/>
              </a:buClr>
              <a:buSzPts val="1040"/>
              <a:buChar char="•"/>
            </a:pPr>
            <a:r>
              <a:rPr lang="en-US"/>
              <a:t>Cung cấp khả năng chịu lỗi 66,67% - lượng dữ liệu có thể bị mất và vẫn khôi phục được</a:t>
            </a:r>
            <a:endParaRPr/>
          </a:p>
          <a:p>
            <a:pPr indent="-182563" lvl="1" marL="360363" rtl="0" algn="l">
              <a:lnSpc>
                <a:spcPct val="138461"/>
              </a:lnSpc>
              <a:spcBef>
                <a:spcPts val="200"/>
              </a:spcBef>
              <a:spcAft>
                <a:spcPts val="0"/>
              </a:spcAft>
              <a:buClr>
                <a:srgbClr val="262626"/>
              </a:buClr>
              <a:buSzPts val="1040"/>
              <a:buChar char="•"/>
            </a:pPr>
            <a:r>
              <a:rPr lang="en-US"/>
              <a:t>Độ bền của 2 - số lần thất bại đồng thời có thể tồn tại</a:t>
            </a:r>
            <a:endParaRPr/>
          </a:p>
          <a:p>
            <a:pPr indent="-177800" lvl="0" marL="177800" rtl="0" algn="l">
              <a:lnSpc>
                <a:spcPct val="128571"/>
              </a:lnSpc>
              <a:spcBef>
                <a:spcPts val="1000"/>
              </a:spcBef>
              <a:spcAft>
                <a:spcPts val="0"/>
              </a:spcAft>
              <a:buClr>
                <a:srgbClr val="262626"/>
              </a:buClr>
              <a:buSzPts val="1400"/>
              <a:buFont typeface="Arial"/>
              <a:buChar char="•"/>
            </a:pPr>
            <a:r>
              <a:rPr lang="en-US"/>
              <a:t>Các khối được sao chép cho dữ liệu nóng và lạnh hiếm khi được truy cập</a:t>
            </a:r>
            <a:endParaRPr/>
          </a:p>
          <a:p>
            <a:pPr indent="-116523" lvl="1" marL="360363" rtl="0" algn="l">
              <a:lnSpc>
                <a:spcPct val="138461"/>
              </a:lnSpc>
              <a:spcBef>
                <a:spcPts val="200"/>
              </a:spcBef>
              <a:spcAft>
                <a:spcPts val="0"/>
              </a:spcAft>
              <a:buClr>
                <a:srgbClr val="262626"/>
              </a:buClr>
              <a:buSzPts val="1040"/>
              <a:buNone/>
            </a:pPr>
            <a:r>
              <a:t/>
            </a:r>
            <a:endParaRPr/>
          </a:p>
        </p:txBody>
      </p:sp>
      <p:grpSp>
        <p:nvGrpSpPr>
          <p:cNvPr id="1134" name="Google Shape;1134;p33"/>
          <p:cNvGrpSpPr/>
          <p:nvPr/>
        </p:nvGrpSpPr>
        <p:grpSpPr>
          <a:xfrm>
            <a:off x="581131" y="4004485"/>
            <a:ext cx="8791570" cy="2280703"/>
            <a:chOff x="581131" y="4004485"/>
            <a:chExt cx="8791570" cy="2280703"/>
          </a:xfrm>
        </p:grpSpPr>
        <p:grpSp>
          <p:nvGrpSpPr>
            <p:cNvPr id="1135" name="Google Shape;1135;p33"/>
            <p:cNvGrpSpPr/>
            <p:nvPr/>
          </p:nvGrpSpPr>
          <p:grpSpPr>
            <a:xfrm>
              <a:off x="581131" y="4005098"/>
              <a:ext cx="7502768" cy="644769"/>
              <a:chOff x="581131" y="3839998"/>
              <a:chExt cx="7502768" cy="644769"/>
            </a:xfrm>
          </p:grpSpPr>
          <p:sp>
            <p:nvSpPr>
              <p:cNvPr id="1136" name="Google Shape;1136;p33"/>
              <p:cNvSpPr/>
              <p:nvPr/>
            </p:nvSpPr>
            <p:spPr>
              <a:xfrm>
                <a:off x="581131" y="3839998"/>
                <a:ext cx="937846" cy="644769"/>
              </a:xfrm>
              <a:prstGeom prst="roundRect">
                <a:avLst>
                  <a:gd fmla="val 16667" name="adj"/>
                </a:avLst>
              </a:prstGeom>
              <a:solidFill>
                <a:srgbClr val="0043B2"/>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Khối 1</a:t>
                </a:r>
                <a:endParaRPr/>
              </a:p>
              <a:p>
                <a:pPr indent="0" lvl="0" marL="0" marR="0" rtl="0" algn="ctr">
                  <a:spcBef>
                    <a:spcPts val="0"/>
                  </a:spcBef>
                  <a:spcAft>
                    <a:spcPts val="0"/>
                  </a:spcAft>
                  <a:buNone/>
                </a:pPr>
                <a:r>
                  <a:rPr lang="en-US" sz="1600">
                    <a:solidFill>
                      <a:schemeClr val="lt1"/>
                    </a:solidFill>
                    <a:latin typeface="Arial"/>
                    <a:ea typeface="Arial"/>
                    <a:cs typeface="Arial"/>
                    <a:sym typeface="Arial"/>
                  </a:rPr>
                  <a:t>128 MG</a:t>
                </a:r>
                <a:endParaRPr/>
              </a:p>
            </p:txBody>
          </p:sp>
          <p:sp>
            <p:nvSpPr>
              <p:cNvPr id="1137" name="Google Shape;1137;p33"/>
              <p:cNvSpPr/>
              <p:nvPr/>
            </p:nvSpPr>
            <p:spPr>
              <a:xfrm>
                <a:off x="1518977" y="3839998"/>
                <a:ext cx="937846" cy="644769"/>
              </a:xfrm>
              <a:prstGeom prst="roundRect">
                <a:avLst>
                  <a:gd fmla="val 16667" name="adj"/>
                </a:avLst>
              </a:prstGeom>
              <a:solidFill>
                <a:srgbClr val="0043B2"/>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Khối 2</a:t>
                </a:r>
                <a:endParaRPr/>
              </a:p>
              <a:p>
                <a:pPr indent="0" lvl="0" marL="0" marR="0" rtl="0" algn="ctr">
                  <a:spcBef>
                    <a:spcPts val="0"/>
                  </a:spcBef>
                  <a:spcAft>
                    <a:spcPts val="0"/>
                  </a:spcAft>
                  <a:buNone/>
                </a:pPr>
                <a:r>
                  <a:rPr lang="en-US" sz="1600">
                    <a:solidFill>
                      <a:schemeClr val="lt1"/>
                    </a:solidFill>
                    <a:latin typeface="Arial"/>
                    <a:ea typeface="Arial"/>
                    <a:cs typeface="Arial"/>
                    <a:sym typeface="Arial"/>
                  </a:rPr>
                  <a:t>128 MG</a:t>
                </a:r>
                <a:endParaRPr/>
              </a:p>
            </p:txBody>
          </p:sp>
          <p:sp>
            <p:nvSpPr>
              <p:cNvPr id="1138" name="Google Shape;1138;p33"/>
              <p:cNvSpPr/>
              <p:nvPr/>
            </p:nvSpPr>
            <p:spPr>
              <a:xfrm>
                <a:off x="2456823" y="3839998"/>
                <a:ext cx="937846" cy="644769"/>
              </a:xfrm>
              <a:prstGeom prst="roundRect">
                <a:avLst>
                  <a:gd fmla="val 16667" name="adj"/>
                </a:avLst>
              </a:prstGeom>
              <a:solidFill>
                <a:srgbClr val="0043B2"/>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Khối 3</a:t>
                </a:r>
                <a:endParaRPr/>
              </a:p>
              <a:p>
                <a:pPr indent="0" lvl="0" marL="0" marR="0" rtl="0" algn="ctr">
                  <a:spcBef>
                    <a:spcPts val="0"/>
                  </a:spcBef>
                  <a:spcAft>
                    <a:spcPts val="0"/>
                  </a:spcAft>
                  <a:buNone/>
                </a:pPr>
                <a:r>
                  <a:rPr lang="en-US" sz="1600">
                    <a:solidFill>
                      <a:schemeClr val="lt1"/>
                    </a:solidFill>
                    <a:latin typeface="Arial"/>
                    <a:ea typeface="Arial"/>
                    <a:cs typeface="Arial"/>
                    <a:sym typeface="Arial"/>
                  </a:rPr>
                  <a:t>128 MG</a:t>
                </a:r>
                <a:endParaRPr/>
              </a:p>
            </p:txBody>
          </p:sp>
          <p:sp>
            <p:nvSpPr>
              <p:cNvPr id="1139" name="Google Shape;1139;p33"/>
              <p:cNvSpPr/>
              <p:nvPr/>
            </p:nvSpPr>
            <p:spPr>
              <a:xfrm>
                <a:off x="3394669" y="3839998"/>
                <a:ext cx="937846" cy="644769"/>
              </a:xfrm>
              <a:prstGeom prst="roundRect">
                <a:avLst>
                  <a:gd fmla="val 16667" name="adj"/>
                </a:avLst>
              </a:prstGeom>
              <a:solidFill>
                <a:srgbClr val="0043B2"/>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Khối 4</a:t>
                </a:r>
                <a:endParaRPr/>
              </a:p>
              <a:p>
                <a:pPr indent="0" lvl="0" marL="0" marR="0" rtl="0" algn="ctr">
                  <a:spcBef>
                    <a:spcPts val="0"/>
                  </a:spcBef>
                  <a:spcAft>
                    <a:spcPts val="0"/>
                  </a:spcAft>
                  <a:buNone/>
                </a:pPr>
                <a:r>
                  <a:rPr lang="en-US" sz="1600">
                    <a:solidFill>
                      <a:schemeClr val="lt1"/>
                    </a:solidFill>
                    <a:latin typeface="Arial"/>
                    <a:ea typeface="Arial"/>
                    <a:cs typeface="Arial"/>
                    <a:sym typeface="Arial"/>
                  </a:rPr>
                  <a:t>128 MG</a:t>
                </a:r>
                <a:endParaRPr/>
              </a:p>
            </p:txBody>
          </p:sp>
          <p:sp>
            <p:nvSpPr>
              <p:cNvPr id="1140" name="Google Shape;1140;p33"/>
              <p:cNvSpPr/>
              <p:nvPr/>
            </p:nvSpPr>
            <p:spPr>
              <a:xfrm>
                <a:off x="4332515" y="3839998"/>
                <a:ext cx="937846" cy="644769"/>
              </a:xfrm>
              <a:prstGeom prst="roundRect">
                <a:avLst>
                  <a:gd fmla="val 16667" name="adj"/>
                </a:avLst>
              </a:prstGeom>
              <a:solidFill>
                <a:srgbClr val="0043B2"/>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Khối 5</a:t>
                </a:r>
                <a:endParaRPr/>
              </a:p>
              <a:p>
                <a:pPr indent="0" lvl="0" marL="0" marR="0" rtl="0" algn="ctr">
                  <a:spcBef>
                    <a:spcPts val="0"/>
                  </a:spcBef>
                  <a:spcAft>
                    <a:spcPts val="0"/>
                  </a:spcAft>
                  <a:buNone/>
                </a:pPr>
                <a:r>
                  <a:rPr lang="en-US" sz="1600">
                    <a:solidFill>
                      <a:schemeClr val="lt1"/>
                    </a:solidFill>
                    <a:latin typeface="Arial"/>
                    <a:ea typeface="Arial"/>
                    <a:cs typeface="Arial"/>
                    <a:sym typeface="Arial"/>
                  </a:rPr>
                  <a:t>128 MG</a:t>
                </a:r>
                <a:endParaRPr/>
              </a:p>
            </p:txBody>
          </p:sp>
          <p:sp>
            <p:nvSpPr>
              <p:cNvPr id="1141" name="Google Shape;1141;p33"/>
              <p:cNvSpPr/>
              <p:nvPr/>
            </p:nvSpPr>
            <p:spPr>
              <a:xfrm>
                <a:off x="5270361" y="3839998"/>
                <a:ext cx="937846" cy="644769"/>
              </a:xfrm>
              <a:prstGeom prst="roundRect">
                <a:avLst>
                  <a:gd fmla="val 16667" name="adj"/>
                </a:avLst>
              </a:prstGeom>
              <a:solidFill>
                <a:srgbClr val="0043B2"/>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Khối 6</a:t>
                </a:r>
                <a:endParaRPr/>
              </a:p>
              <a:p>
                <a:pPr indent="0" lvl="0" marL="0" marR="0" rtl="0" algn="ctr">
                  <a:spcBef>
                    <a:spcPts val="0"/>
                  </a:spcBef>
                  <a:spcAft>
                    <a:spcPts val="0"/>
                  </a:spcAft>
                  <a:buNone/>
                </a:pPr>
                <a:r>
                  <a:rPr lang="en-US" sz="1600">
                    <a:solidFill>
                      <a:schemeClr val="lt1"/>
                    </a:solidFill>
                    <a:latin typeface="Arial"/>
                    <a:ea typeface="Arial"/>
                    <a:cs typeface="Arial"/>
                    <a:sym typeface="Arial"/>
                  </a:rPr>
                  <a:t>128 MG</a:t>
                </a:r>
                <a:endParaRPr/>
              </a:p>
            </p:txBody>
          </p:sp>
          <p:sp>
            <p:nvSpPr>
              <p:cNvPr id="1142" name="Google Shape;1142;p33"/>
              <p:cNvSpPr/>
              <p:nvPr/>
            </p:nvSpPr>
            <p:spPr>
              <a:xfrm>
                <a:off x="6208207" y="3839998"/>
                <a:ext cx="937846" cy="644769"/>
              </a:xfrm>
              <a:prstGeom prst="roundRect">
                <a:avLst>
                  <a:gd fmla="val 16667" name="adj"/>
                </a:avLst>
              </a:prstGeom>
              <a:solidFill>
                <a:srgbClr val="0043B2"/>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Khối 7</a:t>
                </a:r>
                <a:endParaRPr/>
              </a:p>
              <a:p>
                <a:pPr indent="0" lvl="0" marL="0" marR="0" rtl="0" algn="ctr">
                  <a:spcBef>
                    <a:spcPts val="0"/>
                  </a:spcBef>
                  <a:spcAft>
                    <a:spcPts val="0"/>
                  </a:spcAft>
                  <a:buNone/>
                </a:pPr>
                <a:r>
                  <a:rPr lang="en-US" sz="1600">
                    <a:solidFill>
                      <a:schemeClr val="lt1"/>
                    </a:solidFill>
                    <a:latin typeface="Arial"/>
                    <a:ea typeface="Arial"/>
                    <a:cs typeface="Arial"/>
                    <a:sym typeface="Arial"/>
                  </a:rPr>
                  <a:t>128 MG</a:t>
                </a:r>
                <a:endParaRPr/>
              </a:p>
            </p:txBody>
          </p:sp>
          <p:sp>
            <p:nvSpPr>
              <p:cNvPr id="1143" name="Google Shape;1143;p33"/>
              <p:cNvSpPr/>
              <p:nvPr/>
            </p:nvSpPr>
            <p:spPr>
              <a:xfrm>
                <a:off x="7146053" y="3839998"/>
                <a:ext cx="937846" cy="644769"/>
              </a:xfrm>
              <a:prstGeom prst="roundRect">
                <a:avLst>
                  <a:gd fmla="val 16667" name="adj"/>
                </a:avLst>
              </a:prstGeom>
              <a:solidFill>
                <a:srgbClr val="0043B2"/>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Khối 8</a:t>
                </a:r>
                <a:endParaRPr/>
              </a:p>
              <a:p>
                <a:pPr indent="0" lvl="0" marL="0" marR="0" rtl="0" algn="ctr">
                  <a:spcBef>
                    <a:spcPts val="0"/>
                  </a:spcBef>
                  <a:spcAft>
                    <a:spcPts val="0"/>
                  </a:spcAft>
                  <a:buNone/>
                </a:pPr>
                <a:r>
                  <a:rPr lang="en-US" sz="1600">
                    <a:solidFill>
                      <a:schemeClr val="lt1"/>
                    </a:solidFill>
                    <a:latin typeface="Arial"/>
                    <a:ea typeface="Arial"/>
                    <a:cs typeface="Arial"/>
                    <a:sym typeface="Arial"/>
                  </a:rPr>
                  <a:t>128 MG</a:t>
                </a:r>
                <a:endParaRPr/>
              </a:p>
            </p:txBody>
          </p:sp>
        </p:grpSp>
        <p:grpSp>
          <p:nvGrpSpPr>
            <p:cNvPr id="1144" name="Google Shape;1144;p33"/>
            <p:cNvGrpSpPr/>
            <p:nvPr/>
          </p:nvGrpSpPr>
          <p:grpSpPr>
            <a:xfrm>
              <a:off x="581131" y="4919730"/>
              <a:ext cx="7502768" cy="1365458"/>
              <a:chOff x="581131" y="4919730"/>
              <a:chExt cx="7502768" cy="1365458"/>
            </a:xfrm>
          </p:grpSpPr>
          <p:sp>
            <p:nvSpPr>
              <p:cNvPr id="1145" name="Google Shape;1145;p33"/>
              <p:cNvSpPr/>
              <p:nvPr/>
            </p:nvSpPr>
            <p:spPr>
              <a:xfrm>
                <a:off x="581131" y="4920138"/>
                <a:ext cx="937846" cy="644769"/>
              </a:xfrm>
              <a:prstGeom prst="roundRect">
                <a:avLst>
                  <a:gd fmla="val 16667"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Khối 1</a:t>
                </a:r>
                <a:endParaRPr/>
              </a:p>
              <a:p>
                <a:pPr indent="0" lvl="0" marL="0" marR="0" rtl="0" algn="ctr">
                  <a:spcBef>
                    <a:spcPts val="0"/>
                  </a:spcBef>
                  <a:spcAft>
                    <a:spcPts val="0"/>
                  </a:spcAft>
                  <a:buNone/>
                </a:pPr>
                <a:r>
                  <a:rPr lang="en-US" sz="1600">
                    <a:solidFill>
                      <a:srgbClr val="0043B2"/>
                    </a:solidFill>
                    <a:latin typeface="Arial"/>
                    <a:ea typeface="Arial"/>
                    <a:cs typeface="Arial"/>
                    <a:sym typeface="Arial"/>
                  </a:rPr>
                  <a:t>128 MG</a:t>
                </a:r>
                <a:endParaRPr/>
              </a:p>
            </p:txBody>
          </p:sp>
          <p:sp>
            <p:nvSpPr>
              <p:cNvPr id="1146" name="Google Shape;1146;p33"/>
              <p:cNvSpPr/>
              <p:nvPr/>
            </p:nvSpPr>
            <p:spPr>
              <a:xfrm>
                <a:off x="1518977" y="4920137"/>
                <a:ext cx="937846" cy="644769"/>
              </a:xfrm>
              <a:prstGeom prst="roundRect">
                <a:avLst>
                  <a:gd fmla="val 16667"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Khối 2</a:t>
                </a:r>
                <a:endParaRPr/>
              </a:p>
              <a:p>
                <a:pPr indent="0" lvl="0" marL="0" marR="0" rtl="0" algn="ctr">
                  <a:spcBef>
                    <a:spcPts val="0"/>
                  </a:spcBef>
                  <a:spcAft>
                    <a:spcPts val="0"/>
                  </a:spcAft>
                  <a:buNone/>
                </a:pPr>
                <a:r>
                  <a:rPr lang="en-US" sz="1600">
                    <a:solidFill>
                      <a:srgbClr val="0043B2"/>
                    </a:solidFill>
                    <a:latin typeface="Arial"/>
                    <a:ea typeface="Arial"/>
                    <a:cs typeface="Arial"/>
                    <a:sym typeface="Arial"/>
                  </a:rPr>
                  <a:t>128 MG</a:t>
                </a:r>
                <a:endParaRPr/>
              </a:p>
            </p:txBody>
          </p:sp>
          <p:sp>
            <p:nvSpPr>
              <p:cNvPr id="1147" name="Google Shape;1147;p33"/>
              <p:cNvSpPr/>
              <p:nvPr/>
            </p:nvSpPr>
            <p:spPr>
              <a:xfrm>
                <a:off x="2456823" y="4920953"/>
                <a:ext cx="937846" cy="644769"/>
              </a:xfrm>
              <a:prstGeom prst="roundRect">
                <a:avLst>
                  <a:gd fmla="val 16667"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Khối 3</a:t>
                </a:r>
                <a:endParaRPr/>
              </a:p>
              <a:p>
                <a:pPr indent="0" lvl="0" marL="0" marR="0" rtl="0" algn="ctr">
                  <a:spcBef>
                    <a:spcPts val="0"/>
                  </a:spcBef>
                  <a:spcAft>
                    <a:spcPts val="0"/>
                  </a:spcAft>
                  <a:buNone/>
                </a:pPr>
                <a:r>
                  <a:rPr lang="en-US" sz="1600">
                    <a:solidFill>
                      <a:srgbClr val="0043B2"/>
                    </a:solidFill>
                    <a:latin typeface="Arial"/>
                    <a:ea typeface="Arial"/>
                    <a:cs typeface="Arial"/>
                    <a:sym typeface="Arial"/>
                  </a:rPr>
                  <a:t>128 MG</a:t>
                </a:r>
                <a:endParaRPr/>
              </a:p>
            </p:txBody>
          </p:sp>
          <p:sp>
            <p:nvSpPr>
              <p:cNvPr id="1148" name="Google Shape;1148;p33"/>
              <p:cNvSpPr/>
              <p:nvPr/>
            </p:nvSpPr>
            <p:spPr>
              <a:xfrm>
                <a:off x="3394669" y="4920953"/>
                <a:ext cx="937846" cy="644769"/>
              </a:xfrm>
              <a:prstGeom prst="roundRect">
                <a:avLst>
                  <a:gd fmla="val 16667"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Khối 4</a:t>
                </a:r>
                <a:endParaRPr/>
              </a:p>
              <a:p>
                <a:pPr indent="0" lvl="0" marL="0" marR="0" rtl="0" algn="ctr">
                  <a:spcBef>
                    <a:spcPts val="0"/>
                  </a:spcBef>
                  <a:spcAft>
                    <a:spcPts val="0"/>
                  </a:spcAft>
                  <a:buNone/>
                </a:pPr>
                <a:r>
                  <a:rPr lang="en-US" sz="1600">
                    <a:solidFill>
                      <a:srgbClr val="0043B2"/>
                    </a:solidFill>
                    <a:latin typeface="Arial"/>
                    <a:ea typeface="Arial"/>
                    <a:cs typeface="Arial"/>
                    <a:sym typeface="Arial"/>
                  </a:rPr>
                  <a:t>128 MG</a:t>
                </a:r>
                <a:endParaRPr/>
              </a:p>
            </p:txBody>
          </p:sp>
          <p:sp>
            <p:nvSpPr>
              <p:cNvPr id="1149" name="Google Shape;1149;p33"/>
              <p:cNvSpPr/>
              <p:nvPr/>
            </p:nvSpPr>
            <p:spPr>
              <a:xfrm>
                <a:off x="4332515" y="4919731"/>
                <a:ext cx="937846" cy="644769"/>
              </a:xfrm>
              <a:prstGeom prst="roundRect">
                <a:avLst>
                  <a:gd fmla="val 16667"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Khối 5</a:t>
                </a:r>
                <a:endParaRPr/>
              </a:p>
              <a:p>
                <a:pPr indent="0" lvl="0" marL="0" marR="0" rtl="0" algn="ctr">
                  <a:spcBef>
                    <a:spcPts val="0"/>
                  </a:spcBef>
                  <a:spcAft>
                    <a:spcPts val="0"/>
                  </a:spcAft>
                  <a:buNone/>
                </a:pPr>
                <a:r>
                  <a:rPr lang="en-US" sz="1600">
                    <a:solidFill>
                      <a:srgbClr val="0043B2"/>
                    </a:solidFill>
                    <a:latin typeface="Arial"/>
                    <a:ea typeface="Arial"/>
                    <a:cs typeface="Arial"/>
                    <a:sym typeface="Arial"/>
                  </a:rPr>
                  <a:t>128 MG</a:t>
                </a:r>
                <a:endParaRPr/>
              </a:p>
            </p:txBody>
          </p:sp>
          <p:sp>
            <p:nvSpPr>
              <p:cNvPr id="1150" name="Google Shape;1150;p33"/>
              <p:cNvSpPr/>
              <p:nvPr/>
            </p:nvSpPr>
            <p:spPr>
              <a:xfrm>
                <a:off x="5270361" y="4919730"/>
                <a:ext cx="937846" cy="644769"/>
              </a:xfrm>
              <a:prstGeom prst="roundRect">
                <a:avLst>
                  <a:gd fmla="val 16667"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Khối 6</a:t>
                </a:r>
                <a:endParaRPr/>
              </a:p>
              <a:p>
                <a:pPr indent="0" lvl="0" marL="0" marR="0" rtl="0" algn="ctr">
                  <a:spcBef>
                    <a:spcPts val="0"/>
                  </a:spcBef>
                  <a:spcAft>
                    <a:spcPts val="0"/>
                  </a:spcAft>
                  <a:buNone/>
                </a:pPr>
                <a:r>
                  <a:rPr lang="en-US" sz="1600">
                    <a:solidFill>
                      <a:srgbClr val="0043B2"/>
                    </a:solidFill>
                    <a:latin typeface="Arial"/>
                    <a:ea typeface="Arial"/>
                    <a:cs typeface="Arial"/>
                    <a:sym typeface="Arial"/>
                  </a:rPr>
                  <a:t>128 MG</a:t>
                </a:r>
                <a:endParaRPr/>
              </a:p>
            </p:txBody>
          </p:sp>
          <p:sp>
            <p:nvSpPr>
              <p:cNvPr id="1151" name="Google Shape;1151;p33"/>
              <p:cNvSpPr/>
              <p:nvPr/>
            </p:nvSpPr>
            <p:spPr>
              <a:xfrm>
                <a:off x="6208207" y="4920546"/>
                <a:ext cx="937846" cy="644769"/>
              </a:xfrm>
              <a:prstGeom prst="roundRect">
                <a:avLst>
                  <a:gd fmla="val 16667"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Khối 7</a:t>
                </a:r>
                <a:endParaRPr/>
              </a:p>
              <a:p>
                <a:pPr indent="0" lvl="0" marL="0" marR="0" rtl="0" algn="ctr">
                  <a:spcBef>
                    <a:spcPts val="0"/>
                  </a:spcBef>
                  <a:spcAft>
                    <a:spcPts val="0"/>
                  </a:spcAft>
                  <a:buNone/>
                </a:pPr>
                <a:r>
                  <a:rPr lang="en-US" sz="1600">
                    <a:solidFill>
                      <a:srgbClr val="0043B2"/>
                    </a:solidFill>
                    <a:latin typeface="Arial"/>
                    <a:ea typeface="Arial"/>
                    <a:cs typeface="Arial"/>
                    <a:sym typeface="Arial"/>
                  </a:rPr>
                  <a:t>128 MG</a:t>
                </a:r>
                <a:endParaRPr/>
              </a:p>
            </p:txBody>
          </p:sp>
          <p:sp>
            <p:nvSpPr>
              <p:cNvPr id="1152" name="Google Shape;1152;p33"/>
              <p:cNvSpPr/>
              <p:nvPr/>
            </p:nvSpPr>
            <p:spPr>
              <a:xfrm>
                <a:off x="7146053" y="4920546"/>
                <a:ext cx="937846" cy="644769"/>
              </a:xfrm>
              <a:prstGeom prst="roundRect">
                <a:avLst>
                  <a:gd fmla="val 16667"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Khối 8</a:t>
                </a:r>
                <a:endParaRPr/>
              </a:p>
              <a:p>
                <a:pPr indent="0" lvl="0" marL="0" marR="0" rtl="0" algn="ctr">
                  <a:spcBef>
                    <a:spcPts val="0"/>
                  </a:spcBef>
                  <a:spcAft>
                    <a:spcPts val="0"/>
                  </a:spcAft>
                  <a:buNone/>
                </a:pPr>
                <a:r>
                  <a:rPr lang="en-US" sz="1600">
                    <a:solidFill>
                      <a:srgbClr val="0043B2"/>
                    </a:solidFill>
                    <a:latin typeface="Arial"/>
                    <a:ea typeface="Arial"/>
                    <a:cs typeface="Arial"/>
                    <a:sym typeface="Arial"/>
                  </a:rPr>
                  <a:t>128 MG</a:t>
                </a:r>
                <a:endParaRPr/>
              </a:p>
            </p:txBody>
          </p:sp>
          <p:sp>
            <p:nvSpPr>
              <p:cNvPr id="1153" name="Google Shape;1153;p33"/>
              <p:cNvSpPr/>
              <p:nvPr/>
            </p:nvSpPr>
            <p:spPr>
              <a:xfrm>
                <a:off x="581131" y="5639604"/>
                <a:ext cx="937846" cy="644769"/>
              </a:xfrm>
              <a:prstGeom prst="roundRect">
                <a:avLst>
                  <a:gd fmla="val 16667"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Khối 1</a:t>
                </a:r>
                <a:endParaRPr/>
              </a:p>
              <a:p>
                <a:pPr indent="0" lvl="0" marL="0" marR="0" rtl="0" algn="ctr">
                  <a:spcBef>
                    <a:spcPts val="0"/>
                  </a:spcBef>
                  <a:spcAft>
                    <a:spcPts val="0"/>
                  </a:spcAft>
                  <a:buNone/>
                </a:pPr>
                <a:r>
                  <a:rPr lang="en-US" sz="1600">
                    <a:solidFill>
                      <a:srgbClr val="0043B2"/>
                    </a:solidFill>
                    <a:latin typeface="Arial"/>
                    <a:ea typeface="Arial"/>
                    <a:cs typeface="Arial"/>
                    <a:sym typeface="Arial"/>
                  </a:rPr>
                  <a:t>128 MG</a:t>
                </a:r>
                <a:endParaRPr/>
              </a:p>
            </p:txBody>
          </p:sp>
          <p:sp>
            <p:nvSpPr>
              <p:cNvPr id="1154" name="Google Shape;1154;p33"/>
              <p:cNvSpPr/>
              <p:nvPr/>
            </p:nvSpPr>
            <p:spPr>
              <a:xfrm>
                <a:off x="1518977" y="5639603"/>
                <a:ext cx="937846" cy="644769"/>
              </a:xfrm>
              <a:prstGeom prst="roundRect">
                <a:avLst>
                  <a:gd fmla="val 16667"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Khối 2</a:t>
                </a:r>
                <a:endParaRPr/>
              </a:p>
              <a:p>
                <a:pPr indent="0" lvl="0" marL="0" marR="0" rtl="0" algn="ctr">
                  <a:spcBef>
                    <a:spcPts val="0"/>
                  </a:spcBef>
                  <a:spcAft>
                    <a:spcPts val="0"/>
                  </a:spcAft>
                  <a:buNone/>
                </a:pPr>
                <a:r>
                  <a:rPr lang="en-US" sz="1600">
                    <a:solidFill>
                      <a:srgbClr val="0043B2"/>
                    </a:solidFill>
                    <a:latin typeface="Arial"/>
                    <a:ea typeface="Arial"/>
                    <a:cs typeface="Arial"/>
                    <a:sym typeface="Arial"/>
                  </a:rPr>
                  <a:t>128 MG</a:t>
                </a:r>
                <a:endParaRPr/>
              </a:p>
            </p:txBody>
          </p:sp>
          <p:sp>
            <p:nvSpPr>
              <p:cNvPr id="1155" name="Google Shape;1155;p33"/>
              <p:cNvSpPr/>
              <p:nvPr/>
            </p:nvSpPr>
            <p:spPr>
              <a:xfrm>
                <a:off x="2456823" y="5640419"/>
                <a:ext cx="937846" cy="644769"/>
              </a:xfrm>
              <a:prstGeom prst="roundRect">
                <a:avLst>
                  <a:gd fmla="val 16667"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Khối 3</a:t>
                </a:r>
                <a:endParaRPr/>
              </a:p>
              <a:p>
                <a:pPr indent="0" lvl="0" marL="0" marR="0" rtl="0" algn="ctr">
                  <a:spcBef>
                    <a:spcPts val="0"/>
                  </a:spcBef>
                  <a:spcAft>
                    <a:spcPts val="0"/>
                  </a:spcAft>
                  <a:buNone/>
                </a:pPr>
                <a:r>
                  <a:rPr lang="en-US" sz="1600">
                    <a:solidFill>
                      <a:srgbClr val="0043B2"/>
                    </a:solidFill>
                    <a:latin typeface="Arial"/>
                    <a:ea typeface="Arial"/>
                    <a:cs typeface="Arial"/>
                    <a:sym typeface="Arial"/>
                  </a:rPr>
                  <a:t>128 MG</a:t>
                </a:r>
                <a:endParaRPr/>
              </a:p>
            </p:txBody>
          </p:sp>
          <p:sp>
            <p:nvSpPr>
              <p:cNvPr id="1156" name="Google Shape;1156;p33"/>
              <p:cNvSpPr/>
              <p:nvPr/>
            </p:nvSpPr>
            <p:spPr>
              <a:xfrm>
                <a:off x="3394669" y="5640419"/>
                <a:ext cx="937846" cy="644769"/>
              </a:xfrm>
              <a:prstGeom prst="roundRect">
                <a:avLst>
                  <a:gd fmla="val 16667"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Khối 4</a:t>
                </a:r>
                <a:endParaRPr/>
              </a:p>
              <a:p>
                <a:pPr indent="0" lvl="0" marL="0" marR="0" rtl="0" algn="ctr">
                  <a:spcBef>
                    <a:spcPts val="0"/>
                  </a:spcBef>
                  <a:spcAft>
                    <a:spcPts val="0"/>
                  </a:spcAft>
                  <a:buNone/>
                </a:pPr>
                <a:r>
                  <a:rPr lang="en-US" sz="1600">
                    <a:solidFill>
                      <a:srgbClr val="0043B2"/>
                    </a:solidFill>
                    <a:latin typeface="Arial"/>
                    <a:ea typeface="Arial"/>
                    <a:cs typeface="Arial"/>
                    <a:sym typeface="Arial"/>
                  </a:rPr>
                  <a:t>128 MG</a:t>
                </a:r>
                <a:endParaRPr/>
              </a:p>
            </p:txBody>
          </p:sp>
          <p:sp>
            <p:nvSpPr>
              <p:cNvPr id="1157" name="Google Shape;1157;p33"/>
              <p:cNvSpPr/>
              <p:nvPr/>
            </p:nvSpPr>
            <p:spPr>
              <a:xfrm>
                <a:off x="4332515" y="5639197"/>
                <a:ext cx="937846" cy="644769"/>
              </a:xfrm>
              <a:prstGeom prst="roundRect">
                <a:avLst>
                  <a:gd fmla="val 16667"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Khối 5</a:t>
                </a:r>
                <a:endParaRPr/>
              </a:p>
              <a:p>
                <a:pPr indent="0" lvl="0" marL="0" marR="0" rtl="0" algn="ctr">
                  <a:spcBef>
                    <a:spcPts val="0"/>
                  </a:spcBef>
                  <a:spcAft>
                    <a:spcPts val="0"/>
                  </a:spcAft>
                  <a:buNone/>
                </a:pPr>
                <a:r>
                  <a:rPr lang="en-US" sz="1600">
                    <a:solidFill>
                      <a:srgbClr val="0043B2"/>
                    </a:solidFill>
                    <a:latin typeface="Arial"/>
                    <a:ea typeface="Arial"/>
                    <a:cs typeface="Arial"/>
                    <a:sym typeface="Arial"/>
                  </a:rPr>
                  <a:t>128 MG</a:t>
                </a:r>
                <a:endParaRPr/>
              </a:p>
            </p:txBody>
          </p:sp>
          <p:sp>
            <p:nvSpPr>
              <p:cNvPr id="1158" name="Google Shape;1158;p33"/>
              <p:cNvSpPr/>
              <p:nvPr/>
            </p:nvSpPr>
            <p:spPr>
              <a:xfrm>
                <a:off x="5270361" y="5639196"/>
                <a:ext cx="937846" cy="644769"/>
              </a:xfrm>
              <a:prstGeom prst="roundRect">
                <a:avLst>
                  <a:gd fmla="val 16667"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Khối 6</a:t>
                </a:r>
                <a:endParaRPr/>
              </a:p>
              <a:p>
                <a:pPr indent="0" lvl="0" marL="0" marR="0" rtl="0" algn="ctr">
                  <a:spcBef>
                    <a:spcPts val="0"/>
                  </a:spcBef>
                  <a:spcAft>
                    <a:spcPts val="0"/>
                  </a:spcAft>
                  <a:buNone/>
                </a:pPr>
                <a:r>
                  <a:rPr lang="en-US" sz="1600">
                    <a:solidFill>
                      <a:srgbClr val="0043B2"/>
                    </a:solidFill>
                    <a:latin typeface="Arial"/>
                    <a:ea typeface="Arial"/>
                    <a:cs typeface="Arial"/>
                    <a:sym typeface="Arial"/>
                  </a:rPr>
                  <a:t>128 MG</a:t>
                </a:r>
                <a:endParaRPr/>
              </a:p>
            </p:txBody>
          </p:sp>
          <p:sp>
            <p:nvSpPr>
              <p:cNvPr id="1159" name="Google Shape;1159;p33"/>
              <p:cNvSpPr/>
              <p:nvPr/>
            </p:nvSpPr>
            <p:spPr>
              <a:xfrm>
                <a:off x="6208207" y="5640012"/>
                <a:ext cx="937846" cy="644769"/>
              </a:xfrm>
              <a:prstGeom prst="roundRect">
                <a:avLst>
                  <a:gd fmla="val 16667"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Khối 7</a:t>
                </a:r>
                <a:endParaRPr/>
              </a:p>
              <a:p>
                <a:pPr indent="0" lvl="0" marL="0" marR="0" rtl="0" algn="ctr">
                  <a:spcBef>
                    <a:spcPts val="0"/>
                  </a:spcBef>
                  <a:spcAft>
                    <a:spcPts val="0"/>
                  </a:spcAft>
                  <a:buNone/>
                </a:pPr>
                <a:r>
                  <a:rPr lang="en-US" sz="1600">
                    <a:solidFill>
                      <a:srgbClr val="0043B2"/>
                    </a:solidFill>
                    <a:latin typeface="Arial"/>
                    <a:ea typeface="Arial"/>
                    <a:cs typeface="Arial"/>
                    <a:sym typeface="Arial"/>
                  </a:rPr>
                  <a:t>128 MG</a:t>
                </a:r>
                <a:endParaRPr/>
              </a:p>
            </p:txBody>
          </p:sp>
          <p:sp>
            <p:nvSpPr>
              <p:cNvPr id="1160" name="Google Shape;1160;p33"/>
              <p:cNvSpPr/>
              <p:nvPr/>
            </p:nvSpPr>
            <p:spPr>
              <a:xfrm>
                <a:off x="7146053" y="5640012"/>
                <a:ext cx="937846" cy="644769"/>
              </a:xfrm>
              <a:prstGeom prst="roundRect">
                <a:avLst>
                  <a:gd fmla="val 16667"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Khối 8</a:t>
                </a:r>
                <a:endParaRPr/>
              </a:p>
              <a:p>
                <a:pPr indent="0" lvl="0" marL="0" marR="0" rtl="0" algn="ctr">
                  <a:spcBef>
                    <a:spcPts val="0"/>
                  </a:spcBef>
                  <a:spcAft>
                    <a:spcPts val="0"/>
                  </a:spcAft>
                  <a:buNone/>
                </a:pPr>
                <a:r>
                  <a:rPr lang="en-US" sz="1600">
                    <a:solidFill>
                      <a:srgbClr val="0043B2"/>
                    </a:solidFill>
                    <a:latin typeface="Arial"/>
                    <a:ea typeface="Arial"/>
                    <a:cs typeface="Arial"/>
                    <a:sym typeface="Arial"/>
                  </a:rPr>
                  <a:t>128 MG</a:t>
                </a:r>
                <a:endParaRPr/>
              </a:p>
            </p:txBody>
          </p:sp>
        </p:grpSp>
        <p:sp>
          <p:nvSpPr>
            <p:cNvPr id="1161" name="Google Shape;1161;p33"/>
            <p:cNvSpPr/>
            <p:nvPr/>
          </p:nvSpPr>
          <p:spPr>
            <a:xfrm>
              <a:off x="8132606" y="4919730"/>
              <a:ext cx="159657" cy="1364235"/>
            </a:xfrm>
            <a:prstGeom prst="rightBrace">
              <a:avLst>
                <a:gd fmla="val 8333" name="adj1"/>
                <a:gd fmla="val 50000" name="adj2"/>
              </a:avLst>
            </a:prstGeom>
            <a:noFill/>
            <a:ln cap="flat" cmpd="sng" w="28575">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0043B2"/>
                </a:solidFill>
                <a:latin typeface="Arial"/>
                <a:ea typeface="Arial"/>
                <a:cs typeface="Arial"/>
                <a:sym typeface="Arial"/>
              </a:endParaRPr>
            </a:p>
          </p:txBody>
        </p:sp>
        <p:sp>
          <p:nvSpPr>
            <p:cNvPr id="1162" name="Google Shape;1162;p33"/>
            <p:cNvSpPr txBox="1"/>
            <p:nvPr/>
          </p:nvSpPr>
          <p:spPr>
            <a:xfrm>
              <a:off x="8412182" y="5454530"/>
              <a:ext cx="96051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43B2"/>
                  </a:solidFill>
                  <a:latin typeface="Arial"/>
                  <a:ea typeface="Arial"/>
                  <a:cs typeface="Arial"/>
                  <a:sym typeface="Arial"/>
                </a:rPr>
                <a:t>Overhead</a:t>
              </a:r>
              <a:endParaRPr/>
            </a:p>
          </p:txBody>
        </p:sp>
        <p:sp>
          <p:nvSpPr>
            <p:cNvPr id="1163" name="Google Shape;1163;p33"/>
            <p:cNvSpPr/>
            <p:nvPr/>
          </p:nvSpPr>
          <p:spPr>
            <a:xfrm>
              <a:off x="8176704" y="4004485"/>
              <a:ext cx="79829" cy="682117"/>
            </a:xfrm>
            <a:prstGeom prst="rightBrace">
              <a:avLst>
                <a:gd fmla="val 8333" name="adj1"/>
                <a:gd fmla="val 50000" name="adj2"/>
              </a:avLst>
            </a:prstGeom>
            <a:noFill/>
            <a:ln cap="flat" cmpd="sng" w="28575">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0043B2"/>
                </a:solidFill>
                <a:latin typeface="Arial"/>
                <a:ea typeface="Arial"/>
                <a:cs typeface="Arial"/>
                <a:sym typeface="Arial"/>
              </a:endParaRPr>
            </a:p>
          </p:txBody>
        </p:sp>
        <p:sp>
          <p:nvSpPr>
            <p:cNvPr id="1164" name="Google Shape;1164;p33"/>
            <p:cNvSpPr txBox="1"/>
            <p:nvPr/>
          </p:nvSpPr>
          <p:spPr>
            <a:xfrm>
              <a:off x="8412182" y="4173089"/>
              <a:ext cx="74571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43B2"/>
                  </a:solidFill>
                  <a:latin typeface="Arial"/>
                  <a:ea typeface="Arial"/>
                  <a:cs typeface="Arial"/>
                  <a:sym typeface="Arial"/>
                </a:rPr>
                <a:t>Dữ liệu</a:t>
              </a:r>
              <a:endParaRPr sz="1400">
                <a:solidFill>
                  <a:srgbClr val="0043B2"/>
                </a:solidFill>
                <a:latin typeface="Arial"/>
                <a:ea typeface="Arial"/>
                <a:cs typeface="Arial"/>
                <a:sym typeface="Aria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3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1171" name="Google Shape;1171;p3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Ví dụ Lưu trữ EC Sử dụng Mã hóa XOR</a:t>
            </a:r>
            <a:endParaRPr/>
          </a:p>
        </p:txBody>
      </p:sp>
      <p:sp>
        <p:nvSpPr>
          <p:cNvPr id="1172" name="Google Shape;1172;p3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173" name="Google Shape;1173;p3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Ví dụ mã hóa OR độc quyền</a:t>
            </a:r>
            <a:endParaRPr/>
          </a:p>
          <a:p>
            <a:pPr indent="-177800" lvl="0" marL="177800" rtl="0" algn="l">
              <a:lnSpc>
                <a:spcPct val="128571"/>
              </a:lnSpc>
              <a:spcBef>
                <a:spcPts val="1000"/>
              </a:spcBef>
              <a:spcAft>
                <a:spcPts val="0"/>
              </a:spcAft>
              <a:buClr>
                <a:srgbClr val="262626"/>
              </a:buClr>
              <a:buSzPts val="1400"/>
              <a:buFont typeface="Arial"/>
              <a:buChar char="•"/>
            </a:pPr>
            <a:r>
              <a:rPr lang="en-US"/>
              <a:t>Nhân rộng: các bit màu xám là các overhead bit</a:t>
            </a:r>
            <a:endParaRPr/>
          </a:p>
          <a:p>
            <a:pPr indent="-182563" lvl="1" marL="360363" rtl="0" algn="l">
              <a:lnSpc>
                <a:spcPct val="138461"/>
              </a:lnSpc>
              <a:spcBef>
                <a:spcPts val="200"/>
              </a:spcBef>
              <a:spcAft>
                <a:spcPts val="0"/>
              </a:spcAft>
              <a:buClr>
                <a:srgbClr val="262626"/>
              </a:buClr>
              <a:buSzPts val="1040"/>
              <a:buChar char="•"/>
            </a:pPr>
            <a:r>
              <a:rPr lang="en-US"/>
              <a:t>Yêu cầu thêm 2 overhead bit hoặc 100% overhead bit hoặc 50% hiệu suất</a:t>
            </a:r>
            <a:endParaRPr/>
          </a:p>
          <a:p>
            <a:pPr indent="-182563" lvl="1" marL="360363" rtl="0" algn="l">
              <a:lnSpc>
                <a:spcPct val="138461"/>
              </a:lnSpc>
              <a:spcBef>
                <a:spcPts val="200"/>
              </a:spcBef>
              <a:spcAft>
                <a:spcPts val="0"/>
              </a:spcAft>
              <a:buClr>
                <a:srgbClr val="262626"/>
              </a:buClr>
              <a:buSzPts val="1040"/>
              <a:buChar char="•"/>
            </a:pPr>
            <a:r>
              <a:rPr lang="en-US"/>
              <a:t>Đạt độ bền 1</a:t>
            </a:r>
            <a:endParaRPr/>
          </a:p>
          <a:p>
            <a:pPr indent="-177800" lvl="0" marL="177800" rtl="0" algn="l">
              <a:lnSpc>
                <a:spcPct val="128571"/>
              </a:lnSpc>
              <a:spcBef>
                <a:spcPts val="1000"/>
              </a:spcBef>
              <a:spcAft>
                <a:spcPts val="0"/>
              </a:spcAft>
              <a:buClr>
                <a:srgbClr val="262626"/>
              </a:buClr>
              <a:buSzPts val="1400"/>
              <a:buFont typeface="Arial"/>
              <a:buChar char="•"/>
            </a:pPr>
            <a:r>
              <a:rPr lang="en-US"/>
              <a:t>Độc quyền OR</a:t>
            </a:r>
            <a:endParaRPr/>
          </a:p>
          <a:p>
            <a:pPr indent="-182563" lvl="1" marL="360363" rtl="0" algn="l">
              <a:lnSpc>
                <a:spcPct val="138461"/>
              </a:lnSpc>
              <a:spcBef>
                <a:spcPts val="200"/>
              </a:spcBef>
              <a:spcAft>
                <a:spcPts val="0"/>
              </a:spcAft>
              <a:buClr>
                <a:srgbClr val="262626"/>
              </a:buClr>
              <a:buSzPts val="1040"/>
              <a:buChar char="•"/>
            </a:pPr>
            <a:r>
              <a:rPr lang="en-US"/>
              <a:t>Yêu cầu thêm 1 bit hoặc 50% overhead hoặc 67% hiệu suất</a:t>
            </a:r>
            <a:endParaRPr/>
          </a:p>
          <a:p>
            <a:pPr indent="-182563" lvl="1" marL="360363" rtl="0" algn="l">
              <a:lnSpc>
                <a:spcPct val="138461"/>
              </a:lnSpc>
              <a:spcBef>
                <a:spcPts val="200"/>
              </a:spcBef>
              <a:spcAft>
                <a:spcPts val="0"/>
              </a:spcAft>
              <a:buClr>
                <a:srgbClr val="262626"/>
              </a:buClr>
              <a:buSzPts val="1040"/>
              <a:buChar char="•"/>
            </a:pPr>
            <a:r>
              <a:rPr lang="en-US"/>
              <a:t>Đạt độ bền 1</a:t>
            </a:r>
            <a:endParaRPr/>
          </a:p>
          <a:p>
            <a:pPr indent="-116523" lvl="1" marL="360363" rtl="0" algn="l">
              <a:lnSpc>
                <a:spcPct val="138461"/>
              </a:lnSpc>
              <a:spcBef>
                <a:spcPts val="200"/>
              </a:spcBef>
              <a:spcAft>
                <a:spcPts val="0"/>
              </a:spcAft>
              <a:buClr>
                <a:srgbClr val="262626"/>
              </a:buClr>
              <a:buSzPts val="1040"/>
              <a:buNone/>
            </a:pPr>
            <a:r>
              <a:t/>
            </a:r>
            <a:endParaRPr/>
          </a:p>
        </p:txBody>
      </p:sp>
      <p:graphicFrame>
        <p:nvGraphicFramePr>
          <p:cNvPr id="1174" name="Google Shape;1174;p34"/>
          <p:cNvGraphicFramePr/>
          <p:nvPr/>
        </p:nvGraphicFramePr>
        <p:xfrm>
          <a:off x="1425829" y="4593268"/>
          <a:ext cx="3000000" cy="3000000"/>
        </p:xfrm>
        <a:graphic>
          <a:graphicData uri="http://schemas.openxmlformats.org/drawingml/2006/table">
            <a:tbl>
              <a:tblPr bandRow="1" firstRow="1">
                <a:noFill/>
                <a:tableStyleId>{6BBBD0ED-3E54-4D03-A637-6F8FEC469EF4}</a:tableStyleId>
              </a:tblPr>
              <a:tblGrid>
                <a:gridCol w="1525950"/>
                <a:gridCol w="675375"/>
                <a:gridCol w="1100675"/>
                <a:gridCol w="1100675"/>
                <a:gridCol w="1100675"/>
                <a:gridCol w="1895875"/>
              </a:tblGrid>
              <a:tr h="370850">
                <a:tc>
                  <a:txBody>
                    <a:bodyPr/>
                    <a:lstStyle/>
                    <a:p>
                      <a:pPr indent="0" lvl="0" marL="0" marR="0" rtl="0" algn="l">
                        <a:spcBef>
                          <a:spcPts val="0"/>
                        </a:spcBef>
                        <a:spcAft>
                          <a:spcPts val="0"/>
                        </a:spcAft>
                        <a:buNone/>
                      </a:pPr>
                      <a:r>
                        <a:rPr b="0" lang="en-US" sz="1600" u="none" cap="none" strike="noStrike">
                          <a:solidFill>
                            <a:srgbClr val="1F45BC"/>
                          </a:solidFill>
                          <a:latin typeface="Arial"/>
                          <a:ea typeface="Arial"/>
                          <a:cs typeface="Arial"/>
                          <a:sym typeface="Arial"/>
                        </a:rPr>
                        <a:t>Nhân rộng</a:t>
                      </a:r>
                      <a:endParaRPr b="0" sz="1600">
                        <a:solidFill>
                          <a:srgbClr val="1F45BC"/>
                        </a:solidFill>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b="0" lang="en-US" sz="1600">
                          <a:solidFill>
                            <a:srgbClr val="1F45BC"/>
                          </a:solidFill>
                          <a:latin typeface="Arial"/>
                          <a:ea typeface="Arial"/>
                          <a:cs typeface="Arial"/>
                          <a:sym typeface="Arial"/>
                        </a:rPr>
                        <a:t>0</a:t>
                      </a:r>
                      <a:endParaRPr/>
                    </a:p>
                  </a:txBody>
                  <a:tcPr marT="45725" marB="45725" marR="91450" marL="91450"/>
                </a:tc>
                <a:tc>
                  <a:txBody>
                    <a:bodyPr/>
                    <a:lstStyle/>
                    <a:p>
                      <a:pPr indent="0" lvl="0" marL="0" marR="0" rtl="0" algn="ctr">
                        <a:spcBef>
                          <a:spcPts val="0"/>
                        </a:spcBef>
                        <a:spcAft>
                          <a:spcPts val="0"/>
                        </a:spcAft>
                        <a:buNone/>
                      </a:pPr>
                      <a:r>
                        <a:rPr b="0" lang="en-US" sz="1600">
                          <a:solidFill>
                            <a:srgbClr val="1F45BC"/>
                          </a:solidFill>
                          <a:latin typeface="Arial"/>
                          <a:ea typeface="Arial"/>
                          <a:cs typeface="Arial"/>
                          <a:sym typeface="Arial"/>
                        </a:rPr>
                        <a:t>0</a:t>
                      </a:r>
                      <a:endParaRPr/>
                    </a:p>
                  </a:txBody>
                  <a:tcPr marT="45725" marB="45725" marR="91450" marL="91450"/>
                </a:tc>
                <a:tc>
                  <a:txBody>
                    <a:bodyPr/>
                    <a:lstStyle/>
                    <a:p>
                      <a:pPr indent="0" lvl="0" marL="0" marR="0" rtl="0" algn="ctr">
                        <a:spcBef>
                          <a:spcPts val="0"/>
                        </a:spcBef>
                        <a:spcAft>
                          <a:spcPts val="0"/>
                        </a:spcAft>
                        <a:buNone/>
                      </a:pPr>
                      <a:r>
                        <a:rPr b="0" lang="en-US" sz="1600">
                          <a:solidFill>
                            <a:srgbClr val="1F45BC"/>
                          </a:solidFill>
                          <a:latin typeface="Arial"/>
                          <a:ea typeface="Arial"/>
                          <a:cs typeface="Arial"/>
                          <a:sym typeface="Arial"/>
                        </a:rPr>
                        <a:t>1</a:t>
                      </a:r>
                      <a:endParaRPr/>
                    </a:p>
                  </a:txBody>
                  <a:tcPr marT="45725" marB="45725" marR="91450" marL="91450"/>
                </a:tc>
                <a:tc>
                  <a:txBody>
                    <a:bodyPr/>
                    <a:lstStyle/>
                    <a:p>
                      <a:pPr indent="0" lvl="0" marL="0" marR="0" rtl="0" algn="ctr">
                        <a:spcBef>
                          <a:spcPts val="0"/>
                        </a:spcBef>
                        <a:spcAft>
                          <a:spcPts val="0"/>
                        </a:spcAft>
                        <a:buNone/>
                      </a:pPr>
                      <a:r>
                        <a:rPr b="0" lang="en-US" sz="1600">
                          <a:solidFill>
                            <a:srgbClr val="1F45BC"/>
                          </a:solidFill>
                          <a:latin typeface="Arial"/>
                          <a:ea typeface="Arial"/>
                          <a:cs typeface="Arial"/>
                          <a:sym typeface="Arial"/>
                        </a:rPr>
                        <a:t>1</a:t>
                      </a:r>
                      <a:endParaRPr/>
                    </a:p>
                  </a:txBody>
                  <a:tcPr marT="45725" marB="45725" marR="91450" marL="91450"/>
                </a:tc>
                <a:tc>
                  <a:txBody>
                    <a:bodyPr/>
                    <a:lstStyle/>
                    <a:p>
                      <a:pPr indent="0" lvl="0" marL="0" marR="0" rtl="0" algn="l">
                        <a:spcBef>
                          <a:spcPts val="0"/>
                        </a:spcBef>
                        <a:spcAft>
                          <a:spcPts val="0"/>
                        </a:spcAft>
                        <a:buNone/>
                      </a:pPr>
                      <a:r>
                        <a:rPr b="0" lang="en-US" sz="1600">
                          <a:solidFill>
                            <a:srgbClr val="1F45BC"/>
                          </a:solidFill>
                          <a:latin typeface="Arial"/>
                          <a:ea typeface="Arial"/>
                          <a:cs typeface="Arial"/>
                          <a:sym typeface="Arial"/>
                        </a:rPr>
                        <a:t>2 bits overhead</a:t>
                      </a:r>
                      <a:endParaRPr/>
                    </a:p>
                  </a:txBody>
                  <a:tcPr marT="45725" marB="45725" marR="91450" marL="91450"/>
                </a:tc>
              </a:tr>
              <a:tr h="370850">
                <a:tc>
                  <a:txBody>
                    <a:bodyPr/>
                    <a:lstStyle/>
                    <a:p>
                      <a:pPr indent="0" lvl="0" marL="0" marR="0" rtl="0" algn="l">
                        <a:spcBef>
                          <a:spcPts val="0"/>
                        </a:spcBef>
                        <a:spcAft>
                          <a:spcPts val="0"/>
                        </a:spcAft>
                        <a:buNone/>
                      </a:pPr>
                      <a:r>
                        <a:rPr lang="en-US" sz="1600">
                          <a:solidFill>
                            <a:srgbClr val="1F45BC"/>
                          </a:solidFill>
                          <a:latin typeface="Arial"/>
                          <a:ea typeface="Arial"/>
                          <a:cs typeface="Arial"/>
                          <a:sym typeface="Arial"/>
                        </a:rPr>
                        <a:t>Mã hóa XOR</a:t>
                      </a:r>
                      <a:endParaRPr sz="1600">
                        <a:solidFill>
                          <a:srgbClr val="1F45BC"/>
                        </a:solidFill>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0</a:t>
                      </a:r>
                      <a:endParaRPr/>
                    </a:p>
                  </a:txBody>
                  <a:tcPr marT="45725" marB="45725" marR="91450" marL="91450"/>
                </a:tc>
                <a:tc>
                  <a:txBody>
                    <a:bodyPr/>
                    <a:lstStyle/>
                    <a:p>
                      <a:pPr indent="0" lvl="0" marL="0" marR="0" rtl="0" algn="ctr">
                        <a:spcBef>
                          <a:spcPts val="0"/>
                        </a:spcBef>
                        <a:spcAft>
                          <a:spcPts val="0"/>
                        </a:spcAft>
                        <a:buNone/>
                      </a:pPr>
                      <a:r>
                        <a:t/>
                      </a:r>
                      <a:endParaRPr sz="1600">
                        <a:solidFill>
                          <a:srgbClr val="1F45BC"/>
                        </a:solidFill>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1</a:t>
                      </a:r>
                      <a:endParaRPr/>
                    </a:p>
                  </a:txBody>
                  <a:tcPr marT="45725" marB="45725" marR="91450" marL="91450"/>
                </a:tc>
                <a:tc>
                  <a:txBody>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1</a:t>
                      </a:r>
                      <a:endParaRPr/>
                    </a:p>
                  </a:txBody>
                  <a:tcPr marT="45725" marB="45725" marR="91450" marL="91450"/>
                </a:tc>
                <a:tc>
                  <a:txBody>
                    <a:bodyPr/>
                    <a:lstStyle/>
                    <a:p>
                      <a:pPr indent="0" lvl="0" marL="0" marR="0" rtl="0" algn="l">
                        <a:spcBef>
                          <a:spcPts val="0"/>
                        </a:spcBef>
                        <a:spcAft>
                          <a:spcPts val="0"/>
                        </a:spcAft>
                        <a:buNone/>
                      </a:pPr>
                      <a:r>
                        <a:rPr lang="en-US" sz="1600">
                          <a:solidFill>
                            <a:srgbClr val="1F45BC"/>
                          </a:solidFill>
                          <a:latin typeface="Arial"/>
                          <a:ea typeface="Arial"/>
                          <a:cs typeface="Arial"/>
                          <a:sym typeface="Arial"/>
                        </a:rPr>
                        <a:t>1 bit overhead</a:t>
                      </a:r>
                      <a:endParaRPr/>
                    </a:p>
                  </a:txBody>
                  <a:tcPr marT="45725" marB="45725" marR="91450" marL="91450"/>
                </a:tc>
              </a:tr>
            </a:tbl>
          </a:graphicData>
        </a:graphic>
      </p:graphicFrame>
      <p:sp>
        <p:nvSpPr>
          <p:cNvPr id="1175" name="Google Shape;1175;p34"/>
          <p:cNvSpPr/>
          <p:nvPr/>
        </p:nvSpPr>
        <p:spPr>
          <a:xfrm>
            <a:off x="4095395" y="5065201"/>
            <a:ext cx="160774" cy="160774"/>
          </a:xfrm>
          <a:prstGeom prst="ellipse">
            <a:avLst/>
          </a:prstGeom>
          <a:no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176" name="Google Shape;1176;p34"/>
          <p:cNvCxnSpPr/>
          <p:nvPr/>
        </p:nvCxnSpPr>
        <p:spPr>
          <a:xfrm>
            <a:off x="4175782" y="5065201"/>
            <a:ext cx="0" cy="160774"/>
          </a:xfrm>
          <a:prstGeom prst="straightConnector1">
            <a:avLst/>
          </a:prstGeom>
          <a:noFill/>
          <a:ln cap="flat" cmpd="sng" w="12700">
            <a:solidFill>
              <a:srgbClr val="1F45BC"/>
            </a:solidFill>
            <a:prstDash val="solid"/>
            <a:miter lim="800000"/>
            <a:headEnd len="sm" w="sm" type="none"/>
            <a:tailEnd len="sm" w="sm" type="none"/>
          </a:ln>
        </p:spPr>
      </p:cxnSp>
      <p:cxnSp>
        <p:nvCxnSpPr>
          <p:cNvPr id="1177" name="Google Shape;1177;p34"/>
          <p:cNvCxnSpPr>
            <a:stCxn id="1175" idx="2"/>
            <a:endCxn id="1175" idx="6"/>
          </p:cNvCxnSpPr>
          <p:nvPr/>
        </p:nvCxnSpPr>
        <p:spPr>
          <a:xfrm>
            <a:off x="4095395" y="5145588"/>
            <a:ext cx="160800" cy="0"/>
          </a:xfrm>
          <a:prstGeom prst="straightConnector1">
            <a:avLst/>
          </a:prstGeom>
          <a:noFill/>
          <a:ln cap="flat" cmpd="sng" w="12700">
            <a:solidFill>
              <a:srgbClr val="1F45BC"/>
            </a:solidFill>
            <a:prstDash val="solid"/>
            <a:miter lim="800000"/>
            <a:headEnd len="sm" w="sm" type="none"/>
            <a:tailEnd len="sm" w="sm"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sp>
        <p:nvSpPr>
          <p:cNvPr id="1183" name="Google Shape;1183;p3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1184" name="Google Shape;1184;p3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Tách khối dữ liệu</a:t>
            </a:r>
            <a:endParaRPr/>
          </a:p>
        </p:txBody>
      </p:sp>
      <p:sp>
        <p:nvSpPr>
          <p:cNvPr id="1185" name="Google Shape;1185;p3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186" name="Google Shape;1186;p3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khối dữ liệu HDFS không có Bộ lưu trữ EC được lưu trữ dưới dạng các khối liền kề</a:t>
            </a:r>
            <a:endParaRPr/>
          </a:p>
          <a:p>
            <a:pPr indent="-182563" lvl="1" marL="360363" rtl="0" algn="l">
              <a:lnSpc>
                <a:spcPct val="138461"/>
              </a:lnSpc>
              <a:spcBef>
                <a:spcPts val="200"/>
              </a:spcBef>
              <a:spcAft>
                <a:spcPts val="0"/>
              </a:spcAft>
              <a:buClr>
                <a:srgbClr val="262626"/>
              </a:buClr>
              <a:buSzPts val="1040"/>
              <a:buChar char="•"/>
            </a:pPr>
            <a:r>
              <a:rPr lang="en-US"/>
              <a:t>Toàn bộ khối được lưu trữ cùng nhau</a:t>
            </a:r>
            <a:endParaRPr/>
          </a:p>
          <a:p>
            <a:pPr indent="-177800" lvl="0" marL="177800" rtl="0" algn="l">
              <a:lnSpc>
                <a:spcPct val="128571"/>
              </a:lnSpc>
              <a:spcBef>
                <a:spcPts val="1000"/>
              </a:spcBef>
              <a:spcAft>
                <a:spcPts val="0"/>
              </a:spcAft>
              <a:buClr>
                <a:srgbClr val="262626"/>
              </a:buClr>
              <a:buSzPts val="1400"/>
              <a:buFont typeface="Arial"/>
              <a:buChar char="•"/>
            </a:pPr>
            <a:r>
              <a:rPr lang="en-US"/>
              <a:t>Đối với Bộ lưu trữ EC, mỗi khối dữ liệu được chia thành các dải và được lưu trữ trong các datanode khác nhau</a:t>
            </a:r>
            <a:endParaRPr/>
          </a:p>
          <a:p>
            <a:pPr indent="-177800" lvl="0" marL="177800" rtl="0" algn="l">
              <a:lnSpc>
                <a:spcPct val="128571"/>
              </a:lnSpc>
              <a:spcBef>
                <a:spcPts val="1000"/>
              </a:spcBef>
              <a:spcAft>
                <a:spcPts val="0"/>
              </a:spcAft>
              <a:buClr>
                <a:srgbClr val="262626"/>
              </a:buClr>
              <a:buSzPts val="1400"/>
              <a:buFont typeface="Arial"/>
              <a:buChar char="•"/>
            </a:pPr>
            <a:r>
              <a:rPr lang="en-US"/>
              <a:t>Đơn vị cơ bản của dữ liệu sọc được gọi là ô</a:t>
            </a:r>
            <a:endParaRPr/>
          </a:p>
          <a:p>
            <a:pPr indent="-182563" lvl="1" marL="360363" rtl="0" algn="l">
              <a:lnSpc>
                <a:spcPct val="138461"/>
              </a:lnSpc>
              <a:spcBef>
                <a:spcPts val="200"/>
              </a:spcBef>
              <a:spcAft>
                <a:spcPts val="0"/>
              </a:spcAft>
              <a:buClr>
                <a:srgbClr val="262626"/>
              </a:buClr>
              <a:buSzPts val="1040"/>
              <a:buChar char="•"/>
            </a:pPr>
            <a:r>
              <a:rPr lang="en-US"/>
              <a:t>Ví dụ, một ô 64 KB</a:t>
            </a:r>
            <a:endParaRPr/>
          </a:p>
        </p:txBody>
      </p:sp>
      <p:grpSp>
        <p:nvGrpSpPr>
          <p:cNvPr id="1187" name="Google Shape;1187;p35"/>
          <p:cNvGrpSpPr/>
          <p:nvPr/>
        </p:nvGrpSpPr>
        <p:grpSpPr>
          <a:xfrm>
            <a:off x="1201610" y="4015232"/>
            <a:ext cx="3945901" cy="2168751"/>
            <a:chOff x="1260591" y="4052415"/>
            <a:chExt cx="3945901" cy="2168751"/>
          </a:xfrm>
        </p:grpSpPr>
        <p:sp>
          <p:nvSpPr>
            <p:cNvPr id="1188" name="Google Shape;1188;p35"/>
            <p:cNvSpPr/>
            <p:nvPr/>
          </p:nvSpPr>
          <p:spPr>
            <a:xfrm>
              <a:off x="1270708" y="4052415"/>
              <a:ext cx="114005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Bố cục khối:</a:t>
              </a:r>
              <a:endParaRPr sz="1400">
                <a:solidFill>
                  <a:schemeClr val="dk1"/>
                </a:solidFill>
                <a:latin typeface="Arial"/>
                <a:ea typeface="Arial"/>
                <a:cs typeface="Arial"/>
                <a:sym typeface="Arial"/>
              </a:endParaRPr>
            </a:p>
          </p:txBody>
        </p:sp>
        <p:grpSp>
          <p:nvGrpSpPr>
            <p:cNvPr id="1189" name="Google Shape;1189;p35"/>
            <p:cNvGrpSpPr/>
            <p:nvPr/>
          </p:nvGrpSpPr>
          <p:grpSpPr>
            <a:xfrm>
              <a:off x="1260591" y="4479387"/>
              <a:ext cx="3945901" cy="1741779"/>
              <a:chOff x="1293254" y="4580987"/>
              <a:chExt cx="3945901" cy="1741779"/>
            </a:xfrm>
          </p:grpSpPr>
          <p:grpSp>
            <p:nvGrpSpPr>
              <p:cNvPr id="1190" name="Google Shape;1190;p35"/>
              <p:cNvGrpSpPr/>
              <p:nvPr/>
            </p:nvGrpSpPr>
            <p:grpSpPr>
              <a:xfrm>
                <a:off x="1451384" y="5257526"/>
                <a:ext cx="1877309" cy="1065240"/>
                <a:chOff x="1451384" y="5257526"/>
                <a:chExt cx="1877309" cy="1065240"/>
              </a:xfrm>
            </p:grpSpPr>
            <p:grpSp>
              <p:nvGrpSpPr>
                <p:cNvPr id="1191" name="Google Shape;1191;p35"/>
                <p:cNvGrpSpPr/>
                <p:nvPr/>
              </p:nvGrpSpPr>
              <p:grpSpPr>
                <a:xfrm>
                  <a:off x="1451384" y="5257526"/>
                  <a:ext cx="990261" cy="1065240"/>
                  <a:chOff x="1451384" y="5257526"/>
                  <a:chExt cx="990261" cy="1065240"/>
                </a:xfrm>
              </p:grpSpPr>
              <p:sp>
                <p:nvSpPr>
                  <p:cNvPr id="1192" name="Google Shape;1192;p35"/>
                  <p:cNvSpPr/>
                  <p:nvPr/>
                </p:nvSpPr>
                <p:spPr>
                  <a:xfrm rot="-5400000">
                    <a:off x="1300220" y="5575562"/>
                    <a:ext cx="54854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1F45BC"/>
                        </a:solidFill>
                        <a:latin typeface="Arial"/>
                        <a:ea typeface="Arial"/>
                        <a:cs typeface="Arial"/>
                        <a:sym typeface="Arial"/>
                      </a:rPr>
                      <a:t>Khối 0</a:t>
                    </a:r>
                    <a:endParaRPr sz="1200">
                      <a:solidFill>
                        <a:schemeClr val="dk1"/>
                      </a:solidFill>
                      <a:latin typeface="Arial"/>
                      <a:ea typeface="Arial"/>
                      <a:cs typeface="Arial"/>
                      <a:sym typeface="Arial"/>
                    </a:endParaRPr>
                  </a:p>
                </p:txBody>
              </p:sp>
              <p:grpSp>
                <p:nvGrpSpPr>
                  <p:cNvPr id="1193" name="Google Shape;1193;p35"/>
                  <p:cNvGrpSpPr/>
                  <p:nvPr/>
                </p:nvGrpSpPr>
                <p:grpSpPr>
                  <a:xfrm>
                    <a:off x="1582114" y="5257526"/>
                    <a:ext cx="859531" cy="1065240"/>
                    <a:chOff x="1582114" y="5257526"/>
                    <a:chExt cx="859531" cy="1065240"/>
                  </a:xfrm>
                </p:grpSpPr>
                <p:sp>
                  <p:nvSpPr>
                    <p:cNvPr id="1194" name="Google Shape;1194;p35"/>
                    <p:cNvSpPr/>
                    <p:nvPr/>
                  </p:nvSpPr>
                  <p:spPr>
                    <a:xfrm>
                      <a:off x="1704276" y="5257526"/>
                      <a:ext cx="568718" cy="811210"/>
                    </a:xfrm>
                    <a:prstGeom prst="rect">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0~128</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M</a:t>
                      </a:r>
                      <a:endParaRPr sz="1200">
                        <a:solidFill>
                          <a:srgbClr val="1F45BC"/>
                        </a:solidFill>
                        <a:latin typeface="Arial"/>
                        <a:ea typeface="Arial"/>
                        <a:cs typeface="Arial"/>
                        <a:sym typeface="Arial"/>
                      </a:endParaRPr>
                    </a:p>
                  </p:txBody>
                </p:sp>
                <p:sp>
                  <p:nvSpPr>
                    <p:cNvPr id="1195" name="Google Shape;1195;p35"/>
                    <p:cNvSpPr/>
                    <p:nvPr/>
                  </p:nvSpPr>
                  <p:spPr>
                    <a:xfrm>
                      <a:off x="1582114" y="6076545"/>
                      <a:ext cx="859531"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1F45BC"/>
                          </a:solidFill>
                          <a:latin typeface="Arial"/>
                          <a:ea typeface="Arial"/>
                          <a:cs typeface="Arial"/>
                          <a:sym typeface="Arial"/>
                        </a:rPr>
                        <a:t>DataNode 0</a:t>
                      </a:r>
                      <a:endParaRPr sz="1000">
                        <a:solidFill>
                          <a:srgbClr val="1F45BC"/>
                        </a:solidFill>
                        <a:latin typeface="Arial"/>
                        <a:ea typeface="Arial"/>
                        <a:cs typeface="Arial"/>
                        <a:sym typeface="Arial"/>
                      </a:endParaRPr>
                    </a:p>
                  </p:txBody>
                </p:sp>
              </p:grpSp>
            </p:grpSp>
            <p:grpSp>
              <p:nvGrpSpPr>
                <p:cNvPr id="1196" name="Google Shape;1196;p35"/>
                <p:cNvGrpSpPr/>
                <p:nvPr/>
              </p:nvGrpSpPr>
              <p:grpSpPr>
                <a:xfrm>
                  <a:off x="2350093" y="5257526"/>
                  <a:ext cx="978599" cy="1065240"/>
                  <a:chOff x="2464393" y="5257526"/>
                  <a:chExt cx="978599" cy="1065240"/>
                </a:xfrm>
              </p:grpSpPr>
              <p:sp>
                <p:nvSpPr>
                  <p:cNvPr id="1197" name="Google Shape;1197;p35"/>
                  <p:cNvSpPr/>
                  <p:nvPr/>
                </p:nvSpPr>
                <p:spPr>
                  <a:xfrm rot="-5400000">
                    <a:off x="2322847" y="5565944"/>
                    <a:ext cx="529312"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1F45BC"/>
                        </a:solidFill>
                        <a:latin typeface="Arial"/>
                        <a:ea typeface="Arial"/>
                        <a:cs typeface="Arial"/>
                        <a:sym typeface="Arial"/>
                      </a:rPr>
                      <a:t>Khối 1</a:t>
                    </a:r>
                    <a:endParaRPr sz="1200">
                      <a:solidFill>
                        <a:schemeClr val="dk1"/>
                      </a:solidFill>
                      <a:latin typeface="Arial"/>
                      <a:ea typeface="Arial"/>
                      <a:cs typeface="Arial"/>
                      <a:sym typeface="Arial"/>
                    </a:endParaRPr>
                  </a:p>
                </p:txBody>
              </p:sp>
              <p:grpSp>
                <p:nvGrpSpPr>
                  <p:cNvPr id="1198" name="Google Shape;1198;p35"/>
                  <p:cNvGrpSpPr/>
                  <p:nvPr/>
                </p:nvGrpSpPr>
                <p:grpSpPr>
                  <a:xfrm>
                    <a:off x="2605903" y="5257526"/>
                    <a:ext cx="837089" cy="1065240"/>
                    <a:chOff x="2613523" y="5257526"/>
                    <a:chExt cx="837089" cy="1065240"/>
                  </a:xfrm>
                </p:grpSpPr>
                <p:sp>
                  <p:nvSpPr>
                    <p:cNvPr id="1199" name="Google Shape;1199;p35"/>
                    <p:cNvSpPr/>
                    <p:nvPr/>
                  </p:nvSpPr>
                  <p:spPr>
                    <a:xfrm>
                      <a:off x="2726067" y="5257526"/>
                      <a:ext cx="568718" cy="811210"/>
                    </a:xfrm>
                    <a:prstGeom prst="rect">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128~</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256M</a:t>
                      </a:r>
                      <a:endParaRPr sz="1200">
                        <a:solidFill>
                          <a:srgbClr val="1F45BC"/>
                        </a:solidFill>
                        <a:latin typeface="Arial"/>
                        <a:ea typeface="Arial"/>
                        <a:cs typeface="Arial"/>
                        <a:sym typeface="Arial"/>
                      </a:endParaRPr>
                    </a:p>
                  </p:txBody>
                </p:sp>
                <p:sp>
                  <p:nvSpPr>
                    <p:cNvPr id="1200" name="Google Shape;1200;p35"/>
                    <p:cNvSpPr/>
                    <p:nvPr/>
                  </p:nvSpPr>
                  <p:spPr>
                    <a:xfrm>
                      <a:off x="2613523" y="6076545"/>
                      <a:ext cx="837089"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1F45BC"/>
                          </a:solidFill>
                          <a:latin typeface="Arial"/>
                          <a:ea typeface="Arial"/>
                          <a:cs typeface="Arial"/>
                          <a:sym typeface="Arial"/>
                        </a:rPr>
                        <a:t>DataNode 1</a:t>
                      </a:r>
                      <a:endParaRPr sz="1000">
                        <a:solidFill>
                          <a:srgbClr val="1F45BC"/>
                        </a:solidFill>
                        <a:latin typeface="Arial"/>
                        <a:ea typeface="Arial"/>
                        <a:cs typeface="Arial"/>
                        <a:sym typeface="Arial"/>
                      </a:endParaRPr>
                    </a:p>
                  </p:txBody>
                </p:sp>
              </p:grpSp>
            </p:grpSp>
          </p:grpSp>
          <p:grpSp>
            <p:nvGrpSpPr>
              <p:cNvPr id="1201" name="Google Shape;1201;p35"/>
              <p:cNvGrpSpPr/>
              <p:nvPr/>
            </p:nvGrpSpPr>
            <p:grpSpPr>
              <a:xfrm>
                <a:off x="3499906" y="5257526"/>
                <a:ext cx="1739249" cy="1065240"/>
                <a:chOff x="3637066" y="5257526"/>
                <a:chExt cx="1739249" cy="1065240"/>
              </a:xfrm>
            </p:grpSpPr>
            <p:grpSp>
              <p:nvGrpSpPr>
                <p:cNvPr id="1202" name="Google Shape;1202;p35"/>
                <p:cNvGrpSpPr/>
                <p:nvPr/>
              </p:nvGrpSpPr>
              <p:grpSpPr>
                <a:xfrm>
                  <a:off x="3637066" y="5257526"/>
                  <a:ext cx="986669" cy="1065240"/>
                  <a:chOff x="3637066" y="5257526"/>
                  <a:chExt cx="986669" cy="1065240"/>
                </a:xfrm>
              </p:grpSpPr>
              <p:sp>
                <p:nvSpPr>
                  <p:cNvPr id="1203" name="Google Shape;1203;p35"/>
                  <p:cNvSpPr/>
                  <p:nvPr/>
                </p:nvSpPr>
                <p:spPr>
                  <a:xfrm rot="-5400000">
                    <a:off x="3477086" y="5571555"/>
                    <a:ext cx="566181"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1F45BC"/>
                        </a:solidFill>
                        <a:latin typeface="Arial"/>
                        <a:ea typeface="Arial"/>
                        <a:cs typeface="Arial"/>
                        <a:sym typeface="Arial"/>
                      </a:rPr>
                      <a:t>Khối  5</a:t>
                    </a:r>
                    <a:endParaRPr sz="1200">
                      <a:solidFill>
                        <a:schemeClr val="dk1"/>
                      </a:solidFill>
                      <a:latin typeface="Arial"/>
                      <a:ea typeface="Arial"/>
                      <a:cs typeface="Arial"/>
                      <a:sym typeface="Arial"/>
                    </a:endParaRPr>
                  </a:p>
                </p:txBody>
              </p:sp>
              <p:grpSp>
                <p:nvGrpSpPr>
                  <p:cNvPr id="1204" name="Google Shape;1204;p35"/>
                  <p:cNvGrpSpPr/>
                  <p:nvPr/>
                </p:nvGrpSpPr>
                <p:grpSpPr>
                  <a:xfrm>
                    <a:off x="3773822" y="5257526"/>
                    <a:ext cx="849913" cy="1065240"/>
                    <a:chOff x="3773822" y="5257526"/>
                    <a:chExt cx="849913" cy="1065240"/>
                  </a:xfrm>
                </p:grpSpPr>
                <p:sp>
                  <p:nvSpPr>
                    <p:cNvPr id="1205" name="Google Shape;1205;p35"/>
                    <p:cNvSpPr/>
                    <p:nvPr/>
                  </p:nvSpPr>
                  <p:spPr>
                    <a:xfrm>
                      <a:off x="3891977" y="5257526"/>
                      <a:ext cx="568718" cy="811210"/>
                    </a:xfrm>
                    <a:prstGeom prst="rect">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640~768M</a:t>
                      </a:r>
                      <a:endParaRPr sz="1200">
                        <a:solidFill>
                          <a:srgbClr val="1F45BC"/>
                        </a:solidFill>
                        <a:latin typeface="Arial"/>
                        <a:ea typeface="Arial"/>
                        <a:cs typeface="Arial"/>
                        <a:sym typeface="Arial"/>
                      </a:endParaRPr>
                    </a:p>
                  </p:txBody>
                </p:sp>
                <p:sp>
                  <p:nvSpPr>
                    <p:cNvPr id="1206" name="Google Shape;1206;p35"/>
                    <p:cNvSpPr/>
                    <p:nvPr/>
                  </p:nvSpPr>
                  <p:spPr>
                    <a:xfrm>
                      <a:off x="3773822" y="6076545"/>
                      <a:ext cx="849913"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1F45BC"/>
                          </a:solidFill>
                          <a:latin typeface="Arial"/>
                          <a:ea typeface="Arial"/>
                          <a:cs typeface="Arial"/>
                          <a:sym typeface="Arial"/>
                        </a:rPr>
                        <a:t>DataNode 5</a:t>
                      </a:r>
                      <a:endParaRPr sz="1000">
                        <a:solidFill>
                          <a:srgbClr val="1F45BC"/>
                        </a:solidFill>
                        <a:latin typeface="Arial"/>
                        <a:ea typeface="Arial"/>
                        <a:cs typeface="Arial"/>
                        <a:sym typeface="Arial"/>
                      </a:endParaRPr>
                    </a:p>
                  </p:txBody>
                </p:sp>
              </p:grpSp>
            </p:grpSp>
            <p:grpSp>
              <p:nvGrpSpPr>
                <p:cNvPr id="1207" name="Google Shape;1207;p35"/>
                <p:cNvGrpSpPr/>
                <p:nvPr/>
              </p:nvGrpSpPr>
              <p:grpSpPr>
                <a:xfrm>
                  <a:off x="4524800" y="5257526"/>
                  <a:ext cx="851515" cy="1065240"/>
                  <a:chOff x="4578140" y="5257526"/>
                  <a:chExt cx="851515" cy="1065240"/>
                </a:xfrm>
              </p:grpSpPr>
              <p:sp>
                <p:nvSpPr>
                  <p:cNvPr id="1208" name="Google Shape;1208;p35"/>
                  <p:cNvSpPr/>
                  <p:nvPr/>
                </p:nvSpPr>
                <p:spPr>
                  <a:xfrm>
                    <a:off x="4697096" y="5257526"/>
                    <a:ext cx="568718" cy="811210"/>
                  </a:xfrm>
                  <a:prstGeom prst="rect">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1F45BC"/>
                      </a:solidFill>
                      <a:latin typeface="Arial"/>
                      <a:ea typeface="Arial"/>
                      <a:cs typeface="Arial"/>
                      <a:sym typeface="Arial"/>
                    </a:endParaRPr>
                  </a:p>
                </p:txBody>
              </p:sp>
              <p:sp>
                <p:nvSpPr>
                  <p:cNvPr id="1209" name="Google Shape;1209;p35"/>
                  <p:cNvSpPr/>
                  <p:nvPr/>
                </p:nvSpPr>
                <p:spPr>
                  <a:xfrm>
                    <a:off x="4578140" y="6076545"/>
                    <a:ext cx="851515"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1F45BC"/>
                        </a:solidFill>
                        <a:latin typeface="Arial"/>
                        <a:ea typeface="Arial"/>
                        <a:cs typeface="Arial"/>
                        <a:sym typeface="Arial"/>
                      </a:rPr>
                      <a:t>DataNode 6</a:t>
                    </a:r>
                    <a:endParaRPr sz="1000">
                      <a:solidFill>
                        <a:srgbClr val="1F45BC"/>
                      </a:solidFill>
                      <a:latin typeface="Arial"/>
                      <a:ea typeface="Arial"/>
                      <a:cs typeface="Arial"/>
                      <a:sym typeface="Arial"/>
                    </a:endParaRPr>
                  </a:p>
                </p:txBody>
              </p:sp>
            </p:grpSp>
          </p:grpSp>
          <p:grpSp>
            <p:nvGrpSpPr>
              <p:cNvPr id="1210" name="Google Shape;1210;p35"/>
              <p:cNvGrpSpPr/>
              <p:nvPr/>
            </p:nvGrpSpPr>
            <p:grpSpPr>
              <a:xfrm>
                <a:off x="1293254" y="4580987"/>
                <a:ext cx="3771447" cy="438150"/>
                <a:chOff x="1198004" y="4466687"/>
                <a:chExt cx="3771447" cy="438150"/>
              </a:xfrm>
            </p:grpSpPr>
            <p:sp>
              <p:nvSpPr>
                <p:cNvPr id="1211" name="Google Shape;1211;p35"/>
                <p:cNvSpPr/>
                <p:nvPr/>
              </p:nvSpPr>
              <p:spPr>
                <a:xfrm>
                  <a:off x="1796415" y="4466687"/>
                  <a:ext cx="952500" cy="438150"/>
                </a:xfrm>
                <a:prstGeom prst="rect">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0~128M</a:t>
                  </a:r>
                  <a:endParaRPr sz="1200">
                    <a:solidFill>
                      <a:srgbClr val="1F45BC"/>
                    </a:solidFill>
                    <a:latin typeface="Arial"/>
                    <a:ea typeface="Arial"/>
                    <a:cs typeface="Arial"/>
                    <a:sym typeface="Arial"/>
                  </a:endParaRPr>
                </a:p>
              </p:txBody>
            </p:sp>
            <p:sp>
              <p:nvSpPr>
                <p:cNvPr id="1212" name="Google Shape;1212;p35"/>
                <p:cNvSpPr/>
                <p:nvPr/>
              </p:nvSpPr>
              <p:spPr>
                <a:xfrm>
                  <a:off x="2748915" y="4466687"/>
                  <a:ext cx="952500" cy="438150"/>
                </a:xfrm>
                <a:prstGeom prst="rect">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128~256M</a:t>
                  </a:r>
                  <a:endParaRPr sz="1200">
                    <a:solidFill>
                      <a:srgbClr val="1F45BC"/>
                    </a:solidFill>
                    <a:latin typeface="Arial"/>
                    <a:ea typeface="Arial"/>
                    <a:cs typeface="Arial"/>
                    <a:sym typeface="Arial"/>
                  </a:endParaRPr>
                </a:p>
              </p:txBody>
            </p:sp>
            <p:sp>
              <p:nvSpPr>
                <p:cNvPr id="1213" name="Google Shape;1213;p35"/>
                <p:cNvSpPr/>
                <p:nvPr/>
              </p:nvSpPr>
              <p:spPr>
                <a:xfrm>
                  <a:off x="4016951" y="4466687"/>
                  <a:ext cx="952500" cy="438150"/>
                </a:xfrm>
                <a:prstGeom prst="rect">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640~768M</a:t>
                  </a:r>
                  <a:endParaRPr sz="1200">
                    <a:solidFill>
                      <a:srgbClr val="1F45BC"/>
                    </a:solidFill>
                    <a:latin typeface="Arial"/>
                    <a:ea typeface="Arial"/>
                    <a:cs typeface="Arial"/>
                    <a:sym typeface="Arial"/>
                  </a:endParaRPr>
                </a:p>
              </p:txBody>
            </p:sp>
            <p:sp>
              <p:nvSpPr>
                <p:cNvPr id="1214" name="Google Shape;1214;p35"/>
                <p:cNvSpPr/>
                <p:nvPr/>
              </p:nvSpPr>
              <p:spPr>
                <a:xfrm>
                  <a:off x="1198004" y="4562502"/>
                  <a:ext cx="391454"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1F45BC"/>
                      </a:solidFill>
                      <a:latin typeface="Arial"/>
                      <a:ea typeface="Arial"/>
                      <a:cs typeface="Arial"/>
                      <a:sym typeface="Arial"/>
                    </a:rPr>
                    <a:t>Tệp</a:t>
                  </a:r>
                  <a:endParaRPr sz="1200">
                    <a:solidFill>
                      <a:schemeClr val="dk1"/>
                    </a:solidFill>
                    <a:latin typeface="Arial"/>
                    <a:ea typeface="Arial"/>
                    <a:cs typeface="Arial"/>
                    <a:sym typeface="Arial"/>
                  </a:endParaRPr>
                </a:p>
              </p:txBody>
            </p:sp>
            <p:cxnSp>
              <p:nvCxnSpPr>
                <p:cNvPr id="1215" name="Google Shape;1215;p35"/>
                <p:cNvCxnSpPr>
                  <a:stCxn id="1214" idx="3"/>
                  <a:endCxn id="1211" idx="1"/>
                </p:cNvCxnSpPr>
                <p:nvPr/>
              </p:nvCxnSpPr>
              <p:spPr>
                <a:xfrm>
                  <a:off x="1589458" y="4685613"/>
                  <a:ext cx="207000" cy="0"/>
                </a:xfrm>
                <a:prstGeom prst="straightConnector1">
                  <a:avLst/>
                </a:prstGeom>
                <a:noFill/>
                <a:ln cap="flat" cmpd="sng" w="19050">
                  <a:solidFill>
                    <a:srgbClr val="1F45BC"/>
                  </a:solidFill>
                  <a:prstDash val="solid"/>
                  <a:miter lim="800000"/>
                  <a:headEnd len="sm" w="sm" type="none"/>
                  <a:tailEnd len="med" w="med" type="triangle"/>
                </a:ln>
              </p:spPr>
            </p:cxnSp>
            <p:grpSp>
              <p:nvGrpSpPr>
                <p:cNvPr id="1216" name="Google Shape;1216;p35"/>
                <p:cNvGrpSpPr/>
                <p:nvPr/>
              </p:nvGrpSpPr>
              <p:grpSpPr>
                <a:xfrm>
                  <a:off x="3782951" y="4675460"/>
                  <a:ext cx="162759" cy="45719"/>
                  <a:chOff x="3629445" y="4116706"/>
                  <a:chExt cx="162759" cy="45719"/>
                </a:xfrm>
              </p:grpSpPr>
              <p:sp>
                <p:nvSpPr>
                  <p:cNvPr id="1217" name="Google Shape;1217;p35"/>
                  <p:cNvSpPr/>
                  <p:nvPr/>
                </p:nvSpPr>
                <p:spPr>
                  <a:xfrm>
                    <a:off x="3629445" y="4116706"/>
                    <a:ext cx="45719" cy="45719"/>
                  </a:xfrm>
                  <a:prstGeom prst="ellipse">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8" name="Google Shape;1218;p35"/>
                  <p:cNvSpPr/>
                  <p:nvPr/>
                </p:nvSpPr>
                <p:spPr>
                  <a:xfrm>
                    <a:off x="3687965" y="4116706"/>
                    <a:ext cx="45719" cy="45719"/>
                  </a:xfrm>
                  <a:prstGeom prst="ellipse">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9" name="Google Shape;1219;p35"/>
                  <p:cNvSpPr/>
                  <p:nvPr/>
                </p:nvSpPr>
                <p:spPr>
                  <a:xfrm>
                    <a:off x="3746485" y="4116706"/>
                    <a:ext cx="45719" cy="45719"/>
                  </a:xfrm>
                  <a:prstGeom prst="ellipse">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nvGrpSpPr>
              <p:cNvPr id="1220" name="Google Shape;1220;p35"/>
              <p:cNvGrpSpPr/>
              <p:nvPr/>
            </p:nvGrpSpPr>
            <p:grpSpPr>
              <a:xfrm>
                <a:off x="3284353" y="5675812"/>
                <a:ext cx="162759" cy="45719"/>
                <a:chOff x="3629445" y="4116706"/>
                <a:chExt cx="162759" cy="45719"/>
              </a:xfrm>
            </p:grpSpPr>
            <p:sp>
              <p:nvSpPr>
                <p:cNvPr id="1221" name="Google Shape;1221;p35"/>
                <p:cNvSpPr/>
                <p:nvPr/>
              </p:nvSpPr>
              <p:spPr>
                <a:xfrm>
                  <a:off x="3629445" y="4116706"/>
                  <a:ext cx="45719" cy="45719"/>
                </a:xfrm>
                <a:prstGeom prst="ellipse">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2" name="Google Shape;1222;p35"/>
                <p:cNvSpPr/>
                <p:nvPr/>
              </p:nvSpPr>
              <p:spPr>
                <a:xfrm>
                  <a:off x="3687965" y="4116706"/>
                  <a:ext cx="45719" cy="45719"/>
                </a:xfrm>
                <a:prstGeom prst="ellipse">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3" name="Google Shape;1223;p35"/>
                <p:cNvSpPr/>
                <p:nvPr/>
              </p:nvSpPr>
              <p:spPr>
                <a:xfrm>
                  <a:off x="3746485" y="4116706"/>
                  <a:ext cx="45719" cy="45719"/>
                </a:xfrm>
                <a:prstGeom prst="ellipse">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grpSp>
        <p:nvGrpSpPr>
          <p:cNvPr id="1224" name="Google Shape;1224;p35"/>
          <p:cNvGrpSpPr/>
          <p:nvPr/>
        </p:nvGrpSpPr>
        <p:grpSpPr>
          <a:xfrm>
            <a:off x="5760958" y="4015232"/>
            <a:ext cx="3199401" cy="2168751"/>
            <a:chOff x="5684758" y="3948557"/>
            <a:chExt cx="3199401" cy="2168751"/>
          </a:xfrm>
        </p:grpSpPr>
        <p:sp>
          <p:nvSpPr>
            <p:cNvPr id="1225" name="Google Shape;1225;p35"/>
            <p:cNvSpPr/>
            <p:nvPr/>
          </p:nvSpPr>
          <p:spPr>
            <a:xfrm>
              <a:off x="5694875" y="3948557"/>
              <a:ext cx="114005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Bố cục khối:</a:t>
              </a:r>
              <a:endParaRPr sz="1400">
                <a:solidFill>
                  <a:schemeClr val="dk1"/>
                </a:solidFill>
                <a:latin typeface="Arial"/>
                <a:ea typeface="Arial"/>
                <a:cs typeface="Arial"/>
                <a:sym typeface="Arial"/>
              </a:endParaRPr>
            </a:p>
          </p:txBody>
        </p:sp>
        <p:grpSp>
          <p:nvGrpSpPr>
            <p:cNvPr id="1226" name="Google Shape;1226;p35"/>
            <p:cNvGrpSpPr/>
            <p:nvPr/>
          </p:nvGrpSpPr>
          <p:grpSpPr>
            <a:xfrm>
              <a:off x="5842888" y="5187578"/>
              <a:ext cx="3041271" cy="929730"/>
              <a:chOff x="1451384" y="5393036"/>
              <a:chExt cx="3041272" cy="929730"/>
            </a:xfrm>
          </p:grpSpPr>
          <p:grpSp>
            <p:nvGrpSpPr>
              <p:cNvPr id="1227" name="Google Shape;1227;p35"/>
              <p:cNvGrpSpPr/>
              <p:nvPr/>
            </p:nvGrpSpPr>
            <p:grpSpPr>
              <a:xfrm>
                <a:off x="1451384" y="5393036"/>
                <a:ext cx="3041272" cy="929730"/>
                <a:chOff x="1451384" y="5393036"/>
                <a:chExt cx="3041272" cy="929730"/>
              </a:xfrm>
            </p:grpSpPr>
            <p:sp>
              <p:nvSpPr>
                <p:cNvPr id="1228" name="Google Shape;1228;p35"/>
                <p:cNvSpPr/>
                <p:nvPr/>
              </p:nvSpPr>
              <p:spPr>
                <a:xfrm rot="-5400000">
                  <a:off x="1300220" y="5575562"/>
                  <a:ext cx="54854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1F45BC"/>
                      </a:solidFill>
                      <a:latin typeface="Arial"/>
                      <a:ea typeface="Arial"/>
                      <a:cs typeface="Arial"/>
                      <a:sym typeface="Arial"/>
                    </a:rPr>
                    <a:t>Khối 0</a:t>
                  </a:r>
                  <a:endParaRPr sz="1200">
                    <a:solidFill>
                      <a:schemeClr val="dk1"/>
                    </a:solidFill>
                    <a:latin typeface="Arial"/>
                    <a:ea typeface="Arial"/>
                    <a:cs typeface="Arial"/>
                    <a:sym typeface="Arial"/>
                  </a:endParaRPr>
                </a:p>
              </p:txBody>
            </p:sp>
            <p:grpSp>
              <p:nvGrpSpPr>
                <p:cNvPr id="1229" name="Google Shape;1229;p35"/>
                <p:cNvGrpSpPr/>
                <p:nvPr/>
              </p:nvGrpSpPr>
              <p:grpSpPr>
                <a:xfrm>
                  <a:off x="1582114" y="5393036"/>
                  <a:ext cx="2910541" cy="929730"/>
                  <a:chOff x="1582114" y="5393036"/>
                  <a:chExt cx="2910541" cy="929730"/>
                </a:xfrm>
              </p:grpSpPr>
              <p:sp>
                <p:nvSpPr>
                  <p:cNvPr id="1230" name="Google Shape;1230;p35"/>
                  <p:cNvSpPr/>
                  <p:nvPr/>
                </p:nvSpPr>
                <p:spPr>
                  <a:xfrm>
                    <a:off x="1704276" y="5510568"/>
                    <a:ext cx="568718" cy="558167"/>
                  </a:xfrm>
                  <a:prstGeom prst="rect">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1F45BC"/>
                      </a:solidFill>
                      <a:latin typeface="Arial"/>
                      <a:ea typeface="Arial"/>
                      <a:cs typeface="Arial"/>
                      <a:sym typeface="Arial"/>
                    </a:endParaRPr>
                  </a:p>
                </p:txBody>
              </p:sp>
              <p:sp>
                <p:nvSpPr>
                  <p:cNvPr id="1231" name="Google Shape;1231;p35"/>
                  <p:cNvSpPr/>
                  <p:nvPr/>
                </p:nvSpPr>
                <p:spPr>
                  <a:xfrm>
                    <a:off x="1582114" y="6076545"/>
                    <a:ext cx="859531"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1F45BC"/>
                        </a:solidFill>
                        <a:latin typeface="Arial"/>
                        <a:ea typeface="Arial"/>
                        <a:cs typeface="Arial"/>
                        <a:sym typeface="Arial"/>
                      </a:rPr>
                      <a:t>DataNode 0</a:t>
                    </a:r>
                    <a:endParaRPr sz="1000">
                      <a:solidFill>
                        <a:srgbClr val="1F45BC"/>
                      </a:solidFill>
                      <a:latin typeface="Arial"/>
                      <a:ea typeface="Arial"/>
                      <a:cs typeface="Arial"/>
                      <a:sym typeface="Arial"/>
                    </a:endParaRPr>
                  </a:p>
                </p:txBody>
              </p:sp>
              <p:sp>
                <p:nvSpPr>
                  <p:cNvPr id="1232" name="Google Shape;1232;p35"/>
                  <p:cNvSpPr/>
                  <p:nvPr/>
                </p:nvSpPr>
                <p:spPr>
                  <a:xfrm>
                    <a:off x="2665239" y="5393036"/>
                    <a:ext cx="568718" cy="675700"/>
                  </a:xfrm>
                  <a:prstGeom prst="rect">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1F45BC"/>
                      </a:solidFill>
                      <a:latin typeface="Arial"/>
                      <a:ea typeface="Arial"/>
                      <a:cs typeface="Arial"/>
                      <a:sym typeface="Arial"/>
                    </a:endParaRPr>
                  </a:p>
                </p:txBody>
              </p:sp>
              <p:sp>
                <p:nvSpPr>
                  <p:cNvPr id="1233" name="Google Shape;1233;p35"/>
                  <p:cNvSpPr/>
                  <p:nvPr/>
                </p:nvSpPr>
                <p:spPr>
                  <a:xfrm>
                    <a:off x="3923937" y="5393036"/>
                    <a:ext cx="568718" cy="675700"/>
                  </a:xfrm>
                  <a:prstGeom prst="rect">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1F45BC"/>
                      </a:solidFill>
                      <a:latin typeface="Arial"/>
                      <a:ea typeface="Arial"/>
                      <a:cs typeface="Arial"/>
                      <a:sym typeface="Arial"/>
                    </a:endParaRPr>
                  </a:p>
                </p:txBody>
              </p:sp>
            </p:grpSp>
          </p:grpSp>
          <p:grpSp>
            <p:nvGrpSpPr>
              <p:cNvPr id="1234" name="Google Shape;1234;p35"/>
              <p:cNvGrpSpPr/>
              <p:nvPr/>
            </p:nvGrpSpPr>
            <p:grpSpPr>
              <a:xfrm>
                <a:off x="2350093" y="5424399"/>
                <a:ext cx="978599" cy="898367"/>
                <a:chOff x="2464393" y="5424399"/>
                <a:chExt cx="978599" cy="898367"/>
              </a:xfrm>
            </p:grpSpPr>
            <p:sp>
              <p:nvSpPr>
                <p:cNvPr id="1235" name="Google Shape;1235;p35"/>
                <p:cNvSpPr/>
                <p:nvPr/>
              </p:nvSpPr>
              <p:spPr>
                <a:xfrm rot="-5400000">
                  <a:off x="2322847" y="5565944"/>
                  <a:ext cx="529312"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1F45BC"/>
                      </a:solidFill>
                      <a:latin typeface="Arial"/>
                      <a:ea typeface="Arial"/>
                      <a:cs typeface="Arial"/>
                      <a:sym typeface="Arial"/>
                    </a:rPr>
                    <a:t>Khối 1</a:t>
                  </a:r>
                  <a:endParaRPr sz="1200">
                    <a:solidFill>
                      <a:schemeClr val="dk1"/>
                    </a:solidFill>
                    <a:latin typeface="Arial"/>
                    <a:ea typeface="Arial"/>
                    <a:cs typeface="Arial"/>
                    <a:sym typeface="Arial"/>
                  </a:endParaRPr>
                </a:p>
              </p:txBody>
            </p:sp>
            <p:sp>
              <p:nvSpPr>
                <p:cNvPr id="1236" name="Google Shape;1236;p35"/>
                <p:cNvSpPr/>
                <p:nvPr/>
              </p:nvSpPr>
              <p:spPr>
                <a:xfrm>
                  <a:off x="2605903" y="6076545"/>
                  <a:ext cx="837089"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1F45BC"/>
                      </a:solidFill>
                      <a:latin typeface="Arial"/>
                      <a:ea typeface="Arial"/>
                      <a:cs typeface="Arial"/>
                      <a:sym typeface="Arial"/>
                    </a:rPr>
                    <a:t>DataNode 1</a:t>
                  </a:r>
                  <a:endParaRPr sz="1000">
                    <a:solidFill>
                      <a:srgbClr val="1F45BC"/>
                    </a:solidFill>
                    <a:latin typeface="Arial"/>
                    <a:ea typeface="Arial"/>
                    <a:cs typeface="Arial"/>
                    <a:sym typeface="Arial"/>
                  </a:endParaRPr>
                </a:p>
              </p:txBody>
            </p:sp>
          </p:grpSp>
        </p:grpSp>
        <p:grpSp>
          <p:nvGrpSpPr>
            <p:cNvPr id="1237" name="Google Shape;1237;p35"/>
            <p:cNvGrpSpPr/>
            <p:nvPr/>
          </p:nvGrpSpPr>
          <p:grpSpPr>
            <a:xfrm>
              <a:off x="7973106" y="5218939"/>
              <a:ext cx="904974" cy="898369"/>
              <a:chOff x="3718762" y="5424397"/>
              <a:chExt cx="904974" cy="898369"/>
            </a:xfrm>
          </p:grpSpPr>
          <p:sp>
            <p:nvSpPr>
              <p:cNvPr id="1238" name="Google Shape;1238;p35"/>
              <p:cNvSpPr/>
              <p:nvPr/>
            </p:nvSpPr>
            <p:spPr>
              <a:xfrm rot="-5400000">
                <a:off x="3572407" y="5570752"/>
                <a:ext cx="538930"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1F45BC"/>
                    </a:solidFill>
                    <a:latin typeface="Arial"/>
                    <a:ea typeface="Arial"/>
                    <a:cs typeface="Arial"/>
                    <a:sym typeface="Arial"/>
                  </a:rPr>
                  <a:t>Khối 5</a:t>
                </a:r>
                <a:endParaRPr sz="1200">
                  <a:solidFill>
                    <a:schemeClr val="dk1"/>
                  </a:solidFill>
                  <a:latin typeface="Arial"/>
                  <a:ea typeface="Arial"/>
                  <a:cs typeface="Arial"/>
                  <a:sym typeface="Arial"/>
                </a:endParaRPr>
              </a:p>
            </p:txBody>
          </p:sp>
          <p:sp>
            <p:nvSpPr>
              <p:cNvPr id="1239" name="Google Shape;1239;p35"/>
              <p:cNvSpPr/>
              <p:nvPr/>
            </p:nvSpPr>
            <p:spPr>
              <a:xfrm>
                <a:off x="3773822" y="6076545"/>
                <a:ext cx="849913"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1F45BC"/>
                    </a:solidFill>
                    <a:latin typeface="Arial"/>
                    <a:ea typeface="Arial"/>
                    <a:cs typeface="Arial"/>
                    <a:sym typeface="Arial"/>
                  </a:rPr>
                  <a:t>DataNode 5</a:t>
                </a:r>
                <a:endParaRPr sz="1000">
                  <a:solidFill>
                    <a:srgbClr val="1F45BC"/>
                  </a:solidFill>
                  <a:latin typeface="Arial"/>
                  <a:ea typeface="Arial"/>
                  <a:cs typeface="Arial"/>
                  <a:sym typeface="Arial"/>
                </a:endParaRPr>
              </a:p>
            </p:txBody>
          </p:sp>
        </p:grpSp>
        <p:sp>
          <p:nvSpPr>
            <p:cNvPr id="1240" name="Google Shape;1240;p35"/>
            <p:cNvSpPr/>
            <p:nvPr/>
          </p:nvSpPr>
          <p:spPr>
            <a:xfrm>
              <a:off x="5684758" y="4471344"/>
              <a:ext cx="391454"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1F45BC"/>
                  </a:solidFill>
                  <a:latin typeface="Arial"/>
                  <a:ea typeface="Arial"/>
                  <a:cs typeface="Arial"/>
                  <a:sym typeface="Arial"/>
                </a:rPr>
                <a:t>Tệp</a:t>
              </a:r>
              <a:endParaRPr sz="1200">
                <a:solidFill>
                  <a:schemeClr val="dk1"/>
                </a:solidFill>
                <a:latin typeface="Arial"/>
                <a:ea typeface="Arial"/>
                <a:cs typeface="Arial"/>
                <a:sym typeface="Arial"/>
              </a:endParaRPr>
            </a:p>
          </p:txBody>
        </p:sp>
        <p:cxnSp>
          <p:nvCxnSpPr>
            <p:cNvPr id="1241" name="Google Shape;1241;p35"/>
            <p:cNvCxnSpPr>
              <a:stCxn id="1240" idx="3"/>
              <a:endCxn id="1242" idx="1"/>
            </p:cNvCxnSpPr>
            <p:nvPr/>
          </p:nvCxnSpPr>
          <p:spPr>
            <a:xfrm flipH="1" rot="10800000">
              <a:off x="6076212" y="4594155"/>
              <a:ext cx="207000" cy="300"/>
            </a:xfrm>
            <a:prstGeom prst="straightConnector1">
              <a:avLst/>
            </a:prstGeom>
            <a:noFill/>
            <a:ln cap="flat" cmpd="sng" w="19050">
              <a:solidFill>
                <a:srgbClr val="1F45BC"/>
              </a:solidFill>
              <a:prstDash val="solid"/>
              <a:miter lim="800000"/>
              <a:headEnd len="sm" w="sm" type="none"/>
              <a:tailEnd len="med" w="med" type="triangle"/>
            </a:ln>
          </p:spPr>
        </p:cxnSp>
        <p:grpSp>
          <p:nvGrpSpPr>
            <p:cNvPr id="1243" name="Google Shape;1243;p35"/>
            <p:cNvGrpSpPr/>
            <p:nvPr/>
          </p:nvGrpSpPr>
          <p:grpSpPr>
            <a:xfrm>
              <a:off x="7675857" y="5470354"/>
              <a:ext cx="162759" cy="45719"/>
              <a:chOff x="3629445" y="4116706"/>
              <a:chExt cx="162759" cy="45719"/>
            </a:xfrm>
          </p:grpSpPr>
          <p:sp>
            <p:nvSpPr>
              <p:cNvPr id="1244" name="Google Shape;1244;p35"/>
              <p:cNvSpPr/>
              <p:nvPr/>
            </p:nvSpPr>
            <p:spPr>
              <a:xfrm>
                <a:off x="3629445" y="4116706"/>
                <a:ext cx="45719" cy="45719"/>
              </a:xfrm>
              <a:prstGeom prst="ellipse">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45" name="Google Shape;1245;p35"/>
              <p:cNvSpPr/>
              <p:nvPr/>
            </p:nvSpPr>
            <p:spPr>
              <a:xfrm>
                <a:off x="3687965" y="4116706"/>
                <a:ext cx="45719" cy="45719"/>
              </a:xfrm>
              <a:prstGeom prst="ellipse">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46" name="Google Shape;1246;p35"/>
              <p:cNvSpPr/>
              <p:nvPr/>
            </p:nvSpPr>
            <p:spPr>
              <a:xfrm>
                <a:off x="3746485" y="4116706"/>
                <a:ext cx="45719" cy="45719"/>
              </a:xfrm>
              <a:prstGeom prst="ellipse">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247" name="Google Shape;1247;p35"/>
            <p:cNvGrpSpPr/>
            <p:nvPr/>
          </p:nvGrpSpPr>
          <p:grpSpPr>
            <a:xfrm>
              <a:off x="6283169" y="4374966"/>
              <a:ext cx="2419481" cy="438150"/>
              <a:chOff x="6283169" y="4374966"/>
              <a:chExt cx="2419481" cy="438150"/>
            </a:xfrm>
          </p:grpSpPr>
          <p:sp>
            <p:nvSpPr>
              <p:cNvPr id="1242" name="Google Shape;1242;p35"/>
              <p:cNvSpPr/>
              <p:nvPr/>
            </p:nvSpPr>
            <p:spPr>
              <a:xfrm>
                <a:off x="6283169" y="4374966"/>
                <a:ext cx="144056" cy="438150"/>
              </a:xfrm>
              <a:prstGeom prst="rect">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1F45BC"/>
                  </a:solidFill>
                  <a:latin typeface="Arial"/>
                  <a:ea typeface="Arial"/>
                  <a:cs typeface="Arial"/>
                  <a:sym typeface="Arial"/>
                </a:endParaRPr>
              </a:p>
            </p:txBody>
          </p:sp>
          <p:sp>
            <p:nvSpPr>
              <p:cNvPr id="1248" name="Google Shape;1248;p35"/>
              <p:cNvSpPr/>
              <p:nvPr/>
            </p:nvSpPr>
            <p:spPr>
              <a:xfrm>
                <a:off x="6426693" y="4374966"/>
                <a:ext cx="144056" cy="438150"/>
              </a:xfrm>
              <a:prstGeom prst="rect">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1F45BC"/>
                  </a:solidFill>
                  <a:latin typeface="Arial"/>
                  <a:ea typeface="Arial"/>
                  <a:cs typeface="Arial"/>
                  <a:sym typeface="Arial"/>
                </a:endParaRPr>
              </a:p>
            </p:txBody>
          </p:sp>
          <p:sp>
            <p:nvSpPr>
              <p:cNvPr id="1249" name="Google Shape;1249;p35"/>
              <p:cNvSpPr/>
              <p:nvPr/>
            </p:nvSpPr>
            <p:spPr>
              <a:xfrm>
                <a:off x="6568124" y="4374966"/>
                <a:ext cx="144056" cy="438150"/>
              </a:xfrm>
              <a:prstGeom prst="rect">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1F45BC"/>
                  </a:solidFill>
                  <a:latin typeface="Arial"/>
                  <a:ea typeface="Arial"/>
                  <a:cs typeface="Arial"/>
                  <a:sym typeface="Arial"/>
                </a:endParaRPr>
              </a:p>
            </p:txBody>
          </p:sp>
          <p:sp>
            <p:nvSpPr>
              <p:cNvPr id="1250" name="Google Shape;1250;p35"/>
              <p:cNvSpPr/>
              <p:nvPr/>
            </p:nvSpPr>
            <p:spPr>
              <a:xfrm>
                <a:off x="6703256" y="4374966"/>
                <a:ext cx="144056" cy="438150"/>
              </a:xfrm>
              <a:prstGeom prst="rect">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1F45BC"/>
                  </a:solidFill>
                  <a:latin typeface="Arial"/>
                  <a:ea typeface="Arial"/>
                  <a:cs typeface="Arial"/>
                  <a:sym typeface="Arial"/>
                </a:endParaRPr>
              </a:p>
            </p:txBody>
          </p:sp>
          <p:sp>
            <p:nvSpPr>
              <p:cNvPr id="1251" name="Google Shape;1251;p35"/>
              <p:cNvSpPr/>
              <p:nvPr/>
            </p:nvSpPr>
            <p:spPr>
              <a:xfrm>
                <a:off x="6844687" y="4374966"/>
                <a:ext cx="144056" cy="438150"/>
              </a:xfrm>
              <a:prstGeom prst="rect">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1F45BC"/>
                  </a:solidFill>
                  <a:latin typeface="Arial"/>
                  <a:ea typeface="Arial"/>
                  <a:cs typeface="Arial"/>
                  <a:sym typeface="Arial"/>
                </a:endParaRPr>
              </a:p>
            </p:txBody>
          </p:sp>
          <p:sp>
            <p:nvSpPr>
              <p:cNvPr id="1252" name="Google Shape;1252;p35"/>
              <p:cNvSpPr/>
              <p:nvPr/>
            </p:nvSpPr>
            <p:spPr>
              <a:xfrm>
                <a:off x="6989343" y="4374966"/>
                <a:ext cx="144056" cy="438150"/>
              </a:xfrm>
              <a:prstGeom prst="rect">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1F45BC"/>
                  </a:solidFill>
                  <a:latin typeface="Arial"/>
                  <a:ea typeface="Arial"/>
                  <a:cs typeface="Arial"/>
                  <a:sym typeface="Arial"/>
                </a:endParaRPr>
              </a:p>
            </p:txBody>
          </p:sp>
          <p:sp>
            <p:nvSpPr>
              <p:cNvPr id="1253" name="Google Shape;1253;p35"/>
              <p:cNvSpPr/>
              <p:nvPr/>
            </p:nvSpPr>
            <p:spPr>
              <a:xfrm>
                <a:off x="7124475" y="4374966"/>
                <a:ext cx="144056" cy="438150"/>
              </a:xfrm>
              <a:prstGeom prst="rect">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1F45BC"/>
                  </a:solidFill>
                  <a:latin typeface="Arial"/>
                  <a:ea typeface="Arial"/>
                  <a:cs typeface="Arial"/>
                  <a:sym typeface="Arial"/>
                </a:endParaRPr>
              </a:p>
            </p:txBody>
          </p:sp>
          <p:sp>
            <p:nvSpPr>
              <p:cNvPr id="1254" name="Google Shape;1254;p35"/>
              <p:cNvSpPr/>
              <p:nvPr/>
            </p:nvSpPr>
            <p:spPr>
              <a:xfrm>
                <a:off x="7265906" y="4374966"/>
                <a:ext cx="1436744" cy="438150"/>
              </a:xfrm>
              <a:prstGeom prst="rect">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1F45BC"/>
                  </a:solidFill>
                  <a:latin typeface="Arial"/>
                  <a:ea typeface="Arial"/>
                  <a:cs typeface="Arial"/>
                  <a:sym typeface="Arial"/>
                </a:endParaRPr>
              </a:p>
            </p:txBody>
          </p:sp>
        </p:grpSp>
        <p:sp>
          <p:nvSpPr>
            <p:cNvPr id="1255" name="Google Shape;1255;p35"/>
            <p:cNvSpPr/>
            <p:nvPr/>
          </p:nvSpPr>
          <p:spPr>
            <a:xfrm>
              <a:off x="7570931" y="4455095"/>
              <a:ext cx="728084"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0~128M</a:t>
              </a:r>
              <a:endParaRPr sz="1200">
                <a:solidFill>
                  <a:srgbClr val="1F45BC"/>
                </a:solidFill>
                <a:latin typeface="Arial"/>
                <a:ea typeface="Arial"/>
                <a:cs typeface="Arial"/>
                <a:sym typeface="Arial"/>
              </a:endParaRPr>
            </a:p>
          </p:txBody>
        </p:sp>
      </p:grpSp>
      <p:sp>
        <p:nvSpPr>
          <p:cNvPr id="1256" name="Google Shape;1256;p35"/>
          <p:cNvSpPr/>
          <p:nvPr/>
        </p:nvSpPr>
        <p:spPr>
          <a:xfrm>
            <a:off x="6171980" y="5254252"/>
            <a:ext cx="568718" cy="117533"/>
          </a:xfrm>
          <a:prstGeom prst="rect">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6~7M</a:t>
            </a:r>
            <a:endParaRPr sz="1200">
              <a:solidFill>
                <a:srgbClr val="1F45BC"/>
              </a:solidFill>
              <a:latin typeface="Arial"/>
              <a:ea typeface="Arial"/>
              <a:cs typeface="Arial"/>
              <a:sym typeface="Arial"/>
            </a:endParaRPr>
          </a:p>
        </p:txBody>
      </p:sp>
      <p:sp>
        <p:nvSpPr>
          <p:cNvPr id="1257" name="Google Shape;1257;p35"/>
          <p:cNvSpPr/>
          <p:nvPr/>
        </p:nvSpPr>
        <p:spPr>
          <a:xfrm>
            <a:off x="6171980" y="5136719"/>
            <a:ext cx="568718" cy="117533"/>
          </a:xfrm>
          <a:prstGeom prst="rect">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0~1M</a:t>
            </a:r>
            <a:endParaRPr sz="1200">
              <a:solidFill>
                <a:srgbClr val="1F45BC"/>
              </a:solidFill>
              <a:latin typeface="Arial"/>
              <a:ea typeface="Arial"/>
              <a:cs typeface="Arial"/>
              <a:sym typeface="Arial"/>
            </a:endParaRPr>
          </a:p>
        </p:txBody>
      </p:sp>
      <p:sp>
        <p:nvSpPr>
          <p:cNvPr id="1258" name="Google Shape;1258;p35"/>
          <p:cNvSpPr/>
          <p:nvPr/>
        </p:nvSpPr>
        <p:spPr>
          <a:xfrm>
            <a:off x="7132943" y="5136719"/>
            <a:ext cx="568718" cy="117533"/>
          </a:xfrm>
          <a:prstGeom prst="rect">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1~2M</a:t>
            </a:r>
            <a:endParaRPr sz="1200">
              <a:solidFill>
                <a:srgbClr val="1F45BC"/>
              </a:solidFill>
              <a:latin typeface="Arial"/>
              <a:ea typeface="Arial"/>
              <a:cs typeface="Arial"/>
              <a:sym typeface="Arial"/>
            </a:endParaRPr>
          </a:p>
        </p:txBody>
      </p:sp>
      <p:sp>
        <p:nvSpPr>
          <p:cNvPr id="1259" name="Google Shape;1259;p35"/>
          <p:cNvSpPr/>
          <p:nvPr/>
        </p:nvSpPr>
        <p:spPr>
          <a:xfrm>
            <a:off x="8391641" y="5136719"/>
            <a:ext cx="568718" cy="117533"/>
          </a:xfrm>
          <a:prstGeom prst="rect">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5~6M</a:t>
            </a:r>
            <a:endParaRPr sz="1200">
              <a:solidFill>
                <a:srgbClr val="1F45BC"/>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sp>
        <p:nvSpPr>
          <p:cNvPr id="1265" name="Google Shape;1265;p3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1266" name="Google Shape;1266;p3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Dữ liệu stripe với các khối chẵn lẻ</a:t>
            </a:r>
            <a:endParaRPr/>
          </a:p>
        </p:txBody>
      </p:sp>
      <p:sp>
        <p:nvSpPr>
          <p:cNvPr id="1267" name="Google Shape;1267;p3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268" name="Google Shape;1268;p3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Codec được sử dụng trong bộ lưu trữ HDFS EC xác định cấu hình khối chẵn lẻ và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Codec Reed-Solomon (6, 3)</a:t>
            </a:r>
            <a:endParaRPr/>
          </a:p>
          <a:p>
            <a:pPr indent="-182563" lvl="1" marL="360363" rtl="0" algn="l">
              <a:lnSpc>
                <a:spcPct val="138461"/>
              </a:lnSpc>
              <a:spcBef>
                <a:spcPts val="200"/>
              </a:spcBef>
              <a:spcAft>
                <a:spcPts val="0"/>
              </a:spcAft>
              <a:buClr>
                <a:srgbClr val="262626"/>
              </a:buClr>
              <a:buSzPts val="1040"/>
              <a:buChar char="•"/>
            </a:pPr>
            <a:r>
              <a:rPr lang="en-US"/>
              <a:t>6 ô dữ liệu sẽ được dùng để tính 3 ô chẵn lẻ</a:t>
            </a:r>
            <a:endParaRPr/>
          </a:p>
        </p:txBody>
      </p:sp>
      <p:grpSp>
        <p:nvGrpSpPr>
          <p:cNvPr id="1269" name="Google Shape;1269;p36"/>
          <p:cNvGrpSpPr/>
          <p:nvPr/>
        </p:nvGrpSpPr>
        <p:grpSpPr>
          <a:xfrm>
            <a:off x="1308100" y="3909742"/>
            <a:ext cx="5969000" cy="1935344"/>
            <a:chOff x="1308100" y="3909742"/>
            <a:chExt cx="5969000" cy="1935344"/>
          </a:xfrm>
        </p:grpSpPr>
        <p:sp>
          <p:nvSpPr>
            <p:cNvPr id="1270" name="Google Shape;1270;p36"/>
            <p:cNvSpPr/>
            <p:nvPr/>
          </p:nvSpPr>
          <p:spPr>
            <a:xfrm>
              <a:off x="2332043" y="3909742"/>
              <a:ext cx="105349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Dữ liệu thô</a:t>
              </a:r>
              <a:endParaRPr sz="1400">
                <a:solidFill>
                  <a:schemeClr val="dk1"/>
                </a:solidFill>
                <a:latin typeface="Arial"/>
                <a:ea typeface="Arial"/>
                <a:cs typeface="Arial"/>
                <a:sym typeface="Arial"/>
              </a:endParaRPr>
            </a:p>
          </p:txBody>
        </p:sp>
        <p:sp>
          <p:nvSpPr>
            <p:cNvPr id="1271" name="Google Shape;1271;p36"/>
            <p:cNvSpPr/>
            <p:nvPr/>
          </p:nvSpPr>
          <p:spPr>
            <a:xfrm>
              <a:off x="6083102" y="3909742"/>
              <a:ext cx="77777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Chẵn lẻ</a:t>
              </a:r>
              <a:endParaRPr sz="1400">
                <a:solidFill>
                  <a:schemeClr val="dk1"/>
                </a:solidFill>
                <a:latin typeface="Arial"/>
                <a:ea typeface="Arial"/>
                <a:cs typeface="Arial"/>
                <a:sym typeface="Arial"/>
              </a:endParaRPr>
            </a:p>
          </p:txBody>
        </p:sp>
        <p:grpSp>
          <p:nvGrpSpPr>
            <p:cNvPr id="1272" name="Google Shape;1272;p36"/>
            <p:cNvGrpSpPr/>
            <p:nvPr/>
          </p:nvGrpSpPr>
          <p:grpSpPr>
            <a:xfrm>
              <a:off x="1383367" y="4353454"/>
              <a:ext cx="2878799" cy="1491632"/>
              <a:chOff x="712635" y="4480679"/>
              <a:chExt cx="2878799" cy="1491632"/>
            </a:xfrm>
          </p:grpSpPr>
          <p:grpSp>
            <p:nvGrpSpPr>
              <p:cNvPr id="1273" name="Google Shape;1273;p36"/>
              <p:cNvGrpSpPr/>
              <p:nvPr/>
            </p:nvGrpSpPr>
            <p:grpSpPr>
              <a:xfrm>
                <a:off x="712635" y="4480679"/>
                <a:ext cx="424206" cy="1491632"/>
                <a:chOff x="1357460" y="4515439"/>
                <a:chExt cx="424206" cy="1491632"/>
              </a:xfrm>
            </p:grpSpPr>
            <p:sp>
              <p:nvSpPr>
                <p:cNvPr id="1274" name="Google Shape;1274;p36"/>
                <p:cNvSpPr/>
                <p:nvPr/>
              </p:nvSpPr>
              <p:spPr>
                <a:xfrm>
                  <a:off x="1357460" y="4515439"/>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5" name="Google Shape;1275;p36"/>
                <p:cNvSpPr/>
                <p:nvPr/>
              </p:nvSpPr>
              <p:spPr>
                <a:xfrm>
                  <a:off x="1357460" y="470397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6" name="Google Shape;1276;p36"/>
                <p:cNvSpPr/>
                <p:nvPr/>
              </p:nvSpPr>
              <p:spPr>
                <a:xfrm>
                  <a:off x="1357460" y="4886959"/>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7" name="Google Shape;1277;p36"/>
                <p:cNvSpPr/>
                <p:nvPr/>
              </p:nvSpPr>
              <p:spPr>
                <a:xfrm>
                  <a:off x="1357460" y="507549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8" name="Google Shape;1278;p36"/>
                <p:cNvSpPr/>
                <p:nvPr/>
              </p:nvSpPr>
              <p:spPr>
                <a:xfrm>
                  <a:off x="1357460" y="5264031"/>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9" name="Google Shape;1279;p36"/>
                <p:cNvSpPr/>
                <p:nvPr/>
              </p:nvSpPr>
              <p:spPr>
                <a:xfrm>
                  <a:off x="1357460" y="544701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0" name="Google Shape;1280;p36"/>
                <p:cNvSpPr/>
                <p:nvPr/>
              </p:nvSpPr>
              <p:spPr>
                <a:xfrm>
                  <a:off x="1357460" y="5635551"/>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1" name="Google Shape;1281;p36"/>
                <p:cNvSpPr/>
                <p:nvPr/>
              </p:nvSpPr>
              <p:spPr>
                <a:xfrm>
                  <a:off x="1357460" y="581853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282" name="Google Shape;1282;p36"/>
              <p:cNvGrpSpPr/>
              <p:nvPr/>
            </p:nvGrpSpPr>
            <p:grpSpPr>
              <a:xfrm>
                <a:off x="1201268" y="4480679"/>
                <a:ext cx="424206" cy="1491632"/>
                <a:chOff x="1357460" y="4515439"/>
                <a:chExt cx="424206" cy="1491632"/>
              </a:xfrm>
            </p:grpSpPr>
            <p:sp>
              <p:nvSpPr>
                <p:cNvPr id="1283" name="Google Shape;1283;p36"/>
                <p:cNvSpPr/>
                <p:nvPr/>
              </p:nvSpPr>
              <p:spPr>
                <a:xfrm>
                  <a:off x="1357460" y="4515439"/>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4" name="Google Shape;1284;p36"/>
                <p:cNvSpPr/>
                <p:nvPr/>
              </p:nvSpPr>
              <p:spPr>
                <a:xfrm>
                  <a:off x="1357460" y="470397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5" name="Google Shape;1285;p36"/>
                <p:cNvSpPr/>
                <p:nvPr/>
              </p:nvSpPr>
              <p:spPr>
                <a:xfrm>
                  <a:off x="1357460" y="4886959"/>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6" name="Google Shape;1286;p36"/>
                <p:cNvSpPr/>
                <p:nvPr/>
              </p:nvSpPr>
              <p:spPr>
                <a:xfrm>
                  <a:off x="1357460" y="507549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7" name="Google Shape;1287;p36"/>
                <p:cNvSpPr/>
                <p:nvPr/>
              </p:nvSpPr>
              <p:spPr>
                <a:xfrm>
                  <a:off x="1357460" y="5264031"/>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8" name="Google Shape;1288;p36"/>
                <p:cNvSpPr/>
                <p:nvPr/>
              </p:nvSpPr>
              <p:spPr>
                <a:xfrm>
                  <a:off x="1357460" y="544701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9" name="Google Shape;1289;p36"/>
                <p:cNvSpPr/>
                <p:nvPr/>
              </p:nvSpPr>
              <p:spPr>
                <a:xfrm>
                  <a:off x="1357460" y="5635551"/>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0" name="Google Shape;1290;p36"/>
                <p:cNvSpPr/>
                <p:nvPr/>
              </p:nvSpPr>
              <p:spPr>
                <a:xfrm>
                  <a:off x="1357460" y="581853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291" name="Google Shape;1291;p36"/>
              <p:cNvGrpSpPr/>
              <p:nvPr/>
            </p:nvGrpSpPr>
            <p:grpSpPr>
              <a:xfrm>
                <a:off x="1691805" y="4480679"/>
                <a:ext cx="424206" cy="1491632"/>
                <a:chOff x="1357460" y="4515439"/>
                <a:chExt cx="424206" cy="1491632"/>
              </a:xfrm>
            </p:grpSpPr>
            <p:sp>
              <p:nvSpPr>
                <p:cNvPr id="1292" name="Google Shape;1292;p36"/>
                <p:cNvSpPr/>
                <p:nvPr/>
              </p:nvSpPr>
              <p:spPr>
                <a:xfrm>
                  <a:off x="1357460" y="4515439"/>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3" name="Google Shape;1293;p36"/>
                <p:cNvSpPr/>
                <p:nvPr/>
              </p:nvSpPr>
              <p:spPr>
                <a:xfrm>
                  <a:off x="1357460" y="470397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4" name="Google Shape;1294;p36"/>
                <p:cNvSpPr/>
                <p:nvPr/>
              </p:nvSpPr>
              <p:spPr>
                <a:xfrm>
                  <a:off x="1357460" y="4886959"/>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5" name="Google Shape;1295;p36"/>
                <p:cNvSpPr/>
                <p:nvPr/>
              </p:nvSpPr>
              <p:spPr>
                <a:xfrm>
                  <a:off x="1357460" y="507549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6" name="Google Shape;1296;p36"/>
                <p:cNvSpPr/>
                <p:nvPr/>
              </p:nvSpPr>
              <p:spPr>
                <a:xfrm>
                  <a:off x="1357460" y="5264031"/>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7" name="Google Shape;1297;p36"/>
                <p:cNvSpPr/>
                <p:nvPr/>
              </p:nvSpPr>
              <p:spPr>
                <a:xfrm>
                  <a:off x="1357460" y="544701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8" name="Google Shape;1298;p36"/>
                <p:cNvSpPr/>
                <p:nvPr/>
              </p:nvSpPr>
              <p:spPr>
                <a:xfrm>
                  <a:off x="1357460" y="5635551"/>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9" name="Google Shape;1299;p36"/>
                <p:cNvSpPr/>
                <p:nvPr/>
              </p:nvSpPr>
              <p:spPr>
                <a:xfrm>
                  <a:off x="1357460" y="581853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300" name="Google Shape;1300;p36"/>
              <p:cNvGrpSpPr/>
              <p:nvPr/>
            </p:nvGrpSpPr>
            <p:grpSpPr>
              <a:xfrm>
                <a:off x="2188058" y="4480679"/>
                <a:ext cx="424206" cy="1491632"/>
                <a:chOff x="1357460" y="4515439"/>
                <a:chExt cx="424206" cy="1491632"/>
              </a:xfrm>
            </p:grpSpPr>
            <p:sp>
              <p:nvSpPr>
                <p:cNvPr id="1301" name="Google Shape;1301;p36"/>
                <p:cNvSpPr/>
                <p:nvPr/>
              </p:nvSpPr>
              <p:spPr>
                <a:xfrm>
                  <a:off x="1357460" y="4515439"/>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2" name="Google Shape;1302;p36"/>
                <p:cNvSpPr/>
                <p:nvPr/>
              </p:nvSpPr>
              <p:spPr>
                <a:xfrm>
                  <a:off x="1357460" y="470397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3" name="Google Shape;1303;p36"/>
                <p:cNvSpPr/>
                <p:nvPr/>
              </p:nvSpPr>
              <p:spPr>
                <a:xfrm>
                  <a:off x="1357460" y="4886959"/>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4" name="Google Shape;1304;p36"/>
                <p:cNvSpPr/>
                <p:nvPr/>
              </p:nvSpPr>
              <p:spPr>
                <a:xfrm>
                  <a:off x="1357460" y="507549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5" name="Google Shape;1305;p36"/>
                <p:cNvSpPr/>
                <p:nvPr/>
              </p:nvSpPr>
              <p:spPr>
                <a:xfrm>
                  <a:off x="1357460" y="5264031"/>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6" name="Google Shape;1306;p36"/>
                <p:cNvSpPr/>
                <p:nvPr/>
              </p:nvSpPr>
              <p:spPr>
                <a:xfrm>
                  <a:off x="1357460" y="544701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7" name="Google Shape;1307;p36"/>
                <p:cNvSpPr/>
                <p:nvPr/>
              </p:nvSpPr>
              <p:spPr>
                <a:xfrm>
                  <a:off x="1357460" y="5635551"/>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8" name="Google Shape;1308;p36"/>
                <p:cNvSpPr/>
                <p:nvPr/>
              </p:nvSpPr>
              <p:spPr>
                <a:xfrm>
                  <a:off x="1357460" y="581853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309" name="Google Shape;1309;p36"/>
              <p:cNvGrpSpPr/>
              <p:nvPr/>
            </p:nvGrpSpPr>
            <p:grpSpPr>
              <a:xfrm>
                <a:off x="2678595" y="4480679"/>
                <a:ext cx="424206" cy="1491632"/>
                <a:chOff x="1357460" y="4515439"/>
                <a:chExt cx="424206" cy="1491632"/>
              </a:xfrm>
            </p:grpSpPr>
            <p:sp>
              <p:nvSpPr>
                <p:cNvPr id="1310" name="Google Shape;1310;p36"/>
                <p:cNvSpPr/>
                <p:nvPr/>
              </p:nvSpPr>
              <p:spPr>
                <a:xfrm>
                  <a:off x="1357460" y="4515439"/>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11" name="Google Shape;1311;p36"/>
                <p:cNvSpPr/>
                <p:nvPr/>
              </p:nvSpPr>
              <p:spPr>
                <a:xfrm>
                  <a:off x="1357460" y="470397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12" name="Google Shape;1312;p36"/>
                <p:cNvSpPr/>
                <p:nvPr/>
              </p:nvSpPr>
              <p:spPr>
                <a:xfrm>
                  <a:off x="1357460" y="4886959"/>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13" name="Google Shape;1313;p36"/>
                <p:cNvSpPr/>
                <p:nvPr/>
              </p:nvSpPr>
              <p:spPr>
                <a:xfrm>
                  <a:off x="1357460" y="507549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14" name="Google Shape;1314;p36"/>
                <p:cNvSpPr/>
                <p:nvPr/>
              </p:nvSpPr>
              <p:spPr>
                <a:xfrm>
                  <a:off x="1357460" y="5264031"/>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15" name="Google Shape;1315;p36"/>
                <p:cNvSpPr/>
                <p:nvPr/>
              </p:nvSpPr>
              <p:spPr>
                <a:xfrm>
                  <a:off x="1357460" y="544701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16" name="Google Shape;1316;p36"/>
                <p:cNvSpPr/>
                <p:nvPr/>
              </p:nvSpPr>
              <p:spPr>
                <a:xfrm>
                  <a:off x="1357460" y="5635551"/>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17" name="Google Shape;1317;p36"/>
                <p:cNvSpPr/>
                <p:nvPr/>
              </p:nvSpPr>
              <p:spPr>
                <a:xfrm>
                  <a:off x="1357460" y="581853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318" name="Google Shape;1318;p36"/>
              <p:cNvGrpSpPr/>
              <p:nvPr/>
            </p:nvGrpSpPr>
            <p:grpSpPr>
              <a:xfrm>
                <a:off x="3167228" y="4480679"/>
                <a:ext cx="424206" cy="1491632"/>
                <a:chOff x="1357460" y="4515439"/>
                <a:chExt cx="424206" cy="1491632"/>
              </a:xfrm>
            </p:grpSpPr>
            <p:sp>
              <p:nvSpPr>
                <p:cNvPr id="1319" name="Google Shape;1319;p36"/>
                <p:cNvSpPr/>
                <p:nvPr/>
              </p:nvSpPr>
              <p:spPr>
                <a:xfrm>
                  <a:off x="1357460" y="4515439"/>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20" name="Google Shape;1320;p36"/>
                <p:cNvSpPr/>
                <p:nvPr/>
              </p:nvSpPr>
              <p:spPr>
                <a:xfrm>
                  <a:off x="1357460" y="470397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21" name="Google Shape;1321;p36"/>
                <p:cNvSpPr/>
                <p:nvPr/>
              </p:nvSpPr>
              <p:spPr>
                <a:xfrm>
                  <a:off x="1357460" y="4886959"/>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22" name="Google Shape;1322;p36"/>
                <p:cNvSpPr/>
                <p:nvPr/>
              </p:nvSpPr>
              <p:spPr>
                <a:xfrm>
                  <a:off x="1357460" y="507549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23" name="Google Shape;1323;p36"/>
                <p:cNvSpPr/>
                <p:nvPr/>
              </p:nvSpPr>
              <p:spPr>
                <a:xfrm>
                  <a:off x="1357460" y="5264031"/>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24" name="Google Shape;1324;p36"/>
                <p:cNvSpPr/>
                <p:nvPr/>
              </p:nvSpPr>
              <p:spPr>
                <a:xfrm>
                  <a:off x="1357460" y="544701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25" name="Google Shape;1325;p36"/>
                <p:cNvSpPr/>
                <p:nvPr/>
              </p:nvSpPr>
              <p:spPr>
                <a:xfrm>
                  <a:off x="1357460" y="5635551"/>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26" name="Google Shape;1326;p36"/>
                <p:cNvSpPr/>
                <p:nvPr/>
              </p:nvSpPr>
              <p:spPr>
                <a:xfrm>
                  <a:off x="1357460" y="581853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1327" name="Google Shape;1327;p36"/>
            <p:cNvSpPr/>
            <p:nvPr/>
          </p:nvSpPr>
          <p:spPr>
            <a:xfrm>
              <a:off x="5774807" y="4362880"/>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28" name="Google Shape;1328;p36"/>
            <p:cNvSpPr/>
            <p:nvPr/>
          </p:nvSpPr>
          <p:spPr>
            <a:xfrm>
              <a:off x="6263440" y="4362880"/>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29" name="Google Shape;1329;p36"/>
            <p:cNvSpPr/>
            <p:nvPr/>
          </p:nvSpPr>
          <p:spPr>
            <a:xfrm>
              <a:off x="6753977" y="4362880"/>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30" name="Google Shape;1330;p36"/>
            <p:cNvSpPr/>
            <p:nvPr/>
          </p:nvSpPr>
          <p:spPr>
            <a:xfrm>
              <a:off x="4581427" y="4913510"/>
              <a:ext cx="857839" cy="371520"/>
            </a:xfrm>
            <a:prstGeom prst="rightArrow">
              <a:avLst>
                <a:gd fmla="val 50000" name="adj1"/>
                <a:gd fmla="val 50000"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31" name="Google Shape;1331;p36"/>
            <p:cNvSpPr/>
            <p:nvPr/>
          </p:nvSpPr>
          <p:spPr>
            <a:xfrm>
              <a:off x="1308100" y="4349750"/>
              <a:ext cx="3022600" cy="196850"/>
            </a:xfrm>
            <a:prstGeom prst="roundRect">
              <a:avLst>
                <a:gd fmla="val 16667" name="adj"/>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32" name="Google Shape;1332;p36"/>
            <p:cNvSpPr/>
            <p:nvPr/>
          </p:nvSpPr>
          <p:spPr>
            <a:xfrm>
              <a:off x="5666883" y="4357840"/>
              <a:ext cx="1610217" cy="196850"/>
            </a:xfrm>
            <a:prstGeom prst="roundRect">
              <a:avLst>
                <a:gd fmla="val 16667" name="adj"/>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7" name="Shape 1337"/>
        <p:cNvGrpSpPr/>
        <p:nvPr/>
      </p:nvGrpSpPr>
      <p:grpSpPr>
        <a:xfrm>
          <a:off x="0" y="0"/>
          <a:ext cx="0" cy="0"/>
          <a:chOff x="0" y="0"/>
          <a:chExt cx="0" cy="0"/>
        </a:xfrm>
      </p:grpSpPr>
      <p:sp>
        <p:nvSpPr>
          <p:cNvPr id="1338" name="Google Shape;1338;p3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1339" name="Google Shape;1339;p3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Dữ liệu stripe với các khối chẵn lẻ</a:t>
            </a:r>
            <a:endParaRPr/>
          </a:p>
        </p:txBody>
      </p:sp>
      <p:sp>
        <p:nvSpPr>
          <p:cNvPr id="1340" name="Google Shape;1340;p3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341" name="Google Shape;1341;p3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Hầu hết các codec được sử dụng trong bộ lưu trữ HDFS EC xác định cấu hình khối dữ liệu và khối chẵn lẻ</a:t>
            </a:r>
            <a:endParaRPr/>
          </a:p>
          <a:p>
            <a:pPr indent="-177800" lvl="0" marL="177800" rtl="0" algn="l">
              <a:lnSpc>
                <a:spcPct val="128571"/>
              </a:lnSpc>
              <a:spcBef>
                <a:spcPts val="1000"/>
              </a:spcBef>
              <a:spcAft>
                <a:spcPts val="0"/>
              </a:spcAft>
              <a:buClr>
                <a:srgbClr val="262626"/>
              </a:buClr>
              <a:buSzPts val="1400"/>
              <a:buFont typeface="Arial"/>
              <a:buChar char="•"/>
            </a:pPr>
            <a:r>
              <a:rPr lang="en-US"/>
              <a:t>Codec Reed-Solomon (6, 3)</a:t>
            </a:r>
            <a:endParaRPr/>
          </a:p>
          <a:p>
            <a:pPr indent="-182563" lvl="1" marL="360363" rtl="0" algn="l">
              <a:lnSpc>
                <a:spcPct val="138461"/>
              </a:lnSpc>
              <a:spcBef>
                <a:spcPts val="200"/>
              </a:spcBef>
              <a:spcAft>
                <a:spcPts val="0"/>
              </a:spcAft>
              <a:buClr>
                <a:srgbClr val="262626"/>
              </a:buClr>
              <a:buSzPts val="1040"/>
              <a:buChar char="•"/>
            </a:pPr>
            <a:r>
              <a:rPr lang="en-US"/>
              <a:t>6 ô dữ liệu sẽ được dùng để tính 3 ô chẵn lẻ</a:t>
            </a:r>
            <a:endParaRPr/>
          </a:p>
          <a:p>
            <a:pPr indent="-177800" lvl="0" marL="177800" rtl="0" algn="l">
              <a:lnSpc>
                <a:spcPct val="128571"/>
              </a:lnSpc>
              <a:spcBef>
                <a:spcPts val="1000"/>
              </a:spcBef>
              <a:spcAft>
                <a:spcPts val="0"/>
              </a:spcAft>
              <a:buClr>
                <a:srgbClr val="262626"/>
              </a:buClr>
              <a:buSzPts val="1400"/>
              <a:buFont typeface="Arial"/>
              <a:buChar char="•"/>
            </a:pPr>
            <a:r>
              <a:rPr lang="en-US"/>
              <a:t>6 ô dữ liệu và 3 ô chẵn lẻ được gọi là nhóm sọc hoặc EC</a:t>
            </a:r>
            <a:endParaRPr/>
          </a:p>
          <a:p>
            <a:pPr indent="-116523" lvl="1" marL="360363" rtl="0" algn="l">
              <a:lnSpc>
                <a:spcPct val="138461"/>
              </a:lnSpc>
              <a:spcBef>
                <a:spcPts val="200"/>
              </a:spcBef>
              <a:spcAft>
                <a:spcPts val="0"/>
              </a:spcAft>
              <a:buClr>
                <a:srgbClr val="262626"/>
              </a:buClr>
              <a:buSzPts val="1040"/>
              <a:buNone/>
            </a:pPr>
            <a:r>
              <a:t/>
            </a:r>
            <a:endParaRPr/>
          </a:p>
        </p:txBody>
      </p:sp>
      <p:grpSp>
        <p:nvGrpSpPr>
          <p:cNvPr id="1342" name="Google Shape;1342;p37"/>
          <p:cNvGrpSpPr/>
          <p:nvPr/>
        </p:nvGrpSpPr>
        <p:grpSpPr>
          <a:xfrm>
            <a:off x="1308100" y="3886233"/>
            <a:ext cx="5969000" cy="1958853"/>
            <a:chOff x="1308100" y="3886233"/>
            <a:chExt cx="5969000" cy="1958853"/>
          </a:xfrm>
        </p:grpSpPr>
        <p:sp>
          <p:nvSpPr>
            <p:cNvPr id="1343" name="Google Shape;1343;p37"/>
            <p:cNvSpPr/>
            <p:nvPr/>
          </p:nvSpPr>
          <p:spPr>
            <a:xfrm>
              <a:off x="2292653" y="3886233"/>
              <a:ext cx="105349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Dữ liệu thô</a:t>
              </a:r>
              <a:endParaRPr sz="1400">
                <a:solidFill>
                  <a:schemeClr val="dk1"/>
                </a:solidFill>
                <a:latin typeface="Arial"/>
                <a:ea typeface="Arial"/>
                <a:cs typeface="Arial"/>
                <a:sym typeface="Arial"/>
              </a:endParaRPr>
            </a:p>
          </p:txBody>
        </p:sp>
        <p:sp>
          <p:nvSpPr>
            <p:cNvPr id="1344" name="Google Shape;1344;p37"/>
            <p:cNvSpPr/>
            <p:nvPr/>
          </p:nvSpPr>
          <p:spPr>
            <a:xfrm>
              <a:off x="6083102" y="3889088"/>
              <a:ext cx="77777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Chẵn lẻ</a:t>
              </a:r>
              <a:endParaRPr sz="1400">
                <a:solidFill>
                  <a:schemeClr val="dk1"/>
                </a:solidFill>
                <a:latin typeface="Arial"/>
                <a:ea typeface="Arial"/>
                <a:cs typeface="Arial"/>
                <a:sym typeface="Arial"/>
              </a:endParaRPr>
            </a:p>
          </p:txBody>
        </p:sp>
        <p:grpSp>
          <p:nvGrpSpPr>
            <p:cNvPr id="1345" name="Google Shape;1345;p37"/>
            <p:cNvGrpSpPr/>
            <p:nvPr/>
          </p:nvGrpSpPr>
          <p:grpSpPr>
            <a:xfrm>
              <a:off x="1383367" y="4353454"/>
              <a:ext cx="2878799" cy="1491632"/>
              <a:chOff x="712635" y="4480679"/>
              <a:chExt cx="2878799" cy="1491632"/>
            </a:xfrm>
          </p:grpSpPr>
          <p:grpSp>
            <p:nvGrpSpPr>
              <p:cNvPr id="1346" name="Google Shape;1346;p37"/>
              <p:cNvGrpSpPr/>
              <p:nvPr/>
            </p:nvGrpSpPr>
            <p:grpSpPr>
              <a:xfrm>
                <a:off x="712635" y="4480679"/>
                <a:ext cx="424206" cy="1491632"/>
                <a:chOff x="1357460" y="4515439"/>
                <a:chExt cx="424206" cy="1491632"/>
              </a:xfrm>
            </p:grpSpPr>
            <p:sp>
              <p:nvSpPr>
                <p:cNvPr id="1347" name="Google Shape;1347;p37"/>
                <p:cNvSpPr/>
                <p:nvPr/>
              </p:nvSpPr>
              <p:spPr>
                <a:xfrm>
                  <a:off x="1357460" y="4515439"/>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48" name="Google Shape;1348;p37"/>
                <p:cNvSpPr/>
                <p:nvPr/>
              </p:nvSpPr>
              <p:spPr>
                <a:xfrm>
                  <a:off x="1357460" y="470397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49" name="Google Shape;1349;p37"/>
                <p:cNvSpPr/>
                <p:nvPr/>
              </p:nvSpPr>
              <p:spPr>
                <a:xfrm>
                  <a:off x="1357460" y="4886959"/>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0" name="Google Shape;1350;p37"/>
                <p:cNvSpPr/>
                <p:nvPr/>
              </p:nvSpPr>
              <p:spPr>
                <a:xfrm>
                  <a:off x="1357460" y="507549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1" name="Google Shape;1351;p37"/>
                <p:cNvSpPr/>
                <p:nvPr/>
              </p:nvSpPr>
              <p:spPr>
                <a:xfrm>
                  <a:off x="1357460" y="5264031"/>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2" name="Google Shape;1352;p37"/>
                <p:cNvSpPr/>
                <p:nvPr/>
              </p:nvSpPr>
              <p:spPr>
                <a:xfrm>
                  <a:off x="1357460" y="544701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3" name="Google Shape;1353;p37"/>
                <p:cNvSpPr/>
                <p:nvPr/>
              </p:nvSpPr>
              <p:spPr>
                <a:xfrm>
                  <a:off x="1357460" y="5635551"/>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4" name="Google Shape;1354;p37"/>
                <p:cNvSpPr/>
                <p:nvPr/>
              </p:nvSpPr>
              <p:spPr>
                <a:xfrm>
                  <a:off x="1357460" y="581853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355" name="Google Shape;1355;p37"/>
              <p:cNvGrpSpPr/>
              <p:nvPr/>
            </p:nvGrpSpPr>
            <p:grpSpPr>
              <a:xfrm>
                <a:off x="1201268" y="4480679"/>
                <a:ext cx="424206" cy="1491632"/>
                <a:chOff x="1357460" y="4515439"/>
                <a:chExt cx="424206" cy="1491632"/>
              </a:xfrm>
            </p:grpSpPr>
            <p:sp>
              <p:nvSpPr>
                <p:cNvPr id="1356" name="Google Shape;1356;p37"/>
                <p:cNvSpPr/>
                <p:nvPr/>
              </p:nvSpPr>
              <p:spPr>
                <a:xfrm>
                  <a:off x="1357460" y="4515439"/>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7" name="Google Shape;1357;p37"/>
                <p:cNvSpPr/>
                <p:nvPr/>
              </p:nvSpPr>
              <p:spPr>
                <a:xfrm>
                  <a:off x="1357460" y="470397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8" name="Google Shape;1358;p37"/>
                <p:cNvSpPr/>
                <p:nvPr/>
              </p:nvSpPr>
              <p:spPr>
                <a:xfrm>
                  <a:off x="1357460" y="4886959"/>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9" name="Google Shape;1359;p37"/>
                <p:cNvSpPr/>
                <p:nvPr/>
              </p:nvSpPr>
              <p:spPr>
                <a:xfrm>
                  <a:off x="1357460" y="507549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60" name="Google Shape;1360;p37"/>
                <p:cNvSpPr/>
                <p:nvPr/>
              </p:nvSpPr>
              <p:spPr>
                <a:xfrm>
                  <a:off x="1357460" y="5264031"/>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61" name="Google Shape;1361;p37"/>
                <p:cNvSpPr/>
                <p:nvPr/>
              </p:nvSpPr>
              <p:spPr>
                <a:xfrm>
                  <a:off x="1357460" y="544701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62" name="Google Shape;1362;p37"/>
                <p:cNvSpPr/>
                <p:nvPr/>
              </p:nvSpPr>
              <p:spPr>
                <a:xfrm>
                  <a:off x="1357460" y="5635551"/>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63" name="Google Shape;1363;p37"/>
                <p:cNvSpPr/>
                <p:nvPr/>
              </p:nvSpPr>
              <p:spPr>
                <a:xfrm>
                  <a:off x="1357460" y="581853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364" name="Google Shape;1364;p37"/>
              <p:cNvGrpSpPr/>
              <p:nvPr/>
            </p:nvGrpSpPr>
            <p:grpSpPr>
              <a:xfrm>
                <a:off x="1691805" y="4480679"/>
                <a:ext cx="424206" cy="1491632"/>
                <a:chOff x="1357460" y="4515439"/>
                <a:chExt cx="424206" cy="1491632"/>
              </a:xfrm>
            </p:grpSpPr>
            <p:sp>
              <p:nvSpPr>
                <p:cNvPr id="1365" name="Google Shape;1365;p37"/>
                <p:cNvSpPr/>
                <p:nvPr/>
              </p:nvSpPr>
              <p:spPr>
                <a:xfrm>
                  <a:off x="1357460" y="4515439"/>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66" name="Google Shape;1366;p37"/>
                <p:cNvSpPr/>
                <p:nvPr/>
              </p:nvSpPr>
              <p:spPr>
                <a:xfrm>
                  <a:off x="1357460" y="470397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67" name="Google Shape;1367;p37"/>
                <p:cNvSpPr/>
                <p:nvPr/>
              </p:nvSpPr>
              <p:spPr>
                <a:xfrm>
                  <a:off x="1357460" y="4886959"/>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68" name="Google Shape;1368;p37"/>
                <p:cNvSpPr/>
                <p:nvPr/>
              </p:nvSpPr>
              <p:spPr>
                <a:xfrm>
                  <a:off x="1357460" y="507549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69" name="Google Shape;1369;p37"/>
                <p:cNvSpPr/>
                <p:nvPr/>
              </p:nvSpPr>
              <p:spPr>
                <a:xfrm>
                  <a:off x="1357460" y="5264031"/>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70" name="Google Shape;1370;p37"/>
                <p:cNvSpPr/>
                <p:nvPr/>
              </p:nvSpPr>
              <p:spPr>
                <a:xfrm>
                  <a:off x="1357460" y="544701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71" name="Google Shape;1371;p37"/>
                <p:cNvSpPr/>
                <p:nvPr/>
              </p:nvSpPr>
              <p:spPr>
                <a:xfrm>
                  <a:off x="1357460" y="5635551"/>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72" name="Google Shape;1372;p37"/>
                <p:cNvSpPr/>
                <p:nvPr/>
              </p:nvSpPr>
              <p:spPr>
                <a:xfrm>
                  <a:off x="1357460" y="581853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373" name="Google Shape;1373;p37"/>
              <p:cNvGrpSpPr/>
              <p:nvPr/>
            </p:nvGrpSpPr>
            <p:grpSpPr>
              <a:xfrm>
                <a:off x="2188058" y="4480679"/>
                <a:ext cx="424206" cy="1491632"/>
                <a:chOff x="1357460" y="4515439"/>
                <a:chExt cx="424206" cy="1491632"/>
              </a:xfrm>
            </p:grpSpPr>
            <p:sp>
              <p:nvSpPr>
                <p:cNvPr id="1374" name="Google Shape;1374;p37"/>
                <p:cNvSpPr/>
                <p:nvPr/>
              </p:nvSpPr>
              <p:spPr>
                <a:xfrm>
                  <a:off x="1357460" y="4515439"/>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75" name="Google Shape;1375;p37"/>
                <p:cNvSpPr/>
                <p:nvPr/>
              </p:nvSpPr>
              <p:spPr>
                <a:xfrm>
                  <a:off x="1357460" y="470397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76" name="Google Shape;1376;p37"/>
                <p:cNvSpPr/>
                <p:nvPr/>
              </p:nvSpPr>
              <p:spPr>
                <a:xfrm>
                  <a:off x="1357460" y="4886959"/>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77" name="Google Shape;1377;p37"/>
                <p:cNvSpPr/>
                <p:nvPr/>
              </p:nvSpPr>
              <p:spPr>
                <a:xfrm>
                  <a:off x="1357460" y="507549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78" name="Google Shape;1378;p37"/>
                <p:cNvSpPr/>
                <p:nvPr/>
              </p:nvSpPr>
              <p:spPr>
                <a:xfrm>
                  <a:off x="1357460" y="5264031"/>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79" name="Google Shape;1379;p37"/>
                <p:cNvSpPr/>
                <p:nvPr/>
              </p:nvSpPr>
              <p:spPr>
                <a:xfrm>
                  <a:off x="1357460" y="544701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80" name="Google Shape;1380;p37"/>
                <p:cNvSpPr/>
                <p:nvPr/>
              </p:nvSpPr>
              <p:spPr>
                <a:xfrm>
                  <a:off x="1357460" y="5635551"/>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81" name="Google Shape;1381;p37"/>
                <p:cNvSpPr/>
                <p:nvPr/>
              </p:nvSpPr>
              <p:spPr>
                <a:xfrm>
                  <a:off x="1357460" y="581853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382" name="Google Shape;1382;p37"/>
              <p:cNvGrpSpPr/>
              <p:nvPr/>
            </p:nvGrpSpPr>
            <p:grpSpPr>
              <a:xfrm>
                <a:off x="2678595" y="4480679"/>
                <a:ext cx="424206" cy="1491632"/>
                <a:chOff x="1357460" y="4515439"/>
                <a:chExt cx="424206" cy="1491632"/>
              </a:xfrm>
            </p:grpSpPr>
            <p:sp>
              <p:nvSpPr>
                <p:cNvPr id="1383" name="Google Shape;1383;p37"/>
                <p:cNvSpPr/>
                <p:nvPr/>
              </p:nvSpPr>
              <p:spPr>
                <a:xfrm>
                  <a:off x="1357460" y="4515439"/>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84" name="Google Shape;1384;p37"/>
                <p:cNvSpPr/>
                <p:nvPr/>
              </p:nvSpPr>
              <p:spPr>
                <a:xfrm>
                  <a:off x="1357460" y="470397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85" name="Google Shape;1385;p37"/>
                <p:cNvSpPr/>
                <p:nvPr/>
              </p:nvSpPr>
              <p:spPr>
                <a:xfrm>
                  <a:off x="1357460" y="4886959"/>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86" name="Google Shape;1386;p37"/>
                <p:cNvSpPr/>
                <p:nvPr/>
              </p:nvSpPr>
              <p:spPr>
                <a:xfrm>
                  <a:off x="1357460" y="507549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87" name="Google Shape;1387;p37"/>
                <p:cNvSpPr/>
                <p:nvPr/>
              </p:nvSpPr>
              <p:spPr>
                <a:xfrm>
                  <a:off x="1357460" y="5264031"/>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88" name="Google Shape;1388;p37"/>
                <p:cNvSpPr/>
                <p:nvPr/>
              </p:nvSpPr>
              <p:spPr>
                <a:xfrm>
                  <a:off x="1357460" y="544701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89" name="Google Shape;1389;p37"/>
                <p:cNvSpPr/>
                <p:nvPr/>
              </p:nvSpPr>
              <p:spPr>
                <a:xfrm>
                  <a:off x="1357460" y="5635551"/>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0" name="Google Shape;1390;p37"/>
                <p:cNvSpPr/>
                <p:nvPr/>
              </p:nvSpPr>
              <p:spPr>
                <a:xfrm>
                  <a:off x="1357460" y="581853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391" name="Google Shape;1391;p37"/>
              <p:cNvGrpSpPr/>
              <p:nvPr/>
            </p:nvGrpSpPr>
            <p:grpSpPr>
              <a:xfrm>
                <a:off x="3167228" y="4480679"/>
                <a:ext cx="424206" cy="1491632"/>
                <a:chOff x="1357460" y="4515439"/>
                <a:chExt cx="424206" cy="1491632"/>
              </a:xfrm>
            </p:grpSpPr>
            <p:sp>
              <p:nvSpPr>
                <p:cNvPr id="1392" name="Google Shape;1392;p37"/>
                <p:cNvSpPr/>
                <p:nvPr/>
              </p:nvSpPr>
              <p:spPr>
                <a:xfrm>
                  <a:off x="1357460" y="4515439"/>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3" name="Google Shape;1393;p37"/>
                <p:cNvSpPr/>
                <p:nvPr/>
              </p:nvSpPr>
              <p:spPr>
                <a:xfrm>
                  <a:off x="1357460" y="470397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4" name="Google Shape;1394;p37"/>
                <p:cNvSpPr/>
                <p:nvPr/>
              </p:nvSpPr>
              <p:spPr>
                <a:xfrm>
                  <a:off x="1357460" y="4886959"/>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5" name="Google Shape;1395;p37"/>
                <p:cNvSpPr/>
                <p:nvPr/>
              </p:nvSpPr>
              <p:spPr>
                <a:xfrm>
                  <a:off x="1357460" y="507549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6" name="Google Shape;1396;p37"/>
                <p:cNvSpPr/>
                <p:nvPr/>
              </p:nvSpPr>
              <p:spPr>
                <a:xfrm>
                  <a:off x="1357460" y="5264031"/>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7" name="Google Shape;1397;p37"/>
                <p:cNvSpPr/>
                <p:nvPr/>
              </p:nvSpPr>
              <p:spPr>
                <a:xfrm>
                  <a:off x="1357460" y="544701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8" name="Google Shape;1398;p37"/>
                <p:cNvSpPr/>
                <p:nvPr/>
              </p:nvSpPr>
              <p:spPr>
                <a:xfrm>
                  <a:off x="1357460" y="5635551"/>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9" name="Google Shape;1399;p37"/>
                <p:cNvSpPr/>
                <p:nvPr/>
              </p:nvSpPr>
              <p:spPr>
                <a:xfrm>
                  <a:off x="1357460" y="5818535"/>
                  <a:ext cx="424206" cy="188536"/>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1400" name="Google Shape;1400;p37"/>
            <p:cNvSpPr/>
            <p:nvPr/>
          </p:nvSpPr>
          <p:spPr>
            <a:xfrm>
              <a:off x="5774807" y="4362880"/>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01" name="Google Shape;1401;p37"/>
            <p:cNvSpPr/>
            <p:nvPr/>
          </p:nvSpPr>
          <p:spPr>
            <a:xfrm>
              <a:off x="6263440" y="4362880"/>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02" name="Google Shape;1402;p37"/>
            <p:cNvSpPr/>
            <p:nvPr/>
          </p:nvSpPr>
          <p:spPr>
            <a:xfrm>
              <a:off x="6753977" y="4362880"/>
              <a:ext cx="424206" cy="188536"/>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03" name="Google Shape;1403;p37"/>
            <p:cNvSpPr/>
            <p:nvPr/>
          </p:nvSpPr>
          <p:spPr>
            <a:xfrm>
              <a:off x="4581427" y="4913510"/>
              <a:ext cx="857839" cy="371520"/>
            </a:xfrm>
            <a:prstGeom prst="rightArrow">
              <a:avLst>
                <a:gd fmla="val 50000" name="adj1"/>
                <a:gd fmla="val 50000"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04" name="Google Shape;1404;p37"/>
            <p:cNvSpPr/>
            <p:nvPr/>
          </p:nvSpPr>
          <p:spPr>
            <a:xfrm>
              <a:off x="1308100" y="4349750"/>
              <a:ext cx="3022600" cy="196850"/>
            </a:xfrm>
            <a:prstGeom prst="roundRect">
              <a:avLst>
                <a:gd fmla="val 16667" name="adj"/>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05" name="Google Shape;1405;p37"/>
            <p:cNvSpPr/>
            <p:nvPr/>
          </p:nvSpPr>
          <p:spPr>
            <a:xfrm>
              <a:off x="5666883" y="4357840"/>
              <a:ext cx="1610217" cy="196850"/>
            </a:xfrm>
            <a:prstGeom prst="roundRect">
              <a:avLst>
                <a:gd fmla="val 16667" name="adj"/>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406" name="Google Shape;1406;p37"/>
          <p:cNvSpPr/>
          <p:nvPr/>
        </p:nvSpPr>
        <p:spPr>
          <a:xfrm>
            <a:off x="7385024" y="4293833"/>
            <a:ext cx="46679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FF0000"/>
                </a:solidFill>
                <a:latin typeface="Arial"/>
                <a:ea typeface="Arial"/>
                <a:cs typeface="Arial"/>
                <a:sym typeface="Arial"/>
              </a:rPr>
              <a:t>Sọc</a:t>
            </a:r>
            <a:endParaRPr sz="1400">
              <a:solidFill>
                <a:srgbClr val="FF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1" name="Shape 1411"/>
        <p:cNvGrpSpPr/>
        <p:nvPr/>
      </p:nvGrpSpPr>
      <p:grpSpPr>
        <a:xfrm>
          <a:off x="0" y="0"/>
          <a:ext cx="0" cy="0"/>
          <a:chOff x="0" y="0"/>
          <a:chExt cx="0" cy="0"/>
        </a:xfrm>
      </p:grpSpPr>
      <p:sp>
        <p:nvSpPr>
          <p:cNvPr id="1412" name="Google Shape;1412;p3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1413" name="Google Shape;1413;p3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So sánh các thuật toán Codec</a:t>
            </a:r>
            <a:endParaRPr/>
          </a:p>
        </p:txBody>
      </p:sp>
      <p:sp>
        <p:nvSpPr>
          <p:cNvPr id="1414" name="Google Shape;1414;p3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415" name="Google Shape;1415;p3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thuật toán codec khác nhau cung cấp độ bền và hiệu quả khác nhau</a:t>
            </a:r>
            <a:endParaRPr/>
          </a:p>
        </p:txBody>
      </p:sp>
      <p:sp>
        <p:nvSpPr>
          <p:cNvPr id="1416" name="Google Shape;1416;p38"/>
          <p:cNvSpPr/>
          <p:nvPr/>
        </p:nvSpPr>
        <p:spPr>
          <a:xfrm>
            <a:off x="1630031" y="3052258"/>
            <a:ext cx="640752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Độ bền dữ liệu = Có thể chịu được bao nhiêu lỗi đồng thời?</a:t>
            </a:r>
            <a:endParaRPr sz="1400">
              <a:solidFill>
                <a:srgbClr val="1F45BC"/>
              </a:solidFill>
              <a:latin typeface="Arial"/>
              <a:ea typeface="Arial"/>
              <a:cs typeface="Arial"/>
              <a:sym typeface="Arial"/>
            </a:endParaRPr>
          </a:p>
          <a:p>
            <a:pPr indent="0" lvl="0" marL="0" marR="0" rtl="0" algn="l">
              <a:spcBef>
                <a:spcPts val="0"/>
              </a:spcBef>
              <a:spcAft>
                <a:spcPts val="0"/>
              </a:spcAft>
              <a:buNone/>
            </a:pPr>
            <a:r>
              <a:t/>
            </a:r>
            <a:endParaRPr sz="1400">
              <a:solidFill>
                <a:srgbClr val="1F45BC"/>
              </a:solidFill>
              <a:latin typeface="Arial"/>
              <a:ea typeface="Arial"/>
              <a:cs typeface="Arial"/>
              <a:sym typeface="Arial"/>
            </a:endParaRPr>
          </a:p>
          <a:p>
            <a:pPr indent="0" lvl="0" marL="0" marR="0" rtl="0" algn="l">
              <a:spcBef>
                <a:spcPts val="0"/>
              </a:spcBef>
              <a:spcAft>
                <a:spcPts val="0"/>
              </a:spcAft>
              <a:buNone/>
            </a:pPr>
            <a:r>
              <a:rPr lang="en-US" sz="1400">
                <a:solidFill>
                  <a:srgbClr val="1F45BC"/>
                </a:solidFill>
                <a:latin typeface="Arial"/>
                <a:ea typeface="Arial"/>
                <a:cs typeface="Arial"/>
                <a:sym typeface="Arial"/>
              </a:rPr>
              <a:t>Hiệu quả lưu trữ = Bao nhiêu phần của phần lưu trữ dành cho dữ liệu hữu ích?</a:t>
            </a:r>
            <a:endParaRPr sz="1400">
              <a:solidFill>
                <a:schemeClr val="dk1"/>
              </a:solidFill>
              <a:latin typeface="Arial"/>
              <a:ea typeface="Arial"/>
              <a:cs typeface="Arial"/>
              <a:sym typeface="Arial"/>
            </a:endParaRPr>
          </a:p>
        </p:txBody>
      </p:sp>
      <p:graphicFrame>
        <p:nvGraphicFramePr>
          <p:cNvPr id="1417" name="Google Shape;1417;p38"/>
          <p:cNvGraphicFramePr/>
          <p:nvPr/>
        </p:nvGraphicFramePr>
        <p:xfrm>
          <a:off x="554436" y="3886519"/>
          <a:ext cx="3000000" cy="3000000"/>
        </p:xfrm>
        <a:graphic>
          <a:graphicData uri="http://schemas.openxmlformats.org/drawingml/2006/table">
            <a:tbl>
              <a:tblPr bandRow="1" firstRow="1">
                <a:noFill/>
                <a:tableStyleId>{C134E66D-A12D-4BAF-B149-AE44785F04D8}</a:tableStyleId>
              </a:tblPr>
              <a:tblGrid>
                <a:gridCol w="2034250"/>
                <a:gridCol w="3381425"/>
                <a:gridCol w="3381425"/>
              </a:tblGrid>
              <a:tr h="265375">
                <a:tc>
                  <a:txBody>
                    <a:bodyPr/>
                    <a:lstStyle/>
                    <a:p>
                      <a:pPr indent="0" lvl="0" marL="0" marR="0" rtl="0" algn="ctr">
                        <a:lnSpc>
                          <a:spcPct val="100000"/>
                        </a:lnSpc>
                        <a:spcBef>
                          <a:spcPts val="0"/>
                        </a:spcBef>
                        <a:spcAft>
                          <a:spcPts val="0"/>
                        </a:spcAft>
                        <a:buClr>
                          <a:schemeClr val="dk1"/>
                        </a:buClr>
                        <a:buSzPts val="1400"/>
                        <a:buFont typeface="Arial"/>
                        <a:buNone/>
                      </a:pPr>
                      <a:r>
                        <a:t/>
                      </a:r>
                      <a:endParaRPr b="0"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lang="en-US" sz="1400">
                          <a:solidFill>
                            <a:schemeClr val="dk1"/>
                          </a:solidFill>
                          <a:latin typeface="Arial"/>
                          <a:ea typeface="Arial"/>
                          <a:cs typeface="Arial"/>
                          <a:sym typeface="Arial"/>
                        </a:rPr>
                        <a:t>Độ bền dữ liệu</a:t>
                      </a:r>
                      <a:endParaRPr b="0" sz="1400">
                        <a:solidFill>
                          <a:schemeClr val="dk1"/>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lang="en-US" sz="1400">
                          <a:solidFill>
                            <a:schemeClr val="dk1"/>
                          </a:solidFill>
                          <a:latin typeface="Arial"/>
                          <a:ea typeface="Arial"/>
                          <a:cs typeface="Arial"/>
                          <a:sym typeface="Arial"/>
                        </a:rPr>
                        <a:t>Hiệu quả lưu trữ</a:t>
                      </a:r>
                      <a:endParaRPr b="0"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224750">
                <a:tc>
                  <a:txBody>
                    <a:bodyPr/>
                    <a:lstStyle/>
                    <a:p>
                      <a:pPr indent="0" lvl="0" marL="0" marR="0" rtl="0" algn="ctr">
                        <a:lnSpc>
                          <a:spcPct val="100000"/>
                        </a:lnSpc>
                        <a:spcBef>
                          <a:spcPts val="0"/>
                        </a:spcBef>
                        <a:spcAft>
                          <a:spcPts val="0"/>
                        </a:spcAft>
                        <a:buNone/>
                      </a:pPr>
                      <a:r>
                        <a:rPr b="0" lang="en-US" sz="1300">
                          <a:solidFill>
                            <a:srgbClr val="262626"/>
                          </a:solidFill>
                          <a:latin typeface="Arial"/>
                          <a:ea typeface="Arial"/>
                          <a:cs typeface="Arial"/>
                          <a:sym typeface="Arial"/>
                        </a:rPr>
                        <a:t>Bản sao đơn</a:t>
                      </a:r>
                      <a:endParaRPr b="0" sz="1300">
                        <a:solidFill>
                          <a:srgbClr val="262626"/>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b="0" lang="en-US" sz="1300">
                          <a:latin typeface="Arial"/>
                          <a:ea typeface="Arial"/>
                          <a:cs typeface="Arial"/>
                          <a:sym typeface="Arial"/>
                        </a:rPr>
                        <a:t>0</a:t>
                      </a:r>
                      <a:endParaRPr b="0" sz="1300">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300">
                          <a:latin typeface="Arial"/>
                          <a:ea typeface="Arial"/>
                          <a:cs typeface="Arial"/>
                          <a:sym typeface="Arial"/>
                        </a:rPr>
                        <a:t>100%</a:t>
                      </a:r>
                      <a:endParaRPr b="0" sz="1300">
                        <a:latin typeface="Arial"/>
                        <a:ea typeface="Arial"/>
                        <a:cs typeface="Arial"/>
                        <a:sym typeface="Arial"/>
                      </a:endParaRPr>
                    </a:p>
                  </a:txBody>
                  <a:tcPr marT="45725" marB="45725" marR="91450" marL="144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198675">
                <a:tc>
                  <a:txBody>
                    <a:bodyPr/>
                    <a:lstStyle/>
                    <a:p>
                      <a:pPr indent="0" lvl="0" marL="0" marR="0" rtl="0" algn="ctr">
                        <a:lnSpc>
                          <a:spcPct val="100000"/>
                        </a:lnSpc>
                        <a:spcBef>
                          <a:spcPts val="0"/>
                        </a:spcBef>
                        <a:spcAft>
                          <a:spcPts val="0"/>
                        </a:spcAft>
                        <a:buNone/>
                      </a:pPr>
                      <a:r>
                        <a:rPr b="0" lang="en-US" sz="1300">
                          <a:solidFill>
                            <a:srgbClr val="262626"/>
                          </a:solidFill>
                          <a:latin typeface="Arial"/>
                          <a:ea typeface="Arial"/>
                          <a:cs typeface="Arial"/>
                          <a:sym typeface="Arial"/>
                        </a:rPr>
                        <a:t>Sao chép 3 chiều</a:t>
                      </a:r>
                      <a:endParaRPr b="0" sz="1300">
                        <a:solidFill>
                          <a:srgbClr val="262626"/>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b="0" lang="en-US" sz="1300">
                          <a:latin typeface="Arial"/>
                          <a:ea typeface="Arial"/>
                          <a:cs typeface="Arial"/>
                          <a:sym typeface="Arial"/>
                        </a:rPr>
                        <a:t>2</a:t>
                      </a:r>
                      <a:endParaRPr b="0" sz="1300">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300">
                          <a:latin typeface="Arial"/>
                          <a:ea typeface="Arial"/>
                          <a:cs typeface="Arial"/>
                          <a:sym typeface="Arial"/>
                        </a:rPr>
                        <a:t>33%</a:t>
                      </a:r>
                      <a:endParaRPr b="0" sz="1300">
                        <a:latin typeface="Arial"/>
                        <a:ea typeface="Arial"/>
                        <a:cs typeface="Arial"/>
                        <a:sym typeface="Arial"/>
                      </a:endParaRPr>
                    </a:p>
                  </a:txBody>
                  <a:tcPr marT="45725" marB="45725" marR="91450" marL="144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198675">
                <a:tc>
                  <a:txBody>
                    <a:bodyPr/>
                    <a:lstStyle/>
                    <a:p>
                      <a:pPr indent="0" lvl="0" marL="0" marR="0" rtl="0" algn="ctr">
                        <a:lnSpc>
                          <a:spcPct val="100000"/>
                        </a:lnSpc>
                        <a:spcBef>
                          <a:spcPts val="0"/>
                        </a:spcBef>
                        <a:spcAft>
                          <a:spcPts val="0"/>
                        </a:spcAft>
                        <a:buNone/>
                      </a:pPr>
                      <a:r>
                        <a:rPr b="0" lang="en-US" sz="1300">
                          <a:solidFill>
                            <a:srgbClr val="262626"/>
                          </a:solidFill>
                          <a:latin typeface="Arial"/>
                          <a:ea typeface="Arial"/>
                          <a:cs typeface="Arial"/>
                          <a:sym typeface="Arial"/>
                        </a:rPr>
                        <a:t>XOR với 6 ô dữ liệu</a:t>
                      </a:r>
                      <a:endParaRPr b="0" sz="1300">
                        <a:solidFill>
                          <a:srgbClr val="262626"/>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b="0" lang="en-US" sz="1300">
                          <a:latin typeface="Arial"/>
                          <a:ea typeface="Arial"/>
                          <a:cs typeface="Arial"/>
                          <a:sym typeface="Arial"/>
                        </a:rPr>
                        <a:t>1</a:t>
                      </a:r>
                      <a:endParaRPr b="0" sz="1300">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300">
                          <a:latin typeface="Arial"/>
                          <a:ea typeface="Arial"/>
                          <a:cs typeface="Arial"/>
                          <a:sym typeface="Arial"/>
                        </a:rPr>
                        <a:t>86%</a:t>
                      </a:r>
                      <a:endParaRPr/>
                    </a:p>
                  </a:txBody>
                  <a:tcPr marT="45725" marB="45725" marR="91450" marL="144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198675">
                <a:tc>
                  <a:txBody>
                    <a:bodyPr/>
                    <a:lstStyle/>
                    <a:p>
                      <a:pPr indent="0" lvl="0" marL="0" marR="0" rtl="0" algn="ctr">
                        <a:lnSpc>
                          <a:spcPct val="100000"/>
                        </a:lnSpc>
                        <a:spcBef>
                          <a:spcPts val="0"/>
                        </a:spcBef>
                        <a:spcAft>
                          <a:spcPts val="0"/>
                        </a:spcAft>
                        <a:buNone/>
                      </a:pPr>
                      <a:r>
                        <a:rPr b="0" lang="en-US" sz="1300">
                          <a:solidFill>
                            <a:srgbClr val="262626"/>
                          </a:solidFill>
                          <a:latin typeface="Arial"/>
                          <a:ea typeface="Arial"/>
                          <a:cs typeface="Arial"/>
                          <a:sym typeface="Arial"/>
                        </a:rPr>
                        <a:t>RS (6,3)</a:t>
                      </a:r>
                      <a:endParaRPr b="0" sz="1300">
                        <a:solidFill>
                          <a:srgbClr val="262626"/>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b="0" lang="en-US" sz="1300">
                          <a:latin typeface="Arial"/>
                          <a:ea typeface="Arial"/>
                          <a:cs typeface="Arial"/>
                          <a:sym typeface="Arial"/>
                        </a:rPr>
                        <a:t>3</a:t>
                      </a:r>
                      <a:endParaRPr b="0" sz="1300">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300">
                          <a:latin typeface="Arial"/>
                          <a:ea typeface="Arial"/>
                          <a:cs typeface="Arial"/>
                          <a:sym typeface="Arial"/>
                        </a:rPr>
                        <a:t>67%</a:t>
                      </a:r>
                      <a:endParaRPr b="0" sz="1300">
                        <a:latin typeface="Arial"/>
                        <a:ea typeface="Arial"/>
                        <a:cs typeface="Arial"/>
                        <a:sym typeface="Arial"/>
                      </a:endParaRPr>
                    </a:p>
                  </a:txBody>
                  <a:tcPr marT="45725" marB="45725" marR="91450" marL="144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51475">
                <a:tc>
                  <a:txBody>
                    <a:bodyPr/>
                    <a:lstStyle/>
                    <a:p>
                      <a:pPr indent="0" lvl="0" marL="0" marR="0" rtl="0" algn="ctr">
                        <a:lnSpc>
                          <a:spcPct val="100000"/>
                        </a:lnSpc>
                        <a:spcBef>
                          <a:spcPts val="0"/>
                        </a:spcBef>
                        <a:spcAft>
                          <a:spcPts val="0"/>
                        </a:spcAft>
                        <a:buNone/>
                      </a:pPr>
                      <a:r>
                        <a:rPr b="0" lang="en-US" sz="1300">
                          <a:solidFill>
                            <a:srgbClr val="262626"/>
                          </a:solidFill>
                          <a:latin typeface="Arial"/>
                          <a:ea typeface="Arial"/>
                          <a:cs typeface="Arial"/>
                          <a:sym typeface="Arial"/>
                        </a:rPr>
                        <a:t>RS (10,4)</a:t>
                      </a:r>
                      <a:endParaRPr b="0" sz="1300">
                        <a:solidFill>
                          <a:srgbClr val="262626"/>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b="0" lang="en-US" sz="1300">
                          <a:latin typeface="Arial"/>
                          <a:ea typeface="Arial"/>
                          <a:cs typeface="Arial"/>
                          <a:sym typeface="Arial"/>
                        </a:rPr>
                        <a:t>4</a:t>
                      </a:r>
                      <a:endParaRPr b="0" sz="1300">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300">
                          <a:latin typeface="Arial"/>
                          <a:ea typeface="Arial"/>
                          <a:cs typeface="Arial"/>
                          <a:sym typeface="Arial"/>
                        </a:rPr>
                        <a:t>71%</a:t>
                      </a:r>
                      <a:endParaRPr b="0" sz="1300">
                        <a:latin typeface="Arial"/>
                        <a:ea typeface="Arial"/>
                        <a:cs typeface="Arial"/>
                        <a:sym typeface="Arial"/>
                      </a:endParaRPr>
                    </a:p>
                  </a:txBody>
                  <a:tcPr marT="45725" marB="45725" marR="91450" marL="144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2" name="Shape 1422"/>
        <p:cNvGrpSpPr/>
        <p:nvPr/>
      </p:nvGrpSpPr>
      <p:grpSpPr>
        <a:xfrm>
          <a:off x="0" y="0"/>
          <a:ext cx="0" cy="0"/>
          <a:chOff x="0" y="0"/>
          <a:chExt cx="0" cy="0"/>
        </a:xfrm>
      </p:grpSpPr>
      <p:sp>
        <p:nvSpPr>
          <p:cNvPr id="1423" name="Google Shape;1423;p3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1424" name="Google Shape;1424;p3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Sử dụng bộ lưu trữ EC</a:t>
            </a:r>
            <a:endParaRPr/>
          </a:p>
        </p:txBody>
      </p:sp>
      <p:sp>
        <p:nvSpPr>
          <p:cNvPr id="1425" name="Google Shape;1425;p3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426" name="Google Shape;1426;p3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Mỗi ô trong dải EC phải nằm trên một datanode khác</a:t>
            </a:r>
            <a:endParaRPr/>
          </a:p>
          <a:p>
            <a:pPr indent="-182563" lvl="1" marL="360363" rtl="0" algn="l">
              <a:lnSpc>
                <a:spcPct val="138461"/>
              </a:lnSpc>
              <a:spcBef>
                <a:spcPts val="200"/>
              </a:spcBef>
              <a:spcAft>
                <a:spcPts val="0"/>
              </a:spcAft>
              <a:buClr>
                <a:srgbClr val="262626"/>
              </a:buClr>
              <a:buSzPts val="1040"/>
              <a:buChar char="•"/>
            </a:pPr>
            <a:r>
              <a:rPr lang="en-US"/>
              <a:t>Đối với Reed-Solomon (6,3), điều này có nghĩa là tối thiểu 9 datanode được định cấu hình trong cụm</a:t>
            </a:r>
            <a:endParaRPr/>
          </a:p>
          <a:p>
            <a:pPr indent="-177800" lvl="0" marL="177800" rtl="0" algn="l">
              <a:lnSpc>
                <a:spcPct val="128571"/>
              </a:lnSpc>
              <a:spcBef>
                <a:spcPts val="1000"/>
              </a:spcBef>
              <a:spcAft>
                <a:spcPts val="0"/>
              </a:spcAft>
              <a:buClr>
                <a:srgbClr val="262626"/>
              </a:buClr>
              <a:buSzPts val="1400"/>
              <a:buFont typeface="Arial"/>
              <a:buChar char="•"/>
            </a:pPr>
            <a:r>
              <a:rPr lang="en-US"/>
              <a:t>Các tệp Erasure Coded được trải rộng trên các rack để chịu được rack nếu có thể</a:t>
            </a:r>
            <a:endParaRPr/>
          </a:p>
          <a:p>
            <a:pPr indent="-182563" lvl="1" marL="360363" rtl="0" algn="l">
              <a:lnSpc>
                <a:spcPct val="138461"/>
              </a:lnSpc>
              <a:spcBef>
                <a:spcPts val="200"/>
              </a:spcBef>
              <a:spcAft>
                <a:spcPts val="0"/>
              </a:spcAft>
              <a:buClr>
                <a:srgbClr val="262626"/>
              </a:buClr>
              <a:buSzPts val="1040"/>
              <a:buChar char="•"/>
            </a:pPr>
            <a:r>
              <a:rPr lang="en-US"/>
              <a:t>Hậu quả là khi đọc ghi dữ liệu stripe thì hầu hết các thao tác sẽ bị off-rack</a:t>
            </a:r>
            <a:endParaRPr/>
          </a:p>
          <a:p>
            <a:pPr indent="-177800" lvl="0" marL="177800" rtl="0" algn="l">
              <a:lnSpc>
                <a:spcPct val="128571"/>
              </a:lnSpc>
              <a:spcBef>
                <a:spcPts val="1000"/>
              </a:spcBef>
              <a:spcAft>
                <a:spcPts val="0"/>
              </a:spcAft>
              <a:buClr>
                <a:srgbClr val="262626"/>
              </a:buClr>
              <a:buSzPts val="1400"/>
              <a:buFont typeface="Arial"/>
              <a:buChar char="•"/>
            </a:pPr>
            <a:r>
              <a:rPr lang="en-US"/>
              <a:t>Để sử dụng bộ lưu trữ HDFS EC, hãy định cấu hình hoặc chọn một trong các chính sách erasure mã hóa mặc định</a:t>
            </a:r>
            <a:endParaRPr/>
          </a:p>
          <a:p>
            <a:pPr indent="-177800" lvl="0" marL="177800" rtl="0" algn="l">
              <a:lnSpc>
                <a:spcPct val="128571"/>
              </a:lnSpc>
              <a:spcBef>
                <a:spcPts val="1000"/>
              </a:spcBef>
              <a:spcAft>
                <a:spcPts val="0"/>
              </a:spcAft>
              <a:buClr>
                <a:srgbClr val="262626"/>
              </a:buClr>
              <a:buSzPts val="1400"/>
              <a:buFont typeface="Arial"/>
              <a:buChar char="•"/>
            </a:pPr>
            <a:r>
              <a:rPr lang="en-US"/>
              <a:t>Định nghĩa chính sách Erasure mã hóa</a:t>
            </a:r>
            <a:endParaRPr/>
          </a:p>
          <a:p>
            <a:pPr indent="-182563" lvl="1" marL="360363" rtl="0" algn="l">
              <a:lnSpc>
                <a:spcPct val="138461"/>
              </a:lnSpc>
              <a:spcBef>
                <a:spcPts val="200"/>
              </a:spcBef>
              <a:spcAft>
                <a:spcPts val="0"/>
              </a:spcAft>
              <a:buClr>
                <a:srgbClr val="262626"/>
              </a:buClr>
              <a:buSzPts val="1040"/>
              <a:buChar char="•"/>
            </a:pPr>
            <a:r>
              <a:rPr lang="en-US"/>
              <a:t>Lược đồ EC - Thuật toán codec và số lượng dữ liệu và khối chẵn lẻ trong một nhóm EC</a:t>
            </a:r>
            <a:endParaRPr/>
          </a:p>
          <a:p>
            <a:pPr indent="-182563" lvl="1" marL="360363" rtl="0" algn="l">
              <a:lnSpc>
                <a:spcPct val="138461"/>
              </a:lnSpc>
              <a:spcBef>
                <a:spcPts val="200"/>
              </a:spcBef>
              <a:spcAft>
                <a:spcPts val="0"/>
              </a:spcAft>
              <a:buClr>
                <a:srgbClr val="262626"/>
              </a:buClr>
              <a:buSzPts val="1040"/>
              <a:buChar char="•"/>
            </a:pPr>
            <a:r>
              <a:rPr lang="en-US"/>
              <a:t>Kích thước của ô phân mảnh</a:t>
            </a:r>
            <a:endParaRPr/>
          </a:p>
          <a:p>
            <a:pPr indent="-182563" lvl="1" marL="360363" rtl="0" algn="l">
              <a:lnSpc>
                <a:spcPct val="138461"/>
              </a:lnSpc>
              <a:spcBef>
                <a:spcPts val="200"/>
              </a:spcBef>
              <a:spcAft>
                <a:spcPts val="0"/>
              </a:spcAft>
              <a:buClr>
                <a:srgbClr val="262626"/>
              </a:buClr>
              <a:buSzPts val="1040"/>
              <a:buChar char="•"/>
            </a:pPr>
            <a:r>
              <a:rPr lang="en-US"/>
              <a:t>Chính sách mặc định là "RS-6-3-1024K" - Codec Reed Solomon với 6 dữ liệu và 3 ô chẵn lẻ trong đó mỗi ô có kích thước 1024KB</a:t>
            </a:r>
            <a:endParaRPr/>
          </a:p>
          <a:p>
            <a:pPr indent="-177800" lvl="0" marL="177800" rtl="0" algn="l">
              <a:lnSpc>
                <a:spcPct val="128571"/>
              </a:lnSpc>
              <a:spcBef>
                <a:spcPts val="1000"/>
              </a:spcBef>
              <a:spcAft>
                <a:spcPts val="0"/>
              </a:spcAft>
              <a:buClr>
                <a:srgbClr val="262626"/>
              </a:buClr>
              <a:buSzPts val="1400"/>
              <a:buFont typeface="Arial"/>
              <a:buChar char="•"/>
            </a:pPr>
            <a:r>
              <a:rPr lang="en-US"/>
              <a:t>Chính sách EC được áp dụng ở cấp thư mục</a:t>
            </a:r>
            <a:endParaRPr/>
          </a:p>
          <a:p>
            <a:pPr indent="-182563" lvl="1" marL="360363" rtl="0" algn="l">
              <a:lnSpc>
                <a:spcPct val="138461"/>
              </a:lnSpc>
              <a:spcBef>
                <a:spcPts val="200"/>
              </a:spcBef>
              <a:spcAft>
                <a:spcPts val="0"/>
              </a:spcAft>
              <a:buClr>
                <a:srgbClr val="262626"/>
              </a:buClr>
              <a:buSzPts val="1040"/>
              <a:buChar char="•"/>
            </a:pPr>
            <a:r>
              <a:rPr lang="en-US"/>
              <a:t>Mọi dữ liệu hiện có trong thư mục sẽ không được chuyển đổi</a:t>
            </a:r>
            <a:endParaRPr/>
          </a:p>
          <a:p>
            <a:pPr indent="-182563" lvl="1" marL="360363" rtl="0" algn="l">
              <a:lnSpc>
                <a:spcPct val="138461"/>
              </a:lnSpc>
              <a:spcBef>
                <a:spcPts val="200"/>
              </a:spcBef>
              <a:spcAft>
                <a:spcPts val="0"/>
              </a:spcAft>
              <a:buClr>
                <a:srgbClr val="262626"/>
              </a:buClr>
              <a:buSzPts val="1040"/>
              <a:buChar char="•"/>
            </a:pPr>
            <a:r>
              <a:rPr lang="en-US"/>
              <a:t>Chỉ dữ liệu mới được lưu trữ vào thư mục mới được mã hóa EC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idx="1" type="body"/>
          </p:nvPr>
        </p:nvSpPr>
        <p:spPr>
          <a:xfrm>
            <a:off x="985323" y="2524714"/>
            <a:ext cx="5612122" cy="13299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4400"/>
              <a:buNone/>
            </a:pPr>
            <a:r>
              <a:rPr lang="en-US"/>
              <a:t>Giải pháp thay thế lưu trữ dữ liệu</a:t>
            </a:r>
            <a:endParaRPr/>
          </a:p>
        </p:txBody>
      </p:sp>
      <p:sp>
        <p:nvSpPr>
          <p:cNvPr id="111" name="Google Shape;111;p4"/>
          <p:cNvSpPr txBox="1"/>
          <p:nvPr>
            <p:ph idx="2" type="body"/>
          </p:nvPr>
        </p:nvSpPr>
        <p:spPr>
          <a:xfrm>
            <a:off x="985323" y="2066881"/>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1.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1" name="Shape 1431"/>
        <p:cNvGrpSpPr/>
        <p:nvPr/>
      </p:nvGrpSpPr>
      <p:grpSpPr>
        <a:xfrm>
          <a:off x="0" y="0"/>
          <a:ext cx="0" cy="0"/>
          <a:chOff x="0" y="0"/>
          <a:chExt cx="0" cy="0"/>
        </a:xfrm>
      </p:grpSpPr>
      <p:sp>
        <p:nvSpPr>
          <p:cNvPr id="1432" name="Google Shape;1432;p40"/>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a:t>Giải pháp thay thế lưu trữ dữ liệu</a:t>
            </a:r>
            <a:endParaRPr/>
          </a:p>
        </p:txBody>
      </p:sp>
      <p:sp>
        <p:nvSpPr>
          <p:cNvPr id="1433" name="Google Shape;1433;p40"/>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1. </a:t>
            </a:r>
            <a:endParaRPr/>
          </a:p>
        </p:txBody>
      </p:sp>
      <p:sp>
        <p:nvSpPr>
          <p:cNvPr id="1434" name="Google Shape;1434;p40"/>
          <p:cNvSpPr/>
          <p:nvPr/>
        </p:nvSpPr>
        <p:spPr>
          <a:xfrm>
            <a:off x="1234524" y="4066410"/>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1.1. Lưu trữ tại chỗ</a:t>
            </a:r>
            <a:endParaRPr sz="1800">
              <a:solidFill>
                <a:srgbClr val="A5A5A5"/>
              </a:solidFill>
              <a:latin typeface="Arial"/>
              <a:ea typeface="Arial"/>
              <a:cs typeface="Arial"/>
              <a:sym typeface="Arial"/>
            </a:endParaRPr>
          </a:p>
        </p:txBody>
      </p:sp>
      <p:sp>
        <p:nvSpPr>
          <p:cNvPr id="1435" name="Google Shape;1435;p40"/>
          <p:cNvSpPr/>
          <p:nvPr/>
        </p:nvSpPr>
        <p:spPr>
          <a:xfrm>
            <a:off x="1051644" y="4065237"/>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sp>
        <p:nvSpPr>
          <p:cNvPr id="1436" name="Google Shape;1436;p40"/>
          <p:cNvSpPr/>
          <p:nvPr/>
        </p:nvSpPr>
        <p:spPr>
          <a:xfrm>
            <a:off x="1234524" y="4496244"/>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1.2. Lưu trữ đám mây công cộng</a:t>
            </a:r>
            <a:endParaRPr sz="1800">
              <a:solidFill>
                <a:srgbClr val="3F3F3F"/>
              </a:solidFill>
              <a:latin typeface="Arial"/>
              <a:ea typeface="Arial"/>
              <a:cs typeface="Arial"/>
              <a:sym typeface="Arial"/>
            </a:endParaRPr>
          </a:p>
        </p:txBody>
      </p:sp>
      <p:sp>
        <p:nvSpPr>
          <p:cNvPr id="1437" name="Google Shape;1437;p40"/>
          <p:cNvSpPr/>
          <p:nvPr/>
        </p:nvSpPr>
        <p:spPr>
          <a:xfrm>
            <a:off x="1051644" y="4495071"/>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2" name="Shape 1442"/>
        <p:cNvGrpSpPr/>
        <p:nvPr/>
      </p:nvGrpSpPr>
      <p:grpSpPr>
        <a:xfrm>
          <a:off x="0" y="0"/>
          <a:ext cx="0" cy="0"/>
          <a:chOff x="0" y="0"/>
          <a:chExt cx="0" cy="0"/>
        </a:xfrm>
      </p:grpSpPr>
      <p:sp>
        <p:nvSpPr>
          <p:cNvPr id="1443" name="Google Shape;1443;p4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Lưu trữ đám mây công cộng</a:t>
            </a:r>
            <a:endParaRPr/>
          </a:p>
        </p:txBody>
      </p:sp>
      <p:sp>
        <p:nvSpPr>
          <p:cNvPr id="1444" name="Google Shape;1444;p4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Tổng quan về dịch vụ lưu trữ AWS</a:t>
            </a:r>
            <a:endParaRPr/>
          </a:p>
        </p:txBody>
      </p:sp>
      <p:sp>
        <p:nvSpPr>
          <p:cNvPr id="1445" name="Google Shape;1445;p4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a:p>
            <a:pPr indent="0" lvl="0" marL="0" rtl="0" algn="r">
              <a:lnSpc>
                <a:spcPct val="100000"/>
              </a:lnSpc>
              <a:spcBef>
                <a:spcPts val="0"/>
              </a:spcBef>
              <a:spcAft>
                <a:spcPts val="0"/>
              </a:spcAft>
              <a:buClr>
                <a:srgbClr val="D8D8D8"/>
              </a:buClr>
              <a:buSzPts val="1600"/>
              <a:buNone/>
            </a:pPr>
            <a:r>
              <a:t/>
            </a:r>
            <a:endParaRPr/>
          </a:p>
        </p:txBody>
      </p:sp>
      <p:sp>
        <p:nvSpPr>
          <p:cNvPr id="1446" name="Google Shape;1446;p41"/>
          <p:cNvSpPr txBox="1"/>
          <p:nvPr>
            <p:ph idx="4" type="body"/>
          </p:nvPr>
        </p:nvSpPr>
        <p:spPr>
          <a:xfrm>
            <a:off x="554735" y="1443043"/>
            <a:ext cx="8796600" cy="15813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loại lưu trữ</a:t>
            </a:r>
            <a:endParaRPr/>
          </a:p>
          <a:p>
            <a:pPr indent="-177800" lvl="0" marL="177800" rtl="0" algn="l">
              <a:lnSpc>
                <a:spcPct val="128571"/>
              </a:lnSpc>
              <a:spcBef>
                <a:spcPts val="1000"/>
              </a:spcBef>
              <a:spcAft>
                <a:spcPts val="0"/>
              </a:spcAft>
              <a:buClr>
                <a:srgbClr val="262626"/>
              </a:buClr>
              <a:buSzPts val="1400"/>
              <a:buFont typeface="Arial"/>
              <a:buChar char="•"/>
            </a:pPr>
            <a:r>
              <a:rPr lang="en-US"/>
              <a:t>Lưu trữ khối - Một loại lưu trữ trong đó dữ liệu người dùng được lưu trữ và truy cập trong các đơn vị khối trên một ổ đĩa trên đĩa cục bộ hoặc bộ lưu trữ SAN</a:t>
            </a:r>
            <a:endParaRPr/>
          </a:p>
          <a:p>
            <a:pPr indent="-177800" lvl="0" marL="177800" rtl="0" algn="l">
              <a:lnSpc>
                <a:spcPct val="128571"/>
              </a:lnSpc>
              <a:spcBef>
                <a:spcPts val="1000"/>
              </a:spcBef>
              <a:spcAft>
                <a:spcPts val="0"/>
              </a:spcAft>
              <a:buClr>
                <a:srgbClr val="262626"/>
              </a:buClr>
              <a:buSzPts val="1400"/>
              <a:buFont typeface="Arial"/>
              <a:buChar char="•"/>
            </a:pPr>
            <a:r>
              <a:rPr lang="en-US"/>
              <a:t>Lưu trữ tệp - Một loại lưu trữ (NAS) truy cập vào bộ lưu trữ bao gồm các hệ thống tệp trong Bàis tệp bằng giao thức dựa trên mạng.</a:t>
            </a:r>
            <a:endParaRPr/>
          </a:p>
          <a:p>
            <a:pPr indent="-177800" lvl="0" marL="177800" rtl="0" algn="l">
              <a:lnSpc>
                <a:spcPct val="128571"/>
              </a:lnSpc>
              <a:spcBef>
                <a:spcPts val="1000"/>
              </a:spcBef>
              <a:spcAft>
                <a:spcPts val="0"/>
              </a:spcAft>
              <a:buClr>
                <a:srgbClr val="262626"/>
              </a:buClr>
              <a:buSzPts val="1400"/>
              <a:buFont typeface="Arial"/>
              <a:buChar char="•"/>
            </a:pPr>
            <a:r>
              <a:rPr lang="en-US"/>
              <a:t>Lưu trữ đối tượng - Một vùng chứa ảo lưu trữ dữ liệu và thuộc tính được đóng gói, siêu dữ liệu và ID đối tượng.</a:t>
            </a:r>
            <a:endParaRPr/>
          </a:p>
        </p:txBody>
      </p:sp>
      <p:grpSp>
        <p:nvGrpSpPr>
          <p:cNvPr id="1447" name="Google Shape;1447;p41"/>
          <p:cNvGrpSpPr/>
          <p:nvPr/>
        </p:nvGrpSpPr>
        <p:grpSpPr>
          <a:xfrm>
            <a:off x="1384487" y="4214115"/>
            <a:ext cx="7109384" cy="1999690"/>
            <a:chOff x="1013012" y="4299840"/>
            <a:chExt cx="7109384" cy="1999690"/>
          </a:xfrm>
        </p:grpSpPr>
        <p:grpSp>
          <p:nvGrpSpPr>
            <p:cNvPr id="1448" name="Google Shape;1448;p41"/>
            <p:cNvGrpSpPr/>
            <p:nvPr/>
          </p:nvGrpSpPr>
          <p:grpSpPr>
            <a:xfrm>
              <a:off x="1013012" y="4299840"/>
              <a:ext cx="2519082" cy="1958423"/>
              <a:chOff x="1013012" y="4329953"/>
              <a:chExt cx="2519082" cy="1958423"/>
            </a:xfrm>
          </p:grpSpPr>
          <p:sp>
            <p:nvSpPr>
              <p:cNvPr id="1449" name="Google Shape;1449;p41"/>
              <p:cNvSpPr/>
              <p:nvPr/>
            </p:nvSpPr>
            <p:spPr>
              <a:xfrm>
                <a:off x="1013012" y="4329953"/>
                <a:ext cx="2519082" cy="1799154"/>
              </a:xfrm>
              <a:prstGeom prst="roundRect">
                <a:avLst>
                  <a:gd fmla="val 10688" name="adj"/>
                </a:avLst>
              </a:prstGeom>
              <a:noFill/>
              <a:ln cap="flat" cmpd="sng" w="1905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50" name="Google Shape;1450;p41"/>
              <p:cNvSpPr/>
              <p:nvPr/>
            </p:nvSpPr>
            <p:spPr>
              <a:xfrm>
                <a:off x="1847264" y="5969839"/>
                <a:ext cx="850579" cy="318537"/>
              </a:xfrm>
              <a:prstGeom prst="rect">
                <a:avLst/>
              </a:prstGeom>
              <a:solidFill>
                <a:schemeClr val="lt1"/>
              </a:solidFill>
              <a:ln>
                <a:noFill/>
              </a:ln>
            </p:spPr>
            <p:txBody>
              <a:bodyPr anchorCtr="0" anchor="ctr" bIns="48000" lIns="48000" spcFirstLastPara="1" rIns="48000" wrap="square" tIns="48000">
                <a:spAutoFit/>
              </a:bodyPr>
              <a:lstStyle/>
              <a:p>
                <a:pPr indent="0" lvl="0" marL="0" marR="0" rtl="0" algn="ctr">
                  <a:lnSpc>
                    <a:spcPct val="90000"/>
                  </a:lnSpc>
                  <a:spcBef>
                    <a:spcPts val="0"/>
                  </a:spcBef>
                  <a:spcAft>
                    <a:spcPts val="0"/>
                  </a:spcAft>
                  <a:buClr>
                    <a:srgbClr val="0043B2"/>
                  </a:buClr>
                  <a:buSzPts val="1600"/>
                  <a:buFont typeface="Arial"/>
                  <a:buNone/>
                </a:pPr>
                <a:r>
                  <a:rPr i="0" lang="en-US" sz="1600" u="none" cap="none" strike="noStrike">
                    <a:solidFill>
                      <a:srgbClr val="0043B2"/>
                    </a:solidFill>
                    <a:latin typeface="Arial"/>
                    <a:ea typeface="Arial"/>
                    <a:cs typeface="Arial"/>
                    <a:sym typeface="Arial"/>
                  </a:rPr>
                  <a:t> Khối</a:t>
                </a:r>
                <a:endParaRPr i="0" sz="1600" u="none" cap="none" strike="noStrike">
                  <a:solidFill>
                    <a:srgbClr val="0043B2"/>
                  </a:solidFill>
                  <a:latin typeface="Arial"/>
                  <a:ea typeface="Arial"/>
                  <a:cs typeface="Arial"/>
                  <a:sym typeface="Arial"/>
                </a:endParaRPr>
              </a:p>
            </p:txBody>
          </p:sp>
          <p:grpSp>
            <p:nvGrpSpPr>
              <p:cNvPr id="1451" name="Google Shape;1451;p41"/>
              <p:cNvGrpSpPr/>
              <p:nvPr/>
            </p:nvGrpSpPr>
            <p:grpSpPr>
              <a:xfrm>
                <a:off x="1185617" y="4541499"/>
                <a:ext cx="2200714" cy="1321801"/>
                <a:chOff x="1198994" y="4541499"/>
                <a:chExt cx="2200714" cy="1321801"/>
              </a:xfrm>
            </p:grpSpPr>
            <p:grpSp>
              <p:nvGrpSpPr>
                <p:cNvPr id="1452" name="Google Shape;1452;p41"/>
                <p:cNvGrpSpPr/>
                <p:nvPr/>
              </p:nvGrpSpPr>
              <p:grpSpPr>
                <a:xfrm>
                  <a:off x="1198994" y="4541499"/>
                  <a:ext cx="1176210" cy="1249108"/>
                  <a:chOff x="1198994" y="4541499"/>
                  <a:chExt cx="1176210" cy="1249108"/>
                </a:xfrm>
              </p:grpSpPr>
              <p:pic>
                <p:nvPicPr>
                  <p:cNvPr id="1453" name="Google Shape;1453;p41"/>
                  <p:cNvPicPr preferRelativeResize="0"/>
                  <p:nvPr/>
                </p:nvPicPr>
                <p:blipFill rotWithShape="1">
                  <a:blip r:embed="rId3">
                    <a:alphaModFix/>
                  </a:blip>
                  <a:srcRect b="32146" l="5298" r="85423" t="12547"/>
                  <a:stretch/>
                </p:blipFill>
                <p:spPr>
                  <a:xfrm>
                    <a:off x="1446440" y="4541499"/>
                    <a:ext cx="681318" cy="711200"/>
                  </a:xfrm>
                  <a:prstGeom prst="roundRect">
                    <a:avLst>
                      <a:gd fmla="val 16667" name="adj"/>
                    </a:avLst>
                  </a:prstGeom>
                  <a:noFill/>
                  <a:ln>
                    <a:noFill/>
                  </a:ln>
                </p:spPr>
              </p:pic>
              <p:grpSp>
                <p:nvGrpSpPr>
                  <p:cNvPr id="1454" name="Google Shape;1454;p41"/>
                  <p:cNvGrpSpPr/>
                  <p:nvPr/>
                </p:nvGrpSpPr>
                <p:grpSpPr>
                  <a:xfrm>
                    <a:off x="1198994" y="5371596"/>
                    <a:ext cx="1176210" cy="419011"/>
                    <a:chOff x="2248522" y="6691447"/>
                    <a:chExt cx="1176210" cy="419011"/>
                  </a:xfrm>
                </p:grpSpPr>
                <p:sp>
                  <p:nvSpPr>
                    <p:cNvPr id="1455" name="Google Shape;1455;p41"/>
                    <p:cNvSpPr/>
                    <p:nvPr/>
                  </p:nvSpPr>
                  <p:spPr>
                    <a:xfrm>
                      <a:off x="2248522" y="6691447"/>
                      <a:ext cx="1176210" cy="263137"/>
                    </a:xfrm>
                    <a:prstGeom prst="rect">
                      <a:avLst/>
                    </a:prstGeom>
                    <a:noFill/>
                    <a:ln>
                      <a:noFill/>
                    </a:ln>
                  </p:spPr>
                  <p:txBody>
                    <a:bodyPr anchorCtr="0" anchor="ctr" bIns="48000" lIns="48000" spcFirstLastPara="1" rIns="48000" wrap="square" tIns="48000">
                      <a:spAutoFit/>
                    </a:bodyPr>
                    <a:lstStyle/>
                    <a:p>
                      <a:pPr indent="0" lvl="0" marL="0" marR="0" rtl="0" algn="ctr">
                        <a:lnSpc>
                          <a:spcPct val="90000"/>
                        </a:lnSpc>
                        <a:spcBef>
                          <a:spcPts val="0"/>
                        </a:spcBef>
                        <a:spcAft>
                          <a:spcPts val="0"/>
                        </a:spcAft>
                        <a:buClr>
                          <a:srgbClr val="0043B2"/>
                        </a:buClr>
                        <a:buSzPts val="1200"/>
                        <a:buFont typeface="Arial"/>
                        <a:buNone/>
                      </a:pPr>
                      <a:r>
                        <a:rPr lang="en-US" sz="1200">
                          <a:solidFill>
                            <a:srgbClr val="0043B2"/>
                          </a:solidFill>
                          <a:latin typeface="Arial"/>
                          <a:ea typeface="Arial"/>
                          <a:cs typeface="Arial"/>
                          <a:sym typeface="Arial"/>
                        </a:rPr>
                        <a:t>Amazon EBS</a:t>
                      </a:r>
                      <a:endParaRPr/>
                    </a:p>
                  </p:txBody>
                </p:sp>
                <p:sp>
                  <p:nvSpPr>
                    <p:cNvPr id="1456" name="Google Shape;1456;p41"/>
                    <p:cNvSpPr/>
                    <p:nvPr/>
                  </p:nvSpPr>
                  <p:spPr>
                    <a:xfrm>
                      <a:off x="2482393" y="6879626"/>
                      <a:ext cx="688010" cy="23083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lang="en-US" sz="1000">
                          <a:solidFill>
                            <a:srgbClr val="0043B2"/>
                          </a:solidFill>
                          <a:latin typeface="Arial"/>
                          <a:ea typeface="Arial"/>
                          <a:cs typeface="Arial"/>
                          <a:sym typeface="Arial"/>
                        </a:rPr>
                        <a:t>(Kiên trì)</a:t>
                      </a:r>
                      <a:endParaRPr/>
                    </a:p>
                  </p:txBody>
                </p:sp>
              </p:grpSp>
            </p:grpSp>
            <p:grpSp>
              <p:nvGrpSpPr>
                <p:cNvPr id="1457" name="Google Shape;1457;p41"/>
                <p:cNvGrpSpPr/>
                <p:nvPr/>
              </p:nvGrpSpPr>
              <p:grpSpPr>
                <a:xfrm>
                  <a:off x="2172088" y="4541499"/>
                  <a:ext cx="1227620" cy="1321801"/>
                  <a:chOff x="2233048" y="4541499"/>
                  <a:chExt cx="1227620" cy="1321801"/>
                </a:xfrm>
              </p:grpSpPr>
              <p:pic>
                <p:nvPicPr>
                  <p:cNvPr id="1458" name="Google Shape;1458;p41"/>
                  <p:cNvPicPr preferRelativeResize="0"/>
                  <p:nvPr/>
                </p:nvPicPr>
                <p:blipFill rotWithShape="1">
                  <a:blip r:embed="rId3">
                    <a:alphaModFix/>
                  </a:blip>
                  <a:srcRect b="37484" l="24002" r="66787" t="15852"/>
                  <a:stretch/>
                </p:blipFill>
                <p:spPr>
                  <a:xfrm>
                    <a:off x="2445324" y="4541499"/>
                    <a:ext cx="800796" cy="710565"/>
                  </a:xfrm>
                  <a:prstGeom prst="roundRect">
                    <a:avLst>
                      <a:gd fmla="val 16667" name="adj"/>
                    </a:avLst>
                  </a:prstGeom>
                  <a:noFill/>
                  <a:ln>
                    <a:noFill/>
                  </a:ln>
                </p:spPr>
              </p:pic>
              <p:grpSp>
                <p:nvGrpSpPr>
                  <p:cNvPr id="1459" name="Google Shape;1459;p41"/>
                  <p:cNvGrpSpPr/>
                  <p:nvPr/>
                </p:nvGrpSpPr>
                <p:grpSpPr>
                  <a:xfrm>
                    <a:off x="2233048" y="5426305"/>
                    <a:ext cx="1227620" cy="436995"/>
                    <a:chOff x="2223953" y="6764903"/>
                    <a:chExt cx="1227620" cy="436995"/>
                  </a:xfrm>
                </p:grpSpPr>
                <p:sp>
                  <p:nvSpPr>
                    <p:cNvPr id="1460" name="Google Shape;1460;p41"/>
                    <p:cNvSpPr/>
                    <p:nvPr/>
                  </p:nvSpPr>
                  <p:spPr>
                    <a:xfrm>
                      <a:off x="2223953" y="6764903"/>
                      <a:ext cx="1227620" cy="273909"/>
                    </a:xfrm>
                    <a:prstGeom prst="rect">
                      <a:avLst/>
                    </a:prstGeom>
                    <a:noFill/>
                    <a:ln>
                      <a:noFill/>
                    </a:ln>
                  </p:spPr>
                  <p:txBody>
                    <a:bodyPr anchorCtr="0" anchor="ctr" bIns="48000" lIns="48000" spcFirstLastPara="1" rIns="48000" wrap="square" tIns="48000">
                      <a:spAutoFit/>
                    </a:bodyPr>
                    <a:lstStyle/>
                    <a:p>
                      <a:pPr indent="0" lvl="0" marL="0" marR="0" rtl="0" algn="ctr">
                        <a:lnSpc>
                          <a:spcPct val="40000"/>
                        </a:lnSpc>
                        <a:spcBef>
                          <a:spcPts val="0"/>
                        </a:spcBef>
                        <a:spcAft>
                          <a:spcPts val="0"/>
                        </a:spcAft>
                        <a:buClr>
                          <a:srgbClr val="0043B2"/>
                        </a:buClr>
                        <a:buSzPts val="1000"/>
                        <a:buFont typeface="Arial"/>
                        <a:buNone/>
                      </a:pPr>
                      <a:r>
                        <a:rPr lang="en-US" sz="1000">
                          <a:solidFill>
                            <a:srgbClr val="0043B2"/>
                          </a:solidFill>
                          <a:latin typeface="Arial"/>
                          <a:ea typeface="Arial"/>
                          <a:cs typeface="Arial"/>
                          <a:sym typeface="Arial"/>
                        </a:rPr>
                        <a:t>Amazon EC2</a:t>
                      </a:r>
                      <a:endParaRPr/>
                    </a:p>
                    <a:p>
                      <a:pPr indent="0" lvl="0" marL="0" marR="0" rtl="0" algn="ctr">
                        <a:lnSpc>
                          <a:spcPct val="40000"/>
                        </a:lnSpc>
                        <a:spcBef>
                          <a:spcPts val="350"/>
                        </a:spcBef>
                        <a:spcAft>
                          <a:spcPts val="0"/>
                        </a:spcAft>
                        <a:buClr>
                          <a:srgbClr val="0043B2"/>
                        </a:buClr>
                        <a:buSzPts val="1000"/>
                        <a:buFont typeface="Arial"/>
                        <a:buNone/>
                      </a:pPr>
                      <a:r>
                        <a:rPr lang="en-US" sz="1000">
                          <a:solidFill>
                            <a:srgbClr val="0043B2"/>
                          </a:solidFill>
                          <a:latin typeface="Arial"/>
                          <a:ea typeface="Arial"/>
                          <a:cs typeface="Arial"/>
                          <a:sym typeface="Arial"/>
                        </a:rPr>
                        <a:t>Cửa hàng phiên bản</a:t>
                      </a:r>
                      <a:endParaRPr sz="1000">
                        <a:solidFill>
                          <a:srgbClr val="0043B2"/>
                        </a:solidFill>
                        <a:latin typeface="Arial"/>
                        <a:ea typeface="Arial"/>
                        <a:cs typeface="Arial"/>
                        <a:sym typeface="Arial"/>
                      </a:endParaRPr>
                    </a:p>
                  </p:txBody>
                </p:sp>
                <p:sp>
                  <p:nvSpPr>
                    <p:cNvPr id="1461" name="Google Shape;1461;p41"/>
                    <p:cNvSpPr/>
                    <p:nvPr/>
                  </p:nvSpPr>
                  <p:spPr>
                    <a:xfrm>
                      <a:off x="2404648" y="6971066"/>
                      <a:ext cx="843501" cy="23083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lang="en-US" sz="1000">
                          <a:solidFill>
                            <a:srgbClr val="0043B2"/>
                          </a:solidFill>
                          <a:latin typeface="Arial"/>
                          <a:ea typeface="Arial"/>
                          <a:cs typeface="Arial"/>
                          <a:sym typeface="Arial"/>
                        </a:rPr>
                        <a:t>(Không lâu)</a:t>
                      </a:r>
                      <a:endParaRPr/>
                    </a:p>
                  </p:txBody>
                </p:sp>
              </p:grpSp>
            </p:grpSp>
          </p:grpSp>
        </p:grpSp>
        <p:grpSp>
          <p:nvGrpSpPr>
            <p:cNvPr id="1462" name="Google Shape;1462;p41"/>
            <p:cNvGrpSpPr/>
            <p:nvPr/>
          </p:nvGrpSpPr>
          <p:grpSpPr>
            <a:xfrm>
              <a:off x="3925539" y="4299840"/>
              <a:ext cx="1278634" cy="1958423"/>
              <a:chOff x="3925539" y="4329953"/>
              <a:chExt cx="1278634" cy="1958423"/>
            </a:xfrm>
          </p:grpSpPr>
          <p:grpSp>
            <p:nvGrpSpPr>
              <p:cNvPr id="1463" name="Google Shape;1463;p41"/>
              <p:cNvGrpSpPr/>
              <p:nvPr/>
            </p:nvGrpSpPr>
            <p:grpSpPr>
              <a:xfrm>
                <a:off x="3976751" y="4550464"/>
                <a:ext cx="1176210" cy="1093234"/>
                <a:chOff x="4040712" y="4550464"/>
                <a:chExt cx="1176210" cy="1093234"/>
              </a:xfrm>
            </p:grpSpPr>
            <p:pic>
              <p:nvPicPr>
                <p:cNvPr id="1464" name="Google Shape;1464;p41"/>
                <p:cNvPicPr preferRelativeResize="0"/>
                <p:nvPr/>
              </p:nvPicPr>
              <p:blipFill rotWithShape="1">
                <a:blip r:embed="rId3">
                  <a:alphaModFix/>
                </a:blip>
                <a:srcRect b="28773" l="47654" r="41968" t="11972"/>
                <a:stretch/>
              </p:blipFill>
              <p:spPr>
                <a:xfrm>
                  <a:off x="4271426" y="4550464"/>
                  <a:ext cx="714782" cy="714782"/>
                </a:xfrm>
                <a:prstGeom prst="roundRect">
                  <a:avLst>
                    <a:gd fmla="val 16667" name="adj"/>
                  </a:avLst>
                </a:prstGeom>
                <a:noFill/>
                <a:ln>
                  <a:noFill/>
                </a:ln>
              </p:spPr>
            </p:pic>
            <p:sp>
              <p:nvSpPr>
                <p:cNvPr id="1465" name="Google Shape;1465;p41"/>
                <p:cNvSpPr/>
                <p:nvPr/>
              </p:nvSpPr>
              <p:spPr>
                <a:xfrm>
                  <a:off x="4040712" y="5380561"/>
                  <a:ext cx="1176210" cy="263137"/>
                </a:xfrm>
                <a:prstGeom prst="rect">
                  <a:avLst/>
                </a:prstGeom>
                <a:noFill/>
                <a:ln>
                  <a:noFill/>
                </a:ln>
              </p:spPr>
              <p:txBody>
                <a:bodyPr anchorCtr="0" anchor="ctr" bIns="48000" lIns="48000" spcFirstLastPara="1" rIns="48000" wrap="square" tIns="48000">
                  <a:spAutoFit/>
                </a:bodyPr>
                <a:lstStyle/>
                <a:p>
                  <a:pPr indent="0" lvl="0" marL="0" marR="0" rtl="0" algn="ctr">
                    <a:lnSpc>
                      <a:spcPct val="90000"/>
                    </a:lnSpc>
                    <a:spcBef>
                      <a:spcPts val="0"/>
                    </a:spcBef>
                    <a:spcAft>
                      <a:spcPts val="0"/>
                    </a:spcAft>
                    <a:buClr>
                      <a:srgbClr val="0043B2"/>
                    </a:buClr>
                    <a:buSzPts val="1200"/>
                    <a:buFont typeface="Arial"/>
                    <a:buNone/>
                  </a:pPr>
                  <a:r>
                    <a:rPr lang="en-US" sz="1200">
                      <a:solidFill>
                        <a:srgbClr val="0043B2"/>
                      </a:solidFill>
                      <a:latin typeface="Arial"/>
                      <a:ea typeface="Arial"/>
                      <a:cs typeface="Arial"/>
                      <a:sym typeface="Arial"/>
                    </a:rPr>
                    <a:t>Amazon EFS</a:t>
                  </a:r>
                  <a:endParaRPr/>
                </a:p>
              </p:txBody>
            </p:sp>
          </p:grpSp>
          <p:sp>
            <p:nvSpPr>
              <p:cNvPr id="1466" name="Google Shape;1466;p41"/>
              <p:cNvSpPr/>
              <p:nvPr/>
            </p:nvSpPr>
            <p:spPr>
              <a:xfrm>
                <a:off x="3925539" y="4329953"/>
                <a:ext cx="1278634" cy="1799154"/>
              </a:xfrm>
              <a:prstGeom prst="roundRect">
                <a:avLst>
                  <a:gd fmla="val 10688" name="adj"/>
                </a:avLst>
              </a:prstGeom>
              <a:noFill/>
              <a:ln cap="flat" cmpd="sng" w="1905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67" name="Google Shape;1467;p41"/>
              <p:cNvSpPr/>
              <p:nvPr/>
            </p:nvSpPr>
            <p:spPr>
              <a:xfrm>
                <a:off x="4139567" y="5969839"/>
                <a:ext cx="850579" cy="318537"/>
              </a:xfrm>
              <a:prstGeom prst="rect">
                <a:avLst/>
              </a:prstGeom>
              <a:solidFill>
                <a:schemeClr val="lt1"/>
              </a:solidFill>
              <a:ln>
                <a:noFill/>
              </a:ln>
            </p:spPr>
            <p:txBody>
              <a:bodyPr anchorCtr="0" anchor="ctr" bIns="48000" lIns="48000" spcFirstLastPara="1" rIns="48000" wrap="square" tIns="48000">
                <a:spAutoFit/>
              </a:bodyPr>
              <a:lstStyle/>
              <a:p>
                <a:pPr indent="0" lvl="0" marL="0" marR="0" rtl="0" algn="ctr">
                  <a:lnSpc>
                    <a:spcPct val="90000"/>
                  </a:lnSpc>
                  <a:spcBef>
                    <a:spcPts val="0"/>
                  </a:spcBef>
                  <a:spcAft>
                    <a:spcPts val="0"/>
                  </a:spcAft>
                  <a:buClr>
                    <a:srgbClr val="0043B2"/>
                  </a:buClr>
                  <a:buSzPts val="1600"/>
                  <a:buFont typeface="Arial"/>
                  <a:buNone/>
                </a:pPr>
                <a:r>
                  <a:rPr i="0" lang="en-US" sz="1600" u="none" cap="none" strike="noStrike">
                    <a:solidFill>
                      <a:srgbClr val="0043B2"/>
                    </a:solidFill>
                    <a:latin typeface="Arial"/>
                    <a:ea typeface="Arial"/>
                    <a:cs typeface="Arial"/>
                    <a:sym typeface="Arial"/>
                  </a:rPr>
                  <a:t> Tệp</a:t>
                </a:r>
                <a:endParaRPr i="0" sz="1600" u="none" cap="none" strike="noStrike">
                  <a:solidFill>
                    <a:srgbClr val="0043B2"/>
                  </a:solidFill>
                  <a:latin typeface="Arial"/>
                  <a:ea typeface="Arial"/>
                  <a:cs typeface="Arial"/>
                  <a:sym typeface="Arial"/>
                </a:endParaRPr>
              </a:p>
            </p:txBody>
          </p:sp>
        </p:grpSp>
        <p:grpSp>
          <p:nvGrpSpPr>
            <p:cNvPr id="1468" name="Google Shape;1468;p41"/>
            <p:cNvGrpSpPr/>
            <p:nvPr/>
          </p:nvGrpSpPr>
          <p:grpSpPr>
            <a:xfrm>
              <a:off x="5603314" y="4299840"/>
              <a:ext cx="2519082" cy="1999690"/>
              <a:chOff x="5603314" y="4299840"/>
              <a:chExt cx="2519082" cy="1999690"/>
            </a:xfrm>
          </p:grpSpPr>
          <p:grpSp>
            <p:nvGrpSpPr>
              <p:cNvPr id="1469" name="Google Shape;1469;p41"/>
              <p:cNvGrpSpPr/>
              <p:nvPr/>
            </p:nvGrpSpPr>
            <p:grpSpPr>
              <a:xfrm>
                <a:off x="5762498" y="4550464"/>
                <a:ext cx="2200714" cy="1185535"/>
                <a:chOff x="5764158" y="4550464"/>
                <a:chExt cx="2200714" cy="1185535"/>
              </a:xfrm>
            </p:grpSpPr>
            <p:grpSp>
              <p:nvGrpSpPr>
                <p:cNvPr id="1470" name="Google Shape;1470;p41"/>
                <p:cNvGrpSpPr/>
                <p:nvPr/>
              </p:nvGrpSpPr>
              <p:grpSpPr>
                <a:xfrm>
                  <a:off x="5764158" y="4550464"/>
                  <a:ext cx="1176210" cy="1093234"/>
                  <a:chOff x="5764158" y="4550464"/>
                  <a:chExt cx="1176210" cy="1093234"/>
                </a:xfrm>
              </p:grpSpPr>
              <p:pic>
                <p:nvPicPr>
                  <p:cNvPr id="1471" name="Google Shape;1471;p41"/>
                  <p:cNvPicPr preferRelativeResize="0"/>
                  <p:nvPr/>
                </p:nvPicPr>
                <p:blipFill rotWithShape="1">
                  <a:blip r:embed="rId3">
                    <a:alphaModFix/>
                  </a:blip>
                  <a:srcRect b="28345" l="69349" r="19235" t="9438"/>
                  <a:stretch/>
                </p:blipFill>
                <p:spPr>
                  <a:xfrm>
                    <a:off x="5980062" y="4550464"/>
                    <a:ext cx="744402" cy="710565"/>
                  </a:xfrm>
                  <a:prstGeom prst="roundRect">
                    <a:avLst>
                      <a:gd fmla="val 16667" name="adj"/>
                    </a:avLst>
                  </a:prstGeom>
                  <a:noFill/>
                  <a:ln>
                    <a:noFill/>
                  </a:ln>
                </p:spPr>
              </p:pic>
              <p:sp>
                <p:nvSpPr>
                  <p:cNvPr id="1472" name="Google Shape;1472;p41"/>
                  <p:cNvSpPr/>
                  <p:nvPr/>
                </p:nvSpPr>
                <p:spPr>
                  <a:xfrm>
                    <a:off x="5764158" y="5380561"/>
                    <a:ext cx="1176210" cy="263137"/>
                  </a:xfrm>
                  <a:prstGeom prst="rect">
                    <a:avLst/>
                  </a:prstGeom>
                  <a:noFill/>
                  <a:ln>
                    <a:noFill/>
                  </a:ln>
                </p:spPr>
                <p:txBody>
                  <a:bodyPr anchorCtr="0" anchor="ctr" bIns="48000" lIns="48000" spcFirstLastPara="1" rIns="48000" wrap="square" tIns="48000">
                    <a:spAutoFit/>
                  </a:bodyPr>
                  <a:lstStyle/>
                  <a:p>
                    <a:pPr indent="0" lvl="0" marL="0" marR="0" rtl="0" algn="ctr">
                      <a:lnSpc>
                        <a:spcPct val="90000"/>
                      </a:lnSpc>
                      <a:spcBef>
                        <a:spcPts val="0"/>
                      </a:spcBef>
                      <a:spcAft>
                        <a:spcPts val="0"/>
                      </a:spcAft>
                      <a:buClr>
                        <a:srgbClr val="0043B2"/>
                      </a:buClr>
                      <a:buSzPts val="1200"/>
                      <a:buFont typeface="Arial"/>
                      <a:buNone/>
                    </a:pPr>
                    <a:r>
                      <a:rPr lang="en-US" sz="1200">
                        <a:solidFill>
                          <a:srgbClr val="0043B2"/>
                        </a:solidFill>
                        <a:latin typeface="Arial"/>
                        <a:ea typeface="Arial"/>
                        <a:cs typeface="Arial"/>
                        <a:sym typeface="Arial"/>
                      </a:rPr>
                      <a:t>Amazon S3</a:t>
                    </a:r>
                    <a:endParaRPr/>
                  </a:p>
                </p:txBody>
              </p:sp>
            </p:grpSp>
            <p:grpSp>
              <p:nvGrpSpPr>
                <p:cNvPr id="1473" name="Google Shape;1473;p41"/>
                <p:cNvGrpSpPr/>
                <p:nvPr/>
              </p:nvGrpSpPr>
              <p:grpSpPr>
                <a:xfrm>
                  <a:off x="6788662" y="4550464"/>
                  <a:ext cx="1176210" cy="1185535"/>
                  <a:chOff x="6765802" y="4550464"/>
                  <a:chExt cx="1176210" cy="1185535"/>
                </a:xfrm>
              </p:grpSpPr>
              <p:pic>
                <p:nvPicPr>
                  <p:cNvPr id="1474" name="Google Shape;1474;p41"/>
                  <p:cNvPicPr preferRelativeResize="0"/>
                  <p:nvPr/>
                </p:nvPicPr>
                <p:blipFill rotWithShape="1">
                  <a:blip r:embed="rId3">
                    <a:alphaModFix/>
                  </a:blip>
                  <a:srcRect b="32230" l="84709" r="3875" t="14441"/>
                  <a:stretch/>
                </p:blipFill>
                <p:spPr>
                  <a:xfrm>
                    <a:off x="6919023" y="4550464"/>
                    <a:ext cx="869769" cy="711629"/>
                  </a:xfrm>
                  <a:prstGeom prst="roundRect">
                    <a:avLst>
                      <a:gd fmla="val 16667" name="adj"/>
                    </a:avLst>
                  </a:prstGeom>
                  <a:noFill/>
                  <a:ln>
                    <a:noFill/>
                  </a:ln>
                </p:spPr>
              </p:pic>
              <p:sp>
                <p:nvSpPr>
                  <p:cNvPr id="1475" name="Google Shape;1475;p41"/>
                  <p:cNvSpPr/>
                  <p:nvPr/>
                </p:nvSpPr>
                <p:spPr>
                  <a:xfrm>
                    <a:off x="6765802" y="5389762"/>
                    <a:ext cx="1176210" cy="346237"/>
                  </a:xfrm>
                  <a:prstGeom prst="rect">
                    <a:avLst/>
                  </a:prstGeom>
                  <a:noFill/>
                  <a:ln>
                    <a:noFill/>
                  </a:ln>
                </p:spPr>
                <p:txBody>
                  <a:bodyPr anchorCtr="0" anchor="ctr" bIns="48000" lIns="48000" spcFirstLastPara="1" rIns="48000" wrap="square" tIns="48000">
                    <a:spAutoFit/>
                  </a:bodyPr>
                  <a:lstStyle/>
                  <a:p>
                    <a:pPr indent="0" lvl="0" marL="0" marR="0" rtl="0" algn="ctr">
                      <a:lnSpc>
                        <a:spcPct val="50000"/>
                      </a:lnSpc>
                      <a:spcBef>
                        <a:spcPts val="0"/>
                      </a:spcBef>
                      <a:spcAft>
                        <a:spcPts val="0"/>
                      </a:spcAft>
                      <a:buClr>
                        <a:srgbClr val="0043B2"/>
                      </a:buClr>
                      <a:buSzPts val="1200"/>
                      <a:buFont typeface="Arial"/>
                      <a:buNone/>
                    </a:pPr>
                    <a:r>
                      <a:rPr lang="en-US" sz="1200">
                        <a:solidFill>
                          <a:srgbClr val="0043B2"/>
                        </a:solidFill>
                        <a:latin typeface="Arial"/>
                        <a:ea typeface="Arial"/>
                        <a:cs typeface="Arial"/>
                        <a:sym typeface="Arial"/>
                      </a:rPr>
                      <a:t>Amazon</a:t>
                    </a:r>
                    <a:endParaRPr/>
                  </a:p>
                  <a:p>
                    <a:pPr indent="0" lvl="0" marL="0" marR="0" rtl="0" algn="ctr">
                      <a:lnSpc>
                        <a:spcPct val="50000"/>
                      </a:lnSpc>
                      <a:spcBef>
                        <a:spcPts val="420"/>
                      </a:spcBef>
                      <a:spcAft>
                        <a:spcPts val="0"/>
                      </a:spcAft>
                      <a:buClr>
                        <a:srgbClr val="0043B2"/>
                      </a:buClr>
                      <a:buSzPts val="1200"/>
                      <a:buFont typeface="Arial"/>
                      <a:buNone/>
                    </a:pPr>
                    <a:r>
                      <a:rPr lang="en-US" sz="1200">
                        <a:solidFill>
                          <a:srgbClr val="0043B2"/>
                        </a:solidFill>
                        <a:latin typeface="Arial"/>
                        <a:ea typeface="Arial"/>
                        <a:cs typeface="Arial"/>
                        <a:sym typeface="Arial"/>
                      </a:rPr>
                      <a:t>Glacier</a:t>
                    </a:r>
                    <a:endParaRPr/>
                  </a:p>
                </p:txBody>
              </p:sp>
            </p:grpSp>
          </p:grpSp>
          <p:sp>
            <p:nvSpPr>
              <p:cNvPr id="1476" name="Google Shape;1476;p41"/>
              <p:cNvSpPr/>
              <p:nvPr/>
            </p:nvSpPr>
            <p:spPr>
              <a:xfrm>
                <a:off x="5603314" y="4299840"/>
                <a:ext cx="2519082" cy="1799154"/>
              </a:xfrm>
              <a:prstGeom prst="roundRect">
                <a:avLst>
                  <a:gd fmla="val 10688" name="adj"/>
                </a:avLst>
              </a:prstGeom>
              <a:noFill/>
              <a:ln cap="flat" cmpd="sng" w="1905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77" name="Google Shape;1477;p41"/>
              <p:cNvSpPr/>
              <p:nvPr/>
            </p:nvSpPr>
            <p:spPr>
              <a:xfrm>
                <a:off x="6350603" y="5980993"/>
                <a:ext cx="1016000" cy="318537"/>
              </a:xfrm>
              <a:prstGeom prst="rect">
                <a:avLst/>
              </a:prstGeom>
              <a:solidFill>
                <a:schemeClr val="lt1"/>
              </a:solidFill>
              <a:ln>
                <a:noFill/>
              </a:ln>
            </p:spPr>
            <p:txBody>
              <a:bodyPr anchorCtr="0" anchor="ctr" bIns="48000" lIns="48000" spcFirstLastPara="1" rIns="48000" wrap="square" tIns="48000">
                <a:spAutoFit/>
              </a:bodyPr>
              <a:lstStyle/>
              <a:p>
                <a:pPr indent="0" lvl="0" marL="0" marR="0" rtl="0" algn="ctr">
                  <a:lnSpc>
                    <a:spcPct val="90000"/>
                  </a:lnSpc>
                  <a:spcBef>
                    <a:spcPts val="0"/>
                  </a:spcBef>
                  <a:spcAft>
                    <a:spcPts val="0"/>
                  </a:spcAft>
                  <a:buClr>
                    <a:srgbClr val="0043B2"/>
                  </a:buClr>
                  <a:buSzPts val="1600"/>
                  <a:buFont typeface="Arial"/>
                  <a:buNone/>
                </a:pPr>
                <a:r>
                  <a:rPr lang="en-US" sz="1600">
                    <a:solidFill>
                      <a:srgbClr val="0043B2"/>
                    </a:solidFill>
                    <a:latin typeface="Arial"/>
                    <a:ea typeface="Arial"/>
                    <a:cs typeface="Arial"/>
                    <a:sym typeface="Arial"/>
                  </a:rPr>
                  <a:t>Đối tượng</a:t>
                </a:r>
                <a:endParaRPr i="0" sz="1600" u="none" cap="none" strike="noStrike">
                  <a:solidFill>
                    <a:srgbClr val="0043B2"/>
                  </a:solidFill>
                  <a:latin typeface="Arial"/>
                  <a:ea typeface="Arial"/>
                  <a:cs typeface="Arial"/>
                  <a:sym typeface="Arial"/>
                </a:endParaRPr>
              </a:p>
            </p:txBody>
          </p:sp>
        </p:gr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2" name="Shape 1482"/>
        <p:cNvGrpSpPr/>
        <p:nvPr/>
      </p:nvGrpSpPr>
      <p:grpSpPr>
        <a:xfrm>
          <a:off x="0" y="0"/>
          <a:ext cx="0" cy="0"/>
          <a:chOff x="0" y="0"/>
          <a:chExt cx="0" cy="0"/>
        </a:xfrm>
      </p:grpSpPr>
      <p:sp>
        <p:nvSpPr>
          <p:cNvPr id="1483" name="Google Shape;1483;p4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Lưu trữ đám mây công cộng</a:t>
            </a:r>
            <a:endParaRPr/>
          </a:p>
        </p:txBody>
      </p:sp>
      <p:sp>
        <p:nvSpPr>
          <p:cNvPr id="1484" name="Google Shape;1484;p4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Amazon S3</a:t>
            </a:r>
            <a:endParaRPr/>
          </a:p>
        </p:txBody>
      </p:sp>
      <p:sp>
        <p:nvSpPr>
          <p:cNvPr id="1485" name="Google Shape;1485;p4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486" name="Google Shape;1486;p42"/>
          <p:cNvSpPr txBox="1"/>
          <p:nvPr>
            <p:ph idx="4" type="body"/>
          </p:nvPr>
        </p:nvSpPr>
        <p:spPr>
          <a:xfrm>
            <a:off x="535872" y="2226568"/>
            <a:ext cx="7163150"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fDịch vụ lưu trữ đơn giản</a:t>
            </a:r>
            <a:endParaRPr/>
          </a:p>
          <a:p>
            <a:pPr indent="-177800" lvl="0" marL="177800" rtl="0" algn="l">
              <a:lnSpc>
                <a:spcPct val="128571"/>
              </a:lnSpc>
              <a:spcBef>
                <a:spcPts val="1000"/>
              </a:spcBef>
              <a:spcAft>
                <a:spcPts val="0"/>
              </a:spcAft>
              <a:buClr>
                <a:srgbClr val="262626"/>
              </a:buClr>
              <a:buSzPts val="1400"/>
              <a:buFont typeface="Arial"/>
              <a:buChar char="•"/>
            </a:pPr>
            <a:r>
              <a:rPr lang="en-US"/>
              <a:t>Giao diện dịch vụ web đơn giản</a:t>
            </a:r>
            <a:endParaRPr/>
          </a:p>
          <a:p>
            <a:pPr indent="-177800" lvl="0" marL="177800" rtl="0" algn="l">
              <a:lnSpc>
                <a:spcPct val="128571"/>
              </a:lnSpc>
              <a:spcBef>
                <a:spcPts val="1000"/>
              </a:spcBef>
              <a:spcAft>
                <a:spcPts val="0"/>
              </a:spcAft>
              <a:buClr>
                <a:srgbClr val="262626"/>
              </a:buClr>
              <a:buSzPts val="1400"/>
              <a:buFont typeface="Arial"/>
              <a:buChar char="•"/>
            </a:pPr>
            <a:r>
              <a:rPr lang="en-US"/>
              <a:t>Bucket (bộ chứa)</a:t>
            </a:r>
            <a:endParaRPr/>
          </a:p>
          <a:p>
            <a:pPr indent="-182563" lvl="1" marL="360363" rtl="0" algn="l">
              <a:lnSpc>
                <a:spcPct val="138461"/>
              </a:lnSpc>
              <a:spcBef>
                <a:spcPts val="200"/>
              </a:spcBef>
              <a:spcAft>
                <a:spcPts val="0"/>
              </a:spcAft>
              <a:buClr>
                <a:srgbClr val="262626"/>
              </a:buClr>
              <a:buSzPts val="1040"/>
              <a:buChar char="•"/>
            </a:pPr>
            <a:r>
              <a:rPr lang="en-US"/>
              <a:t>Để tải dữ liệu (ảnh, video, tài liệu, v.v.) lên S3, trước tiên hãy tạo một bucket S3 trong một Khu vực AWS. Tải đối tượng lên bucket này</a:t>
            </a:r>
            <a:endParaRPr/>
          </a:p>
          <a:p>
            <a:pPr indent="-182563" lvl="1" marL="360363" rtl="0" algn="l">
              <a:lnSpc>
                <a:spcPct val="138461"/>
              </a:lnSpc>
              <a:spcBef>
                <a:spcPts val="200"/>
              </a:spcBef>
              <a:spcAft>
                <a:spcPts val="0"/>
              </a:spcAft>
              <a:buClr>
                <a:srgbClr val="262626"/>
              </a:buClr>
              <a:buSzPts val="1040"/>
              <a:buChar char="•"/>
            </a:pPr>
            <a:r>
              <a:rPr lang="en-US"/>
              <a:t>Tên bộ chứa là duy nhất trên toàn cầu và không gian tên được chia sẻ bởi tất cả các tài khoản AWS.</a:t>
            </a:r>
            <a:endParaRPr/>
          </a:p>
          <a:p>
            <a:pPr indent="-177800" lvl="0" marL="177800" rtl="0" algn="l">
              <a:lnSpc>
                <a:spcPct val="128571"/>
              </a:lnSpc>
              <a:spcBef>
                <a:spcPts val="1000"/>
              </a:spcBef>
              <a:spcAft>
                <a:spcPts val="0"/>
              </a:spcAft>
              <a:buClr>
                <a:srgbClr val="262626"/>
              </a:buClr>
              <a:buSzPts val="1400"/>
              <a:buFont typeface="Arial"/>
              <a:buChar char="•"/>
            </a:pPr>
            <a:r>
              <a:rPr lang="en-US"/>
              <a:t>Sự cho phép</a:t>
            </a:r>
            <a:endParaRPr/>
          </a:p>
          <a:p>
            <a:pPr indent="-177800" lvl="0" marL="177800" rtl="0" algn="l">
              <a:lnSpc>
                <a:spcPct val="128571"/>
              </a:lnSpc>
              <a:spcBef>
                <a:spcPts val="1000"/>
              </a:spcBef>
              <a:spcAft>
                <a:spcPts val="0"/>
              </a:spcAft>
              <a:buClr>
                <a:srgbClr val="262626"/>
              </a:buClr>
              <a:buSzPts val="1400"/>
              <a:buFont typeface="Arial"/>
              <a:buChar char="•"/>
            </a:pPr>
            <a:r>
              <a:rPr lang="en-US"/>
              <a:t>Managing public access to buckets</a:t>
            </a:r>
            <a:endParaRPr/>
          </a:p>
          <a:p>
            <a:pPr indent="-182563" lvl="1" marL="360363" rtl="0" algn="l">
              <a:lnSpc>
                <a:spcPct val="138461"/>
              </a:lnSpc>
              <a:spcBef>
                <a:spcPts val="200"/>
              </a:spcBef>
              <a:spcAft>
                <a:spcPts val="0"/>
              </a:spcAft>
              <a:buClr>
                <a:srgbClr val="262626"/>
              </a:buClr>
              <a:buSzPts val="1040"/>
              <a:buChar char="•"/>
            </a:pPr>
            <a:r>
              <a:rPr lang="en-US"/>
              <a:t>ACL</a:t>
            </a:r>
            <a:endParaRPr/>
          </a:p>
          <a:p>
            <a:pPr indent="-182563" lvl="1" marL="360363" rtl="0" algn="l">
              <a:lnSpc>
                <a:spcPct val="138461"/>
              </a:lnSpc>
              <a:spcBef>
                <a:spcPts val="200"/>
              </a:spcBef>
              <a:spcAft>
                <a:spcPts val="0"/>
              </a:spcAft>
              <a:buClr>
                <a:srgbClr val="262626"/>
              </a:buClr>
              <a:buSzPts val="1040"/>
              <a:buChar char="•"/>
            </a:pPr>
            <a:r>
              <a:rPr lang="en-US"/>
              <a:t>Chính sách bucket</a:t>
            </a:r>
            <a:endParaRPr/>
          </a:p>
        </p:txBody>
      </p:sp>
      <p:pic>
        <p:nvPicPr>
          <p:cNvPr id="1487" name="Google Shape;1487;p42"/>
          <p:cNvPicPr preferRelativeResize="0"/>
          <p:nvPr/>
        </p:nvPicPr>
        <p:blipFill rotWithShape="1">
          <a:blip r:embed="rId3">
            <a:alphaModFix/>
          </a:blip>
          <a:srcRect b="0" l="0" r="0" t="0"/>
          <a:stretch/>
        </p:blipFill>
        <p:spPr>
          <a:xfrm>
            <a:off x="7029328" y="3579834"/>
            <a:ext cx="2201335" cy="26416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2" name="Shape 1492"/>
        <p:cNvGrpSpPr/>
        <p:nvPr/>
      </p:nvGrpSpPr>
      <p:grpSpPr>
        <a:xfrm>
          <a:off x="0" y="0"/>
          <a:ext cx="0" cy="0"/>
          <a:chOff x="0" y="0"/>
          <a:chExt cx="0" cy="0"/>
        </a:xfrm>
      </p:grpSpPr>
      <p:sp>
        <p:nvSpPr>
          <p:cNvPr id="1493" name="Google Shape;1493;p4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Lưu trữ đám mây công cộng</a:t>
            </a:r>
            <a:endParaRPr/>
          </a:p>
        </p:txBody>
      </p:sp>
      <p:sp>
        <p:nvSpPr>
          <p:cNvPr id="1494" name="Google Shape;1494;p4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Trường hợp sử dụng với Amazon S3</a:t>
            </a:r>
            <a:endParaRPr/>
          </a:p>
        </p:txBody>
      </p:sp>
      <p:sp>
        <p:nvSpPr>
          <p:cNvPr id="1495" name="Google Shape;1495;p4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496" name="Google Shape;1496;p43"/>
          <p:cNvSpPr txBox="1"/>
          <p:nvPr>
            <p:ph idx="4" type="body"/>
          </p:nvPr>
        </p:nvSpPr>
        <p:spPr>
          <a:xfrm>
            <a:off x="535872" y="2226568"/>
            <a:ext cx="5632916" cy="2700274"/>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Lưu trữ &amp; Phân phối Nội dung</a:t>
            </a:r>
            <a:endParaRPr/>
          </a:p>
          <a:p>
            <a:pPr indent="-177800" lvl="0" marL="177800" rtl="0" algn="l">
              <a:lnSpc>
                <a:spcPct val="128571"/>
              </a:lnSpc>
              <a:spcBef>
                <a:spcPts val="1000"/>
              </a:spcBef>
              <a:spcAft>
                <a:spcPts val="0"/>
              </a:spcAft>
              <a:buClr>
                <a:srgbClr val="262626"/>
              </a:buClr>
              <a:buSzPts val="1400"/>
              <a:buFont typeface="Arial"/>
              <a:buChar char="•"/>
            </a:pPr>
            <a:r>
              <a:rPr lang="en-US"/>
              <a:t>Phân tích dữ liệu lớn</a:t>
            </a:r>
            <a:endParaRPr/>
          </a:p>
          <a:p>
            <a:pPr indent="-177800" lvl="0" marL="177800" rtl="0" algn="l">
              <a:lnSpc>
                <a:spcPct val="128571"/>
              </a:lnSpc>
              <a:spcBef>
                <a:spcPts val="1000"/>
              </a:spcBef>
              <a:spcAft>
                <a:spcPts val="0"/>
              </a:spcAft>
              <a:buClr>
                <a:srgbClr val="262626"/>
              </a:buClr>
              <a:buSzPts val="1400"/>
              <a:buFont typeface="Arial"/>
              <a:buChar char="•"/>
            </a:pPr>
            <a:r>
              <a:rPr lang="en-US"/>
              <a:t>Sao lưu &amp; Lưu trữ</a:t>
            </a:r>
            <a:endParaRPr/>
          </a:p>
          <a:p>
            <a:pPr indent="-177800" lvl="0" marL="177800" rtl="0" algn="l">
              <a:lnSpc>
                <a:spcPct val="128571"/>
              </a:lnSpc>
              <a:spcBef>
                <a:spcPts val="1000"/>
              </a:spcBef>
              <a:spcAft>
                <a:spcPts val="0"/>
              </a:spcAft>
              <a:buClr>
                <a:srgbClr val="262626"/>
              </a:buClr>
              <a:buSzPts val="1400"/>
              <a:buFont typeface="Arial"/>
              <a:buChar char="•"/>
            </a:pPr>
            <a:r>
              <a:rPr lang="en-US"/>
              <a:t>Phục hồi sau thảm họa</a:t>
            </a:r>
            <a:endParaRPr/>
          </a:p>
          <a:p>
            <a:pPr indent="-177800" lvl="0" marL="177800" rtl="0" algn="l">
              <a:lnSpc>
                <a:spcPct val="128571"/>
              </a:lnSpc>
              <a:spcBef>
                <a:spcPts val="1000"/>
              </a:spcBef>
              <a:spcAft>
                <a:spcPts val="0"/>
              </a:spcAft>
              <a:buClr>
                <a:srgbClr val="262626"/>
              </a:buClr>
              <a:buSzPts val="1400"/>
              <a:buFont typeface="Arial"/>
              <a:buChar char="•"/>
            </a:pPr>
            <a:r>
              <a:rPr lang="en-US"/>
              <a:t>Lưu trữ trang web tĩnh</a:t>
            </a:r>
            <a:endParaRPr/>
          </a:p>
          <a:p>
            <a:pPr indent="-177800" lvl="0" marL="177800" rtl="0" algn="l">
              <a:lnSpc>
                <a:spcPct val="128571"/>
              </a:lnSpc>
              <a:spcBef>
                <a:spcPts val="1000"/>
              </a:spcBef>
              <a:spcAft>
                <a:spcPts val="0"/>
              </a:spcAft>
              <a:buClr>
                <a:srgbClr val="262626"/>
              </a:buClr>
              <a:buSzPts val="1400"/>
              <a:buFont typeface="Arial"/>
              <a:buChar char="•"/>
            </a:pPr>
            <a:r>
              <a:rPr lang="en-US"/>
              <a:t>Dữ liệu ứng dụng gốc trên đám mây</a:t>
            </a:r>
            <a:endParaRPr/>
          </a:p>
          <a:p>
            <a:pPr indent="-177800" lvl="0" marL="177800" rtl="0" algn="l">
              <a:lnSpc>
                <a:spcPct val="128571"/>
              </a:lnSpc>
              <a:spcBef>
                <a:spcPts val="1000"/>
              </a:spcBef>
              <a:spcAft>
                <a:spcPts val="0"/>
              </a:spcAft>
              <a:buClr>
                <a:srgbClr val="262626"/>
              </a:buClr>
              <a:buSzPts val="1400"/>
              <a:buFont typeface="Arial"/>
              <a:buChar char="•"/>
            </a:pPr>
            <a:r>
              <a:rPr lang="en-US"/>
              <a:t>Xây dựng kho dữ liệu</a:t>
            </a:r>
            <a:endParaRPr/>
          </a:p>
        </p:txBody>
      </p:sp>
      <p:sp>
        <p:nvSpPr>
          <p:cNvPr id="1497" name="Google Shape;1497;p43"/>
          <p:cNvSpPr txBox="1"/>
          <p:nvPr/>
        </p:nvSpPr>
        <p:spPr>
          <a:xfrm>
            <a:off x="6385715" y="5164641"/>
            <a:ext cx="2946685" cy="93344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Arial"/>
              <a:buNone/>
            </a:pPr>
            <a:r>
              <a:rPr lang="en-US" sz="4400">
                <a:solidFill>
                  <a:schemeClr val="dk1"/>
                </a:solidFill>
                <a:latin typeface="Arial"/>
                <a:ea typeface="Arial"/>
                <a:cs typeface="Arial"/>
                <a:sym typeface="Arial"/>
              </a:rPr>
              <a:t>Amazon S3</a:t>
            </a:r>
            <a:endParaRPr/>
          </a:p>
        </p:txBody>
      </p:sp>
      <p:pic>
        <p:nvPicPr>
          <p:cNvPr id="1498" name="Google Shape;1498;p43"/>
          <p:cNvPicPr preferRelativeResize="0"/>
          <p:nvPr/>
        </p:nvPicPr>
        <p:blipFill rotWithShape="1">
          <a:blip r:embed="rId3">
            <a:alphaModFix/>
          </a:blip>
          <a:srcRect b="0" l="0" r="0" t="0"/>
          <a:stretch/>
        </p:blipFill>
        <p:spPr>
          <a:xfrm>
            <a:off x="7001302" y="3458018"/>
            <a:ext cx="1354668" cy="1625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4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Lưu trữ đám mây công cộng</a:t>
            </a:r>
            <a:endParaRPr/>
          </a:p>
        </p:txBody>
      </p:sp>
      <p:sp>
        <p:nvSpPr>
          <p:cNvPr id="1505" name="Google Shape;1505;p4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Kho lưu trữ dữ liệu với Amazon S3</a:t>
            </a:r>
            <a:endParaRPr/>
          </a:p>
        </p:txBody>
      </p:sp>
      <p:sp>
        <p:nvSpPr>
          <p:cNvPr id="1506" name="Google Shape;1506;p4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507" name="Google Shape;1507;p44"/>
          <p:cNvSpPr txBox="1"/>
          <p:nvPr>
            <p:ph idx="4" type="body"/>
          </p:nvPr>
        </p:nvSpPr>
        <p:spPr>
          <a:xfrm>
            <a:off x="535872" y="2226568"/>
            <a:ext cx="8796528" cy="113078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Lưu trữ dữ liệu bằng S3</a:t>
            </a:r>
            <a:endParaRPr/>
          </a:p>
          <a:p>
            <a:pPr indent="-177800" lvl="0" marL="177800" rtl="0" algn="l">
              <a:lnSpc>
                <a:spcPct val="128571"/>
              </a:lnSpc>
              <a:spcBef>
                <a:spcPts val="1000"/>
              </a:spcBef>
              <a:spcAft>
                <a:spcPts val="0"/>
              </a:spcAft>
              <a:buClr>
                <a:srgbClr val="262626"/>
              </a:buClr>
              <a:buSzPts val="1400"/>
              <a:buFont typeface="Arial"/>
              <a:buChar char="•"/>
            </a:pPr>
            <a:r>
              <a:rPr lang="en-US"/>
              <a:t>Thực hiện các hoạt động chuyển đổi dữ liệu (ETL) và phân tích qua EMR</a:t>
            </a:r>
            <a:endParaRPr/>
          </a:p>
          <a:p>
            <a:pPr indent="-177800" lvl="0" marL="177800" rtl="0" algn="l">
              <a:lnSpc>
                <a:spcPct val="128571"/>
              </a:lnSpc>
              <a:spcBef>
                <a:spcPts val="1000"/>
              </a:spcBef>
              <a:spcAft>
                <a:spcPts val="0"/>
              </a:spcAft>
              <a:buClr>
                <a:srgbClr val="262626"/>
              </a:buClr>
              <a:buSzPts val="1400"/>
              <a:buFont typeface="Arial"/>
              <a:buChar char="•"/>
            </a:pPr>
            <a:r>
              <a:rPr lang="en-US"/>
              <a:t>Tận dụng nền tảng dịch chuyển đỏ cho các ứng dụng kinh doanh thông minh</a:t>
            </a:r>
            <a:endParaRPr/>
          </a:p>
        </p:txBody>
      </p:sp>
      <p:grpSp>
        <p:nvGrpSpPr>
          <p:cNvPr id="1508" name="Google Shape;1508;p44"/>
          <p:cNvGrpSpPr/>
          <p:nvPr/>
        </p:nvGrpSpPr>
        <p:grpSpPr>
          <a:xfrm>
            <a:off x="508716" y="3672712"/>
            <a:ext cx="8823684" cy="2371731"/>
            <a:chOff x="508716" y="3672712"/>
            <a:chExt cx="8823684" cy="2371731"/>
          </a:xfrm>
        </p:grpSpPr>
        <p:pic>
          <p:nvPicPr>
            <p:cNvPr id="1509" name="Google Shape;1509;p44"/>
            <p:cNvPicPr preferRelativeResize="0"/>
            <p:nvPr/>
          </p:nvPicPr>
          <p:blipFill rotWithShape="1">
            <a:blip r:embed="rId3">
              <a:alphaModFix/>
            </a:blip>
            <a:srcRect b="0" l="0" r="0" t="0"/>
            <a:stretch/>
          </p:blipFill>
          <p:spPr>
            <a:xfrm>
              <a:off x="508716" y="3672712"/>
              <a:ext cx="8823684" cy="2309676"/>
            </a:xfrm>
            <a:prstGeom prst="rect">
              <a:avLst/>
            </a:prstGeom>
            <a:noFill/>
            <a:ln>
              <a:noFill/>
            </a:ln>
          </p:spPr>
        </p:pic>
        <p:sp>
          <p:nvSpPr>
            <p:cNvPr id="1510" name="Google Shape;1510;p44"/>
            <p:cNvSpPr/>
            <p:nvPr/>
          </p:nvSpPr>
          <p:spPr>
            <a:xfrm>
              <a:off x="521378" y="4626464"/>
              <a:ext cx="1273172" cy="290837"/>
            </a:xfrm>
            <a:prstGeom prst="rect">
              <a:avLst/>
            </a:prstGeom>
            <a:solidFill>
              <a:schemeClr val="lt1"/>
            </a:solidFill>
            <a:ln>
              <a:noFill/>
            </a:ln>
          </p:spPr>
          <p:txBody>
            <a:bodyPr anchorCtr="0" anchor="ctr" bIns="48000" lIns="48000" spcFirstLastPara="1" rIns="48000" wrap="square" tIns="48000">
              <a:spAutoFit/>
            </a:bodyPr>
            <a:lstStyle/>
            <a:p>
              <a:pPr indent="0" lvl="0" marL="0" marR="0" rtl="0" algn="ctr">
                <a:lnSpc>
                  <a:spcPct val="90000"/>
                </a:lnSpc>
                <a:spcBef>
                  <a:spcPts val="0"/>
                </a:spcBef>
                <a:spcAft>
                  <a:spcPts val="0"/>
                </a:spcAft>
                <a:buNone/>
              </a:pPr>
              <a:r>
                <a:rPr lang="en-US" sz="1400">
                  <a:solidFill>
                    <a:srgbClr val="0043B2"/>
                  </a:solidFill>
                  <a:latin typeface="Arial"/>
                  <a:ea typeface="Arial"/>
                  <a:cs typeface="Arial"/>
                  <a:sym typeface="Arial"/>
                </a:rPr>
                <a:t>Nguồn dữ liệu</a:t>
              </a:r>
              <a:endParaRPr sz="1400">
                <a:solidFill>
                  <a:srgbClr val="0043B2"/>
                </a:solidFill>
                <a:latin typeface="Arial"/>
                <a:ea typeface="Arial"/>
                <a:cs typeface="Arial"/>
                <a:sym typeface="Arial"/>
              </a:endParaRPr>
            </a:p>
          </p:txBody>
        </p:sp>
        <p:sp>
          <p:nvSpPr>
            <p:cNvPr id="1511" name="Google Shape;1511;p44"/>
            <p:cNvSpPr/>
            <p:nvPr/>
          </p:nvSpPr>
          <p:spPr>
            <a:xfrm>
              <a:off x="1966310" y="5024176"/>
              <a:ext cx="1176210" cy="650935"/>
            </a:xfrm>
            <a:prstGeom prst="rect">
              <a:avLst/>
            </a:prstGeom>
            <a:solidFill>
              <a:schemeClr val="lt1"/>
            </a:solidFill>
            <a:ln>
              <a:noFill/>
            </a:ln>
          </p:spPr>
          <p:txBody>
            <a:bodyPr anchorCtr="0" anchor="ctr" bIns="48000" lIns="48000" spcFirstLastPara="1" rIns="48000" wrap="square" tIns="48000">
              <a:spAutoFit/>
            </a:bodyPr>
            <a:lstStyle/>
            <a:p>
              <a:pPr indent="0" lvl="0" marL="0" marR="0" rtl="0" algn="ctr">
                <a:spcBef>
                  <a:spcPts val="0"/>
                </a:spcBef>
                <a:spcAft>
                  <a:spcPts val="0"/>
                </a:spcAft>
                <a:buNone/>
              </a:pPr>
              <a:r>
                <a:rPr lang="en-US" sz="1200">
                  <a:solidFill>
                    <a:srgbClr val="0043B2"/>
                  </a:solidFill>
                  <a:latin typeface="Arial"/>
                  <a:ea typeface="Arial"/>
                  <a:cs typeface="Arial"/>
                  <a:sym typeface="Arial"/>
                </a:rPr>
                <a:t>Tải dữ liệu từ nhiều nguồn lên S3</a:t>
              </a:r>
              <a:endParaRPr sz="1200">
                <a:solidFill>
                  <a:srgbClr val="0043B2"/>
                </a:solidFill>
                <a:latin typeface="Arial"/>
                <a:ea typeface="Arial"/>
                <a:cs typeface="Arial"/>
                <a:sym typeface="Arial"/>
              </a:endParaRPr>
            </a:p>
          </p:txBody>
        </p:sp>
        <p:sp>
          <p:nvSpPr>
            <p:cNvPr id="1512" name="Google Shape;1512;p44"/>
            <p:cNvSpPr/>
            <p:nvPr/>
          </p:nvSpPr>
          <p:spPr>
            <a:xfrm>
              <a:off x="1989170" y="4621810"/>
              <a:ext cx="1176210" cy="290837"/>
            </a:xfrm>
            <a:prstGeom prst="rect">
              <a:avLst/>
            </a:prstGeom>
            <a:solidFill>
              <a:schemeClr val="lt1"/>
            </a:solidFill>
            <a:ln>
              <a:noFill/>
            </a:ln>
          </p:spPr>
          <p:txBody>
            <a:bodyPr anchorCtr="0" anchor="ctr" bIns="48000" lIns="48000" spcFirstLastPara="1" rIns="48000" wrap="square" tIns="48000">
              <a:spAutoFit/>
            </a:bodyPr>
            <a:lstStyle/>
            <a:p>
              <a:pPr indent="0" lvl="0" marL="0" marR="0" rtl="0" algn="ctr">
                <a:lnSpc>
                  <a:spcPct val="90000"/>
                </a:lnSpc>
                <a:spcBef>
                  <a:spcPts val="0"/>
                </a:spcBef>
                <a:spcAft>
                  <a:spcPts val="0"/>
                </a:spcAft>
                <a:buClr>
                  <a:srgbClr val="0043B2"/>
                </a:buClr>
                <a:buSzPts val="1400"/>
                <a:buFont typeface="Arial"/>
                <a:buNone/>
              </a:pPr>
              <a:r>
                <a:rPr lang="en-US" sz="1400">
                  <a:solidFill>
                    <a:srgbClr val="0043B2"/>
                  </a:solidFill>
                  <a:latin typeface="Arial"/>
                  <a:ea typeface="Arial"/>
                  <a:cs typeface="Arial"/>
                  <a:sym typeface="Arial"/>
                </a:rPr>
                <a:t>S3</a:t>
              </a:r>
              <a:endParaRPr/>
            </a:p>
          </p:txBody>
        </p:sp>
        <p:sp>
          <p:nvSpPr>
            <p:cNvPr id="1513" name="Google Shape;1513;p44"/>
            <p:cNvSpPr/>
            <p:nvPr/>
          </p:nvSpPr>
          <p:spPr>
            <a:xfrm>
              <a:off x="3469624" y="4621810"/>
              <a:ext cx="1176210" cy="290837"/>
            </a:xfrm>
            <a:prstGeom prst="rect">
              <a:avLst/>
            </a:prstGeom>
            <a:solidFill>
              <a:schemeClr val="lt1"/>
            </a:solidFill>
            <a:ln>
              <a:noFill/>
            </a:ln>
          </p:spPr>
          <p:txBody>
            <a:bodyPr anchorCtr="0" anchor="ctr" bIns="48000" lIns="48000" spcFirstLastPara="1" rIns="48000" wrap="square" tIns="48000">
              <a:spAutoFit/>
            </a:bodyPr>
            <a:lstStyle/>
            <a:p>
              <a:pPr indent="0" lvl="0" marL="0" marR="0" rtl="0" algn="ctr">
                <a:lnSpc>
                  <a:spcPct val="90000"/>
                </a:lnSpc>
                <a:spcBef>
                  <a:spcPts val="0"/>
                </a:spcBef>
                <a:spcAft>
                  <a:spcPts val="0"/>
                </a:spcAft>
                <a:buClr>
                  <a:srgbClr val="0043B2"/>
                </a:buClr>
                <a:buSzPts val="1400"/>
                <a:buFont typeface="Arial"/>
                <a:buNone/>
              </a:pPr>
              <a:r>
                <a:rPr lang="en-US" sz="1400">
                  <a:solidFill>
                    <a:srgbClr val="0043B2"/>
                  </a:solidFill>
                  <a:latin typeface="Arial"/>
                  <a:ea typeface="Arial"/>
                  <a:cs typeface="Arial"/>
                  <a:sym typeface="Arial"/>
                </a:rPr>
                <a:t>EMR</a:t>
              </a:r>
              <a:endParaRPr/>
            </a:p>
          </p:txBody>
        </p:sp>
        <p:sp>
          <p:nvSpPr>
            <p:cNvPr id="1514" name="Google Shape;1514;p44"/>
            <p:cNvSpPr/>
            <p:nvPr/>
          </p:nvSpPr>
          <p:spPr>
            <a:xfrm>
              <a:off x="4950078" y="4621810"/>
              <a:ext cx="1176210" cy="290837"/>
            </a:xfrm>
            <a:prstGeom prst="rect">
              <a:avLst/>
            </a:prstGeom>
            <a:solidFill>
              <a:schemeClr val="lt1"/>
            </a:solidFill>
            <a:ln>
              <a:noFill/>
            </a:ln>
          </p:spPr>
          <p:txBody>
            <a:bodyPr anchorCtr="0" anchor="ctr" bIns="48000" lIns="48000" spcFirstLastPara="1" rIns="48000" wrap="square" tIns="48000">
              <a:spAutoFit/>
            </a:bodyPr>
            <a:lstStyle/>
            <a:p>
              <a:pPr indent="0" lvl="0" marL="0" marR="0" rtl="0" algn="ctr">
                <a:lnSpc>
                  <a:spcPct val="90000"/>
                </a:lnSpc>
                <a:spcBef>
                  <a:spcPts val="0"/>
                </a:spcBef>
                <a:spcAft>
                  <a:spcPts val="0"/>
                </a:spcAft>
                <a:buClr>
                  <a:srgbClr val="0043B2"/>
                </a:buClr>
                <a:buSzPts val="1400"/>
                <a:buFont typeface="Arial"/>
                <a:buNone/>
              </a:pPr>
              <a:r>
                <a:rPr lang="en-US" sz="1400">
                  <a:solidFill>
                    <a:srgbClr val="0043B2"/>
                  </a:solidFill>
                  <a:latin typeface="Arial"/>
                  <a:ea typeface="Arial"/>
                  <a:cs typeface="Arial"/>
                  <a:sym typeface="Arial"/>
                </a:rPr>
                <a:t>S3</a:t>
              </a:r>
              <a:endParaRPr/>
            </a:p>
          </p:txBody>
        </p:sp>
        <p:sp>
          <p:nvSpPr>
            <p:cNvPr id="1515" name="Google Shape;1515;p44"/>
            <p:cNvSpPr/>
            <p:nvPr/>
          </p:nvSpPr>
          <p:spPr>
            <a:xfrm>
              <a:off x="6327176" y="4621810"/>
              <a:ext cx="1176210" cy="290837"/>
            </a:xfrm>
            <a:prstGeom prst="rect">
              <a:avLst/>
            </a:prstGeom>
            <a:solidFill>
              <a:schemeClr val="lt1"/>
            </a:solidFill>
            <a:ln>
              <a:noFill/>
            </a:ln>
          </p:spPr>
          <p:txBody>
            <a:bodyPr anchorCtr="0" anchor="ctr" bIns="48000" lIns="48000" spcFirstLastPara="1" rIns="48000" wrap="square" tIns="48000">
              <a:spAutoFit/>
            </a:bodyPr>
            <a:lstStyle/>
            <a:p>
              <a:pPr indent="0" lvl="0" marL="0" marR="0" rtl="0" algn="ctr">
                <a:lnSpc>
                  <a:spcPct val="90000"/>
                </a:lnSpc>
                <a:spcBef>
                  <a:spcPts val="0"/>
                </a:spcBef>
                <a:spcAft>
                  <a:spcPts val="0"/>
                </a:spcAft>
                <a:buClr>
                  <a:srgbClr val="0043B2"/>
                </a:buClr>
                <a:buSzPts val="1400"/>
                <a:buFont typeface="Arial"/>
                <a:buNone/>
              </a:pPr>
              <a:r>
                <a:rPr lang="en-US" sz="1400">
                  <a:solidFill>
                    <a:srgbClr val="0043B2"/>
                  </a:solidFill>
                  <a:latin typeface="Arial"/>
                  <a:ea typeface="Arial"/>
                  <a:cs typeface="Arial"/>
                  <a:sym typeface="Arial"/>
                </a:rPr>
                <a:t>Redshift</a:t>
              </a:r>
              <a:endParaRPr/>
            </a:p>
          </p:txBody>
        </p:sp>
        <p:sp>
          <p:nvSpPr>
            <p:cNvPr id="1516" name="Google Shape;1516;p44"/>
            <p:cNvSpPr/>
            <p:nvPr/>
          </p:nvSpPr>
          <p:spPr>
            <a:xfrm>
              <a:off x="7910986" y="4621810"/>
              <a:ext cx="1176210" cy="290837"/>
            </a:xfrm>
            <a:prstGeom prst="rect">
              <a:avLst/>
            </a:prstGeom>
            <a:solidFill>
              <a:schemeClr val="lt1"/>
            </a:solidFill>
            <a:ln>
              <a:noFill/>
            </a:ln>
          </p:spPr>
          <p:txBody>
            <a:bodyPr anchorCtr="0" anchor="ctr" bIns="48000" lIns="48000" spcFirstLastPara="1" rIns="48000" wrap="square" tIns="48000">
              <a:spAutoFit/>
            </a:bodyPr>
            <a:lstStyle/>
            <a:p>
              <a:pPr indent="0" lvl="0" marL="0" marR="0" rtl="0" algn="ctr">
                <a:lnSpc>
                  <a:spcPct val="90000"/>
                </a:lnSpc>
                <a:spcBef>
                  <a:spcPts val="0"/>
                </a:spcBef>
                <a:spcAft>
                  <a:spcPts val="0"/>
                </a:spcAft>
                <a:buClr>
                  <a:srgbClr val="0043B2"/>
                </a:buClr>
                <a:buSzPts val="1400"/>
                <a:buFont typeface="Arial"/>
                <a:buNone/>
              </a:pPr>
              <a:r>
                <a:rPr lang="en-US" sz="1400">
                  <a:solidFill>
                    <a:srgbClr val="0043B2"/>
                  </a:solidFill>
                  <a:latin typeface="Arial"/>
                  <a:ea typeface="Arial"/>
                  <a:cs typeface="Arial"/>
                  <a:sym typeface="Arial"/>
                </a:rPr>
                <a:t>QuickSight</a:t>
              </a:r>
              <a:endParaRPr/>
            </a:p>
          </p:txBody>
        </p:sp>
        <p:sp>
          <p:nvSpPr>
            <p:cNvPr id="1517" name="Google Shape;1517;p44"/>
            <p:cNvSpPr/>
            <p:nvPr/>
          </p:nvSpPr>
          <p:spPr>
            <a:xfrm>
              <a:off x="3439144" y="5024176"/>
              <a:ext cx="1221930" cy="1020267"/>
            </a:xfrm>
            <a:prstGeom prst="rect">
              <a:avLst/>
            </a:prstGeom>
            <a:solidFill>
              <a:schemeClr val="lt1"/>
            </a:solidFill>
            <a:ln>
              <a:noFill/>
            </a:ln>
          </p:spPr>
          <p:txBody>
            <a:bodyPr anchorCtr="0" anchor="ctr" bIns="48000" lIns="48000" spcFirstLastPara="1" rIns="48000" wrap="square" tIns="48000">
              <a:spAutoFit/>
            </a:bodyPr>
            <a:lstStyle/>
            <a:p>
              <a:pPr indent="0" lvl="0" marL="0" marR="0" rtl="0" algn="ctr">
                <a:spcBef>
                  <a:spcPts val="0"/>
                </a:spcBef>
                <a:spcAft>
                  <a:spcPts val="0"/>
                </a:spcAft>
                <a:buNone/>
              </a:pPr>
              <a:r>
                <a:rPr lang="en-US" sz="1200">
                  <a:solidFill>
                    <a:srgbClr val="0043B2"/>
                  </a:solidFill>
                  <a:latin typeface="Arial"/>
                  <a:ea typeface="Arial"/>
                  <a:cs typeface="Arial"/>
                  <a:sym typeface="Arial"/>
                </a:rPr>
                <a:t>Sử dụng Amazon EMR để chuyển đổi và làm sạch dữ liệu (ETL)</a:t>
              </a:r>
              <a:endParaRPr sz="1200">
                <a:solidFill>
                  <a:srgbClr val="0043B2"/>
                </a:solidFill>
                <a:latin typeface="Arial"/>
                <a:ea typeface="Arial"/>
                <a:cs typeface="Arial"/>
                <a:sym typeface="Arial"/>
              </a:endParaRPr>
            </a:p>
          </p:txBody>
        </p:sp>
        <p:sp>
          <p:nvSpPr>
            <p:cNvPr id="1518" name="Google Shape;1518;p44"/>
            <p:cNvSpPr/>
            <p:nvPr/>
          </p:nvSpPr>
          <p:spPr>
            <a:xfrm>
              <a:off x="4957698" y="5024176"/>
              <a:ext cx="1176210" cy="835601"/>
            </a:xfrm>
            <a:prstGeom prst="rect">
              <a:avLst/>
            </a:prstGeom>
            <a:solidFill>
              <a:schemeClr val="lt1"/>
            </a:solidFill>
            <a:ln>
              <a:noFill/>
            </a:ln>
          </p:spPr>
          <p:txBody>
            <a:bodyPr anchorCtr="0" anchor="ctr" bIns="48000" lIns="48000" spcFirstLastPara="1" rIns="48000" wrap="square" tIns="48000">
              <a:spAutoFit/>
            </a:bodyPr>
            <a:lstStyle/>
            <a:p>
              <a:pPr indent="0" lvl="0" marL="0" marR="0" rtl="0" algn="ctr">
                <a:spcBef>
                  <a:spcPts val="0"/>
                </a:spcBef>
                <a:spcAft>
                  <a:spcPts val="0"/>
                </a:spcAft>
                <a:buNone/>
              </a:pPr>
              <a:r>
                <a:rPr lang="en-US" sz="1200">
                  <a:solidFill>
                    <a:srgbClr val="0043B2"/>
                  </a:solidFill>
                  <a:latin typeface="Arial"/>
                  <a:ea typeface="Arial"/>
                  <a:cs typeface="Arial"/>
                  <a:sym typeface="Arial"/>
                </a:rPr>
                <a:t>Tải dữ liệu đã được định dạng và làm sạch vào S3</a:t>
              </a:r>
              <a:endParaRPr sz="1200">
                <a:solidFill>
                  <a:srgbClr val="0043B2"/>
                </a:solidFill>
                <a:latin typeface="Arial"/>
                <a:ea typeface="Arial"/>
                <a:cs typeface="Arial"/>
                <a:sym typeface="Arial"/>
              </a:endParaRPr>
            </a:p>
          </p:txBody>
        </p:sp>
        <p:sp>
          <p:nvSpPr>
            <p:cNvPr id="1519" name="Google Shape;1519;p44"/>
            <p:cNvSpPr/>
            <p:nvPr/>
          </p:nvSpPr>
          <p:spPr>
            <a:xfrm>
              <a:off x="6074930" y="5024208"/>
              <a:ext cx="1699048" cy="835601"/>
            </a:xfrm>
            <a:prstGeom prst="rect">
              <a:avLst/>
            </a:prstGeom>
            <a:solidFill>
              <a:schemeClr val="lt1"/>
            </a:solidFill>
            <a:ln>
              <a:noFill/>
            </a:ln>
          </p:spPr>
          <p:txBody>
            <a:bodyPr anchorCtr="0" anchor="ctr" bIns="48000" lIns="48000" spcFirstLastPara="1" rIns="48000" wrap="square" tIns="48000">
              <a:spAutoFit/>
            </a:bodyPr>
            <a:lstStyle/>
            <a:p>
              <a:pPr indent="0" lvl="0" marL="0" marR="0" rtl="0" algn="ctr">
                <a:spcBef>
                  <a:spcPts val="0"/>
                </a:spcBef>
                <a:spcAft>
                  <a:spcPts val="0"/>
                </a:spcAft>
                <a:buNone/>
              </a:pPr>
              <a:r>
                <a:rPr lang="en-US" sz="1200">
                  <a:solidFill>
                    <a:srgbClr val="0043B2"/>
                  </a:solidFill>
                  <a:latin typeface="Arial"/>
                  <a:ea typeface="Arial"/>
                  <a:cs typeface="Arial"/>
                  <a:sym typeface="Arial"/>
                </a:rPr>
                <a:t>Redshift tải dữ liệu song song, tối ưu hóa dữ liệu cho truy vấn phân tích nhanh</a:t>
              </a:r>
              <a:endParaRPr sz="1200">
                <a:solidFill>
                  <a:srgbClr val="0043B2"/>
                </a:solidFill>
                <a:latin typeface="Arial"/>
                <a:ea typeface="Arial"/>
                <a:cs typeface="Arial"/>
                <a:sym typeface="Arial"/>
              </a:endParaRPr>
            </a:p>
          </p:txBody>
        </p:sp>
        <p:sp>
          <p:nvSpPr>
            <p:cNvPr id="1520" name="Google Shape;1520;p44"/>
            <p:cNvSpPr/>
            <p:nvPr/>
          </p:nvSpPr>
          <p:spPr>
            <a:xfrm>
              <a:off x="7834264" y="5024208"/>
              <a:ext cx="1368810" cy="835601"/>
            </a:xfrm>
            <a:prstGeom prst="rect">
              <a:avLst/>
            </a:prstGeom>
            <a:solidFill>
              <a:schemeClr val="lt1"/>
            </a:solidFill>
            <a:ln>
              <a:noFill/>
            </a:ln>
          </p:spPr>
          <p:txBody>
            <a:bodyPr anchorCtr="0" anchor="ctr" bIns="48000" lIns="48000" spcFirstLastPara="1" rIns="48000" wrap="square" tIns="48000">
              <a:spAutoFit/>
            </a:bodyPr>
            <a:lstStyle/>
            <a:p>
              <a:pPr indent="0" lvl="0" marL="0" marR="0" rtl="0" algn="ctr">
                <a:spcBef>
                  <a:spcPts val="0"/>
                </a:spcBef>
                <a:spcAft>
                  <a:spcPts val="0"/>
                </a:spcAft>
                <a:buNone/>
              </a:pPr>
              <a:r>
                <a:rPr lang="en-US" sz="1200">
                  <a:solidFill>
                    <a:srgbClr val="0043B2"/>
                  </a:solidFill>
                  <a:latin typeface="Arial"/>
                  <a:ea typeface="Arial"/>
                  <a:cs typeface="Arial"/>
                  <a:sym typeface="Arial"/>
                </a:rPr>
                <a:t>Phân tích và trực quan hóa dữ liệu với Amazon Quicksight</a:t>
              </a:r>
              <a:endParaRPr sz="1200">
                <a:solidFill>
                  <a:srgbClr val="0043B2"/>
                </a:solidFill>
                <a:latin typeface="Arial"/>
                <a:ea typeface="Arial"/>
                <a:cs typeface="Arial"/>
                <a:sym typeface="Arial"/>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5" name="Shape 1525"/>
        <p:cNvGrpSpPr/>
        <p:nvPr/>
      </p:nvGrpSpPr>
      <p:grpSpPr>
        <a:xfrm>
          <a:off x="0" y="0"/>
          <a:ext cx="0" cy="0"/>
          <a:chOff x="0" y="0"/>
          <a:chExt cx="0" cy="0"/>
        </a:xfrm>
      </p:grpSpPr>
      <p:sp>
        <p:nvSpPr>
          <p:cNvPr id="1526" name="Google Shape;1526;p4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Lưu trữ đám mây công cộng</a:t>
            </a:r>
            <a:endParaRPr/>
          </a:p>
        </p:txBody>
      </p:sp>
      <p:sp>
        <p:nvSpPr>
          <p:cNvPr id="1527" name="Google Shape;1527;p4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Bucket</a:t>
            </a:r>
            <a:endParaRPr/>
          </a:p>
        </p:txBody>
      </p:sp>
      <p:sp>
        <p:nvSpPr>
          <p:cNvPr id="1528" name="Google Shape;1528;p4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529" name="Google Shape;1529;p4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Bucket là nơi chứa các đối tượng được lưu trữ trong S3</a:t>
            </a:r>
            <a:endParaRPr/>
          </a:p>
          <a:p>
            <a:pPr indent="-177800" lvl="0" marL="177800" rtl="0" algn="l">
              <a:lnSpc>
                <a:spcPct val="128571"/>
              </a:lnSpc>
              <a:spcBef>
                <a:spcPts val="1000"/>
              </a:spcBef>
              <a:spcAft>
                <a:spcPts val="0"/>
              </a:spcAft>
              <a:buClr>
                <a:srgbClr val="262626"/>
              </a:buClr>
              <a:buSzPts val="1400"/>
              <a:buFont typeface="Arial"/>
              <a:buChar char="•"/>
            </a:pPr>
            <a:r>
              <a:rPr lang="en-US"/>
              <a:t>Tất cả các đối tượng trong S3 được chứa trong một bucket</a:t>
            </a:r>
            <a:endParaRPr/>
          </a:p>
          <a:p>
            <a:pPr indent="-177800" lvl="0" marL="177800" rtl="0" algn="l">
              <a:lnSpc>
                <a:spcPct val="128571"/>
              </a:lnSpc>
              <a:spcBef>
                <a:spcPts val="1000"/>
              </a:spcBef>
              <a:spcAft>
                <a:spcPts val="0"/>
              </a:spcAft>
              <a:buClr>
                <a:srgbClr val="262626"/>
              </a:buClr>
              <a:buSzPts val="1400"/>
              <a:buFont typeface="Arial"/>
              <a:buChar char="•"/>
            </a:pPr>
            <a:r>
              <a:rPr lang="en-US"/>
              <a:t>Bucket tổ chức không gian tên S3 ở mức cao nhất</a:t>
            </a:r>
            <a:endParaRPr/>
          </a:p>
          <a:p>
            <a:pPr indent="-177800" lvl="0" marL="177800" rtl="0" algn="l">
              <a:lnSpc>
                <a:spcPct val="128571"/>
              </a:lnSpc>
              <a:spcBef>
                <a:spcPts val="1000"/>
              </a:spcBef>
              <a:spcAft>
                <a:spcPts val="0"/>
              </a:spcAft>
              <a:buClr>
                <a:srgbClr val="262626"/>
              </a:buClr>
              <a:buSzPts val="1400"/>
              <a:buFont typeface="Arial"/>
              <a:buChar char="•"/>
            </a:pPr>
            <a:r>
              <a:rPr lang="en-US"/>
              <a:t>Xác định tài khoản chịu trách nhiệm</a:t>
            </a:r>
            <a:endParaRPr/>
          </a:p>
          <a:p>
            <a:pPr indent="-177800" lvl="0" marL="177800" rtl="0" algn="l">
              <a:lnSpc>
                <a:spcPct val="128571"/>
              </a:lnSpc>
              <a:spcBef>
                <a:spcPts val="1000"/>
              </a:spcBef>
              <a:spcAft>
                <a:spcPts val="0"/>
              </a:spcAft>
              <a:buClr>
                <a:srgbClr val="262626"/>
              </a:buClr>
              <a:buSzPts val="1400"/>
              <a:buFont typeface="Arial"/>
              <a:buChar char="•"/>
            </a:pPr>
            <a:r>
              <a:rPr lang="en-US"/>
              <a:t>Được sử dụng để kiểm soát truy cập</a:t>
            </a:r>
            <a:endParaRPr/>
          </a:p>
        </p:txBody>
      </p:sp>
      <p:sp>
        <p:nvSpPr>
          <p:cNvPr id="1530" name="Google Shape;1530;p45"/>
          <p:cNvSpPr/>
          <p:nvPr/>
        </p:nvSpPr>
        <p:spPr>
          <a:xfrm>
            <a:off x="6395736" y="3750928"/>
            <a:ext cx="2318539" cy="2318539"/>
          </a:xfrm>
          <a:prstGeom prst="roundRect">
            <a:avLst>
              <a:gd fmla="val 15000" name="adj"/>
            </a:avLst>
          </a:prstGeom>
          <a:noFill/>
          <a:ln cap="flat" cmpd="sng" w="25400">
            <a:solidFill>
              <a:srgbClr val="FFA900"/>
            </a:solidFill>
            <a:prstDash val="solid"/>
            <a:round/>
            <a:headEnd len="sm" w="sm" type="none"/>
            <a:tailEnd len="sm" w="sm" type="none"/>
          </a:ln>
          <a:effectLst>
            <a:outerShdw blurRad="38100" rotWithShape="0" dir="5400000" dist="23000">
              <a:srgbClr val="000000">
                <a:alpha val="34901"/>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1D516C"/>
              </a:solidFill>
              <a:latin typeface="Arial"/>
              <a:ea typeface="Arial"/>
              <a:cs typeface="Arial"/>
              <a:sym typeface="Arial"/>
            </a:endParaRPr>
          </a:p>
        </p:txBody>
      </p:sp>
      <p:pic>
        <p:nvPicPr>
          <p:cNvPr id="1531" name="Google Shape;1531;p45"/>
          <p:cNvPicPr preferRelativeResize="0"/>
          <p:nvPr/>
        </p:nvPicPr>
        <p:blipFill rotWithShape="1">
          <a:blip r:embed="rId3">
            <a:alphaModFix/>
          </a:blip>
          <a:srcRect b="0" l="0" r="0" t="0"/>
          <a:stretch/>
        </p:blipFill>
        <p:spPr>
          <a:xfrm>
            <a:off x="6649272" y="4037083"/>
            <a:ext cx="1763488" cy="18288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6" name="Shape 1536"/>
        <p:cNvGrpSpPr/>
        <p:nvPr/>
      </p:nvGrpSpPr>
      <p:grpSpPr>
        <a:xfrm>
          <a:off x="0" y="0"/>
          <a:ext cx="0" cy="0"/>
          <a:chOff x="0" y="0"/>
          <a:chExt cx="0" cy="0"/>
        </a:xfrm>
      </p:grpSpPr>
      <p:sp>
        <p:nvSpPr>
          <p:cNvPr id="1537" name="Google Shape;1537;p4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Lưu trữ đám mây công cộng</a:t>
            </a:r>
            <a:endParaRPr/>
          </a:p>
        </p:txBody>
      </p:sp>
      <p:sp>
        <p:nvSpPr>
          <p:cNvPr id="1538" name="Google Shape;1538;p4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đối tượng (Objects)</a:t>
            </a:r>
            <a:endParaRPr/>
          </a:p>
        </p:txBody>
      </p:sp>
      <p:sp>
        <p:nvSpPr>
          <p:cNvPr id="1539" name="Google Shape;1539;p4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540" name="Google Shape;1540;p4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đối tượng là các thực thể cơ bản được lưu trữ trong S3</a:t>
            </a:r>
            <a:endParaRPr/>
          </a:p>
          <a:p>
            <a:pPr indent="-177800" lvl="0" marL="177800" rtl="0" algn="l">
              <a:lnSpc>
                <a:spcPct val="128571"/>
              </a:lnSpc>
              <a:spcBef>
                <a:spcPts val="1000"/>
              </a:spcBef>
              <a:spcAft>
                <a:spcPts val="0"/>
              </a:spcAft>
              <a:buClr>
                <a:srgbClr val="262626"/>
              </a:buClr>
              <a:buSzPts val="1400"/>
              <a:buFont typeface="Arial"/>
              <a:buChar char="•"/>
            </a:pPr>
            <a:r>
              <a:rPr lang="en-US"/>
              <a:t>Các đối tượng bao gồm dữ liệu đối tượng và siêu dữ liệu</a:t>
            </a:r>
            <a:endParaRPr/>
          </a:p>
          <a:p>
            <a:pPr indent="-182563" lvl="1" marL="360363" rtl="0" algn="l">
              <a:lnSpc>
                <a:spcPct val="138461"/>
              </a:lnSpc>
              <a:spcBef>
                <a:spcPts val="200"/>
              </a:spcBef>
              <a:spcAft>
                <a:spcPts val="0"/>
              </a:spcAft>
              <a:buClr>
                <a:srgbClr val="262626"/>
              </a:buClr>
              <a:buSzPts val="1040"/>
              <a:buChar char="•"/>
            </a:pPr>
            <a:r>
              <a:rPr lang="en-US"/>
              <a:t>Phần dữ liệu mờ đục và có thể nhìn thấy</a:t>
            </a:r>
            <a:endParaRPr/>
          </a:p>
          <a:p>
            <a:pPr indent="-182563" lvl="1" marL="360363" rtl="0" algn="l">
              <a:lnSpc>
                <a:spcPct val="138461"/>
              </a:lnSpc>
              <a:spcBef>
                <a:spcPts val="200"/>
              </a:spcBef>
              <a:spcAft>
                <a:spcPts val="0"/>
              </a:spcAft>
              <a:buClr>
                <a:srgbClr val="262626"/>
              </a:buClr>
              <a:buSzPts val="1040"/>
              <a:buChar char="•"/>
            </a:pPr>
            <a:r>
              <a:rPr lang="en-US"/>
              <a:t>Siêu dữ liệu bao gồm các thuộc tính của đối tượng và được lưu trữ trong các cặp khóa-giá trị</a:t>
            </a:r>
            <a:endParaRPr/>
          </a:p>
          <a:p>
            <a:pPr indent="-182563" lvl="1" marL="360363" rtl="0" algn="l">
              <a:lnSpc>
                <a:spcPct val="138461"/>
              </a:lnSpc>
              <a:spcBef>
                <a:spcPts val="200"/>
              </a:spcBef>
              <a:spcAft>
                <a:spcPts val="0"/>
              </a:spcAft>
              <a:buClr>
                <a:srgbClr val="262626"/>
              </a:buClr>
              <a:buSzPts val="1040"/>
              <a:buChar char="•"/>
            </a:pPr>
            <a:r>
              <a:rPr lang="en-US"/>
              <a:t>Một số ví dụ về siêu dữ liệu mặc định</a:t>
            </a:r>
            <a:endParaRPr/>
          </a:p>
          <a:p>
            <a:pPr indent="0" lvl="2" marL="844082" rtl="0" algn="l">
              <a:lnSpc>
                <a:spcPct val="90000"/>
              </a:lnSpc>
              <a:spcBef>
                <a:spcPts val="462"/>
              </a:spcBef>
              <a:spcAft>
                <a:spcPts val="0"/>
              </a:spcAft>
              <a:buClr>
                <a:schemeClr val="dk1"/>
              </a:buClr>
              <a:buSzPts val="1300"/>
              <a:buNone/>
            </a:pPr>
            <a:r>
              <a:rPr lang="en-US" sz="1300">
                <a:latin typeface="Arial"/>
                <a:ea typeface="Arial"/>
                <a:cs typeface="Arial"/>
                <a:sym typeface="Arial"/>
              </a:rPr>
              <a:t>date last modified</a:t>
            </a:r>
            <a:endParaRPr/>
          </a:p>
          <a:p>
            <a:pPr indent="0" lvl="2" marL="844082" rtl="0" algn="l">
              <a:lnSpc>
                <a:spcPct val="90000"/>
              </a:lnSpc>
              <a:spcBef>
                <a:spcPts val="462"/>
              </a:spcBef>
              <a:spcAft>
                <a:spcPts val="0"/>
              </a:spcAft>
              <a:buClr>
                <a:schemeClr val="dk1"/>
              </a:buClr>
              <a:buSzPts val="1300"/>
              <a:buNone/>
            </a:pPr>
            <a:r>
              <a:rPr lang="en-US" sz="1300">
                <a:latin typeface="Arial"/>
                <a:ea typeface="Arial"/>
                <a:cs typeface="Arial"/>
                <a:sym typeface="Arial"/>
              </a:rPr>
              <a:t>HTTP metadata such as Content-Type</a:t>
            </a:r>
            <a:endParaRPr/>
          </a:p>
          <a:p>
            <a:pPr indent="-182563" lvl="1" marL="360363" rtl="0" algn="l">
              <a:lnSpc>
                <a:spcPct val="138461"/>
              </a:lnSpc>
              <a:spcBef>
                <a:spcPts val="200"/>
              </a:spcBef>
              <a:spcAft>
                <a:spcPts val="0"/>
              </a:spcAft>
              <a:buClr>
                <a:srgbClr val="262626"/>
              </a:buClr>
              <a:buSzPts val="1040"/>
              <a:buChar char="•"/>
            </a:pPr>
            <a:r>
              <a:rPr lang="en-US"/>
              <a:t>Bạn có thể xem meta theo chương trình hoặc từ bảng điều khiển</a:t>
            </a:r>
            <a:endParaRPr/>
          </a:p>
          <a:p>
            <a:pPr indent="-177800" lvl="0" marL="177800" rtl="0" algn="l">
              <a:lnSpc>
                <a:spcPct val="128571"/>
              </a:lnSpc>
              <a:spcBef>
                <a:spcPts val="1000"/>
              </a:spcBef>
              <a:spcAft>
                <a:spcPts val="0"/>
              </a:spcAft>
              <a:buClr>
                <a:srgbClr val="262626"/>
              </a:buClr>
              <a:buSzPts val="1400"/>
              <a:buFont typeface="Arial"/>
              <a:buChar char="•"/>
            </a:pPr>
            <a:r>
              <a:rPr lang="en-US"/>
              <a:t>Mỗi đối tượng được xác định duy nhất trong một nhóm bằng một khóa và ID phiên bản</a:t>
            </a:r>
            <a:endParaRPr/>
          </a:p>
          <a:p>
            <a:pPr indent="-116523" lvl="1" marL="360363" rtl="0" algn="l">
              <a:lnSpc>
                <a:spcPct val="138461"/>
              </a:lnSpc>
              <a:spcBef>
                <a:spcPts val="200"/>
              </a:spcBef>
              <a:spcAft>
                <a:spcPts val="0"/>
              </a:spcAft>
              <a:buClr>
                <a:srgbClr val="262626"/>
              </a:buClr>
              <a:buSzPts val="104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sp>
        <p:nvSpPr>
          <p:cNvPr id="1546" name="Google Shape;1546;p4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Lưu trữ đám mây công cộng</a:t>
            </a:r>
            <a:endParaRPr/>
          </a:p>
        </p:txBody>
      </p:sp>
      <p:sp>
        <p:nvSpPr>
          <p:cNvPr id="1547" name="Google Shape;1547;p4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Khóa (Keys)</a:t>
            </a:r>
            <a:endParaRPr/>
          </a:p>
        </p:txBody>
      </p:sp>
      <p:sp>
        <p:nvSpPr>
          <p:cNvPr id="1548" name="Google Shape;1548;p4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549" name="Google Shape;1549;p4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Khóa là mã định danh duy nhất cho một đối tượng trong nhóm</a:t>
            </a:r>
            <a:endParaRPr/>
          </a:p>
          <a:p>
            <a:pPr indent="-177800" lvl="0" marL="177800" rtl="0" algn="l">
              <a:lnSpc>
                <a:spcPct val="128571"/>
              </a:lnSpc>
              <a:spcBef>
                <a:spcPts val="1000"/>
              </a:spcBef>
              <a:spcAft>
                <a:spcPts val="0"/>
              </a:spcAft>
              <a:buClr>
                <a:srgbClr val="262626"/>
              </a:buClr>
              <a:buSzPts val="1400"/>
              <a:buFont typeface="Arial"/>
              <a:buChar char="•"/>
            </a:pPr>
            <a:r>
              <a:rPr lang="en-US"/>
              <a:t>Sự kết hợp giữa bucket, khóa, ID phiên bản xác định duy nhất mọi đối tượng</a:t>
            </a:r>
            <a:endParaRPr/>
          </a:p>
          <a:p>
            <a:pPr indent="-177800" lvl="0" marL="177800" rtl="0" algn="l">
              <a:lnSpc>
                <a:spcPct val="128571"/>
              </a:lnSpc>
              <a:spcBef>
                <a:spcPts val="1000"/>
              </a:spcBef>
              <a:spcAft>
                <a:spcPts val="0"/>
              </a:spcAft>
              <a:buClr>
                <a:srgbClr val="262626"/>
              </a:buClr>
              <a:buSzPts val="1400"/>
              <a:buFont typeface="Arial"/>
              <a:buChar char="•"/>
            </a:pPr>
            <a:r>
              <a:rPr lang="en-US"/>
              <a:t>Sự kết hợp này được sử dụng làm điểm cuối dịch vụ web</a:t>
            </a:r>
            <a:endParaRPr/>
          </a:p>
          <a:p>
            <a:pPr indent="-116523" lvl="1" marL="360363" rtl="0" algn="l">
              <a:lnSpc>
                <a:spcPct val="138461"/>
              </a:lnSpc>
              <a:spcBef>
                <a:spcPts val="200"/>
              </a:spcBef>
              <a:spcAft>
                <a:spcPts val="0"/>
              </a:spcAft>
              <a:buClr>
                <a:srgbClr val="262626"/>
              </a:buClr>
              <a:buSzPts val="1040"/>
              <a:buNone/>
            </a:pPr>
            <a:r>
              <a:t/>
            </a:r>
            <a:endParaRPr/>
          </a:p>
        </p:txBody>
      </p:sp>
      <p:grpSp>
        <p:nvGrpSpPr>
          <p:cNvPr id="1550" name="Google Shape;1550;p47"/>
          <p:cNvGrpSpPr/>
          <p:nvPr/>
        </p:nvGrpSpPr>
        <p:grpSpPr>
          <a:xfrm>
            <a:off x="587595" y="3791775"/>
            <a:ext cx="8550700" cy="1084183"/>
            <a:chOff x="221270" y="4581128"/>
            <a:chExt cx="8550700" cy="1084183"/>
          </a:xfrm>
        </p:grpSpPr>
        <p:sp>
          <p:nvSpPr>
            <p:cNvPr id="1551" name="Google Shape;1551;p47"/>
            <p:cNvSpPr txBox="1"/>
            <p:nvPr/>
          </p:nvSpPr>
          <p:spPr>
            <a:xfrm>
              <a:off x="221270" y="4581128"/>
              <a:ext cx="85507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https://</a:t>
              </a:r>
              <a:r>
                <a:rPr lang="en-US" sz="2000">
                  <a:solidFill>
                    <a:srgbClr val="7F6000"/>
                  </a:solidFill>
                  <a:latin typeface="Arial"/>
                  <a:ea typeface="Arial"/>
                  <a:cs typeface="Arial"/>
                  <a:sym typeface="Arial"/>
                </a:rPr>
                <a:t>mybucket</a:t>
              </a:r>
              <a:r>
                <a:rPr lang="en-US" sz="2000">
                  <a:solidFill>
                    <a:schemeClr val="dk1"/>
                  </a:solidFill>
                  <a:latin typeface="Arial"/>
                  <a:ea typeface="Arial"/>
                  <a:cs typeface="Arial"/>
                  <a:sym typeface="Arial"/>
                </a:rPr>
                <a:t>.s3.</a:t>
              </a:r>
              <a:r>
                <a:rPr lang="en-US" sz="2000">
                  <a:solidFill>
                    <a:srgbClr val="7030A0"/>
                  </a:solidFill>
                  <a:latin typeface="Arial"/>
                  <a:ea typeface="Arial"/>
                  <a:cs typeface="Arial"/>
                  <a:sym typeface="Arial"/>
                </a:rPr>
                <a:t>us-west-2</a:t>
              </a:r>
              <a:r>
                <a:rPr lang="en-US" sz="2000">
                  <a:solidFill>
                    <a:schemeClr val="dk1"/>
                  </a:solidFill>
                  <a:latin typeface="Arial"/>
                  <a:ea typeface="Arial"/>
                  <a:cs typeface="Arial"/>
                  <a:sym typeface="Arial"/>
                </a:rPr>
                <a:t>.amazonaws.com/</a:t>
              </a:r>
              <a:r>
                <a:rPr lang="en-US" sz="2000">
                  <a:solidFill>
                    <a:srgbClr val="FF0000"/>
                  </a:solidFill>
                  <a:latin typeface="Arial"/>
                  <a:ea typeface="Arial"/>
                  <a:cs typeface="Arial"/>
                  <a:sym typeface="Arial"/>
                </a:rPr>
                <a:t>myobjectkey</a:t>
              </a:r>
              <a:endParaRPr/>
            </a:p>
          </p:txBody>
        </p:sp>
        <p:sp>
          <p:nvSpPr>
            <p:cNvPr id="1552" name="Google Shape;1552;p47"/>
            <p:cNvSpPr/>
            <p:nvPr/>
          </p:nvSpPr>
          <p:spPr>
            <a:xfrm rot="-5400000">
              <a:off x="1509119" y="4511151"/>
              <a:ext cx="211958" cy="1224136"/>
            </a:xfrm>
            <a:prstGeom prst="leftBrace">
              <a:avLst>
                <a:gd fmla="val 8333" name="adj1"/>
                <a:gd fmla="val 50000" name="adj2"/>
              </a:avLst>
            </a:prstGeom>
            <a:noFill/>
            <a:ln cap="flat" cmpd="sng" w="9525">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553" name="Google Shape;1553;p47"/>
            <p:cNvSpPr/>
            <p:nvPr/>
          </p:nvSpPr>
          <p:spPr>
            <a:xfrm rot="-5400000">
              <a:off x="2865827" y="4511152"/>
              <a:ext cx="211958" cy="1224136"/>
            </a:xfrm>
            <a:prstGeom prst="leftBrace">
              <a:avLst>
                <a:gd fmla="val 8333" name="adj1"/>
                <a:gd fmla="val 50000" name="adj2"/>
              </a:avLst>
            </a:prstGeom>
            <a:noFill/>
            <a:ln cap="flat" cmpd="sng" w="9525">
              <a:solidFill>
                <a:srgbClr val="7030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554" name="Google Shape;1554;p47"/>
            <p:cNvSpPr/>
            <p:nvPr/>
          </p:nvSpPr>
          <p:spPr>
            <a:xfrm rot="-5400000">
              <a:off x="5911294" y="4295128"/>
              <a:ext cx="211956" cy="1656184"/>
            </a:xfrm>
            <a:prstGeom prst="leftBrace">
              <a:avLst>
                <a:gd fmla="val 8333" name="adj1"/>
                <a:gd fmla="val 50000" name="adj2"/>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555" name="Google Shape;1555;p47"/>
            <p:cNvSpPr txBox="1"/>
            <p:nvPr/>
          </p:nvSpPr>
          <p:spPr>
            <a:xfrm>
              <a:off x="5481835" y="5265201"/>
              <a:ext cx="158366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0000"/>
                  </a:solidFill>
                  <a:latin typeface="Arial"/>
                  <a:ea typeface="Arial"/>
                  <a:cs typeface="Arial"/>
                  <a:sym typeface="Arial"/>
                </a:rPr>
                <a:t>Tên khóa</a:t>
              </a:r>
              <a:endParaRPr sz="2000">
                <a:solidFill>
                  <a:srgbClr val="FF0000"/>
                </a:solidFill>
                <a:latin typeface="Arial"/>
                <a:ea typeface="Arial"/>
                <a:cs typeface="Arial"/>
                <a:sym typeface="Arial"/>
              </a:endParaRPr>
            </a:p>
          </p:txBody>
        </p:sp>
        <p:sp>
          <p:nvSpPr>
            <p:cNvPr id="1556" name="Google Shape;1556;p47"/>
            <p:cNvSpPr txBox="1"/>
            <p:nvPr/>
          </p:nvSpPr>
          <p:spPr>
            <a:xfrm>
              <a:off x="2400894" y="5265201"/>
              <a:ext cx="197446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7030A0"/>
                  </a:solidFill>
                  <a:latin typeface="Arial"/>
                  <a:ea typeface="Arial"/>
                  <a:cs typeface="Arial"/>
                  <a:sym typeface="Arial"/>
                </a:rPr>
                <a:t>Tên vùng</a:t>
              </a:r>
              <a:endParaRPr sz="2000">
                <a:solidFill>
                  <a:srgbClr val="FF0000"/>
                </a:solidFill>
                <a:latin typeface="Arial"/>
                <a:ea typeface="Arial"/>
                <a:cs typeface="Arial"/>
                <a:sym typeface="Arial"/>
              </a:endParaRPr>
            </a:p>
          </p:txBody>
        </p:sp>
        <p:sp>
          <p:nvSpPr>
            <p:cNvPr id="1557" name="Google Shape;1557;p47"/>
            <p:cNvSpPr txBox="1"/>
            <p:nvPr/>
          </p:nvSpPr>
          <p:spPr>
            <a:xfrm>
              <a:off x="867102" y="5265200"/>
              <a:ext cx="197446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7F6000"/>
                  </a:solidFill>
                  <a:latin typeface="Arial"/>
                  <a:ea typeface="Arial"/>
                  <a:cs typeface="Arial"/>
                  <a:sym typeface="Arial"/>
                </a:rPr>
                <a:t> Tên Bucket </a:t>
              </a:r>
              <a:endParaRPr sz="2000">
                <a:solidFill>
                  <a:srgbClr val="FF0000"/>
                </a:solidFill>
                <a:latin typeface="Arial"/>
                <a:ea typeface="Arial"/>
                <a:cs typeface="Arial"/>
                <a:sym typeface="Arial"/>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2" name="Shape 1562"/>
        <p:cNvGrpSpPr/>
        <p:nvPr/>
      </p:nvGrpSpPr>
      <p:grpSpPr>
        <a:xfrm>
          <a:off x="0" y="0"/>
          <a:ext cx="0" cy="0"/>
          <a:chOff x="0" y="0"/>
          <a:chExt cx="0" cy="0"/>
        </a:xfrm>
      </p:grpSpPr>
      <p:sp>
        <p:nvSpPr>
          <p:cNvPr id="1563" name="Google Shape;1563;p4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Lưu trữ đám mây công cộng</a:t>
            </a:r>
            <a:endParaRPr/>
          </a:p>
        </p:txBody>
      </p:sp>
      <p:sp>
        <p:nvSpPr>
          <p:cNvPr id="1564" name="Google Shape;1564;p48"/>
          <p:cNvSpPr txBox="1"/>
          <p:nvPr>
            <p:ph idx="2" type="body"/>
          </p:nvPr>
        </p:nvSpPr>
        <p:spPr>
          <a:xfrm>
            <a:off x="535872" y="1342428"/>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Vùng (Regions)</a:t>
            </a:r>
            <a:endParaRPr/>
          </a:p>
        </p:txBody>
      </p:sp>
      <p:sp>
        <p:nvSpPr>
          <p:cNvPr id="1565" name="Google Shape;1565;p4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566" name="Google Shape;1566;p48"/>
          <p:cNvSpPr txBox="1"/>
          <p:nvPr>
            <p:ph idx="4" type="body"/>
          </p:nvPr>
        </p:nvSpPr>
        <p:spPr>
          <a:xfrm>
            <a:off x="535872" y="2045944"/>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Bạn có thể chọn Khu vực AWS địa lý nơi S3 sẽ lưu trữ các bộ chứa bạn đã tạo</a:t>
            </a:r>
            <a:endParaRPr/>
          </a:p>
          <a:p>
            <a:pPr indent="-177800" lvl="0" marL="177800" rtl="0" algn="l">
              <a:lnSpc>
                <a:spcPct val="128571"/>
              </a:lnSpc>
              <a:spcBef>
                <a:spcPts val="1000"/>
              </a:spcBef>
              <a:spcAft>
                <a:spcPts val="0"/>
              </a:spcAft>
              <a:buClr>
                <a:srgbClr val="262626"/>
              </a:buClr>
              <a:buSzPts val="1400"/>
              <a:buFont typeface="Arial"/>
              <a:buChar char="•"/>
            </a:pPr>
            <a:r>
              <a:rPr lang="en-US"/>
              <a:t>Đặt vùng cho phép bạn tối ưu hóa độ trễ và chi phí</a:t>
            </a:r>
            <a:endParaRPr/>
          </a:p>
          <a:p>
            <a:pPr indent="-177800" lvl="0" marL="177800" rtl="0" algn="l">
              <a:lnSpc>
                <a:spcPct val="128571"/>
              </a:lnSpc>
              <a:spcBef>
                <a:spcPts val="1000"/>
              </a:spcBef>
              <a:spcAft>
                <a:spcPts val="0"/>
              </a:spcAft>
              <a:buClr>
                <a:srgbClr val="262626"/>
              </a:buClr>
              <a:buSzPts val="1400"/>
              <a:buFont typeface="Arial"/>
              <a:buChar char="•"/>
            </a:pPr>
            <a:r>
              <a:rPr lang="en-US"/>
              <a:t>Các đối tượng được lưu trữ trong một vùng không bao giờ rời khỏi vùng trừ khi bạn chuyển chúng sang vùng khác một cách rõ ràng</a:t>
            </a:r>
            <a:endParaRPr/>
          </a:p>
          <a:p>
            <a:pPr indent="-116523" lvl="1" marL="360363" rtl="0" algn="l">
              <a:lnSpc>
                <a:spcPct val="138461"/>
              </a:lnSpc>
              <a:spcBef>
                <a:spcPts val="200"/>
              </a:spcBef>
              <a:spcAft>
                <a:spcPts val="0"/>
              </a:spcAft>
              <a:buClr>
                <a:srgbClr val="262626"/>
              </a:buClr>
              <a:buSzPts val="1040"/>
              <a:buNone/>
            </a:pPr>
            <a:r>
              <a:t/>
            </a:r>
            <a:endParaRPr/>
          </a:p>
        </p:txBody>
      </p:sp>
      <p:pic>
        <p:nvPicPr>
          <p:cNvPr descr="Multi-Region AWS Architecture Considerations" id="1567" name="Google Shape;1567;p48"/>
          <p:cNvPicPr preferRelativeResize="0"/>
          <p:nvPr/>
        </p:nvPicPr>
        <p:blipFill rotWithShape="1">
          <a:blip r:embed="rId3">
            <a:alphaModFix/>
          </a:blip>
          <a:srcRect b="0" l="0" r="0" t="0"/>
          <a:stretch/>
        </p:blipFill>
        <p:spPr>
          <a:xfrm>
            <a:off x="2074984" y="3320149"/>
            <a:ext cx="4993093" cy="299425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2" name="Shape 1572"/>
        <p:cNvGrpSpPr/>
        <p:nvPr/>
      </p:nvGrpSpPr>
      <p:grpSpPr>
        <a:xfrm>
          <a:off x="0" y="0"/>
          <a:ext cx="0" cy="0"/>
          <a:chOff x="0" y="0"/>
          <a:chExt cx="0" cy="0"/>
        </a:xfrm>
      </p:grpSpPr>
      <p:sp>
        <p:nvSpPr>
          <p:cNvPr id="1573" name="Google Shape;1573;p4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Lưu trữ đám mây công cộng</a:t>
            </a:r>
            <a:endParaRPr/>
          </a:p>
        </p:txBody>
      </p:sp>
      <p:sp>
        <p:nvSpPr>
          <p:cNvPr id="1574" name="Google Shape;1574;p4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Quy tắc đặt tên bucket S3</a:t>
            </a:r>
            <a:endParaRPr/>
          </a:p>
        </p:txBody>
      </p:sp>
      <p:sp>
        <p:nvSpPr>
          <p:cNvPr id="1575" name="Google Shape;1575;p4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576" name="Google Shape;1576;p4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Tên bucket phải dài từ 3 đến 63 ký tự.</a:t>
            </a:r>
            <a:endParaRPr/>
          </a:p>
          <a:p>
            <a:pPr indent="-177800" lvl="0" marL="177800" rtl="0" algn="l">
              <a:lnSpc>
                <a:spcPct val="128571"/>
              </a:lnSpc>
              <a:spcBef>
                <a:spcPts val="1000"/>
              </a:spcBef>
              <a:spcAft>
                <a:spcPts val="0"/>
              </a:spcAft>
              <a:buClr>
                <a:srgbClr val="262626"/>
              </a:buClr>
              <a:buSzPts val="1400"/>
              <a:buFont typeface="Arial"/>
              <a:buChar char="•"/>
            </a:pPr>
            <a:r>
              <a:rPr lang="en-US"/>
              <a:t>Chỉ sử dụng chữ thường, số, dấu chấm và dấu gạch ngang (-)</a:t>
            </a:r>
            <a:endParaRPr/>
          </a:p>
          <a:p>
            <a:pPr indent="-177800" lvl="0" marL="177800" rtl="0" algn="l">
              <a:lnSpc>
                <a:spcPct val="128571"/>
              </a:lnSpc>
              <a:spcBef>
                <a:spcPts val="1000"/>
              </a:spcBef>
              <a:spcAft>
                <a:spcPts val="0"/>
              </a:spcAft>
              <a:buClr>
                <a:srgbClr val="262626"/>
              </a:buClr>
              <a:buSzPts val="1400"/>
              <a:buFont typeface="Arial"/>
              <a:buChar char="•"/>
            </a:pPr>
            <a:r>
              <a:rPr lang="en-US"/>
              <a:t>Tên phải bắt đầu và kết thúc bằng một chữ cái hoặc số.</a:t>
            </a:r>
            <a:endParaRPr/>
          </a:p>
          <a:p>
            <a:pPr indent="-177800" lvl="0" marL="177800" rtl="0" algn="l">
              <a:lnSpc>
                <a:spcPct val="128571"/>
              </a:lnSpc>
              <a:spcBef>
                <a:spcPts val="1000"/>
              </a:spcBef>
              <a:spcAft>
                <a:spcPts val="0"/>
              </a:spcAft>
              <a:buClr>
                <a:srgbClr val="262626"/>
              </a:buClr>
              <a:buSzPts val="1400"/>
              <a:buFont typeface="Arial"/>
              <a:buChar char="•"/>
            </a:pPr>
            <a:r>
              <a:rPr lang="en-US"/>
              <a:t>Không sử dụng định dạng địa chỉ IP</a:t>
            </a:r>
            <a:endParaRPr/>
          </a:p>
          <a:p>
            <a:pPr indent="-177800" lvl="0" marL="177800" rtl="0" algn="l">
              <a:lnSpc>
                <a:spcPct val="128571"/>
              </a:lnSpc>
              <a:spcBef>
                <a:spcPts val="1000"/>
              </a:spcBef>
              <a:spcAft>
                <a:spcPts val="0"/>
              </a:spcAft>
              <a:buClr>
                <a:srgbClr val="262626"/>
              </a:buClr>
              <a:buSzPts val="1400"/>
              <a:buFont typeface="Arial"/>
              <a:buChar char="•"/>
            </a:pPr>
            <a:r>
              <a:rPr lang="en-US"/>
              <a:t>Tên phải là độc nhất trong phân vùng.</a:t>
            </a:r>
            <a:endParaRPr/>
          </a:p>
          <a:p>
            <a:pPr indent="-182563" lvl="1" marL="360363" rtl="0" algn="l">
              <a:lnSpc>
                <a:spcPct val="138461"/>
              </a:lnSpc>
              <a:spcBef>
                <a:spcPts val="200"/>
              </a:spcBef>
              <a:spcAft>
                <a:spcPts val="0"/>
              </a:spcAft>
              <a:buClr>
                <a:srgbClr val="262626"/>
              </a:buClr>
              <a:buSzPts val="1040"/>
              <a:buChar char="•"/>
            </a:pPr>
            <a:r>
              <a:rPr lang="en-US"/>
              <a:t>Một phân vùng là một nhóm Khu vực</a:t>
            </a:r>
            <a:endParaRPr/>
          </a:p>
          <a:p>
            <a:pPr indent="-182563" lvl="1" marL="360363" rtl="0" algn="l">
              <a:lnSpc>
                <a:spcPct val="138461"/>
              </a:lnSpc>
              <a:spcBef>
                <a:spcPts val="200"/>
              </a:spcBef>
              <a:spcAft>
                <a:spcPts val="0"/>
              </a:spcAft>
              <a:buClr>
                <a:srgbClr val="262626"/>
              </a:buClr>
              <a:buSzPts val="1040"/>
              <a:buChar char="•"/>
            </a:pPr>
            <a:r>
              <a:rPr lang="en-US"/>
              <a:t>AWS có ba phân vùng</a:t>
            </a:r>
            <a:endParaRPr/>
          </a:p>
          <a:p>
            <a:pPr indent="0" lvl="2" marL="844082" rtl="0" algn="l">
              <a:lnSpc>
                <a:spcPct val="90000"/>
              </a:lnSpc>
              <a:spcBef>
                <a:spcPts val="462"/>
              </a:spcBef>
              <a:spcAft>
                <a:spcPts val="0"/>
              </a:spcAft>
              <a:buClr>
                <a:schemeClr val="dk1"/>
              </a:buClr>
              <a:buSzPts val="1300"/>
              <a:buNone/>
            </a:pPr>
            <a:r>
              <a:rPr lang="en-US" sz="1300">
                <a:latin typeface="Arial"/>
                <a:ea typeface="Arial"/>
                <a:cs typeface="Arial"/>
                <a:sym typeface="Arial"/>
              </a:rPr>
              <a:t>aws (Tiêu chuẩn)</a:t>
            </a:r>
            <a:endParaRPr/>
          </a:p>
          <a:p>
            <a:pPr indent="0" lvl="2" marL="844082" rtl="0" algn="l">
              <a:lnSpc>
                <a:spcPct val="90000"/>
              </a:lnSpc>
              <a:spcBef>
                <a:spcPts val="462"/>
              </a:spcBef>
              <a:spcAft>
                <a:spcPts val="0"/>
              </a:spcAft>
              <a:buClr>
                <a:schemeClr val="dk1"/>
              </a:buClr>
              <a:buSzPts val="1300"/>
              <a:buNone/>
            </a:pPr>
            <a:r>
              <a:rPr lang="en-US" sz="1300">
                <a:latin typeface="Arial"/>
                <a:ea typeface="Arial"/>
                <a:cs typeface="Arial"/>
                <a:sym typeface="Arial"/>
              </a:rPr>
              <a:t>aws-cn (Trung Quốc)</a:t>
            </a:r>
            <a:endParaRPr/>
          </a:p>
          <a:p>
            <a:pPr indent="0" lvl="2" marL="844082" rtl="0" algn="l">
              <a:lnSpc>
                <a:spcPct val="90000"/>
              </a:lnSpc>
              <a:spcBef>
                <a:spcPts val="462"/>
              </a:spcBef>
              <a:spcAft>
                <a:spcPts val="0"/>
              </a:spcAft>
              <a:buClr>
                <a:schemeClr val="dk1"/>
              </a:buClr>
              <a:buSzPts val="1300"/>
              <a:buNone/>
            </a:pPr>
            <a:r>
              <a:rPr lang="en-US" sz="1300">
                <a:latin typeface="Arial"/>
                <a:ea typeface="Arial"/>
                <a:cs typeface="Arial"/>
                <a:sym typeface="Arial"/>
              </a:rPr>
              <a:t>aws-us-gov (AWS Govcloud tại các khu vực của Hoa Kỳ)</a:t>
            </a:r>
            <a:endParaRPr/>
          </a:p>
          <a:p>
            <a:pPr indent="-116523" lvl="1" marL="360363" rtl="0" algn="l">
              <a:lnSpc>
                <a:spcPct val="138461"/>
              </a:lnSpc>
              <a:spcBef>
                <a:spcPts val="200"/>
              </a:spcBef>
              <a:spcAft>
                <a:spcPts val="0"/>
              </a:spcAft>
              <a:buClr>
                <a:srgbClr val="262626"/>
              </a:buClr>
              <a:buSzPts val="104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a:t>Giải pháp thay thế lưu trữ dữ liệu</a:t>
            </a:r>
            <a:endParaRPr/>
          </a:p>
        </p:txBody>
      </p:sp>
      <p:sp>
        <p:nvSpPr>
          <p:cNvPr id="118" name="Google Shape;118;p5"/>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1. </a:t>
            </a:r>
            <a:endParaRPr/>
          </a:p>
        </p:txBody>
      </p:sp>
      <p:sp>
        <p:nvSpPr>
          <p:cNvPr id="119" name="Google Shape;119;p5"/>
          <p:cNvSpPr/>
          <p:nvPr/>
        </p:nvSpPr>
        <p:spPr>
          <a:xfrm>
            <a:off x="1234524" y="4066410"/>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1.1. Lưu trữ tại chỗ</a:t>
            </a:r>
            <a:endParaRPr sz="1800">
              <a:solidFill>
                <a:srgbClr val="3F3F3F"/>
              </a:solidFill>
              <a:latin typeface="Arial"/>
              <a:ea typeface="Arial"/>
              <a:cs typeface="Arial"/>
              <a:sym typeface="Arial"/>
            </a:endParaRPr>
          </a:p>
        </p:txBody>
      </p:sp>
      <p:sp>
        <p:nvSpPr>
          <p:cNvPr id="120" name="Google Shape;120;p5"/>
          <p:cNvSpPr/>
          <p:nvPr/>
        </p:nvSpPr>
        <p:spPr>
          <a:xfrm>
            <a:off x="1051644" y="4065237"/>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Arial"/>
              <a:ea typeface="Arial"/>
              <a:cs typeface="Arial"/>
              <a:sym typeface="Arial"/>
            </a:endParaRPr>
          </a:p>
        </p:txBody>
      </p:sp>
      <p:sp>
        <p:nvSpPr>
          <p:cNvPr id="121" name="Google Shape;121;p5"/>
          <p:cNvSpPr/>
          <p:nvPr/>
        </p:nvSpPr>
        <p:spPr>
          <a:xfrm>
            <a:off x="1234524" y="4496244"/>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1.2. Lưu trữ đám mây công cộng</a:t>
            </a:r>
            <a:endParaRPr sz="1800">
              <a:solidFill>
                <a:srgbClr val="A5A5A5"/>
              </a:solidFill>
              <a:latin typeface="Arial"/>
              <a:ea typeface="Arial"/>
              <a:cs typeface="Arial"/>
              <a:sym typeface="Arial"/>
            </a:endParaRPr>
          </a:p>
        </p:txBody>
      </p:sp>
      <p:sp>
        <p:nvSpPr>
          <p:cNvPr id="122" name="Google Shape;122;p5"/>
          <p:cNvSpPr/>
          <p:nvPr/>
        </p:nvSpPr>
        <p:spPr>
          <a:xfrm>
            <a:off x="1051644" y="4495071"/>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1" name="Shape 1581"/>
        <p:cNvGrpSpPr/>
        <p:nvPr/>
      </p:nvGrpSpPr>
      <p:grpSpPr>
        <a:xfrm>
          <a:off x="0" y="0"/>
          <a:ext cx="0" cy="0"/>
          <a:chOff x="0" y="0"/>
          <a:chExt cx="0" cy="0"/>
        </a:xfrm>
      </p:grpSpPr>
      <p:sp>
        <p:nvSpPr>
          <p:cNvPr id="1582" name="Google Shape;1582;p5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Lưu trữ đám mây công cộng</a:t>
            </a:r>
            <a:endParaRPr/>
          </a:p>
        </p:txBody>
      </p:sp>
      <p:sp>
        <p:nvSpPr>
          <p:cNvPr id="1583" name="Google Shape;1583;p5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Truy cập một bucket</a:t>
            </a:r>
            <a:endParaRPr/>
          </a:p>
        </p:txBody>
      </p:sp>
      <p:sp>
        <p:nvSpPr>
          <p:cNvPr id="1584" name="Google Shape;1584;p5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585" name="Google Shape;1585;p5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Truy cập kiểu lưu trữ ảo (Virtual-hosted-style)</a:t>
            </a:r>
            <a:endParaRPr/>
          </a:p>
          <a:p>
            <a:pPr indent="-182563" lvl="1" marL="360363" rtl="0" algn="l">
              <a:lnSpc>
                <a:spcPct val="138461"/>
              </a:lnSpc>
              <a:spcBef>
                <a:spcPts val="200"/>
              </a:spcBef>
              <a:spcAft>
                <a:spcPts val="0"/>
              </a:spcAft>
              <a:buClr>
                <a:srgbClr val="262626"/>
              </a:buClr>
              <a:buSzPts val="1040"/>
              <a:buChar char="•"/>
            </a:pPr>
            <a:r>
              <a:rPr lang="en-US"/>
              <a:t>https://</a:t>
            </a:r>
            <a:r>
              <a:rPr lang="en-US">
                <a:solidFill>
                  <a:srgbClr val="FF0000"/>
                </a:solidFill>
              </a:rPr>
              <a:t>bucket-name</a:t>
            </a:r>
            <a:r>
              <a:rPr lang="en-US"/>
              <a:t>.s3.</a:t>
            </a:r>
            <a:r>
              <a:rPr lang="en-US">
                <a:solidFill>
                  <a:srgbClr val="FF0000"/>
                </a:solidFill>
              </a:rPr>
              <a:t>Region</a:t>
            </a:r>
            <a:r>
              <a:rPr lang="en-US"/>
              <a:t>.amazonaws.com/</a:t>
            </a:r>
            <a:r>
              <a:rPr lang="en-US">
                <a:solidFill>
                  <a:srgbClr val="FF0000"/>
                </a:solidFill>
              </a:rPr>
              <a:t>key name</a:t>
            </a:r>
            <a:endParaRPr/>
          </a:p>
          <a:p>
            <a:pPr indent="0" lvl="0" marL="0" rtl="0" algn="l">
              <a:lnSpc>
                <a:spcPct val="128571"/>
              </a:lnSpc>
              <a:spcBef>
                <a:spcPts val="1000"/>
              </a:spcBef>
              <a:spcAft>
                <a:spcPts val="0"/>
              </a:spcAft>
              <a:buClr>
                <a:srgbClr val="262626"/>
              </a:buClr>
              <a:buSzPts val="1400"/>
              <a:buNone/>
            </a:pPr>
            <a:r>
              <a:t/>
            </a:r>
            <a:endParaRPr i="1"/>
          </a:p>
          <a:p>
            <a:pPr indent="-177800" lvl="0" marL="177800" rtl="0" algn="l">
              <a:lnSpc>
                <a:spcPct val="128571"/>
              </a:lnSpc>
              <a:spcBef>
                <a:spcPts val="1000"/>
              </a:spcBef>
              <a:spcAft>
                <a:spcPts val="0"/>
              </a:spcAft>
              <a:buClr>
                <a:srgbClr val="262626"/>
              </a:buClr>
              <a:buSzPts val="1400"/>
              <a:buFont typeface="Arial"/>
              <a:buChar char="•"/>
            </a:pPr>
            <a:r>
              <a:rPr lang="en-US"/>
              <a:t>Truy cập theo kiểu đường dẫn (Path-style)</a:t>
            </a:r>
            <a:endParaRPr/>
          </a:p>
          <a:p>
            <a:pPr indent="-182563" lvl="1" marL="360363" rtl="0" algn="l">
              <a:lnSpc>
                <a:spcPct val="138461"/>
              </a:lnSpc>
              <a:spcBef>
                <a:spcPts val="200"/>
              </a:spcBef>
              <a:spcAft>
                <a:spcPts val="0"/>
              </a:spcAft>
              <a:buClr>
                <a:srgbClr val="262626"/>
              </a:buClr>
              <a:buSzPts val="1040"/>
              <a:buChar char="•"/>
            </a:pPr>
            <a:r>
              <a:rPr lang="en-US"/>
              <a:t>https://s3.</a:t>
            </a:r>
            <a:r>
              <a:rPr lang="en-US">
                <a:solidFill>
                  <a:srgbClr val="FF0000"/>
                </a:solidFill>
              </a:rPr>
              <a:t>Region</a:t>
            </a:r>
            <a:r>
              <a:rPr lang="en-US"/>
              <a:t>.amazonaws.com/</a:t>
            </a:r>
            <a:r>
              <a:rPr lang="en-US">
                <a:solidFill>
                  <a:srgbClr val="FF0000"/>
                </a:solidFill>
              </a:rPr>
              <a:t>bucket-name</a:t>
            </a:r>
            <a:r>
              <a:rPr lang="en-US"/>
              <a:t>/</a:t>
            </a:r>
            <a:r>
              <a:rPr lang="en-US">
                <a:solidFill>
                  <a:srgbClr val="FF0000"/>
                </a:solidFill>
              </a:rPr>
              <a:t>key name</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Truy cập một bucket thông qua các điểm truy cập S3</a:t>
            </a:r>
            <a:endParaRPr/>
          </a:p>
          <a:p>
            <a:pPr indent="-182563" lvl="1" marL="360363" rtl="0" algn="l">
              <a:lnSpc>
                <a:spcPct val="138461"/>
              </a:lnSpc>
              <a:spcBef>
                <a:spcPts val="200"/>
              </a:spcBef>
              <a:spcAft>
                <a:spcPts val="0"/>
              </a:spcAft>
              <a:buClr>
                <a:srgbClr val="262626"/>
              </a:buClr>
              <a:buSzPts val="1040"/>
              <a:buChar char="•"/>
            </a:pPr>
            <a:r>
              <a:rPr lang="en-US"/>
              <a:t>https://AccessPointName-AccountId.s3-accesspoint.region.amazonaws.com</a:t>
            </a:r>
            <a:endParaRPr/>
          </a:p>
          <a:p>
            <a:pPr indent="0" lvl="1" marL="177800" rtl="0" algn="l">
              <a:lnSpc>
                <a:spcPct val="138461"/>
              </a:lnSpc>
              <a:spcBef>
                <a:spcPts val="200"/>
              </a:spcBef>
              <a:spcAft>
                <a:spcPts val="0"/>
              </a:spcAft>
              <a:buClr>
                <a:srgbClr val="262626"/>
              </a:buClr>
              <a:buSzPts val="1040"/>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Truy cập một bucket bằng S3: //</a:t>
            </a:r>
            <a:endParaRPr/>
          </a:p>
          <a:p>
            <a:pPr indent="-182563" lvl="1" marL="360363" rtl="0" algn="l">
              <a:lnSpc>
                <a:spcPct val="138461"/>
              </a:lnSpc>
              <a:spcBef>
                <a:spcPts val="200"/>
              </a:spcBef>
              <a:spcAft>
                <a:spcPts val="0"/>
              </a:spcAft>
              <a:buClr>
                <a:srgbClr val="262626"/>
              </a:buClr>
              <a:buSzPts val="1040"/>
              <a:buChar char="•"/>
            </a:pPr>
            <a:r>
              <a:rPr lang="en-US"/>
              <a:t>S3://bucket-name/key-name</a:t>
            </a:r>
            <a:endParaRPr/>
          </a:p>
          <a:p>
            <a:pPr indent="-116523" lvl="1" marL="360363" rtl="0" algn="l">
              <a:lnSpc>
                <a:spcPct val="138461"/>
              </a:lnSpc>
              <a:spcBef>
                <a:spcPts val="200"/>
              </a:spcBef>
              <a:spcAft>
                <a:spcPts val="0"/>
              </a:spcAft>
              <a:buClr>
                <a:srgbClr val="262626"/>
              </a:buClr>
              <a:buSzPts val="104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0" name="Shape 1590"/>
        <p:cNvGrpSpPr/>
        <p:nvPr/>
      </p:nvGrpSpPr>
      <p:grpSpPr>
        <a:xfrm>
          <a:off x="0" y="0"/>
          <a:ext cx="0" cy="0"/>
          <a:chOff x="0" y="0"/>
          <a:chExt cx="0" cy="0"/>
        </a:xfrm>
      </p:grpSpPr>
      <p:sp>
        <p:nvSpPr>
          <p:cNvPr id="1591" name="Google Shape;1591;p5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Lưu trữ đám mây công cộng</a:t>
            </a:r>
            <a:endParaRPr/>
          </a:p>
        </p:txBody>
      </p:sp>
      <p:sp>
        <p:nvSpPr>
          <p:cNvPr id="1592" name="Google Shape;1592;p5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Xóa một bucket</a:t>
            </a:r>
            <a:endParaRPr/>
          </a:p>
        </p:txBody>
      </p:sp>
      <p:sp>
        <p:nvSpPr>
          <p:cNvPr id="1593" name="Google Shape;1593;p5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594" name="Google Shape;1594;p5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Thao tác xóa khi kích hoạt phiên bản bucket S3 sẽ xóa vĩnh viễn tất cả các phiên bản của tất cả các đối tượng trong bucket.</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Cân nhắc trước khi xóa</a:t>
            </a:r>
            <a:endParaRPr/>
          </a:p>
          <a:p>
            <a:pPr indent="-182563" lvl="1" marL="360363" rtl="0" algn="l">
              <a:lnSpc>
                <a:spcPct val="138461"/>
              </a:lnSpc>
              <a:spcBef>
                <a:spcPts val="200"/>
              </a:spcBef>
              <a:spcAft>
                <a:spcPts val="0"/>
              </a:spcAft>
              <a:buClr>
                <a:srgbClr val="262626"/>
              </a:buClr>
              <a:buSzPts val="1040"/>
              <a:buChar char="•"/>
            </a:pPr>
            <a:r>
              <a:rPr lang="en-US"/>
              <a:t>Tên bucket là duy nhất. Việc xóa một bucket làm cho tên của nó có sẵn cho những người dùng AWS khác.</a:t>
            </a:r>
            <a:endParaRPr/>
          </a:p>
          <a:p>
            <a:pPr indent="-182563" lvl="1" marL="360363" rtl="0" algn="l">
              <a:lnSpc>
                <a:spcPct val="138461"/>
              </a:lnSpc>
              <a:spcBef>
                <a:spcPts val="200"/>
              </a:spcBef>
              <a:spcAft>
                <a:spcPts val="0"/>
              </a:spcAft>
              <a:buClr>
                <a:srgbClr val="262626"/>
              </a:buClr>
              <a:buSzPts val="1040"/>
              <a:buChar char="•"/>
            </a:pPr>
            <a:r>
              <a:rPr lang="en-US"/>
              <a:t>Việc xóa một bucket chứa các đối tượng sẽ xóa vĩnh viễn tất cả các đối tượng trong bucket, kể cả các đối tượng đã được chuyển đổi thành lớp lưu trữ S3 Glacier.</a:t>
            </a:r>
            <a:endParaRPr/>
          </a:p>
          <a:p>
            <a:pPr indent="-182563" lvl="1" marL="360363" rtl="0" algn="l">
              <a:lnSpc>
                <a:spcPct val="138461"/>
              </a:lnSpc>
              <a:spcBef>
                <a:spcPts val="200"/>
              </a:spcBef>
              <a:spcAft>
                <a:spcPts val="0"/>
              </a:spcAft>
              <a:buClr>
                <a:srgbClr val="262626"/>
              </a:buClr>
              <a:buSzPts val="1040"/>
              <a:buChar char="•"/>
            </a:pPr>
            <a:r>
              <a:rPr lang="en-US"/>
              <a:t>Nếu bộ chứa của bạn đang nhận dữ liệu nhật ký từ Cân bằng tải đàn hồi (ELB), chúng tôi khuyên bạn nên ngừng vận chuyển nhật ký ELB tới bộ chứa trước khi xóa bucket.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9" name="Shape 1599"/>
        <p:cNvGrpSpPr/>
        <p:nvPr/>
      </p:nvGrpSpPr>
      <p:grpSpPr>
        <a:xfrm>
          <a:off x="0" y="0"/>
          <a:ext cx="0" cy="0"/>
          <a:chOff x="0" y="0"/>
          <a:chExt cx="0" cy="0"/>
        </a:xfrm>
      </p:grpSpPr>
      <p:sp>
        <p:nvSpPr>
          <p:cNvPr id="1600" name="Google Shape;1600;p5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Lưu trữ đám mây công cộng</a:t>
            </a:r>
            <a:endParaRPr/>
          </a:p>
        </p:txBody>
      </p:sp>
      <p:sp>
        <p:nvSpPr>
          <p:cNvPr id="1601" name="Google Shape;1601;p5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Lớp lưu trữ S3</a:t>
            </a:r>
            <a:endParaRPr/>
          </a:p>
        </p:txBody>
      </p:sp>
      <p:sp>
        <p:nvSpPr>
          <p:cNvPr id="1602" name="Google Shape;1602;p5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603" name="Google Shape;1603;p5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lớp lưu trữ được thiết kế cho trường hợp sử dụng của bạn</a:t>
            </a:r>
            <a:endParaRPr/>
          </a:p>
        </p:txBody>
      </p:sp>
      <p:grpSp>
        <p:nvGrpSpPr>
          <p:cNvPr id="1604" name="Google Shape;1604;p52"/>
          <p:cNvGrpSpPr/>
          <p:nvPr/>
        </p:nvGrpSpPr>
        <p:grpSpPr>
          <a:xfrm>
            <a:off x="6308058" y="3003248"/>
            <a:ext cx="2498304" cy="2922477"/>
            <a:chOff x="6728972" y="2959706"/>
            <a:chExt cx="2498304" cy="2922477"/>
          </a:xfrm>
        </p:grpSpPr>
        <p:sp>
          <p:nvSpPr>
            <p:cNvPr id="1605" name="Google Shape;1605;p52"/>
            <p:cNvSpPr/>
            <p:nvPr/>
          </p:nvSpPr>
          <p:spPr>
            <a:xfrm>
              <a:off x="6728972" y="4101333"/>
              <a:ext cx="2498304" cy="1780850"/>
            </a:xfrm>
            <a:prstGeom prst="roundRect">
              <a:avLst>
                <a:gd fmla="val 16667" name="adj"/>
              </a:avLst>
            </a:prstGeom>
            <a:solidFill>
              <a:schemeClr val="lt1"/>
            </a:solidFill>
            <a:ln cap="flat" cmpd="sng" w="9525">
              <a:solidFill>
                <a:srgbClr val="0043B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43B2"/>
                </a:buClr>
                <a:buSzPts val="1600"/>
                <a:buFont typeface="Arial"/>
                <a:buNone/>
              </a:pPr>
              <a:r>
                <a:rPr lang="en-US" sz="1600">
                  <a:solidFill>
                    <a:srgbClr val="0043B2"/>
                  </a:solidFill>
                  <a:latin typeface="Arial"/>
                  <a:ea typeface="Arial"/>
                  <a:cs typeface="Arial"/>
                  <a:sym typeface="Arial"/>
                </a:rPr>
                <a:t>Amazon Glacier</a:t>
              </a:r>
              <a:endParaRPr/>
            </a:p>
            <a:p>
              <a:pPr indent="-211021" lvl="0" marL="211021" marR="0" rtl="0" algn="l">
                <a:lnSpc>
                  <a:spcPct val="90000"/>
                </a:lnSpc>
                <a:spcBef>
                  <a:spcPts val="923"/>
                </a:spcBef>
                <a:spcAft>
                  <a:spcPts val="0"/>
                </a:spcAft>
                <a:buClr>
                  <a:srgbClr val="0043B2"/>
                </a:buClr>
                <a:buSzPts val="1400"/>
                <a:buFont typeface="Noto Sans Symbols"/>
                <a:buChar char="✔"/>
              </a:pPr>
              <a:r>
                <a:rPr lang="en-US" sz="1400">
                  <a:solidFill>
                    <a:srgbClr val="0043B2"/>
                  </a:solidFill>
                  <a:latin typeface="Arial"/>
                  <a:ea typeface="Arial"/>
                  <a:cs typeface="Arial"/>
                  <a:sym typeface="Arial"/>
                </a:rPr>
                <a:t>Lưu trữ dài hạn</a:t>
              </a:r>
              <a:endParaRPr/>
            </a:p>
            <a:p>
              <a:pPr indent="-211021" lvl="0" marL="211021" marR="0" rtl="0" algn="l">
                <a:lnSpc>
                  <a:spcPct val="90000"/>
                </a:lnSpc>
                <a:spcBef>
                  <a:spcPts val="923"/>
                </a:spcBef>
                <a:spcAft>
                  <a:spcPts val="0"/>
                </a:spcAft>
                <a:buClr>
                  <a:srgbClr val="0043B2"/>
                </a:buClr>
                <a:buSzPts val="1400"/>
                <a:buFont typeface="Noto Sans Symbols"/>
                <a:buChar char="✔"/>
              </a:pPr>
              <a:r>
                <a:rPr lang="en-US" sz="1400">
                  <a:solidFill>
                    <a:srgbClr val="0043B2"/>
                  </a:solidFill>
                  <a:latin typeface="Arial"/>
                  <a:ea typeface="Arial"/>
                  <a:cs typeface="Arial"/>
                  <a:sym typeface="Arial"/>
                </a:rPr>
                <a:t>Bảo quản kỹ thuật số</a:t>
              </a:r>
              <a:endParaRPr/>
            </a:p>
            <a:p>
              <a:pPr indent="-211021" lvl="0" marL="211021" marR="0" rtl="0" algn="l">
                <a:lnSpc>
                  <a:spcPct val="90000"/>
                </a:lnSpc>
                <a:spcBef>
                  <a:spcPts val="923"/>
                </a:spcBef>
                <a:spcAft>
                  <a:spcPts val="0"/>
                </a:spcAft>
                <a:buClr>
                  <a:srgbClr val="0043B2"/>
                </a:buClr>
                <a:buSzPts val="1400"/>
                <a:buFont typeface="Noto Sans Symbols"/>
                <a:buChar char="✔"/>
              </a:pPr>
              <a:r>
                <a:rPr lang="en-US" sz="1400">
                  <a:solidFill>
                    <a:srgbClr val="0043B2"/>
                  </a:solidFill>
                  <a:latin typeface="Arial"/>
                  <a:ea typeface="Arial"/>
                  <a:cs typeface="Arial"/>
                  <a:sym typeface="Arial"/>
                </a:rPr>
                <a:t>Thay thế băng từ</a:t>
              </a:r>
              <a:endParaRPr sz="1400">
                <a:solidFill>
                  <a:srgbClr val="0043B2"/>
                </a:solidFill>
                <a:latin typeface="Arial"/>
                <a:ea typeface="Arial"/>
                <a:cs typeface="Arial"/>
                <a:sym typeface="Arial"/>
              </a:endParaRPr>
            </a:p>
          </p:txBody>
        </p:sp>
        <p:pic>
          <p:nvPicPr>
            <p:cNvPr id="1606" name="Google Shape;1606;p52"/>
            <p:cNvPicPr preferRelativeResize="0"/>
            <p:nvPr/>
          </p:nvPicPr>
          <p:blipFill rotWithShape="1">
            <a:blip r:embed="rId3">
              <a:alphaModFix/>
            </a:blip>
            <a:srcRect b="0" l="0" r="0" t="0"/>
            <a:stretch/>
          </p:blipFill>
          <p:spPr>
            <a:xfrm>
              <a:off x="7614938" y="2959706"/>
              <a:ext cx="726373" cy="871648"/>
            </a:xfrm>
            <a:prstGeom prst="rect">
              <a:avLst/>
            </a:prstGeom>
            <a:noFill/>
            <a:ln>
              <a:noFill/>
            </a:ln>
          </p:spPr>
        </p:pic>
      </p:grpSp>
      <p:grpSp>
        <p:nvGrpSpPr>
          <p:cNvPr id="1607" name="Google Shape;1607;p52"/>
          <p:cNvGrpSpPr/>
          <p:nvPr/>
        </p:nvGrpSpPr>
        <p:grpSpPr>
          <a:xfrm>
            <a:off x="3567289" y="3003248"/>
            <a:ext cx="2652889" cy="2922477"/>
            <a:chOff x="3439886" y="2959706"/>
            <a:chExt cx="2652889" cy="2922477"/>
          </a:xfrm>
        </p:grpSpPr>
        <p:sp>
          <p:nvSpPr>
            <p:cNvPr id="1608" name="Google Shape;1608;p52"/>
            <p:cNvSpPr/>
            <p:nvPr/>
          </p:nvSpPr>
          <p:spPr>
            <a:xfrm>
              <a:off x="3439886" y="4101333"/>
              <a:ext cx="2652889" cy="1780850"/>
            </a:xfrm>
            <a:prstGeom prst="roundRect">
              <a:avLst>
                <a:gd fmla="val 16667" name="adj"/>
              </a:avLst>
            </a:prstGeom>
            <a:solidFill>
              <a:schemeClr val="lt1"/>
            </a:solidFill>
            <a:ln cap="flat" cmpd="sng" w="9525">
              <a:solidFill>
                <a:srgbClr val="0043B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43B2"/>
                </a:buClr>
                <a:buSzPts val="1600"/>
                <a:buFont typeface="Arial"/>
                <a:buNone/>
              </a:pPr>
              <a:r>
                <a:rPr lang="en-US" sz="1600">
                  <a:solidFill>
                    <a:srgbClr val="0043B2"/>
                  </a:solidFill>
                  <a:latin typeface="Arial"/>
                  <a:ea typeface="Arial"/>
                  <a:cs typeface="Arial"/>
                  <a:sym typeface="Arial"/>
                </a:rPr>
                <a:t>Tiêu chuẩn - IA</a:t>
              </a:r>
              <a:endParaRPr/>
            </a:p>
            <a:p>
              <a:pPr indent="-211021" lvl="0" marL="211021" marR="0" rtl="0" algn="l">
                <a:lnSpc>
                  <a:spcPct val="90000"/>
                </a:lnSpc>
                <a:spcBef>
                  <a:spcPts val="923"/>
                </a:spcBef>
                <a:spcAft>
                  <a:spcPts val="0"/>
                </a:spcAft>
                <a:buClr>
                  <a:srgbClr val="0043B2"/>
                </a:buClr>
                <a:buSzPts val="1400"/>
                <a:buFont typeface="Noto Sans Symbols"/>
                <a:buChar char="✔"/>
              </a:pPr>
              <a:r>
                <a:rPr lang="en-US" sz="1400">
                  <a:solidFill>
                    <a:srgbClr val="0043B2"/>
                  </a:solidFill>
                  <a:latin typeface="Arial"/>
                  <a:ea typeface="Arial"/>
                  <a:cs typeface="Arial"/>
                  <a:sym typeface="Arial"/>
                </a:rPr>
                <a:t>Sao lưu &amp; lưu trữ</a:t>
              </a:r>
              <a:endParaRPr/>
            </a:p>
            <a:p>
              <a:pPr indent="-211021" lvl="0" marL="211021" marR="0" rtl="0" algn="l">
                <a:lnSpc>
                  <a:spcPct val="90000"/>
                </a:lnSpc>
                <a:spcBef>
                  <a:spcPts val="923"/>
                </a:spcBef>
                <a:spcAft>
                  <a:spcPts val="0"/>
                </a:spcAft>
                <a:buClr>
                  <a:srgbClr val="0043B2"/>
                </a:buClr>
                <a:buSzPts val="1400"/>
                <a:buFont typeface="Noto Sans Symbols"/>
                <a:buChar char="✔"/>
              </a:pPr>
              <a:r>
                <a:rPr lang="en-US" sz="1400">
                  <a:solidFill>
                    <a:srgbClr val="0043B2"/>
                  </a:solidFill>
                  <a:latin typeface="Arial"/>
                  <a:ea typeface="Arial"/>
                  <a:cs typeface="Arial"/>
                  <a:sym typeface="Arial"/>
                </a:rPr>
                <a:t>Phục hồi sau thảm họa</a:t>
              </a:r>
              <a:endParaRPr/>
            </a:p>
            <a:p>
              <a:pPr indent="-211021" lvl="0" marL="211021" marR="0" rtl="0" algn="l">
                <a:lnSpc>
                  <a:spcPct val="90000"/>
                </a:lnSpc>
                <a:spcBef>
                  <a:spcPts val="923"/>
                </a:spcBef>
                <a:spcAft>
                  <a:spcPts val="0"/>
                </a:spcAft>
                <a:buClr>
                  <a:srgbClr val="0043B2"/>
                </a:buClr>
                <a:buSzPts val="1400"/>
                <a:buFont typeface="Noto Sans Symbols"/>
                <a:buChar char="✔"/>
              </a:pPr>
              <a:r>
                <a:rPr lang="en-US" sz="1400">
                  <a:solidFill>
                    <a:srgbClr val="0043B2"/>
                  </a:solidFill>
                  <a:latin typeface="Arial"/>
                  <a:ea typeface="Arial"/>
                  <a:cs typeface="Arial"/>
                  <a:sym typeface="Arial"/>
                </a:rPr>
                <a:t>Đồng bộ hóa và chia sẻ tệp</a:t>
              </a:r>
              <a:endParaRPr/>
            </a:p>
            <a:p>
              <a:pPr indent="-211021" lvl="0" marL="211021" marR="0" rtl="0" algn="l">
                <a:lnSpc>
                  <a:spcPct val="90000"/>
                </a:lnSpc>
                <a:spcBef>
                  <a:spcPts val="923"/>
                </a:spcBef>
                <a:spcAft>
                  <a:spcPts val="0"/>
                </a:spcAft>
                <a:buClr>
                  <a:srgbClr val="0043B2"/>
                </a:buClr>
                <a:buSzPts val="1400"/>
                <a:buFont typeface="Noto Sans Symbols"/>
                <a:buChar char="✔"/>
              </a:pPr>
              <a:r>
                <a:rPr lang="en-US" sz="1400">
                  <a:solidFill>
                    <a:srgbClr val="0043B2"/>
                  </a:solidFill>
                  <a:latin typeface="Arial"/>
                  <a:ea typeface="Arial"/>
                  <a:cs typeface="Arial"/>
                  <a:sym typeface="Arial"/>
                </a:rPr>
                <a:t>Dữ liệu lưu trữ lâu</a:t>
              </a:r>
              <a:endParaRPr sz="1400">
                <a:solidFill>
                  <a:srgbClr val="0043B2"/>
                </a:solidFill>
                <a:latin typeface="Arial"/>
                <a:ea typeface="Arial"/>
                <a:cs typeface="Arial"/>
                <a:sym typeface="Arial"/>
              </a:endParaRPr>
            </a:p>
          </p:txBody>
        </p:sp>
        <p:grpSp>
          <p:nvGrpSpPr>
            <p:cNvPr id="1609" name="Google Shape;1609;p52"/>
            <p:cNvGrpSpPr/>
            <p:nvPr/>
          </p:nvGrpSpPr>
          <p:grpSpPr>
            <a:xfrm>
              <a:off x="4312122" y="2959706"/>
              <a:ext cx="947521" cy="947521"/>
              <a:chOff x="4312122" y="2959706"/>
              <a:chExt cx="947521" cy="947521"/>
            </a:xfrm>
          </p:grpSpPr>
          <p:pic>
            <p:nvPicPr>
              <p:cNvPr id="1610" name="Google Shape;1610;p52"/>
              <p:cNvPicPr preferRelativeResize="0"/>
              <p:nvPr/>
            </p:nvPicPr>
            <p:blipFill rotWithShape="1">
              <a:blip r:embed="rId4">
                <a:alphaModFix/>
              </a:blip>
              <a:srcRect b="0" l="0" r="0" t="0"/>
              <a:stretch/>
            </p:blipFill>
            <p:spPr>
              <a:xfrm>
                <a:off x="4312122" y="2959706"/>
                <a:ext cx="947521" cy="947521"/>
              </a:xfrm>
              <a:prstGeom prst="rect">
                <a:avLst/>
              </a:prstGeom>
              <a:noFill/>
              <a:ln>
                <a:noFill/>
              </a:ln>
            </p:spPr>
          </p:pic>
          <p:pic>
            <p:nvPicPr>
              <p:cNvPr id="1611" name="Google Shape;1611;p52"/>
              <p:cNvPicPr preferRelativeResize="0"/>
              <p:nvPr/>
            </p:nvPicPr>
            <p:blipFill rotWithShape="1">
              <a:blip r:embed="rId5">
                <a:alphaModFix/>
              </a:blip>
              <a:srcRect b="0" l="0" r="0" t="0"/>
              <a:stretch/>
            </p:blipFill>
            <p:spPr>
              <a:xfrm>
                <a:off x="4656630" y="3242279"/>
                <a:ext cx="258505" cy="258505"/>
              </a:xfrm>
              <a:prstGeom prst="rect">
                <a:avLst/>
              </a:prstGeom>
              <a:noFill/>
              <a:ln>
                <a:noFill/>
              </a:ln>
            </p:spPr>
          </p:pic>
        </p:grpSp>
      </p:grpSp>
      <p:grpSp>
        <p:nvGrpSpPr>
          <p:cNvPr id="1612" name="Google Shape;1612;p52"/>
          <p:cNvGrpSpPr/>
          <p:nvPr/>
        </p:nvGrpSpPr>
        <p:grpSpPr>
          <a:xfrm>
            <a:off x="978421" y="3003248"/>
            <a:ext cx="2498304" cy="2922477"/>
            <a:chOff x="586535" y="2959706"/>
            <a:chExt cx="2498304" cy="2922477"/>
          </a:xfrm>
        </p:grpSpPr>
        <p:sp>
          <p:nvSpPr>
            <p:cNvPr id="1613" name="Google Shape;1613;p52"/>
            <p:cNvSpPr/>
            <p:nvPr/>
          </p:nvSpPr>
          <p:spPr>
            <a:xfrm>
              <a:off x="586535" y="4101333"/>
              <a:ext cx="2498304" cy="1780850"/>
            </a:xfrm>
            <a:prstGeom prst="roundRect">
              <a:avLst>
                <a:gd fmla="val 16667" name="adj"/>
              </a:avLst>
            </a:prstGeom>
            <a:solidFill>
              <a:schemeClr val="lt1"/>
            </a:solidFill>
            <a:ln cap="flat" cmpd="sng" w="9525">
              <a:solidFill>
                <a:srgbClr val="0043B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43B2"/>
                </a:buClr>
                <a:buSzPts val="1600"/>
                <a:buFont typeface="Arial"/>
                <a:buNone/>
              </a:pPr>
              <a:r>
                <a:rPr lang="en-US" sz="1600">
                  <a:solidFill>
                    <a:srgbClr val="0043B2"/>
                  </a:solidFill>
                  <a:latin typeface="Arial"/>
                  <a:ea typeface="Arial"/>
                  <a:cs typeface="Arial"/>
                  <a:sym typeface="Arial"/>
                </a:rPr>
                <a:t>S3 Tiêu chuẩn</a:t>
              </a:r>
              <a:endParaRPr sz="1600">
                <a:solidFill>
                  <a:srgbClr val="0043B2"/>
                </a:solidFill>
                <a:latin typeface="Arial"/>
                <a:ea typeface="Arial"/>
                <a:cs typeface="Arial"/>
                <a:sym typeface="Arial"/>
              </a:endParaRPr>
            </a:p>
            <a:p>
              <a:pPr indent="-211021" lvl="0" marL="211021" marR="0" rtl="0" algn="l">
                <a:lnSpc>
                  <a:spcPct val="90000"/>
                </a:lnSpc>
                <a:spcBef>
                  <a:spcPts val="923"/>
                </a:spcBef>
                <a:spcAft>
                  <a:spcPts val="0"/>
                </a:spcAft>
                <a:buClr>
                  <a:srgbClr val="0043B2"/>
                </a:buClr>
                <a:buSzPts val="1400"/>
                <a:buFont typeface="Noto Sans Symbols"/>
                <a:buChar char="✔"/>
              </a:pPr>
              <a:r>
                <a:rPr lang="en-US" sz="1400">
                  <a:solidFill>
                    <a:srgbClr val="0043B2"/>
                  </a:solidFill>
                  <a:latin typeface="Arial"/>
                  <a:ea typeface="Arial"/>
                  <a:cs typeface="Arial"/>
                  <a:sym typeface="Arial"/>
                </a:rPr>
                <a:t>Phân tích Big Data</a:t>
              </a:r>
              <a:endParaRPr sz="1400">
                <a:solidFill>
                  <a:srgbClr val="0043B2"/>
                </a:solidFill>
                <a:latin typeface="Arial"/>
                <a:ea typeface="Arial"/>
                <a:cs typeface="Arial"/>
                <a:sym typeface="Arial"/>
              </a:endParaRPr>
            </a:p>
            <a:p>
              <a:pPr indent="-211021" lvl="0" marL="211021" marR="0" rtl="0" algn="l">
                <a:lnSpc>
                  <a:spcPct val="90000"/>
                </a:lnSpc>
                <a:spcBef>
                  <a:spcPts val="923"/>
                </a:spcBef>
                <a:spcAft>
                  <a:spcPts val="0"/>
                </a:spcAft>
                <a:buClr>
                  <a:srgbClr val="0043B2"/>
                </a:buClr>
                <a:buSzPts val="1400"/>
                <a:buFont typeface="Noto Sans Symbols"/>
                <a:buChar char="✔"/>
              </a:pPr>
              <a:r>
                <a:rPr lang="en-US" sz="1400">
                  <a:solidFill>
                    <a:srgbClr val="0043B2"/>
                  </a:solidFill>
                  <a:latin typeface="Arial"/>
                  <a:ea typeface="Arial"/>
                  <a:cs typeface="Arial"/>
                  <a:sym typeface="Arial"/>
                </a:rPr>
                <a:t>Phân phối nội dung</a:t>
              </a:r>
              <a:endParaRPr/>
            </a:p>
            <a:p>
              <a:pPr indent="-211021" lvl="0" marL="211021" marR="0" rtl="0" algn="l">
                <a:lnSpc>
                  <a:spcPct val="90000"/>
                </a:lnSpc>
                <a:spcBef>
                  <a:spcPts val="923"/>
                </a:spcBef>
                <a:spcAft>
                  <a:spcPts val="0"/>
                </a:spcAft>
                <a:buClr>
                  <a:srgbClr val="0043B2"/>
                </a:buClr>
                <a:buSzPts val="1400"/>
                <a:buFont typeface="Noto Sans Symbols"/>
                <a:buChar char="✔"/>
              </a:pPr>
              <a:r>
                <a:rPr lang="en-US" sz="1400">
                  <a:solidFill>
                    <a:srgbClr val="0043B2"/>
                  </a:solidFill>
                  <a:latin typeface="Arial"/>
                  <a:ea typeface="Arial"/>
                  <a:cs typeface="Arial"/>
                  <a:sym typeface="Arial"/>
                </a:rPr>
                <a:t>Lưu trữ trang web tĩnh</a:t>
              </a:r>
              <a:endParaRPr sz="1400">
                <a:solidFill>
                  <a:srgbClr val="0043B2"/>
                </a:solidFill>
                <a:latin typeface="Arial"/>
                <a:ea typeface="Arial"/>
                <a:cs typeface="Arial"/>
                <a:sym typeface="Arial"/>
              </a:endParaRPr>
            </a:p>
          </p:txBody>
        </p:sp>
        <p:pic>
          <p:nvPicPr>
            <p:cNvPr id="1614" name="Google Shape;1614;p52"/>
            <p:cNvPicPr preferRelativeResize="0"/>
            <p:nvPr/>
          </p:nvPicPr>
          <p:blipFill rotWithShape="1">
            <a:blip r:embed="rId6">
              <a:alphaModFix/>
            </a:blip>
            <a:srcRect b="0" l="0" r="0" t="0"/>
            <a:stretch/>
          </p:blipFill>
          <p:spPr>
            <a:xfrm>
              <a:off x="1356819" y="2959706"/>
              <a:ext cx="957737" cy="957737"/>
            </a:xfrm>
            <a:prstGeom prst="rect">
              <a:avLst/>
            </a:prstGeom>
            <a:noFill/>
            <a:ln>
              <a:noFill/>
            </a:ln>
          </p:spPr>
        </p:pic>
      </p:gr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9" name="Shape 1619"/>
        <p:cNvGrpSpPr/>
        <p:nvPr/>
      </p:nvGrpSpPr>
      <p:grpSpPr>
        <a:xfrm>
          <a:off x="0" y="0"/>
          <a:ext cx="0" cy="0"/>
          <a:chOff x="0" y="0"/>
          <a:chExt cx="0" cy="0"/>
        </a:xfrm>
      </p:grpSpPr>
      <p:sp>
        <p:nvSpPr>
          <p:cNvPr id="1620" name="Google Shape;1620;p5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Lưu trữ đám mây công cộng</a:t>
            </a:r>
            <a:endParaRPr/>
          </a:p>
        </p:txBody>
      </p:sp>
      <p:sp>
        <p:nvSpPr>
          <p:cNvPr id="1621" name="Google Shape;1621;p5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Dịch vụ lưu trữ Azure</a:t>
            </a:r>
            <a:endParaRPr/>
          </a:p>
        </p:txBody>
      </p:sp>
      <p:sp>
        <p:nvSpPr>
          <p:cNvPr id="1622" name="Google Shape;1622;p5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623" name="Google Shape;1623;p5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Microsoft Azure cung cấp các giải pháp lưu trữ, sao lưu và khôi phục trên đám mây có thể mở rộng và bền vững cho tất cả dữ liệu lớn và nhỏ của bạn.</a:t>
            </a:r>
            <a:endParaRPr/>
          </a:p>
          <a:p>
            <a:pPr indent="-177800" lvl="0" marL="177800" rtl="0" algn="l">
              <a:lnSpc>
                <a:spcPct val="128571"/>
              </a:lnSpc>
              <a:spcBef>
                <a:spcPts val="1000"/>
              </a:spcBef>
              <a:spcAft>
                <a:spcPts val="0"/>
              </a:spcAft>
              <a:buClr>
                <a:srgbClr val="262626"/>
              </a:buClr>
              <a:buSzPts val="1400"/>
              <a:buFont typeface="Arial"/>
              <a:buChar char="•"/>
            </a:pPr>
            <a:r>
              <a:rPr lang="en-US"/>
              <a:t>Nó cung cấp dung lượng lưu trữ có tính khả dụng cao, an toàn, bền bỉ, có thể mở rộng và dự phòng để lưu trữ đối tượng cho các đối tượng dữ liệu, lưu trữ đĩa cho máy ảo Azure, dịch vụ hệ thống tệp cho đám mây, lưu trữ thư và lưu trữ NoSQL.</a:t>
            </a:r>
            <a:endParaRPr/>
          </a:p>
          <a:p>
            <a:pPr indent="-177800" lvl="0" marL="177800" rtl="0" algn="l">
              <a:lnSpc>
                <a:spcPct val="128571"/>
              </a:lnSpc>
              <a:spcBef>
                <a:spcPts val="1000"/>
              </a:spcBef>
              <a:spcAft>
                <a:spcPts val="0"/>
              </a:spcAft>
              <a:buClr>
                <a:srgbClr val="262626"/>
              </a:buClr>
              <a:buSzPts val="1400"/>
              <a:buFont typeface="Arial"/>
              <a:buChar char="•"/>
            </a:pPr>
            <a:r>
              <a:rPr lang="en-US"/>
              <a:t>Cho dù đó là hình ảnh, âm thanh, video, nhật ký, tệp cấu hình hoặc dữ liệu cảm biến đều được lưu trữ theo cách có thể dễ dàng truy cập cho mục đích phân tích.</a:t>
            </a:r>
            <a:endParaRPr/>
          </a:p>
          <a:p>
            <a:pPr indent="-177800" lvl="0" marL="177800" rtl="0" algn="l">
              <a:lnSpc>
                <a:spcPct val="128571"/>
              </a:lnSpc>
              <a:spcBef>
                <a:spcPts val="1000"/>
              </a:spcBef>
              <a:spcAft>
                <a:spcPts val="0"/>
              </a:spcAft>
              <a:buClr>
                <a:srgbClr val="262626"/>
              </a:buClr>
              <a:buSzPts val="1400"/>
              <a:buFont typeface="Arial"/>
              <a:buChar char="•"/>
            </a:pPr>
            <a:r>
              <a:rPr lang="en-US"/>
              <a:t>Dịch vụ lưu trữ cốt lõi</a:t>
            </a:r>
            <a:endParaRPr/>
          </a:p>
          <a:p>
            <a:pPr indent="-182563" lvl="1" marL="360363" rtl="0" algn="l">
              <a:lnSpc>
                <a:spcPct val="138461"/>
              </a:lnSpc>
              <a:spcBef>
                <a:spcPts val="200"/>
              </a:spcBef>
              <a:spcAft>
                <a:spcPts val="0"/>
              </a:spcAft>
              <a:buClr>
                <a:srgbClr val="262626"/>
              </a:buClr>
              <a:buSzPts val="1040"/>
              <a:buChar char="•"/>
            </a:pPr>
            <a:r>
              <a:rPr lang="en-US"/>
              <a:t>Azure Blobs </a:t>
            </a:r>
            <a:endParaRPr/>
          </a:p>
          <a:p>
            <a:pPr indent="-182563" lvl="1" marL="360363" rtl="0" algn="l">
              <a:lnSpc>
                <a:spcPct val="138461"/>
              </a:lnSpc>
              <a:spcBef>
                <a:spcPts val="200"/>
              </a:spcBef>
              <a:spcAft>
                <a:spcPts val="0"/>
              </a:spcAft>
              <a:buClr>
                <a:srgbClr val="262626"/>
              </a:buClr>
              <a:buSzPts val="1040"/>
              <a:buChar char="•"/>
            </a:pPr>
            <a:r>
              <a:rPr lang="en-US"/>
              <a:t>Azure Files</a:t>
            </a:r>
            <a:endParaRPr/>
          </a:p>
          <a:p>
            <a:pPr indent="-182563" lvl="1" marL="360363" rtl="0" algn="l">
              <a:lnSpc>
                <a:spcPct val="138461"/>
              </a:lnSpc>
              <a:spcBef>
                <a:spcPts val="200"/>
              </a:spcBef>
              <a:spcAft>
                <a:spcPts val="0"/>
              </a:spcAft>
              <a:buClr>
                <a:srgbClr val="262626"/>
              </a:buClr>
              <a:buSzPts val="1040"/>
              <a:buChar char="•"/>
            </a:pPr>
            <a:r>
              <a:rPr lang="en-US"/>
              <a:t>Azure Queues</a:t>
            </a:r>
            <a:endParaRPr/>
          </a:p>
          <a:p>
            <a:pPr indent="-182563" lvl="1" marL="360363" rtl="0" algn="l">
              <a:lnSpc>
                <a:spcPct val="138461"/>
              </a:lnSpc>
              <a:spcBef>
                <a:spcPts val="200"/>
              </a:spcBef>
              <a:spcAft>
                <a:spcPts val="0"/>
              </a:spcAft>
              <a:buClr>
                <a:srgbClr val="262626"/>
              </a:buClr>
              <a:buSzPts val="1040"/>
              <a:buChar char="•"/>
            </a:pPr>
            <a:r>
              <a:rPr lang="en-US"/>
              <a:t>Azure Tables</a:t>
            </a:r>
            <a:endParaRPr/>
          </a:p>
          <a:p>
            <a:pPr indent="-182563" lvl="1" marL="360363" rtl="0" algn="l">
              <a:lnSpc>
                <a:spcPct val="138461"/>
              </a:lnSpc>
              <a:spcBef>
                <a:spcPts val="200"/>
              </a:spcBef>
              <a:spcAft>
                <a:spcPts val="0"/>
              </a:spcAft>
              <a:buClr>
                <a:srgbClr val="262626"/>
              </a:buClr>
              <a:buSzPts val="1040"/>
              <a:buChar char="•"/>
            </a:pPr>
            <a:r>
              <a:rPr lang="en-US"/>
              <a:t>Azure Disks</a:t>
            </a:r>
            <a:endParaRPr/>
          </a:p>
          <a:p>
            <a:pPr indent="-177800" lvl="0" marL="177800" rtl="0" algn="l">
              <a:lnSpc>
                <a:spcPct val="128571"/>
              </a:lnSpc>
              <a:spcBef>
                <a:spcPts val="1000"/>
              </a:spcBef>
              <a:spcAft>
                <a:spcPts val="0"/>
              </a:spcAft>
              <a:buClr>
                <a:srgbClr val="262626"/>
              </a:buClr>
              <a:buSzPts val="1400"/>
              <a:buFont typeface="Arial"/>
              <a:buChar char="•"/>
            </a:pPr>
            <a:r>
              <a:rPr lang="en-US"/>
              <a:t>Mỗi dịch vụ được truy cập thông qua một tài khoản lưu trữ</a:t>
            </a:r>
            <a:endParaRPr/>
          </a:p>
        </p:txBody>
      </p:sp>
      <p:pic>
        <p:nvPicPr>
          <p:cNvPr descr="How To Manage Files Between Local And Azure Storage With AZCopy" id="1624" name="Google Shape;1624;p53"/>
          <p:cNvPicPr preferRelativeResize="0"/>
          <p:nvPr/>
        </p:nvPicPr>
        <p:blipFill rotWithShape="1">
          <a:blip r:embed="rId3">
            <a:alphaModFix/>
          </a:blip>
          <a:srcRect b="0" l="0" r="0" t="0"/>
          <a:stretch/>
        </p:blipFill>
        <p:spPr>
          <a:xfrm>
            <a:off x="4674140" y="4346765"/>
            <a:ext cx="4572000" cy="19589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9" name="Shape 1629"/>
        <p:cNvGrpSpPr/>
        <p:nvPr/>
      </p:nvGrpSpPr>
      <p:grpSpPr>
        <a:xfrm>
          <a:off x="0" y="0"/>
          <a:ext cx="0" cy="0"/>
          <a:chOff x="0" y="0"/>
          <a:chExt cx="0" cy="0"/>
        </a:xfrm>
      </p:grpSpPr>
      <p:sp>
        <p:nvSpPr>
          <p:cNvPr id="1630" name="Google Shape;1630;p5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Lưu trữ đám mây công cộng</a:t>
            </a:r>
            <a:endParaRPr/>
          </a:p>
        </p:txBody>
      </p:sp>
      <p:sp>
        <p:nvSpPr>
          <p:cNvPr id="1631" name="Google Shape;1631;p5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Tổng quan về tài khoản lưu trữ</a:t>
            </a:r>
            <a:endParaRPr/>
          </a:p>
        </p:txBody>
      </p:sp>
      <p:sp>
        <p:nvSpPr>
          <p:cNvPr id="1632" name="Google Shape;1632;p5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633" name="Google Shape;1633;p5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Tài khoản lưu trữ Azure chứa tất cả các đối tượng dữ liệu Lưu trữ Azure, chẳng hạn như blob, tệp, hàng đợi, bảng và đĩa.</a:t>
            </a:r>
            <a:endParaRPr/>
          </a:p>
          <a:p>
            <a:pPr indent="-177800" lvl="0" marL="177800" rtl="0" algn="l">
              <a:lnSpc>
                <a:spcPct val="128571"/>
              </a:lnSpc>
              <a:spcBef>
                <a:spcPts val="1000"/>
              </a:spcBef>
              <a:spcAft>
                <a:spcPts val="0"/>
              </a:spcAft>
              <a:buClr>
                <a:srgbClr val="262626"/>
              </a:buClr>
              <a:buSzPts val="1400"/>
              <a:buFont typeface="Arial"/>
              <a:buChar char="•"/>
            </a:pPr>
            <a:r>
              <a:rPr lang="en-US"/>
              <a:t>Tài khoản lưu trữ cung cấp một không gian tên duy nhất cho dữ liệu Lưu trữ Azure.</a:t>
            </a:r>
            <a:endParaRPr/>
          </a:p>
          <a:p>
            <a:pPr indent="-177800" lvl="0" marL="177800" rtl="0" algn="l">
              <a:lnSpc>
                <a:spcPct val="128571"/>
              </a:lnSpc>
              <a:spcBef>
                <a:spcPts val="1000"/>
              </a:spcBef>
              <a:spcAft>
                <a:spcPts val="0"/>
              </a:spcAft>
              <a:buClr>
                <a:srgbClr val="262626"/>
              </a:buClr>
              <a:buSzPts val="1400"/>
              <a:buFont typeface="Arial"/>
              <a:buChar char="•"/>
            </a:pPr>
            <a:r>
              <a:rPr lang="en-US"/>
              <a:t>Các loại tài khoản lưu trữ</a:t>
            </a:r>
            <a:endParaRPr/>
          </a:p>
        </p:txBody>
      </p:sp>
      <p:graphicFrame>
        <p:nvGraphicFramePr>
          <p:cNvPr id="1634" name="Google Shape;1634;p54"/>
          <p:cNvGraphicFramePr/>
          <p:nvPr/>
        </p:nvGraphicFramePr>
        <p:xfrm>
          <a:off x="535271" y="3488845"/>
          <a:ext cx="3000000" cy="3000000"/>
        </p:xfrm>
        <a:graphic>
          <a:graphicData uri="http://schemas.openxmlformats.org/drawingml/2006/table">
            <a:tbl>
              <a:tblPr bandRow="1" firstRow="1">
                <a:noFill/>
                <a:tableStyleId>{C134E66D-A12D-4BAF-B149-AE44785F04D8}</a:tableStyleId>
              </a:tblPr>
              <a:tblGrid>
                <a:gridCol w="1874875"/>
                <a:gridCol w="2595225"/>
                <a:gridCol w="2257825"/>
                <a:gridCol w="2069200"/>
              </a:tblGrid>
              <a:tr h="360000">
                <a:tc>
                  <a:txBody>
                    <a:bodyPr/>
                    <a:lstStyle/>
                    <a:p>
                      <a:pPr indent="0" lvl="0" marL="0" marR="0" rtl="0" algn="l">
                        <a:spcBef>
                          <a:spcPts val="0"/>
                        </a:spcBef>
                        <a:spcAft>
                          <a:spcPts val="0"/>
                        </a:spcAft>
                        <a:buNone/>
                      </a:pPr>
                      <a:r>
                        <a:rPr b="0" lang="en-US" sz="1400">
                          <a:solidFill>
                            <a:schemeClr val="dk1"/>
                          </a:solidFill>
                          <a:latin typeface="Arial"/>
                          <a:ea typeface="Arial"/>
                          <a:cs typeface="Arial"/>
                          <a:sym typeface="Arial"/>
                        </a:rPr>
                        <a:t>Loại tài khoản lưu trữ</a:t>
                      </a:r>
                      <a:endParaRPr b="0" sz="1400">
                        <a:solidFill>
                          <a:schemeClr val="dk1"/>
                        </a:solidFill>
                        <a:latin typeface="Arial"/>
                        <a:ea typeface="Arial"/>
                        <a:cs typeface="Arial"/>
                        <a:sym typeface="Arial"/>
                      </a:endParaRPr>
                    </a:p>
                  </a:txBody>
                  <a:tcPr marT="45725" marB="45725" marR="72000" marL="108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b="0" lang="en-US" sz="1400">
                          <a:solidFill>
                            <a:schemeClr val="dk1"/>
                          </a:solidFill>
                          <a:latin typeface="Arial"/>
                          <a:ea typeface="Arial"/>
                          <a:cs typeface="Arial"/>
                          <a:sym typeface="Arial"/>
                        </a:rPr>
                        <a:t>Dịch vụ được hỗ trợ</a:t>
                      </a:r>
                      <a:endParaRPr b="0" sz="1400">
                        <a:solidFill>
                          <a:schemeClr val="dk1"/>
                        </a:solidFill>
                        <a:latin typeface="Arial"/>
                        <a:ea typeface="Arial"/>
                        <a:cs typeface="Arial"/>
                        <a:sym typeface="Arial"/>
                      </a:endParaRPr>
                    </a:p>
                  </a:txBody>
                  <a:tcPr marT="45725" marB="45725" marR="72000" marL="10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b="0" lang="en-US" sz="1400">
                          <a:solidFill>
                            <a:schemeClr val="dk1"/>
                          </a:solidFill>
                          <a:latin typeface="Arial"/>
                          <a:ea typeface="Arial"/>
                          <a:cs typeface="Arial"/>
                          <a:sym typeface="Arial"/>
                        </a:rPr>
                        <a:t>Phương pháp nhân rộng</a:t>
                      </a:r>
                      <a:endParaRPr b="0" sz="1400">
                        <a:solidFill>
                          <a:schemeClr val="dk1"/>
                        </a:solidFill>
                        <a:latin typeface="Arial"/>
                        <a:ea typeface="Arial"/>
                        <a:cs typeface="Arial"/>
                        <a:sym typeface="Arial"/>
                      </a:endParaRPr>
                    </a:p>
                  </a:txBody>
                  <a:tcPr marT="45725" marB="45725" marR="72000" marL="108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b="0" lang="en-US" sz="1400">
                          <a:solidFill>
                            <a:schemeClr val="dk1"/>
                          </a:solidFill>
                          <a:latin typeface="Arial"/>
                          <a:ea typeface="Arial"/>
                          <a:cs typeface="Arial"/>
                          <a:sym typeface="Arial"/>
                        </a:rPr>
                        <a:t>Mô hình triển khai</a:t>
                      </a:r>
                      <a:endParaRPr b="0" sz="1400">
                        <a:solidFill>
                          <a:schemeClr val="dk1"/>
                        </a:solidFill>
                        <a:latin typeface="Arial"/>
                        <a:ea typeface="Arial"/>
                        <a:cs typeface="Arial"/>
                        <a:sym typeface="Arial"/>
                      </a:endParaRPr>
                    </a:p>
                  </a:txBody>
                  <a:tcPr marT="45725" marB="45725" marR="72000" marL="108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512250">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General – purpose V2</a:t>
                      </a:r>
                      <a:endParaRPr/>
                    </a:p>
                  </a:txBody>
                  <a:tcPr marT="9525" marB="0" marR="9525" marL="108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Blob, File, Queue, Table, Disk, and Data Lake Gen2</a:t>
                      </a:r>
                      <a:endParaRPr/>
                    </a:p>
                  </a:txBody>
                  <a:tcPr marT="9525" marB="0" marR="9525" marL="10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LRS, GRS, RA-GRS, ZRS, GZRS, RA-GZRS</a:t>
                      </a:r>
                      <a:endParaRPr/>
                    </a:p>
                  </a:txBody>
                  <a:tcPr marT="9525" marB="0" marR="9525" marL="108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Resource Manager</a:t>
                      </a:r>
                      <a:endParaRPr/>
                    </a:p>
                  </a:txBody>
                  <a:tcPr marT="9525" marB="0" marR="9525" marL="108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512250">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General – purpose V1</a:t>
                      </a:r>
                      <a:endParaRPr/>
                    </a:p>
                  </a:txBody>
                  <a:tcPr marT="9525" marB="0" marR="9525" marL="108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Blob, File, Queue, Table and Disk</a:t>
                      </a:r>
                      <a:endParaRPr/>
                    </a:p>
                  </a:txBody>
                  <a:tcPr marT="9525" marB="0" marR="9525" marL="10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LRS, GRS, RA-GRS</a:t>
                      </a:r>
                      <a:endParaRPr/>
                    </a:p>
                  </a:txBody>
                  <a:tcPr marT="9525" marB="0" marR="9525" marL="108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Resource Manager, Classic</a:t>
                      </a:r>
                      <a:endParaRPr/>
                    </a:p>
                  </a:txBody>
                  <a:tcPr marT="9525" marB="0" marR="9525" marL="108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512250">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BlockBlobStorage</a:t>
                      </a:r>
                      <a:endParaRPr/>
                    </a:p>
                  </a:txBody>
                  <a:tcPr marT="9525" marB="0" marR="9525" marL="108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Blob ( block blobs and append blobs only )</a:t>
                      </a:r>
                      <a:endParaRPr/>
                    </a:p>
                  </a:txBody>
                  <a:tcPr marT="9525" marB="0" marR="9525" marL="10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LRS, ZRS</a:t>
                      </a:r>
                      <a:endParaRPr/>
                    </a:p>
                  </a:txBody>
                  <a:tcPr marT="9525" marB="0" marR="9525" marL="108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Resource Manager</a:t>
                      </a:r>
                      <a:endParaRPr/>
                    </a:p>
                  </a:txBody>
                  <a:tcPr marT="9525" marB="0" marR="9525" marL="108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512250">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FileStorage</a:t>
                      </a:r>
                      <a:endParaRPr/>
                    </a:p>
                  </a:txBody>
                  <a:tcPr marT="9525" marB="0" marR="9525" marL="108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File only</a:t>
                      </a:r>
                      <a:endParaRPr/>
                    </a:p>
                  </a:txBody>
                  <a:tcPr marT="9525" marB="0" marR="9525" marL="10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LRS, ZRS</a:t>
                      </a:r>
                      <a:endParaRPr/>
                    </a:p>
                  </a:txBody>
                  <a:tcPr marT="9525" marB="0" marR="9525" marL="108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Resource Manager</a:t>
                      </a:r>
                      <a:endParaRPr/>
                    </a:p>
                  </a:txBody>
                  <a:tcPr marT="9525" marB="0" marR="9525" marL="108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512250">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BlobStorage</a:t>
                      </a:r>
                      <a:endParaRPr/>
                    </a:p>
                  </a:txBody>
                  <a:tcPr marT="9525" marB="0" marR="9525" marL="108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Blob ( block blobs and append blobs only )</a:t>
                      </a:r>
                      <a:endParaRPr/>
                    </a:p>
                  </a:txBody>
                  <a:tcPr marT="9525" marB="0" marR="9525" marL="10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LRS, GRS, RA-GRS</a:t>
                      </a:r>
                      <a:endParaRPr/>
                    </a:p>
                  </a:txBody>
                  <a:tcPr marT="9525" marB="0" marR="9525" marL="108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Resource Manager</a:t>
                      </a:r>
                      <a:endParaRPr/>
                    </a:p>
                  </a:txBody>
                  <a:tcPr marT="9525" marB="0" marR="9525" marL="108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9" name="Shape 1639"/>
        <p:cNvGrpSpPr/>
        <p:nvPr/>
      </p:nvGrpSpPr>
      <p:grpSpPr>
        <a:xfrm>
          <a:off x="0" y="0"/>
          <a:ext cx="0" cy="0"/>
          <a:chOff x="0" y="0"/>
          <a:chExt cx="0" cy="0"/>
        </a:xfrm>
      </p:grpSpPr>
      <p:sp>
        <p:nvSpPr>
          <p:cNvPr id="1640" name="Google Shape;1640;p5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Lưu trữ đám mây công cộng</a:t>
            </a:r>
            <a:endParaRPr/>
          </a:p>
        </p:txBody>
      </p:sp>
      <p:sp>
        <p:nvSpPr>
          <p:cNvPr id="1641" name="Google Shape;1641;p5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Dịch vụ lưu trữ cốt lõi</a:t>
            </a:r>
            <a:endParaRPr/>
          </a:p>
        </p:txBody>
      </p:sp>
      <p:sp>
        <p:nvSpPr>
          <p:cNvPr id="1642" name="Google Shape;1642;p5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643" name="Google Shape;1643;p5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dịch vụ lưu trữ lõi cung cấp khả năng lưu trữ đối tượng có thể mở rộng quy mô lớn cho các đối tượng dữ liệu, lưu trữ đĩa cho máy ảo Azure (VM), dịch vụ hệ thống tệp cho đám mây, lưu trữ nhắn tin để nhắn tin và lưu trữ NoSQL.</a:t>
            </a:r>
            <a:endParaRPr/>
          </a:p>
        </p:txBody>
      </p:sp>
      <p:grpSp>
        <p:nvGrpSpPr>
          <p:cNvPr id="1644" name="Google Shape;1644;p55"/>
          <p:cNvGrpSpPr/>
          <p:nvPr/>
        </p:nvGrpSpPr>
        <p:grpSpPr>
          <a:xfrm>
            <a:off x="1872977" y="3052357"/>
            <a:ext cx="5975334" cy="2821556"/>
            <a:chOff x="1683874" y="3099190"/>
            <a:chExt cx="5975334" cy="2821556"/>
          </a:xfrm>
        </p:grpSpPr>
        <p:sp>
          <p:nvSpPr>
            <p:cNvPr id="1645" name="Google Shape;1645;p55"/>
            <p:cNvSpPr/>
            <p:nvPr/>
          </p:nvSpPr>
          <p:spPr>
            <a:xfrm>
              <a:off x="3692536" y="3099190"/>
              <a:ext cx="2404826"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Lưu trữ Microsoft Azure</a:t>
              </a:r>
              <a:endParaRPr sz="1600">
                <a:solidFill>
                  <a:srgbClr val="0043B2"/>
                </a:solidFill>
                <a:latin typeface="Arial"/>
                <a:ea typeface="Arial"/>
                <a:cs typeface="Arial"/>
                <a:sym typeface="Arial"/>
              </a:endParaRPr>
            </a:p>
          </p:txBody>
        </p:sp>
        <p:grpSp>
          <p:nvGrpSpPr>
            <p:cNvPr id="1646" name="Google Shape;1646;p55"/>
            <p:cNvGrpSpPr/>
            <p:nvPr/>
          </p:nvGrpSpPr>
          <p:grpSpPr>
            <a:xfrm>
              <a:off x="1683874" y="3556013"/>
              <a:ext cx="5975334" cy="2364733"/>
              <a:chOff x="1683874" y="3556013"/>
              <a:chExt cx="5975334" cy="2364733"/>
            </a:xfrm>
          </p:grpSpPr>
          <p:sp>
            <p:nvSpPr>
              <p:cNvPr id="1647" name="Google Shape;1647;p55"/>
              <p:cNvSpPr/>
              <p:nvPr/>
            </p:nvSpPr>
            <p:spPr>
              <a:xfrm>
                <a:off x="2846503" y="3556013"/>
                <a:ext cx="601962" cy="340519"/>
              </a:xfrm>
              <a:prstGeom prst="roundRect">
                <a:avLst>
                  <a:gd fmla="val 16667" name="adj"/>
                </a:avLst>
              </a:prstGeom>
              <a:solidFill>
                <a:schemeClr val="lt1"/>
              </a:solidFill>
              <a:ln cap="flat" cmpd="sng" w="19050">
                <a:solidFill>
                  <a:srgbClr val="0043B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43B2"/>
                    </a:solidFill>
                    <a:latin typeface="Arial"/>
                    <a:ea typeface="Arial"/>
                    <a:cs typeface="Arial"/>
                    <a:sym typeface="Arial"/>
                  </a:rPr>
                  <a:t>PaaS</a:t>
                </a:r>
                <a:endParaRPr sz="1400">
                  <a:solidFill>
                    <a:srgbClr val="0043B2"/>
                  </a:solidFill>
                  <a:latin typeface="Arial"/>
                  <a:ea typeface="Arial"/>
                  <a:cs typeface="Arial"/>
                  <a:sym typeface="Arial"/>
                </a:endParaRPr>
              </a:p>
            </p:txBody>
          </p:sp>
          <p:sp>
            <p:nvSpPr>
              <p:cNvPr id="1648" name="Google Shape;1648;p55"/>
              <p:cNvSpPr/>
              <p:nvPr/>
            </p:nvSpPr>
            <p:spPr>
              <a:xfrm>
                <a:off x="6294188" y="3556013"/>
                <a:ext cx="551546" cy="340519"/>
              </a:xfrm>
              <a:prstGeom prst="roundRect">
                <a:avLst>
                  <a:gd fmla="val 16667" name="adj"/>
                </a:avLst>
              </a:prstGeom>
              <a:solidFill>
                <a:schemeClr val="lt1"/>
              </a:solidFill>
              <a:ln cap="flat" cmpd="sng" w="19050">
                <a:solidFill>
                  <a:srgbClr val="0043B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43B2"/>
                    </a:solidFill>
                    <a:latin typeface="Arial"/>
                    <a:ea typeface="Arial"/>
                    <a:cs typeface="Arial"/>
                    <a:sym typeface="Arial"/>
                  </a:rPr>
                  <a:t>IaaS</a:t>
                </a:r>
                <a:endParaRPr sz="1400">
                  <a:solidFill>
                    <a:srgbClr val="0043B2"/>
                  </a:solidFill>
                  <a:latin typeface="Arial"/>
                  <a:ea typeface="Arial"/>
                  <a:cs typeface="Arial"/>
                  <a:sym typeface="Arial"/>
                </a:endParaRPr>
              </a:p>
            </p:txBody>
          </p:sp>
          <p:grpSp>
            <p:nvGrpSpPr>
              <p:cNvPr id="1649" name="Google Shape;1649;p55"/>
              <p:cNvGrpSpPr/>
              <p:nvPr/>
            </p:nvGrpSpPr>
            <p:grpSpPr>
              <a:xfrm>
                <a:off x="1683874" y="4918562"/>
                <a:ext cx="1298753" cy="1002184"/>
                <a:chOff x="1683874" y="4976618"/>
                <a:chExt cx="1298753" cy="1002184"/>
              </a:xfrm>
            </p:grpSpPr>
            <p:pic>
              <p:nvPicPr>
                <p:cNvPr id="1650" name="Google Shape;1650;p55"/>
                <p:cNvPicPr preferRelativeResize="0"/>
                <p:nvPr/>
              </p:nvPicPr>
              <p:blipFill rotWithShape="1">
                <a:blip r:embed="rId3">
                  <a:alphaModFix/>
                </a:blip>
                <a:srcRect b="44456" l="9349" r="79019" t="23894"/>
                <a:stretch/>
              </p:blipFill>
              <p:spPr>
                <a:xfrm>
                  <a:off x="1907801" y="4976618"/>
                  <a:ext cx="850900" cy="762000"/>
                </a:xfrm>
                <a:prstGeom prst="rect">
                  <a:avLst/>
                </a:prstGeom>
                <a:solidFill>
                  <a:schemeClr val="accent1"/>
                </a:solidFill>
                <a:ln>
                  <a:noFill/>
                </a:ln>
              </p:spPr>
            </p:pic>
            <p:sp>
              <p:nvSpPr>
                <p:cNvPr id="1651" name="Google Shape;1651;p55"/>
                <p:cNvSpPr/>
                <p:nvPr/>
              </p:nvSpPr>
              <p:spPr>
                <a:xfrm>
                  <a:off x="1683874" y="5701803"/>
                  <a:ext cx="1298753"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0043B2"/>
                      </a:solidFill>
                      <a:latin typeface="Arial"/>
                      <a:ea typeface="Arial"/>
                      <a:cs typeface="Arial"/>
                      <a:sym typeface="Arial"/>
                    </a:rPr>
                    <a:t>Lưu trữ hàng đợi</a:t>
                  </a:r>
                  <a:endParaRPr sz="1200">
                    <a:solidFill>
                      <a:srgbClr val="0043B2"/>
                    </a:solidFill>
                    <a:latin typeface="Arial"/>
                    <a:ea typeface="Arial"/>
                    <a:cs typeface="Arial"/>
                    <a:sym typeface="Arial"/>
                  </a:endParaRPr>
                </a:p>
              </p:txBody>
            </p:sp>
          </p:grpSp>
          <p:grpSp>
            <p:nvGrpSpPr>
              <p:cNvPr id="1652" name="Google Shape;1652;p55"/>
              <p:cNvGrpSpPr/>
              <p:nvPr/>
            </p:nvGrpSpPr>
            <p:grpSpPr>
              <a:xfrm>
                <a:off x="2630861" y="4335723"/>
                <a:ext cx="1050288" cy="967086"/>
                <a:chOff x="2630861" y="4393779"/>
                <a:chExt cx="1050288" cy="967086"/>
              </a:xfrm>
            </p:grpSpPr>
            <p:pic>
              <p:nvPicPr>
                <p:cNvPr id="1653" name="Google Shape;1653;p55"/>
                <p:cNvPicPr preferRelativeResize="0"/>
                <p:nvPr/>
              </p:nvPicPr>
              <p:blipFill rotWithShape="1">
                <a:blip r:embed="rId3">
                  <a:alphaModFix/>
                </a:blip>
                <a:srcRect b="69343" l="23794" r="65373" t="906"/>
                <a:stretch/>
              </p:blipFill>
              <p:spPr>
                <a:xfrm>
                  <a:off x="2745201" y="4393779"/>
                  <a:ext cx="792480" cy="716280"/>
                </a:xfrm>
                <a:prstGeom prst="rect">
                  <a:avLst/>
                </a:prstGeom>
                <a:noFill/>
                <a:ln>
                  <a:noFill/>
                </a:ln>
              </p:spPr>
            </p:pic>
            <p:sp>
              <p:nvSpPr>
                <p:cNvPr id="1654" name="Google Shape;1654;p55"/>
                <p:cNvSpPr/>
                <p:nvPr/>
              </p:nvSpPr>
              <p:spPr>
                <a:xfrm>
                  <a:off x="2630861" y="5083866"/>
                  <a:ext cx="1050288"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0043B2"/>
                      </a:solidFill>
                      <a:latin typeface="Arial"/>
                      <a:ea typeface="Arial"/>
                      <a:cs typeface="Arial"/>
                      <a:sym typeface="Arial"/>
                    </a:rPr>
                    <a:t>Lưu trữ bảng</a:t>
                  </a:r>
                  <a:endParaRPr sz="1200">
                    <a:solidFill>
                      <a:srgbClr val="0043B2"/>
                    </a:solidFill>
                    <a:latin typeface="Arial"/>
                    <a:ea typeface="Arial"/>
                    <a:cs typeface="Arial"/>
                    <a:sym typeface="Arial"/>
                  </a:endParaRPr>
                </a:p>
              </p:txBody>
            </p:sp>
          </p:grpSp>
          <p:grpSp>
            <p:nvGrpSpPr>
              <p:cNvPr id="1655" name="Google Shape;1655;p55"/>
              <p:cNvGrpSpPr/>
              <p:nvPr/>
            </p:nvGrpSpPr>
            <p:grpSpPr>
              <a:xfrm>
                <a:off x="3515148" y="4966820"/>
                <a:ext cx="1015021" cy="953926"/>
                <a:chOff x="3515148" y="5024876"/>
                <a:chExt cx="1015021" cy="953926"/>
              </a:xfrm>
            </p:grpSpPr>
            <p:pic>
              <p:nvPicPr>
                <p:cNvPr id="1656" name="Google Shape;1656;p55"/>
                <p:cNvPicPr preferRelativeResize="0"/>
                <p:nvPr/>
              </p:nvPicPr>
              <p:blipFill rotWithShape="1">
                <a:blip r:embed="rId3">
                  <a:alphaModFix/>
                </a:blip>
                <a:srcRect b="43990" l="38889" r="49826" t="25944"/>
                <a:stretch/>
              </p:blipFill>
              <p:spPr>
                <a:xfrm>
                  <a:off x="3597206" y="5024876"/>
                  <a:ext cx="825500" cy="723900"/>
                </a:xfrm>
                <a:prstGeom prst="rect">
                  <a:avLst/>
                </a:prstGeom>
                <a:noFill/>
                <a:ln>
                  <a:noFill/>
                </a:ln>
              </p:spPr>
            </p:pic>
            <p:sp>
              <p:nvSpPr>
                <p:cNvPr id="1657" name="Google Shape;1657;p55"/>
                <p:cNvSpPr/>
                <p:nvPr/>
              </p:nvSpPr>
              <p:spPr>
                <a:xfrm>
                  <a:off x="3515148" y="5701803"/>
                  <a:ext cx="101502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0043B2"/>
                      </a:solidFill>
                      <a:latin typeface="Arial"/>
                      <a:ea typeface="Arial"/>
                      <a:cs typeface="Arial"/>
                      <a:sym typeface="Arial"/>
                    </a:rPr>
                    <a:t>Lưu trữ blob</a:t>
                  </a:r>
                  <a:endParaRPr sz="1200">
                    <a:solidFill>
                      <a:srgbClr val="0043B2"/>
                    </a:solidFill>
                    <a:latin typeface="Arial"/>
                    <a:ea typeface="Arial"/>
                    <a:cs typeface="Arial"/>
                    <a:sym typeface="Arial"/>
                  </a:endParaRPr>
                </a:p>
              </p:txBody>
            </p:sp>
          </p:grpSp>
          <p:grpSp>
            <p:nvGrpSpPr>
              <p:cNvPr id="1658" name="Google Shape;1658;p55"/>
              <p:cNvGrpSpPr/>
              <p:nvPr/>
            </p:nvGrpSpPr>
            <p:grpSpPr>
              <a:xfrm>
                <a:off x="5417849" y="4584303"/>
                <a:ext cx="1156086" cy="989534"/>
                <a:chOff x="5417849" y="4642359"/>
                <a:chExt cx="1156086" cy="989534"/>
              </a:xfrm>
            </p:grpSpPr>
            <p:pic>
              <p:nvPicPr>
                <p:cNvPr id="1659" name="Google Shape;1659;p55"/>
                <p:cNvPicPr preferRelativeResize="0"/>
                <p:nvPr/>
              </p:nvPicPr>
              <p:blipFill rotWithShape="1">
                <a:blip r:embed="rId3">
                  <a:alphaModFix/>
                </a:blip>
                <a:srcRect b="45120" l="61136" r="26976" t="23602"/>
                <a:stretch/>
              </p:blipFill>
              <p:spPr>
                <a:xfrm>
                  <a:off x="5561104" y="4642359"/>
                  <a:ext cx="869576" cy="753035"/>
                </a:xfrm>
                <a:prstGeom prst="rect">
                  <a:avLst/>
                </a:prstGeom>
                <a:noFill/>
                <a:ln>
                  <a:noFill/>
                </a:ln>
              </p:spPr>
            </p:pic>
            <p:sp>
              <p:nvSpPr>
                <p:cNvPr id="1660" name="Google Shape;1660;p55"/>
                <p:cNvSpPr/>
                <p:nvPr/>
              </p:nvSpPr>
              <p:spPr>
                <a:xfrm>
                  <a:off x="5417849" y="5354894"/>
                  <a:ext cx="1156086"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0043B2"/>
                      </a:solidFill>
                      <a:latin typeface="Arial"/>
                      <a:ea typeface="Arial"/>
                      <a:cs typeface="Arial"/>
                      <a:sym typeface="Arial"/>
                    </a:rPr>
                    <a:t>Lưu trữ tập tin</a:t>
                  </a:r>
                  <a:endParaRPr sz="1200">
                    <a:solidFill>
                      <a:srgbClr val="0043B2"/>
                    </a:solidFill>
                    <a:latin typeface="Arial"/>
                    <a:ea typeface="Arial"/>
                    <a:cs typeface="Arial"/>
                    <a:sym typeface="Arial"/>
                  </a:endParaRPr>
                </a:p>
              </p:txBody>
            </p:sp>
          </p:grpSp>
          <p:grpSp>
            <p:nvGrpSpPr>
              <p:cNvPr id="1661" name="Google Shape;1661;p55"/>
              <p:cNvGrpSpPr/>
              <p:nvPr/>
            </p:nvGrpSpPr>
            <p:grpSpPr>
              <a:xfrm>
                <a:off x="6741970" y="4614043"/>
                <a:ext cx="917238" cy="982501"/>
                <a:chOff x="6903337" y="4672099"/>
                <a:chExt cx="917238" cy="982501"/>
              </a:xfrm>
            </p:grpSpPr>
            <p:pic>
              <p:nvPicPr>
                <p:cNvPr id="1662" name="Google Shape;1662;p55"/>
                <p:cNvPicPr preferRelativeResize="0"/>
                <p:nvPr/>
              </p:nvPicPr>
              <p:blipFill rotWithShape="1">
                <a:blip r:embed="rId3">
                  <a:alphaModFix/>
                </a:blip>
                <a:srcRect b="44671" l="80813" r="8893" t="23679"/>
                <a:stretch/>
              </p:blipFill>
              <p:spPr>
                <a:xfrm>
                  <a:off x="6967509" y="4672099"/>
                  <a:ext cx="753036" cy="762000"/>
                </a:xfrm>
                <a:prstGeom prst="rect">
                  <a:avLst/>
                </a:prstGeom>
                <a:noFill/>
                <a:ln>
                  <a:noFill/>
                </a:ln>
              </p:spPr>
            </p:pic>
            <p:sp>
              <p:nvSpPr>
                <p:cNvPr id="1663" name="Google Shape;1663;p55"/>
                <p:cNvSpPr/>
                <p:nvPr/>
              </p:nvSpPr>
              <p:spPr>
                <a:xfrm>
                  <a:off x="6903337" y="5377601"/>
                  <a:ext cx="917238"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0043B2"/>
                      </a:solidFill>
                      <a:latin typeface="Arial"/>
                      <a:ea typeface="Arial"/>
                      <a:cs typeface="Arial"/>
                      <a:sym typeface="Arial"/>
                    </a:rPr>
                    <a:t>Lưu trữ đĩa</a:t>
                  </a:r>
                  <a:endParaRPr sz="1200">
                    <a:solidFill>
                      <a:srgbClr val="0043B2"/>
                    </a:solidFill>
                    <a:latin typeface="Arial"/>
                    <a:ea typeface="Arial"/>
                    <a:cs typeface="Arial"/>
                    <a:sym typeface="Arial"/>
                  </a:endParaRPr>
                </a:p>
              </p:txBody>
            </p:sp>
          </p:grpSp>
          <p:cxnSp>
            <p:nvCxnSpPr>
              <p:cNvPr id="1664" name="Google Shape;1664;p55"/>
              <p:cNvCxnSpPr>
                <a:stCxn id="1647" idx="2"/>
                <a:endCxn id="1653" idx="0"/>
              </p:cNvCxnSpPr>
              <p:nvPr/>
            </p:nvCxnSpPr>
            <p:spPr>
              <a:xfrm flipH="1">
                <a:off x="3141484" y="3896532"/>
                <a:ext cx="6000" cy="439200"/>
              </a:xfrm>
              <a:prstGeom prst="straightConnector1">
                <a:avLst/>
              </a:prstGeom>
              <a:noFill/>
              <a:ln cap="flat" cmpd="sng" w="28575">
                <a:solidFill>
                  <a:srgbClr val="0043B2"/>
                </a:solidFill>
                <a:prstDash val="solid"/>
                <a:miter lim="800000"/>
                <a:headEnd len="sm" w="sm" type="none"/>
                <a:tailEnd len="med" w="med" type="triangle"/>
              </a:ln>
            </p:spPr>
          </p:cxnSp>
          <p:cxnSp>
            <p:nvCxnSpPr>
              <p:cNvPr id="1665" name="Google Shape;1665;p55"/>
              <p:cNvCxnSpPr>
                <a:stCxn id="1647" idx="2"/>
                <a:endCxn id="1650" idx="0"/>
              </p:cNvCxnSpPr>
              <p:nvPr/>
            </p:nvCxnSpPr>
            <p:spPr>
              <a:xfrm flipH="1">
                <a:off x="2333284" y="3896532"/>
                <a:ext cx="814200" cy="1022100"/>
              </a:xfrm>
              <a:prstGeom prst="straightConnector1">
                <a:avLst/>
              </a:prstGeom>
              <a:noFill/>
              <a:ln cap="flat" cmpd="sng" w="28575">
                <a:solidFill>
                  <a:srgbClr val="0043B2"/>
                </a:solidFill>
                <a:prstDash val="solid"/>
                <a:miter lim="800000"/>
                <a:headEnd len="sm" w="sm" type="none"/>
                <a:tailEnd len="med" w="med" type="triangle"/>
              </a:ln>
            </p:spPr>
          </p:cxnSp>
          <p:cxnSp>
            <p:nvCxnSpPr>
              <p:cNvPr id="1666" name="Google Shape;1666;p55"/>
              <p:cNvCxnSpPr>
                <a:stCxn id="1647" idx="2"/>
                <a:endCxn id="1656" idx="0"/>
              </p:cNvCxnSpPr>
              <p:nvPr/>
            </p:nvCxnSpPr>
            <p:spPr>
              <a:xfrm>
                <a:off x="3147484" y="3896532"/>
                <a:ext cx="862500" cy="1070400"/>
              </a:xfrm>
              <a:prstGeom prst="straightConnector1">
                <a:avLst/>
              </a:prstGeom>
              <a:noFill/>
              <a:ln cap="flat" cmpd="sng" w="28575">
                <a:solidFill>
                  <a:srgbClr val="0043B2"/>
                </a:solidFill>
                <a:prstDash val="solid"/>
                <a:miter lim="800000"/>
                <a:headEnd len="sm" w="sm" type="none"/>
                <a:tailEnd len="med" w="med" type="triangle"/>
              </a:ln>
            </p:spPr>
          </p:cxnSp>
          <p:cxnSp>
            <p:nvCxnSpPr>
              <p:cNvPr id="1667" name="Google Shape;1667;p55"/>
              <p:cNvCxnSpPr>
                <a:stCxn id="1648" idx="2"/>
                <a:endCxn id="1659" idx="0"/>
              </p:cNvCxnSpPr>
              <p:nvPr/>
            </p:nvCxnSpPr>
            <p:spPr>
              <a:xfrm flipH="1">
                <a:off x="5995761" y="3896532"/>
                <a:ext cx="574200" cy="687900"/>
              </a:xfrm>
              <a:prstGeom prst="straightConnector1">
                <a:avLst/>
              </a:prstGeom>
              <a:noFill/>
              <a:ln cap="flat" cmpd="sng" w="28575">
                <a:solidFill>
                  <a:srgbClr val="0043B2"/>
                </a:solidFill>
                <a:prstDash val="solid"/>
                <a:miter lim="800000"/>
                <a:headEnd len="sm" w="sm" type="none"/>
                <a:tailEnd len="med" w="med" type="triangle"/>
              </a:ln>
            </p:spPr>
          </p:cxnSp>
          <p:cxnSp>
            <p:nvCxnSpPr>
              <p:cNvPr id="1668" name="Google Shape;1668;p55"/>
              <p:cNvCxnSpPr>
                <a:stCxn id="1648" idx="2"/>
                <a:endCxn id="1662" idx="0"/>
              </p:cNvCxnSpPr>
              <p:nvPr/>
            </p:nvCxnSpPr>
            <p:spPr>
              <a:xfrm>
                <a:off x="6569961" y="3896532"/>
                <a:ext cx="612600" cy="717600"/>
              </a:xfrm>
              <a:prstGeom prst="straightConnector1">
                <a:avLst/>
              </a:prstGeom>
              <a:noFill/>
              <a:ln cap="flat" cmpd="sng" w="28575">
                <a:solidFill>
                  <a:srgbClr val="0043B2"/>
                </a:solidFill>
                <a:prstDash val="solid"/>
                <a:miter lim="800000"/>
                <a:headEnd len="sm" w="sm" type="none"/>
                <a:tailEnd len="med" w="med" type="triangle"/>
              </a:ln>
            </p:spPr>
          </p:cxnSp>
        </p:gr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3" name="Shape 1673"/>
        <p:cNvGrpSpPr/>
        <p:nvPr/>
      </p:nvGrpSpPr>
      <p:grpSpPr>
        <a:xfrm>
          <a:off x="0" y="0"/>
          <a:ext cx="0" cy="0"/>
          <a:chOff x="0" y="0"/>
          <a:chExt cx="0" cy="0"/>
        </a:xfrm>
      </p:grpSpPr>
      <p:sp>
        <p:nvSpPr>
          <p:cNvPr id="1674" name="Google Shape;1674;p5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Lưu trữ đám mây công cộng</a:t>
            </a:r>
            <a:endParaRPr/>
          </a:p>
        </p:txBody>
      </p:sp>
      <p:sp>
        <p:nvSpPr>
          <p:cNvPr id="1675" name="Google Shape;1675;p5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Lưu trữ Azure Blob</a:t>
            </a:r>
            <a:endParaRPr/>
          </a:p>
        </p:txBody>
      </p:sp>
      <p:sp>
        <p:nvSpPr>
          <p:cNvPr id="1676" name="Google Shape;1676;p5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677" name="Google Shape;1677;p5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Azure Blob Storage là bộ lưu trữ đối tượng của Microsoft dành cho đám mây</a:t>
            </a:r>
            <a:endParaRPr/>
          </a:p>
          <a:p>
            <a:pPr indent="-177800" lvl="0" marL="177800" rtl="0" algn="l">
              <a:lnSpc>
                <a:spcPct val="128571"/>
              </a:lnSpc>
              <a:spcBef>
                <a:spcPts val="1000"/>
              </a:spcBef>
              <a:spcAft>
                <a:spcPts val="0"/>
              </a:spcAft>
              <a:buClr>
                <a:srgbClr val="262626"/>
              </a:buClr>
              <a:buSzPts val="1400"/>
              <a:buFont typeface="Arial"/>
              <a:buChar char="•"/>
            </a:pPr>
            <a:r>
              <a:rPr lang="en-US"/>
              <a:t>Được tối ưu hóa để lưu trữ lượng lớn dữ liệu phi cấu trúc</a:t>
            </a:r>
            <a:endParaRPr/>
          </a:p>
          <a:p>
            <a:pPr indent="-177800" lvl="0" marL="177800" rtl="0" algn="l">
              <a:lnSpc>
                <a:spcPct val="128571"/>
              </a:lnSpc>
              <a:spcBef>
                <a:spcPts val="1000"/>
              </a:spcBef>
              <a:spcAft>
                <a:spcPts val="0"/>
              </a:spcAft>
              <a:buClr>
                <a:srgbClr val="262626"/>
              </a:buClr>
              <a:buSzPts val="1400"/>
              <a:buFont typeface="Arial"/>
              <a:buChar char="•"/>
            </a:pPr>
            <a:r>
              <a:rPr lang="en-US"/>
              <a:t>Trường hợp sử dụng:</a:t>
            </a:r>
            <a:endParaRPr/>
          </a:p>
          <a:p>
            <a:pPr indent="-182563" lvl="1" marL="360363" rtl="0" algn="l">
              <a:lnSpc>
                <a:spcPct val="138461"/>
              </a:lnSpc>
              <a:spcBef>
                <a:spcPts val="200"/>
              </a:spcBef>
              <a:spcAft>
                <a:spcPts val="0"/>
              </a:spcAft>
              <a:buClr>
                <a:srgbClr val="262626"/>
              </a:buClr>
              <a:buSzPts val="1040"/>
              <a:buChar char="•"/>
            </a:pPr>
            <a:r>
              <a:rPr lang="en-US"/>
              <a:t>Cung cấp hình ảnh hoặc tài liệu trực tiếp cho trình duyệt của bạn</a:t>
            </a:r>
            <a:endParaRPr/>
          </a:p>
          <a:p>
            <a:pPr indent="-182563" lvl="1" marL="360363" rtl="0" algn="l">
              <a:lnSpc>
                <a:spcPct val="138461"/>
              </a:lnSpc>
              <a:spcBef>
                <a:spcPts val="200"/>
              </a:spcBef>
              <a:spcAft>
                <a:spcPts val="0"/>
              </a:spcAft>
              <a:buClr>
                <a:srgbClr val="262626"/>
              </a:buClr>
              <a:buSzPts val="1040"/>
              <a:buChar char="•"/>
            </a:pPr>
            <a:r>
              <a:rPr lang="en-US"/>
              <a:t>Lưu trữ tệp để truy cập phân tán</a:t>
            </a:r>
            <a:endParaRPr/>
          </a:p>
          <a:p>
            <a:pPr indent="-182563" lvl="1" marL="360363" rtl="0" algn="l">
              <a:lnSpc>
                <a:spcPct val="138461"/>
              </a:lnSpc>
              <a:spcBef>
                <a:spcPts val="200"/>
              </a:spcBef>
              <a:spcAft>
                <a:spcPts val="0"/>
              </a:spcAft>
              <a:buClr>
                <a:srgbClr val="262626"/>
              </a:buClr>
              <a:buSzPts val="1040"/>
              <a:buChar char="•"/>
            </a:pPr>
            <a:r>
              <a:rPr lang="en-US"/>
              <a:t>Truyền phát video và âm thanh</a:t>
            </a:r>
            <a:endParaRPr/>
          </a:p>
          <a:p>
            <a:pPr indent="-182563" lvl="1" marL="360363" rtl="0" algn="l">
              <a:lnSpc>
                <a:spcPct val="138461"/>
              </a:lnSpc>
              <a:spcBef>
                <a:spcPts val="200"/>
              </a:spcBef>
              <a:spcAft>
                <a:spcPts val="0"/>
              </a:spcAft>
              <a:buClr>
                <a:srgbClr val="262626"/>
              </a:buClr>
              <a:buSzPts val="1040"/>
              <a:buChar char="•"/>
            </a:pPr>
            <a:r>
              <a:rPr lang="en-US"/>
              <a:t>Ghi vào tệp nhật ký</a:t>
            </a:r>
            <a:endParaRPr/>
          </a:p>
          <a:p>
            <a:pPr indent="-182563" lvl="1" marL="360363" rtl="0" algn="l">
              <a:lnSpc>
                <a:spcPct val="138461"/>
              </a:lnSpc>
              <a:spcBef>
                <a:spcPts val="200"/>
              </a:spcBef>
              <a:spcAft>
                <a:spcPts val="0"/>
              </a:spcAft>
              <a:buClr>
                <a:srgbClr val="262626"/>
              </a:buClr>
              <a:buSzPts val="1040"/>
              <a:buChar char="•"/>
            </a:pPr>
            <a:r>
              <a:rPr lang="en-US"/>
              <a:t>Lưu trữ dữ liệu để sao lưu/khôi phục, khắc phục sự cố và lưu trữ</a:t>
            </a:r>
            <a:endParaRPr/>
          </a:p>
          <a:p>
            <a:pPr indent="-182563" lvl="1" marL="360363" rtl="0" algn="l">
              <a:lnSpc>
                <a:spcPct val="138461"/>
              </a:lnSpc>
              <a:spcBef>
                <a:spcPts val="200"/>
              </a:spcBef>
              <a:spcAft>
                <a:spcPts val="0"/>
              </a:spcAft>
              <a:buClr>
                <a:srgbClr val="262626"/>
              </a:buClr>
              <a:buSzPts val="1040"/>
              <a:buChar char="•"/>
            </a:pPr>
            <a:r>
              <a:rPr lang="en-US"/>
              <a:t>Lưu trữ dữ liệu để phân tích tại chỗ hoặc bởi các dịch vụ được lưu trữ trên Azure</a:t>
            </a:r>
            <a:endParaRPr/>
          </a:p>
          <a:p>
            <a:pPr indent="-177800" lvl="0" marL="177800" rtl="0" algn="l">
              <a:lnSpc>
                <a:spcPct val="128571"/>
              </a:lnSpc>
              <a:spcBef>
                <a:spcPts val="1000"/>
              </a:spcBef>
              <a:spcAft>
                <a:spcPts val="0"/>
              </a:spcAft>
              <a:buClr>
                <a:srgbClr val="262626"/>
              </a:buClr>
              <a:buSzPts val="1400"/>
              <a:buFont typeface="Arial"/>
              <a:buChar char="•"/>
            </a:pPr>
            <a:r>
              <a:rPr lang="en-US"/>
              <a:t>Có thể truy cập thông qua việc sử dụng Azure storage REST API, Powershell, CLI, Azure Storage client lib</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2" name="Shape 1682"/>
        <p:cNvGrpSpPr/>
        <p:nvPr/>
      </p:nvGrpSpPr>
      <p:grpSpPr>
        <a:xfrm>
          <a:off x="0" y="0"/>
          <a:ext cx="0" cy="0"/>
          <a:chOff x="0" y="0"/>
          <a:chExt cx="0" cy="0"/>
        </a:xfrm>
      </p:grpSpPr>
      <p:sp>
        <p:nvSpPr>
          <p:cNvPr id="1683" name="Google Shape;1683;p5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Lưu trữ đám mây công cộng</a:t>
            </a:r>
            <a:endParaRPr/>
          </a:p>
        </p:txBody>
      </p:sp>
      <p:sp>
        <p:nvSpPr>
          <p:cNvPr id="1684" name="Google Shape;1684;p5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Tài nguyên lưu trữ Blob</a:t>
            </a:r>
            <a:endParaRPr/>
          </a:p>
        </p:txBody>
      </p:sp>
      <p:sp>
        <p:nvSpPr>
          <p:cNvPr id="1685" name="Google Shape;1685;p5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686" name="Google Shape;1686;p5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Lưu trữ blob cung cấp ba loại tài nguyên</a:t>
            </a:r>
            <a:endParaRPr/>
          </a:p>
          <a:p>
            <a:pPr indent="-182563" lvl="1" marL="360363" rtl="0" algn="l">
              <a:lnSpc>
                <a:spcPct val="138461"/>
              </a:lnSpc>
              <a:spcBef>
                <a:spcPts val="200"/>
              </a:spcBef>
              <a:spcAft>
                <a:spcPts val="0"/>
              </a:spcAft>
              <a:buClr>
                <a:srgbClr val="262626"/>
              </a:buClr>
              <a:buSzPts val="1040"/>
              <a:buChar char="•"/>
            </a:pPr>
            <a:r>
              <a:rPr lang="en-US"/>
              <a:t>Tài khoản lưu trữ</a:t>
            </a:r>
            <a:endParaRPr/>
          </a:p>
          <a:p>
            <a:pPr indent="-182563" lvl="1" marL="360363" rtl="0" algn="l">
              <a:lnSpc>
                <a:spcPct val="138461"/>
              </a:lnSpc>
              <a:spcBef>
                <a:spcPts val="200"/>
              </a:spcBef>
              <a:spcAft>
                <a:spcPts val="0"/>
              </a:spcAft>
              <a:buClr>
                <a:srgbClr val="262626"/>
              </a:buClr>
              <a:buSzPts val="1040"/>
              <a:buChar char="•"/>
            </a:pPr>
            <a:r>
              <a:rPr lang="en-US"/>
              <a:t>Vùng chứa trong tài khoản lưu trữ</a:t>
            </a:r>
            <a:endParaRPr/>
          </a:p>
          <a:p>
            <a:pPr indent="-182563" lvl="1" marL="360363" rtl="0" algn="l">
              <a:lnSpc>
                <a:spcPct val="138461"/>
              </a:lnSpc>
              <a:spcBef>
                <a:spcPts val="200"/>
              </a:spcBef>
              <a:spcAft>
                <a:spcPts val="0"/>
              </a:spcAft>
              <a:buClr>
                <a:srgbClr val="262626"/>
              </a:buClr>
              <a:buSzPts val="1040"/>
              <a:buChar char="•"/>
            </a:pPr>
            <a:r>
              <a:rPr lang="en-US"/>
              <a:t>Một blob trong một vùng chứa (container)</a:t>
            </a:r>
            <a:endParaRPr/>
          </a:p>
        </p:txBody>
      </p:sp>
      <p:grpSp>
        <p:nvGrpSpPr>
          <p:cNvPr id="1687" name="Google Shape;1687;p57"/>
          <p:cNvGrpSpPr/>
          <p:nvPr/>
        </p:nvGrpSpPr>
        <p:grpSpPr>
          <a:xfrm>
            <a:off x="2613232" y="3534177"/>
            <a:ext cx="4679536" cy="2603475"/>
            <a:chOff x="2784227" y="3603625"/>
            <a:chExt cx="4679536" cy="2603475"/>
          </a:xfrm>
        </p:grpSpPr>
        <p:sp>
          <p:nvSpPr>
            <p:cNvPr id="1688" name="Google Shape;1688;p57"/>
            <p:cNvSpPr/>
            <p:nvPr/>
          </p:nvSpPr>
          <p:spPr>
            <a:xfrm>
              <a:off x="2784227" y="3619219"/>
              <a:ext cx="1481103" cy="2587881"/>
            </a:xfrm>
            <a:prstGeom prst="roundRect">
              <a:avLst>
                <a:gd fmla="val 11284" name="adj"/>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89" name="Google Shape;1689;p57"/>
            <p:cNvSpPr/>
            <p:nvPr/>
          </p:nvSpPr>
          <p:spPr>
            <a:xfrm>
              <a:off x="3052457" y="5279672"/>
              <a:ext cx="944642" cy="302414"/>
            </a:xfrm>
            <a:prstGeom prst="roundRect">
              <a:avLst>
                <a:gd fmla="val 16667" name="adj"/>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JSJEONG</a:t>
              </a:r>
              <a:endParaRPr sz="1400">
                <a:solidFill>
                  <a:schemeClr val="lt1"/>
                </a:solidFill>
                <a:latin typeface="Arial"/>
                <a:ea typeface="Arial"/>
                <a:cs typeface="Arial"/>
                <a:sym typeface="Arial"/>
              </a:endParaRPr>
            </a:p>
          </p:txBody>
        </p:sp>
        <p:sp>
          <p:nvSpPr>
            <p:cNvPr id="1690" name="Google Shape;1690;p57"/>
            <p:cNvSpPr/>
            <p:nvPr/>
          </p:nvSpPr>
          <p:spPr>
            <a:xfrm>
              <a:off x="3007301" y="3714948"/>
              <a:ext cx="1060326" cy="29187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Tài khoản</a:t>
              </a:r>
              <a:endParaRPr sz="1600">
                <a:solidFill>
                  <a:srgbClr val="0043B2"/>
                </a:solidFill>
                <a:latin typeface="Arial"/>
                <a:ea typeface="Arial"/>
                <a:cs typeface="Arial"/>
                <a:sym typeface="Arial"/>
              </a:endParaRPr>
            </a:p>
          </p:txBody>
        </p:sp>
        <p:sp>
          <p:nvSpPr>
            <p:cNvPr id="1691" name="Google Shape;1691;p57"/>
            <p:cNvSpPr/>
            <p:nvPr/>
          </p:nvSpPr>
          <p:spPr>
            <a:xfrm>
              <a:off x="4384077" y="3603625"/>
              <a:ext cx="1481103" cy="2587881"/>
            </a:xfrm>
            <a:prstGeom prst="roundRect">
              <a:avLst>
                <a:gd fmla="val 11284" name="adj"/>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92" name="Google Shape;1692;p57"/>
            <p:cNvSpPr/>
            <p:nvPr/>
          </p:nvSpPr>
          <p:spPr>
            <a:xfrm>
              <a:off x="4516913" y="5644136"/>
              <a:ext cx="1214164" cy="302414"/>
            </a:xfrm>
            <a:prstGeom prst="roundRect">
              <a:avLst>
                <a:gd fmla="val 16667" name="adj"/>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MOVIES</a:t>
              </a:r>
              <a:endParaRPr sz="1400">
                <a:solidFill>
                  <a:schemeClr val="lt1"/>
                </a:solidFill>
                <a:latin typeface="Arial"/>
                <a:ea typeface="Arial"/>
                <a:cs typeface="Arial"/>
                <a:sym typeface="Arial"/>
              </a:endParaRPr>
            </a:p>
          </p:txBody>
        </p:sp>
        <p:sp>
          <p:nvSpPr>
            <p:cNvPr id="1693" name="Google Shape;1693;p57"/>
            <p:cNvSpPr/>
            <p:nvPr/>
          </p:nvSpPr>
          <p:spPr>
            <a:xfrm>
              <a:off x="4521893" y="4912474"/>
              <a:ext cx="1214164" cy="302414"/>
            </a:xfrm>
            <a:prstGeom prst="roundRect">
              <a:avLst>
                <a:gd fmla="val 16667" name="adj"/>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PICTURES</a:t>
              </a:r>
              <a:endParaRPr sz="1400">
                <a:solidFill>
                  <a:schemeClr val="lt1"/>
                </a:solidFill>
                <a:latin typeface="Arial"/>
                <a:ea typeface="Arial"/>
                <a:cs typeface="Arial"/>
                <a:sym typeface="Arial"/>
              </a:endParaRPr>
            </a:p>
          </p:txBody>
        </p:sp>
        <p:sp>
          <p:nvSpPr>
            <p:cNvPr id="1694" name="Google Shape;1694;p57"/>
            <p:cNvSpPr/>
            <p:nvPr/>
          </p:nvSpPr>
          <p:spPr>
            <a:xfrm>
              <a:off x="4505486" y="3704408"/>
              <a:ext cx="1199988" cy="30241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Vùng chứa</a:t>
              </a:r>
              <a:endParaRPr sz="1600">
                <a:solidFill>
                  <a:srgbClr val="0043B2"/>
                </a:solidFill>
                <a:latin typeface="Arial"/>
                <a:ea typeface="Arial"/>
                <a:cs typeface="Arial"/>
                <a:sym typeface="Arial"/>
              </a:endParaRPr>
            </a:p>
          </p:txBody>
        </p:sp>
        <p:sp>
          <p:nvSpPr>
            <p:cNvPr id="1695" name="Google Shape;1695;p57"/>
            <p:cNvSpPr/>
            <p:nvPr/>
          </p:nvSpPr>
          <p:spPr>
            <a:xfrm>
              <a:off x="5982660" y="3603625"/>
              <a:ext cx="1481103" cy="2587881"/>
            </a:xfrm>
            <a:prstGeom prst="roundRect">
              <a:avLst>
                <a:gd fmla="val 11284" name="adj"/>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96" name="Google Shape;1696;p57"/>
            <p:cNvSpPr/>
            <p:nvPr/>
          </p:nvSpPr>
          <p:spPr>
            <a:xfrm>
              <a:off x="6116129" y="4642668"/>
              <a:ext cx="1214164" cy="302414"/>
            </a:xfrm>
            <a:prstGeom prst="roundRect">
              <a:avLst>
                <a:gd fmla="val 16667" name="adj"/>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IMAGE1.JPG</a:t>
              </a:r>
              <a:endParaRPr sz="1400">
                <a:solidFill>
                  <a:schemeClr val="lt1"/>
                </a:solidFill>
                <a:latin typeface="Arial"/>
                <a:ea typeface="Arial"/>
                <a:cs typeface="Arial"/>
                <a:sym typeface="Arial"/>
              </a:endParaRPr>
            </a:p>
          </p:txBody>
        </p:sp>
        <p:sp>
          <p:nvSpPr>
            <p:cNvPr id="1697" name="Google Shape;1697;p57"/>
            <p:cNvSpPr/>
            <p:nvPr/>
          </p:nvSpPr>
          <p:spPr>
            <a:xfrm>
              <a:off x="6116129" y="5141492"/>
              <a:ext cx="1214164" cy="302414"/>
            </a:xfrm>
            <a:prstGeom prst="roundRect">
              <a:avLst>
                <a:gd fmla="val 16667" name="adj"/>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IMAGE2.JPG</a:t>
              </a:r>
              <a:endParaRPr sz="1400">
                <a:solidFill>
                  <a:schemeClr val="lt1"/>
                </a:solidFill>
                <a:latin typeface="Arial"/>
                <a:ea typeface="Arial"/>
                <a:cs typeface="Arial"/>
                <a:sym typeface="Arial"/>
              </a:endParaRPr>
            </a:p>
          </p:txBody>
        </p:sp>
        <p:sp>
          <p:nvSpPr>
            <p:cNvPr id="1698" name="Google Shape;1698;p57"/>
            <p:cNvSpPr/>
            <p:nvPr/>
          </p:nvSpPr>
          <p:spPr>
            <a:xfrm>
              <a:off x="6116129" y="5644136"/>
              <a:ext cx="1214164" cy="302414"/>
            </a:xfrm>
            <a:prstGeom prst="roundRect">
              <a:avLst>
                <a:gd fmla="val 16667" name="adj"/>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MOVIE1.AVI</a:t>
              </a:r>
              <a:endParaRPr sz="1400">
                <a:solidFill>
                  <a:schemeClr val="lt1"/>
                </a:solidFill>
                <a:latin typeface="Arial"/>
                <a:ea typeface="Arial"/>
                <a:cs typeface="Arial"/>
                <a:sym typeface="Arial"/>
              </a:endParaRPr>
            </a:p>
          </p:txBody>
        </p:sp>
        <p:sp>
          <p:nvSpPr>
            <p:cNvPr id="1699" name="Google Shape;1699;p57"/>
            <p:cNvSpPr/>
            <p:nvPr/>
          </p:nvSpPr>
          <p:spPr>
            <a:xfrm>
              <a:off x="6422890" y="3683859"/>
              <a:ext cx="600642" cy="30241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Blob</a:t>
              </a:r>
              <a:endParaRPr sz="1600">
                <a:solidFill>
                  <a:srgbClr val="0043B2"/>
                </a:solidFill>
                <a:latin typeface="Arial"/>
                <a:ea typeface="Arial"/>
                <a:cs typeface="Arial"/>
                <a:sym typeface="Arial"/>
              </a:endParaRPr>
            </a:p>
          </p:txBody>
        </p:sp>
        <p:grpSp>
          <p:nvGrpSpPr>
            <p:cNvPr id="1700" name="Google Shape;1700;p57"/>
            <p:cNvGrpSpPr/>
            <p:nvPr/>
          </p:nvGrpSpPr>
          <p:grpSpPr>
            <a:xfrm>
              <a:off x="3997099" y="5063681"/>
              <a:ext cx="524794" cy="731700"/>
              <a:chOff x="3997099" y="4896041"/>
              <a:chExt cx="524794" cy="731700"/>
            </a:xfrm>
          </p:grpSpPr>
          <p:cxnSp>
            <p:nvCxnSpPr>
              <p:cNvPr id="1701" name="Google Shape;1701;p57"/>
              <p:cNvCxnSpPr>
                <a:stCxn id="1693" idx="1"/>
                <a:endCxn id="1692" idx="1"/>
              </p:cNvCxnSpPr>
              <p:nvPr/>
            </p:nvCxnSpPr>
            <p:spPr>
              <a:xfrm flipH="1">
                <a:off x="4516793" y="4896041"/>
                <a:ext cx="5100" cy="731700"/>
              </a:xfrm>
              <a:prstGeom prst="bentConnector3">
                <a:avLst>
                  <a:gd fmla="val 4690361" name="adj1"/>
                </a:avLst>
              </a:prstGeom>
              <a:noFill/>
              <a:ln cap="flat" cmpd="sng" w="19050">
                <a:solidFill>
                  <a:srgbClr val="0043B2"/>
                </a:solidFill>
                <a:prstDash val="solid"/>
                <a:miter lim="800000"/>
                <a:headEnd len="sm" w="sm" type="none"/>
                <a:tailEnd len="sm" w="sm" type="none"/>
              </a:ln>
            </p:spPr>
          </p:cxnSp>
          <p:cxnSp>
            <p:nvCxnSpPr>
              <p:cNvPr id="1702" name="Google Shape;1702;p57"/>
              <p:cNvCxnSpPr/>
              <p:nvPr/>
            </p:nvCxnSpPr>
            <p:spPr>
              <a:xfrm flipH="1" rot="10800000">
                <a:off x="3997099" y="5261872"/>
                <a:ext cx="293914" cy="1367"/>
              </a:xfrm>
              <a:prstGeom prst="straightConnector1">
                <a:avLst/>
              </a:prstGeom>
              <a:noFill/>
              <a:ln cap="flat" cmpd="sng" w="19050">
                <a:solidFill>
                  <a:srgbClr val="0043B2"/>
                </a:solidFill>
                <a:prstDash val="solid"/>
                <a:miter lim="800000"/>
                <a:headEnd len="sm" w="sm" type="none"/>
                <a:tailEnd len="sm" w="sm" type="none"/>
              </a:ln>
            </p:spPr>
          </p:cxnSp>
        </p:grpSp>
        <p:grpSp>
          <p:nvGrpSpPr>
            <p:cNvPr id="1703" name="Google Shape;1703;p57"/>
            <p:cNvGrpSpPr/>
            <p:nvPr/>
          </p:nvGrpSpPr>
          <p:grpSpPr>
            <a:xfrm>
              <a:off x="5731077" y="4793875"/>
              <a:ext cx="385652" cy="1001468"/>
              <a:chOff x="5731077" y="4626235"/>
              <a:chExt cx="385652" cy="1001468"/>
            </a:xfrm>
          </p:grpSpPr>
          <p:cxnSp>
            <p:nvCxnSpPr>
              <p:cNvPr id="1704" name="Google Shape;1704;p57"/>
              <p:cNvCxnSpPr>
                <a:stCxn id="1696" idx="1"/>
                <a:endCxn id="1697" idx="1"/>
              </p:cNvCxnSpPr>
              <p:nvPr/>
            </p:nvCxnSpPr>
            <p:spPr>
              <a:xfrm>
                <a:off x="6116129" y="4626235"/>
                <a:ext cx="600" cy="498900"/>
              </a:xfrm>
              <a:prstGeom prst="bentConnector3">
                <a:avLst>
                  <a:gd fmla="val 1800000" name="adj1"/>
                </a:avLst>
              </a:prstGeom>
              <a:noFill/>
              <a:ln cap="flat" cmpd="sng" w="19050">
                <a:solidFill>
                  <a:srgbClr val="0043B2"/>
                </a:solidFill>
                <a:prstDash val="solid"/>
                <a:miter lim="800000"/>
                <a:headEnd len="sm" w="sm" type="none"/>
                <a:tailEnd len="sm" w="sm" type="none"/>
              </a:ln>
            </p:spPr>
          </p:cxnSp>
          <p:cxnSp>
            <p:nvCxnSpPr>
              <p:cNvPr id="1705" name="Google Shape;1705;p57"/>
              <p:cNvCxnSpPr>
                <a:stCxn id="1692" idx="3"/>
                <a:endCxn id="1698" idx="1"/>
              </p:cNvCxnSpPr>
              <p:nvPr/>
            </p:nvCxnSpPr>
            <p:spPr>
              <a:xfrm>
                <a:off x="5731077" y="5627703"/>
                <a:ext cx="385200" cy="0"/>
              </a:xfrm>
              <a:prstGeom prst="straightConnector1">
                <a:avLst/>
              </a:prstGeom>
              <a:noFill/>
              <a:ln cap="flat" cmpd="sng" w="19050">
                <a:solidFill>
                  <a:srgbClr val="0043B2"/>
                </a:solidFill>
                <a:prstDash val="solid"/>
                <a:miter lim="800000"/>
                <a:headEnd len="sm" w="sm" type="none"/>
                <a:tailEnd len="sm" w="sm" type="none"/>
              </a:ln>
            </p:spPr>
          </p:cxnSp>
          <p:cxnSp>
            <p:nvCxnSpPr>
              <p:cNvPr id="1706" name="Google Shape;1706;p57"/>
              <p:cNvCxnSpPr/>
              <p:nvPr/>
            </p:nvCxnSpPr>
            <p:spPr>
              <a:xfrm>
                <a:off x="5736057" y="4896041"/>
                <a:ext cx="164681" cy="1524"/>
              </a:xfrm>
              <a:prstGeom prst="straightConnector1">
                <a:avLst/>
              </a:prstGeom>
              <a:noFill/>
              <a:ln cap="flat" cmpd="sng" w="19050">
                <a:solidFill>
                  <a:srgbClr val="0043B2"/>
                </a:solidFill>
                <a:prstDash val="solid"/>
                <a:miter lim="800000"/>
                <a:headEnd len="sm" w="sm" type="none"/>
                <a:tailEnd len="sm" w="sm" type="none"/>
              </a:ln>
            </p:spPr>
          </p:cxnSp>
        </p:grpSp>
        <p:pic>
          <p:nvPicPr>
            <p:cNvPr id="1707" name="Google Shape;1707;p57"/>
            <p:cNvPicPr preferRelativeResize="0"/>
            <p:nvPr/>
          </p:nvPicPr>
          <p:blipFill rotWithShape="1">
            <a:blip r:embed="rId3">
              <a:alphaModFix/>
            </a:blip>
            <a:srcRect b="0" l="0" r="0" t="0"/>
            <a:stretch/>
          </p:blipFill>
          <p:spPr>
            <a:xfrm>
              <a:off x="3364473" y="4051516"/>
              <a:ext cx="351898" cy="351898"/>
            </a:xfrm>
            <a:prstGeom prst="rect">
              <a:avLst/>
            </a:prstGeom>
            <a:noFill/>
            <a:ln>
              <a:noFill/>
            </a:ln>
          </p:spPr>
        </p:pic>
        <p:pic>
          <p:nvPicPr>
            <p:cNvPr id="1708" name="Google Shape;1708;p57"/>
            <p:cNvPicPr preferRelativeResize="0"/>
            <p:nvPr/>
          </p:nvPicPr>
          <p:blipFill rotWithShape="1">
            <a:blip r:embed="rId4">
              <a:alphaModFix/>
            </a:blip>
            <a:srcRect b="0" l="0" r="0" t="0"/>
            <a:stretch/>
          </p:blipFill>
          <p:spPr>
            <a:xfrm>
              <a:off x="4889701" y="4051516"/>
              <a:ext cx="468112" cy="371949"/>
            </a:xfrm>
            <a:prstGeom prst="rect">
              <a:avLst/>
            </a:prstGeom>
            <a:noFill/>
            <a:ln>
              <a:noFill/>
            </a:ln>
          </p:spPr>
        </p:pic>
        <p:pic>
          <p:nvPicPr>
            <p:cNvPr id="1709" name="Google Shape;1709;p57"/>
            <p:cNvPicPr preferRelativeResize="0"/>
            <p:nvPr/>
          </p:nvPicPr>
          <p:blipFill rotWithShape="1">
            <a:blip r:embed="rId5">
              <a:alphaModFix/>
            </a:blip>
            <a:srcRect b="0" l="0" r="0" t="0"/>
            <a:stretch/>
          </p:blipFill>
          <p:spPr>
            <a:xfrm>
              <a:off x="4486334" y="4799153"/>
              <a:ext cx="251581" cy="204304"/>
            </a:xfrm>
            <a:prstGeom prst="rect">
              <a:avLst/>
            </a:prstGeom>
            <a:noFill/>
            <a:ln>
              <a:noFill/>
            </a:ln>
          </p:spPr>
        </p:pic>
        <p:pic>
          <p:nvPicPr>
            <p:cNvPr id="1710" name="Google Shape;1710;p57"/>
            <p:cNvPicPr preferRelativeResize="0"/>
            <p:nvPr/>
          </p:nvPicPr>
          <p:blipFill rotWithShape="1">
            <a:blip r:embed="rId6">
              <a:alphaModFix/>
            </a:blip>
            <a:srcRect b="0" l="0" r="0" t="0"/>
            <a:stretch/>
          </p:blipFill>
          <p:spPr>
            <a:xfrm>
              <a:off x="4482958" y="5541238"/>
              <a:ext cx="254958" cy="207681"/>
            </a:xfrm>
            <a:prstGeom prst="rect">
              <a:avLst/>
            </a:prstGeom>
            <a:noFill/>
            <a:ln>
              <a:noFill/>
            </a:ln>
          </p:spPr>
        </p:pic>
        <p:pic>
          <p:nvPicPr>
            <p:cNvPr id="1711" name="Google Shape;1711;p57"/>
            <p:cNvPicPr preferRelativeResize="0"/>
            <p:nvPr/>
          </p:nvPicPr>
          <p:blipFill rotWithShape="1">
            <a:blip r:embed="rId5">
              <a:alphaModFix/>
            </a:blip>
            <a:srcRect b="0" l="0" r="0" t="0"/>
            <a:stretch/>
          </p:blipFill>
          <p:spPr>
            <a:xfrm>
              <a:off x="6016000" y="4498726"/>
              <a:ext cx="251581" cy="204304"/>
            </a:xfrm>
            <a:prstGeom prst="rect">
              <a:avLst/>
            </a:prstGeom>
            <a:noFill/>
            <a:ln>
              <a:noFill/>
            </a:ln>
          </p:spPr>
        </p:pic>
        <p:pic>
          <p:nvPicPr>
            <p:cNvPr id="1712" name="Google Shape;1712;p57"/>
            <p:cNvPicPr preferRelativeResize="0"/>
            <p:nvPr/>
          </p:nvPicPr>
          <p:blipFill rotWithShape="1">
            <a:blip r:embed="rId5">
              <a:alphaModFix/>
            </a:blip>
            <a:srcRect b="0" l="0" r="0" t="0"/>
            <a:stretch/>
          </p:blipFill>
          <p:spPr>
            <a:xfrm>
              <a:off x="6016000" y="5018149"/>
              <a:ext cx="251581" cy="204304"/>
            </a:xfrm>
            <a:prstGeom prst="rect">
              <a:avLst/>
            </a:prstGeom>
            <a:noFill/>
            <a:ln>
              <a:noFill/>
            </a:ln>
          </p:spPr>
        </p:pic>
        <p:pic>
          <p:nvPicPr>
            <p:cNvPr id="1713" name="Google Shape;1713;p57"/>
            <p:cNvPicPr preferRelativeResize="0"/>
            <p:nvPr/>
          </p:nvPicPr>
          <p:blipFill rotWithShape="1">
            <a:blip r:embed="rId6">
              <a:alphaModFix/>
            </a:blip>
            <a:srcRect b="0" l="0" r="0" t="0"/>
            <a:stretch/>
          </p:blipFill>
          <p:spPr>
            <a:xfrm>
              <a:off x="5998015" y="5541238"/>
              <a:ext cx="254958" cy="207681"/>
            </a:xfrm>
            <a:prstGeom prst="rect">
              <a:avLst/>
            </a:prstGeom>
            <a:noFill/>
            <a:ln>
              <a:noFill/>
            </a:ln>
          </p:spPr>
        </p:pic>
        <p:pic>
          <p:nvPicPr>
            <p:cNvPr id="1714" name="Google Shape;1714;p57"/>
            <p:cNvPicPr preferRelativeResize="0"/>
            <p:nvPr/>
          </p:nvPicPr>
          <p:blipFill rotWithShape="1">
            <a:blip r:embed="rId7">
              <a:alphaModFix/>
            </a:blip>
            <a:srcRect b="0" l="0" r="0" t="0"/>
            <a:stretch/>
          </p:blipFill>
          <p:spPr>
            <a:xfrm>
              <a:off x="6528004" y="4051516"/>
              <a:ext cx="411208" cy="357993"/>
            </a:xfrm>
            <a:prstGeom prst="rect">
              <a:avLst/>
            </a:prstGeom>
            <a:noFill/>
            <a:ln>
              <a:noFill/>
            </a:ln>
          </p:spPr>
        </p:pic>
      </p:gr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9" name="Shape 1719"/>
        <p:cNvGrpSpPr/>
        <p:nvPr/>
      </p:nvGrpSpPr>
      <p:grpSpPr>
        <a:xfrm>
          <a:off x="0" y="0"/>
          <a:ext cx="0" cy="0"/>
          <a:chOff x="0" y="0"/>
          <a:chExt cx="0" cy="0"/>
        </a:xfrm>
      </p:grpSpPr>
      <p:sp>
        <p:nvSpPr>
          <p:cNvPr id="1720" name="Google Shape;1720;p5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Lưu trữ đám mây công cộng</a:t>
            </a:r>
            <a:endParaRPr/>
          </a:p>
        </p:txBody>
      </p:sp>
      <p:sp>
        <p:nvSpPr>
          <p:cNvPr id="1721" name="Google Shape;1721;p5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Tài nguyên lưu trữ – Tài khoản lưu trữ</a:t>
            </a:r>
            <a:endParaRPr/>
          </a:p>
        </p:txBody>
      </p:sp>
      <p:sp>
        <p:nvSpPr>
          <p:cNvPr id="1722" name="Google Shape;1722;p5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723" name="Google Shape;1723;p5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Tài khoản lưu trữ cung cấp một không gian tên duy nhất</a:t>
            </a:r>
            <a:endParaRPr/>
          </a:p>
          <a:p>
            <a:pPr indent="-182563" lvl="1" marL="360363" rtl="0" algn="l">
              <a:lnSpc>
                <a:spcPct val="138461"/>
              </a:lnSpc>
              <a:spcBef>
                <a:spcPts val="200"/>
              </a:spcBef>
              <a:spcAft>
                <a:spcPts val="0"/>
              </a:spcAft>
              <a:buClr>
                <a:srgbClr val="262626"/>
              </a:buClr>
              <a:buSzPts val="1040"/>
              <a:buChar char="•"/>
            </a:pPr>
            <a:r>
              <a:rPr lang="en-US"/>
              <a:t>Mỗi đối tượng được lưu trữ có một địa chỉ bao gồm tên tài khoản lưu trữ duy nhất</a:t>
            </a:r>
            <a:endParaRPr/>
          </a:p>
          <a:p>
            <a:pPr indent="-182563" lvl="1" marL="360363" rtl="0" algn="l">
              <a:lnSpc>
                <a:spcPct val="138461"/>
              </a:lnSpc>
              <a:spcBef>
                <a:spcPts val="200"/>
              </a:spcBef>
              <a:spcAft>
                <a:spcPts val="0"/>
              </a:spcAft>
              <a:buClr>
                <a:srgbClr val="262626"/>
              </a:buClr>
              <a:buSzPts val="1040"/>
              <a:buChar char="•"/>
            </a:pPr>
            <a:r>
              <a:rPr lang="en-US"/>
              <a:t>Địa chỉ là sự kết hợp giữa tên tài khoản và điểm cuối blob</a:t>
            </a:r>
            <a:endParaRPr/>
          </a:p>
        </p:txBody>
      </p:sp>
      <p:grpSp>
        <p:nvGrpSpPr>
          <p:cNvPr id="1724" name="Google Shape;1724;p58"/>
          <p:cNvGrpSpPr/>
          <p:nvPr/>
        </p:nvGrpSpPr>
        <p:grpSpPr>
          <a:xfrm>
            <a:off x="3901647" y="3980626"/>
            <a:ext cx="2064989" cy="1108101"/>
            <a:chOff x="3826382" y="3675300"/>
            <a:chExt cx="2064989" cy="1108101"/>
          </a:xfrm>
        </p:grpSpPr>
        <p:pic>
          <p:nvPicPr>
            <p:cNvPr id="1725" name="Google Shape;1725;p58"/>
            <p:cNvPicPr preferRelativeResize="0"/>
            <p:nvPr/>
          </p:nvPicPr>
          <p:blipFill rotWithShape="1">
            <a:blip r:embed="rId3">
              <a:alphaModFix/>
            </a:blip>
            <a:srcRect b="49970" l="84470" r="3381" t="0"/>
            <a:stretch/>
          </p:blipFill>
          <p:spPr>
            <a:xfrm>
              <a:off x="4464424" y="3675300"/>
              <a:ext cx="788894" cy="762229"/>
            </a:xfrm>
            <a:prstGeom prst="rect">
              <a:avLst/>
            </a:prstGeom>
            <a:noFill/>
            <a:ln>
              <a:noFill/>
            </a:ln>
          </p:spPr>
        </p:pic>
        <p:sp>
          <p:nvSpPr>
            <p:cNvPr id="1726" name="Google Shape;1726;p58"/>
            <p:cNvSpPr/>
            <p:nvPr/>
          </p:nvSpPr>
          <p:spPr>
            <a:xfrm>
              <a:off x="3826382" y="4444847"/>
              <a:ext cx="2064989"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Các tài khoản lưu trữ</a:t>
              </a:r>
              <a:endParaRPr sz="1600">
                <a:solidFill>
                  <a:srgbClr val="0043B2"/>
                </a:solidFill>
                <a:latin typeface="Arial"/>
                <a:ea typeface="Arial"/>
                <a:cs typeface="Arial"/>
                <a:sym typeface="Arial"/>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1" name="Shape 1731"/>
        <p:cNvGrpSpPr/>
        <p:nvPr/>
      </p:nvGrpSpPr>
      <p:grpSpPr>
        <a:xfrm>
          <a:off x="0" y="0"/>
          <a:ext cx="0" cy="0"/>
          <a:chOff x="0" y="0"/>
          <a:chExt cx="0" cy="0"/>
        </a:xfrm>
      </p:grpSpPr>
      <p:sp>
        <p:nvSpPr>
          <p:cNvPr id="1732" name="Google Shape;1732;p6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Lưu trữ đám mây công cộng</a:t>
            </a:r>
            <a:endParaRPr/>
          </a:p>
        </p:txBody>
      </p:sp>
      <p:sp>
        <p:nvSpPr>
          <p:cNvPr id="1733" name="Google Shape;1733;p6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Tài nguyên lưu trữ – Blob</a:t>
            </a:r>
            <a:endParaRPr/>
          </a:p>
        </p:txBody>
      </p:sp>
      <p:sp>
        <p:nvSpPr>
          <p:cNvPr id="1734" name="Google Shape;1734;p6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735" name="Google Shape;1735;p60"/>
          <p:cNvSpPr txBox="1"/>
          <p:nvPr>
            <p:ph idx="4" type="body"/>
          </p:nvPr>
        </p:nvSpPr>
        <p:spPr>
          <a:xfrm>
            <a:off x="535872" y="2226568"/>
            <a:ext cx="4892985"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khối blob</a:t>
            </a:r>
            <a:endParaRPr/>
          </a:p>
          <a:p>
            <a:pPr indent="-182563" lvl="1" marL="360363" rtl="0" algn="l">
              <a:lnSpc>
                <a:spcPct val="138461"/>
              </a:lnSpc>
              <a:spcBef>
                <a:spcPts val="200"/>
              </a:spcBef>
              <a:spcAft>
                <a:spcPts val="0"/>
              </a:spcAft>
              <a:buClr>
                <a:srgbClr val="262626"/>
              </a:buClr>
              <a:buSzPts val="1040"/>
              <a:buChar char="•"/>
            </a:pPr>
            <a:r>
              <a:rPr lang="en-US"/>
              <a:t>Lưu trữ văn bản và dữ liệu nhị phân</a:t>
            </a:r>
            <a:endParaRPr/>
          </a:p>
          <a:p>
            <a:pPr indent="-182563" lvl="1" marL="360363" rtl="0" algn="l">
              <a:lnSpc>
                <a:spcPct val="138461"/>
              </a:lnSpc>
              <a:spcBef>
                <a:spcPts val="200"/>
              </a:spcBef>
              <a:spcAft>
                <a:spcPts val="0"/>
              </a:spcAft>
              <a:buClr>
                <a:srgbClr val="262626"/>
              </a:buClr>
              <a:buSzPts val="1040"/>
              <a:buChar char="•"/>
            </a:pPr>
            <a:r>
              <a:rPr lang="en-US"/>
              <a:t>Được tạo thành từ các khối có thể được quản lý riêng</a:t>
            </a:r>
            <a:endParaRPr/>
          </a:p>
          <a:p>
            <a:pPr indent="-182563" lvl="1" marL="360363" rtl="0" algn="l">
              <a:lnSpc>
                <a:spcPct val="138461"/>
              </a:lnSpc>
              <a:spcBef>
                <a:spcPts val="200"/>
              </a:spcBef>
              <a:spcAft>
                <a:spcPts val="0"/>
              </a:spcAft>
              <a:buClr>
                <a:srgbClr val="262626"/>
              </a:buClr>
              <a:buSzPts val="1040"/>
              <a:buChar char="•"/>
            </a:pPr>
            <a:r>
              <a:rPr lang="en-US"/>
              <a:t>Mỗi khối có thể lưu trữ 4,75 TiB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Các blob nối thêm (Append blobs)</a:t>
            </a:r>
            <a:endParaRPr/>
          </a:p>
          <a:p>
            <a:pPr indent="-182563" lvl="1" marL="360363" rtl="0" algn="l">
              <a:lnSpc>
                <a:spcPct val="138461"/>
              </a:lnSpc>
              <a:spcBef>
                <a:spcPts val="200"/>
              </a:spcBef>
              <a:spcAft>
                <a:spcPts val="0"/>
              </a:spcAft>
              <a:buClr>
                <a:srgbClr val="262626"/>
              </a:buClr>
              <a:buSzPts val="1040"/>
              <a:buChar char="•"/>
            </a:pPr>
            <a:r>
              <a:rPr lang="en-US"/>
              <a:t>Tương tự như block blobs nhưng được tối ưu hóa cho append ops</a:t>
            </a:r>
            <a:endParaRPr/>
          </a:p>
          <a:p>
            <a:pPr indent="-182563" lvl="1" marL="360363" rtl="0" algn="l">
              <a:lnSpc>
                <a:spcPct val="138461"/>
              </a:lnSpc>
              <a:spcBef>
                <a:spcPts val="200"/>
              </a:spcBef>
              <a:spcAft>
                <a:spcPts val="0"/>
              </a:spcAft>
              <a:buClr>
                <a:srgbClr val="262626"/>
              </a:buClr>
              <a:buSzPts val="1040"/>
              <a:buChar char="•"/>
            </a:pPr>
            <a:r>
              <a:rPr lang="en-US"/>
              <a:t>Lý tưởng để lưu trữ dữ liệu ghi nhật ký</a:t>
            </a:r>
            <a:endParaRPr/>
          </a:p>
          <a:p>
            <a:pPr indent="-177800" lvl="0" marL="177800" rtl="0" algn="l">
              <a:lnSpc>
                <a:spcPct val="128571"/>
              </a:lnSpc>
              <a:spcBef>
                <a:spcPts val="1000"/>
              </a:spcBef>
              <a:spcAft>
                <a:spcPts val="0"/>
              </a:spcAft>
              <a:buClr>
                <a:srgbClr val="262626"/>
              </a:buClr>
              <a:buSzPts val="1400"/>
              <a:buFont typeface="Arial"/>
              <a:buChar char="•"/>
            </a:pPr>
            <a:r>
              <a:rPr lang="en-US"/>
              <a:t>Các trang blob</a:t>
            </a:r>
            <a:endParaRPr/>
          </a:p>
          <a:p>
            <a:pPr indent="-182563" lvl="1" marL="360363" rtl="0" algn="l">
              <a:lnSpc>
                <a:spcPct val="138461"/>
              </a:lnSpc>
              <a:spcBef>
                <a:spcPts val="200"/>
              </a:spcBef>
              <a:spcAft>
                <a:spcPts val="0"/>
              </a:spcAft>
              <a:buClr>
                <a:srgbClr val="262626"/>
              </a:buClr>
              <a:buSzPts val="1040"/>
              <a:buChar char="•"/>
            </a:pPr>
            <a:r>
              <a:rPr lang="en-US"/>
              <a:t>Lưu trữ các tệp truy cập ngẫu nhiên từ 512 byte đến 8 trang TiB</a:t>
            </a:r>
            <a:endParaRPr/>
          </a:p>
          <a:p>
            <a:pPr indent="-182563" lvl="1" marL="360363" rtl="0" algn="l">
              <a:lnSpc>
                <a:spcPct val="138461"/>
              </a:lnSpc>
              <a:spcBef>
                <a:spcPts val="200"/>
              </a:spcBef>
              <a:spcAft>
                <a:spcPts val="0"/>
              </a:spcAft>
              <a:buClr>
                <a:srgbClr val="262626"/>
              </a:buClr>
              <a:buSzPts val="1040"/>
              <a:buChar char="•"/>
            </a:pPr>
            <a:r>
              <a:rPr lang="en-US"/>
              <a:t>Lý tưởng cho các hoạt động đọc/ghi ngẫu nhiên thường xuyên</a:t>
            </a:r>
            <a:endParaRPr/>
          </a:p>
          <a:p>
            <a:pPr indent="-182563" lvl="1" marL="360363" rtl="0" algn="l">
              <a:lnSpc>
                <a:spcPct val="138461"/>
              </a:lnSpc>
              <a:spcBef>
                <a:spcPts val="200"/>
              </a:spcBef>
              <a:spcAft>
                <a:spcPts val="0"/>
              </a:spcAft>
              <a:buClr>
                <a:srgbClr val="262626"/>
              </a:buClr>
              <a:buSzPts val="1040"/>
              <a:buChar char="•"/>
            </a:pPr>
            <a:r>
              <a:rPr lang="en-US"/>
              <a:t>Cơ sở cho đĩa Azure IaaS</a:t>
            </a:r>
            <a:endParaRPr/>
          </a:p>
        </p:txBody>
      </p:sp>
      <p:grpSp>
        <p:nvGrpSpPr>
          <p:cNvPr id="1736" name="Google Shape;1736;p60"/>
          <p:cNvGrpSpPr/>
          <p:nvPr/>
        </p:nvGrpSpPr>
        <p:grpSpPr>
          <a:xfrm>
            <a:off x="5034613" y="2683768"/>
            <a:ext cx="3796263" cy="2843693"/>
            <a:chOff x="5300831" y="3427809"/>
            <a:chExt cx="3796263" cy="2843693"/>
          </a:xfrm>
        </p:grpSpPr>
        <p:grpSp>
          <p:nvGrpSpPr>
            <p:cNvPr id="1737" name="Google Shape;1737;p60"/>
            <p:cNvGrpSpPr/>
            <p:nvPr/>
          </p:nvGrpSpPr>
          <p:grpSpPr>
            <a:xfrm>
              <a:off x="6890249" y="3427809"/>
              <a:ext cx="626995" cy="883779"/>
              <a:chOff x="6890251" y="3312921"/>
              <a:chExt cx="626995" cy="883779"/>
            </a:xfrm>
          </p:grpSpPr>
          <p:sp>
            <p:nvSpPr>
              <p:cNvPr id="1738" name="Google Shape;1738;p60"/>
              <p:cNvSpPr/>
              <p:nvPr/>
            </p:nvSpPr>
            <p:spPr>
              <a:xfrm>
                <a:off x="6890251" y="3894286"/>
                <a:ext cx="626995" cy="30241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Blob</a:t>
                </a:r>
                <a:endParaRPr sz="1600">
                  <a:solidFill>
                    <a:srgbClr val="0043B2"/>
                  </a:solidFill>
                  <a:latin typeface="Arial"/>
                  <a:ea typeface="Arial"/>
                  <a:cs typeface="Arial"/>
                  <a:sym typeface="Arial"/>
                </a:endParaRPr>
              </a:p>
            </p:txBody>
          </p:sp>
          <p:pic>
            <p:nvPicPr>
              <p:cNvPr id="1739" name="Google Shape;1739;p60"/>
              <p:cNvPicPr preferRelativeResize="0"/>
              <p:nvPr/>
            </p:nvPicPr>
            <p:blipFill rotWithShape="1">
              <a:blip r:embed="rId3">
                <a:alphaModFix/>
              </a:blip>
              <a:srcRect b="0" l="0" r="0" t="0"/>
              <a:stretch/>
            </p:blipFill>
            <p:spPr>
              <a:xfrm>
                <a:off x="6902160" y="3312921"/>
                <a:ext cx="603176" cy="525118"/>
              </a:xfrm>
              <a:prstGeom prst="rect">
                <a:avLst/>
              </a:prstGeom>
              <a:noFill/>
              <a:ln>
                <a:noFill/>
              </a:ln>
            </p:spPr>
          </p:pic>
        </p:grpSp>
        <p:sp>
          <p:nvSpPr>
            <p:cNvPr id="1740" name="Google Shape;1740;p60"/>
            <p:cNvSpPr/>
            <p:nvPr/>
          </p:nvSpPr>
          <p:spPr>
            <a:xfrm>
              <a:off x="7920925" y="4668106"/>
              <a:ext cx="1176169" cy="1603395"/>
            </a:xfrm>
            <a:prstGeom prst="roundRect">
              <a:avLst>
                <a:gd fmla="val 11217" name="adj"/>
              </a:avLst>
            </a:prstGeom>
            <a:solidFill>
              <a:schemeClr val="lt1"/>
            </a:solidFill>
            <a:ln cap="flat" cmpd="sng" w="1905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41" name="Google Shape;1741;p60"/>
            <p:cNvSpPr/>
            <p:nvPr/>
          </p:nvSpPr>
          <p:spPr>
            <a:xfrm>
              <a:off x="8047113" y="4437061"/>
              <a:ext cx="906394" cy="53834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Blob</a:t>
              </a:r>
              <a:endParaRPr/>
            </a:p>
            <a:p>
              <a:pPr indent="0" lvl="0" marL="0" marR="0" rtl="0" algn="ctr">
                <a:spcBef>
                  <a:spcPts val="0"/>
                </a:spcBef>
                <a:spcAft>
                  <a:spcPts val="0"/>
                </a:spcAft>
                <a:buNone/>
              </a:pPr>
              <a:r>
                <a:rPr lang="en-US" sz="1400">
                  <a:solidFill>
                    <a:srgbClr val="0043B2"/>
                  </a:solidFill>
                  <a:latin typeface="Arial"/>
                  <a:ea typeface="Arial"/>
                  <a:cs typeface="Arial"/>
                  <a:sym typeface="Arial"/>
                </a:rPr>
                <a:t>nối thêm</a:t>
              </a:r>
              <a:endParaRPr sz="1400">
                <a:solidFill>
                  <a:srgbClr val="0043B2"/>
                </a:solidFill>
                <a:latin typeface="Arial"/>
                <a:ea typeface="Arial"/>
                <a:cs typeface="Arial"/>
                <a:sym typeface="Arial"/>
              </a:endParaRPr>
            </a:p>
          </p:txBody>
        </p:sp>
        <p:grpSp>
          <p:nvGrpSpPr>
            <p:cNvPr id="1742" name="Google Shape;1742;p60"/>
            <p:cNvGrpSpPr/>
            <p:nvPr/>
          </p:nvGrpSpPr>
          <p:grpSpPr>
            <a:xfrm>
              <a:off x="5300831" y="4437061"/>
              <a:ext cx="1176169" cy="1834441"/>
              <a:chOff x="5300831" y="4437061"/>
              <a:chExt cx="1176169" cy="1834441"/>
            </a:xfrm>
          </p:grpSpPr>
          <p:sp>
            <p:nvSpPr>
              <p:cNvPr id="1743" name="Google Shape;1743;p60"/>
              <p:cNvSpPr/>
              <p:nvPr/>
            </p:nvSpPr>
            <p:spPr>
              <a:xfrm>
                <a:off x="5300831" y="4668107"/>
                <a:ext cx="1176169" cy="1603395"/>
              </a:xfrm>
              <a:prstGeom prst="roundRect">
                <a:avLst>
                  <a:gd fmla="val 11217" name="adj"/>
                </a:avLst>
              </a:prstGeom>
              <a:solidFill>
                <a:schemeClr val="lt1"/>
              </a:solidFill>
              <a:ln cap="flat" cmpd="sng" w="1905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44" name="Google Shape;1744;p60"/>
              <p:cNvSpPr/>
              <p:nvPr/>
            </p:nvSpPr>
            <p:spPr>
              <a:xfrm>
                <a:off x="5544821" y="4437061"/>
                <a:ext cx="688188" cy="53834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Trang</a:t>
                </a:r>
                <a:endParaRPr sz="1400">
                  <a:solidFill>
                    <a:srgbClr val="0043B2"/>
                  </a:solidFill>
                  <a:latin typeface="Arial"/>
                  <a:ea typeface="Arial"/>
                  <a:cs typeface="Arial"/>
                  <a:sym typeface="Arial"/>
                </a:endParaRPr>
              </a:p>
              <a:p>
                <a:pPr indent="0" lvl="0" marL="0" marR="0" rtl="0" algn="ctr">
                  <a:spcBef>
                    <a:spcPts val="0"/>
                  </a:spcBef>
                  <a:spcAft>
                    <a:spcPts val="0"/>
                  </a:spcAft>
                  <a:buNone/>
                </a:pPr>
                <a:r>
                  <a:rPr lang="en-US" sz="1400">
                    <a:solidFill>
                      <a:srgbClr val="0043B2"/>
                    </a:solidFill>
                    <a:latin typeface="Arial"/>
                    <a:ea typeface="Arial"/>
                    <a:cs typeface="Arial"/>
                    <a:sym typeface="Arial"/>
                  </a:rPr>
                  <a:t>Blob</a:t>
                </a:r>
                <a:endParaRPr sz="1400">
                  <a:solidFill>
                    <a:srgbClr val="0043B2"/>
                  </a:solidFill>
                  <a:latin typeface="Arial"/>
                  <a:ea typeface="Arial"/>
                  <a:cs typeface="Arial"/>
                  <a:sym typeface="Arial"/>
                </a:endParaRPr>
              </a:p>
            </p:txBody>
          </p:sp>
          <p:pic>
            <p:nvPicPr>
              <p:cNvPr id="1745" name="Google Shape;1745;p60"/>
              <p:cNvPicPr preferRelativeResize="0"/>
              <p:nvPr/>
            </p:nvPicPr>
            <p:blipFill rotWithShape="1">
              <a:blip r:embed="rId4">
                <a:alphaModFix/>
              </a:blip>
              <a:srcRect b="0" l="0" r="0" t="0"/>
              <a:stretch/>
            </p:blipFill>
            <p:spPr>
              <a:xfrm>
                <a:off x="5695075" y="5281896"/>
                <a:ext cx="387679" cy="482899"/>
              </a:xfrm>
              <a:prstGeom prst="rect">
                <a:avLst/>
              </a:prstGeom>
              <a:noFill/>
              <a:ln>
                <a:noFill/>
              </a:ln>
            </p:spPr>
          </p:pic>
        </p:grpSp>
        <p:pic>
          <p:nvPicPr>
            <p:cNvPr id="1746" name="Google Shape;1746;p60"/>
            <p:cNvPicPr preferRelativeResize="0"/>
            <p:nvPr/>
          </p:nvPicPr>
          <p:blipFill rotWithShape="1">
            <a:blip r:embed="rId5">
              <a:alphaModFix/>
            </a:blip>
            <a:srcRect b="0" l="0" r="0" t="0"/>
            <a:stretch/>
          </p:blipFill>
          <p:spPr>
            <a:xfrm>
              <a:off x="8331366" y="5243218"/>
              <a:ext cx="445009" cy="548641"/>
            </a:xfrm>
            <a:prstGeom prst="rect">
              <a:avLst/>
            </a:prstGeom>
            <a:noFill/>
            <a:ln>
              <a:noFill/>
            </a:ln>
          </p:spPr>
        </p:pic>
        <p:grpSp>
          <p:nvGrpSpPr>
            <p:cNvPr id="1747" name="Google Shape;1747;p60"/>
            <p:cNvGrpSpPr/>
            <p:nvPr/>
          </p:nvGrpSpPr>
          <p:grpSpPr>
            <a:xfrm>
              <a:off x="6615663" y="4437061"/>
              <a:ext cx="1176169" cy="1834441"/>
              <a:chOff x="6615663" y="4437061"/>
              <a:chExt cx="1176169" cy="1834441"/>
            </a:xfrm>
          </p:grpSpPr>
          <p:sp>
            <p:nvSpPr>
              <p:cNvPr id="1748" name="Google Shape;1748;p60"/>
              <p:cNvSpPr/>
              <p:nvPr/>
            </p:nvSpPr>
            <p:spPr>
              <a:xfrm>
                <a:off x="6615663" y="4668107"/>
                <a:ext cx="1176169" cy="1603395"/>
              </a:xfrm>
              <a:prstGeom prst="roundRect">
                <a:avLst>
                  <a:gd fmla="val 11217" name="adj"/>
                </a:avLst>
              </a:prstGeom>
              <a:solidFill>
                <a:schemeClr val="lt1"/>
              </a:solidFill>
              <a:ln cap="flat" cmpd="sng" w="1905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49" name="Google Shape;1749;p60"/>
              <p:cNvSpPr/>
              <p:nvPr/>
            </p:nvSpPr>
            <p:spPr>
              <a:xfrm>
                <a:off x="6859655" y="4437061"/>
                <a:ext cx="688188" cy="53834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Khối</a:t>
                </a:r>
                <a:endParaRPr sz="1400">
                  <a:solidFill>
                    <a:srgbClr val="0043B2"/>
                  </a:solidFill>
                  <a:latin typeface="Arial"/>
                  <a:ea typeface="Arial"/>
                  <a:cs typeface="Arial"/>
                  <a:sym typeface="Arial"/>
                </a:endParaRPr>
              </a:p>
              <a:p>
                <a:pPr indent="0" lvl="0" marL="0" marR="0" rtl="0" algn="ctr">
                  <a:spcBef>
                    <a:spcPts val="0"/>
                  </a:spcBef>
                  <a:spcAft>
                    <a:spcPts val="0"/>
                  </a:spcAft>
                  <a:buNone/>
                </a:pPr>
                <a:r>
                  <a:rPr lang="en-US" sz="1400">
                    <a:solidFill>
                      <a:srgbClr val="0043B2"/>
                    </a:solidFill>
                    <a:latin typeface="Arial"/>
                    <a:ea typeface="Arial"/>
                    <a:cs typeface="Arial"/>
                    <a:sym typeface="Arial"/>
                  </a:rPr>
                  <a:t>Blob</a:t>
                </a:r>
                <a:endParaRPr sz="1400">
                  <a:solidFill>
                    <a:srgbClr val="0043B2"/>
                  </a:solidFill>
                  <a:latin typeface="Arial"/>
                  <a:ea typeface="Arial"/>
                  <a:cs typeface="Arial"/>
                  <a:sym typeface="Arial"/>
                </a:endParaRPr>
              </a:p>
            </p:txBody>
          </p:sp>
          <p:grpSp>
            <p:nvGrpSpPr>
              <p:cNvPr id="1750" name="Google Shape;1750;p60"/>
              <p:cNvGrpSpPr/>
              <p:nvPr/>
            </p:nvGrpSpPr>
            <p:grpSpPr>
              <a:xfrm>
                <a:off x="6995895" y="5030701"/>
                <a:ext cx="402337" cy="595678"/>
                <a:chOff x="6732022" y="5741307"/>
                <a:chExt cx="402337" cy="595678"/>
              </a:xfrm>
            </p:grpSpPr>
            <p:pic>
              <p:nvPicPr>
                <p:cNvPr id="1751" name="Google Shape;1751;p60"/>
                <p:cNvPicPr preferRelativeResize="0"/>
                <p:nvPr/>
              </p:nvPicPr>
              <p:blipFill rotWithShape="1">
                <a:blip r:embed="rId6">
                  <a:alphaModFix/>
                </a:blip>
                <a:srcRect b="0" l="0" r="0" t="0"/>
                <a:stretch/>
              </p:blipFill>
              <p:spPr>
                <a:xfrm>
                  <a:off x="6732022" y="5741307"/>
                  <a:ext cx="402337" cy="384049"/>
                </a:xfrm>
                <a:prstGeom prst="rect">
                  <a:avLst/>
                </a:prstGeom>
                <a:noFill/>
                <a:ln>
                  <a:noFill/>
                </a:ln>
              </p:spPr>
            </p:pic>
            <p:sp>
              <p:nvSpPr>
                <p:cNvPr id="1752" name="Google Shape;1752;p60"/>
                <p:cNvSpPr/>
                <p:nvPr/>
              </p:nvSpPr>
              <p:spPr>
                <a:xfrm>
                  <a:off x="6740394" y="6090764"/>
                  <a:ext cx="383438"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0043B2"/>
                      </a:solidFill>
                      <a:latin typeface="Arial"/>
                      <a:ea typeface="Arial"/>
                      <a:cs typeface="Arial"/>
                      <a:sym typeface="Arial"/>
                    </a:rPr>
                    <a:t>AVI</a:t>
                  </a:r>
                  <a:endParaRPr sz="1100">
                    <a:solidFill>
                      <a:srgbClr val="0043B2"/>
                    </a:solidFill>
                    <a:latin typeface="Arial"/>
                    <a:ea typeface="Arial"/>
                    <a:cs typeface="Arial"/>
                    <a:sym typeface="Arial"/>
                  </a:endParaRPr>
                </a:p>
              </p:txBody>
            </p:sp>
          </p:grpSp>
          <p:grpSp>
            <p:nvGrpSpPr>
              <p:cNvPr id="1753" name="Google Shape;1753;p60"/>
              <p:cNvGrpSpPr/>
              <p:nvPr/>
            </p:nvGrpSpPr>
            <p:grpSpPr>
              <a:xfrm>
                <a:off x="6719171" y="5631262"/>
                <a:ext cx="441146" cy="584557"/>
                <a:chOff x="7214166" y="5737258"/>
                <a:chExt cx="441146" cy="584557"/>
              </a:xfrm>
            </p:grpSpPr>
            <p:pic>
              <p:nvPicPr>
                <p:cNvPr id="1754" name="Google Shape;1754;p60"/>
                <p:cNvPicPr preferRelativeResize="0"/>
                <p:nvPr/>
              </p:nvPicPr>
              <p:blipFill rotWithShape="1">
                <a:blip r:embed="rId7">
                  <a:alphaModFix/>
                </a:blip>
                <a:srcRect b="0" l="0" r="0" t="0"/>
                <a:stretch/>
              </p:blipFill>
              <p:spPr>
                <a:xfrm>
                  <a:off x="7238143" y="5737258"/>
                  <a:ext cx="393193" cy="368809"/>
                </a:xfrm>
                <a:prstGeom prst="rect">
                  <a:avLst/>
                </a:prstGeom>
                <a:noFill/>
                <a:ln>
                  <a:noFill/>
                </a:ln>
              </p:spPr>
            </p:pic>
            <p:sp>
              <p:nvSpPr>
                <p:cNvPr id="1755" name="Google Shape;1755;p60"/>
                <p:cNvSpPr/>
                <p:nvPr/>
              </p:nvSpPr>
              <p:spPr>
                <a:xfrm>
                  <a:off x="7214166" y="6075594"/>
                  <a:ext cx="441146"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0043B2"/>
                      </a:solidFill>
                      <a:latin typeface="Arial"/>
                      <a:ea typeface="Arial"/>
                      <a:cs typeface="Arial"/>
                      <a:sym typeface="Arial"/>
                    </a:rPr>
                    <a:t>MP4</a:t>
                  </a:r>
                  <a:endParaRPr sz="1100">
                    <a:solidFill>
                      <a:srgbClr val="0043B2"/>
                    </a:solidFill>
                    <a:latin typeface="Arial"/>
                    <a:ea typeface="Arial"/>
                    <a:cs typeface="Arial"/>
                    <a:sym typeface="Arial"/>
                  </a:endParaRPr>
                </a:p>
              </p:txBody>
            </p:sp>
          </p:grpSp>
          <p:grpSp>
            <p:nvGrpSpPr>
              <p:cNvPr id="1756" name="Google Shape;1756;p60"/>
              <p:cNvGrpSpPr/>
              <p:nvPr/>
            </p:nvGrpSpPr>
            <p:grpSpPr>
              <a:xfrm>
                <a:off x="7245117" y="5661927"/>
                <a:ext cx="437940" cy="543862"/>
                <a:chOff x="7878272" y="5793123"/>
                <a:chExt cx="437940" cy="543862"/>
              </a:xfrm>
            </p:grpSpPr>
            <p:pic>
              <p:nvPicPr>
                <p:cNvPr id="1757" name="Google Shape;1757;p60"/>
                <p:cNvPicPr preferRelativeResize="0"/>
                <p:nvPr/>
              </p:nvPicPr>
              <p:blipFill rotWithShape="1">
                <a:blip r:embed="rId8">
                  <a:alphaModFix/>
                </a:blip>
                <a:srcRect b="0" l="0" r="0" t="0"/>
                <a:stretch/>
              </p:blipFill>
              <p:spPr>
                <a:xfrm>
                  <a:off x="7921503" y="5793123"/>
                  <a:ext cx="332233" cy="332233"/>
                </a:xfrm>
                <a:prstGeom prst="rect">
                  <a:avLst/>
                </a:prstGeom>
                <a:noFill/>
                <a:ln>
                  <a:noFill/>
                </a:ln>
              </p:spPr>
            </p:pic>
            <p:sp>
              <p:nvSpPr>
                <p:cNvPr id="1758" name="Google Shape;1758;p60"/>
                <p:cNvSpPr/>
                <p:nvPr/>
              </p:nvSpPr>
              <p:spPr>
                <a:xfrm>
                  <a:off x="7878272" y="6090764"/>
                  <a:ext cx="437940"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0043B2"/>
                      </a:solidFill>
                      <a:latin typeface="Arial"/>
                      <a:ea typeface="Arial"/>
                      <a:cs typeface="Arial"/>
                      <a:sym typeface="Arial"/>
                    </a:rPr>
                    <a:t>MP3</a:t>
                  </a:r>
                  <a:endParaRPr sz="1100">
                    <a:solidFill>
                      <a:srgbClr val="0043B2"/>
                    </a:solidFill>
                    <a:latin typeface="Arial"/>
                    <a:ea typeface="Arial"/>
                    <a:cs typeface="Arial"/>
                    <a:sym typeface="Arial"/>
                  </a:endParaRPr>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129" name="Google Shape;129;p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Khi Hadoop còn trẻ</a:t>
            </a:r>
            <a:endParaRPr/>
          </a:p>
        </p:txBody>
      </p:sp>
      <p:sp>
        <p:nvSpPr>
          <p:cNvPr id="130" name="Google Shape;130;p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b="1">
              <a:latin typeface="Arial"/>
              <a:ea typeface="Arial"/>
              <a:cs typeface="Arial"/>
              <a:sym typeface="Arial"/>
            </a:endParaRPr>
          </a:p>
        </p:txBody>
      </p:sp>
      <p:sp>
        <p:nvSpPr>
          <p:cNvPr id="131" name="Google Shape;131;p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Khi Hadoop được giới thiệu như một nền tảng và phương pháp để làm việc và xử lý lượng dữ liệu khổng lồ, nó đã làm như vậy bằng cách giới thiệu hai chức năng cốt lõi</a:t>
            </a:r>
            <a:endParaRPr/>
          </a:p>
          <a:p>
            <a:pPr indent="-182563" lvl="1" marL="360363" rtl="0" algn="l">
              <a:lnSpc>
                <a:spcPct val="138461"/>
              </a:lnSpc>
              <a:spcBef>
                <a:spcPts val="300"/>
              </a:spcBef>
              <a:spcAft>
                <a:spcPts val="0"/>
              </a:spcAft>
              <a:buClr>
                <a:srgbClr val="262626"/>
              </a:buClr>
              <a:buSzPts val="1040"/>
              <a:buChar char="•"/>
            </a:pPr>
            <a:r>
              <a:rPr lang="en-US"/>
              <a:t>Hệ thống tệp phân tán Hadoop để lưu trữ</a:t>
            </a:r>
            <a:endParaRPr/>
          </a:p>
          <a:p>
            <a:pPr indent="-182563" lvl="1" marL="360363" rtl="0" algn="l">
              <a:lnSpc>
                <a:spcPct val="138461"/>
              </a:lnSpc>
              <a:spcBef>
                <a:spcPts val="300"/>
              </a:spcBef>
              <a:spcAft>
                <a:spcPts val="0"/>
              </a:spcAft>
              <a:buClr>
                <a:srgbClr val="262626"/>
              </a:buClr>
              <a:buSzPts val="1040"/>
              <a:buChar char="•"/>
            </a:pPr>
            <a:r>
              <a:rPr lang="en-US"/>
              <a:t>MapReduce do YARN quản lý để tính toán</a:t>
            </a:r>
            <a:endParaRPr/>
          </a:p>
          <a:p>
            <a:pPr indent="-177800" lvl="0" marL="177800" rtl="0" algn="l">
              <a:lnSpc>
                <a:spcPct val="128571"/>
              </a:lnSpc>
              <a:spcBef>
                <a:spcPts val="1000"/>
              </a:spcBef>
              <a:spcAft>
                <a:spcPts val="0"/>
              </a:spcAft>
              <a:buClr>
                <a:srgbClr val="262626"/>
              </a:buClr>
              <a:buSzPts val="1400"/>
              <a:buFont typeface="Arial"/>
              <a:buChar char="•"/>
            </a:pPr>
            <a:r>
              <a:rPr lang="en-US"/>
              <a:t>Đồng thời, Web 2.0 đang được triển khai tốt và cần một mô hình cơ sở dữ liệu mới để xử lý các yêu cầu thay đổi</a:t>
            </a:r>
            <a:endParaRPr/>
          </a:p>
          <a:p>
            <a:pPr indent="-182563" lvl="1" marL="360363" rtl="0" algn="l">
              <a:lnSpc>
                <a:spcPct val="138461"/>
              </a:lnSpc>
              <a:spcBef>
                <a:spcPts val="300"/>
              </a:spcBef>
              <a:spcAft>
                <a:spcPts val="0"/>
              </a:spcAft>
              <a:buClr>
                <a:srgbClr val="262626"/>
              </a:buClr>
              <a:buSzPts val="1040"/>
              <a:buChar char="•"/>
            </a:pPr>
            <a:r>
              <a:rPr lang="en-US"/>
              <a:t>Các trang web thế hệ thứ hai nhấn mạnh nội dung do người dùng tạo</a:t>
            </a:r>
            <a:endParaRPr/>
          </a:p>
          <a:p>
            <a:pPr indent="-182563" lvl="1" marL="360363" rtl="0" algn="l">
              <a:lnSpc>
                <a:spcPct val="138461"/>
              </a:lnSpc>
              <a:spcBef>
                <a:spcPts val="300"/>
              </a:spcBef>
              <a:spcAft>
                <a:spcPts val="0"/>
              </a:spcAft>
              <a:buClr>
                <a:srgbClr val="262626"/>
              </a:buClr>
              <a:buSzPts val="1040"/>
              <a:buChar char="•"/>
            </a:pPr>
            <a:r>
              <a:rPr lang="en-US"/>
              <a:t>Nội dung được chia sẻ giữa những người tham gia và công chúng</a:t>
            </a:r>
            <a:endParaRPr/>
          </a:p>
          <a:p>
            <a:pPr indent="-182563" lvl="1" marL="360363" rtl="0" algn="l">
              <a:lnSpc>
                <a:spcPct val="138461"/>
              </a:lnSpc>
              <a:spcBef>
                <a:spcPts val="300"/>
              </a:spcBef>
              <a:spcAft>
                <a:spcPts val="0"/>
              </a:spcAft>
              <a:buClr>
                <a:srgbClr val="262626"/>
              </a:buClr>
              <a:buSzPts val="1040"/>
              <a:buChar char="•"/>
            </a:pPr>
            <a:r>
              <a:rPr lang="en-US"/>
              <a:t>Tính năng dễ sử dụng</a:t>
            </a:r>
            <a:endParaRPr/>
          </a:p>
          <a:p>
            <a:pPr indent="-182563" lvl="1" marL="360363" rtl="0" algn="l">
              <a:lnSpc>
                <a:spcPct val="138461"/>
              </a:lnSpc>
              <a:spcBef>
                <a:spcPts val="300"/>
              </a:spcBef>
              <a:spcAft>
                <a:spcPts val="0"/>
              </a:spcAft>
              <a:buClr>
                <a:srgbClr val="262626"/>
              </a:buClr>
              <a:buSzPts val="1040"/>
              <a:buChar char="•"/>
            </a:pPr>
            <a:r>
              <a:rPr lang="en-US"/>
              <a:t>NoSQL, một thuật ngữ được đặt ra lần đầu tiên vào năm 1998, được đề xuất thay thế cho RDBMS để xử lý Web 2.0</a:t>
            </a:r>
            <a:endParaRPr/>
          </a:p>
          <a:p>
            <a:pPr indent="-182563" lvl="1" marL="360363" rtl="0" algn="l">
              <a:lnSpc>
                <a:spcPct val="138461"/>
              </a:lnSpc>
              <a:spcBef>
                <a:spcPts val="300"/>
              </a:spcBef>
              <a:spcAft>
                <a:spcPts val="0"/>
              </a:spcAft>
              <a:buClr>
                <a:srgbClr val="262626"/>
              </a:buClr>
              <a:buSzPts val="1040"/>
              <a:buChar char="•"/>
            </a:pPr>
            <a:r>
              <a:rPr lang="en-US"/>
              <a:t>Thông số kỹ thuật NoQuery hiện tại đã hoàn thiện vào khoảng năm 2009</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3" name="Shape 1763"/>
        <p:cNvGrpSpPr/>
        <p:nvPr/>
      </p:nvGrpSpPr>
      <p:grpSpPr>
        <a:xfrm>
          <a:off x="0" y="0"/>
          <a:ext cx="0" cy="0"/>
          <a:chOff x="0" y="0"/>
          <a:chExt cx="0" cy="0"/>
        </a:xfrm>
      </p:grpSpPr>
      <p:sp>
        <p:nvSpPr>
          <p:cNvPr id="1764" name="Google Shape;1764;p5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Lưu trữ đám mây công cộng</a:t>
            </a:r>
            <a:endParaRPr/>
          </a:p>
        </p:txBody>
      </p:sp>
      <p:sp>
        <p:nvSpPr>
          <p:cNvPr id="1765" name="Google Shape;1765;p59"/>
          <p:cNvSpPr txBox="1"/>
          <p:nvPr>
            <p:ph idx="2" type="body"/>
          </p:nvPr>
        </p:nvSpPr>
        <p:spPr>
          <a:xfrm>
            <a:off x="535872" y="1523052"/>
            <a:ext cx="9195150"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000"/>
              <a:buNone/>
            </a:pPr>
            <a:r>
              <a:rPr lang="en-US" sz="3000"/>
              <a:t>Tài nguyên lưu trữ – Vùng chứa (container)</a:t>
            </a:r>
            <a:endParaRPr sz="3000"/>
          </a:p>
        </p:txBody>
      </p:sp>
      <p:sp>
        <p:nvSpPr>
          <p:cNvPr id="1766" name="Google Shape;1766;p5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767" name="Google Shape;1767;p59"/>
          <p:cNvSpPr txBox="1"/>
          <p:nvPr>
            <p:ph idx="4" type="body"/>
          </p:nvPr>
        </p:nvSpPr>
        <p:spPr>
          <a:xfrm>
            <a:off x="535872" y="2226568"/>
            <a:ext cx="89321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vùng chứa tổ chức một tập hợp các blob – tương tự như thư mục</a:t>
            </a:r>
            <a:endParaRPr/>
          </a:p>
          <a:p>
            <a:pPr indent="-182563" lvl="1" marL="360363" rtl="0" algn="l">
              <a:lnSpc>
                <a:spcPct val="138461"/>
              </a:lnSpc>
              <a:spcBef>
                <a:spcPts val="200"/>
              </a:spcBef>
              <a:spcAft>
                <a:spcPts val="0"/>
              </a:spcAft>
              <a:buClr>
                <a:srgbClr val="262626"/>
              </a:buClr>
              <a:buSzPts val="1040"/>
              <a:buChar char="•"/>
            </a:pPr>
            <a:r>
              <a:rPr lang="en-US"/>
              <a:t>Có thể bao gồm số lượng vùng chứa không giới hạn</a:t>
            </a:r>
            <a:endParaRPr/>
          </a:p>
          <a:p>
            <a:pPr indent="-182563" lvl="1" marL="360363" rtl="0" algn="l">
              <a:lnSpc>
                <a:spcPct val="138461"/>
              </a:lnSpc>
              <a:spcBef>
                <a:spcPts val="200"/>
              </a:spcBef>
              <a:spcAft>
                <a:spcPts val="0"/>
              </a:spcAft>
              <a:buClr>
                <a:srgbClr val="262626"/>
              </a:buClr>
              <a:buSzPts val="1040"/>
              <a:buChar char="•"/>
            </a:pPr>
            <a:r>
              <a:rPr lang="en-US"/>
              <a:t>Đặt tên – chữ thường và số</a:t>
            </a:r>
            <a:endParaRPr/>
          </a:p>
          <a:p>
            <a:pPr indent="-182563" lvl="1" marL="360363" rtl="0" algn="l">
              <a:lnSpc>
                <a:spcPct val="138461"/>
              </a:lnSpc>
              <a:spcBef>
                <a:spcPts val="200"/>
              </a:spcBef>
              <a:spcAft>
                <a:spcPts val="0"/>
              </a:spcAft>
              <a:buClr>
                <a:srgbClr val="262626"/>
              </a:buClr>
              <a:buSzPts val="1040"/>
              <a:buChar char="•"/>
            </a:pPr>
            <a:r>
              <a:rPr lang="en-US"/>
              <a:t>Bạn không thể tạo các vùng chứa phụ nhưng bạn có thể tạo các đốm màu có "/" trong đó để mô phỏng các thư mục con</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2" name="Shape 1772"/>
        <p:cNvGrpSpPr/>
        <p:nvPr/>
      </p:nvGrpSpPr>
      <p:grpSpPr>
        <a:xfrm>
          <a:off x="0" y="0"/>
          <a:ext cx="0" cy="0"/>
          <a:chOff x="0" y="0"/>
          <a:chExt cx="0" cy="0"/>
        </a:xfrm>
      </p:grpSpPr>
      <p:sp>
        <p:nvSpPr>
          <p:cNvPr id="1773" name="Google Shape;1773;p6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Lưu trữ đám mây công cộng</a:t>
            </a:r>
            <a:endParaRPr/>
          </a:p>
        </p:txBody>
      </p:sp>
      <p:sp>
        <p:nvSpPr>
          <p:cNvPr id="1774" name="Google Shape;1774;p61"/>
          <p:cNvSpPr txBox="1"/>
          <p:nvPr>
            <p:ph idx="2" type="body"/>
          </p:nvPr>
        </p:nvSpPr>
        <p:spPr>
          <a:xfrm>
            <a:off x="321572" y="1520827"/>
            <a:ext cx="8796600" cy="493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Azure Data Lake Storage Gen2</a:t>
            </a:r>
            <a:endParaRPr/>
          </a:p>
        </p:txBody>
      </p:sp>
      <p:sp>
        <p:nvSpPr>
          <p:cNvPr id="1775" name="Google Shape;1775;p6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776" name="Google Shape;1776;p6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Azure Data Lake Storage là một giải pháp kho dữ liệu toàn diện, có thể mở rộng và tiết kiệm chi phí để phân tích big data được tích hợp trong Azure.</a:t>
            </a:r>
            <a:endParaRPr/>
          </a:p>
          <a:p>
            <a:pPr indent="-177800" lvl="0" marL="177800" rtl="0" algn="l">
              <a:lnSpc>
                <a:spcPct val="128571"/>
              </a:lnSpc>
              <a:spcBef>
                <a:spcPts val="1000"/>
              </a:spcBef>
              <a:spcAft>
                <a:spcPts val="0"/>
              </a:spcAft>
              <a:buClr>
                <a:srgbClr val="262626"/>
              </a:buClr>
              <a:buSzPts val="1400"/>
              <a:buFont typeface="Arial"/>
              <a:buChar char="•"/>
            </a:pPr>
            <a:r>
              <a:rPr lang="en-US"/>
              <a:t>Được xây dựng trên Azure Blob Storage</a:t>
            </a:r>
            <a:endParaRPr/>
          </a:p>
          <a:p>
            <a:pPr indent="-182563" lvl="1" marL="360363" rtl="0" algn="l">
              <a:lnSpc>
                <a:spcPct val="138461"/>
              </a:lnSpc>
              <a:spcBef>
                <a:spcPts val="200"/>
              </a:spcBef>
              <a:spcAft>
                <a:spcPts val="0"/>
              </a:spcAft>
              <a:buClr>
                <a:srgbClr val="262626"/>
              </a:buClr>
              <a:buSzPts val="1040"/>
              <a:buChar char="•"/>
            </a:pPr>
            <a:r>
              <a:rPr lang="en-US"/>
              <a:t>Sự tích hợp này cho phép khả năng phân tích hiệu suất, phân tầng và quản lý vòng đời dữ liệu của Blob Storage cũng như các tính năng về tính sẵn sàng, bảo mật và độ bền cao của Azure Storage</a:t>
            </a:r>
            <a:endParaRPr/>
          </a:p>
        </p:txBody>
      </p:sp>
      <p:pic>
        <p:nvPicPr>
          <p:cNvPr id="1777" name="Google Shape;1777;p61"/>
          <p:cNvPicPr preferRelativeResize="0"/>
          <p:nvPr/>
        </p:nvPicPr>
        <p:blipFill rotWithShape="1">
          <a:blip r:embed="rId3">
            <a:alphaModFix/>
          </a:blip>
          <a:srcRect b="0" l="0" r="0" t="0"/>
          <a:stretch/>
        </p:blipFill>
        <p:spPr>
          <a:xfrm>
            <a:off x="3675633" y="3959862"/>
            <a:ext cx="2554734" cy="2016507"/>
          </a:xfrm>
          <a:prstGeom prst="rect">
            <a:avLst/>
          </a:prstGeom>
          <a:noFill/>
          <a:ln>
            <a:noFill/>
          </a:ln>
        </p:spPr>
      </p:pic>
      <p:sp>
        <p:nvSpPr>
          <p:cNvPr id="1778" name="Google Shape;1778;p61"/>
          <p:cNvSpPr/>
          <p:nvPr/>
        </p:nvSpPr>
        <p:spPr>
          <a:xfrm>
            <a:off x="3357350" y="5987944"/>
            <a:ext cx="3191300" cy="24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Azure Data Lake Storage Gen2</a:t>
            </a:r>
            <a:endParaRPr sz="1600">
              <a:solidFill>
                <a:srgbClr val="0043B2"/>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3" name="Shape 1783"/>
        <p:cNvGrpSpPr/>
        <p:nvPr/>
      </p:nvGrpSpPr>
      <p:grpSpPr>
        <a:xfrm>
          <a:off x="0" y="0"/>
          <a:ext cx="0" cy="0"/>
          <a:chOff x="0" y="0"/>
          <a:chExt cx="0" cy="0"/>
        </a:xfrm>
      </p:grpSpPr>
      <p:sp>
        <p:nvSpPr>
          <p:cNvPr id="1784" name="Google Shape;1784;p6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Lưu trữ đám mây công cộng</a:t>
            </a:r>
            <a:endParaRPr/>
          </a:p>
        </p:txBody>
      </p:sp>
      <p:sp>
        <p:nvSpPr>
          <p:cNvPr id="1785" name="Google Shape;1785;p62"/>
          <p:cNvSpPr txBox="1"/>
          <p:nvPr>
            <p:ph idx="2" type="body"/>
          </p:nvPr>
        </p:nvSpPr>
        <p:spPr>
          <a:xfrm>
            <a:off x="154872" y="1458502"/>
            <a:ext cx="9071100" cy="493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2900"/>
              <a:buNone/>
            </a:pPr>
            <a:r>
              <a:rPr lang="en-US" sz="2900"/>
              <a:t>ADLS Gen2 dành cho các yêu cầu về Big Data</a:t>
            </a:r>
            <a:endParaRPr sz="2900"/>
          </a:p>
        </p:txBody>
      </p:sp>
      <p:sp>
        <p:nvSpPr>
          <p:cNvPr id="1786" name="Google Shape;1786;p6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787" name="Google Shape;1787;p62"/>
          <p:cNvSpPr txBox="1"/>
          <p:nvPr>
            <p:ph idx="4" type="body"/>
          </p:nvPr>
        </p:nvSpPr>
        <p:spPr>
          <a:xfrm>
            <a:off x="449597" y="447868"/>
            <a:ext cx="8796600"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Thu thập lượng lớn dữ liệu theo thời gian thực hoặc theo đợt vào kho lưu trữ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Xử lí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Tải xuống dữ liệu</a:t>
            </a:r>
            <a:endParaRPr/>
          </a:p>
        </p:txBody>
      </p:sp>
      <p:grpSp>
        <p:nvGrpSpPr>
          <p:cNvPr id="1788" name="Google Shape;1788;p62"/>
          <p:cNvGrpSpPr/>
          <p:nvPr/>
        </p:nvGrpSpPr>
        <p:grpSpPr>
          <a:xfrm>
            <a:off x="1118859" y="2683793"/>
            <a:ext cx="7668281" cy="3516885"/>
            <a:chOff x="1272453" y="2756915"/>
            <a:chExt cx="7668281" cy="3516885"/>
          </a:xfrm>
        </p:grpSpPr>
        <p:grpSp>
          <p:nvGrpSpPr>
            <p:cNvPr id="1789" name="Google Shape;1789;p62"/>
            <p:cNvGrpSpPr/>
            <p:nvPr/>
          </p:nvGrpSpPr>
          <p:grpSpPr>
            <a:xfrm>
              <a:off x="2865296" y="2756915"/>
              <a:ext cx="1962646" cy="3516885"/>
              <a:chOff x="3089414" y="2756915"/>
              <a:chExt cx="1962646" cy="3516885"/>
            </a:xfrm>
          </p:grpSpPr>
          <p:sp>
            <p:nvSpPr>
              <p:cNvPr id="1790" name="Google Shape;1790;p62"/>
              <p:cNvSpPr/>
              <p:nvPr/>
            </p:nvSpPr>
            <p:spPr>
              <a:xfrm>
                <a:off x="3089414" y="2756915"/>
                <a:ext cx="1962646" cy="3516885"/>
              </a:xfrm>
              <a:prstGeom prst="roundRect">
                <a:avLst>
                  <a:gd fmla="val 8773" name="adj"/>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91" name="Google Shape;1791;p62"/>
              <p:cNvSpPr/>
              <p:nvPr/>
            </p:nvSpPr>
            <p:spPr>
              <a:xfrm>
                <a:off x="3201920" y="3078480"/>
                <a:ext cx="1737634" cy="2026920"/>
              </a:xfrm>
              <a:prstGeom prst="roundRect">
                <a:avLst>
                  <a:gd fmla="val 8773" name="adj"/>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92" name="Google Shape;1792;p62"/>
              <p:cNvSpPr/>
              <p:nvPr/>
            </p:nvSpPr>
            <p:spPr>
              <a:xfrm>
                <a:off x="3649787" y="2834597"/>
                <a:ext cx="1143300" cy="2319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lang="en-US" sz="1100">
                    <a:solidFill>
                      <a:srgbClr val="0043B2"/>
                    </a:solidFill>
                    <a:latin typeface="Arial"/>
                    <a:ea typeface="Arial"/>
                    <a:cs typeface="Arial"/>
                    <a:sym typeface="Arial"/>
                  </a:rPr>
                  <a:t>Nhập dữ liệu</a:t>
                </a:r>
                <a:endParaRPr sz="1100">
                  <a:solidFill>
                    <a:schemeClr val="dk1"/>
                  </a:solidFill>
                  <a:latin typeface="Arial"/>
                  <a:ea typeface="Arial"/>
                  <a:cs typeface="Arial"/>
                  <a:sym typeface="Arial"/>
                </a:endParaRPr>
              </a:p>
            </p:txBody>
          </p:sp>
          <p:sp>
            <p:nvSpPr>
              <p:cNvPr id="1793" name="Google Shape;1793;p62"/>
              <p:cNvSpPr/>
              <p:nvPr/>
            </p:nvSpPr>
            <p:spPr>
              <a:xfrm>
                <a:off x="3553609" y="3115619"/>
                <a:ext cx="1143262" cy="231987"/>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lang="en-US" sz="1100">
                    <a:solidFill>
                      <a:srgbClr val="0043B2"/>
                    </a:solidFill>
                    <a:latin typeface="Arial"/>
                    <a:ea typeface="Arial"/>
                    <a:cs typeface="Arial"/>
                    <a:sym typeface="Arial"/>
                  </a:rPr>
                  <a:t>Nhập hàng loạt</a:t>
                </a:r>
                <a:endParaRPr sz="1100">
                  <a:solidFill>
                    <a:schemeClr val="dk1"/>
                  </a:solidFill>
                  <a:latin typeface="Arial"/>
                  <a:ea typeface="Arial"/>
                  <a:cs typeface="Arial"/>
                  <a:sym typeface="Arial"/>
                </a:endParaRPr>
              </a:p>
            </p:txBody>
          </p:sp>
          <p:grpSp>
            <p:nvGrpSpPr>
              <p:cNvPr id="1794" name="Google Shape;1794;p62"/>
              <p:cNvGrpSpPr/>
              <p:nvPr/>
            </p:nvGrpSpPr>
            <p:grpSpPr>
              <a:xfrm>
                <a:off x="3201464" y="3394970"/>
                <a:ext cx="1735342" cy="317395"/>
                <a:chOff x="3167649" y="3471170"/>
                <a:chExt cx="1735342" cy="317395"/>
              </a:xfrm>
            </p:grpSpPr>
            <p:sp>
              <p:nvSpPr>
                <p:cNvPr id="1795" name="Google Shape;1795;p62"/>
                <p:cNvSpPr/>
                <p:nvPr/>
              </p:nvSpPr>
              <p:spPr>
                <a:xfrm>
                  <a:off x="3167649" y="3471170"/>
                  <a:ext cx="859531" cy="317395"/>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900">
                      <a:solidFill>
                        <a:srgbClr val="0043B2"/>
                      </a:solidFill>
                      <a:latin typeface="Arial"/>
                      <a:ea typeface="Arial"/>
                      <a:cs typeface="Arial"/>
                      <a:sym typeface="Arial"/>
                    </a:rPr>
                    <a:t>Nhà máy </a:t>
                  </a:r>
                  <a:endParaRPr/>
                </a:p>
                <a:p>
                  <a:pPr indent="0" lvl="0" marL="0" marR="0" rtl="0" algn="ctr">
                    <a:lnSpc>
                      <a:spcPct val="80000"/>
                    </a:lnSpc>
                    <a:spcBef>
                      <a:spcPts val="0"/>
                    </a:spcBef>
                    <a:spcAft>
                      <a:spcPts val="0"/>
                    </a:spcAft>
                    <a:buNone/>
                  </a:pPr>
                  <a:r>
                    <a:rPr lang="en-US" sz="900">
                      <a:solidFill>
                        <a:srgbClr val="0043B2"/>
                      </a:solidFill>
                      <a:latin typeface="Arial"/>
                      <a:ea typeface="Arial"/>
                      <a:cs typeface="Arial"/>
                      <a:sym typeface="Arial"/>
                    </a:rPr>
                    <a:t>dữ liệu Azure</a:t>
                  </a:r>
                  <a:endParaRPr sz="900">
                    <a:solidFill>
                      <a:schemeClr val="dk1"/>
                    </a:solidFill>
                    <a:latin typeface="Arial"/>
                    <a:ea typeface="Arial"/>
                    <a:cs typeface="Arial"/>
                    <a:sym typeface="Arial"/>
                  </a:endParaRPr>
                </a:p>
              </p:txBody>
            </p:sp>
            <p:sp>
              <p:nvSpPr>
                <p:cNvPr id="1796" name="Google Shape;1796;p62"/>
                <p:cNvSpPr/>
                <p:nvPr/>
              </p:nvSpPr>
              <p:spPr>
                <a:xfrm>
                  <a:off x="3947280" y="3471170"/>
                  <a:ext cx="955711" cy="313932"/>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900">
                      <a:solidFill>
                        <a:srgbClr val="0043B2"/>
                      </a:solidFill>
                      <a:latin typeface="Arial"/>
                      <a:ea typeface="Arial"/>
                      <a:cs typeface="Arial"/>
                      <a:sym typeface="Arial"/>
                    </a:rPr>
                    <a:t>Apache DistCp,</a:t>
                  </a:r>
                  <a:endParaRPr/>
                </a:p>
                <a:p>
                  <a:pPr indent="0" lvl="0" marL="0" marR="0" rtl="0" algn="ctr">
                    <a:lnSpc>
                      <a:spcPct val="80000"/>
                    </a:lnSpc>
                    <a:spcBef>
                      <a:spcPts val="0"/>
                    </a:spcBef>
                    <a:spcAft>
                      <a:spcPts val="0"/>
                    </a:spcAft>
                    <a:buNone/>
                  </a:pPr>
                  <a:r>
                    <a:rPr lang="en-US" sz="900">
                      <a:solidFill>
                        <a:srgbClr val="0043B2"/>
                      </a:solidFill>
                      <a:latin typeface="Arial"/>
                      <a:ea typeface="Arial"/>
                      <a:cs typeface="Arial"/>
                      <a:sym typeface="Arial"/>
                    </a:rPr>
                    <a:t>Sqoop</a:t>
                  </a:r>
                  <a:endParaRPr sz="900">
                    <a:solidFill>
                      <a:schemeClr val="dk1"/>
                    </a:solidFill>
                    <a:latin typeface="Arial"/>
                    <a:ea typeface="Arial"/>
                    <a:cs typeface="Arial"/>
                    <a:sym typeface="Arial"/>
                  </a:endParaRPr>
                </a:p>
              </p:txBody>
            </p:sp>
          </p:grpSp>
          <p:sp>
            <p:nvSpPr>
              <p:cNvPr id="1797" name="Google Shape;1797;p62"/>
              <p:cNvSpPr/>
              <p:nvPr/>
            </p:nvSpPr>
            <p:spPr>
              <a:xfrm>
                <a:off x="3232206" y="4051283"/>
                <a:ext cx="1677062" cy="206595"/>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900">
                    <a:solidFill>
                      <a:srgbClr val="0043B2"/>
                    </a:solidFill>
                    <a:latin typeface="Arial"/>
                    <a:ea typeface="Arial"/>
                    <a:cs typeface="Arial"/>
                    <a:sym typeface="Arial"/>
                  </a:rPr>
                  <a:t>Trình khám phá lưu trữ Azure</a:t>
                </a:r>
                <a:endParaRPr sz="900">
                  <a:solidFill>
                    <a:srgbClr val="0043B2"/>
                  </a:solidFill>
                  <a:latin typeface="Arial"/>
                  <a:ea typeface="Arial"/>
                  <a:cs typeface="Arial"/>
                  <a:sym typeface="Arial"/>
                </a:endParaRPr>
              </a:p>
            </p:txBody>
          </p:sp>
          <p:sp>
            <p:nvSpPr>
              <p:cNvPr id="1798" name="Google Shape;1798;p62"/>
              <p:cNvSpPr/>
              <p:nvPr/>
            </p:nvSpPr>
            <p:spPr>
              <a:xfrm>
                <a:off x="3572035" y="4545947"/>
                <a:ext cx="1242600" cy="206700"/>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900">
                    <a:solidFill>
                      <a:srgbClr val="0043B2"/>
                    </a:solidFill>
                    <a:latin typeface="Arial"/>
                    <a:ea typeface="Arial"/>
                    <a:cs typeface="Arial"/>
                    <a:sym typeface="Arial"/>
                  </a:rPr>
                  <a:t>Công cụ AzCopy</a:t>
                </a:r>
                <a:endParaRPr sz="900">
                  <a:solidFill>
                    <a:srgbClr val="0043B2"/>
                  </a:solidFill>
                  <a:latin typeface="Arial"/>
                  <a:ea typeface="Arial"/>
                  <a:cs typeface="Arial"/>
                  <a:sym typeface="Arial"/>
                </a:endParaRPr>
              </a:p>
            </p:txBody>
          </p:sp>
          <p:sp>
            <p:nvSpPr>
              <p:cNvPr id="1799" name="Google Shape;1799;p62"/>
              <p:cNvSpPr/>
              <p:nvPr/>
            </p:nvSpPr>
            <p:spPr>
              <a:xfrm>
                <a:off x="3201920" y="5173644"/>
                <a:ext cx="1737634" cy="970165"/>
              </a:xfrm>
              <a:prstGeom prst="roundRect">
                <a:avLst>
                  <a:gd fmla="val 18014" name="adj"/>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00" name="Google Shape;1800;p62"/>
              <p:cNvSpPr/>
              <p:nvPr/>
            </p:nvSpPr>
            <p:spPr>
              <a:xfrm>
                <a:off x="3519144" y="5244883"/>
                <a:ext cx="992579" cy="231987"/>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lang="en-US" sz="1100">
                    <a:solidFill>
                      <a:srgbClr val="0043B2"/>
                    </a:solidFill>
                    <a:latin typeface="Arial"/>
                    <a:ea typeface="Arial"/>
                    <a:cs typeface="Arial"/>
                    <a:sym typeface="Arial"/>
                  </a:rPr>
                  <a:t>Nhập sự kiện</a:t>
                </a:r>
                <a:endParaRPr sz="1100">
                  <a:solidFill>
                    <a:schemeClr val="dk1"/>
                  </a:solidFill>
                  <a:latin typeface="Arial"/>
                  <a:ea typeface="Arial"/>
                  <a:cs typeface="Arial"/>
                  <a:sym typeface="Arial"/>
                </a:endParaRPr>
              </a:p>
            </p:txBody>
          </p:sp>
        </p:grpSp>
        <p:sp>
          <p:nvSpPr>
            <p:cNvPr id="1801" name="Google Shape;1801;p62"/>
            <p:cNvSpPr/>
            <p:nvPr/>
          </p:nvSpPr>
          <p:spPr>
            <a:xfrm>
              <a:off x="4915086" y="2756916"/>
              <a:ext cx="1962646" cy="1497500"/>
            </a:xfrm>
            <a:prstGeom prst="roundRect">
              <a:avLst>
                <a:gd fmla="val 8773" name="adj"/>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02" name="Google Shape;1802;p62"/>
            <p:cNvSpPr/>
            <p:nvPr/>
          </p:nvSpPr>
          <p:spPr>
            <a:xfrm>
              <a:off x="5475472" y="2829272"/>
              <a:ext cx="1242600" cy="2277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lang="en-US" sz="1100">
                  <a:solidFill>
                    <a:srgbClr val="0043B2"/>
                  </a:solidFill>
                  <a:latin typeface="Arial"/>
                  <a:ea typeface="Arial"/>
                  <a:cs typeface="Arial"/>
                  <a:sym typeface="Arial"/>
                </a:rPr>
                <a:t>Xử lí dũ liệu</a:t>
              </a:r>
              <a:endParaRPr sz="1100">
                <a:solidFill>
                  <a:schemeClr val="dk1"/>
                </a:solidFill>
                <a:latin typeface="Arial"/>
                <a:ea typeface="Arial"/>
                <a:cs typeface="Arial"/>
                <a:sym typeface="Arial"/>
              </a:endParaRPr>
            </a:p>
          </p:txBody>
        </p:sp>
        <p:grpSp>
          <p:nvGrpSpPr>
            <p:cNvPr id="1803" name="Google Shape;1803;p62"/>
            <p:cNvGrpSpPr/>
            <p:nvPr/>
          </p:nvGrpSpPr>
          <p:grpSpPr>
            <a:xfrm>
              <a:off x="5036756" y="3109924"/>
              <a:ext cx="1596680" cy="317395"/>
              <a:chOff x="3177269" y="3471170"/>
              <a:chExt cx="1596680" cy="340743"/>
            </a:xfrm>
          </p:grpSpPr>
          <p:sp>
            <p:nvSpPr>
              <p:cNvPr id="1804" name="Google Shape;1804;p62"/>
              <p:cNvSpPr/>
              <p:nvPr/>
            </p:nvSpPr>
            <p:spPr>
              <a:xfrm>
                <a:off x="3177269" y="3471170"/>
                <a:ext cx="840295" cy="340743"/>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900">
                    <a:solidFill>
                      <a:srgbClr val="0043B2"/>
                    </a:solidFill>
                    <a:latin typeface="Arial"/>
                    <a:ea typeface="Arial"/>
                    <a:cs typeface="Arial"/>
                    <a:sym typeface="Arial"/>
                  </a:rPr>
                  <a:t>Gạch dữ liệu </a:t>
                </a:r>
                <a:endParaRPr/>
              </a:p>
              <a:p>
                <a:pPr indent="0" lvl="0" marL="0" marR="0" rtl="0" algn="ctr">
                  <a:lnSpc>
                    <a:spcPct val="80000"/>
                  </a:lnSpc>
                  <a:spcBef>
                    <a:spcPts val="0"/>
                  </a:spcBef>
                  <a:spcAft>
                    <a:spcPts val="0"/>
                  </a:spcAft>
                  <a:buNone/>
                </a:pPr>
                <a:r>
                  <a:rPr lang="en-US" sz="900">
                    <a:solidFill>
                      <a:srgbClr val="0043B2"/>
                    </a:solidFill>
                    <a:latin typeface="Arial"/>
                    <a:ea typeface="Arial"/>
                    <a:cs typeface="Arial"/>
                    <a:sym typeface="Arial"/>
                  </a:rPr>
                  <a:t>Azure</a:t>
                </a:r>
                <a:endParaRPr sz="900">
                  <a:solidFill>
                    <a:schemeClr val="dk1"/>
                  </a:solidFill>
                  <a:latin typeface="Arial"/>
                  <a:ea typeface="Arial"/>
                  <a:cs typeface="Arial"/>
                  <a:sym typeface="Arial"/>
                </a:endParaRPr>
              </a:p>
            </p:txBody>
          </p:sp>
          <p:sp>
            <p:nvSpPr>
              <p:cNvPr id="1805" name="Google Shape;1805;p62"/>
              <p:cNvSpPr/>
              <p:nvPr/>
            </p:nvSpPr>
            <p:spPr>
              <a:xfrm>
                <a:off x="4076321" y="3471170"/>
                <a:ext cx="697628" cy="337025"/>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900">
                    <a:solidFill>
                      <a:srgbClr val="0043B2"/>
                    </a:solidFill>
                    <a:latin typeface="Arial"/>
                    <a:ea typeface="Arial"/>
                    <a:cs typeface="Arial"/>
                    <a:sym typeface="Arial"/>
                  </a:rPr>
                  <a:t>Azure</a:t>
                </a:r>
                <a:endParaRPr/>
              </a:p>
              <a:p>
                <a:pPr indent="0" lvl="0" marL="0" marR="0" rtl="0" algn="ctr">
                  <a:lnSpc>
                    <a:spcPct val="80000"/>
                  </a:lnSpc>
                  <a:spcBef>
                    <a:spcPts val="0"/>
                  </a:spcBef>
                  <a:spcAft>
                    <a:spcPts val="0"/>
                  </a:spcAft>
                  <a:buNone/>
                </a:pPr>
                <a:r>
                  <a:rPr lang="en-US" sz="900">
                    <a:solidFill>
                      <a:srgbClr val="0043B2"/>
                    </a:solidFill>
                    <a:latin typeface="Arial"/>
                    <a:ea typeface="Arial"/>
                    <a:cs typeface="Arial"/>
                    <a:sym typeface="Arial"/>
                  </a:rPr>
                  <a:t>HDInsight</a:t>
                </a:r>
                <a:endParaRPr sz="900">
                  <a:solidFill>
                    <a:srgbClr val="0043B2"/>
                  </a:solidFill>
                  <a:latin typeface="Arial"/>
                  <a:ea typeface="Arial"/>
                  <a:cs typeface="Arial"/>
                  <a:sym typeface="Arial"/>
                </a:endParaRPr>
              </a:p>
            </p:txBody>
          </p:sp>
        </p:grpSp>
        <p:sp>
          <p:nvSpPr>
            <p:cNvPr id="1806" name="Google Shape;1806;p62"/>
            <p:cNvSpPr/>
            <p:nvPr/>
          </p:nvSpPr>
          <p:spPr>
            <a:xfrm>
              <a:off x="5850969" y="3879847"/>
              <a:ext cx="792000" cy="206400"/>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900">
                  <a:solidFill>
                    <a:srgbClr val="0043B2"/>
                  </a:solidFill>
                  <a:latin typeface="Arial"/>
                  <a:ea typeface="Arial"/>
                  <a:cs typeface="Arial"/>
                  <a:sym typeface="Arial"/>
                </a:rPr>
                <a:t>HBASE</a:t>
              </a:r>
              <a:endParaRPr/>
            </a:p>
          </p:txBody>
        </p:sp>
        <p:sp>
          <p:nvSpPr>
            <p:cNvPr id="1807" name="Google Shape;1807;p62"/>
            <p:cNvSpPr/>
            <p:nvPr/>
          </p:nvSpPr>
          <p:spPr>
            <a:xfrm>
              <a:off x="4915086" y="4321727"/>
              <a:ext cx="1962646" cy="783673"/>
            </a:xfrm>
            <a:prstGeom prst="roundRect">
              <a:avLst>
                <a:gd fmla="val 19661" name="adj"/>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08" name="Google Shape;1808;p62"/>
            <p:cNvSpPr/>
            <p:nvPr/>
          </p:nvSpPr>
          <p:spPr>
            <a:xfrm>
              <a:off x="5272541" y="4425397"/>
              <a:ext cx="1472700" cy="363300"/>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1100">
                  <a:solidFill>
                    <a:schemeClr val="lt1"/>
                  </a:solidFill>
                  <a:latin typeface="Arial"/>
                  <a:ea typeface="Arial"/>
                  <a:cs typeface="Arial"/>
                  <a:sym typeface="Arial"/>
                </a:rPr>
                <a:t>Azure Data Lake</a:t>
              </a:r>
              <a:endParaRPr/>
            </a:p>
            <a:p>
              <a:pPr indent="0" lvl="0" marL="0" marR="0" rtl="0" algn="ctr">
                <a:lnSpc>
                  <a:spcPct val="80000"/>
                </a:lnSpc>
                <a:spcBef>
                  <a:spcPts val="0"/>
                </a:spcBef>
                <a:spcAft>
                  <a:spcPts val="0"/>
                </a:spcAft>
                <a:buNone/>
              </a:pPr>
              <a:r>
                <a:rPr lang="en-US" sz="1100">
                  <a:solidFill>
                    <a:schemeClr val="lt1"/>
                  </a:solidFill>
                  <a:latin typeface="Arial"/>
                  <a:ea typeface="Arial"/>
                  <a:cs typeface="Arial"/>
                  <a:sym typeface="Arial"/>
                </a:rPr>
                <a:t>Storage Gen 2</a:t>
              </a:r>
              <a:endParaRPr sz="1100">
                <a:solidFill>
                  <a:schemeClr val="lt1"/>
                </a:solidFill>
                <a:latin typeface="Arial"/>
                <a:ea typeface="Arial"/>
                <a:cs typeface="Arial"/>
                <a:sym typeface="Arial"/>
              </a:endParaRPr>
            </a:p>
          </p:txBody>
        </p:sp>
        <p:grpSp>
          <p:nvGrpSpPr>
            <p:cNvPr id="1809" name="Google Shape;1809;p62"/>
            <p:cNvGrpSpPr/>
            <p:nvPr/>
          </p:nvGrpSpPr>
          <p:grpSpPr>
            <a:xfrm>
              <a:off x="6978088" y="2760840"/>
              <a:ext cx="1962646" cy="2519109"/>
              <a:chOff x="3089414" y="2756915"/>
              <a:chExt cx="1962646" cy="2519109"/>
            </a:xfrm>
          </p:grpSpPr>
          <p:sp>
            <p:nvSpPr>
              <p:cNvPr id="1810" name="Google Shape;1810;p62"/>
              <p:cNvSpPr/>
              <p:nvPr/>
            </p:nvSpPr>
            <p:spPr>
              <a:xfrm>
                <a:off x="3089414" y="2756915"/>
                <a:ext cx="1962646" cy="2519109"/>
              </a:xfrm>
              <a:prstGeom prst="roundRect">
                <a:avLst>
                  <a:gd fmla="val 8773" name="adj"/>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1" name="Google Shape;1811;p62"/>
              <p:cNvSpPr/>
              <p:nvPr/>
            </p:nvSpPr>
            <p:spPr>
              <a:xfrm>
                <a:off x="3201920" y="3078480"/>
                <a:ext cx="1737634" cy="2026920"/>
              </a:xfrm>
              <a:prstGeom prst="roundRect">
                <a:avLst>
                  <a:gd fmla="val 8773" name="adj"/>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2" name="Google Shape;1812;p62"/>
              <p:cNvSpPr/>
              <p:nvPr/>
            </p:nvSpPr>
            <p:spPr>
              <a:xfrm>
                <a:off x="3468195" y="2834622"/>
                <a:ext cx="1472700" cy="2277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lang="en-US" sz="1100">
                    <a:solidFill>
                      <a:srgbClr val="0043B2"/>
                    </a:solidFill>
                    <a:latin typeface="Arial"/>
                    <a:ea typeface="Arial"/>
                    <a:cs typeface="Arial"/>
                    <a:sym typeface="Arial"/>
                  </a:rPr>
                  <a:t>Tải xuống dữ liệu</a:t>
                </a:r>
                <a:endParaRPr sz="1100">
                  <a:solidFill>
                    <a:schemeClr val="dk1"/>
                  </a:solidFill>
                  <a:latin typeface="Arial"/>
                  <a:ea typeface="Arial"/>
                  <a:cs typeface="Arial"/>
                  <a:sym typeface="Arial"/>
                </a:endParaRPr>
              </a:p>
            </p:txBody>
          </p:sp>
          <p:sp>
            <p:nvSpPr>
              <p:cNvPr id="1813" name="Google Shape;1813;p62"/>
              <p:cNvSpPr/>
              <p:nvPr/>
            </p:nvSpPr>
            <p:spPr>
              <a:xfrm>
                <a:off x="3629823" y="3115622"/>
                <a:ext cx="1205700" cy="2319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lang="en-US" sz="1100">
                    <a:solidFill>
                      <a:srgbClr val="0043B2"/>
                    </a:solidFill>
                    <a:latin typeface="Arial"/>
                    <a:ea typeface="Arial"/>
                    <a:cs typeface="Arial"/>
                    <a:sym typeface="Arial"/>
                  </a:rPr>
                  <a:t>Bulk Egress</a:t>
                </a:r>
                <a:endParaRPr sz="1100">
                  <a:solidFill>
                    <a:schemeClr val="dk1"/>
                  </a:solidFill>
                  <a:latin typeface="Arial"/>
                  <a:ea typeface="Arial"/>
                  <a:cs typeface="Arial"/>
                  <a:sym typeface="Arial"/>
                </a:endParaRPr>
              </a:p>
            </p:txBody>
          </p:sp>
          <p:grpSp>
            <p:nvGrpSpPr>
              <p:cNvPr id="1814" name="Google Shape;1814;p62"/>
              <p:cNvGrpSpPr/>
              <p:nvPr/>
            </p:nvGrpSpPr>
            <p:grpSpPr>
              <a:xfrm>
                <a:off x="3201464" y="3394970"/>
                <a:ext cx="1735342" cy="317395"/>
                <a:chOff x="3167649" y="3471170"/>
                <a:chExt cx="1735342" cy="317395"/>
              </a:xfrm>
            </p:grpSpPr>
            <p:sp>
              <p:nvSpPr>
                <p:cNvPr id="1815" name="Google Shape;1815;p62"/>
                <p:cNvSpPr/>
                <p:nvPr/>
              </p:nvSpPr>
              <p:spPr>
                <a:xfrm>
                  <a:off x="3167649" y="3471170"/>
                  <a:ext cx="859531" cy="317395"/>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900">
                      <a:solidFill>
                        <a:srgbClr val="0043B2"/>
                      </a:solidFill>
                      <a:latin typeface="Arial"/>
                      <a:ea typeface="Arial"/>
                      <a:cs typeface="Arial"/>
                      <a:sym typeface="Arial"/>
                    </a:rPr>
                    <a:t>Nhà máy </a:t>
                  </a:r>
                  <a:endParaRPr/>
                </a:p>
                <a:p>
                  <a:pPr indent="0" lvl="0" marL="0" marR="0" rtl="0" algn="ctr">
                    <a:lnSpc>
                      <a:spcPct val="80000"/>
                    </a:lnSpc>
                    <a:spcBef>
                      <a:spcPts val="0"/>
                    </a:spcBef>
                    <a:spcAft>
                      <a:spcPts val="0"/>
                    </a:spcAft>
                    <a:buNone/>
                  </a:pPr>
                  <a:r>
                    <a:rPr lang="en-US" sz="900">
                      <a:solidFill>
                        <a:srgbClr val="0043B2"/>
                      </a:solidFill>
                      <a:latin typeface="Arial"/>
                      <a:ea typeface="Arial"/>
                      <a:cs typeface="Arial"/>
                      <a:sym typeface="Arial"/>
                    </a:rPr>
                    <a:t>dữ liệu Azure</a:t>
                  </a:r>
                  <a:endParaRPr sz="900">
                    <a:solidFill>
                      <a:schemeClr val="dk1"/>
                    </a:solidFill>
                    <a:latin typeface="Arial"/>
                    <a:ea typeface="Arial"/>
                    <a:cs typeface="Arial"/>
                    <a:sym typeface="Arial"/>
                  </a:endParaRPr>
                </a:p>
              </p:txBody>
            </p:sp>
            <p:sp>
              <p:nvSpPr>
                <p:cNvPr id="1816" name="Google Shape;1816;p62"/>
                <p:cNvSpPr/>
                <p:nvPr/>
              </p:nvSpPr>
              <p:spPr>
                <a:xfrm>
                  <a:off x="3947280" y="3471170"/>
                  <a:ext cx="955711" cy="313932"/>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900">
                      <a:solidFill>
                        <a:srgbClr val="0043B2"/>
                      </a:solidFill>
                      <a:latin typeface="Arial"/>
                      <a:ea typeface="Arial"/>
                      <a:cs typeface="Arial"/>
                      <a:sym typeface="Arial"/>
                    </a:rPr>
                    <a:t>Apache DistCp,</a:t>
                  </a:r>
                  <a:endParaRPr/>
                </a:p>
                <a:p>
                  <a:pPr indent="0" lvl="0" marL="0" marR="0" rtl="0" algn="ctr">
                    <a:lnSpc>
                      <a:spcPct val="80000"/>
                    </a:lnSpc>
                    <a:spcBef>
                      <a:spcPts val="0"/>
                    </a:spcBef>
                    <a:spcAft>
                      <a:spcPts val="0"/>
                    </a:spcAft>
                    <a:buNone/>
                  </a:pPr>
                  <a:r>
                    <a:rPr lang="en-US" sz="900">
                      <a:solidFill>
                        <a:srgbClr val="0043B2"/>
                      </a:solidFill>
                      <a:latin typeface="Arial"/>
                      <a:ea typeface="Arial"/>
                      <a:cs typeface="Arial"/>
                      <a:sym typeface="Arial"/>
                    </a:rPr>
                    <a:t>Sqoop</a:t>
                  </a:r>
                  <a:endParaRPr sz="900">
                    <a:solidFill>
                      <a:schemeClr val="dk1"/>
                    </a:solidFill>
                    <a:latin typeface="Arial"/>
                    <a:ea typeface="Arial"/>
                    <a:cs typeface="Arial"/>
                    <a:sym typeface="Arial"/>
                  </a:endParaRPr>
                </a:p>
              </p:txBody>
            </p:sp>
          </p:grpSp>
          <p:sp>
            <p:nvSpPr>
              <p:cNvPr id="1817" name="Google Shape;1817;p62"/>
              <p:cNvSpPr/>
              <p:nvPr/>
            </p:nvSpPr>
            <p:spPr>
              <a:xfrm>
                <a:off x="3232206" y="4051283"/>
                <a:ext cx="1677062" cy="206595"/>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900">
                    <a:solidFill>
                      <a:srgbClr val="0043B2"/>
                    </a:solidFill>
                    <a:latin typeface="Arial"/>
                    <a:ea typeface="Arial"/>
                    <a:cs typeface="Arial"/>
                    <a:sym typeface="Arial"/>
                  </a:rPr>
                  <a:t>Trình khám phá lưu trữ Azure</a:t>
                </a:r>
                <a:endParaRPr sz="900">
                  <a:solidFill>
                    <a:srgbClr val="0043B2"/>
                  </a:solidFill>
                  <a:latin typeface="Arial"/>
                  <a:ea typeface="Arial"/>
                  <a:cs typeface="Arial"/>
                  <a:sym typeface="Arial"/>
                </a:endParaRPr>
              </a:p>
            </p:txBody>
          </p:sp>
          <p:sp>
            <p:nvSpPr>
              <p:cNvPr id="1818" name="Google Shape;1818;p62"/>
              <p:cNvSpPr/>
              <p:nvPr/>
            </p:nvSpPr>
            <p:spPr>
              <a:xfrm>
                <a:off x="3572046" y="4566272"/>
                <a:ext cx="1368900" cy="206700"/>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900">
                    <a:solidFill>
                      <a:srgbClr val="0043B2"/>
                    </a:solidFill>
                    <a:latin typeface="Arial"/>
                    <a:ea typeface="Arial"/>
                    <a:cs typeface="Arial"/>
                    <a:sym typeface="Arial"/>
                  </a:rPr>
                  <a:t>Công cụ AzCopy</a:t>
                </a:r>
                <a:endParaRPr sz="900">
                  <a:solidFill>
                    <a:srgbClr val="0043B2"/>
                  </a:solidFill>
                  <a:latin typeface="Arial"/>
                  <a:ea typeface="Arial"/>
                  <a:cs typeface="Arial"/>
                  <a:sym typeface="Arial"/>
                </a:endParaRPr>
              </a:p>
            </p:txBody>
          </p:sp>
        </p:grpSp>
        <p:sp>
          <p:nvSpPr>
            <p:cNvPr id="1819" name="Google Shape;1819;p62"/>
            <p:cNvSpPr/>
            <p:nvPr/>
          </p:nvSpPr>
          <p:spPr>
            <a:xfrm>
              <a:off x="1810915" y="4051283"/>
              <a:ext cx="941284" cy="363176"/>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1100">
                  <a:solidFill>
                    <a:srgbClr val="0043B2"/>
                  </a:solidFill>
                  <a:latin typeface="Arial"/>
                  <a:ea typeface="Arial"/>
                  <a:cs typeface="Arial"/>
                  <a:sym typeface="Arial"/>
                </a:rPr>
                <a:t>Sensors and</a:t>
              </a:r>
              <a:endParaRPr/>
            </a:p>
            <a:p>
              <a:pPr indent="0" lvl="0" marL="0" marR="0" rtl="0" algn="ctr">
                <a:lnSpc>
                  <a:spcPct val="80000"/>
                </a:lnSpc>
                <a:spcBef>
                  <a:spcPts val="0"/>
                </a:spcBef>
                <a:spcAft>
                  <a:spcPts val="0"/>
                </a:spcAft>
                <a:buNone/>
              </a:pPr>
              <a:r>
                <a:rPr lang="en-US" sz="1100">
                  <a:solidFill>
                    <a:srgbClr val="0043B2"/>
                  </a:solidFill>
                  <a:latin typeface="Arial"/>
                  <a:ea typeface="Arial"/>
                  <a:cs typeface="Arial"/>
                  <a:sym typeface="Arial"/>
                </a:rPr>
                <a:t>devices</a:t>
              </a:r>
              <a:endParaRPr sz="1100">
                <a:solidFill>
                  <a:schemeClr val="dk1"/>
                </a:solidFill>
                <a:latin typeface="Arial"/>
                <a:ea typeface="Arial"/>
                <a:cs typeface="Arial"/>
                <a:sym typeface="Arial"/>
              </a:endParaRPr>
            </a:p>
          </p:txBody>
        </p:sp>
        <p:sp>
          <p:nvSpPr>
            <p:cNvPr id="1820" name="Google Shape;1820;p62"/>
            <p:cNvSpPr/>
            <p:nvPr/>
          </p:nvSpPr>
          <p:spPr>
            <a:xfrm>
              <a:off x="2672912" y="4159004"/>
              <a:ext cx="261848" cy="190823"/>
            </a:xfrm>
            <a:prstGeom prst="rightArrow">
              <a:avLst>
                <a:gd fmla="val 50000" name="adj1"/>
                <a:gd fmla="val 50000" name="adj2"/>
              </a:avLst>
            </a:prstGeom>
            <a:solidFill>
              <a:srgbClr val="0043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1" name="Google Shape;1821;p62"/>
            <p:cNvSpPr/>
            <p:nvPr/>
          </p:nvSpPr>
          <p:spPr>
            <a:xfrm>
              <a:off x="4693763" y="4611972"/>
              <a:ext cx="261848" cy="190823"/>
            </a:xfrm>
            <a:prstGeom prst="rightArrow">
              <a:avLst>
                <a:gd fmla="val 50000" name="adj1"/>
                <a:gd fmla="val 50000" name="adj2"/>
              </a:avLst>
            </a:prstGeom>
            <a:solidFill>
              <a:srgbClr val="0043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2" name="Google Shape;1822;p62"/>
            <p:cNvSpPr/>
            <p:nvPr/>
          </p:nvSpPr>
          <p:spPr>
            <a:xfrm>
              <a:off x="6861419" y="4611972"/>
              <a:ext cx="261848" cy="190823"/>
            </a:xfrm>
            <a:prstGeom prst="rightArrow">
              <a:avLst>
                <a:gd fmla="val 50000" name="adj1"/>
                <a:gd fmla="val 50000" name="adj2"/>
              </a:avLst>
            </a:prstGeom>
            <a:solidFill>
              <a:srgbClr val="0043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3" name="Google Shape;1823;p62"/>
            <p:cNvSpPr/>
            <p:nvPr/>
          </p:nvSpPr>
          <p:spPr>
            <a:xfrm rot="5400000">
              <a:off x="5769402" y="4170042"/>
              <a:ext cx="261848" cy="190823"/>
            </a:xfrm>
            <a:prstGeom prst="rightArrow">
              <a:avLst>
                <a:gd fmla="val 50000" name="adj1"/>
                <a:gd fmla="val 50000" name="adj2"/>
              </a:avLst>
            </a:prstGeom>
            <a:solidFill>
              <a:srgbClr val="0043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824" name="Google Shape;1824;p62"/>
            <p:cNvPicPr preferRelativeResize="0"/>
            <p:nvPr/>
          </p:nvPicPr>
          <p:blipFill rotWithShape="1">
            <a:blip r:embed="rId3">
              <a:alphaModFix/>
            </a:blip>
            <a:srcRect b="0" l="0" r="0" t="0"/>
            <a:stretch/>
          </p:blipFill>
          <p:spPr>
            <a:xfrm>
              <a:off x="3300702" y="3727128"/>
              <a:ext cx="249937" cy="231648"/>
            </a:xfrm>
            <a:prstGeom prst="rect">
              <a:avLst/>
            </a:prstGeom>
            <a:noFill/>
            <a:ln>
              <a:noFill/>
            </a:ln>
          </p:spPr>
        </p:pic>
        <p:pic>
          <p:nvPicPr>
            <p:cNvPr id="1825" name="Google Shape;1825;p62"/>
            <p:cNvPicPr preferRelativeResize="0"/>
            <p:nvPr/>
          </p:nvPicPr>
          <p:blipFill rotWithShape="1">
            <a:blip r:embed="rId4">
              <a:alphaModFix/>
            </a:blip>
            <a:srcRect b="23685" l="1240" r="-1239" t="640"/>
            <a:stretch/>
          </p:blipFill>
          <p:spPr>
            <a:xfrm>
              <a:off x="4088495" y="3738911"/>
              <a:ext cx="300066" cy="219865"/>
            </a:xfrm>
            <a:prstGeom prst="rect">
              <a:avLst/>
            </a:prstGeom>
            <a:noFill/>
            <a:ln>
              <a:noFill/>
            </a:ln>
          </p:spPr>
        </p:pic>
        <p:pic>
          <p:nvPicPr>
            <p:cNvPr id="1826" name="Google Shape;1826;p62"/>
            <p:cNvPicPr preferRelativeResize="0"/>
            <p:nvPr/>
          </p:nvPicPr>
          <p:blipFill rotWithShape="1">
            <a:blip r:embed="rId3">
              <a:alphaModFix/>
            </a:blip>
            <a:srcRect b="0" l="0" r="0" t="0"/>
            <a:stretch/>
          </p:blipFill>
          <p:spPr>
            <a:xfrm>
              <a:off x="7426452" y="3727128"/>
              <a:ext cx="249937" cy="231648"/>
            </a:xfrm>
            <a:prstGeom prst="rect">
              <a:avLst/>
            </a:prstGeom>
            <a:noFill/>
            <a:ln>
              <a:noFill/>
            </a:ln>
          </p:spPr>
        </p:pic>
        <p:pic>
          <p:nvPicPr>
            <p:cNvPr id="1827" name="Google Shape;1827;p62"/>
            <p:cNvPicPr preferRelativeResize="0"/>
            <p:nvPr/>
          </p:nvPicPr>
          <p:blipFill rotWithShape="1">
            <a:blip r:embed="rId4">
              <a:alphaModFix/>
            </a:blip>
            <a:srcRect b="23685" l="1240" r="-1239" t="640"/>
            <a:stretch/>
          </p:blipFill>
          <p:spPr>
            <a:xfrm>
              <a:off x="8214245" y="3738911"/>
              <a:ext cx="300066" cy="219865"/>
            </a:xfrm>
            <a:prstGeom prst="rect">
              <a:avLst/>
            </a:prstGeom>
            <a:noFill/>
            <a:ln>
              <a:noFill/>
            </a:ln>
          </p:spPr>
        </p:pic>
        <p:pic>
          <p:nvPicPr>
            <p:cNvPr id="1828" name="Google Shape;1828;p62"/>
            <p:cNvPicPr preferRelativeResize="0"/>
            <p:nvPr/>
          </p:nvPicPr>
          <p:blipFill rotWithShape="1">
            <a:blip r:embed="rId5">
              <a:alphaModFix/>
            </a:blip>
            <a:srcRect b="0" l="0" r="0" t="0"/>
            <a:stretch/>
          </p:blipFill>
          <p:spPr>
            <a:xfrm>
              <a:off x="3687918" y="4245980"/>
              <a:ext cx="317401" cy="253921"/>
            </a:xfrm>
            <a:prstGeom prst="rect">
              <a:avLst/>
            </a:prstGeom>
            <a:noFill/>
            <a:ln>
              <a:noFill/>
            </a:ln>
          </p:spPr>
        </p:pic>
        <p:pic>
          <p:nvPicPr>
            <p:cNvPr id="1829" name="Google Shape;1829;p62"/>
            <p:cNvPicPr preferRelativeResize="0"/>
            <p:nvPr/>
          </p:nvPicPr>
          <p:blipFill rotWithShape="1">
            <a:blip r:embed="rId5">
              <a:alphaModFix/>
            </a:blip>
            <a:srcRect b="0" l="0" r="0" t="0"/>
            <a:stretch/>
          </p:blipFill>
          <p:spPr>
            <a:xfrm>
              <a:off x="7795959" y="4245980"/>
              <a:ext cx="317401" cy="253921"/>
            </a:xfrm>
            <a:prstGeom prst="rect">
              <a:avLst/>
            </a:prstGeom>
            <a:noFill/>
            <a:ln>
              <a:noFill/>
            </a:ln>
          </p:spPr>
        </p:pic>
        <p:pic>
          <p:nvPicPr>
            <p:cNvPr id="1830" name="Google Shape;1830;p62"/>
            <p:cNvPicPr preferRelativeResize="0"/>
            <p:nvPr/>
          </p:nvPicPr>
          <p:blipFill rotWithShape="1">
            <a:blip r:embed="rId6">
              <a:alphaModFix/>
            </a:blip>
            <a:srcRect b="0" l="0" r="0" t="0"/>
            <a:stretch/>
          </p:blipFill>
          <p:spPr>
            <a:xfrm>
              <a:off x="3678977" y="4732576"/>
              <a:ext cx="335281" cy="335281"/>
            </a:xfrm>
            <a:prstGeom prst="rect">
              <a:avLst/>
            </a:prstGeom>
            <a:noFill/>
            <a:ln>
              <a:noFill/>
            </a:ln>
          </p:spPr>
        </p:pic>
        <p:pic>
          <p:nvPicPr>
            <p:cNvPr id="1831" name="Google Shape;1831;p62"/>
            <p:cNvPicPr preferRelativeResize="0"/>
            <p:nvPr/>
          </p:nvPicPr>
          <p:blipFill rotWithShape="1">
            <a:blip r:embed="rId6">
              <a:alphaModFix/>
            </a:blip>
            <a:srcRect b="0" l="0" r="0" t="0"/>
            <a:stretch/>
          </p:blipFill>
          <p:spPr>
            <a:xfrm>
              <a:off x="7787018" y="4744380"/>
              <a:ext cx="335281" cy="335281"/>
            </a:xfrm>
            <a:prstGeom prst="rect">
              <a:avLst/>
            </a:prstGeom>
            <a:noFill/>
            <a:ln>
              <a:noFill/>
            </a:ln>
          </p:spPr>
        </p:pic>
        <p:pic>
          <p:nvPicPr>
            <p:cNvPr id="1832" name="Google Shape;1832;p62"/>
            <p:cNvPicPr preferRelativeResize="0"/>
            <p:nvPr/>
          </p:nvPicPr>
          <p:blipFill rotWithShape="1">
            <a:blip r:embed="rId7">
              <a:alphaModFix/>
            </a:blip>
            <a:srcRect b="0" l="0" r="0" t="0"/>
            <a:stretch/>
          </p:blipFill>
          <p:spPr>
            <a:xfrm>
              <a:off x="5331229" y="3431365"/>
              <a:ext cx="288463" cy="247234"/>
            </a:xfrm>
            <a:prstGeom prst="rect">
              <a:avLst/>
            </a:prstGeom>
            <a:noFill/>
            <a:ln>
              <a:noFill/>
            </a:ln>
          </p:spPr>
        </p:pic>
        <p:pic>
          <p:nvPicPr>
            <p:cNvPr id="1833" name="Google Shape;1833;p62"/>
            <p:cNvPicPr preferRelativeResize="0"/>
            <p:nvPr/>
          </p:nvPicPr>
          <p:blipFill rotWithShape="1">
            <a:blip r:embed="rId4">
              <a:alphaModFix/>
            </a:blip>
            <a:srcRect b="23685" l="1240" r="-1239" t="640"/>
            <a:stretch/>
          </p:blipFill>
          <p:spPr>
            <a:xfrm>
              <a:off x="6098676" y="3435638"/>
              <a:ext cx="300066" cy="219865"/>
            </a:xfrm>
            <a:prstGeom prst="rect">
              <a:avLst/>
            </a:prstGeom>
            <a:noFill/>
            <a:ln>
              <a:noFill/>
            </a:ln>
          </p:spPr>
        </p:pic>
        <p:pic>
          <p:nvPicPr>
            <p:cNvPr id="1834" name="Google Shape;1834;p62"/>
            <p:cNvPicPr preferRelativeResize="0"/>
            <p:nvPr/>
          </p:nvPicPr>
          <p:blipFill rotWithShape="1">
            <a:blip r:embed="rId8">
              <a:alphaModFix/>
            </a:blip>
            <a:srcRect b="0" l="0" r="0" t="0"/>
            <a:stretch/>
          </p:blipFill>
          <p:spPr>
            <a:xfrm>
              <a:off x="5722672" y="4777907"/>
              <a:ext cx="347473" cy="268225"/>
            </a:xfrm>
            <a:prstGeom prst="rect">
              <a:avLst/>
            </a:prstGeom>
            <a:noFill/>
            <a:ln>
              <a:noFill/>
            </a:ln>
          </p:spPr>
        </p:pic>
        <p:sp>
          <p:nvSpPr>
            <p:cNvPr id="1835" name="Google Shape;1835;p62"/>
            <p:cNvSpPr/>
            <p:nvPr/>
          </p:nvSpPr>
          <p:spPr>
            <a:xfrm>
              <a:off x="5383971" y="3871622"/>
              <a:ext cx="697500" cy="206400"/>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900">
                  <a:solidFill>
                    <a:srgbClr val="0043B2"/>
                  </a:solidFill>
                  <a:latin typeface="Arial"/>
                  <a:ea typeface="Arial"/>
                  <a:cs typeface="Arial"/>
                  <a:sym typeface="Arial"/>
                </a:rPr>
                <a:t>Hadoop</a:t>
              </a:r>
              <a:endParaRPr/>
            </a:p>
          </p:txBody>
        </p:sp>
        <p:sp>
          <p:nvSpPr>
            <p:cNvPr id="1836" name="Google Shape;1836;p62"/>
            <p:cNvSpPr/>
            <p:nvPr/>
          </p:nvSpPr>
          <p:spPr>
            <a:xfrm>
              <a:off x="6424667" y="3872338"/>
              <a:ext cx="498856" cy="206531"/>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900">
                  <a:solidFill>
                    <a:srgbClr val="0043B2"/>
                  </a:solidFill>
                  <a:latin typeface="Arial"/>
                  <a:ea typeface="Arial"/>
                  <a:cs typeface="Arial"/>
                  <a:sym typeface="Arial"/>
                </a:rPr>
                <a:t>Storm</a:t>
              </a:r>
              <a:endParaRPr/>
            </a:p>
          </p:txBody>
        </p:sp>
        <p:cxnSp>
          <p:nvCxnSpPr>
            <p:cNvPr id="1837" name="Google Shape;1837;p62"/>
            <p:cNvCxnSpPr>
              <a:stCxn id="1835" idx="0"/>
              <a:endCxn id="1836" idx="0"/>
            </p:cNvCxnSpPr>
            <p:nvPr/>
          </p:nvCxnSpPr>
          <p:spPr>
            <a:xfrm flipH="1" rot="-5400000">
              <a:off x="6203121" y="3401222"/>
              <a:ext cx="600" cy="941400"/>
            </a:xfrm>
            <a:prstGeom prst="bentConnector3">
              <a:avLst>
                <a:gd fmla="val -39687500" name="adj1"/>
              </a:avLst>
            </a:prstGeom>
            <a:noFill/>
            <a:ln cap="flat" cmpd="sng" w="12700">
              <a:solidFill>
                <a:srgbClr val="0043B2"/>
              </a:solidFill>
              <a:prstDash val="solid"/>
              <a:miter lim="800000"/>
              <a:headEnd len="sm" w="sm" type="none"/>
              <a:tailEnd len="sm" w="sm" type="none"/>
            </a:ln>
          </p:spPr>
        </p:cxnSp>
        <p:cxnSp>
          <p:nvCxnSpPr>
            <p:cNvPr id="1838" name="Google Shape;1838;p62"/>
            <p:cNvCxnSpPr>
              <a:stCxn id="1806" idx="0"/>
              <a:endCxn id="1833" idx="2"/>
            </p:cNvCxnSpPr>
            <p:nvPr/>
          </p:nvCxnSpPr>
          <p:spPr>
            <a:xfrm flipH="1" rot="10800000">
              <a:off x="6246969" y="3655447"/>
              <a:ext cx="1800" cy="224400"/>
            </a:xfrm>
            <a:prstGeom prst="straightConnector1">
              <a:avLst/>
            </a:prstGeom>
            <a:noFill/>
            <a:ln cap="flat" cmpd="sng" w="12700">
              <a:solidFill>
                <a:srgbClr val="0043B2"/>
              </a:solidFill>
              <a:prstDash val="solid"/>
              <a:miter lim="800000"/>
              <a:headEnd len="sm" w="sm" type="none"/>
              <a:tailEnd len="sm" w="sm" type="none"/>
            </a:ln>
          </p:spPr>
        </p:cxnSp>
        <p:pic>
          <p:nvPicPr>
            <p:cNvPr id="1839" name="Google Shape;1839;p62"/>
            <p:cNvPicPr preferRelativeResize="0"/>
            <p:nvPr/>
          </p:nvPicPr>
          <p:blipFill rotWithShape="1">
            <a:blip r:embed="rId9">
              <a:alphaModFix/>
            </a:blip>
            <a:srcRect b="0" l="0" r="0" t="0"/>
            <a:stretch/>
          </p:blipFill>
          <p:spPr>
            <a:xfrm>
              <a:off x="1272453" y="4038305"/>
              <a:ext cx="545155" cy="454296"/>
            </a:xfrm>
            <a:prstGeom prst="rect">
              <a:avLst/>
            </a:prstGeom>
            <a:noFill/>
            <a:ln>
              <a:noFill/>
            </a:ln>
          </p:spPr>
        </p:pic>
      </p:grpSp>
      <p:pic>
        <p:nvPicPr>
          <p:cNvPr descr="Distributed and fault-tolerant realtime computation" id="1840" name="Google Shape;1840;p62"/>
          <p:cNvPicPr preferRelativeResize="0"/>
          <p:nvPr/>
        </p:nvPicPr>
        <p:blipFill rotWithShape="1">
          <a:blip r:embed="rId10">
            <a:alphaModFix/>
          </a:blip>
          <a:srcRect b="0" l="0" r="0" t="0"/>
          <a:stretch/>
        </p:blipFill>
        <p:spPr>
          <a:xfrm>
            <a:off x="3232093" y="5576417"/>
            <a:ext cx="844669" cy="28155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5" name="Shape 1845"/>
        <p:cNvGrpSpPr/>
        <p:nvPr/>
      </p:nvGrpSpPr>
      <p:grpSpPr>
        <a:xfrm>
          <a:off x="0" y="0"/>
          <a:ext cx="0" cy="0"/>
          <a:chOff x="0" y="0"/>
          <a:chExt cx="0" cy="0"/>
        </a:xfrm>
      </p:grpSpPr>
      <p:sp>
        <p:nvSpPr>
          <p:cNvPr id="1846" name="Google Shape;1846;p6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Lưu trữ đám mây công cộng</a:t>
            </a:r>
            <a:endParaRPr/>
          </a:p>
        </p:txBody>
      </p:sp>
      <p:sp>
        <p:nvSpPr>
          <p:cNvPr id="1847" name="Google Shape;1847;p63"/>
          <p:cNvSpPr txBox="1"/>
          <p:nvPr>
            <p:ph idx="2" type="body"/>
          </p:nvPr>
        </p:nvSpPr>
        <p:spPr>
          <a:xfrm>
            <a:off x="535872" y="1365006"/>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tính năng chính của Data Lake Storage Gen2</a:t>
            </a:r>
            <a:endParaRPr/>
          </a:p>
        </p:txBody>
      </p:sp>
      <p:sp>
        <p:nvSpPr>
          <p:cNvPr id="1848" name="Google Shape;1848;p6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849" name="Google Shape;1849;p6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Truy cập tương thích Hadoop</a:t>
            </a:r>
            <a:endParaRPr/>
          </a:p>
          <a:p>
            <a:pPr indent="-182563" lvl="1" marL="360363" rtl="0" algn="l">
              <a:lnSpc>
                <a:spcPct val="138461"/>
              </a:lnSpc>
              <a:spcBef>
                <a:spcPts val="200"/>
              </a:spcBef>
              <a:spcAft>
                <a:spcPts val="0"/>
              </a:spcAft>
              <a:buClr>
                <a:srgbClr val="262626"/>
              </a:buClr>
              <a:buSzPts val="1040"/>
              <a:buChar char="•"/>
            </a:pPr>
            <a:r>
              <a:rPr lang="en-US"/>
              <a:t>HDFS</a:t>
            </a:r>
            <a:endParaRPr/>
          </a:p>
          <a:p>
            <a:pPr indent="-182563" lvl="1" marL="360363" rtl="0" algn="l">
              <a:lnSpc>
                <a:spcPct val="138461"/>
              </a:lnSpc>
              <a:spcBef>
                <a:spcPts val="200"/>
              </a:spcBef>
              <a:spcAft>
                <a:spcPts val="0"/>
              </a:spcAft>
              <a:buClr>
                <a:srgbClr val="262626"/>
              </a:buClr>
              <a:buSzPts val="1040"/>
              <a:buChar char="•"/>
            </a:pPr>
            <a:r>
              <a:rPr lang="en-US"/>
              <a:t>Azure HDInsight, Gạch dữ liệu Azure , và Phân tích Synapse Azure</a:t>
            </a:r>
            <a:endParaRPr/>
          </a:p>
          <a:p>
            <a:pPr indent="-177800" lvl="0" marL="177800" rtl="0" algn="l">
              <a:lnSpc>
                <a:spcPct val="128571"/>
              </a:lnSpc>
              <a:spcBef>
                <a:spcPts val="1000"/>
              </a:spcBef>
              <a:spcAft>
                <a:spcPts val="0"/>
              </a:spcAft>
              <a:buClr>
                <a:srgbClr val="262626"/>
              </a:buClr>
              <a:buSzPts val="1400"/>
              <a:buFont typeface="Arial"/>
              <a:buChar char="•"/>
            </a:pPr>
            <a:r>
              <a:rPr lang="en-US"/>
              <a:t>Một siêu quyền POSIX</a:t>
            </a:r>
            <a:endParaRPr/>
          </a:p>
          <a:p>
            <a:pPr indent="-177800" lvl="0" marL="177800" rtl="0" algn="l">
              <a:lnSpc>
                <a:spcPct val="128571"/>
              </a:lnSpc>
              <a:spcBef>
                <a:spcPts val="1000"/>
              </a:spcBef>
              <a:spcAft>
                <a:spcPts val="0"/>
              </a:spcAft>
              <a:buClr>
                <a:srgbClr val="262626"/>
              </a:buClr>
              <a:buSzPts val="1400"/>
              <a:buFont typeface="Arial"/>
              <a:buChar char="•"/>
            </a:pPr>
            <a:r>
              <a:rPr lang="en-US"/>
              <a:t>Chi phí hiệu quả</a:t>
            </a:r>
            <a:endParaRPr/>
          </a:p>
          <a:p>
            <a:pPr indent="-177800" lvl="0" marL="177800" rtl="0" algn="l">
              <a:lnSpc>
                <a:spcPct val="128571"/>
              </a:lnSpc>
              <a:spcBef>
                <a:spcPts val="1000"/>
              </a:spcBef>
              <a:spcAft>
                <a:spcPts val="0"/>
              </a:spcAft>
              <a:buClr>
                <a:srgbClr val="262626"/>
              </a:buClr>
              <a:buSzPts val="1400"/>
              <a:buFont typeface="Arial"/>
              <a:buChar char="•"/>
            </a:pPr>
            <a:r>
              <a:rPr lang="en-US"/>
              <a:t>Trình điều khiển được tối ưu hóa</a:t>
            </a:r>
            <a:endParaRPr/>
          </a:p>
          <a:p>
            <a:pPr indent="-177800" lvl="0" marL="177800" rtl="0" algn="l">
              <a:lnSpc>
                <a:spcPct val="128571"/>
              </a:lnSpc>
              <a:spcBef>
                <a:spcPts val="1000"/>
              </a:spcBef>
              <a:spcAft>
                <a:spcPts val="0"/>
              </a:spcAft>
              <a:buClr>
                <a:srgbClr val="262626"/>
              </a:buClr>
              <a:buSzPts val="1400"/>
              <a:buFont typeface="Arial"/>
              <a:buChar char="•"/>
            </a:pPr>
            <a:r>
              <a:rPr lang="en-US"/>
              <a:t>Khả năng mở rộng</a:t>
            </a:r>
            <a:endParaRPr/>
          </a:p>
          <a:p>
            <a:pPr indent="-177800" lvl="0" marL="177800" rtl="0" algn="l">
              <a:lnSpc>
                <a:spcPct val="128571"/>
              </a:lnSpc>
              <a:spcBef>
                <a:spcPts val="1000"/>
              </a:spcBef>
              <a:spcAft>
                <a:spcPts val="0"/>
              </a:spcAft>
              <a:buClr>
                <a:srgbClr val="262626"/>
              </a:buClr>
              <a:buSzPts val="1400"/>
              <a:buFont typeface="Arial"/>
              <a:buChar char="•"/>
            </a:pPr>
            <a:r>
              <a:rPr lang="en-US"/>
              <a:t>Tích hợp dịch vụ Azure được hỗ trợ và nền tảng nguồn mở</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4" name="Shape 1854"/>
        <p:cNvGrpSpPr/>
        <p:nvPr/>
      </p:nvGrpSpPr>
      <p:grpSpPr>
        <a:xfrm>
          <a:off x="0" y="0"/>
          <a:ext cx="0" cy="0"/>
          <a:chOff x="0" y="0"/>
          <a:chExt cx="0" cy="0"/>
        </a:xfrm>
      </p:grpSpPr>
      <p:sp>
        <p:nvSpPr>
          <p:cNvPr id="1855" name="Google Shape;1855;p6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Lưu trữ đám mây công cộng</a:t>
            </a:r>
            <a:endParaRPr/>
          </a:p>
        </p:txBody>
      </p:sp>
      <p:sp>
        <p:nvSpPr>
          <p:cNvPr id="1856" name="Google Shape;1856;p6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Dịch vụ lưu trữ Blob</a:t>
            </a:r>
            <a:endParaRPr/>
          </a:p>
        </p:txBody>
      </p:sp>
      <p:sp>
        <p:nvSpPr>
          <p:cNvPr id="1857" name="Google Shape;1857;p6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858" name="Google Shape;1858;p6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Cung cấp bộ nhớ đối tượng có thể được sử dụng để lưu trữ và cung cấp dữ liệu phi cấu trúc</a:t>
            </a:r>
            <a:endParaRPr/>
          </a:p>
          <a:p>
            <a:pPr indent="-177800" lvl="0" marL="177800" rtl="0" algn="l">
              <a:lnSpc>
                <a:spcPct val="128571"/>
              </a:lnSpc>
              <a:spcBef>
                <a:spcPts val="1000"/>
              </a:spcBef>
              <a:spcAft>
                <a:spcPts val="0"/>
              </a:spcAft>
              <a:buClr>
                <a:srgbClr val="262626"/>
              </a:buClr>
              <a:buSzPts val="1400"/>
              <a:buFont typeface="Arial"/>
              <a:buChar char="•"/>
            </a:pPr>
            <a:r>
              <a:rPr lang="en-US"/>
              <a:t>Dữ liệu này có thể bao gồm từ dữ liệu Ứng dụng và Web đến hình ảnh, tệp, Dữ liệu lớn từ IoT và tất nhiên là các bản sao lưu và lưu trữ</a:t>
            </a:r>
            <a:endParaRPr/>
          </a:p>
          <a:p>
            <a:pPr indent="-177800" lvl="0" marL="177800" rtl="0" algn="l">
              <a:lnSpc>
                <a:spcPct val="128571"/>
              </a:lnSpc>
              <a:spcBef>
                <a:spcPts val="1000"/>
              </a:spcBef>
              <a:spcAft>
                <a:spcPts val="0"/>
              </a:spcAft>
              <a:buClr>
                <a:srgbClr val="262626"/>
              </a:buClr>
              <a:buSzPts val="1400"/>
              <a:buFont typeface="Arial"/>
              <a:buChar char="•"/>
            </a:pPr>
            <a:r>
              <a:rPr lang="en-US"/>
              <a:t>Lưu trữ dữ liệu hàng petabyte</a:t>
            </a:r>
            <a:endParaRPr/>
          </a:p>
          <a:p>
            <a:pPr indent="-177800" lvl="0" marL="177800" rtl="0" algn="l">
              <a:lnSpc>
                <a:spcPct val="128571"/>
              </a:lnSpc>
              <a:spcBef>
                <a:spcPts val="1000"/>
              </a:spcBef>
              <a:spcAft>
                <a:spcPts val="0"/>
              </a:spcAft>
              <a:buClr>
                <a:srgbClr val="262626"/>
              </a:buClr>
              <a:buSzPts val="1400"/>
              <a:buFont typeface="Arial"/>
              <a:buChar char="•"/>
            </a:pPr>
            <a:r>
              <a:rPr lang="en-US"/>
              <a:t>Các loại độ bền lưu trữ Blob</a:t>
            </a:r>
            <a:endParaRPr/>
          </a:p>
          <a:p>
            <a:pPr indent="-182563" lvl="1" marL="360363" rtl="0" algn="l">
              <a:lnSpc>
                <a:spcPct val="138461"/>
              </a:lnSpc>
              <a:spcBef>
                <a:spcPts val="200"/>
              </a:spcBef>
              <a:spcAft>
                <a:spcPts val="0"/>
              </a:spcAft>
              <a:buClr>
                <a:srgbClr val="262626"/>
              </a:buClr>
              <a:buSzPts val="1040"/>
              <a:buChar char="•"/>
            </a:pPr>
            <a:r>
              <a:rPr lang="en-US"/>
              <a:t>Local Redundant Storage (LRS): Lưu trữ dự phòng cục bộ</a:t>
            </a:r>
            <a:endParaRPr/>
          </a:p>
          <a:p>
            <a:pPr indent="-182563" lvl="1" marL="360363" rtl="0" algn="l">
              <a:lnSpc>
                <a:spcPct val="138461"/>
              </a:lnSpc>
              <a:spcBef>
                <a:spcPts val="200"/>
              </a:spcBef>
              <a:spcAft>
                <a:spcPts val="0"/>
              </a:spcAft>
              <a:buClr>
                <a:srgbClr val="262626"/>
              </a:buClr>
              <a:buSzPts val="1040"/>
              <a:buChar char="•"/>
            </a:pPr>
            <a:r>
              <a:rPr lang="en-US"/>
              <a:t>Zone Redundant Storage (ZRS): Vùng lưu trữ dự phòng</a:t>
            </a:r>
            <a:endParaRPr/>
          </a:p>
          <a:p>
            <a:pPr indent="-182563" lvl="1" marL="360363" rtl="0" algn="l">
              <a:lnSpc>
                <a:spcPct val="138461"/>
              </a:lnSpc>
              <a:spcBef>
                <a:spcPts val="200"/>
              </a:spcBef>
              <a:spcAft>
                <a:spcPts val="0"/>
              </a:spcAft>
              <a:buClr>
                <a:srgbClr val="262626"/>
              </a:buClr>
              <a:buSzPts val="1040"/>
              <a:buChar char="•"/>
            </a:pPr>
            <a:r>
              <a:rPr lang="en-US"/>
              <a:t>Geo Replicated Storage (GRS): Lưu trữ sao chép địa lý</a:t>
            </a:r>
            <a:endParaRPr/>
          </a:p>
          <a:p>
            <a:pPr indent="-182563" lvl="1" marL="360363" rtl="0" algn="l">
              <a:lnSpc>
                <a:spcPct val="138461"/>
              </a:lnSpc>
              <a:spcBef>
                <a:spcPts val="200"/>
              </a:spcBef>
              <a:spcAft>
                <a:spcPts val="0"/>
              </a:spcAft>
              <a:buClr>
                <a:srgbClr val="262626"/>
              </a:buClr>
              <a:buSzPts val="1040"/>
              <a:buChar char="•"/>
            </a:pPr>
            <a:r>
              <a:rPr lang="en-US"/>
              <a:t>Read Access Geo Replicated Storage (RA-GRS): Đọc truy cập bộ lưu trữ được sao chép theo địa lý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3" name="Shape 1863"/>
        <p:cNvGrpSpPr/>
        <p:nvPr/>
      </p:nvGrpSpPr>
      <p:grpSpPr>
        <a:xfrm>
          <a:off x="0" y="0"/>
          <a:ext cx="0" cy="0"/>
          <a:chOff x="0" y="0"/>
          <a:chExt cx="0" cy="0"/>
        </a:xfrm>
      </p:grpSpPr>
      <p:sp>
        <p:nvSpPr>
          <p:cNvPr id="1864" name="Google Shape;1864;p6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Lưu trữ đám mây công cộng</a:t>
            </a:r>
            <a:endParaRPr/>
          </a:p>
        </p:txBody>
      </p:sp>
      <p:sp>
        <p:nvSpPr>
          <p:cNvPr id="1865" name="Google Shape;1865;p65"/>
          <p:cNvSpPr txBox="1"/>
          <p:nvPr>
            <p:ph idx="2" type="body"/>
          </p:nvPr>
        </p:nvSpPr>
        <p:spPr>
          <a:xfrm>
            <a:off x="535872" y="1337658"/>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LRS(Local Redundant Storage):</a:t>
            </a:r>
            <a:endParaRPr/>
          </a:p>
          <a:p>
            <a:pPr indent="0" lvl="0" marL="0" rtl="0" algn="l">
              <a:lnSpc>
                <a:spcPct val="100000"/>
              </a:lnSpc>
              <a:spcBef>
                <a:spcPts val="0"/>
              </a:spcBef>
              <a:spcAft>
                <a:spcPts val="0"/>
              </a:spcAft>
              <a:buClr>
                <a:srgbClr val="131313"/>
              </a:buClr>
              <a:buSzPts val="3200"/>
              <a:buNone/>
            </a:pPr>
            <a:r>
              <a:rPr lang="en-US"/>
              <a:t>Lưu trữ dự phòng cục bộ</a:t>
            </a:r>
            <a:endParaRPr/>
          </a:p>
        </p:txBody>
      </p:sp>
      <p:sp>
        <p:nvSpPr>
          <p:cNvPr id="1866" name="Google Shape;1866;p6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867" name="Google Shape;1867;p6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Bộ lưu trữ LRS lưu trữ ba bản sao dữ liệu trong một vùng duy nhất để bảo vệ chống lại lỗi đĩa, nút và giá đỡ.</a:t>
            </a:r>
            <a:endParaRPr/>
          </a:p>
        </p:txBody>
      </p:sp>
      <p:grpSp>
        <p:nvGrpSpPr>
          <p:cNvPr id="1868" name="Google Shape;1868;p65"/>
          <p:cNvGrpSpPr/>
          <p:nvPr/>
        </p:nvGrpSpPr>
        <p:grpSpPr>
          <a:xfrm>
            <a:off x="3200586" y="2683768"/>
            <a:ext cx="3467100" cy="3545500"/>
            <a:chOff x="3387506" y="2674803"/>
            <a:chExt cx="3467100" cy="3545500"/>
          </a:xfrm>
        </p:grpSpPr>
        <p:sp>
          <p:nvSpPr>
            <p:cNvPr id="1869" name="Google Shape;1869;p65"/>
            <p:cNvSpPr/>
            <p:nvPr/>
          </p:nvSpPr>
          <p:spPr>
            <a:xfrm>
              <a:off x="3387506" y="2905603"/>
              <a:ext cx="3467100" cy="3314700"/>
            </a:xfrm>
            <a:prstGeom prst="roundRect">
              <a:avLst>
                <a:gd fmla="val 5173" name="adj"/>
              </a:avLst>
            </a:prstGeom>
            <a:solidFill>
              <a:srgbClr val="F2F2F2"/>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0" name="Google Shape;1870;p65"/>
            <p:cNvSpPr/>
            <p:nvPr/>
          </p:nvSpPr>
          <p:spPr>
            <a:xfrm>
              <a:off x="3534553" y="3053311"/>
              <a:ext cx="3173006" cy="2979935"/>
            </a:xfrm>
            <a:prstGeom prst="roundRect">
              <a:avLst>
                <a:gd fmla="val 5173" name="adj"/>
              </a:avLst>
            </a:prstGeom>
            <a:solidFill>
              <a:srgbClr val="66A1FE"/>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1" name="Google Shape;1871;p65"/>
            <p:cNvSpPr/>
            <p:nvPr/>
          </p:nvSpPr>
          <p:spPr>
            <a:xfrm>
              <a:off x="3721473" y="3537496"/>
              <a:ext cx="2799167" cy="2321850"/>
            </a:xfrm>
            <a:prstGeom prst="roundRect">
              <a:avLst>
                <a:gd fmla="val 5173" name="adj"/>
              </a:avLst>
            </a:prstGeom>
            <a:solidFill>
              <a:schemeClr val="lt2"/>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2" name="Google Shape;1872;p65"/>
            <p:cNvSpPr/>
            <p:nvPr/>
          </p:nvSpPr>
          <p:spPr>
            <a:xfrm>
              <a:off x="3868472" y="3892048"/>
              <a:ext cx="2505167" cy="1818382"/>
            </a:xfrm>
            <a:prstGeom prst="roundRect">
              <a:avLst>
                <a:gd fmla="val 5173"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3" name="Google Shape;1873;p65"/>
            <p:cNvSpPr/>
            <p:nvPr/>
          </p:nvSpPr>
          <p:spPr>
            <a:xfrm>
              <a:off x="3492255" y="2674803"/>
              <a:ext cx="1135247" cy="264688"/>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lang="en-US" sz="1400">
                  <a:solidFill>
                    <a:srgbClr val="0043B2"/>
                  </a:solidFill>
                  <a:latin typeface="Arial"/>
                  <a:ea typeface="Arial"/>
                  <a:cs typeface="Arial"/>
                  <a:sym typeface="Arial"/>
                </a:rPr>
                <a:t>Vùng sơ cấp</a:t>
              </a:r>
              <a:endParaRPr sz="1400">
                <a:solidFill>
                  <a:schemeClr val="dk1"/>
                </a:solidFill>
                <a:latin typeface="Arial"/>
                <a:ea typeface="Arial"/>
                <a:cs typeface="Arial"/>
                <a:sym typeface="Arial"/>
              </a:endParaRPr>
            </a:p>
          </p:txBody>
        </p:sp>
        <p:sp>
          <p:nvSpPr>
            <p:cNvPr id="1874" name="Google Shape;1874;p65"/>
            <p:cNvSpPr/>
            <p:nvPr/>
          </p:nvSpPr>
          <p:spPr>
            <a:xfrm>
              <a:off x="3868472" y="3649735"/>
              <a:ext cx="487634" cy="270074"/>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lang="en-US" sz="1400">
                  <a:solidFill>
                    <a:srgbClr val="0043B2"/>
                  </a:solidFill>
                  <a:latin typeface="Arial"/>
                  <a:ea typeface="Arial"/>
                  <a:cs typeface="Arial"/>
                  <a:sym typeface="Arial"/>
                </a:rPr>
                <a:t>LRS</a:t>
              </a:r>
              <a:endParaRPr sz="1400">
                <a:solidFill>
                  <a:schemeClr val="dk1"/>
                </a:solidFill>
                <a:latin typeface="Arial"/>
                <a:ea typeface="Arial"/>
                <a:cs typeface="Arial"/>
                <a:sym typeface="Arial"/>
              </a:endParaRPr>
            </a:p>
          </p:txBody>
        </p:sp>
        <p:sp>
          <p:nvSpPr>
            <p:cNvPr id="1875" name="Google Shape;1875;p65"/>
            <p:cNvSpPr/>
            <p:nvPr/>
          </p:nvSpPr>
          <p:spPr>
            <a:xfrm>
              <a:off x="4928648" y="4148461"/>
              <a:ext cx="986167" cy="442429"/>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1400">
                  <a:solidFill>
                    <a:srgbClr val="0043B2"/>
                  </a:solidFill>
                  <a:latin typeface="Arial"/>
                  <a:ea typeface="Arial"/>
                  <a:cs typeface="Arial"/>
                  <a:sym typeface="Arial"/>
                </a:rPr>
                <a:t>Tài khoản </a:t>
              </a:r>
              <a:endParaRPr sz="1400">
                <a:solidFill>
                  <a:srgbClr val="0043B2"/>
                </a:solidFill>
                <a:latin typeface="Arial"/>
                <a:ea typeface="Arial"/>
                <a:cs typeface="Arial"/>
                <a:sym typeface="Arial"/>
              </a:endParaRPr>
            </a:p>
            <a:p>
              <a:pPr indent="0" lvl="0" marL="0" marR="0" rtl="0" algn="ctr">
                <a:lnSpc>
                  <a:spcPct val="80000"/>
                </a:lnSpc>
                <a:spcBef>
                  <a:spcPts val="0"/>
                </a:spcBef>
                <a:spcAft>
                  <a:spcPts val="0"/>
                </a:spcAft>
                <a:buNone/>
              </a:pPr>
              <a:r>
                <a:rPr lang="en-US" sz="1400">
                  <a:solidFill>
                    <a:srgbClr val="0043B2"/>
                  </a:solidFill>
                  <a:latin typeface="Arial"/>
                  <a:ea typeface="Arial"/>
                  <a:cs typeface="Arial"/>
                  <a:sym typeface="Arial"/>
                </a:rPr>
                <a:t>lưu trữ</a:t>
              </a:r>
              <a:endParaRPr sz="1400">
                <a:solidFill>
                  <a:srgbClr val="0043B2"/>
                </a:solidFill>
                <a:latin typeface="Arial"/>
                <a:ea typeface="Arial"/>
                <a:cs typeface="Arial"/>
                <a:sym typeface="Arial"/>
              </a:endParaRPr>
            </a:p>
          </p:txBody>
        </p:sp>
        <p:grpSp>
          <p:nvGrpSpPr>
            <p:cNvPr id="1876" name="Google Shape;1876;p65"/>
            <p:cNvGrpSpPr/>
            <p:nvPr/>
          </p:nvGrpSpPr>
          <p:grpSpPr>
            <a:xfrm>
              <a:off x="4533885" y="4163898"/>
              <a:ext cx="454430" cy="372171"/>
              <a:chOff x="4504899" y="4119563"/>
              <a:chExt cx="429237" cy="306531"/>
            </a:xfrm>
          </p:grpSpPr>
          <p:sp>
            <p:nvSpPr>
              <p:cNvPr id="1877" name="Google Shape;1877;p65"/>
              <p:cNvSpPr/>
              <p:nvPr/>
            </p:nvSpPr>
            <p:spPr>
              <a:xfrm>
                <a:off x="4504899" y="4174812"/>
                <a:ext cx="429237" cy="251282"/>
              </a:xfrm>
              <a:prstGeom prst="roundRect">
                <a:avLst>
                  <a:gd fmla="val 11613" name="adj"/>
                </a:avLst>
              </a:prstGeom>
              <a:solidFill>
                <a:srgbClr val="E6E6E6"/>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8" name="Google Shape;1878;p65"/>
              <p:cNvSpPr/>
              <p:nvPr/>
            </p:nvSpPr>
            <p:spPr>
              <a:xfrm>
                <a:off x="4504899" y="4119563"/>
                <a:ext cx="429237" cy="60220"/>
              </a:xfrm>
              <a:prstGeom prst="roundRect">
                <a:avLst>
                  <a:gd fmla="val 20623" name="adj"/>
                </a:avLst>
              </a:prstGeom>
              <a:solidFill>
                <a:srgbClr val="007EA4"/>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9" name="Google Shape;1879;p65"/>
              <p:cNvSpPr/>
              <p:nvPr/>
            </p:nvSpPr>
            <p:spPr>
              <a:xfrm>
                <a:off x="4546764" y="4215500"/>
                <a:ext cx="345507" cy="45719"/>
              </a:xfrm>
              <a:prstGeom prst="roundRect">
                <a:avLst>
                  <a:gd fmla="val 20623"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80" name="Google Shape;1880;p65"/>
              <p:cNvSpPr/>
              <p:nvPr/>
            </p:nvSpPr>
            <p:spPr>
              <a:xfrm>
                <a:off x="4546764" y="4277408"/>
                <a:ext cx="345507" cy="45719"/>
              </a:xfrm>
              <a:prstGeom prst="roundRect">
                <a:avLst>
                  <a:gd fmla="val 20623" name="adj"/>
                </a:avLst>
              </a:prstGeom>
              <a:solidFill>
                <a:srgbClr val="11C6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81" name="Google Shape;1881;p65"/>
              <p:cNvSpPr/>
              <p:nvPr/>
            </p:nvSpPr>
            <p:spPr>
              <a:xfrm>
                <a:off x="4546764" y="4339795"/>
                <a:ext cx="345507" cy="45719"/>
              </a:xfrm>
              <a:prstGeom prst="roundRect">
                <a:avLst>
                  <a:gd fmla="val 20623" name="adj"/>
                </a:avLst>
              </a:prstGeom>
              <a:solidFill>
                <a:srgbClr val="00A0D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882" name="Google Shape;1882;p65"/>
            <p:cNvGrpSpPr/>
            <p:nvPr/>
          </p:nvGrpSpPr>
          <p:grpSpPr>
            <a:xfrm>
              <a:off x="4050514" y="4832562"/>
              <a:ext cx="659155" cy="666543"/>
              <a:chOff x="4175322" y="4722139"/>
              <a:chExt cx="659155" cy="666543"/>
            </a:xfrm>
          </p:grpSpPr>
          <p:sp>
            <p:nvSpPr>
              <p:cNvPr id="1883" name="Google Shape;1883;p65"/>
              <p:cNvSpPr/>
              <p:nvPr/>
            </p:nvSpPr>
            <p:spPr>
              <a:xfrm>
                <a:off x="4175322" y="4722139"/>
                <a:ext cx="659155" cy="270010"/>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1400">
                    <a:solidFill>
                      <a:srgbClr val="0043B2"/>
                    </a:solidFill>
                    <a:latin typeface="Arial"/>
                    <a:ea typeface="Arial"/>
                    <a:cs typeface="Arial"/>
                    <a:sym typeface="Arial"/>
                  </a:rPr>
                  <a:t>Copy1</a:t>
                </a:r>
                <a:endParaRPr sz="1400">
                  <a:solidFill>
                    <a:srgbClr val="0043B2"/>
                  </a:solidFill>
                  <a:latin typeface="Arial"/>
                  <a:ea typeface="Arial"/>
                  <a:cs typeface="Arial"/>
                  <a:sym typeface="Arial"/>
                </a:endParaRPr>
              </a:p>
            </p:txBody>
          </p:sp>
          <p:grpSp>
            <p:nvGrpSpPr>
              <p:cNvPr id="1884" name="Google Shape;1884;p65"/>
              <p:cNvGrpSpPr/>
              <p:nvPr/>
            </p:nvGrpSpPr>
            <p:grpSpPr>
              <a:xfrm>
                <a:off x="4277685" y="5016513"/>
                <a:ext cx="454431" cy="372169"/>
                <a:chOff x="4277685" y="5016513"/>
                <a:chExt cx="454431" cy="372169"/>
              </a:xfrm>
            </p:grpSpPr>
            <p:grpSp>
              <p:nvGrpSpPr>
                <p:cNvPr id="1885" name="Google Shape;1885;p65"/>
                <p:cNvGrpSpPr/>
                <p:nvPr/>
              </p:nvGrpSpPr>
              <p:grpSpPr>
                <a:xfrm>
                  <a:off x="4277685" y="5016513"/>
                  <a:ext cx="454431" cy="372169"/>
                  <a:chOff x="4504901" y="4119564"/>
                  <a:chExt cx="429238" cy="306529"/>
                </a:xfrm>
              </p:grpSpPr>
              <p:sp>
                <p:nvSpPr>
                  <p:cNvPr id="1886" name="Google Shape;1886;p65"/>
                  <p:cNvSpPr/>
                  <p:nvPr/>
                </p:nvSpPr>
                <p:spPr>
                  <a:xfrm>
                    <a:off x="4504902" y="4174811"/>
                    <a:ext cx="429237" cy="251282"/>
                  </a:xfrm>
                  <a:prstGeom prst="roundRect">
                    <a:avLst>
                      <a:gd fmla="val 11613" name="adj"/>
                    </a:avLst>
                  </a:prstGeom>
                  <a:solidFill>
                    <a:srgbClr val="66A1FE"/>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87" name="Google Shape;1887;p65"/>
                  <p:cNvSpPr/>
                  <p:nvPr/>
                </p:nvSpPr>
                <p:spPr>
                  <a:xfrm>
                    <a:off x="4504901" y="4119564"/>
                    <a:ext cx="429237" cy="60220"/>
                  </a:xfrm>
                  <a:prstGeom prst="roundRect">
                    <a:avLst>
                      <a:gd fmla="val 20623" name="adj"/>
                    </a:avLst>
                  </a:prstGeom>
                  <a:solidFill>
                    <a:srgbClr val="193EB0"/>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888" name="Google Shape;1888;p65"/>
                <p:cNvGrpSpPr/>
                <p:nvPr/>
              </p:nvGrpSpPr>
              <p:grpSpPr>
                <a:xfrm>
                  <a:off x="4337540" y="5125445"/>
                  <a:ext cx="329955" cy="222796"/>
                  <a:chOff x="4335266" y="5123906"/>
                  <a:chExt cx="329955" cy="222796"/>
                </a:xfrm>
              </p:grpSpPr>
              <p:sp>
                <p:nvSpPr>
                  <p:cNvPr id="1889" name="Google Shape;1889;p65"/>
                  <p:cNvSpPr/>
                  <p:nvPr/>
                </p:nvSpPr>
                <p:spPr>
                  <a:xfrm>
                    <a:off x="4335266" y="5123906"/>
                    <a:ext cx="91478" cy="222796"/>
                  </a:xfrm>
                  <a:prstGeom prst="roundRect">
                    <a:avLst>
                      <a:gd fmla="val 11613"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0" name="Google Shape;1890;p65"/>
                  <p:cNvSpPr/>
                  <p:nvPr/>
                </p:nvSpPr>
                <p:spPr>
                  <a:xfrm>
                    <a:off x="4454505" y="5123906"/>
                    <a:ext cx="91478" cy="222796"/>
                  </a:xfrm>
                  <a:prstGeom prst="roundRect">
                    <a:avLst>
                      <a:gd fmla="val 11613" name="adj"/>
                    </a:avLst>
                  </a:prstGeom>
                  <a:solidFill>
                    <a:srgbClr val="B3C6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1" name="Google Shape;1891;p65"/>
                  <p:cNvSpPr/>
                  <p:nvPr/>
                </p:nvSpPr>
                <p:spPr>
                  <a:xfrm>
                    <a:off x="4573743" y="5123906"/>
                    <a:ext cx="91478" cy="222796"/>
                  </a:xfrm>
                  <a:prstGeom prst="roundRect">
                    <a:avLst>
                      <a:gd fmla="val 11613" name="adj"/>
                    </a:avLst>
                  </a:pr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grpSp>
          <p:nvGrpSpPr>
            <p:cNvPr id="1892" name="Google Shape;1892;p65"/>
            <p:cNvGrpSpPr/>
            <p:nvPr/>
          </p:nvGrpSpPr>
          <p:grpSpPr>
            <a:xfrm>
              <a:off x="4784264" y="4832562"/>
              <a:ext cx="673582" cy="666543"/>
              <a:chOff x="4168108" y="4722139"/>
              <a:chExt cx="673582" cy="666543"/>
            </a:xfrm>
          </p:grpSpPr>
          <p:sp>
            <p:nvSpPr>
              <p:cNvPr id="1893" name="Google Shape;1893;p65"/>
              <p:cNvSpPr/>
              <p:nvPr/>
            </p:nvSpPr>
            <p:spPr>
              <a:xfrm>
                <a:off x="4168108" y="4722139"/>
                <a:ext cx="673582" cy="270010"/>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1400">
                    <a:solidFill>
                      <a:srgbClr val="0043B2"/>
                    </a:solidFill>
                    <a:latin typeface="Arial"/>
                    <a:ea typeface="Arial"/>
                    <a:cs typeface="Arial"/>
                    <a:sym typeface="Arial"/>
                  </a:rPr>
                  <a:t>Copy2</a:t>
                </a:r>
                <a:endParaRPr sz="1400">
                  <a:solidFill>
                    <a:srgbClr val="0043B2"/>
                  </a:solidFill>
                  <a:latin typeface="Arial"/>
                  <a:ea typeface="Arial"/>
                  <a:cs typeface="Arial"/>
                  <a:sym typeface="Arial"/>
                </a:endParaRPr>
              </a:p>
            </p:txBody>
          </p:sp>
          <p:grpSp>
            <p:nvGrpSpPr>
              <p:cNvPr id="1894" name="Google Shape;1894;p65"/>
              <p:cNvGrpSpPr/>
              <p:nvPr/>
            </p:nvGrpSpPr>
            <p:grpSpPr>
              <a:xfrm>
                <a:off x="4277685" y="5016513"/>
                <a:ext cx="454431" cy="372169"/>
                <a:chOff x="4277685" y="5016513"/>
                <a:chExt cx="454431" cy="372169"/>
              </a:xfrm>
            </p:grpSpPr>
            <p:grpSp>
              <p:nvGrpSpPr>
                <p:cNvPr id="1895" name="Google Shape;1895;p65"/>
                <p:cNvGrpSpPr/>
                <p:nvPr/>
              </p:nvGrpSpPr>
              <p:grpSpPr>
                <a:xfrm>
                  <a:off x="4277685" y="5016513"/>
                  <a:ext cx="454431" cy="372169"/>
                  <a:chOff x="4504901" y="4119564"/>
                  <a:chExt cx="429238" cy="306529"/>
                </a:xfrm>
              </p:grpSpPr>
              <p:sp>
                <p:nvSpPr>
                  <p:cNvPr id="1896" name="Google Shape;1896;p65"/>
                  <p:cNvSpPr/>
                  <p:nvPr/>
                </p:nvSpPr>
                <p:spPr>
                  <a:xfrm>
                    <a:off x="4504902" y="4174811"/>
                    <a:ext cx="429237" cy="251282"/>
                  </a:xfrm>
                  <a:prstGeom prst="roundRect">
                    <a:avLst>
                      <a:gd fmla="val 11613" name="adj"/>
                    </a:avLst>
                  </a:prstGeom>
                  <a:solidFill>
                    <a:srgbClr val="66A1FE"/>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7" name="Google Shape;1897;p65"/>
                  <p:cNvSpPr/>
                  <p:nvPr/>
                </p:nvSpPr>
                <p:spPr>
                  <a:xfrm>
                    <a:off x="4504901" y="4119564"/>
                    <a:ext cx="429237" cy="60220"/>
                  </a:xfrm>
                  <a:prstGeom prst="roundRect">
                    <a:avLst>
                      <a:gd fmla="val 20623" name="adj"/>
                    </a:avLst>
                  </a:prstGeom>
                  <a:solidFill>
                    <a:srgbClr val="193EB0"/>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898" name="Google Shape;1898;p65"/>
                <p:cNvGrpSpPr/>
                <p:nvPr/>
              </p:nvGrpSpPr>
              <p:grpSpPr>
                <a:xfrm>
                  <a:off x="4337540" y="5125445"/>
                  <a:ext cx="329955" cy="222796"/>
                  <a:chOff x="4335266" y="5123906"/>
                  <a:chExt cx="329955" cy="222796"/>
                </a:xfrm>
              </p:grpSpPr>
              <p:sp>
                <p:nvSpPr>
                  <p:cNvPr id="1899" name="Google Shape;1899;p65"/>
                  <p:cNvSpPr/>
                  <p:nvPr/>
                </p:nvSpPr>
                <p:spPr>
                  <a:xfrm>
                    <a:off x="4335266" y="5123906"/>
                    <a:ext cx="91478" cy="222796"/>
                  </a:xfrm>
                  <a:prstGeom prst="roundRect">
                    <a:avLst>
                      <a:gd fmla="val 11613"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00" name="Google Shape;1900;p65"/>
                  <p:cNvSpPr/>
                  <p:nvPr/>
                </p:nvSpPr>
                <p:spPr>
                  <a:xfrm>
                    <a:off x="4454505" y="5123906"/>
                    <a:ext cx="91478" cy="222796"/>
                  </a:xfrm>
                  <a:prstGeom prst="roundRect">
                    <a:avLst>
                      <a:gd fmla="val 11613" name="adj"/>
                    </a:avLst>
                  </a:prstGeom>
                  <a:solidFill>
                    <a:srgbClr val="B3C6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01" name="Google Shape;1901;p65"/>
                  <p:cNvSpPr/>
                  <p:nvPr/>
                </p:nvSpPr>
                <p:spPr>
                  <a:xfrm>
                    <a:off x="4573743" y="5123906"/>
                    <a:ext cx="91478" cy="222796"/>
                  </a:xfrm>
                  <a:prstGeom prst="roundRect">
                    <a:avLst>
                      <a:gd fmla="val 11613" name="adj"/>
                    </a:avLst>
                  </a:pr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grpSp>
          <p:nvGrpSpPr>
            <p:cNvPr id="1902" name="Google Shape;1902;p65"/>
            <p:cNvGrpSpPr/>
            <p:nvPr/>
          </p:nvGrpSpPr>
          <p:grpSpPr>
            <a:xfrm>
              <a:off x="5519286" y="4832562"/>
              <a:ext cx="678391" cy="666543"/>
              <a:chOff x="4165704" y="4722139"/>
              <a:chExt cx="678391" cy="666543"/>
            </a:xfrm>
          </p:grpSpPr>
          <p:sp>
            <p:nvSpPr>
              <p:cNvPr id="1903" name="Google Shape;1903;p65"/>
              <p:cNvSpPr/>
              <p:nvPr/>
            </p:nvSpPr>
            <p:spPr>
              <a:xfrm>
                <a:off x="4165704" y="4722139"/>
                <a:ext cx="678391" cy="270010"/>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1400">
                    <a:solidFill>
                      <a:srgbClr val="0043B2"/>
                    </a:solidFill>
                    <a:latin typeface="Arial"/>
                    <a:ea typeface="Arial"/>
                    <a:cs typeface="Arial"/>
                    <a:sym typeface="Arial"/>
                  </a:rPr>
                  <a:t>Copy3</a:t>
                </a:r>
                <a:endParaRPr sz="1400">
                  <a:solidFill>
                    <a:srgbClr val="0043B2"/>
                  </a:solidFill>
                  <a:latin typeface="Arial"/>
                  <a:ea typeface="Arial"/>
                  <a:cs typeface="Arial"/>
                  <a:sym typeface="Arial"/>
                </a:endParaRPr>
              </a:p>
            </p:txBody>
          </p:sp>
          <p:grpSp>
            <p:nvGrpSpPr>
              <p:cNvPr id="1904" name="Google Shape;1904;p65"/>
              <p:cNvGrpSpPr/>
              <p:nvPr/>
            </p:nvGrpSpPr>
            <p:grpSpPr>
              <a:xfrm>
                <a:off x="4277685" y="5016513"/>
                <a:ext cx="454431" cy="372169"/>
                <a:chOff x="4277685" y="5016513"/>
                <a:chExt cx="454431" cy="372169"/>
              </a:xfrm>
            </p:grpSpPr>
            <p:grpSp>
              <p:nvGrpSpPr>
                <p:cNvPr id="1905" name="Google Shape;1905;p65"/>
                <p:cNvGrpSpPr/>
                <p:nvPr/>
              </p:nvGrpSpPr>
              <p:grpSpPr>
                <a:xfrm>
                  <a:off x="4277685" y="5016513"/>
                  <a:ext cx="454431" cy="372169"/>
                  <a:chOff x="4504901" y="4119564"/>
                  <a:chExt cx="429238" cy="306529"/>
                </a:xfrm>
              </p:grpSpPr>
              <p:sp>
                <p:nvSpPr>
                  <p:cNvPr id="1906" name="Google Shape;1906;p65"/>
                  <p:cNvSpPr/>
                  <p:nvPr/>
                </p:nvSpPr>
                <p:spPr>
                  <a:xfrm>
                    <a:off x="4504902" y="4174811"/>
                    <a:ext cx="429237" cy="251282"/>
                  </a:xfrm>
                  <a:prstGeom prst="roundRect">
                    <a:avLst>
                      <a:gd fmla="val 11613" name="adj"/>
                    </a:avLst>
                  </a:prstGeom>
                  <a:solidFill>
                    <a:srgbClr val="66A1FE"/>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07" name="Google Shape;1907;p65"/>
                  <p:cNvSpPr/>
                  <p:nvPr/>
                </p:nvSpPr>
                <p:spPr>
                  <a:xfrm>
                    <a:off x="4504901" y="4119564"/>
                    <a:ext cx="429237" cy="60220"/>
                  </a:xfrm>
                  <a:prstGeom prst="roundRect">
                    <a:avLst>
                      <a:gd fmla="val 20623" name="adj"/>
                    </a:avLst>
                  </a:prstGeom>
                  <a:solidFill>
                    <a:srgbClr val="193EB0"/>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908" name="Google Shape;1908;p65"/>
                <p:cNvGrpSpPr/>
                <p:nvPr/>
              </p:nvGrpSpPr>
              <p:grpSpPr>
                <a:xfrm>
                  <a:off x="4337540" y="5125445"/>
                  <a:ext cx="329955" cy="222796"/>
                  <a:chOff x="4335266" y="5123906"/>
                  <a:chExt cx="329955" cy="222796"/>
                </a:xfrm>
              </p:grpSpPr>
              <p:sp>
                <p:nvSpPr>
                  <p:cNvPr id="1909" name="Google Shape;1909;p65"/>
                  <p:cNvSpPr/>
                  <p:nvPr/>
                </p:nvSpPr>
                <p:spPr>
                  <a:xfrm>
                    <a:off x="4335266" y="5123906"/>
                    <a:ext cx="91478" cy="222796"/>
                  </a:xfrm>
                  <a:prstGeom prst="roundRect">
                    <a:avLst>
                      <a:gd fmla="val 11613"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10" name="Google Shape;1910;p65"/>
                  <p:cNvSpPr/>
                  <p:nvPr/>
                </p:nvSpPr>
                <p:spPr>
                  <a:xfrm>
                    <a:off x="4454505" y="5123906"/>
                    <a:ext cx="91478" cy="222796"/>
                  </a:xfrm>
                  <a:prstGeom prst="roundRect">
                    <a:avLst>
                      <a:gd fmla="val 11613" name="adj"/>
                    </a:avLst>
                  </a:prstGeom>
                  <a:solidFill>
                    <a:srgbClr val="B3C6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11" name="Google Shape;1911;p65"/>
                  <p:cNvSpPr/>
                  <p:nvPr/>
                </p:nvSpPr>
                <p:spPr>
                  <a:xfrm>
                    <a:off x="4573743" y="5123906"/>
                    <a:ext cx="91478" cy="222796"/>
                  </a:xfrm>
                  <a:prstGeom prst="roundRect">
                    <a:avLst>
                      <a:gd fmla="val 11613" name="adj"/>
                    </a:avLst>
                  </a:pr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grpSp>
          <p:nvGrpSpPr>
            <p:cNvPr id="1912" name="Google Shape;1912;p65"/>
            <p:cNvGrpSpPr/>
            <p:nvPr/>
          </p:nvGrpSpPr>
          <p:grpSpPr>
            <a:xfrm>
              <a:off x="4291041" y="3176059"/>
              <a:ext cx="1762245" cy="312074"/>
              <a:chOff x="4148166" y="3176059"/>
              <a:chExt cx="1762245" cy="312074"/>
            </a:xfrm>
          </p:grpSpPr>
          <p:sp>
            <p:nvSpPr>
              <p:cNvPr id="1913" name="Google Shape;1913;p65"/>
              <p:cNvSpPr/>
              <p:nvPr/>
            </p:nvSpPr>
            <p:spPr>
              <a:xfrm>
                <a:off x="4323117" y="3223445"/>
                <a:ext cx="1587294" cy="264688"/>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lang="en-US" sz="1400">
                    <a:solidFill>
                      <a:schemeClr val="lt1"/>
                    </a:solidFill>
                    <a:latin typeface="Arial"/>
                    <a:ea typeface="Arial"/>
                    <a:cs typeface="Arial"/>
                    <a:sym typeface="Arial"/>
                  </a:rPr>
                  <a:t>Trung tâm dữ liệu</a:t>
                </a:r>
                <a:endParaRPr sz="1400">
                  <a:solidFill>
                    <a:schemeClr val="lt1"/>
                  </a:solidFill>
                  <a:latin typeface="Arial"/>
                  <a:ea typeface="Arial"/>
                  <a:cs typeface="Arial"/>
                  <a:sym typeface="Arial"/>
                </a:endParaRPr>
              </a:p>
            </p:txBody>
          </p:sp>
          <p:pic>
            <p:nvPicPr>
              <p:cNvPr id="1914" name="Google Shape;1914;p65"/>
              <p:cNvPicPr preferRelativeResize="0"/>
              <p:nvPr/>
            </p:nvPicPr>
            <p:blipFill rotWithShape="1">
              <a:blip r:embed="rId3">
                <a:alphaModFix/>
              </a:blip>
              <a:srcRect b="0" l="0" r="0" t="0"/>
              <a:stretch/>
            </p:blipFill>
            <p:spPr>
              <a:xfrm>
                <a:off x="4148166" y="3176059"/>
                <a:ext cx="213360" cy="277369"/>
              </a:xfrm>
              <a:prstGeom prst="rect">
                <a:avLst/>
              </a:prstGeom>
              <a:noFill/>
              <a:ln>
                <a:noFill/>
              </a:ln>
            </p:spPr>
          </p:pic>
        </p:grpSp>
      </p:gr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9" name="Shape 1919"/>
        <p:cNvGrpSpPr/>
        <p:nvPr/>
      </p:nvGrpSpPr>
      <p:grpSpPr>
        <a:xfrm>
          <a:off x="0" y="0"/>
          <a:ext cx="0" cy="0"/>
          <a:chOff x="0" y="0"/>
          <a:chExt cx="0" cy="0"/>
        </a:xfrm>
      </p:grpSpPr>
      <p:sp>
        <p:nvSpPr>
          <p:cNvPr id="1920" name="Google Shape;1920;p6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Lưu trữ đám mây công cộng</a:t>
            </a:r>
            <a:endParaRPr/>
          </a:p>
        </p:txBody>
      </p:sp>
      <p:sp>
        <p:nvSpPr>
          <p:cNvPr id="1921" name="Google Shape;1921;p66"/>
          <p:cNvSpPr txBox="1"/>
          <p:nvPr>
            <p:ph idx="2" type="body"/>
          </p:nvPr>
        </p:nvSpPr>
        <p:spPr>
          <a:xfrm>
            <a:off x="535872" y="1365006"/>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ZRS(Zone Redundant Storage):</a:t>
            </a:r>
            <a:endParaRPr/>
          </a:p>
          <a:p>
            <a:pPr indent="0" lvl="0" marL="0" rtl="0" algn="l">
              <a:lnSpc>
                <a:spcPct val="100000"/>
              </a:lnSpc>
              <a:spcBef>
                <a:spcPts val="0"/>
              </a:spcBef>
              <a:spcAft>
                <a:spcPts val="0"/>
              </a:spcAft>
              <a:buClr>
                <a:srgbClr val="131313"/>
              </a:buClr>
              <a:buSzPts val="3200"/>
              <a:buNone/>
            </a:pPr>
            <a:r>
              <a:rPr lang="en-US"/>
              <a:t>Vùng lưu trữ dự phòng</a:t>
            </a:r>
            <a:endParaRPr/>
          </a:p>
        </p:txBody>
      </p:sp>
      <p:sp>
        <p:nvSpPr>
          <p:cNvPr id="1922" name="Google Shape;1922;p6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923" name="Google Shape;1923;p6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ZRS tương tự như LRS, nhưng phân chia dữ liệu trên hai trung tâm dữ liệu trong cùng một khu vực.</a:t>
            </a:r>
            <a:endParaRPr/>
          </a:p>
          <a:p>
            <a:pPr indent="-177800" lvl="0" marL="177800" rtl="0" algn="l">
              <a:lnSpc>
                <a:spcPct val="128571"/>
              </a:lnSpc>
              <a:spcBef>
                <a:spcPts val="1000"/>
              </a:spcBef>
              <a:spcAft>
                <a:spcPts val="0"/>
              </a:spcAft>
              <a:buClr>
                <a:srgbClr val="262626"/>
              </a:buClr>
              <a:buSzPts val="1400"/>
              <a:buFont typeface="Arial"/>
              <a:buChar char="•"/>
            </a:pPr>
            <a:r>
              <a:rPr lang="en-US"/>
              <a:t>Làm cho dữ liệu của bạn linh hoạt hơn so với tùy chọn mặc định, LRS đơn giản.</a:t>
            </a:r>
            <a:endParaRPr/>
          </a:p>
        </p:txBody>
      </p:sp>
      <p:grpSp>
        <p:nvGrpSpPr>
          <p:cNvPr id="1924" name="Google Shape;1924;p66"/>
          <p:cNvGrpSpPr/>
          <p:nvPr/>
        </p:nvGrpSpPr>
        <p:grpSpPr>
          <a:xfrm>
            <a:off x="2770898" y="2828121"/>
            <a:ext cx="4326475" cy="3422320"/>
            <a:chOff x="2676305" y="2912149"/>
            <a:chExt cx="4326475" cy="3422320"/>
          </a:xfrm>
        </p:grpSpPr>
        <p:sp>
          <p:nvSpPr>
            <p:cNvPr id="1925" name="Google Shape;1925;p66"/>
            <p:cNvSpPr/>
            <p:nvPr/>
          </p:nvSpPr>
          <p:spPr>
            <a:xfrm>
              <a:off x="2676305" y="3140968"/>
              <a:ext cx="4326475" cy="3193501"/>
            </a:xfrm>
            <a:prstGeom prst="roundRect">
              <a:avLst>
                <a:gd fmla="val 5173" name="adj"/>
              </a:avLst>
            </a:prstGeom>
            <a:solidFill>
              <a:srgbClr val="F2F2F2"/>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26" name="Google Shape;1926;p66"/>
            <p:cNvSpPr/>
            <p:nvPr/>
          </p:nvSpPr>
          <p:spPr>
            <a:xfrm>
              <a:off x="2819399" y="3245224"/>
              <a:ext cx="4034877" cy="3000001"/>
            </a:xfrm>
            <a:prstGeom prst="roundRect">
              <a:avLst>
                <a:gd fmla="val 5173" name="adj"/>
              </a:avLst>
            </a:prstGeom>
            <a:solidFill>
              <a:srgbClr val="66A1FE"/>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27" name="Google Shape;1927;p66"/>
            <p:cNvSpPr/>
            <p:nvPr/>
          </p:nvSpPr>
          <p:spPr>
            <a:xfrm>
              <a:off x="2781055" y="2912149"/>
              <a:ext cx="1135247" cy="264688"/>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lang="en-US" sz="1400">
                  <a:solidFill>
                    <a:srgbClr val="0043B2"/>
                  </a:solidFill>
                  <a:latin typeface="Arial"/>
                  <a:ea typeface="Arial"/>
                  <a:cs typeface="Arial"/>
                  <a:sym typeface="Arial"/>
                </a:rPr>
                <a:t>Vùng sơ cấp</a:t>
              </a:r>
              <a:endParaRPr sz="1400">
                <a:solidFill>
                  <a:schemeClr val="dk1"/>
                </a:solidFill>
                <a:latin typeface="Arial"/>
                <a:ea typeface="Arial"/>
                <a:cs typeface="Arial"/>
                <a:sym typeface="Arial"/>
              </a:endParaRPr>
            </a:p>
          </p:txBody>
        </p:sp>
        <p:sp>
          <p:nvSpPr>
            <p:cNvPr id="1928" name="Google Shape;1928;p66"/>
            <p:cNvSpPr/>
            <p:nvPr/>
          </p:nvSpPr>
          <p:spPr>
            <a:xfrm>
              <a:off x="2921006" y="3277805"/>
              <a:ext cx="492443" cy="270074"/>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lang="en-US" sz="1400">
                  <a:solidFill>
                    <a:schemeClr val="lt1"/>
                  </a:solidFill>
                  <a:latin typeface="Arial"/>
                  <a:ea typeface="Arial"/>
                  <a:cs typeface="Arial"/>
                  <a:sym typeface="Arial"/>
                </a:rPr>
                <a:t>ZRS</a:t>
              </a:r>
              <a:endParaRPr sz="1400">
                <a:solidFill>
                  <a:schemeClr val="lt1"/>
                </a:solidFill>
                <a:latin typeface="Arial"/>
                <a:ea typeface="Arial"/>
                <a:cs typeface="Arial"/>
                <a:sym typeface="Arial"/>
              </a:endParaRPr>
            </a:p>
          </p:txBody>
        </p:sp>
        <p:grpSp>
          <p:nvGrpSpPr>
            <p:cNvPr id="1929" name="Google Shape;1929;p66"/>
            <p:cNvGrpSpPr/>
            <p:nvPr/>
          </p:nvGrpSpPr>
          <p:grpSpPr>
            <a:xfrm>
              <a:off x="2976893" y="3545881"/>
              <a:ext cx="1813026" cy="1243565"/>
              <a:chOff x="3010272" y="3632063"/>
              <a:chExt cx="2799167" cy="2121037"/>
            </a:xfrm>
          </p:grpSpPr>
          <p:sp>
            <p:nvSpPr>
              <p:cNvPr id="1930" name="Google Shape;1930;p66"/>
              <p:cNvSpPr/>
              <p:nvPr/>
            </p:nvSpPr>
            <p:spPr>
              <a:xfrm>
                <a:off x="3010272" y="3632063"/>
                <a:ext cx="2799167" cy="2121037"/>
              </a:xfrm>
              <a:prstGeom prst="roundRect">
                <a:avLst>
                  <a:gd fmla="val 5173" name="adj"/>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931" name="Google Shape;1931;p66"/>
              <p:cNvSpPr/>
              <p:nvPr/>
            </p:nvSpPr>
            <p:spPr>
              <a:xfrm>
                <a:off x="3157272" y="3990589"/>
                <a:ext cx="2505166" cy="1667261"/>
              </a:xfrm>
              <a:prstGeom prst="roundRect">
                <a:avLst>
                  <a:gd fmla="val 5173"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nvGrpSpPr>
              <p:cNvPr id="1932" name="Google Shape;1932;p66"/>
              <p:cNvGrpSpPr/>
              <p:nvPr/>
            </p:nvGrpSpPr>
            <p:grpSpPr>
              <a:xfrm>
                <a:off x="3490817" y="4049533"/>
                <a:ext cx="2043296" cy="377961"/>
                <a:chOff x="4076662" y="3164096"/>
                <a:chExt cx="2043296" cy="377961"/>
              </a:xfrm>
            </p:grpSpPr>
            <p:sp>
              <p:nvSpPr>
                <p:cNvPr id="1933" name="Google Shape;1933;p66"/>
                <p:cNvSpPr/>
                <p:nvPr/>
              </p:nvSpPr>
              <p:spPr>
                <a:xfrm>
                  <a:off x="4213785" y="3164096"/>
                  <a:ext cx="1906173" cy="377961"/>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lang="en-US" sz="1000">
                      <a:solidFill>
                        <a:srgbClr val="193EB0"/>
                      </a:solidFill>
                      <a:latin typeface="Arial"/>
                      <a:ea typeface="Arial"/>
                      <a:cs typeface="Arial"/>
                      <a:sym typeface="Arial"/>
                    </a:rPr>
                    <a:t>Trung tâm dữ liệu</a:t>
                  </a:r>
                  <a:endParaRPr sz="1000">
                    <a:solidFill>
                      <a:srgbClr val="193EB0"/>
                    </a:solidFill>
                    <a:latin typeface="Arial"/>
                    <a:ea typeface="Arial"/>
                    <a:cs typeface="Arial"/>
                    <a:sym typeface="Arial"/>
                  </a:endParaRPr>
                </a:p>
              </p:txBody>
            </p:sp>
            <p:pic>
              <p:nvPicPr>
                <p:cNvPr id="1934" name="Google Shape;1934;p66"/>
                <p:cNvPicPr preferRelativeResize="0"/>
                <p:nvPr/>
              </p:nvPicPr>
              <p:blipFill rotWithShape="1">
                <a:blip r:embed="rId3">
                  <a:alphaModFix/>
                </a:blip>
                <a:srcRect b="0" l="0" r="0" t="0"/>
                <a:stretch/>
              </p:blipFill>
              <p:spPr>
                <a:xfrm>
                  <a:off x="4076662" y="3176059"/>
                  <a:ext cx="213360" cy="277369"/>
                </a:xfrm>
                <a:prstGeom prst="rect">
                  <a:avLst/>
                </a:prstGeom>
                <a:noFill/>
                <a:ln>
                  <a:noFill/>
                </a:ln>
              </p:spPr>
            </p:pic>
          </p:grpSp>
          <p:sp>
            <p:nvSpPr>
              <p:cNvPr id="1935" name="Google Shape;1935;p66"/>
              <p:cNvSpPr/>
              <p:nvPr/>
            </p:nvSpPr>
            <p:spPr>
              <a:xfrm>
                <a:off x="3449066" y="3667872"/>
                <a:ext cx="1909723" cy="384852"/>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lang="en-US" sz="1050">
                    <a:solidFill>
                      <a:srgbClr val="0043B2"/>
                    </a:solidFill>
                    <a:latin typeface="Arial"/>
                    <a:ea typeface="Arial"/>
                    <a:cs typeface="Arial"/>
                    <a:sym typeface="Arial"/>
                  </a:rPr>
                  <a:t>Vùng sẵn sàng 1</a:t>
                </a:r>
                <a:endParaRPr sz="1050">
                  <a:solidFill>
                    <a:schemeClr val="dk1"/>
                  </a:solidFill>
                  <a:latin typeface="Arial"/>
                  <a:ea typeface="Arial"/>
                  <a:cs typeface="Arial"/>
                  <a:sym typeface="Arial"/>
                </a:endParaRPr>
              </a:p>
            </p:txBody>
          </p:sp>
          <p:sp>
            <p:nvSpPr>
              <p:cNvPr id="1936" name="Google Shape;1936;p66"/>
              <p:cNvSpPr/>
              <p:nvPr/>
            </p:nvSpPr>
            <p:spPr>
              <a:xfrm>
                <a:off x="3411115" y="4386081"/>
                <a:ext cx="1960176" cy="1183867"/>
              </a:xfrm>
              <a:prstGeom prst="roundRect">
                <a:avLst>
                  <a:gd fmla="val 5173" name="adj"/>
                </a:avLst>
              </a:prstGeom>
              <a:solidFill>
                <a:srgbClr val="E6E6E6"/>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nvGrpSpPr>
              <p:cNvPr id="1937" name="Google Shape;1937;p66"/>
              <p:cNvGrpSpPr/>
              <p:nvPr/>
            </p:nvGrpSpPr>
            <p:grpSpPr>
              <a:xfrm>
                <a:off x="3795790" y="4540112"/>
                <a:ext cx="1577682" cy="988741"/>
                <a:chOff x="3795790" y="4765537"/>
                <a:chExt cx="1577682" cy="988741"/>
              </a:xfrm>
            </p:grpSpPr>
            <p:grpSp>
              <p:nvGrpSpPr>
                <p:cNvPr id="1938" name="Google Shape;1938;p66"/>
                <p:cNvGrpSpPr/>
                <p:nvPr/>
              </p:nvGrpSpPr>
              <p:grpSpPr>
                <a:xfrm>
                  <a:off x="3795791" y="4765537"/>
                  <a:ext cx="1577681" cy="605330"/>
                  <a:chOff x="3822686" y="4442957"/>
                  <a:chExt cx="1577681" cy="605330"/>
                </a:xfrm>
              </p:grpSpPr>
              <p:sp>
                <p:nvSpPr>
                  <p:cNvPr id="1939" name="Google Shape;1939;p66"/>
                  <p:cNvSpPr/>
                  <p:nvPr/>
                </p:nvSpPr>
                <p:spPr>
                  <a:xfrm>
                    <a:off x="4184692" y="4442957"/>
                    <a:ext cx="1215675" cy="605330"/>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1050">
                        <a:solidFill>
                          <a:srgbClr val="0043B2"/>
                        </a:solidFill>
                        <a:latin typeface="Arial"/>
                        <a:ea typeface="Arial"/>
                        <a:cs typeface="Arial"/>
                        <a:sym typeface="Arial"/>
                      </a:rPr>
                      <a:t>Tài khoản </a:t>
                    </a:r>
                    <a:endParaRPr sz="1050">
                      <a:solidFill>
                        <a:srgbClr val="0043B2"/>
                      </a:solidFill>
                      <a:latin typeface="Arial"/>
                      <a:ea typeface="Arial"/>
                      <a:cs typeface="Arial"/>
                      <a:sym typeface="Arial"/>
                    </a:endParaRPr>
                  </a:p>
                  <a:p>
                    <a:pPr indent="0" lvl="0" marL="0" marR="0" rtl="0" algn="ctr">
                      <a:lnSpc>
                        <a:spcPct val="80000"/>
                      </a:lnSpc>
                      <a:spcBef>
                        <a:spcPts val="0"/>
                      </a:spcBef>
                      <a:spcAft>
                        <a:spcPts val="0"/>
                      </a:spcAft>
                      <a:buNone/>
                    </a:pPr>
                    <a:r>
                      <a:rPr lang="en-US" sz="1050">
                        <a:solidFill>
                          <a:srgbClr val="0043B2"/>
                        </a:solidFill>
                        <a:latin typeface="Arial"/>
                        <a:ea typeface="Arial"/>
                        <a:cs typeface="Arial"/>
                        <a:sym typeface="Arial"/>
                      </a:rPr>
                      <a:t>lưu trữ</a:t>
                    </a:r>
                    <a:endParaRPr sz="1050">
                      <a:solidFill>
                        <a:srgbClr val="0043B2"/>
                      </a:solidFill>
                      <a:latin typeface="Arial"/>
                      <a:ea typeface="Arial"/>
                      <a:cs typeface="Arial"/>
                      <a:sym typeface="Arial"/>
                    </a:endParaRPr>
                  </a:p>
                </p:txBody>
              </p:sp>
              <p:grpSp>
                <p:nvGrpSpPr>
                  <p:cNvPr id="1940" name="Google Shape;1940;p66"/>
                  <p:cNvGrpSpPr/>
                  <p:nvPr/>
                </p:nvGrpSpPr>
                <p:grpSpPr>
                  <a:xfrm>
                    <a:off x="3822686" y="4458394"/>
                    <a:ext cx="454430" cy="372172"/>
                    <a:chOff x="4504899" y="4119563"/>
                    <a:chExt cx="429237" cy="306531"/>
                  </a:xfrm>
                </p:grpSpPr>
                <p:sp>
                  <p:nvSpPr>
                    <p:cNvPr id="1941" name="Google Shape;1941;p66"/>
                    <p:cNvSpPr/>
                    <p:nvPr/>
                  </p:nvSpPr>
                  <p:spPr>
                    <a:xfrm>
                      <a:off x="4504899" y="4174812"/>
                      <a:ext cx="429237" cy="251282"/>
                    </a:xfrm>
                    <a:prstGeom prst="roundRect">
                      <a:avLst>
                        <a:gd fmla="val 11613" name="adj"/>
                      </a:avLst>
                    </a:prstGeom>
                    <a:solidFill>
                      <a:srgbClr val="E6E6E6"/>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942" name="Google Shape;1942;p66"/>
                    <p:cNvSpPr/>
                    <p:nvPr/>
                  </p:nvSpPr>
                  <p:spPr>
                    <a:xfrm>
                      <a:off x="4504899" y="4119563"/>
                      <a:ext cx="429237" cy="60220"/>
                    </a:xfrm>
                    <a:prstGeom prst="roundRect">
                      <a:avLst>
                        <a:gd fmla="val 20623" name="adj"/>
                      </a:avLst>
                    </a:prstGeom>
                    <a:solidFill>
                      <a:srgbClr val="007EA4"/>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943" name="Google Shape;1943;p66"/>
                    <p:cNvSpPr/>
                    <p:nvPr/>
                  </p:nvSpPr>
                  <p:spPr>
                    <a:xfrm>
                      <a:off x="4546764" y="4215500"/>
                      <a:ext cx="345507" cy="45719"/>
                    </a:xfrm>
                    <a:prstGeom prst="roundRect">
                      <a:avLst>
                        <a:gd fmla="val 20623"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944" name="Google Shape;1944;p66"/>
                    <p:cNvSpPr/>
                    <p:nvPr/>
                  </p:nvSpPr>
                  <p:spPr>
                    <a:xfrm>
                      <a:off x="4546764" y="4277408"/>
                      <a:ext cx="345507" cy="45719"/>
                    </a:xfrm>
                    <a:prstGeom prst="roundRect">
                      <a:avLst>
                        <a:gd fmla="val 20623" name="adj"/>
                      </a:avLst>
                    </a:prstGeom>
                    <a:solidFill>
                      <a:srgbClr val="11C6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945" name="Google Shape;1945;p66"/>
                    <p:cNvSpPr/>
                    <p:nvPr/>
                  </p:nvSpPr>
                  <p:spPr>
                    <a:xfrm>
                      <a:off x="4546764" y="4339795"/>
                      <a:ext cx="345507" cy="45719"/>
                    </a:xfrm>
                    <a:prstGeom prst="roundRect">
                      <a:avLst>
                        <a:gd fmla="val 20623" name="adj"/>
                      </a:avLst>
                    </a:prstGeom>
                    <a:solidFill>
                      <a:srgbClr val="00A0D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grpSp>
            <p:grpSp>
              <p:nvGrpSpPr>
                <p:cNvPr id="1946" name="Google Shape;1946;p66"/>
                <p:cNvGrpSpPr/>
                <p:nvPr/>
              </p:nvGrpSpPr>
              <p:grpSpPr>
                <a:xfrm>
                  <a:off x="3795790" y="5308032"/>
                  <a:ext cx="1221699" cy="446246"/>
                  <a:chOff x="4277689" y="5016513"/>
                  <a:chExt cx="1221697" cy="446246"/>
                </a:xfrm>
              </p:grpSpPr>
              <p:sp>
                <p:nvSpPr>
                  <p:cNvPr id="1947" name="Google Shape;1947;p66"/>
                  <p:cNvSpPr/>
                  <p:nvPr/>
                </p:nvSpPr>
                <p:spPr>
                  <a:xfrm>
                    <a:off x="4667323" y="5078016"/>
                    <a:ext cx="832063" cy="384743"/>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1050">
                        <a:solidFill>
                          <a:srgbClr val="0043B2"/>
                        </a:solidFill>
                        <a:latin typeface="Arial"/>
                        <a:ea typeface="Arial"/>
                        <a:cs typeface="Arial"/>
                        <a:sym typeface="Arial"/>
                      </a:rPr>
                      <a:t>Copy1</a:t>
                    </a:r>
                    <a:endParaRPr sz="1050">
                      <a:solidFill>
                        <a:srgbClr val="0043B2"/>
                      </a:solidFill>
                      <a:latin typeface="Arial"/>
                      <a:ea typeface="Arial"/>
                      <a:cs typeface="Arial"/>
                      <a:sym typeface="Arial"/>
                    </a:endParaRPr>
                  </a:p>
                </p:txBody>
              </p:sp>
              <p:grpSp>
                <p:nvGrpSpPr>
                  <p:cNvPr id="1948" name="Google Shape;1948;p66"/>
                  <p:cNvGrpSpPr/>
                  <p:nvPr/>
                </p:nvGrpSpPr>
                <p:grpSpPr>
                  <a:xfrm>
                    <a:off x="4277689" y="5016513"/>
                    <a:ext cx="454436" cy="372169"/>
                    <a:chOff x="4277689" y="5016513"/>
                    <a:chExt cx="454436" cy="372169"/>
                  </a:xfrm>
                </p:grpSpPr>
                <p:grpSp>
                  <p:nvGrpSpPr>
                    <p:cNvPr id="1949" name="Google Shape;1949;p66"/>
                    <p:cNvGrpSpPr/>
                    <p:nvPr/>
                  </p:nvGrpSpPr>
                  <p:grpSpPr>
                    <a:xfrm>
                      <a:off x="4277689" y="5016513"/>
                      <a:ext cx="454436" cy="372169"/>
                      <a:chOff x="4504908" y="4119564"/>
                      <a:chExt cx="429243" cy="306529"/>
                    </a:xfrm>
                  </p:grpSpPr>
                  <p:sp>
                    <p:nvSpPr>
                      <p:cNvPr id="1950" name="Google Shape;1950;p66"/>
                      <p:cNvSpPr/>
                      <p:nvPr/>
                    </p:nvSpPr>
                    <p:spPr>
                      <a:xfrm>
                        <a:off x="4504908" y="4174811"/>
                        <a:ext cx="429238" cy="251282"/>
                      </a:xfrm>
                      <a:prstGeom prst="roundRect">
                        <a:avLst>
                          <a:gd fmla="val 11613" name="adj"/>
                        </a:avLst>
                      </a:prstGeom>
                      <a:solidFill>
                        <a:srgbClr val="66A1FE"/>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951" name="Google Shape;1951;p66"/>
                      <p:cNvSpPr/>
                      <p:nvPr/>
                    </p:nvSpPr>
                    <p:spPr>
                      <a:xfrm>
                        <a:off x="4504912" y="4119564"/>
                        <a:ext cx="429239" cy="60220"/>
                      </a:xfrm>
                      <a:prstGeom prst="roundRect">
                        <a:avLst>
                          <a:gd fmla="val 20623" name="adj"/>
                        </a:avLst>
                      </a:prstGeom>
                      <a:solidFill>
                        <a:srgbClr val="193EB0"/>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grpSp>
                  <p:nvGrpSpPr>
                    <p:cNvPr id="1952" name="Google Shape;1952;p66"/>
                    <p:cNvGrpSpPr/>
                    <p:nvPr/>
                  </p:nvGrpSpPr>
                  <p:grpSpPr>
                    <a:xfrm>
                      <a:off x="4337540" y="5125445"/>
                      <a:ext cx="329955" cy="222796"/>
                      <a:chOff x="4335266" y="5123906"/>
                      <a:chExt cx="329955" cy="222796"/>
                    </a:xfrm>
                  </p:grpSpPr>
                  <p:sp>
                    <p:nvSpPr>
                      <p:cNvPr id="1953" name="Google Shape;1953;p66"/>
                      <p:cNvSpPr/>
                      <p:nvPr/>
                    </p:nvSpPr>
                    <p:spPr>
                      <a:xfrm>
                        <a:off x="4335266" y="5123906"/>
                        <a:ext cx="91478" cy="222796"/>
                      </a:xfrm>
                      <a:prstGeom prst="roundRect">
                        <a:avLst>
                          <a:gd fmla="val 11613"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954" name="Google Shape;1954;p66"/>
                      <p:cNvSpPr/>
                      <p:nvPr/>
                    </p:nvSpPr>
                    <p:spPr>
                      <a:xfrm>
                        <a:off x="4454505" y="5123906"/>
                        <a:ext cx="91478" cy="222796"/>
                      </a:xfrm>
                      <a:prstGeom prst="roundRect">
                        <a:avLst>
                          <a:gd fmla="val 11613" name="adj"/>
                        </a:avLst>
                      </a:prstGeom>
                      <a:solidFill>
                        <a:srgbClr val="B3C6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955" name="Google Shape;1955;p66"/>
                      <p:cNvSpPr/>
                      <p:nvPr/>
                    </p:nvSpPr>
                    <p:spPr>
                      <a:xfrm>
                        <a:off x="4573743" y="5123906"/>
                        <a:ext cx="91478" cy="222796"/>
                      </a:xfrm>
                      <a:prstGeom prst="roundRect">
                        <a:avLst>
                          <a:gd fmla="val 11613" name="adj"/>
                        </a:avLst>
                      </a:pr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grpSp>
            </p:grpSp>
          </p:grpSp>
        </p:grpSp>
        <p:grpSp>
          <p:nvGrpSpPr>
            <p:cNvPr id="1956" name="Google Shape;1956;p66"/>
            <p:cNvGrpSpPr/>
            <p:nvPr/>
          </p:nvGrpSpPr>
          <p:grpSpPr>
            <a:xfrm>
              <a:off x="4898276" y="3545881"/>
              <a:ext cx="1813027" cy="1243565"/>
              <a:chOff x="3010272" y="3632063"/>
              <a:chExt cx="2799167" cy="2121037"/>
            </a:xfrm>
          </p:grpSpPr>
          <p:sp>
            <p:nvSpPr>
              <p:cNvPr id="1957" name="Google Shape;1957;p66"/>
              <p:cNvSpPr/>
              <p:nvPr/>
            </p:nvSpPr>
            <p:spPr>
              <a:xfrm>
                <a:off x="3010272" y="3632063"/>
                <a:ext cx="2799167" cy="2121037"/>
              </a:xfrm>
              <a:prstGeom prst="roundRect">
                <a:avLst>
                  <a:gd fmla="val 5173" name="adj"/>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958" name="Google Shape;1958;p66"/>
              <p:cNvSpPr/>
              <p:nvPr/>
            </p:nvSpPr>
            <p:spPr>
              <a:xfrm>
                <a:off x="3157272" y="3990589"/>
                <a:ext cx="2505166" cy="1667261"/>
              </a:xfrm>
              <a:prstGeom prst="roundRect">
                <a:avLst>
                  <a:gd fmla="val 5173"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nvGrpSpPr>
              <p:cNvPr id="1959" name="Google Shape;1959;p66"/>
              <p:cNvGrpSpPr/>
              <p:nvPr/>
            </p:nvGrpSpPr>
            <p:grpSpPr>
              <a:xfrm>
                <a:off x="3455954" y="4049533"/>
                <a:ext cx="2043294" cy="384852"/>
                <a:chOff x="4041799" y="3164096"/>
                <a:chExt cx="2043294" cy="384852"/>
              </a:xfrm>
            </p:grpSpPr>
            <p:sp>
              <p:nvSpPr>
                <p:cNvPr id="1960" name="Google Shape;1960;p66"/>
                <p:cNvSpPr/>
                <p:nvPr/>
              </p:nvSpPr>
              <p:spPr>
                <a:xfrm>
                  <a:off x="4178924" y="3164096"/>
                  <a:ext cx="1906169" cy="384852"/>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lang="en-US" sz="1000">
                      <a:solidFill>
                        <a:srgbClr val="193EB0"/>
                      </a:solidFill>
                      <a:latin typeface="Arial"/>
                      <a:ea typeface="Arial"/>
                      <a:cs typeface="Arial"/>
                      <a:sym typeface="Arial"/>
                    </a:rPr>
                    <a:t>Trung tâm dữ liệu</a:t>
                  </a:r>
                  <a:endParaRPr sz="1000">
                    <a:solidFill>
                      <a:srgbClr val="193EB0"/>
                    </a:solidFill>
                    <a:latin typeface="Arial"/>
                    <a:ea typeface="Arial"/>
                    <a:cs typeface="Arial"/>
                    <a:sym typeface="Arial"/>
                  </a:endParaRPr>
                </a:p>
              </p:txBody>
            </p:sp>
            <p:pic>
              <p:nvPicPr>
                <p:cNvPr id="1961" name="Google Shape;1961;p66"/>
                <p:cNvPicPr preferRelativeResize="0"/>
                <p:nvPr/>
              </p:nvPicPr>
              <p:blipFill rotWithShape="1">
                <a:blip r:embed="rId3">
                  <a:alphaModFix/>
                </a:blip>
                <a:srcRect b="0" l="0" r="0" t="0"/>
                <a:stretch/>
              </p:blipFill>
              <p:spPr>
                <a:xfrm>
                  <a:off x="4041799" y="3176059"/>
                  <a:ext cx="213360" cy="277370"/>
                </a:xfrm>
                <a:prstGeom prst="rect">
                  <a:avLst/>
                </a:prstGeom>
                <a:noFill/>
                <a:ln>
                  <a:noFill/>
                </a:ln>
              </p:spPr>
            </p:pic>
          </p:grpSp>
          <p:sp>
            <p:nvSpPr>
              <p:cNvPr id="1962" name="Google Shape;1962;p66"/>
              <p:cNvSpPr/>
              <p:nvPr/>
            </p:nvSpPr>
            <p:spPr>
              <a:xfrm>
                <a:off x="3449066" y="3667872"/>
                <a:ext cx="1909723" cy="384852"/>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lang="en-US" sz="1050">
                    <a:solidFill>
                      <a:srgbClr val="0043B2"/>
                    </a:solidFill>
                    <a:latin typeface="Arial"/>
                    <a:ea typeface="Arial"/>
                    <a:cs typeface="Arial"/>
                    <a:sym typeface="Arial"/>
                  </a:rPr>
                  <a:t>Vùng sẵn sàng 2</a:t>
                </a:r>
                <a:endParaRPr sz="1050">
                  <a:solidFill>
                    <a:schemeClr val="dk1"/>
                  </a:solidFill>
                  <a:latin typeface="Arial"/>
                  <a:ea typeface="Arial"/>
                  <a:cs typeface="Arial"/>
                  <a:sym typeface="Arial"/>
                </a:endParaRPr>
              </a:p>
            </p:txBody>
          </p:sp>
          <p:sp>
            <p:nvSpPr>
              <p:cNvPr id="1963" name="Google Shape;1963;p66"/>
              <p:cNvSpPr/>
              <p:nvPr/>
            </p:nvSpPr>
            <p:spPr>
              <a:xfrm>
                <a:off x="3411115" y="4386081"/>
                <a:ext cx="1960176" cy="1183868"/>
              </a:xfrm>
              <a:prstGeom prst="roundRect">
                <a:avLst>
                  <a:gd fmla="val 5173" name="adj"/>
                </a:avLst>
              </a:prstGeom>
              <a:solidFill>
                <a:srgbClr val="E6E6E6"/>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nvGrpSpPr>
              <p:cNvPr id="1964" name="Google Shape;1964;p66"/>
              <p:cNvGrpSpPr/>
              <p:nvPr/>
            </p:nvGrpSpPr>
            <p:grpSpPr>
              <a:xfrm>
                <a:off x="3795791" y="4540112"/>
                <a:ext cx="1560252" cy="988741"/>
                <a:chOff x="3795791" y="4765537"/>
                <a:chExt cx="1560252" cy="988741"/>
              </a:xfrm>
            </p:grpSpPr>
            <p:grpSp>
              <p:nvGrpSpPr>
                <p:cNvPr id="1965" name="Google Shape;1965;p66"/>
                <p:cNvGrpSpPr/>
                <p:nvPr/>
              </p:nvGrpSpPr>
              <p:grpSpPr>
                <a:xfrm>
                  <a:off x="3795791" y="4765537"/>
                  <a:ext cx="1560252" cy="605330"/>
                  <a:chOff x="3822686" y="4442957"/>
                  <a:chExt cx="1560252" cy="605330"/>
                </a:xfrm>
              </p:grpSpPr>
              <p:sp>
                <p:nvSpPr>
                  <p:cNvPr id="1966" name="Google Shape;1966;p66"/>
                  <p:cNvSpPr/>
                  <p:nvPr/>
                </p:nvSpPr>
                <p:spPr>
                  <a:xfrm>
                    <a:off x="4167264" y="4442957"/>
                    <a:ext cx="1215674" cy="605330"/>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1050">
                        <a:solidFill>
                          <a:srgbClr val="0043B2"/>
                        </a:solidFill>
                        <a:latin typeface="Arial"/>
                        <a:ea typeface="Arial"/>
                        <a:cs typeface="Arial"/>
                        <a:sym typeface="Arial"/>
                      </a:rPr>
                      <a:t>Tài khoản </a:t>
                    </a:r>
                    <a:endParaRPr sz="1050">
                      <a:solidFill>
                        <a:srgbClr val="0043B2"/>
                      </a:solidFill>
                      <a:latin typeface="Arial"/>
                      <a:ea typeface="Arial"/>
                      <a:cs typeface="Arial"/>
                      <a:sym typeface="Arial"/>
                    </a:endParaRPr>
                  </a:p>
                  <a:p>
                    <a:pPr indent="0" lvl="0" marL="0" marR="0" rtl="0" algn="ctr">
                      <a:lnSpc>
                        <a:spcPct val="80000"/>
                      </a:lnSpc>
                      <a:spcBef>
                        <a:spcPts val="0"/>
                      </a:spcBef>
                      <a:spcAft>
                        <a:spcPts val="0"/>
                      </a:spcAft>
                      <a:buNone/>
                    </a:pPr>
                    <a:r>
                      <a:rPr lang="en-US" sz="1050">
                        <a:solidFill>
                          <a:srgbClr val="0043B2"/>
                        </a:solidFill>
                        <a:latin typeface="Arial"/>
                        <a:ea typeface="Arial"/>
                        <a:cs typeface="Arial"/>
                        <a:sym typeface="Arial"/>
                      </a:rPr>
                      <a:t>lưu trữ</a:t>
                    </a:r>
                    <a:endParaRPr sz="1050">
                      <a:solidFill>
                        <a:srgbClr val="0043B2"/>
                      </a:solidFill>
                      <a:latin typeface="Arial"/>
                      <a:ea typeface="Arial"/>
                      <a:cs typeface="Arial"/>
                      <a:sym typeface="Arial"/>
                    </a:endParaRPr>
                  </a:p>
                </p:txBody>
              </p:sp>
              <p:grpSp>
                <p:nvGrpSpPr>
                  <p:cNvPr id="1967" name="Google Shape;1967;p66"/>
                  <p:cNvGrpSpPr/>
                  <p:nvPr/>
                </p:nvGrpSpPr>
                <p:grpSpPr>
                  <a:xfrm>
                    <a:off x="3822686" y="4458394"/>
                    <a:ext cx="454430" cy="372172"/>
                    <a:chOff x="4504899" y="4119563"/>
                    <a:chExt cx="429237" cy="306531"/>
                  </a:xfrm>
                </p:grpSpPr>
                <p:sp>
                  <p:nvSpPr>
                    <p:cNvPr id="1968" name="Google Shape;1968;p66"/>
                    <p:cNvSpPr/>
                    <p:nvPr/>
                  </p:nvSpPr>
                  <p:spPr>
                    <a:xfrm>
                      <a:off x="4504899" y="4174812"/>
                      <a:ext cx="429237" cy="251282"/>
                    </a:xfrm>
                    <a:prstGeom prst="roundRect">
                      <a:avLst>
                        <a:gd fmla="val 11613" name="adj"/>
                      </a:avLst>
                    </a:prstGeom>
                    <a:solidFill>
                      <a:srgbClr val="E6E6E6"/>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969" name="Google Shape;1969;p66"/>
                    <p:cNvSpPr/>
                    <p:nvPr/>
                  </p:nvSpPr>
                  <p:spPr>
                    <a:xfrm>
                      <a:off x="4504899" y="4119563"/>
                      <a:ext cx="429237" cy="60220"/>
                    </a:xfrm>
                    <a:prstGeom prst="roundRect">
                      <a:avLst>
                        <a:gd fmla="val 20623" name="adj"/>
                      </a:avLst>
                    </a:prstGeom>
                    <a:solidFill>
                      <a:srgbClr val="007EA4"/>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970" name="Google Shape;1970;p66"/>
                    <p:cNvSpPr/>
                    <p:nvPr/>
                  </p:nvSpPr>
                  <p:spPr>
                    <a:xfrm>
                      <a:off x="4546764" y="4215500"/>
                      <a:ext cx="345507" cy="45719"/>
                    </a:xfrm>
                    <a:prstGeom prst="roundRect">
                      <a:avLst>
                        <a:gd fmla="val 20623"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971" name="Google Shape;1971;p66"/>
                    <p:cNvSpPr/>
                    <p:nvPr/>
                  </p:nvSpPr>
                  <p:spPr>
                    <a:xfrm>
                      <a:off x="4546764" y="4277408"/>
                      <a:ext cx="345507" cy="45719"/>
                    </a:xfrm>
                    <a:prstGeom prst="roundRect">
                      <a:avLst>
                        <a:gd fmla="val 20623" name="adj"/>
                      </a:avLst>
                    </a:prstGeom>
                    <a:solidFill>
                      <a:srgbClr val="11C6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972" name="Google Shape;1972;p66"/>
                    <p:cNvSpPr/>
                    <p:nvPr/>
                  </p:nvSpPr>
                  <p:spPr>
                    <a:xfrm>
                      <a:off x="4546764" y="4339795"/>
                      <a:ext cx="345507" cy="45719"/>
                    </a:xfrm>
                    <a:prstGeom prst="roundRect">
                      <a:avLst>
                        <a:gd fmla="val 20623" name="adj"/>
                      </a:avLst>
                    </a:prstGeom>
                    <a:solidFill>
                      <a:srgbClr val="00A0D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grpSp>
            <p:grpSp>
              <p:nvGrpSpPr>
                <p:cNvPr id="1973" name="Google Shape;1973;p66"/>
                <p:cNvGrpSpPr/>
                <p:nvPr/>
              </p:nvGrpSpPr>
              <p:grpSpPr>
                <a:xfrm>
                  <a:off x="3795791" y="5308032"/>
                  <a:ext cx="1230361" cy="446246"/>
                  <a:chOff x="4277689" y="5016513"/>
                  <a:chExt cx="1230359" cy="446246"/>
                </a:xfrm>
              </p:grpSpPr>
              <p:sp>
                <p:nvSpPr>
                  <p:cNvPr id="1974" name="Google Shape;1974;p66"/>
                  <p:cNvSpPr/>
                  <p:nvPr/>
                </p:nvSpPr>
                <p:spPr>
                  <a:xfrm>
                    <a:off x="4658661" y="5078016"/>
                    <a:ext cx="849387" cy="384743"/>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1050">
                        <a:solidFill>
                          <a:srgbClr val="0043B2"/>
                        </a:solidFill>
                        <a:latin typeface="Arial"/>
                        <a:ea typeface="Arial"/>
                        <a:cs typeface="Arial"/>
                        <a:sym typeface="Arial"/>
                      </a:rPr>
                      <a:t>Copy2</a:t>
                    </a:r>
                    <a:endParaRPr sz="1050">
                      <a:solidFill>
                        <a:srgbClr val="0043B2"/>
                      </a:solidFill>
                      <a:latin typeface="Arial"/>
                      <a:ea typeface="Arial"/>
                      <a:cs typeface="Arial"/>
                      <a:sym typeface="Arial"/>
                    </a:endParaRPr>
                  </a:p>
                </p:txBody>
              </p:sp>
              <p:grpSp>
                <p:nvGrpSpPr>
                  <p:cNvPr id="1975" name="Google Shape;1975;p66"/>
                  <p:cNvGrpSpPr/>
                  <p:nvPr/>
                </p:nvGrpSpPr>
                <p:grpSpPr>
                  <a:xfrm>
                    <a:off x="4277689" y="5016513"/>
                    <a:ext cx="454436" cy="372169"/>
                    <a:chOff x="4277689" y="5016513"/>
                    <a:chExt cx="454436" cy="372169"/>
                  </a:xfrm>
                </p:grpSpPr>
                <p:grpSp>
                  <p:nvGrpSpPr>
                    <p:cNvPr id="1976" name="Google Shape;1976;p66"/>
                    <p:cNvGrpSpPr/>
                    <p:nvPr/>
                  </p:nvGrpSpPr>
                  <p:grpSpPr>
                    <a:xfrm>
                      <a:off x="4277689" y="5016513"/>
                      <a:ext cx="454436" cy="372169"/>
                      <a:chOff x="4504908" y="4119564"/>
                      <a:chExt cx="429243" cy="306529"/>
                    </a:xfrm>
                  </p:grpSpPr>
                  <p:sp>
                    <p:nvSpPr>
                      <p:cNvPr id="1977" name="Google Shape;1977;p66"/>
                      <p:cNvSpPr/>
                      <p:nvPr/>
                    </p:nvSpPr>
                    <p:spPr>
                      <a:xfrm>
                        <a:off x="4504908" y="4174811"/>
                        <a:ext cx="429238" cy="251282"/>
                      </a:xfrm>
                      <a:prstGeom prst="roundRect">
                        <a:avLst>
                          <a:gd fmla="val 11613" name="adj"/>
                        </a:avLst>
                      </a:prstGeom>
                      <a:solidFill>
                        <a:srgbClr val="66A1FE"/>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978" name="Google Shape;1978;p66"/>
                      <p:cNvSpPr/>
                      <p:nvPr/>
                    </p:nvSpPr>
                    <p:spPr>
                      <a:xfrm>
                        <a:off x="4504912" y="4119564"/>
                        <a:ext cx="429239" cy="60220"/>
                      </a:xfrm>
                      <a:prstGeom prst="roundRect">
                        <a:avLst>
                          <a:gd fmla="val 20623" name="adj"/>
                        </a:avLst>
                      </a:prstGeom>
                      <a:solidFill>
                        <a:srgbClr val="193EB0"/>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grpSp>
                  <p:nvGrpSpPr>
                    <p:cNvPr id="1979" name="Google Shape;1979;p66"/>
                    <p:cNvGrpSpPr/>
                    <p:nvPr/>
                  </p:nvGrpSpPr>
                  <p:grpSpPr>
                    <a:xfrm>
                      <a:off x="4337540" y="5125445"/>
                      <a:ext cx="329955" cy="222796"/>
                      <a:chOff x="4335266" y="5123906"/>
                      <a:chExt cx="329955" cy="222796"/>
                    </a:xfrm>
                  </p:grpSpPr>
                  <p:sp>
                    <p:nvSpPr>
                      <p:cNvPr id="1980" name="Google Shape;1980;p66"/>
                      <p:cNvSpPr/>
                      <p:nvPr/>
                    </p:nvSpPr>
                    <p:spPr>
                      <a:xfrm>
                        <a:off x="4335266" y="5123906"/>
                        <a:ext cx="91478" cy="222796"/>
                      </a:xfrm>
                      <a:prstGeom prst="roundRect">
                        <a:avLst>
                          <a:gd fmla="val 11613"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981" name="Google Shape;1981;p66"/>
                      <p:cNvSpPr/>
                      <p:nvPr/>
                    </p:nvSpPr>
                    <p:spPr>
                      <a:xfrm>
                        <a:off x="4454505" y="5123906"/>
                        <a:ext cx="91478" cy="222796"/>
                      </a:xfrm>
                      <a:prstGeom prst="roundRect">
                        <a:avLst>
                          <a:gd fmla="val 11613" name="adj"/>
                        </a:avLst>
                      </a:prstGeom>
                      <a:solidFill>
                        <a:srgbClr val="B3C6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982" name="Google Shape;1982;p66"/>
                      <p:cNvSpPr/>
                      <p:nvPr/>
                    </p:nvSpPr>
                    <p:spPr>
                      <a:xfrm>
                        <a:off x="4573743" y="5123906"/>
                        <a:ext cx="91478" cy="222796"/>
                      </a:xfrm>
                      <a:prstGeom prst="roundRect">
                        <a:avLst>
                          <a:gd fmla="val 11613" name="adj"/>
                        </a:avLst>
                      </a:pr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grpSp>
            </p:grpSp>
          </p:grpSp>
        </p:grpSp>
        <p:grpSp>
          <p:nvGrpSpPr>
            <p:cNvPr id="1983" name="Google Shape;1983;p66"/>
            <p:cNvGrpSpPr/>
            <p:nvPr/>
          </p:nvGrpSpPr>
          <p:grpSpPr>
            <a:xfrm>
              <a:off x="2973053" y="4886314"/>
              <a:ext cx="1813028" cy="1243565"/>
              <a:chOff x="3010272" y="3632063"/>
              <a:chExt cx="2799167" cy="2121037"/>
            </a:xfrm>
          </p:grpSpPr>
          <p:sp>
            <p:nvSpPr>
              <p:cNvPr id="1984" name="Google Shape;1984;p66"/>
              <p:cNvSpPr/>
              <p:nvPr/>
            </p:nvSpPr>
            <p:spPr>
              <a:xfrm>
                <a:off x="3010272" y="3632063"/>
                <a:ext cx="2799167" cy="2121037"/>
              </a:xfrm>
              <a:prstGeom prst="roundRect">
                <a:avLst>
                  <a:gd fmla="val 5173" name="adj"/>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985" name="Google Shape;1985;p66"/>
              <p:cNvSpPr/>
              <p:nvPr/>
            </p:nvSpPr>
            <p:spPr>
              <a:xfrm>
                <a:off x="3157272" y="3990589"/>
                <a:ext cx="2505166" cy="1667261"/>
              </a:xfrm>
              <a:prstGeom prst="roundRect">
                <a:avLst>
                  <a:gd fmla="val 5173"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nvGrpSpPr>
              <p:cNvPr id="1986" name="Google Shape;1986;p66"/>
              <p:cNvGrpSpPr/>
              <p:nvPr/>
            </p:nvGrpSpPr>
            <p:grpSpPr>
              <a:xfrm>
                <a:off x="3490817" y="4049533"/>
                <a:ext cx="1973997" cy="367464"/>
                <a:chOff x="4076662" y="3164096"/>
                <a:chExt cx="1973997" cy="367464"/>
              </a:xfrm>
            </p:grpSpPr>
            <p:sp>
              <p:nvSpPr>
                <p:cNvPr id="1987" name="Google Shape;1987;p66"/>
                <p:cNvSpPr/>
                <p:nvPr/>
              </p:nvSpPr>
              <p:spPr>
                <a:xfrm>
                  <a:off x="4213785" y="3164096"/>
                  <a:ext cx="1836874" cy="367464"/>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lang="en-US" sz="1000">
                      <a:solidFill>
                        <a:srgbClr val="193EB0"/>
                      </a:solidFill>
                      <a:latin typeface="Arial"/>
                      <a:ea typeface="Arial"/>
                      <a:cs typeface="Arial"/>
                      <a:sym typeface="Arial"/>
                    </a:rPr>
                    <a:t>Trung tâm dữ liệu</a:t>
                  </a:r>
                  <a:endParaRPr sz="1000">
                    <a:solidFill>
                      <a:srgbClr val="193EB0"/>
                    </a:solidFill>
                    <a:latin typeface="Arial"/>
                    <a:ea typeface="Arial"/>
                    <a:cs typeface="Arial"/>
                    <a:sym typeface="Arial"/>
                  </a:endParaRPr>
                </a:p>
              </p:txBody>
            </p:sp>
            <p:pic>
              <p:nvPicPr>
                <p:cNvPr id="1988" name="Google Shape;1988;p66"/>
                <p:cNvPicPr preferRelativeResize="0"/>
                <p:nvPr/>
              </p:nvPicPr>
              <p:blipFill rotWithShape="1">
                <a:blip r:embed="rId3">
                  <a:alphaModFix/>
                </a:blip>
                <a:srcRect b="0" l="0" r="0" t="0"/>
                <a:stretch/>
              </p:blipFill>
              <p:spPr>
                <a:xfrm>
                  <a:off x="4076662" y="3176059"/>
                  <a:ext cx="213360" cy="277368"/>
                </a:xfrm>
                <a:prstGeom prst="rect">
                  <a:avLst/>
                </a:prstGeom>
                <a:noFill/>
                <a:ln>
                  <a:noFill/>
                </a:ln>
              </p:spPr>
            </p:pic>
          </p:grpSp>
          <p:sp>
            <p:nvSpPr>
              <p:cNvPr id="1989" name="Google Shape;1989;p66"/>
              <p:cNvSpPr/>
              <p:nvPr/>
            </p:nvSpPr>
            <p:spPr>
              <a:xfrm>
                <a:off x="3449066" y="3667872"/>
                <a:ext cx="1909723" cy="384852"/>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lang="en-US" sz="1050">
                    <a:solidFill>
                      <a:srgbClr val="0043B2"/>
                    </a:solidFill>
                    <a:latin typeface="Arial"/>
                    <a:ea typeface="Arial"/>
                    <a:cs typeface="Arial"/>
                    <a:sym typeface="Arial"/>
                  </a:rPr>
                  <a:t>Vùng sẵn sàng 3</a:t>
                </a:r>
                <a:endParaRPr sz="1050">
                  <a:solidFill>
                    <a:schemeClr val="dk1"/>
                  </a:solidFill>
                  <a:latin typeface="Arial"/>
                  <a:ea typeface="Arial"/>
                  <a:cs typeface="Arial"/>
                  <a:sym typeface="Arial"/>
                </a:endParaRPr>
              </a:p>
            </p:txBody>
          </p:sp>
          <p:sp>
            <p:nvSpPr>
              <p:cNvPr id="1990" name="Google Shape;1990;p66"/>
              <p:cNvSpPr/>
              <p:nvPr/>
            </p:nvSpPr>
            <p:spPr>
              <a:xfrm>
                <a:off x="3411115" y="4386081"/>
                <a:ext cx="1960176" cy="1183868"/>
              </a:xfrm>
              <a:prstGeom prst="roundRect">
                <a:avLst>
                  <a:gd fmla="val 5173" name="adj"/>
                </a:avLst>
              </a:prstGeom>
              <a:solidFill>
                <a:srgbClr val="E6E6E6"/>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nvGrpSpPr>
              <p:cNvPr id="1991" name="Google Shape;1991;p66"/>
              <p:cNvGrpSpPr/>
              <p:nvPr/>
            </p:nvGrpSpPr>
            <p:grpSpPr>
              <a:xfrm>
                <a:off x="3795791" y="4540112"/>
                <a:ext cx="1577682" cy="988741"/>
                <a:chOff x="3795791" y="4765537"/>
                <a:chExt cx="1577682" cy="988741"/>
              </a:xfrm>
            </p:grpSpPr>
            <p:grpSp>
              <p:nvGrpSpPr>
                <p:cNvPr id="1992" name="Google Shape;1992;p66"/>
                <p:cNvGrpSpPr/>
                <p:nvPr/>
              </p:nvGrpSpPr>
              <p:grpSpPr>
                <a:xfrm>
                  <a:off x="3795791" y="4765537"/>
                  <a:ext cx="1577682" cy="605330"/>
                  <a:chOff x="3822686" y="4442957"/>
                  <a:chExt cx="1577682" cy="605330"/>
                </a:xfrm>
              </p:grpSpPr>
              <p:sp>
                <p:nvSpPr>
                  <p:cNvPr id="1993" name="Google Shape;1993;p66"/>
                  <p:cNvSpPr/>
                  <p:nvPr/>
                </p:nvSpPr>
                <p:spPr>
                  <a:xfrm>
                    <a:off x="4184693" y="4442957"/>
                    <a:ext cx="1215675" cy="605330"/>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1050">
                        <a:solidFill>
                          <a:srgbClr val="0043B2"/>
                        </a:solidFill>
                        <a:latin typeface="Arial"/>
                        <a:ea typeface="Arial"/>
                        <a:cs typeface="Arial"/>
                        <a:sym typeface="Arial"/>
                      </a:rPr>
                      <a:t>Tài khoản </a:t>
                    </a:r>
                    <a:endParaRPr sz="1050">
                      <a:solidFill>
                        <a:srgbClr val="0043B2"/>
                      </a:solidFill>
                      <a:latin typeface="Arial"/>
                      <a:ea typeface="Arial"/>
                      <a:cs typeface="Arial"/>
                      <a:sym typeface="Arial"/>
                    </a:endParaRPr>
                  </a:p>
                  <a:p>
                    <a:pPr indent="0" lvl="0" marL="0" marR="0" rtl="0" algn="ctr">
                      <a:lnSpc>
                        <a:spcPct val="80000"/>
                      </a:lnSpc>
                      <a:spcBef>
                        <a:spcPts val="0"/>
                      </a:spcBef>
                      <a:spcAft>
                        <a:spcPts val="0"/>
                      </a:spcAft>
                      <a:buNone/>
                    </a:pPr>
                    <a:r>
                      <a:rPr lang="en-US" sz="1050">
                        <a:solidFill>
                          <a:srgbClr val="0043B2"/>
                        </a:solidFill>
                        <a:latin typeface="Arial"/>
                        <a:ea typeface="Arial"/>
                        <a:cs typeface="Arial"/>
                        <a:sym typeface="Arial"/>
                      </a:rPr>
                      <a:t>lưu trữ</a:t>
                    </a:r>
                    <a:endParaRPr sz="1050">
                      <a:solidFill>
                        <a:srgbClr val="0043B2"/>
                      </a:solidFill>
                      <a:latin typeface="Arial"/>
                      <a:ea typeface="Arial"/>
                      <a:cs typeface="Arial"/>
                      <a:sym typeface="Arial"/>
                    </a:endParaRPr>
                  </a:p>
                </p:txBody>
              </p:sp>
              <p:grpSp>
                <p:nvGrpSpPr>
                  <p:cNvPr id="1994" name="Google Shape;1994;p66"/>
                  <p:cNvGrpSpPr/>
                  <p:nvPr/>
                </p:nvGrpSpPr>
                <p:grpSpPr>
                  <a:xfrm>
                    <a:off x="3822686" y="4458394"/>
                    <a:ext cx="454430" cy="372172"/>
                    <a:chOff x="4504899" y="4119563"/>
                    <a:chExt cx="429237" cy="306531"/>
                  </a:xfrm>
                </p:grpSpPr>
                <p:sp>
                  <p:nvSpPr>
                    <p:cNvPr id="1995" name="Google Shape;1995;p66"/>
                    <p:cNvSpPr/>
                    <p:nvPr/>
                  </p:nvSpPr>
                  <p:spPr>
                    <a:xfrm>
                      <a:off x="4504899" y="4174812"/>
                      <a:ext cx="429237" cy="251282"/>
                    </a:xfrm>
                    <a:prstGeom prst="roundRect">
                      <a:avLst>
                        <a:gd fmla="val 11613" name="adj"/>
                      </a:avLst>
                    </a:prstGeom>
                    <a:solidFill>
                      <a:srgbClr val="E6E6E6"/>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996" name="Google Shape;1996;p66"/>
                    <p:cNvSpPr/>
                    <p:nvPr/>
                  </p:nvSpPr>
                  <p:spPr>
                    <a:xfrm>
                      <a:off x="4504899" y="4119563"/>
                      <a:ext cx="429237" cy="60220"/>
                    </a:xfrm>
                    <a:prstGeom prst="roundRect">
                      <a:avLst>
                        <a:gd fmla="val 20623" name="adj"/>
                      </a:avLst>
                    </a:prstGeom>
                    <a:solidFill>
                      <a:srgbClr val="007EA4"/>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997" name="Google Shape;1997;p66"/>
                    <p:cNvSpPr/>
                    <p:nvPr/>
                  </p:nvSpPr>
                  <p:spPr>
                    <a:xfrm>
                      <a:off x="4546764" y="4215500"/>
                      <a:ext cx="345507" cy="45719"/>
                    </a:xfrm>
                    <a:prstGeom prst="roundRect">
                      <a:avLst>
                        <a:gd fmla="val 20623"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998" name="Google Shape;1998;p66"/>
                    <p:cNvSpPr/>
                    <p:nvPr/>
                  </p:nvSpPr>
                  <p:spPr>
                    <a:xfrm>
                      <a:off x="4546764" y="4277408"/>
                      <a:ext cx="345507" cy="45719"/>
                    </a:xfrm>
                    <a:prstGeom prst="roundRect">
                      <a:avLst>
                        <a:gd fmla="val 20623" name="adj"/>
                      </a:avLst>
                    </a:prstGeom>
                    <a:solidFill>
                      <a:srgbClr val="11C6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999" name="Google Shape;1999;p66"/>
                    <p:cNvSpPr/>
                    <p:nvPr/>
                  </p:nvSpPr>
                  <p:spPr>
                    <a:xfrm>
                      <a:off x="4546764" y="4339795"/>
                      <a:ext cx="345507" cy="45719"/>
                    </a:xfrm>
                    <a:prstGeom prst="roundRect">
                      <a:avLst>
                        <a:gd fmla="val 20623" name="adj"/>
                      </a:avLst>
                    </a:prstGeom>
                    <a:solidFill>
                      <a:srgbClr val="00A0D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grpSp>
            <p:grpSp>
              <p:nvGrpSpPr>
                <p:cNvPr id="2000" name="Google Shape;2000;p66"/>
                <p:cNvGrpSpPr/>
                <p:nvPr/>
              </p:nvGrpSpPr>
              <p:grpSpPr>
                <a:xfrm>
                  <a:off x="3795791" y="5308032"/>
                  <a:ext cx="1232836" cy="446246"/>
                  <a:chOff x="4277689" y="5016513"/>
                  <a:chExt cx="1232834" cy="446246"/>
                </a:xfrm>
              </p:grpSpPr>
              <p:sp>
                <p:nvSpPr>
                  <p:cNvPr id="2001" name="Google Shape;2001;p66"/>
                  <p:cNvSpPr/>
                  <p:nvPr/>
                </p:nvSpPr>
                <p:spPr>
                  <a:xfrm>
                    <a:off x="4656185" y="5078016"/>
                    <a:ext cx="854338" cy="384743"/>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1050">
                        <a:solidFill>
                          <a:srgbClr val="0043B2"/>
                        </a:solidFill>
                        <a:latin typeface="Arial"/>
                        <a:ea typeface="Arial"/>
                        <a:cs typeface="Arial"/>
                        <a:sym typeface="Arial"/>
                      </a:rPr>
                      <a:t>Copy3</a:t>
                    </a:r>
                    <a:endParaRPr sz="1050">
                      <a:solidFill>
                        <a:srgbClr val="0043B2"/>
                      </a:solidFill>
                      <a:latin typeface="Arial"/>
                      <a:ea typeface="Arial"/>
                      <a:cs typeface="Arial"/>
                      <a:sym typeface="Arial"/>
                    </a:endParaRPr>
                  </a:p>
                </p:txBody>
              </p:sp>
              <p:grpSp>
                <p:nvGrpSpPr>
                  <p:cNvPr id="2002" name="Google Shape;2002;p66"/>
                  <p:cNvGrpSpPr/>
                  <p:nvPr/>
                </p:nvGrpSpPr>
                <p:grpSpPr>
                  <a:xfrm>
                    <a:off x="4277689" y="5016513"/>
                    <a:ext cx="454436" cy="372169"/>
                    <a:chOff x="4277689" y="5016513"/>
                    <a:chExt cx="454436" cy="372169"/>
                  </a:xfrm>
                </p:grpSpPr>
                <p:grpSp>
                  <p:nvGrpSpPr>
                    <p:cNvPr id="2003" name="Google Shape;2003;p66"/>
                    <p:cNvGrpSpPr/>
                    <p:nvPr/>
                  </p:nvGrpSpPr>
                  <p:grpSpPr>
                    <a:xfrm>
                      <a:off x="4277689" y="5016513"/>
                      <a:ext cx="454436" cy="372169"/>
                      <a:chOff x="4504908" y="4119564"/>
                      <a:chExt cx="429243" cy="306529"/>
                    </a:xfrm>
                  </p:grpSpPr>
                  <p:sp>
                    <p:nvSpPr>
                      <p:cNvPr id="2004" name="Google Shape;2004;p66"/>
                      <p:cNvSpPr/>
                      <p:nvPr/>
                    </p:nvSpPr>
                    <p:spPr>
                      <a:xfrm>
                        <a:off x="4504908" y="4174811"/>
                        <a:ext cx="429238" cy="251282"/>
                      </a:xfrm>
                      <a:prstGeom prst="roundRect">
                        <a:avLst>
                          <a:gd fmla="val 11613" name="adj"/>
                        </a:avLst>
                      </a:prstGeom>
                      <a:solidFill>
                        <a:srgbClr val="66A1FE"/>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2005" name="Google Shape;2005;p66"/>
                      <p:cNvSpPr/>
                      <p:nvPr/>
                    </p:nvSpPr>
                    <p:spPr>
                      <a:xfrm>
                        <a:off x="4504912" y="4119564"/>
                        <a:ext cx="429239" cy="60220"/>
                      </a:xfrm>
                      <a:prstGeom prst="roundRect">
                        <a:avLst>
                          <a:gd fmla="val 20623" name="adj"/>
                        </a:avLst>
                      </a:prstGeom>
                      <a:solidFill>
                        <a:srgbClr val="193EB0"/>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grpSp>
                  <p:nvGrpSpPr>
                    <p:cNvPr id="2006" name="Google Shape;2006;p66"/>
                    <p:cNvGrpSpPr/>
                    <p:nvPr/>
                  </p:nvGrpSpPr>
                  <p:grpSpPr>
                    <a:xfrm>
                      <a:off x="4337540" y="5125445"/>
                      <a:ext cx="329955" cy="222796"/>
                      <a:chOff x="4335266" y="5123906"/>
                      <a:chExt cx="329955" cy="222796"/>
                    </a:xfrm>
                  </p:grpSpPr>
                  <p:sp>
                    <p:nvSpPr>
                      <p:cNvPr id="2007" name="Google Shape;2007;p66"/>
                      <p:cNvSpPr/>
                      <p:nvPr/>
                    </p:nvSpPr>
                    <p:spPr>
                      <a:xfrm>
                        <a:off x="4335266" y="5123906"/>
                        <a:ext cx="91478" cy="222796"/>
                      </a:xfrm>
                      <a:prstGeom prst="roundRect">
                        <a:avLst>
                          <a:gd fmla="val 11613"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2008" name="Google Shape;2008;p66"/>
                      <p:cNvSpPr/>
                      <p:nvPr/>
                    </p:nvSpPr>
                    <p:spPr>
                      <a:xfrm>
                        <a:off x="4454505" y="5123906"/>
                        <a:ext cx="91478" cy="222796"/>
                      </a:xfrm>
                      <a:prstGeom prst="roundRect">
                        <a:avLst>
                          <a:gd fmla="val 11613" name="adj"/>
                        </a:avLst>
                      </a:prstGeom>
                      <a:solidFill>
                        <a:srgbClr val="B3C6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2009" name="Google Shape;2009;p66"/>
                      <p:cNvSpPr/>
                      <p:nvPr/>
                    </p:nvSpPr>
                    <p:spPr>
                      <a:xfrm>
                        <a:off x="4573743" y="5123906"/>
                        <a:ext cx="91478" cy="222796"/>
                      </a:xfrm>
                      <a:prstGeom prst="roundRect">
                        <a:avLst>
                          <a:gd fmla="val 11613" name="adj"/>
                        </a:avLst>
                      </a:pr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grpSp>
            </p:grpSp>
          </p:grpSp>
        </p:grpSp>
      </p:gr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4" name="Shape 2014"/>
        <p:cNvGrpSpPr/>
        <p:nvPr/>
      </p:nvGrpSpPr>
      <p:grpSpPr>
        <a:xfrm>
          <a:off x="0" y="0"/>
          <a:ext cx="0" cy="0"/>
          <a:chOff x="0" y="0"/>
          <a:chExt cx="0" cy="0"/>
        </a:xfrm>
      </p:grpSpPr>
      <p:sp>
        <p:nvSpPr>
          <p:cNvPr id="2015" name="Google Shape;2015;p6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Lưu trữ đám mây công cộng</a:t>
            </a:r>
            <a:endParaRPr/>
          </a:p>
        </p:txBody>
      </p:sp>
      <p:sp>
        <p:nvSpPr>
          <p:cNvPr id="2016" name="Google Shape;2016;p67"/>
          <p:cNvSpPr txBox="1"/>
          <p:nvPr>
            <p:ph idx="2" type="body"/>
          </p:nvPr>
        </p:nvSpPr>
        <p:spPr>
          <a:xfrm>
            <a:off x="535872" y="1376295"/>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GRS(Geo Redundant Storage):</a:t>
            </a:r>
            <a:endParaRPr/>
          </a:p>
          <a:p>
            <a:pPr indent="0" lvl="0" marL="0" rtl="0" algn="l">
              <a:lnSpc>
                <a:spcPct val="100000"/>
              </a:lnSpc>
              <a:spcBef>
                <a:spcPts val="0"/>
              </a:spcBef>
              <a:spcAft>
                <a:spcPts val="0"/>
              </a:spcAft>
              <a:buClr>
                <a:srgbClr val="131313"/>
              </a:buClr>
              <a:buSzPts val="3200"/>
              <a:buNone/>
            </a:pPr>
            <a:r>
              <a:rPr lang="en-US"/>
              <a:t>Lưu trữ sao chép địa lý</a:t>
            </a:r>
            <a:endParaRPr/>
          </a:p>
        </p:txBody>
      </p:sp>
      <p:sp>
        <p:nvSpPr>
          <p:cNvPr id="2017" name="Google Shape;2017;p6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2018" name="Google Shape;2018;p6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GRS bảo vệ chống lại các thảm họa lớn trong khu vực bằng cách lưu trữ sáu bản sao ở hai khu vực khác nhau</a:t>
            </a:r>
            <a:endParaRPr/>
          </a:p>
          <a:p>
            <a:pPr indent="-182563" lvl="1" marL="360363" rtl="0" algn="l">
              <a:lnSpc>
                <a:spcPct val="138461"/>
              </a:lnSpc>
              <a:spcBef>
                <a:spcPts val="200"/>
              </a:spcBef>
              <a:spcAft>
                <a:spcPts val="0"/>
              </a:spcAft>
              <a:buClr>
                <a:srgbClr val="262626"/>
              </a:buClr>
              <a:buSzPts val="1040"/>
              <a:buChar char="•"/>
            </a:pPr>
            <a:r>
              <a:rPr lang="en-US"/>
              <a:t>Ví dụ, Bắc Âu và Tây Âu</a:t>
            </a:r>
            <a:endParaRPr/>
          </a:p>
          <a:p>
            <a:pPr indent="-177800" lvl="0" marL="177800" rtl="0" algn="l">
              <a:lnSpc>
                <a:spcPct val="128571"/>
              </a:lnSpc>
              <a:spcBef>
                <a:spcPts val="1000"/>
              </a:spcBef>
              <a:spcAft>
                <a:spcPts val="0"/>
              </a:spcAft>
              <a:buClr>
                <a:srgbClr val="262626"/>
              </a:buClr>
              <a:buSzPts val="1400"/>
              <a:buFont typeface="Arial"/>
              <a:buChar char="•"/>
            </a:pPr>
            <a:r>
              <a:rPr lang="en-US"/>
              <a:t>Sao chép sang vùng thứ cấp là không đồng bộ.</a:t>
            </a:r>
            <a:endParaRPr/>
          </a:p>
        </p:txBody>
      </p:sp>
      <p:grpSp>
        <p:nvGrpSpPr>
          <p:cNvPr id="2019" name="Google Shape;2019;p67"/>
          <p:cNvGrpSpPr/>
          <p:nvPr/>
        </p:nvGrpSpPr>
        <p:grpSpPr>
          <a:xfrm>
            <a:off x="2526704" y="3583389"/>
            <a:ext cx="4814863" cy="2258473"/>
            <a:chOff x="2330636" y="3476248"/>
            <a:chExt cx="4814863" cy="2258473"/>
          </a:xfrm>
        </p:grpSpPr>
        <p:grpSp>
          <p:nvGrpSpPr>
            <p:cNvPr id="2020" name="Google Shape;2020;p67"/>
            <p:cNvGrpSpPr/>
            <p:nvPr/>
          </p:nvGrpSpPr>
          <p:grpSpPr>
            <a:xfrm>
              <a:off x="2438400" y="3476248"/>
              <a:ext cx="800436" cy="843487"/>
              <a:chOff x="2409371" y="3615880"/>
              <a:chExt cx="1070243" cy="1127806"/>
            </a:xfrm>
          </p:grpSpPr>
          <p:sp>
            <p:nvSpPr>
              <p:cNvPr id="2021" name="Google Shape;2021;p67"/>
              <p:cNvSpPr/>
              <p:nvPr/>
            </p:nvSpPr>
            <p:spPr>
              <a:xfrm>
                <a:off x="2409371" y="3615880"/>
                <a:ext cx="537029" cy="1127806"/>
              </a:xfrm>
              <a:prstGeom prst="downArrow">
                <a:avLst>
                  <a:gd fmla="val 50000" name="adj1"/>
                  <a:gd fmla="val 50000" name="adj2"/>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22" name="Google Shape;2022;p67"/>
              <p:cNvSpPr/>
              <p:nvPr/>
            </p:nvSpPr>
            <p:spPr>
              <a:xfrm rot="10800000">
                <a:off x="2942585" y="3615880"/>
                <a:ext cx="537029" cy="1127806"/>
              </a:xfrm>
              <a:prstGeom prst="downArrow">
                <a:avLst>
                  <a:gd fmla="val 50000" name="adj1"/>
                  <a:gd fmla="val 50000" name="adj2"/>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023" name="Google Shape;2023;p67"/>
            <p:cNvSpPr/>
            <p:nvPr/>
          </p:nvSpPr>
          <p:spPr>
            <a:xfrm rot="-5400000">
              <a:off x="4594144" y="4038409"/>
              <a:ext cx="401645" cy="1763866"/>
            </a:xfrm>
            <a:prstGeom prst="downArrow">
              <a:avLst>
                <a:gd fmla="val 50000" name="adj1"/>
                <a:gd fmla="val 50000" name="adj2"/>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024" name="Google Shape;2024;p67"/>
            <p:cNvGrpSpPr/>
            <p:nvPr/>
          </p:nvGrpSpPr>
          <p:grpSpPr>
            <a:xfrm>
              <a:off x="2330636" y="4501469"/>
              <a:ext cx="1123764" cy="837746"/>
              <a:chOff x="2273486" y="4511270"/>
              <a:chExt cx="937614" cy="837746"/>
            </a:xfrm>
          </p:grpSpPr>
          <p:sp>
            <p:nvSpPr>
              <p:cNvPr id="2025" name="Google Shape;2025;p67"/>
              <p:cNvSpPr/>
              <p:nvPr/>
            </p:nvSpPr>
            <p:spPr>
              <a:xfrm>
                <a:off x="2273486" y="4511270"/>
                <a:ext cx="441325" cy="644525"/>
              </a:xfrm>
              <a:prstGeom prst="can">
                <a:avLst>
                  <a:gd fmla="val 29316" name="adj"/>
                </a:avLst>
              </a:prstGeom>
              <a:solidFill>
                <a:srgbClr val="66A1FE"/>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26" name="Google Shape;2026;p67"/>
              <p:cNvSpPr/>
              <p:nvPr/>
            </p:nvSpPr>
            <p:spPr>
              <a:xfrm>
                <a:off x="2494148" y="4608723"/>
                <a:ext cx="441325" cy="644525"/>
              </a:xfrm>
              <a:prstGeom prst="can">
                <a:avLst>
                  <a:gd fmla="val 29316" name="adj"/>
                </a:avLst>
              </a:prstGeom>
              <a:solidFill>
                <a:srgbClr val="66A1FE"/>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27" name="Google Shape;2027;p67"/>
              <p:cNvSpPr/>
              <p:nvPr/>
            </p:nvSpPr>
            <p:spPr>
              <a:xfrm>
                <a:off x="2769775" y="4704491"/>
                <a:ext cx="441325" cy="644525"/>
              </a:xfrm>
              <a:prstGeom prst="can">
                <a:avLst>
                  <a:gd fmla="val 29316" name="adj"/>
                </a:avLst>
              </a:prstGeom>
              <a:solidFill>
                <a:srgbClr val="66A1FE"/>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028" name="Google Shape;2028;p67"/>
            <p:cNvGrpSpPr/>
            <p:nvPr/>
          </p:nvGrpSpPr>
          <p:grpSpPr>
            <a:xfrm>
              <a:off x="6021735" y="4501469"/>
              <a:ext cx="1123764" cy="837746"/>
              <a:chOff x="2273486" y="4511270"/>
              <a:chExt cx="937614" cy="837746"/>
            </a:xfrm>
          </p:grpSpPr>
          <p:sp>
            <p:nvSpPr>
              <p:cNvPr id="2029" name="Google Shape;2029;p67"/>
              <p:cNvSpPr/>
              <p:nvPr/>
            </p:nvSpPr>
            <p:spPr>
              <a:xfrm>
                <a:off x="2273486" y="4511270"/>
                <a:ext cx="441325" cy="644525"/>
              </a:xfrm>
              <a:prstGeom prst="can">
                <a:avLst>
                  <a:gd fmla="val 29316" name="adj"/>
                </a:avLst>
              </a:prstGeom>
              <a:solidFill>
                <a:srgbClr val="E6E6E6"/>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30" name="Google Shape;2030;p67"/>
              <p:cNvSpPr/>
              <p:nvPr/>
            </p:nvSpPr>
            <p:spPr>
              <a:xfrm>
                <a:off x="2494148" y="4608723"/>
                <a:ext cx="441325" cy="644525"/>
              </a:xfrm>
              <a:prstGeom prst="can">
                <a:avLst>
                  <a:gd fmla="val 29316" name="adj"/>
                </a:avLst>
              </a:prstGeom>
              <a:solidFill>
                <a:srgbClr val="E6E6E6"/>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31" name="Google Shape;2031;p67"/>
              <p:cNvSpPr/>
              <p:nvPr/>
            </p:nvSpPr>
            <p:spPr>
              <a:xfrm>
                <a:off x="2769775" y="4704491"/>
                <a:ext cx="441325" cy="644525"/>
              </a:xfrm>
              <a:prstGeom prst="can">
                <a:avLst>
                  <a:gd fmla="val 29316" name="adj"/>
                </a:avLst>
              </a:prstGeom>
              <a:solidFill>
                <a:srgbClr val="E6E6E6"/>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032" name="Google Shape;2032;p67"/>
            <p:cNvSpPr/>
            <p:nvPr/>
          </p:nvSpPr>
          <p:spPr>
            <a:xfrm>
              <a:off x="2531543" y="5464647"/>
              <a:ext cx="699230" cy="270074"/>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lang="en-US" sz="1400">
                  <a:solidFill>
                    <a:srgbClr val="0043B2"/>
                  </a:solidFill>
                  <a:latin typeface="Arial"/>
                  <a:ea typeface="Arial"/>
                  <a:cs typeface="Arial"/>
                  <a:sym typeface="Arial"/>
                </a:rPr>
                <a:t>Sơ cấp</a:t>
              </a:r>
              <a:endParaRPr sz="1400">
                <a:solidFill>
                  <a:schemeClr val="dk1"/>
                </a:solidFill>
                <a:latin typeface="Arial"/>
                <a:ea typeface="Arial"/>
                <a:cs typeface="Arial"/>
                <a:sym typeface="Arial"/>
              </a:endParaRPr>
            </a:p>
          </p:txBody>
        </p:sp>
        <p:sp>
          <p:nvSpPr>
            <p:cNvPr id="2033" name="Google Shape;2033;p67"/>
            <p:cNvSpPr/>
            <p:nvPr/>
          </p:nvSpPr>
          <p:spPr>
            <a:xfrm>
              <a:off x="6122258" y="5464647"/>
              <a:ext cx="797013" cy="270074"/>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lang="en-US" sz="1400">
                  <a:solidFill>
                    <a:srgbClr val="0043B2"/>
                  </a:solidFill>
                  <a:latin typeface="Arial"/>
                  <a:ea typeface="Arial"/>
                  <a:cs typeface="Arial"/>
                  <a:sym typeface="Arial"/>
                </a:rPr>
                <a:t>Thứ cấp</a:t>
              </a:r>
              <a:endParaRPr sz="1400">
                <a:solidFill>
                  <a:schemeClr val="dk1"/>
                </a:solidFill>
                <a:latin typeface="Arial"/>
                <a:ea typeface="Arial"/>
                <a:cs typeface="Arial"/>
                <a:sym typeface="Arial"/>
              </a:endParaRPr>
            </a:p>
          </p:txBody>
        </p:sp>
        <p:sp>
          <p:nvSpPr>
            <p:cNvPr id="2034" name="Google Shape;2034;p67"/>
            <p:cNvSpPr/>
            <p:nvPr/>
          </p:nvSpPr>
          <p:spPr>
            <a:xfrm>
              <a:off x="4056623" y="4381859"/>
              <a:ext cx="1568058" cy="27001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lang="en-US" sz="1400">
                  <a:solidFill>
                    <a:srgbClr val="0043B2"/>
                  </a:solidFill>
                  <a:latin typeface="Arial"/>
                  <a:ea typeface="Arial"/>
                  <a:cs typeface="Arial"/>
                  <a:sym typeface="Arial"/>
                </a:rPr>
                <a:t>Typically &gt; 300mi</a:t>
              </a:r>
              <a:endParaRPr sz="1400">
                <a:solidFill>
                  <a:schemeClr val="dk1"/>
                </a:solidFill>
                <a:latin typeface="Arial"/>
                <a:ea typeface="Arial"/>
                <a:cs typeface="Arial"/>
                <a:sym typeface="Arial"/>
              </a:endParaRPr>
            </a:p>
          </p:txBody>
        </p:sp>
        <p:sp>
          <p:nvSpPr>
            <p:cNvPr id="2035" name="Google Shape;2035;p67"/>
            <p:cNvSpPr/>
            <p:nvPr/>
          </p:nvSpPr>
          <p:spPr>
            <a:xfrm>
              <a:off x="4478213" y="5232237"/>
              <a:ext cx="662361" cy="27001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lang="en-US" sz="1400">
                  <a:solidFill>
                    <a:srgbClr val="0043B2"/>
                  </a:solidFill>
                  <a:latin typeface="Arial"/>
                  <a:ea typeface="Arial"/>
                  <a:cs typeface="Arial"/>
                  <a:sym typeface="Arial"/>
                </a:rPr>
                <a:t>Async</a:t>
              </a:r>
              <a:endParaRPr sz="1400">
                <a:solidFill>
                  <a:schemeClr val="dk1"/>
                </a:solidFill>
                <a:latin typeface="Arial"/>
                <a:ea typeface="Arial"/>
                <a:cs typeface="Arial"/>
                <a:sym typeface="Arial"/>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0" name="Shape 2040"/>
        <p:cNvGrpSpPr/>
        <p:nvPr/>
      </p:nvGrpSpPr>
      <p:grpSpPr>
        <a:xfrm>
          <a:off x="0" y="0"/>
          <a:ext cx="0" cy="0"/>
          <a:chOff x="0" y="0"/>
          <a:chExt cx="0" cy="0"/>
        </a:xfrm>
      </p:grpSpPr>
      <p:sp>
        <p:nvSpPr>
          <p:cNvPr id="2041" name="Google Shape;2041;p6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Lưu trữ đám mây công cộng</a:t>
            </a:r>
            <a:endParaRPr/>
          </a:p>
        </p:txBody>
      </p:sp>
      <p:sp>
        <p:nvSpPr>
          <p:cNvPr id="2042" name="Google Shape;2042;p68"/>
          <p:cNvSpPr txBox="1"/>
          <p:nvPr>
            <p:ph idx="2" type="body"/>
          </p:nvPr>
        </p:nvSpPr>
        <p:spPr>
          <a:xfrm>
            <a:off x="535872" y="1376295"/>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RA-GRS: Đọc truy cập bộ lưu trữ được sao chép theo địa lý </a:t>
            </a:r>
            <a:endParaRPr/>
          </a:p>
        </p:txBody>
      </p:sp>
      <p:sp>
        <p:nvSpPr>
          <p:cNvPr id="2043" name="Google Shape;2043;p6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2044" name="Google Shape;2044;p6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RA-GRS: Read Access Geo Replicated Storage (Đọc truy cập bộ lưu trữ được sao chép theo địa lý )</a:t>
            </a:r>
            <a:endParaRPr/>
          </a:p>
          <a:p>
            <a:pPr indent="-177800" lvl="0" marL="177800" rtl="0" algn="l">
              <a:lnSpc>
                <a:spcPct val="128571"/>
              </a:lnSpc>
              <a:spcBef>
                <a:spcPts val="1000"/>
              </a:spcBef>
              <a:spcAft>
                <a:spcPts val="0"/>
              </a:spcAft>
              <a:buClr>
                <a:srgbClr val="262626"/>
              </a:buClr>
              <a:buSzPts val="1400"/>
              <a:buFont typeface="Arial"/>
              <a:buChar char="•"/>
            </a:pPr>
            <a:r>
              <a:rPr lang="en-US"/>
              <a:t>It provides read-only access to the secondary storage through an accessible endpoint to allow for load-balanced queries</a:t>
            </a:r>
            <a:endParaRPr/>
          </a:p>
        </p:txBody>
      </p:sp>
      <p:grpSp>
        <p:nvGrpSpPr>
          <p:cNvPr id="2045" name="Google Shape;2045;p68"/>
          <p:cNvGrpSpPr/>
          <p:nvPr/>
        </p:nvGrpSpPr>
        <p:grpSpPr>
          <a:xfrm>
            <a:off x="3262033" y="3140968"/>
            <a:ext cx="3330183" cy="1487666"/>
            <a:chOff x="2330636" y="3598653"/>
            <a:chExt cx="4814863" cy="2150905"/>
          </a:xfrm>
        </p:grpSpPr>
        <p:grpSp>
          <p:nvGrpSpPr>
            <p:cNvPr id="2046" name="Google Shape;2046;p68"/>
            <p:cNvGrpSpPr/>
            <p:nvPr/>
          </p:nvGrpSpPr>
          <p:grpSpPr>
            <a:xfrm>
              <a:off x="2438400" y="3598653"/>
              <a:ext cx="800436" cy="721080"/>
              <a:chOff x="2409371" y="3779547"/>
              <a:chExt cx="1070243" cy="964139"/>
            </a:xfrm>
          </p:grpSpPr>
          <p:sp>
            <p:nvSpPr>
              <p:cNvPr id="2047" name="Google Shape;2047;p68"/>
              <p:cNvSpPr/>
              <p:nvPr/>
            </p:nvSpPr>
            <p:spPr>
              <a:xfrm>
                <a:off x="2409371" y="3779549"/>
                <a:ext cx="537029" cy="964137"/>
              </a:xfrm>
              <a:prstGeom prst="downArrow">
                <a:avLst>
                  <a:gd fmla="val 50000" name="adj1"/>
                  <a:gd fmla="val 50000" name="adj2"/>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2048" name="Google Shape;2048;p68"/>
              <p:cNvSpPr/>
              <p:nvPr/>
            </p:nvSpPr>
            <p:spPr>
              <a:xfrm rot="10800000">
                <a:off x="2942585" y="3779547"/>
                <a:ext cx="537029" cy="964137"/>
              </a:xfrm>
              <a:prstGeom prst="downArrow">
                <a:avLst>
                  <a:gd fmla="val 50000" name="adj1"/>
                  <a:gd fmla="val 50000" name="adj2"/>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grpSp>
        <p:sp>
          <p:nvSpPr>
            <p:cNvPr id="2049" name="Google Shape;2049;p68"/>
            <p:cNvSpPr/>
            <p:nvPr/>
          </p:nvSpPr>
          <p:spPr>
            <a:xfrm rot="-5400000">
              <a:off x="4594144" y="4038409"/>
              <a:ext cx="401645" cy="1763866"/>
            </a:xfrm>
            <a:prstGeom prst="downArrow">
              <a:avLst>
                <a:gd fmla="val 50000" name="adj1"/>
                <a:gd fmla="val 50000" name="adj2"/>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grpSp>
          <p:nvGrpSpPr>
            <p:cNvPr id="2050" name="Google Shape;2050;p68"/>
            <p:cNvGrpSpPr/>
            <p:nvPr/>
          </p:nvGrpSpPr>
          <p:grpSpPr>
            <a:xfrm>
              <a:off x="2330636" y="4501469"/>
              <a:ext cx="1123764" cy="837746"/>
              <a:chOff x="2273486" y="4511270"/>
              <a:chExt cx="937614" cy="837746"/>
            </a:xfrm>
          </p:grpSpPr>
          <p:sp>
            <p:nvSpPr>
              <p:cNvPr id="2051" name="Google Shape;2051;p68"/>
              <p:cNvSpPr/>
              <p:nvPr/>
            </p:nvSpPr>
            <p:spPr>
              <a:xfrm>
                <a:off x="2273486" y="4511270"/>
                <a:ext cx="441325" cy="644525"/>
              </a:xfrm>
              <a:prstGeom prst="can">
                <a:avLst>
                  <a:gd fmla="val 29316" name="adj"/>
                </a:avLst>
              </a:prstGeom>
              <a:solidFill>
                <a:srgbClr val="66A1FE"/>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2052" name="Google Shape;2052;p68"/>
              <p:cNvSpPr/>
              <p:nvPr/>
            </p:nvSpPr>
            <p:spPr>
              <a:xfrm>
                <a:off x="2494148" y="4608723"/>
                <a:ext cx="441325" cy="644525"/>
              </a:xfrm>
              <a:prstGeom prst="can">
                <a:avLst>
                  <a:gd fmla="val 29316" name="adj"/>
                </a:avLst>
              </a:prstGeom>
              <a:solidFill>
                <a:srgbClr val="66A1FE"/>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2053" name="Google Shape;2053;p68"/>
              <p:cNvSpPr/>
              <p:nvPr/>
            </p:nvSpPr>
            <p:spPr>
              <a:xfrm>
                <a:off x="2769775" y="4704491"/>
                <a:ext cx="441325" cy="644525"/>
              </a:xfrm>
              <a:prstGeom prst="can">
                <a:avLst>
                  <a:gd fmla="val 29316" name="adj"/>
                </a:avLst>
              </a:prstGeom>
              <a:solidFill>
                <a:srgbClr val="66A1FE"/>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grpSp>
        <p:grpSp>
          <p:nvGrpSpPr>
            <p:cNvPr id="2054" name="Google Shape;2054;p68"/>
            <p:cNvGrpSpPr/>
            <p:nvPr/>
          </p:nvGrpSpPr>
          <p:grpSpPr>
            <a:xfrm>
              <a:off x="6021735" y="4501469"/>
              <a:ext cx="1123764" cy="837746"/>
              <a:chOff x="2273486" y="4511270"/>
              <a:chExt cx="937614" cy="837746"/>
            </a:xfrm>
          </p:grpSpPr>
          <p:sp>
            <p:nvSpPr>
              <p:cNvPr id="2055" name="Google Shape;2055;p68"/>
              <p:cNvSpPr/>
              <p:nvPr/>
            </p:nvSpPr>
            <p:spPr>
              <a:xfrm>
                <a:off x="2273486" y="4511270"/>
                <a:ext cx="441325" cy="644525"/>
              </a:xfrm>
              <a:prstGeom prst="can">
                <a:avLst>
                  <a:gd fmla="val 29316" name="adj"/>
                </a:avLst>
              </a:prstGeom>
              <a:solidFill>
                <a:srgbClr val="E6E6E6"/>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2056" name="Google Shape;2056;p68"/>
              <p:cNvSpPr/>
              <p:nvPr/>
            </p:nvSpPr>
            <p:spPr>
              <a:xfrm>
                <a:off x="2494148" y="4608723"/>
                <a:ext cx="441325" cy="644525"/>
              </a:xfrm>
              <a:prstGeom prst="can">
                <a:avLst>
                  <a:gd fmla="val 29316" name="adj"/>
                </a:avLst>
              </a:prstGeom>
              <a:solidFill>
                <a:srgbClr val="E6E6E6"/>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2057" name="Google Shape;2057;p68"/>
              <p:cNvSpPr/>
              <p:nvPr/>
            </p:nvSpPr>
            <p:spPr>
              <a:xfrm>
                <a:off x="2769775" y="4704491"/>
                <a:ext cx="441325" cy="644525"/>
              </a:xfrm>
              <a:prstGeom prst="can">
                <a:avLst>
                  <a:gd fmla="val 29316" name="adj"/>
                </a:avLst>
              </a:prstGeom>
              <a:solidFill>
                <a:srgbClr val="E6E6E6"/>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grpSp>
        <p:sp>
          <p:nvSpPr>
            <p:cNvPr id="2058" name="Google Shape;2058;p68"/>
            <p:cNvSpPr/>
            <p:nvPr/>
          </p:nvSpPr>
          <p:spPr>
            <a:xfrm>
              <a:off x="2393829" y="5395791"/>
              <a:ext cx="906670" cy="353767"/>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lang="en-US" sz="1200">
                  <a:solidFill>
                    <a:srgbClr val="0043B2"/>
                  </a:solidFill>
                  <a:latin typeface="Arial"/>
                  <a:ea typeface="Arial"/>
                  <a:cs typeface="Arial"/>
                  <a:sym typeface="Arial"/>
                </a:rPr>
                <a:t>Sơ cấp</a:t>
              </a:r>
              <a:endParaRPr sz="1200">
                <a:solidFill>
                  <a:schemeClr val="dk1"/>
                </a:solidFill>
                <a:latin typeface="Arial"/>
                <a:ea typeface="Arial"/>
                <a:cs typeface="Arial"/>
                <a:sym typeface="Arial"/>
              </a:endParaRPr>
            </a:p>
          </p:txBody>
        </p:sp>
        <p:sp>
          <p:nvSpPr>
            <p:cNvPr id="2059" name="Google Shape;2059;p68"/>
            <p:cNvSpPr/>
            <p:nvPr/>
          </p:nvSpPr>
          <p:spPr>
            <a:xfrm>
              <a:off x="5984545" y="5395791"/>
              <a:ext cx="1027188" cy="353767"/>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lang="en-US" sz="1200">
                  <a:solidFill>
                    <a:srgbClr val="0043B2"/>
                  </a:solidFill>
                  <a:latin typeface="Arial"/>
                  <a:ea typeface="Arial"/>
                  <a:cs typeface="Arial"/>
                  <a:sym typeface="Arial"/>
                </a:rPr>
                <a:t>Thứ cấp</a:t>
              </a:r>
              <a:endParaRPr sz="1200">
                <a:solidFill>
                  <a:schemeClr val="dk1"/>
                </a:solidFill>
                <a:latin typeface="Arial"/>
                <a:ea typeface="Arial"/>
                <a:cs typeface="Arial"/>
                <a:sym typeface="Arial"/>
              </a:endParaRPr>
            </a:p>
          </p:txBody>
        </p:sp>
        <p:sp>
          <p:nvSpPr>
            <p:cNvPr id="2060" name="Google Shape;2060;p68"/>
            <p:cNvSpPr/>
            <p:nvPr/>
          </p:nvSpPr>
          <p:spPr>
            <a:xfrm>
              <a:off x="3468888" y="4395424"/>
              <a:ext cx="2484998" cy="353767"/>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lang="en-US" sz="1200">
                  <a:solidFill>
                    <a:srgbClr val="0043B2"/>
                  </a:solidFill>
                  <a:latin typeface="Arial"/>
                  <a:ea typeface="Arial"/>
                  <a:cs typeface="Arial"/>
                  <a:sym typeface="Arial"/>
                </a:rPr>
                <a:t>Thông thường &gt; 300mi</a:t>
              </a:r>
              <a:endParaRPr sz="1200">
                <a:solidFill>
                  <a:schemeClr val="dk1"/>
                </a:solidFill>
                <a:latin typeface="Arial"/>
                <a:ea typeface="Arial"/>
                <a:cs typeface="Arial"/>
                <a:sym typeface="Arial"/>
              </a:endParaRPr>
            </a:p>
          </p:txBody>
        </p:sp>
        <p:sp>
          <p:nvSpPr>
            <p:cNvPr id="2061" name="Google Shape;2061;p68"/>
            <p:cNvSpPr/>
            <p:nvPr/>
          </p:nvSpPr>
          <p:spPr>
            <a:xfrm>
              <a:off x="4354269" y="5177151"/>
              <a:ext cx="860317" cy="353676"/>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lang="en-US" sz="1200">
                  <a:solidFill>
                    <a:srgbClr val="0043B2"/>
                  </a:solidFill>
                  <a:latin typeface="Arial"/>
                  <a:ea typeface="Arial"/>
                  <a:cs typeface="Arial"/>
                  <a:sym typeface="Arial"/>
                </a:rPr>
                <a:t>Async</a:t>
              </a:r>
              <a:endParaRPr sz="1200">
                <a:solidFill>
                  <a:schemeClr val="dk1"/>
                </a:solidFill>
                <a:latin typeface="Arial"/>
                <a:ea typeface="Arial"/>
                <a:cs typeface="Arial"/>
                <a:sym typeface="Arial"/>
              </a:endParaRPr>
            </a:p>
          </p:txBody>
        </p:sp>
      </p:grpSp>
      <p:graphicFrame>
        <p:nvGraphicFramePr>
          <p:cNvPr id="2062" name="Google Shape;2062;p68"/>
          <p:cNvGraphicFramePr/>
          <p:nvPr/>
        </p:nvGraphicFramePr>
        <p:xfrm>
          <a:off x="554435" y="4732501"/>
          <a:ext cx="3000000" cy="3000000"/>
        </p:xfrm>
        <a:graphic>
          <a:graphicData uri="http://schemas.openxmlformats.org/drawingml/2006/table">
            <a:tbl>
              <a:tblPr bandRow="1" firstRow="1">
                <a:noFill/>
                <a:tableStyleId>{C134E66D-A12D-4BAF-B149-AE44785F04D8}</a:tableStyleId>
              </a:tblPr>
              <a:tblGrid>
                <a:gridCol w="4386050"/>
                <a:gridCol w="1119125"/>
                <a:gridCol w="1050875"/>
                <a:gridCol w="1146400"/>
                <a:gridCol w="1094675"/>
              </a:tblGrid>
              <a:tr h="239675">
                <a:tc>
                  <a:txBody>
                    <a:bodyPr/>
                    <a:lstStyle/>
                    <a:p>
                      <a:pPr indent="0" lvl="0" marL="0" marR="0" rtl="0" algn="ctr">
                        <a:lnSpc>
                          <a:spcPct val="100000"/>
                        </a:lnSpc>
                        <a:spcBef>
                          <a:spcPts val="0"/>
                        </a:spcBef>
                        <a:spcAft>
                          <a:spcPts val="0"/>
                        </a:spcAft>
                        <a:buClr>
                          <a:schemeClr val="dk1"/>
                        </a:buClr>
                        <a:buSzPts val="1400"/>
                        <a:buFont typeface="Arial"/>
                        <a:buNone/>
                      </a:pPr>
                      <a:r>
                        <a:rPr b="0" lang="en-US" sz="1400">
                          <a:solidFill>
                            <a:schemeClr val="dk1"/>
                          </a:solidFill>
                          <a:latin typeface="Arial"/>
                          <a:ea typeface="Arial"/>
                          <a:cs typeface="Arial"/>
                          <a:sym typeface="Arial"/>
                        </a:rPr>
                        <a:t>Chiến lược nhân rộng</a:t>
                      </a:r>
                      <a:endParaRPr b="0"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lang="en-US" sz="1400">
                          <a:solidFill>
                            <a:schemeClr val="dk1"/>
                          </a:solidFill>
                          <a:latin typeface="Arial"/>
                          <a:ea typeface="Arial"/>
                          <a:cs typeface="Arial"/>
                          <a:sym typeface="Arial"/>
                        </a:rPr>
                        <a:t>LRS</a:t>
                      </a:r>
                      <a:endParaRPr b="0" sz="1400">
                        <a:solidFill>
                          <a:schemeClr val="dk1"/>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lang="en-US" sz="1400">
                          <a:solidFill>
                            <a:schemeClr val="dk1"/>
                          </a:solidFill>
                          <a:latin typeface="Arial"/>
                          <a:ea typeface="Arial"/>
                          <a:cs typeface="Arial"/>
                          <a:sym typeface="Arial"/>
                        </a:rPr>
                        <a:t>ZRS</a:t>
                      </a:r>
                      <a:endParaRPr b="0"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lang="en-US" sz="1400">
                          <a:solidFill>
                            <a:schemeClr val="dk1"/>
                          </a:solidFill>
                          <a:latin typeface="Arial"/>
                          <a:ea typeface="Arial"/>
                          <a:cs typeface="Arial"/>
                          <a:sym typeface="Arial"/>
                        </a:rPr>
                        <a:t>GRS</a:t>
                      </a:r>
                      <a:endParaRPr b="0"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lang="en-US" sz="1400">
                          <a:solidFill>
                            <a:schemeClr val="dk1"/>
                          </a:solidFill>
                          <a:latin typeface="Arial"/>
                          <a:ea typeface="Arial"/>
                          <a:cs typeface="Arial"/>
                          <a:sym typeface="Arial"/>
                        </a:rPr>
                        <a:t>RA-GRS</a:t>
                      </a:r>
                      <a:endParaRPr b="0"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341050">
                <a:tc>
                  <a:txBody>
                    <a:bodyPr/>
                    <a:lstStyle/>
                    <a:p>
                      <a:pPr indent="0" lvl="0" marL="0" marR="0" rtl="0" algn="ctr">
                        <a:lnSpc>
                          <a:spcPct val="100000"/>
                        </a:lnSpc>
                        <a:spcBef>
                          <a:spcPts val="0"/>
                        </a:spcBef>
                        <a:spcAft>
                          <a:spcPts val="0"/>
                        </a:spcAft>
                        <a:buNone/>
                      </a:pPr>
                      <a:r>
                        <a:rPr b="0" lang="en-US" sz="1300">
                          <a:solidFill>
                            <a:srgbClr val="262626"/>
                          </a:solidFill>
                          <a:latin typeface="Arial"/>
                          <a:ea typeface="Arial"/>
                          <a:cs typeface="Arial"/>
                          <a:sym typeface="Arial"/>
                        </a:rPr>
                        <a:t>Liệu dữ liệu có được sao chép vào nhiều trung tâm dữ liệu hay không</a:t>
                      </a:r>
                      <a:endParaRPr b="0" sz="1300">
                        <a:solidFill>
                          <a:srgbClr val="262626"/>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b="0" lang="en-US" sz="1300">
                          <a:solidFill>
                            <a:srgbClr val="262626"/>
                          </a:solidFill>
                          <a:latin typeface="Arial"/>
                          <a:ea typeface="Arial"/>
                          <a:cs typeface="Arial"/>
                          <a:sym typeface="Arial"/>
                        </a:rPr>
                        <a:t>Không</a:t>
                      </a:r>
                      <a:endParaRPr b="0" sz="1300">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300">
                          <a:solidFill>
                            <a:srgbClr val="262626"/>
                          </a:solidFill>
                          <a:latin typeface="Arial"/>
                          <a:ea typeface="Arial"/>
                          <a:cs typeface="Arial"/>
                          <a:sym typeface="Arial"/>
                        </a:rPr>
                        <a:t>Có</a:t>
                      </a:r>
                      <a:endParaRPr b="0" sz="1300">
                        <a:solidFill>
                          <a:srgbClr val="262626"/>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300">
                          <a:solidFill>
                            <a:srgbClr val="262626"/>
                          </a:solidFill>
                          <a:latin typeface="Arial"/>
                          <a:ea typeface="Arial"/>
                          <a:cs typeface="Arial"/>
                          <a:sym typeface="Arial"/>
                        </a:rPr>
                        <a:t>Có</a:t>
                      </a:r>
                      <a:endParaRPr b="0" sz="1300">
                        <a:solidFill>
                          <a:srgbClr val="262626"/>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300">
                          <a:solidFill>
                            <a:srgbClr val="262626"/>
                          </a:solidFill>
                          <a:latin typeface="Arial"/>
                          <a:ea typeface="Arial"/>
                          <a:cs typeface="Arial"/>
                          <a:sym typeface="Arial"/>
                        </a:rPr>
                        <a:t>Có</a:t>
                      </a:r>
                      <a:endParaRPr b="0" sz="1300">
                        <a:solidFill>
                          <a:srgbClr val="262626"/>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41050">
                <a:tc>
                  <a:txBody>
                    <a:bodyPr/>
                    <a:lstStyle/>
                    <a:p>
                      <a:pPr indent="0" lvl="0" marL="0" marR="0" rtl="0" algn="ctr">
                        <a:lnSpc>
                          <a:spcPct val="100000"/>
                        </a:lnSpc>
                        <a:spcBef>
                          <a:spcPts val="0"/>
                        </a:spcBef>
                        <a:spcAft>
                          <a:spcPts val="0"/>
                        </a:spcAft>
                        <a:buNone/>
                      </a:pPr>
                      <a:r>
                        <a:rPr b="0" lang="en-US" sz="1300">
                          <a:solidFill>
                            <a:srgbClr val="262626"/>
                          </a:solidFill>
                          <a:latin typeface="Arial"/>
                          <a:ea typeface="Arial"/>
                          <a:cs typeface="Arial"/>
                          <a:sym typeface="Arial"/>
                        </a:rPr>
                        <a:t>Vị trí thứ cấp đọc dịch vụ như sơ</a:t>
                      </a:r>
                      <a:r>
                        <a:rPr b="0" lang="en-US" sz="1300">
                          <a:solidFill>
                            <a:srgbClr val="262626"/>
                          </a:solidFill>
                          <a:latin typeface="Arial"/>
                          <a:ea typeface="Arial"/>
                          <a:cs typeface="Arial"/>
                          <a:sym typeface="Arial"/>
                        </a:rPr>
                        <a:t> cấp</a:t>
                      </a:r>
                      <a:endParaRPr b="0" sz="1300">
                        <a:solidFill>
                          <a:srgbClr val="262626"/>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b="0" lang="en-US" sz="1300">
                          <a:solidFill>
                            <a:srgbClr val="262626"/>
                          </a:solidFill>
                          <a:latin typeface="Arial"/>
                          <a:ea typeface="Arial"/>
                          <a:cs typeface="Arial"/>
                          <a:sym typeface="Arial"/>
                        </a:rPr>
                        <a:t>Không</a:t>
                      </a:r>
                      <a:endParaRPr b="0" sz="1300">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300">
                          <a:solidFill>
                            <a:srgbClr val="262626"/>
                          </a:solidFill>
                          <a:latin typeface="Arial"/>
                          <a:ea typeface="Arial"/>
                          <a:cs typeface="Arial"/>
                          <a:sym typeface="Arial"/>
                        </a:rPr>
                        <a:t>Không</a:t>
                      </a:r>
                      <a:endParaRPr b="0" sz="1300">
                        <a:solidFill>
                          <a:srgbClr val="262626"/>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300">
                          <a:solidFill>
                            <a:srgbClr val="262626"/>
                          </a:solidFill>
                          <a:latin typeface="Arial"/>
                          <a:ea typeface="Arial"/>
                          <a:cs typeface="Arial"/>
                          <a:sym typeface="Arial"/>
                        </a:rPr>
                        <a:t>Không</a:t>
                      </a:r>
                      <a:endParaRPr b="0" sz="1300">
                        <a:solidFill>
                          <a:srgbClr val="262626"/>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300">
                          <a:solidFill>
                            <a:srgbClr val="262626"/>
                          </a:solidFill>
                          <a:latin typeface="Arial"/>
                          <a:ea typeface="Arial"/>
                          <a:cs typeface="Arial"/>
                          <a:sym typeface="Arial"/>
                        </a:rPr>
                        <a:t>Có</a:t>
                      </a:r>
                      <a:endParaRPr b="0" sz="1300">
                        <a:solidFill>
                          <a:srgbClr val="262626"/>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41050">
                <a:tc>
                  <a:txBody>
                    <a:bodyPr/>
                    <a:lstStyle/>
                    <a:p>
                      <a:pPr indent="0" lvl="0" marL="0" marR="0" rtl="0" algn="ctr">
                        <a:lnSpc>
                          <a:spcPct val="100000"/>
                        </a:lnSpc>
                        <a:spcBef>
                          <a:spcPts val="0"/>
                        </a:spcBef>
                        <a:spcAft>
                          <a:spcPts val="0"/>
                        </a:spcAft>
                        <a:buNone/>
                      </a:pPr>
                      <a:r>
                        <a:rPr b="0" lang="en-US" sz="1300">
                          <a:solidFill>
                            <a:srgbClr val="262626"/>
                          </a:solidFill>
                          <a:latin typeface="Arial"/>
                          <a:ea typeface="Arial"/>
                          <a:cs typeface="Arial"/>
                          <a:sym typeface="Arial"/>
                        </a:rPr>
                        <a:t>Số bản sao</a:t>
                      </a:r>
                      <a:endParaRPr b="0" sz="1300">
                        <a:solidFill>
                          <a:srgbClr val="262626"/>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b="0" lang="en-US" sz="1300">
                          <a:solidFill>
                            <a:srgbClr val="262626"/>
                          </a:solidFill>
                          <a:latin typeface="Arial"/>
                          <a:ea typeface="Arial"/>
                          <a:cs typeface="Arial"/>
                          <a:sym typeface="Arial"/>
                        </a:rPr>
                        <a:t>3</a:t>
                      </a:r>
                      <a:endParaRPr b="0" sz="1300">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300">
                          <a:solidFill>
                            <a:srgbClr val="262626"/>
                          </a:solidFill>
                          <a:latin typeface="Arial"/>
                          <a:ea typeface="Arial"/>
                          <a:cs typeface="Arial"/>
                          <a:sym typeface="Arial"/>
                        </a:rPr>
                        <a:t>3</a:t>
                      </a:r>
                      <a:endParaRPr b="0" sz="1300">
                        <a:solidFill>
                          <a:srgbClr val="262626"/>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300">
                          <a:solidFill>
                            <a:srgbClr val="262626"/>
                          </a:solidFill>
                          <a:latin typeface="Arial"/>
                          <a:ea typeface="Arial"/>
                          <a:cs typeface="Arial"/>
                          <a:sym typeface="Arial"/>
                        </a:rPr>
                        <a:t>6 </a:t>
                      </a:r>
                      <a:endParaRPr b="0" sz="1300">
                        <a:solidFill>
                          <a:srgbClr val="262626"/>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0" lang="en-US" sz="1300">
                          <a:solidFill>
                            <a:srgbClr val="262626"/>
                          </a:solidFill>
                          <a:latin typeface="Arial"/>
                          <a:ea typeface="Arial"/>
                          <a:cs typeface="Arial"/>
                          <a:sym typeface="Arial"/>
                        </a:rPr>
                        <a:t>6</a:t>
                      </a:r>
                      <a:endParaRPr b="0" sz="1300">
                        <a:solidFill>
                          <a:srgbClr val="262626"/>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7" name="Shape 2067"/>
        <p:cNvGrpSpPr/>
        <p:nvPr/>
      </p:nvGrpSpPr>
      <p:grpSpPr>
        <a:xfrm>
          <a:off x="0" y="0"/>
          <a:ext cx="0" cy="0"/>
          <a:chOff x="0" y="0"/>
          <a:chExt cx="0" cy="0"/>
        </a:xfrm>
      </p:grpSpPr>
      <p:sp>
        <p:nvSpPr>
          <p:cNvPr id="2068" name="Google Shape;2068;p6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Lưu trữ đám mây công cộng</a:t>
            </a:r>
            <a:endParaRPr/>
          </a:p>
        </p:txBody>
      </p:sp>
      <p:sp>
        <p:nvSpPr>
          <p:cNvPr id="2069" name="Google Shape;2069;p6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loại lưu trữ</a:t>
            </a:r>
            <a:endParaRPr/>
          </a:p>
        </p:txBody>
      </p:sp>
      <p:sp>
        <p:nvSpPr>
          <p:cNvPr id="2070" name="Google Shape;2070;p6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2071" name="Google Shape;2071;p6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Bộ nhớ tiêu chuẩn (mặc định)</a:t>
            </a:r>
            <a:endParaRPr/>
          </a:p>
          <a:p>
            <a:pPr indent="-182563" lvl="1" marL="360363" rtl="0" algn="l">
              <a:lnSpc>
                <a:spcPct val="138461"/>
              </a:lnSpc>
              <a:spcBef>
                <a:spcPts val="200"/>
              </a:spcBef>
              <a:spcAft>
                <a:spcPts val="0"/>
              </a:spcAft>
              <a:buClr>
                <a:srgbClr val="262626"/>
              </a:buClr>
              <a:buSzPts val="1040"/>
              <a:buChar char="•"/>
            </a:pPr>
            <a:r>
              <a:rPr lang="en-US"/>
              <a:t>Khi quyết định các dịch vụ Lưu trữ Azure, hiệu suất và chi phí là hai yếu tố quan trọng</a:t>
            </a:r>
            <a:endParaRPr/>
          </a:p>
          <a:p>
            <a:pPr indent="-182563" lvl="1" marL="360363" rtl="0" algn="l">
              <a:lnSpc>
                <a:spcPct val="138461"/>
              </a:lnSpc>
              <a:spcBef>
                <a:spcPts val="200"/>
              </a:spcBef>
              <a:spcAft>
                <a:spcPts val="0"/>
              </a:spcAft>
              <a:buClr>
                <a:srgbClr val="262626"/>
              </a:buClr>
              <a:buSzPts val="1040"/>
              <a:buChar char="•"/>
            </a:pPr>
            <a:r>
              <a:rPr lang="en-US"/>
              <a:t>Đĩa quay thông thường, hàng hóa</a:t>
            </a:r>
            <a:endParaRPr/>
          </a:p>
          <a:p>
            <a:pPr indent="-177800" lvl="0" marL="177800" rtl="0" algn="l">
              <a:lnSpc>
                <a:spcPct val="128571"/>
              </a:lnSpc>
              <a:spcBef>
                <a:spcPts val="1000"/>
              </a:spcBef>
              <a:spcAft>
                <a:spcPts val="0"/>
              </a:spcAft>
              <a:buClr>
                <a:srgbClr val="262626"/>
              </a:buClr>
              <a:buSzPts val="1400"/>
              <a:buFont typeface="Arial"/>
              <a:buChar char="•"/>
            </a:pPr>
            <a:r>
              <a:rPr lang="en-US"/>
              <a:t>Dung lượng cao cấp</a:t>
            </a:r>
            <a:endParaRPr/>
          </a:p>
          <a:p>
            <a:pPr indent="-182563" lvl="1" marL="360363" rtl="0" algn="l">
              <a:lnSpc>
                <a:spcPct val="138461"/>
              </a:lnSpc>
              <a:spcBef>
                <a:spcPts val="200"/>
              </a:spcBef>
              <a:spcAft>
                <a:spcPts val="0"/>
              </a:spcAft>
              <a:buClr>
                <a:srgbClr val="262626"/>
              </a:buClr>
              <a:buSzPts val="1040"/>
              <a:buChar char="•"/>
            </a:pPr>
            <a:r>
              <a:rPr lang="en-US"/>
              <a:t>Để hỗ trợ ổ đĩa có hiệu suất cao, độ trễ thấp</a:t>
            </a:r>
            <a:endParaRPr/>
          </a:p>
          <a:p>
            <a:pPr indent="-182563" lvl="1" marL="360363" rtl="0" algn="l">
              <a:lnSpc>
                <a:spcPct val="138461"/>
              </a:lnSpc>
              <a:spcBef>
                <a:spcPts val="200"/>
              </a:spcBef>
              <a:spcAft>
                <a:spcPts val="0"/>
              </a:spcAft>
              <a:buClr>
                <a:srgbClr val="262626"/>
              </a:buClr>
              <a:buSzPts val="1040"/>
              <a:buChar char="•"/>
            </a:pPr>
            <a:r>
              <a:rPr lang="en-US"/>
              <a:t>Lưu trữ dữ liệu trên ổ cứng thể rắn (SSD)</a:t>
            </a:r>
            <a:endParaRPr/>
          </a:p>
          <a:p>
            <a:pPr indent="-177800" lvl="0" marL="177800" rtl="0" algn="l">
              <a:lnSpc>
                <a:spcPct val="128571"/>
              </a:lnSpc>
              <a:spcBef>
                <a:spcPts val="1000"/>
              </a:spcBef>
              <a:spcAft>
                <a:spcPts val="0"/>
              </a:spcAft>
              <a:buClr>
                <a:srgbClr val="262626"/>
              </a:buClr>
              <a:buSzPts val="1400"/>
              <a:buFont typeface="Arial"/>
              <a:buChar char="•"/>
            </a:pPr>
            <a:r>
              <a:rPr lang="en-US"/>
              <a:t>Kho lưu trữ lạnh (Cold storage)</a:t>
            </a:r>
            <a:endParaRPr/>
          </a:p>
          <a:p>
            <a:pPr indent="-182563" lvl="1" marL="360363" rtl="0" algn="l">
              <a:lnSpc>
                <a:spcPct val="138461"/>
              </a:lnSpc>
              <a:spcBef>
                <a:spcPts val="200"/>
              </a:spcBef>
              <a:spcAft>
                <a:spcPts val="0"/>
              </a:spcAft>
              <a:buClr>
                <a:srgbClr val="262626"/>
              </a:buClr>
              <a:buSzPts val="1040"/>
              <a:buChar char="•"/>
            </a:pPr>
            <a:r>
              <a:rPr lang="en-US"/>
              <a:t>Dịch vụ này hướng tới truy cập không thường xuyên</a:t>
            </a:r>
            <a:endParaRPr/>
          </a:p>
          <a:p>
            <a:pPr indent="-182563" lvl="1" marL="360363" rtl="0" algn="l">
              <a:lnSpc>
                <a:spcPct val="138461"/>
              </a:lnSpc>
              <a:spcBef>
                <a:spcPts val="200"/>
              </a:spcBef>
              <a:spcAft>
                <a:spcPts val="0"/>
              </a:spcAft>
              <a:buClr>
                <a:srgbClr val="262626"/>
              </a:buClr>
              <a:buSzPts val="1040"/>
              <a:buChar char="•"/>
            </a:pPr>
            <a:r>
              <a:rPr lang="en-US"/>
              <a:t>Nó được thiết kế cho mục đích lưu trữ dữ liệu, chẳng hạn như sao lưu cơ sở dữ liệu và VM.</a:t>
            </a:r>
            <a:endParaRPr/>
          </a:p>
          <a:p>
            <a:pPr indent="-182563" lvl="1" marL="360363" rtl="0" algn="l">
              <a:lnSpc>
                <a:spcPct val="138461"/>
              </a:lnSpc>
              <a:spcBef>
                <a:spcPts val="200"/>
              </a:spcBef>
              <a:spcAft>
                <a:spcPts val="0"/>
              </a:spcAft>
              <a:buClr>
                <a:srgbClr val="262626"/>
              </a:buClr>
              <a:buSzPts val="1040"/>
              <a:buChar char="•"/>
            </a:pPr>
            <a:r>
              <a:rPr lang="en-US"/>
              <a:t>API và SDK giữa bộ lưu trữ nóng và bộ nhớ mát giống hệt nhau</a:t>
            </a:r>
            <a:endParaRPr/>
          </a:p>
          <a:p>
            <a:pPr indent="-182563" lvl="1" marL="360363" rtl="0" algn="l">
              <a:lnSpc>
                <a:spcPct val="138461"/>
              </a:lnSpc>
              <a:spcBef>
                <a:spcPts val="200"/>
              </a:spcBef>
              <a:spcAft>
                <a:spcPts val="0"/>
              </a:spcAft>
              <a:buClr>
                <a:srgbClr val="262626"/>
              </a:buClr>
              <a:buSzPts val="1040"/>
              <a:buChar char="•"/>
            </a:pPr>
            <a:r>
              <a:rPr lang="en-US"/>
              <a:t>Chi phí rẻ hơn. Nếu bạn truy cập thường xuyên thì chi phí đọc dữ liệu càng cao. (Xem xét không gian lưu trữ &amp; tần suất sử dụng)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138" name="Google Shape;138;p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Hadoop HDFS</a:t>
            </a:r>
            <a:endParaRPr/>
          </a:p>
        </p:txBody>
      </p:sp>
      <p:sp>
        <p:nvSpPr>
          <p:cNvPr id="139" name="Google Shape;139;p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40" name="Google Shape;140;p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Hiệu quả:</a:t>
            </a:r>
            <a:endParaRPr/>
          </a:p>
          <a:p>
            <a:pPr indent="-182563" lvl="1" marL="360363" rtl="0" algn="l">
              <a:lnSpc>
                <a:spcPct val="138461"/>
              </a:lnSpc>
              <a:spcBef>
                <a:spcPts val="200"/>
              </a:spcBef>
              <a:spcAft>
                <a:spcPts val="0"/>
              </a:spcAft>
              <a:buClr>
                <a:srgbClr val="262626"/>
              </a:buClr>
              <a:buSzPts val="1040"/>
              <a:buChar char="•"/>
            </a:pPr>
            <a:r>
              <a:rPr lang="en-US"/>
              <a:t>Quét hiệu quả lượng lớn dữ liệu</a:t>
            </a:r>
            <a:endParaRPr/>
          </a:p>
          <a:p>
            <a:pPr indent="-182563" lvl="1" marL="360363" rtl="0" algn="l">
              <a:lnSpc>
                <a:spcPct val="138461"/>
              </a:lnSpc>
              <a:spcBef>
                <a:spcPts val="200"/>
              </a:spcBef>
              <a:spcAft>
                <a:spcPts val="0"/>
              </a:spcAft>
              <a:buClr>
                <a:srgbClr val="262626"/>
              </a:buClr>
              <a:buSzPts val="1040"/>
              <a:buChar char="•"/>
            </a:pPr>
            <a:r>
              <a:rPr lang="en-US"/>
              <a:t>Tích lũy dữ liệu với thông lượng cao</a:t>
            </a:r>
            <a:endParaRPr/>
          </a:p>
          <a:p>
            <a:pPr indent="-182563" lvl="1" marL="360363" rtl="0" algn="l">
              <a:lnSpc>
                <a:spcPct val="138461"/>
              </a:lnSpc>
              <a:spcBef>
                <a:spcPts val="200"/>
              </a:spcBef>
              <a:spcAft>
                <a:spcPts val="0"/>
              </a:spcAft>
              <a:buClr>
                <a:srgbClr val="262626"/>
              </a:buClr>
              <a:buSzPts val="1040"/>
              <a:buChar char="•"/>
            </a:pPr>
            <a:r>
              <a:rPr lang="en-US"/>
              <a:t>Nhiều tùy chọn SQL</a:t>
            </a:r>
            <a:endParaRPr/>
          </a:p>
          <a:p>
            <a:pPr indent="-182563" lvl="1" marL="360363" rtl="0" algn="l">
              <a:lnSpc>
                <a:spcPct val="138461"/>
              </a:lnSpc>
              <a:spcBef>
                <a:spcPts val="200"/>
              </a:spcBef>
              <a:spcAft>
                <a:spcPts val="0"/>
              </a:spcAft>
              <a:buClr>
                <a:srgbClr val="262626"/>
              </a:buClr>
              <a:buSzPts val="1040"/>
              <a:buChar char="•"/>
            </a:pPr>
            <a:r>
              <a:rPr lang="en-US"/>
              <a:t>Tất cả các động cơ xử lý</a:t>
            </a:r>
            <a:endParaRPr/>
          </a:p>
          <a:p>
            <a:pPr indent="-116523" lvl="1" marL="360363" rtl="0" algn="l">
              <a:lnSpc>
                <a:spcPct val="138461"/>
              </a:lnSpc>
              <a:spcBef>
                <a:spcPts val="200"/>
              </a:spcBef>
              <a:spcAft>
                <a:spcPts val="0"/>
              </a:spcAft>
              <a:buClr>
                <a:srgbClr val="262626"/>
              </a:buClr>
              <a:buSzPts val="1040"/>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p:txBody>
      </p:sp>
      <p:sp>
        <p:nvSpPr>
          <p:cNvPr id="141" name="Google Shape;141;p7"/>
          <p:cNvSpPr txBox="1"/>
          <p:nvPr/>
        </p:nvSpPr>
        <p:spPr>
          <a:xfrm>
            <a:off x="5104739" y="2226566"/>
            <a:ext cx="3801546" cy="2249179"/>
          </a:xfrm>
          <a:prstGeom prst="rect">
            <a:avLst/>
          </a:prstGeom>
          <a:noFill/>
          <a:ln>
            <a:noFill/>
          </a:ln>
        </p:spPr>
        <p:txBody>
          <a:bodyPr anchorCtr="0" anchor="t" bIns="45700" lIns="91425" spcFirstLastPara="1" rIns="91425" wrap="square" tIns="45700">
            <a:noAutofit/>
          </a:bodyPr>
          <a:lstStyle/>
          <a:p>
            <a:pPr indent="-177800" lvl="0" marL="177800" marR="0" rtl="0" algn="l">
              <a:lnSpc>
                <a:spcPct val="128571"/>
              </a:lnSpc>
              <a:spcBef>
                <a:spcPts val="0"/>
              </a:spcBef>
              <a:spcAft>
                <a:spcPts val="0"/>
              </a:spcAft>
              <a:buClr>
                <a:srgbClr val="262626"/>
              </a:buClr>
              <a:buSzPts val="1400"/>
              <a:buFont typeface="Arial"/>
              <a:buChar char="•"/>
            </a:pPr>
            <a:r>
              <a:rPr lang="en-US" sz="1400">
                <a:solidFill>
                  <a:srgbClr val="262626"/>
                </a:solidFill>
                <a:latin typeface="Arial"/>
                <a:ea typeface="Arial"/>
                <a:cs typeface="Arial"/>
                <a:sym typeface="Arial"/>
              </a:rPr>
              <a:t>Hạn chế:</a:t>
            </a:r>
            <a:endParaRPr sz="1400">
              <a:solidFill>
                <a:srgbClr val="262626"/>
              </a:solidFill>
              <a:latin typeface="Arial"/>
              <a:ea typeface="Arial"/>
              <a:cs typeface="Arial"/>
              <a:sym typeface="Arial"/>
            </a:endParaRPr>
          </a:p>
          <a:p>
            <a:pPr indent="-182563" lvl="1" marL="360363" marR="0" rtl="0" algn="l">
              <a:lnSpc>
                <a:spcPct val="138461"/>
              </a:lnSpc>
              <a:spcBef>
                <a:spcPts val="500"/>
              </a:spcBef>
              <a:spcAft>
                <a:spcPts val="0"/>
              </a:spcAft>
              <a:buClr>
                <a:srgbClr val="262626"/>
              </a:buClr>
              <a:buSzPts val="1040"/>
              <a:buFont typeface="Arial"/>
              <a:buChar char="•"/>
            </a:pPr>
            <a:r>
              <a:rPr b="0" i="0" lang="en-US" sz="1300" u="none" cap="none" strike="noStrike">
                <a:solidFill>
                  <a:srgbClr val="262626"/>
                </a:solidFill>
                <a:latin typeface="Arial"/>
                <a:ea typeface="Arial"/>
                <a:cs typeface="Arial"/>
                <a:sym typeface="Arial"/>
              </a:rPr>
              <a:t>Truy cập một hàng có vấn đề</a:t>
            </a:r>
            <a:endParaRPr b="0" i="0" sz="1300" u="none" cap="none" strike="noStrike">
              <a:solidFill>
                <a:srgbClr val="262626"/>
              </a:solidFill>
              <a:latin typeface="Arial"/>
              <a:ea typeface="Arial"/>
              <a:cs typeface="Arial"/>
              <a:sym typeface="Arial"/>
            </a:endParaRPr>
          </a:p>
          <a:p>
            <a:pPr indent="-182563" lvl="1" marL="360363" marR="0" rtl="0" algn="l">
              <a:lnSpc>
                <a:spcPct val="138461"/>
              </a:lnSpc>
              <a:spcBef>
                <a:spcPts val="500"/>
              </a:spcBef>
              <a:spcAft>
                <a:spcPts val="0"/>
              </a:spcAft>
              <a:buClr>
                <a:srgbClr val="262626"/>
              </a:buClr>
              <a:buSzPts val="1040"/>
              <a:buFont typeface="Arial"/>
              <a:buChar char="•"/>
            </a:pPr>
            <a:r>
              <a:rPr b="0" i="0" lang="en-US" sz="1300" u="none" cap="none" strike="noStrike">
                <a:solidFill>
                  <a:srgbClr val="262626"/>
                </a:solidFill>
                <a:latin typeface="Arial"/>
                <a:ea typeface="Arial"/>
                <a:cs typeface="Arial"/>
                <a:sym typeface="Arial"/>
              </a:rPr>
              <a:t>Đột biến có vấn đề</a:t>
            </a:r>
            <a:endParaRPr b="0" i="0" sz="1300" u="none" cap="none" strike="noStrike">
              <a:solidFill>
                <a:srgbClr val="262626"/>
              </a:solidFill>
              <a:latin typeface="Arial"/>
              <a:ea typeface="Arial"/>
              <a:cs typeface="Arial"/>
              <a:sym typeface="Arial"/>
            </a:endParaRPr>
          </a:p>
          <a:p>
            <a:pPr indent="-182563" lvl="1" marL="360363" marR="0" rtl="0" algn="l">
              <a:lnSpc>
                <a:spcPct val="138461"/>
              </a:lnSpc>
              <a:spcBef>
                <a:spcPts val="500"/>
              </a:spcBef>
              <a:spcAft>
                <a:spcPts val="0"/>
              </a:spcAft>
              <a:buClr>
                <a:srgbClr val="262626"/>
              </a:buClr>
              <a:buSzPts val="1040"/>
              <a:buFont typeface="Arial"/>
              <a:buChar char="•"/>
            </a:pPr>
            <a:r>
              <a:rPr b="0" i="0" lang="en-US" sz="1300" u="none" cap="none" strike="noStrike">
                <a:solidFill>
                  <a:srgbClr val="262626"/>
                </a:solidFill>
                <a:latin typeface="Arial"/>
                <a:ea typeface="Arial"/>
                <a:cs typeface="Arial"/>
                <a:sym typeface="Arial"/>
              </a:rPr>
              <a:t>Truy cập "Dữ liệu nhanh" có vấn đề</a:t>
            </a:r>
            <a:endParaRPr b="0" i="0" sz="1300" u="none" cap="none" strike="noStrike">
              <a:solidFill>
                <a:srgbClr val="262626"/>
              </a:solidFill>
              <a:latin typeface="Arial"/>
              <a:ea typeface="Arial"/>
              <a:cs typeface="Arial"/>
              <a:sym typeface="Arial"/>
            </a:endParaRPr>
          </a:p>
          <a:p>
            <a:pPr indent="-116523" lvl="1" marL="360363" marR="0" rtl="0" algn="l">
              <a:lnSpc>
                <a:spcPct val="138461"/>
              </a:lnSpc>
              <a:spcBef>
                <a:spcPts val="500"/>
              </a:spcBef>
              <a:spcAft>
                <a:spcPts val="0"/>
              </a:spcAft>
              <a:buClr>
                <a:srgbClr val="262626"/>
              </a:buClr>
              <a:buSzPts val="1040"/>
              <a:buFont typeface="Arial"/>
              <a:buNone/>
            </a:pPr>
            <a:r>
              <a:t/>
            </a:r>
            <a:endParaRPr b="0" i="0" sz="1300" u="none" cap="none" strike="noStrike">
              <a:solidFill>
                <a:srgbClr val="262626"/>
              </a:solidFill>
              <a:latin typeface="Arial"/>
              <a:ea typeface="Arial"/>
              <a:cs typeface="Arial"/>
              <a:sym typeface="Arial"/>
            </a:endParaRPr>
          </a:p>
          <a:p>
            <a:pPr indent="-88900" lvl="0" marL="177800" marR="0" rtl="0" algn="l">
              <a:lnSpc>
                <a:spcPct val="128571"/>
              </a:lnSpc>
              <a:spcBef>
                <a:spcPts val="1000"/>
              </a:spcBef>
              <a:spcAft>
                <a:spcPts val="0"/>
              </a:spcAft>
              <a:buClr>
                <a:srgbClr val="262626"/>
              </a:buClr>
              <a:buSzPts val="1400"/>
              <a:buFont typeface="Arial"/>
              <a:buNone/>
            </a:pPr>
            <a:r>
              <a:t/>
            </a:r>
            <a:endParaRPr sz="1400">
              <a:solidFill>
                <a:srgbClr val="262626"/>
              </a:solidFill>
              <a:latin typeface="Arial"/>
              <a:ea typeface="Arial"/>
              <a:cs typeface="Arial"/>
              <a:sym typeface="Arial"/>
            </a:endParaRPr>
          </a:p>
          <a:p>
            <a:pPr indent="-116523" lvl="1" marL="360363" marR="0" rtl="0" algn="l">
              <a:lnSpc>
                <a:spcPct val="138461"/>
              </a:lnSpc>
              <a:spcBef>
                <a:spcPts val="500"/>
              </a:spcBef>
              <a:spcAft>
                <a:spcPts val="0"/>
              </a:spcAft>
              <a:buClr>
                <a:srgbClr val="262626"/>
              </a:buClr>
              <a:buSzPts val="1040"/>
              <a:buFont typeface="Arial"/>
              <a:buNone/>
            </a:pPr>
            <a:r>
              <a:t/>
            </a:r>
            <a:endParaRPr b="0" i="0" sz="1300" u="none" cap="none" strike="noStrike">
              <a:solidFill>
                <a:srgbClr val="262626"/>
              </a:solidFill>
              <a:latin typeface="Arial"/>
              <a:ea typeface="Arial"/>
              <a:cs typeface="Arial"/>
              <a:sym typeface="Arial"/>
            </a:endParaRPr>
          </a:p>
          <a:p>
            <a:pPr indent="-116523" lvl="1" marL="360363" marR="0" rtl="0" algn="l">
              <a:lnSpc>
                <a:spcPct val="138461"/>
              </a:lnSpc>
              <a:spcBef>
                <a:spcPts val="500"/>
              </a:spcBef>
              <a:spcAft>
                <a:spcPts val="0"/>
              </a:spcAft>
              <a:buClr>
                <a:srgbClr val="262626"/>
              </a:buClr>
              <a:buSzPts val="1040"/>
              <a:buFont typeface="Arial"/>
              <a:buNone/>
            </a:pPr>
            <a:r>
              <a:t/>
            </a:r>
            <a:endParaRPr b="0" i="0" sz="1300" u="none" cap="none" strike="noStrike">
              <a:solidFill>
                <a:srgbClr val="262626"/>
              </a:solidFill>
              <a:latin typeface="Arial"/>
              <a:ea typeface="Arial"/>
              <a:cs typeface="Arial"/>
              <a:sym typeface="Arial"/>
            </a:endParaRPr>
          </a:p>
          <a:p>
            <a:pPr indent="-116523" lvl="1" marL="360363" marR="0" rtl="0" algn="l">
              <a:lnSpc>
                <a:spcPct val="138461"/>
              </a:lnSpc>
              <a:spcBef>
                <a:spcPts val="500"/>
              </a:spcBef>
              <a:spcAft>
                <a:spcPts val="0"/>
              </a:spcAft>
              <a:buClr>
                <a:srgbClr val="262626"/>
              </a:buClr>
              <a:buSzPts val="1040"/>
              <a:buFont typeface="Arial"/>
              <a:buNone/>
            </a:pPr>
            <a:r>
              <a:t/>
            </a:r>
            <a:endParaRPr b="0" i="0" sz="1300" u="none" cap="none" strike="noStrike">
              <a:solidFill>
                <a:srgbClr val="262626"/>
              </a:solidFill>
              <a:latin typeface="Arial"/>
              <a:ea typeface="Arial"/>
              <a:cs typeface="Arial"/>
              <a:sym typeface="Arial"/>
            </a:endParaRPr>
          </a:p>
          <a:p>
            <a:pPr indent="-116523" lvl="1" marL="360363" marR="0" rtl="0" algn="l">
              <a:lnSpc>
                <a:spcPct val="138461"/>
              </a:lnSpc>
              <a:spcBef>
                <a:spcPts val="500"/>
              </a:spcBef>
              <a:spcAft>
                <a:spcPts val="0"/>
              </a:spcAft>
              <a:buClr>
                <a:srgbClr val="262626"/>
              </a:buClr>
              <a:buSzPts val="1040"/>
              <a:buFont typeface="Arial"/>
              <a:buNone/>
            </a:pPr>
            <a:r>
              <a:t/>
            </a:r>
            <a:endParaRPr b="0" i="0" sz="1300" u="none" cap="none" strike="noStrike">
              <a:solidFill>
                <a:srgbClr val="262626"/>
              </a:solidFill>
              <a:latin typeface="Arial"/>
              <a:ea typeface="Arial"/>
              <a:cs typeface="Arial"/>
              <a:sym typeface="Arial"/>
            </a:endParaRPr>
          </a:p>
        </p:txBody>
      </p:sp>
      <p:pic>
        <p:nvPicPr>
          <p:cNvPr descr="Hadoop] 하둡이 뭘까?" id="142" name="Google Shape;142;p7"/>
          <p:cNvPicPr preferRelativeResize="0"/>
          <p:nvPr/>
        </p:nvPicPr>
        <p:blipFill rotWithShape="1">
          <a:blip r:embed="rId3">
            <a:alphaModFix/>
          </a:blip>
          <a:srcRect b="0" l="0" r="0" t="0"/>
          <a:stretch/>
        </p:blipFill>
        <p:spPr>
          <a:xfrm>
            <a:off x="3173674" y="4355416"/>
            <a:ext cx="3009900" cy="15144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6" name="Shape 2076"/>
        <p:cNvGrpSpPr/>
        <p:nvPr/>
      </p:nvGrpSpPr>
      <p:grpSpPr>
        <a:xfrm>
          <a:off x="0" y="0"/>
          <a:ext cx="0" cy="0"/>
          <a:chOff x="0" y="0"/>
          <a:chExt cx="0" cy="0"/>
        </a:xfrm>
      </p:grpSpPr>
      <p:sp>
        <p:nvSpPr>
          <p:cNvPr id="2077" name="Google Shape;2077;p7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Bài tập</a:t>
            </a:r>
            <a:endParaRPr/>
          </a:p>
        </p:txBody>
      </p:sp>
      <p:sp>
        <p:nvSpPr>
          <p:cNvPr id="2078" name="Google Shape;2078;p70"/>
          <p:cNvSpPr txBox="1"/>
          <p:nvPr>
            <p:ph idx="2" type="body"/>
          </p:nvPr>
        </p:nvSpPr>
        <p:spPr>
          <a:xfrm>
            <a:off x="535872" y="1523052"/>
            <a:ext cx="8796528" cy="4937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[Lab1]</a:t>
            </a:r>
            <a:endParaRPr/>
          </a:p>
          <a:p>
            <a:pPr indent="0" lvl="0" marL="0" rtl="0" algn="l">
              <a:lnSpc>
                <a:spcPct val="100000"/>
              </a:lnSpc>
              <a:spcBef>
                <a:spcPts val="0"/>
              </a:spcBef>
              <a:spcAft>
                <a:spcPts val="0"/>
              </a:spcAft>
              <a:buClr>
                <a:srgbClr val="131313"/>
              </a:buClr>
              <a:buSzPts val="2800"/>
              <a:buNone/>
            </a:pPr>
            <a:r>
              <a:rPr lang="en-US" sz="2800"/>
              <a:t>AWS S3 và Glacier</a:t>
            </a:r>
            <a:endParaRPr/>
          </a:p>
        </p:txBody>
      </p:sp>
      <p:sp>
        <p:nvSpPr>
          <p:cNvPr id="2079" name="Google Shape;2079;p7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a:t>
            </a:r>
            <a:r>
              <a:rPr b="1" lang="en-US" sz="1600">
                <a:solidFill>
                  <a:srgbClr val="D8D8D8"/>
                </a:solidFill>
                <a:latin typeface="Arial"/>
                <a:ea typeface="Arial"/>
                <a:cs typeface="Arial"/>
                <a:sym typeface="Arial"/>
              </a:rPr>
              <a:t>01</a:t>
            </a:r>
            <a:endParaRPr/>
          </a:p>
        </p:txBody>
      </p:sp>
      <p:grpSp>
        <p:nvGrpSpPr>
          <p:cNvPr id="2080" name="Google Shape;2080;p70"/>
          <p:cNvGrpSpPr/>
          <p:nvPr/>
        </p:nvGrpSpPr>
        <p:grpSpPr>
          <a:xfrm>
            <a:off x="6143947" y="2590532"/>
            <a:ext cx="3126809" cy="3575932"/>
            <a:chOff x="4401919" y="2167994"/>
            <a:chExt cx="3437990" cy="3962229"/>
          </a:xfrm>
        </p:grpSpPr>
        <p:grpSp>
          <p:nvGrpSpPr>
            <p:cNvPr id="2081" name="Google Shape;2081;p70"/>
            <p:cNvGrpSpPr/>
            <p:nvPr/>
          </p:nvGrpSpPr>
          <p:grpSpPr>
            <a:xfrm>
              <a:off x="4401919" y="2167994"/>
              <a:ext cx="3437990" cy="3962229"/>
              <a:chOff x="4401919" y="2167994"/>
              <a:chExt cx="3437990" cy="3962229"/>
            </a:xfrm>
          </p:grpSpPr>
          <p:grpSp>
            <p:nvGrpSpPr>
              <p:cNvPr id="2082" name="Google Shape;2082;p70"/>
              <p:cNvGrpSpPr/>
              <p:nvPr/>
            </p:nvGrpSpPr>
            <p:grpSpPr>
              <a:xfrm>
                <a:off x="4641130" y="2383352"/>
                <a:ext cx="2969068" cy="3746871"/>
                <a:chOff x="4641130" y="2383352"/>
                <a:chExt cx="2969068" cy="3746871"/>
              </a:xfrm>
            </p:grpSpPr>
            <p:sp>
              <p:nvSpPr>
                <p:cNvPr id="2083" name="Google Shape;2083;p70"/>
                <p:cNvSpPr/>
                <p:nvPr/>
              </p:nvSpPr>
              <p:spPr>
                <a:xfrm>
                  <a:off x="4641130" y="2383352"/>
                  <a:ext cx="2969068" cy="2969068"/>
                </a:xfrm>
                <a:prstGeom prst="ellipse">
                  <a:avLst/>
                </a:prstGeom>
                <a:solidFill>
                  <a:srgbClr val="CAD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84" name="Google Shape;2084;p70"/>
                <p:cNvPicPr preferRelativeResize="0"/>
                <p:nvPr/>
              </p:nvPicPr>
              <p:blipFill rotWithShape="1">
                <a:blip r:embed="rId3">
                  <a:alphaModFix/>
                </a:blip>
                <a:srcRect b="0" l="0" r="0" t="0"/>
                <a:stretch/>
              </p:blipFill>
              <p:spPr>
                <a:xfrm>
                  <a:off x="5515925" y="4518337"/>
                  <a:ext cx="1219478" cy="1611886"/>
                </a:xfrm>
                <a:prstGeom prst="rect">
                  <a:avLst/>
                </a:prstGeom>
                <a:noFill/>
                <a:ln>
                  <a:noFill/>
                </a:ln>
              </p:spPr>
            </p:pic>
          </p:grpSp>
          <p:grpSp>
            <p:nvGrpSpPr>
              <p:cNvPr id="2085" name="Google Shape;2085;p70"/>
              <p:cNvGrpSpPr/>
              <p:nvPr/>
            </p:nvGrpSpPr>
            <p:grpSpPr>
              <a:xfrm>
                <a:off x="4420634" y="3215388"/>
                <a:ext cx="478421" cy="478421"/>
                <a:chOff x="4119360" y="4255504"/>
                <a:chExt cx="478421" cy="478421"/>
              </a:xfrm>
            </p:grpSpPr>
            <p:sp>
              <p:nvSpPr>
                <p:cNvPr id="2086" name="Google Shape;2086;p70"/>
                <p:cNvSpPr/>
                <p:nvPr/>
              </p:nvSpPr>
              <p:spPr>
                <a:xfrm>
                  <a:off x="4119360" y="425550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87" name="Google Shape;2087;p70"/>
                <p:cNvPicPr preferRelativeResize="0"/>
                <p:nvPr/>
              </p:nvPicPr>
              <p:blipFill rotWithShape="1">
                <a:blip r:embed="rId4">
                  <a:alphaModFix/>
                </a:blip>
                <a:srcRect b="0" l="0" r="0" t="0"/>
                <a:stretch/>
              </p:blipFill>
              <p:spPr>
                <a:xfrm>
                  <a:off x="4201438" y="4393182"/>
                  <a:ext cx="314264" cy="203063"/>
                </a:xfrm>
                <a:prstGeom prst="rect">
                  <a:avLst/>
                </a:prstGeom>
                <a:noFill/>
                <a:ln>
                  <a:noFill/>
                </a:ln>
              </p:spPr>
            </p:pic>
          </p:grpSp>
          <p:grpSp>
            <p:nvGrpSpPr>
              <p:cNvPr id="2088" name="Google Shape;2088;p70"/>
              <p:cNvGrpSpPr/>
              <p:nvPr/>
            </p:nvGrpSpPr>
            <p:grpSpPr>
              <a:xfrm>
                <a:off x="4401919" y="3767007"/>
                <a:ext cx="478421" cy="478421"/>
                <a:chOff x="4466311" y="3598005"/>
                <a:chExt cx="478421" cy="478421"/>
              </a:xfrm>
            </p:grpSpPr>
            <p:sp>
              <p:nvSpPr>
                <p:cNvPr id="2089" name="Google Shape;2089;p70"/>
                <p:cNvSpPr/>
                <p:nvPr/>
              </p:nvSpPr>
              <p:spPr>
                <a:xfrm>
                  <a:off x="4466311" y="3598005"/>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090" name="Google Shape;2090;p70"/>
                <p:cNvGrpSpPr/>
                <p:nvPr/>
              </p:nvGrpSpPr>
              <p:grpSpPr>
                <a:xfrm>
                  <a:off x="4556408" y="3722669"/>
                  <a:ext cx="311620" cy="219568"/>
                  <a:chOff x="4550446" y="3712368"/>
                  <a:chExt cx="311620" cy="219568"/>
                </a:xfrm>
              </p:grpSpPr>
              <p:pic>
                <p:nvPicPr>
                  <p:cNvPr id="2091" name="Google Shape;2091;p70"/>
                  <p:cNvPicPr preferRelativeResize="0"/>
                  <p:nvPr/>
                </p:nvPicPr>
                <p:blipFill rotWithShape="1">
                  <a:blip r:embed="rId5">
                    <a:alphaModFix/>
                  </a:blip>
                  <a:srcRect b="0" l="0" r="0" t="0"/>
                  <a:stretch/>
                </p:blipFill>
                <p:spPr>
                  <a:xfrm>
                    <a:off x="4550446" y="3712369"/>
                    <a:ext cx="190176" cy="219567"/>
                  </a:xfrm>
                  <a:prstGeom prst="rect">
                    <a:avLst/>
                  </a:prstGeom>
                  <a:noFill/>
                  <a:ln>
                    <a:noFill/>
                  </a:ln>
                </p:spPr>
              </p:pic>
              <p:pic>
                <p:nvPicPr>
                  <p:cNvPr id="2092" name="Google Shape;2092;p70"/>
                  <p:cNvPicPr preferRelativeResize="0"/>
                  <p:nvPr/>
                </p:nvPicPr>
                <p:blipFill rotWithShape="1">
                  <a:blip r:embed="rId5">
                    <a:alphaModFix/>
                  </a:blip>
                  <a:srcRect b="0" l="0" r="0" t="0"/>
                  <a:stretch/>
                </p:blipFill>
                <p:spPr>
                  <a:xfrm>
                    <a:off x="4671890" y="3712368"/>
                    <a:ext cx="190176" cy="219567"/>
                  </a:xfrm>
                  <a:prstGeom prst="rect">
                    <a:avLst/>
                  </a:prstGeom>
                  <a:noFill/>
                  <a:ln>
                    <a:noFill/>
                  </a:ln>
                </p:spPr>
              </p:pic>
            </p:grpSp>
          </p:grpSp>
          <p:grpSp>
            <p:nvGrpSpPr>
              <p:cNvPr id="2093" name="Google Shape;2093;p70"/>
              <p:cNvGrpSpPr/>
              <p:nvPr/>
            </p:nvGrpSpPr>
            <p:grpSpPr>
              <a:xfrm>
                <a:off x="4656757" y="2730802"/>
                <a:ext cx="478421" cy="478421"/>
                <a:chOff x="5779974" y="3346111"/>
                <a:chExt cx="478421" cy="478421"/>
              </a:xfrm>
            </p:grpSpPr>
            <p:sp>
              <p:nvSpPr>
                <p:cNvPr id="2094" name="Google Shape;2094;p70"/>
                <p:cNvSpPr/>
                <p:nvPr/>
              </p:nvSpPr>
              <p:spPr>
                <a:xfrm>
                  <a:off x="5779974" y="334611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95" name="Google Shape;2095;p70"/>
                <p:cNvPicPr preferRelativeResize="0"/>
                <p:nvPr/>
              </p:nvPicPr>
              <p:blipFill rotWithShape="1">
                <a:blip r:embed="rId6">
                  <a:alphaModFix/>
                </a:blip>
                <a:srcRect b="0" l="0" r="0" t="0"/>
                <a:stretch/>
              </p:blipFill>
              <p:spPr>
                <a:xfrm>
                  <a:off x="5871995" y="3479362"/>
                  <a:ext cx="294284" cy="211885"/>
                </a:xfrm>
                <a:prstGeom prst="rect">
                  <a:avLst/>
                </a:prstGeom>
                <a:noFill/>
                <a:ln>
                  <a:noFill/>
                </a:ln>
              </p:spPr>
            </p:pic>
          </p:grpSp>
          <p:grpSp>
            <p:nvGrpSpPr>
              <p:cNvPr id="2096" name="Google Shape;2096;p70"/>
              <p:cNvGrpSpPr/>
              <p:nvPr/>
            </p:nvGrpSpPr>
            <p:grpSpPr>
              <a:xfrm>
                <a:off x="7040382" y="2725220"/>
                <a:ext cx="478421" cy="478421"/>
                <a:chOff x="6653952" y="3105086"/>
                <a:chExt cx="478421" cy="478421"/>
              </a:xfrm>
            </p:grpSpPr>
            <p:sp>
              <p:nvSpPr>
                <p:cNvPr id="2097" name="Google Shape;2097;p70"/>
                <p:cNvSpPr/>
                <p:nvPr/>
              </p:nvSpPr>
              <p:spPr>
                <a:xfrm>
                  <a:off x="6653952" y="3105086"/>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98" name="Google Shape;2098;p70"/>
                <p:cNvPicPr preferRelativeResize="0"/>
                <p:nvPr/>
              </p:nvPicPr>
              <p:blipFill rotWithShape="1">
                <a:blip r:embed="rId7">
                  <a:alphaModFix/>
                </a:blip>
                <a:srcRect b="0" l="0" r="0" t="0"/>
                <a:stretch/>
              </p:blipFill>
              <p:spPr>
                <a:xfrm>
                  <a:off x="6739427" y="3199418"/>
                  <a:ext cx="316993" cy="283465"/>
                </a:xfrm>
                <a:prstGeom prst="rect">
                  <a:avLst/>
                </a:prstGeom>
                <a:noFill/>
                <a:ln>
                  <a:noFill/>
                </a:ln>
              </p:spPr>
            </p:pic>
          </p:grpSp>
          <p:grpSp>
            <p:nvGrpSpPr>
              <p:cNvPr id="2099" name="Google Shape;2099;p70"/>
              <p:cNvGrpSpPr/>
              <p:nvPr/>
            </p:nvGrpSpPr>
            <p:grpSpPr>
              <a:xfrm>
                <a:off x="7214808" y="4305262"/>
                <a:ext cx="478421" cy="478421"/>
                <a:chOff x="6939282" y="3583507"/>
                <a:chExt cx="478421" cy="478421"/>
              </a:xfrm>
            </p:grpSpPr>
            <p:sp>
              <p:nvSpPr>
                <p:cNvPr id="2100" name="Google Shape;2100;p70"/>
                <p:cNvSpPr/>
                <p:nvPr/>
              </p:nvSpPr>
              <p:spPr>
                <a:xfrm>
                  <a:off x="6939282" y="3583507"/>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01" name="Google Shape;2101;p70"/>
                <p:cNvPicPr preferRelativeResize="0"/>
                <p:nvPr/>
              </p:nvPicPr>
              <p:blipFill rotWithShape="1">
                <a:blip r:embed="rId8">
                  <a:alphaModFix/>
                </a:blip>
                <a:srcRect b="0" l="0" r="0" t="0"/>
                <a:stretch/>
              </p:blipFill>
              <p:spPr>
                <a:xfrm>
                  <a:off x="7072937" y="3686551"/>
                  <a:ext cx="211109" cy="289297"/>
                </a:xfrm>
                <a:prstGeom prst="rect">
                  <a:avLst/>
                </a:prstGeom>
                <a:noFill/>
                <a:ln>
                  <a:noFill/>
                </a:ln>
              </p:spPr>
            </p:pic>
          </p:grpSp>
          <p:grpSp>
            <p:nvGrpSpPr>
              <p:cNvPr id="2102" name="Google Shape;2102;p70"/>
              <p:cNvGrpSpPr/>
              <p:nvPr/>
            </p:nvGrpSpPr>
            <p:grpSpPr>
              <a:xfrm>
                <a:off x="5052593" y="2375387"/>
                <a:ext cx="478421" cy="478421"/>
                <a:chOff x="4903300" y="2692339"/>
                <a:chExt cx="478421" cy="478421"/>
              </a:xfrm>
            </p:grpSpPr>
            <p:sp>
              <p:nvSpPr>
                <p:cNvPr id="2103" name="Google Shape;2103;p70"/>
                <p:cNvSpPr/>
                <p:nvPr/>
              </p:nvSpPr>
              <p:spPr>
                <a:xfrm>
                  <a:off x="4903300" y="26923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04" name="Google Shape;2104;p70"/>
                <p:cNvPicPr preferRelativeResize="0"/>
                <p:nvPr/>
              </p:nvPicPr>
              <p:blipFill rotWithShape="1">
                <a:blip r:embed="rId9">
                  <a:alphaModFix/>
                </a:blip>
                <a:srcRect b="0" l="0" r="0" t="0"/>
                <a:stretch/>
              </p:blipFill>
              <p:spPr>
                <a:xfrm>
                  <a:off x="5012210" y="2801249"/>
                  <a:ext cx="260600" cy="260600"/>
                </a:xfrm>
                <a:prstGeom prst="rect">
                  <a:avLst/>
                </a:prstGeom>
                <a:noFill/>
                <a:ln>
                  <a:noFill/>
                </a:ln>
              </p:spPr>
            </p:pic>
          </p:grpSp>
          <p:grpSp>
            <p:nvGrpSpPr>
              <p:cNvPr id="2105" name="Google Shape;2105;p70"/>
              <p:cNvGrpSpPr/>
              <p:nvPr/>
            </p:nvGrpSpPr>
            <p:grpSpPr>
              <a:xfrm>
                <a:off x="5557339" y="2167994"/>
                <a:ext cx="1018218" cy="478422"/>
                <a:chOff x="5546651" y="2194994"/>
                <a:chExt cx="1018218" cy="478422"/>
              </a:xfrm>
            </p:grpSpPr>
            <p:grpSp>
              <p:nvGrpSpPr>
                <p:cNvPr id="2106" name="Google Shape;2106;p70"/>
                <p:cNvGrpSpPr/>
                <p:nvPr/>
              </p:nvGrpSpPr>
              <p:grpSpPr>
                <a:xfrm>
                  <a:off x="6086448" y="2194994"/>
                  <a:ext cx="478421" cy="478421"/>
                  <a:chOff x="5724126" y="3483458"/>
                  <a:chExt cx="478421" cy="478421"/>
                </a:xfrm>
              </p:grpSpPr>
              <p:sp>
                <p:nvSpPr>
                  <p:cNvPr id="2107" name="Google Shape;2107;p70"/>
                  <p:cNvSpPr/>
                  <p:nvPr/>
                </p:nvSpPr>
                <p:spPr>
                  <a:xfrm>
                    <a:off x="5724126" y="348345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08" name="Google Shape;2108;p70"/>
                  <p:cNvPicPr preferRelativeResize="0"/>
                  <p:nvPr/>
                </p:nvPicPr>
                <p:blipFill rotWithShape="1">
                  <a:blip r:embed="rId10">
                    <a:alphaModFix/>
                  </a:blip>
                  <a:srcRect b="0" l="0" r="0" t="0"/>
                  <a:stretch/>
                </p:blipFill>
                <p:spPr>
                  <a:xfrm>
                    <a:off x="5795026" y="3587702"/>
                    <a:ext cx="306929" cy="254809"/>
                  </a:xfrm>
                  <a:prstGeom prst="rect">
                    <a:avLst/>
                  </a:prstGeom>
                  <a:noFill/>
                  <a:ln>
                    <a:noFill/>
                  </a:ln>
                </p:spPr>
              </p:pic>
            </p:grpSp>
            <p:grpSp>
              <p:nvGrpSpPr>
                <p:cNvPr id="2109" name="Google Shape;2109;p70"/>
                <p:cNvGrpSpPr/>
                <p:nvPr/>
              </p:nvGrpSpPr>
              <p:grpSpPr>
                <a:xfrm>
                  <a:off x="5546651" y="2194995"/>
                  <a:ext cx="478421" cy="478421"/>
                  <a:chOff x="5381721" y="2534589"/>
                  <a:chExt cx="478421" cy="478421"/>
                </a:xfrm>
              </p:grpSpPr>
              <p:sp>
                <p:nvSpPr>
                  <p:cNvPr id="2110" name="Google Shape;2110;p70"/>
                  <p:cNvSpPr/>
                  <p:nvPr/>
                </p:nvSpPr>
                <p:spPr>
                  <a:xfrm>
                    <a:off x="5381721" y="253458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11" name="Google Shape;2111;p70"/>
                  <p:cNvPicPr preferRelativeResize="0"/>
                  <p:nvPr/>
                </p:nvPicPr>
                <p:blipFill rotWithShape="1">
                  <a:blip r:embed="rId11">
                    <a:alphaModFix/>
                  </a:blip>
                  <a:srcRect b="0" l="0" r="0" t="0"/>
                  <a:stretch/>
                </p:blipFill>
                <p:spPr>
                  <a:xfrm>
                    <a:off x="5465679" y="2641099"/>
                    <a:ext cx="311268" cy="245351"/>
                  </a:xfrm>
                  <a:prstGeom prst="rect">
                    <a:avLst/>
                  </a:prstGeom>
                  <a:noFill/>
                  <a:ln>
                    <a:noFill/>
                  </a:ln>
                </p:spPr>
              </p:pic>
            </p:grpSp>
          </p:grpSp>
          <p:grpSp>
            <p:nvGrpSpPr>
              <p:cNvPr id="2112" name="Google Shape;2112;p70"/>
              <p:cNvGrpSpPr/>
              <p:nvPr/>
            </p:nvGrpSpPr>
            <p:grpSpPr>
              <a:xfrm>
                <a:off x="6617712" y="2373853"/>
                <a:ext cx="478421" cy="478421"/>
                <a:chOff x="6346155" y="2692338"/>
                <a:chExt cx="478421" cy="478421"/>
              </a:xfrm>
            </p:grpSpPr>
            <p:sp>
              <p:nvSpPr>
                <p:cNvPr id="2113" name="Google Shape;2113;p70"/>
                <p:cNvSpPr/>
                <p:nvPr/>
              </p:nvSpPr>
              <p:spPr>
                <a:xfrm>
                  <a:off x="6346155" y="269233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14" name="Google Shape;2114;p70"/>
                <p:cNvPicPr preferRelativeResize="0"/>
                <p:nvPr/>
              </p:nvPicPr>
              <p:blipFill rotWithShape="1">
                <a:blip r:embed="rId12">
                  <a:alphaModFix/>
                </a:blip>
                <a:srcRect b="0" l="0" r="0" t="0"/>
                <a:stretch/>
              </p:blipFill>
              <p:spPr>
                <a:xfrm>
                  <a:off x="6484162" y="2777719"/>
                  <a:ext cx="202406" cy="307657"/>
                </a:xfrm>
                <a:prstGeom prst="rect">
                  <a:avLst/>
                </a:prstGeom>
                <a:noFill/>
                <a:ln>
                  <a:noFill/>
                </a:ln>
              </p:spPr>
            </p:pic>
          </p:grpSp>
          <p:grpSp>
            <p:nvGrpSpPr>
              <p:cNvPr id="2115" name="Google Shape;2115;p70"/>
              <p:cNvGrpSpPr/>
              <p:nvPr/>
            </p:nvGrpSpPr>
            <p:grpSpPr>
              <a:xfrm>
                <a:off x="7361488" y="3771502"/>
                <a:ext cx="478421" cy="478421"/>
                <a:chOff x="6930239" y="4605839"/>
                <a:chExt cx="478421" cy="478421"/>
              </a:xfrm>
            </p:grpSpPr>
            <p:sp>
              <p:nvSpPr>
                <p:cNvPr id="2116" name="Google Shape;2116;p70"/>
                <p:cNvSpPr/>
                <p:nvPr/>
              </p:nvSpPr>
              <p:spPr>
                <a:xfrm>
                  <a:off x="6930239" y="46058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17" name="Google Shape;2117;p70"/>
                <p:cNvPicPr preferRelativeResize="0"/>
                <p:nvPr/>
              </p:nvPicPr>
              <p:blipFill rotWithShape="1">
                <a:blip r:embed="rId13">
                  <a:alphaModFix/>
                </a:blip>
                <a:srcRect b="0" l="0" r="0" t="0"/>
                <a:stretch/>
              </p:blipFill>
              <p:spPr>
                <a:xfrm>
                  <a:off x="7023503" y="4691203"/>
                  <a:ext cx="295657" cy="298705"/>
                </a:xfrm>
                <a:prstGeom prst="rect">
                  <a:avLst/>
                </a:prstGeom>
                <a:noFill/>
                <a:ln>
                  <a:noFill/>
                </a:ln>
              </p:spPr>
            </p:pic>
          </p:grpSp>
          <p:grpSp>
            <p:nvGrpSpPr>
              <p:cNvPr id="2118" name="Google Shape;2118;p70"/>
              <p:cNvGrpSpPr/>
              <p:nvPr/>
            </p:nvGrpSpPr>
            <p:grpSpPr>
              <a:xfrm>
                <a:off x="6799004" y="4732022"/>
                <a:ext cx="478421" cy="478421"/>
                <a:chOff x="6716684" y="5103232"/>
                <a:chExt cx="478421" cy="478421"/>
              </a:xfrm>
            </p:grpSpPr>
            <p:sp>
              <p:nvSpPr>
                <p:cNvPr id="2119" name="Google Shape;2119;p70"/>
                <p:cNvSpPr/>
                <p:nvPr/>
              </p:nvSpPr>
              <p:spPr>
                <a:xfrm>
                  <a:off x="6716684" y="5103232"/>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20" name="Google Shape;2120;p70"/>
                <p:cNvPicPr preferRelativeResize="0"/>
                <p:nvPr/>
              </p:nvPicPr>
              <p:blipFill rotWithShape="1">
                <a:blip r:embed="rId14">
                  <a:alphaModFix/>
                </a:blip>
                <a:srcRect b="0" l="0" r="0" t="0"/>
                <a:stretch/>
              </p:blipFill>
              <p:spPr>
                <a:xfrm>
                  <a:off x="6820258" y="5205282"/>
                  <a:ext cx="271273" cy="274321"/>
                </a:xfrm>
                <a:prstGeom prst="rect">
                  <a:avLst/>
                </a:prstGeom>
                <a:noFill/>
                <a:ln>
                  <a:noFill/>
                </a:ln>
              </p:spPr>
            </p:pic>
          </p:grpSp>
          <p:grpSp>
            <p:nvGrpSpPr>
              <p:cNvPr id="2121" name="Google Shape;2121;p70"/>
              <p:cNvGrpSpPr/>
              <p:nvPr/>
            </p:nvGrpSpPr>
            <p:grpSpPr>
              <a:xfrm>
                <a:off x="7312778" y="3209223"/>
                <a:ext cx="478421" cy="478421"/>
                <a:chOff x="7063894" y="3536553"/>
                <a:chExt cx="478421" cy="478421"/>
              </a:xfrm>
            </p:grpSpPr>
            <p:sp>
              <p:nvSpPr>
                <p:cNvPr id="2122" name="Google Shape;2122;p70"/>
                <p:cNvSpPr/>
                <p:nvPr/>
              </p:nvSpPr>
              <p:spPr>
                <a:xfrm>
                  <a:off x="7063894" y="3536553"/>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23" name="Google Shape;2123;p70"/>
                <p:cNvPicPr preferRelativeResize="0"/>
                <p:nvPr/>
              </p:nvPicPr>
              <p:blipFill rotWithShape="1">
                <a:blip r:embed="rId15">
                  <a:alphaModFix/>
                </a:blip>
                <a:srcRect b="0" l="0" r="0" t="0"/>
                <a:stretch/>
              </p:blipFill>
              <p:spPr>
                <a:xfrm>
                  <a:off x="7165334" y="3628379"/>
                  <a:ext cx="275540" cy="268818"/>
                </a:xfrm>
                <a:prstGeom prst="rect">
                  <a:avLst/>
                </a:prstGeom>
                <a:noFill/>
                <a:ln>
                  <a:noFill/>
                </a:ln>
              </p:spPr>
            </p:pic>
          </p:grpSp>
          <p:grpSp>
            <p:nvGrpSpPr>
              <p:cNvPr id="2124" name="Google Shape;2124;p70"/>
              <p:cNvGrpSpPr/>
              <p:nvPr/>
            </p:nvGrpSpPr>
            <p:grpSpPr>
              <a:xfrm>
                <a:off x="4558099" y="4323978"/>
                <a:ext cx="478421" cy="478421"/>
                <a:chOff x="4839474" y="4392074"/>
                <a:chExt cx="478421" cy="478421"/>
              </a:xfrm>
            </p:grpSpPr>
            <p:sp>
              <p:nvSpPr>
                <p:cNvPr id="2125" name="Google Shape;2125;p70"/>
                <p:cNvSpPr/>
                <p:nvPr/>
              </p:nvSpPr>
              <p:spPr>
                <a:xfrm>
                  <a:off x="4839474" y="439207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26" name="Google Shape;2126;p70"/>
                <p:cNvPicPr preferRelativeResize="0"/>
                <p:nvPr/>
              </p:nvPicPr>
              <p:blipFill rotWithShape="1">
                <a:blip r:embed="rId16">
                  <a:alphaModFix/>
                </a:blip>
                <a:srcRect b="0" l="0" r="0" t="0"/>
                <a:stretch/>
              </p:blipFill>
              <p:spPr>
                <a:xfrm>
                  <a:off x="4938640" y="4483042"/>
                  <a:ext cx="271344" cy="282198"/>
                </a:xfrm>
                <a:prstGeom prst="rect">
                  <a:avLst/>
                </a:prstGeom>
                <a:noFill/>
                <a:ln>
                  <a:noFill/>
                </a:ln>
              </p:spPr>
            </p:pic>
          </p:grpSp>
          <p:grpSp>
            <p:nvGrpSpPr>
              <p:cNvPr id="2127" name="Google Shape;2127;p70"/>
              <p:cNvGrpSpPr/>
              <p:nvPr/>
            </p:nvGrpSpPr>
            <p:grpSpPr>
              <a:xfrm>
                <a:off x="4988332" y="4732022"/>
                <a:ext cx="478421" cy="478421"/>
                <a:chOff x="4980019" y="4733181"/>
                <a:chExt cx="478421" cy="478421"/>
              </a:xfrm>
            </p:grpSpPr>
            <p:sp>
              <p:nvSpPr>
                <p:cNvPr id="2128" name="Google Shape;2128;p70"/>
                <p:cNvSpPr/>
                <p:nvPr/>
              </p:nvSpPr>
              <p:spPr>
                <a:xfrm>
                  <a:off x="4980019" y="473318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29" name="Google Shape;2129;p70"/>
                <p:cNvPicPr preferRelativeResize="0"/>
                <p:nvPr/>
              </p:nvPicPr>
              <p:blipFill rotWithShape="1">
                <a:blip r:embed="rId17">
                  <a:alphaModFix/>
                </a:blip>
                <a:srcRect b="0" l="0" r="0" t="0"/>
                <a:stretch/>
              </p:blipFill>
              <p:spPr>
                <a:xfrm>
                  <a:off x="5040681" y="4865351"/>
                  <a:ext cx="359374" cy="276186"/>
                </a:xfrm>
                <a:prstGeom prst="rect">
                  <a:avLst/>
                </a:prstGeom>
                <a:noFill/>
                <a:ln>
                  <a:noFill/>
                </a:ln>
              </p:spPr>
            </p:pic>
          </p:grpSp>
        </p:grpSp>
        <p:sp>
          <p:nvSpPr>
            <p:cNvPr id="2130" name="Google Shape;2130;p70"/>
            <p:cNvSpPr/>
            <p:nvPr/>
          </p:nvSpPr>
          <p:spPr>
            <a:xfrm>
              <a:off x="5318437" y="3215738"/>
              <a:ext cx="1574615" cy="959652"/>
            </a:xfrm>
            <a:prstGeom prst="roundRect">
              <a:avLst>
                <a:gd fmla="val 50000" name="adj"/>
              </a:avLst>
            </a:prstGeom>
            <a:noFill/>
            <a:ln>
              <a:noFill/>
            </a:ln>
          </p:spPr>
          <p:txBody>
            <a:bodyPr anchorCtr="0" anchor="ctr" bIns="37125" lIns="74275" spcFirstLastPara="1" rIns="74275" wrap="square" tIns="37125">
              <a:noAutofit/>
            </a:bodyPr>
            <a:lstStyle/>
            <a:p>
              <a:pPr indent="0" lvl="0" marL="0" marR="0" rtl="0" algn="ctr">
                <a:spcBef>
                  <a:spcPts val="0"/>
                </a:spcBef>
                <a:spcAft>
                  <a:spcPts val="0"/>
                </a:spcAft>
                <a:buNone/>
              </a:pPr>
              <a:r>
                <a:rPr lang="en-US" sz="3200">
                  <a:solidFill>
                    <a:srgbClr val="0043B2"/>
                  </a:solidFill>
                  <a:latin typeface="Arial"/>
                  <a:ea typeface="Arial"/>
                  <a:cs typeface="Arial"/>
                  <a:sym typeface="Arial"/>
                </a:rPr>
                <a:t>BIG</a:t>
              </a:r>
              <a:endParaRPr/>
            </a:p>
            <a:p>
              <a:pPr indent="0" lvl="0" marL="0" marR="0" rtl="0" algn="ctr">
                <a:spcBef>
                  <a:spcPts val="0"/>
                </a:spcBef>
                <a:spcAft>
                  <a:spcPts val="0"/>
                </a:spcAft>
                <a:buNone/>
              </a:pPr>
              <a:r>
                <a:rPr lang="en-US" sz="3200">
                  <a:solidFill>
                    <a:srgbClr val="0043B2"/>
                  </a:solidFill>
                  <a:latin typeface="Arial"/>
                  <a:ea typeface="Arial"/>
                  <a:cs typeface="Arial"/>
                  <a:sym typeface="Arial"/>
                </a:rPr>
                <a:t>DATA</a:t>
              </a:r>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5" name="Shape 2135"/>
        <p:cNvGrpSpPr/>
        <p:nvPr/>
      </p:nvGrpSpPr>
      <p:grpSpPr>
        <a:xfrm>
          <a:off x="0" y="0"/>
          <a:ext cx="0" cy="0"/>
          <a:chOff x="0" y="0"/>
          <a:chExt cx="0" cy="0"/>
        </a:xfrm>
      </p:grpSpPr>
      <p:sp>
        <p:nvSpPr>
          <p:cNvPr id="2136" name="Google Shape;2136;p7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Exercise</a:t>
            </a:r>
            <a:endParaRPr/>
          </a:p>
        </p:txBody>
      </p:sp>
      <p:sp>
        <p:nvSpPr>
          <p:cNvPr id="2137" name="Google Shape;2137;p71"/>
          <p:cNvSpPr txBox="1"/>
          <p:nvPr>
            <p:ph idx="2" type="body"/>
          </p:nvPr>
        </p:nvSpPr>
        <p:spPr>
          <a:xfrm>
            <a:off x="535872" y="1523052"/>
            <a:ext cx="8796528" cy="4937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[Lab2]</a:t>
            </a:r>
            <a:endParaRPr/>
          </a:p>
          <a:p>
            <a:pPr indent="0" lvl="0" marL="0" rtl="0" algn="l">
              <a:lnSpc>
                <a:spcPct val="100000"/>
              </a:lnSpc>
              <a:spcBef>
                <a:spcPts val="0"/>
              </a:spcBef>
              <a:spcAft>
                <a:spcPts val="0"/>
              </a:spcAft>
              <a:buClr>
                <a:srgbClr val="131313"/>
              </a:buClr>
              <a:buSzPts val="2800"/>
              <a:buNone/>
            </a:pPr>
            <a:r>
              <a:rPr lang="en-US" sz="2800"/>
              <a:t>Lưu trữ AWS S3 Glacier </a:t>
            </a:r>
            <a:endParaRPr sz="2800"/>
          </a:p>
        </p:txBody>
      </p:sp>
      <p:sp>
        <p:nvSpPr>
          <p:cNvPr id="2138" name="Google Shape;2138;p7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a:t>
            </a:r>
            <a:r>
              <a:rPr b="1" lang="en-US" sz="1600">
                <a:solidFill>
                  <a:srgbClr val="D8D8D8"/>
                </a:solidFill>
                <a:latin typeface="Arial"/>
                <a:ea typeface="Arial"/>
                <a:cs typeface="Arial"/>
                <a:sym typeface="Arial"/>
              </a:rPr>
              <a:t>01</a:t>
            </a:r>
            <a:endParaRPr/>
          </a:p>
        </p:txBody>
      </p:sp>
      <p:grpSp>
        <p:nvGrpSpPr>
          <p:cNvPr id="2139" name="Google Shape;2139;p71"/>
          <p:cNvGrpSpPr/>
          <p:nvPr/>
        </p:nvGrpSpPr>
        <p:grpSpPr>
          <a:xfrm>
            <a:off x="6143947" y="2590532"/>
            <a:ext cx="3126809" cy="3575932"/>
            <a:chOff x="4401919" y="2167994"/>
            <a:chExt cx="3437990" cy="3962229"/>
          </a:xfrm>
        </p:grpSpPr>
        <p:grpSp>
          <p:nvGrpSpPr>
            <p:cNvPr id="2140" name="Google Shape;2140;p71"/>
            <p:cNvGrpSpPr/>
            <p:nvPr/>
          </p:nvGrpSpPr>
          <p:grpSpPr>
            <a:xfrm>
              <a:off x="4401919" y="2167994"/>
              <a:ext cx="3437990" cy="3962229"/>
              <a:chOff x="4401919" y="2167994"/>
              <a:chExt cx="3437990" cy="3962229"/>
            </a:xfrm>
          </p:grpSpPr>
          <p:grpSp>
            <p:nvGrpSpPr>
              <p:cNvPr id="2141" name="Google Shape;2141;p71"/>
              <p:cNvGrpSpPr/>
              <p:nvPr/>
            </p:nvGrpSpPr>
            <p:grpSpPr>
              <a:xfrm>
                <a:off x="4641130" y="2383352"/>
                <a:ext cx="2969068" cy="3746871"/>
                <a:chOff x="4641130" y="2383352"/>
                <a:chExt cx="2969068" cy="3746871"/>
              </a:xfrm>
            </p:grpSpPr>
            <p:sp>
              <p:nvSpPr>
                <p:cNvPr id="2142" name="Google Shape;2142;p71"/>
                <p:cNvSpPr/>
                <p:nvPr/>
              </p:nvSpPr>
              <p:spPr>
                <a:xfrm>
                  <a:off x="4641130" y="2383352"/>
                  <a:ext cx="2969068" cy="2969068"/>
                </a:xfrm>
                <a:prstGeom prst="ellipse">
                  <a:avLst/>
                </a:prstGeom>
                <a:solidFill>
                  <a:srgbClr val="CAD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43" name="Google Shape;2143;p71"/>
                <p:cNvPicPr preferRelativeResize="0"/>
                <p:nvPr/>
              </p:nvPicPr>
              <p:blipFill rotWithShape="1">
                <a:blip r:embed="rId3">
                  <a:alphaModFix/>
                </a:blip>
                <a:srcRect b="0" l="0" r="0" t="0"/>
                <a:stretch/>
              </p:blipFill>
              <p:spPr>
                <a:xfrm>
                  <a:off x="5515925" y="4518337"/>
                  <a:ext cx="1219478" cy="1611886"/>
                </a:xfrm>
                <a:prstGeom prst="rect">
                  <a:avLst/>
                </a:prstGeom>
                <a:noFill/>
                <a:ln>
                  <a:noFill/>
                </a:ln>
              </p:spPr>
            </p:pic>
          </p:grpSp>
          <p:grpSp>
            <p:nvGrpSpPr>
              <p:cNvPr id="2144" name="Google Shape;2144;p71"/>
              <p:cNvGrpSpPr/>
              <p:nvPr/>
            </p:nvGrpSpPr>
            <p:grpSpPr>
              <a:xfrm>
                <a:off x="4420634" y="3215388"/>
                <a:ext cx="478421" cy="478421"/>
                <a:chOff x="4119360" y="4255504"/>
                <a:chExt cx="478421" cy="478421"/>
              </a:xfrm>
            </p:grpSpPr>
            <p:sp>
              <p:nvSpPr>
                <p:cNvPr id="2145" name="Google Shape;2145;p71"/>
                <p:cNvSpPr/>
                <p:nvPr/>
              </p:nvSpPr>
              <p:spPr>
                <a:xfrm>
                  <a:off x="4119360" y="425550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46" name="Google Shape;2146;p71"/>
                <p:cNvPicPr preferRelativeResize="0"/>
                <p:nvPr/>
              </p:nvPicPr>
              <p:blipFill rotWithShape="1">
                <a:blip r:embed="rId4">
                  <a:alphaModFix/>
                </a:blip>
                <a:srcRect b="0" l="0" r="0" t="0"/>
                <a:stretch/>
              </p:blipFill>
              <p:spPr>
                <a:xfrm>
                  <a:off x="4201438" y="4393182"/>
                  <a:ext cx="314264" cy="203063"/>
                </a:xfrm>
                <a:prstGeom prst="rect">
                  <a:avLst/>
                </a:prstGeom>
                <a:noFill/>
                <a:ln>
                  <a:noFill/>
                </a:ln>
              </p:spPr>
            </p:pic>
          </p:grpSp>
          <p:grpSp>
            <p:nvGrpSpPr>
              <p:cNvPr id="2147" name="Google Shape;2147;p71"/>
              <p:cNvGrpSpPr/>
              <p:nvPr/>
            </p:nvGrpSpPr>
            <p:grpSpPr>
              <a:xfrm>
                <a:off x="4401919" y="3767007"/>
                <a:ext cx="478421" cy="478421"/>
                <a:chOff x="4466311" y="3598005"/>
                <a:chExt cx="478421" cy="478421"/>
              </a:xfrm>
            </p:grpSpPr>
            <p:sp>
              <p:nvSpPr>
                <p:cNvPr id="2148" name="Google Shape;2148;p71"/>
                <p:cNvSpPr/>
                <p:nvPr/>
              </p:nvSpPr>
              <p:spPr>
                <a:xfrm>
                  <a:off x="4466311" y="3598005"/>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149" name="Google Shape;2149;p71"/>
                <p:cNvGrpSpPr/>
                <p:nvPr/>
              </p:nvGrpSpPr>
              <p:grpSpPr>
                <a:xfrm>
                  <a:off x="4556408" y="3722669"/>
                  <a:ext cx="311620" cy="219568"/>
                  <a:chOff x="4550446" y="3712368"/>
                  <a:chExt cx="311620" cy="219568"/>
                </a:xfrm>
              </p:grpSpPr>
              <p:pic>
                <p:nvPicPr>
                  <p:cNvPr id="2150" name="Google Shape;2150;p71"/>
                  <p:cNvPicPr preferRelativeResize="0"/>
                  <p:nvPr/>
                </p:nvPicPr>
                <p:blipFill rotWithShape="1">
                  <a:blip r:embed="rId5">
                    <a:alphaModFix/>
                  </a:blip>
                  <a:srcRect b="0" l="0" r="0" t="0"/>
                  <a:stretch/>
                </p:blipFill>
                <p:spPr>
                  <a:xfrm>
                    <a:off x="4550446" y="3712369"/>
                    <a:ext cx="190176" cy="219567"/>
                  </a:xfrm>
                  <a:prstGeom prst="rect">
                    <a:avLst/>
                  </a:prstGeom>
                  <a:noFill/>
                  <a:ln>
                    <a:noFill/>
                  </a:ln>
                </p:spPr>
              </p:pic>
              <p:pic>
                <p:nvPicPr>
                  <p:cNvPr id="2151" name="Google Shape;2151;p71"/>
                  <p:cNvPicPr preferRelativeResize="0"/>
                  <p:nvPr/>
                </p:nvPicPr>
                <p:blipFill rotWithShape="1">
                  <a:blip r:embed="rId5">
                    <a:alphaModFix/>
                  </a:blip>
                  <a:srcRect b="0" l="0" r="0" t="0"/>
                  <a:stretch/>
                </p:blipFill>
                <p:spPr>
                  <a:xfrm>
                    <a:off x="4671890" y="3712368"/>
                    <a:ext cx="190176" cy="219567"/>
                  </a:xfrm>
                  <a:prstGeom prst="rect">
                    <a:avLst/>
                  </a:prstGeom>
                  <a:noFill/>
                  <a:ln>
                    <a:noFill/>
                  </a:ln>
                </p:spPr>
              </p:pic>
            </p:grpSp>
          </p:grpSp>
          <p:grpSp>
            <p:nvGrpSpPr>
              <p:cNvPr id="2152" name="Google Shape;2152;p71"/>
              <p:cNvGrpSpPr/>
              <p:nvPr/>
            </p:nvGrpSpPr>
            <p:grpSpPr>
              <a:xfrm>
                <a:off x="4656757" y="2730802"/>
                <a:ext cx="478421" cy="478421"/>
                <a:chOff x="5779974" y="3346111"/>
                <a:chExt cx="478421" cy="478421"/>
              </a:xfrm>
            </p:grpSpPr>
            <p:sp>
              <p:nvSpPr>
                <p:cNvPr id="2153" name="Google Shape;2153;p71"/>
                <p:cNvSpPr/>
                <p:nvPr/>
              </p:nvSpPr>
              <p:spPr>
                <a:xfrm>
                  <a:off x="5779974" y="334611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54" name="Google Shape;2154;p71"/>
                <p:cNvPicPr preferRelativeResize="0"/>
                <p:nvPr/>
              </p:nvPicPr>
              <p:blipFill rotWithShape="1">
                <a:blip r:embed="rId6">
                  <a:alphaModFix/>
                </a:blip>
                <a:srcRect b="0" l="0" r="0" t="0"/>
                <a:stretch/>
              </p:blipFill>
              <p:spPr>
                <a:xfrm>
                  <a:off x="5871995" y="3479362"/>
                  <a:ext cx="294284" cy="211885"/>
                </a:xfrm>
                <a:prstGeom prst="rect">
                  <a:avLst/>
                </a:prstGeom>
                <a:noFill/>
                <a:ln>
                  <a:noFill/>
                </a:ln>
              </p:spPr>
            </p:pic>
          </p:grpSp>
          <p:grpSp>
            <p:nvGrpSpPr>
              <p:cNvPr id="2155" name="Google Shape;2155;p71"/>
              <p:cNvGrpSpPr/>
              <p:nvPr/>
            </p:nvGrpSpPr>
            <p:grpSpPr>
              <a:xfrm>
                <a:off x="7040382" y="2725220"/>
                <a:ext cx="478421" cy="478421"/>
                <a:chOff x="6653952" y="3105086"/>
                <a:chExt cx="478421" cy="478421"/>
              </a:xfrm>
            </p:grpSpPr>
            <p:sp>
              <p:nvSpPr>
                <p:cNvPr id="2156" name="Google Shape;2156;p71"/>
                <p:cNvSpPr/>
                <p:nvPr/>
              </p:nvSpPr>
              <p:spPr>
                <a:xfrm>
                  <a:off x="6653952" y="3105086"/>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57" name="Google Shape;2157;p71"/>
                <p:cNvPicPr preferRelativeResize="0"/>
                <p:nvPr/>
              </p:nvPicPr>
              <p:blipFill rotWithShape="1">
                <a:blip r:embed="rId7">
                  <a:alphaModFix/>
                </a:blip>
                <a:srcRect b="0" l="0" r="0" t="0"/>
                <a:stretch/>
              </p:blipFill>
              <p:spPr>
                <a:xfrm>
                  <a:off x="6739427" y="3199418"/>
                  <a:ext cx="316993" cy="283465"/>
                </a:xfrm>
                <a:prstGeom prst="rect">
                  <a:avLst/>
                </a:prstGeom>
                <a:noFill/>
                <a:ln>
                  <a:noFill/>
                </a:ln>
              </p:spPr>
            </p:pic>
          </p:grpSp>
          <p:grpSp>
            <p:nvGrpSpPr>
              <p:cNvPr id="2158" name="Google Shape;2158;p71"/>
              <p:cNvGrpSpPr/>
              <p:nvPr/>
            </p:nvGrpSpPr>
            <p:grpSpPr>
              <a:xfrm>
                <a:off x="7214808" y="4305262"/>
                <a:ext cx="478421" cy="478421"/>
                <a:chOff x="6939282" y="3583507"/>
                <a:chExt cx="478421" cy="478421"/>
              </a:xfrm>
            </p:grpSpPr>
            <p:sp>
              <p:nvSpPr>
                <p:cNvPr id="2159" name="Google Shape;2159;p71"/>
                <p:cNvSpPr/>
                <p:nvPr/>
              </p:nvSpPr>
              <p:spPr>
                <a:xfrm>
                  <a:off x="6939282" y="3583507"/>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60" name="Google Shape;2160;p71"/>
                <p:cNvPicPr preferRelativeResize="0"/>
                <p:nvPr/>
              </p:nvPicPr>
              <p:blipFill rotWithShape="1">
                <a:blip r:embed="rId8">
                  <a:alphaModFix/>
                </a:blip>
                <a:srcRect b="0" l="0" r="0" t="0"/>
                <a:stretch/>
              </p:blipFill>
              <p:spPr>
                <a:xfrm>
                  <a:off x="7072937" y="3686551"/>
                  <a:ext cx="211109" cy="289297"/>
                </a:xfrm>
                <a:prstGeom prst="rect">
                  <a:avLst/>
                </a:prstGeom>
                <a:noFill/>
                <a:ln>
                  <a:noFill/>
                </a:ln>
              </p:spPr>
            </p:pic>
          </p:grpSp>
          <p:grpSp>
            <p:nvGrpSpPr>
              <p:cNvPr id="2161" name="Google Shape;2161;p71"/>
              <p:cNvGrpSpPr/>
              <p:nvPr/>
            </p:nvGrpSpPr>
            <p:grpSpPr>
              <a:xfrm>
                <a:off x="5052593" y="2375387"/>
                <a:ext cx="478421" cy="478421"/>
                <a:chOff x="4903300" y="2692339"/>
                <a:chExt cx="478421" cy="478421"/>
              </a:xfrm>
            </p:grpSpPr>
            <p:sp>
              <p:nvSpPr>
                <p:cNvPr id="2162" name="Google Shape;2162;p71"/>
                <p:cNvSpPr/>
                <p:nvPr/>
              </p:nvSpPr>
              <p:spPr>
                <a:xfrm>
                  <a:off x="4903300" y="26923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63" name="Google Shape;2163;p71"/>
                <p:cNvPicPr preferRelativeResize="0"/>
                <p:nvPr/>
              </p:nvPicPr>
              <p:blipFill rotWithShape="1">
                <a:blip r:embed="rId9">
                  <a:alphaModFix/>
                </a:blip>
                <a:srcRect b="0" l="0" r="0" t="0"/>
                <a:stretch/>
              </p:blipFill>
              <p:spPr>
                <a:xfrm>
                  <a:off x="5012210" y="2801249"/>
                  <a:ext cx="260600" cy="260600"/>
                </a:xfrm>
                <a:prstGeom prst="rect">
                  <a:avLst/>
                </a:prstGeom>
                <a:noFill/>
                <a:ln>
                  <a:noFill/>
                </a:ln>
              </p:spPr>
            </p:pic>
          </p:grpSp>
          <p:grpSp>
            <p:nvGrpSpPr>
              <p:cNvPr id="2164" name="Google Shape;2164;p71"/>
              <p:cNvGrpSpPr/>
              <p:nvPr/>
            </p:nvGrpSpPr>
            <p:grpSpPr>
              <a:xfrm>
                <a:off x="5557339" y="2167994"/>
                <a:ext cx="1018218" cy="478422"/>
                <a:chOff x="5546651" y="2194994"/>
                <a:chExt cx="1018218" cy="478422"/>
              </a:xfrm>
            </p:grpSpPr>
            <p:grpSp>
              <p:nvGrpSpPr>
                <p:cNvPr id="2165" name="Google Shape;2165;p71"/>
                <p:cNvGrpSpPr/>
                <p:nvPr/>
              </p:nvGrpSpPr>
              <p:grpSpPr>
                <a:xfrm>
                  <a:off x="6086448" y="2194994"/>
                  <a:ext cx="478421" cy="478421"/>
                  <a:chOff x="5724126" y="3483458"/>
                  <a:chExt cx="478421" cy="478421"/>
                </a:xfrm>
              </p:grpSpPr>
              <p:sp>
                <p:nvSpPr>
                  <p:cNvPr id="2166" name="Google Shape;2166;p71"/>
                  <p:cNvSpPr/>
                  <p:nvPr/>
                </p:nvSpPr>
                <p:spPr>
                  <a:xfrm>
                    <a:off x="5724126" y="348345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67" name="Google Shape;2167;p71"/>
                  <p:cNvPicPr preferRelativeResize="0"/>
                  <p:nvPr/>
                </p:nvPicPr>
                <p:blipFill rotWithShape="1">
                  <a:blip r:embed="rId10">
                    <a:alphaModFix/>
                  </a:blip>
                  <a:srcRect b="0" l="0" r="0" t="0"/>
                  <a:stretch/>
                </p:blipFill>
                <p:spPr>
                  <a:xfrm>
                    <a:off x="5795026" y="3587702"/>
                    <a:ext cx="306929" cy="254809"/>
                  </a:xfrm>
                  <a:prstGeom prst="rect">
                    <a:avLst/>
                  </a:prstGeom>
                  <a:noFill/>
                  <a:ln>
                    <a:noFill/>
                  </a:ln>
                </p:spPr>
              </p:pic>
            </p:grpSp>
            <p:grpSp>
              <p:nvGrpSpPr>
                <p:cNvPr id="2168" name="Google Shape;2168;p71"/>
                <p:cNvGrpSpPr/>
                <p:nvPr/>
              </p:nvGrpSpPr>
              <p:grpSpPr>
                <a:xfrm>
                  <a:off x="5546651" y="2194995"/>
                  <a:ext cx="478421" cy="478421"/>
                  <a:chOff x="5381721" y="2534589"/>
                  <a:chExt cx="478421" cy="478421"/>
                </a:xfrm>
              </p:grpSpPr>
              <p:sp>
                <p:nvSpPr>
                  <p:cNvPr id="2169" name="Google Shape;2169;p71"/>
                  <p:cNvSpPr/>
                  <p:nvPr/>
                </p:nvSpPr>
                <p:spPr>
                  <a:xfrm>
                    <a:off x="5381721" y="253458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70" name="Google Shape;2170;p71"/>
                  <p:cNvPicPr preferRelativeResize="0"/>
                  <p:nvPr/>
                </p:nvPicPr>
                <p:blipFill rotWithShape="1">
                  <a:blip r:embed="rId11">
                    <a:alphaModFix/>
                  </a:blip>
                  <a:srcRect b="0" l="0" r="0" t="0"/>
                  <a:stretch/>
                </p:blipFill>
                <p:spPr>
                  <a:xfrm>
                    <a:off x="5465679" y="2641099"/>
                    <a:ext cx="311268" cy="245351"/>
                  </a:xfrm>
                  <a:prstGeom prst="rect">
                    <a:avLst/>
                  </a:prstGeom>
                  <a:noFill/>
                  <a:ln>
                    <a:noFill/>
                  </a:ln>
                </p:spPr>
              </p:pic>
            </p:grpSp>
          </p:grpSp>
          <p:grpSp>
            <p:nvGrpSpPr>
              <p:cNvPr id="2171" name="Google Shape;2171;p71"/>
              <p:cNvGrpSpPr/>
              <p:nvPr/>
            </p:nvGrpSpPr>
            <p:grpSpPr>
              <a:xfrm>
                <a:off x="6617712" y="2373853"/>
                <a:ext cx="478421" cy="478421"/>
                <a:chOff x="6346155" y="2692338"/>
                <a:chExt cx="478421" cy="478421"/>
              </a:xfrm>
            </p:grpSpPr>
            <p:sp>
              <p:nvSpPr>
                <p:cNvPr id="2172" name="Google Shape;2172;p71"/>
                <p:cNvSpPr/>
                <p:nvPr/>
              </p:nvSpPr>
              <p:spPr>
                <a:xfrm>
                  <a:off x="6346155" y="269233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73" name="Google Shape;2173;p71"/>
                <p:cNvPicPr preferRelativeResize="0"/>
                <p:nvPr/>
              </p:nvPicPr>
              <p:blipFill rotWithShape="1">
                <a:blip r:embed="rId12">
                  <a:alphaModFix/>
                </a:blip>
                <a:srcRect b="0" l="0" r="0" t="0"/>
                <a:stretch/>
              </p:blipFill>
              <p:spPr>
                <a:xfrm>
                  <a:off x="6484162" y="2777719"/>
                  <a:ext cx="202406" cy="307657"/>
                </a:xfrm>
                <a:prstGeom prst="rect">
                  <a:avLst/>
                </a:prstGeom>
                <a:noFill/>
                <a:ln>
                  <a:noFill/>
                </a:ln>
              </p:spPr>
            </p:pic>
          </p:grpSp>
          <p:grpSp>
            <p:nvGrpSpPr>
              <p:cNvPr id="2174" name="Google Shape;2174;p71"/>
              <p:cNvGrpSpPr/>
              <p:nvPr/>
            </p:nvGrpSpPr>
            <p:grpSpPr>
              <a:xfrm>
                <a:off x="7361488" y="3771502"/>
                <a:ext cx="478421" cy="478421"/>
                <a:chOff x="6930239" y="4605839"/>
                <a:chExt cx="478421" cy="478421"/>
              </a:xfrm>
            </p:grpSpPr>
            <p:sp>
              <p:nvSpPr>
                <p:cNvPr id="2175" name="Google Shape;2175;p71"/>
                <p:cNvSpPr/>
                <p:nvPr/>
              </p:nvSpPr>
              <p:spPr>
                <a:xfrm>
                  <a:off x="6930239" y="46058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76" name="Google Shape;2176;p71"/>
                <p:cNvPicPr preferRelativeResize="0"/>
                <p:nvPr/>
              </p:nvPicPr>
              <p:blipFill rotWithShape="1">
                <a:blip r:embed="rId13">
                  <a:alphaModFix/>
                </a:blip>
                <a:srcRect b="0" l="0" r="0" t="0"/>
                <a:stretch/>
              </p:blipFill>
              <p:spPr>
                <a:xfrm>
                  <a:off x="7023503" y="4691203"/>
                  <a:ext cx="295657" cy="298705"/>
                </a:xfrm>
                <a:prstGeom prst="rect">
                  <a:avLst/>
                </a:prstGeom>
                <a:noFill/>
                <a:ln>
                  <a:noFill/>
                </a:ln>
              </p:spPr>
            </p:pic>
          </p:grpSp>
          <p:grpSp>
            <p:nvGrpSpPr>
              <p:cNvPr id="2177" name="Google Shape;2177;p71"/>
              <p:cNvGrpSpPr/>
              <p:nvPr/>
            </p:nvGrpSpPr>
            <p:grpSpPr>
              <a:xfrm>
                <a:off x="6799004" y="4732022"/>
                <a:ext cx="478421" cy="478421"/>
                <a:chOff x="6716684" y="5103232"/>
                <a:chExt cx="478421" cy="478421"/>
              </a:xfrm>
            </p:grpSpPr>
            <p:sp>
              <p:nvSpPr>
                <p:cNvPr id="2178" name="Google Shape;2178;p71"/>
                <p:cNvSpPr/>
                <p:nvPr/>
              </p:nvSpPr>
              <p:spPr>
                <a:xfrm>
                  <a:off x="6716684" y="5103232"/>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79" name="Google Shape;2179;p71"/>
                <p:cNvPicPr preferRelativeResize="0"/>
                <p:nvPr/>
              </p:nvPicPr>
              <p:blipFill rotWithShape="1">
                <a:blip r:embed="rId14">
                  <a:alphaModFix/>
                </a:blip>
                <a:srcRect b="0" l="0" r="0" t="0"/>
                <a:stretch/>
              </p:blipFill>
              <p:spPr>
                <a:xfrm>
                  <a:off x="6820258" y="5205282"/>
                  <a:ext cx="271273" cy="274321"/>
                </a:xfrm>
                <a:prstGeom prst="rect">
                  <a:avLst/>
                </a:prstGeom>
                <a:noFill/>
                <a:ln>
                  <a:noFill/>
                </a:ln>
              </p:spPr>
            </p:pic>
          </p:grpSp>
          <p:grpSp>
            <p:nvGrpSpPr>
              <p:cNvPr id="2180" name="Google Shape;2180;p71"/>
              <p:cNvGrpSpPr/>
              <p:nvPr/>
            </p:nvGrpSpPr>
            <p:grpSpPr>
              <a:xfrm>
                <a:off x="7312778" y="3209223"/>
                <a:ext cx="478421" cy="478421"/>
                <a:chOff x="7063894" y="3536553"/>
                <a:chExt cx="478421" cy="478421"/>
              </a:xfrm>
            </p:grpSpPr>
            <p:sp>
              <p:nvSpPr>
                <p:cNvPr id="2181" name="Google Shape;2181;p71"/>
                <p:cNvSpPr/>
                <p:nvPr/>
              </p:nvSpPr>
              <p:spPr>
                <a:xfrm>
                  <a:off x="7063894" y="3536553"/>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82" name="Google Shape;2182;p71"/>
                <p:cNvPicPr preferRelativeResize="0"/>
                <p:nvPr/>
              </p:nvPicPr>
              <p:blipFill rotWithShape="1">
                <a:blip r:embed="rId15">
                  <a:alphaModFix/>
                </a:blip>
                <a:srcRect b="0" l="0" r="0" t="0"/>
                <a:stretch/>
              </p:blipFill>
              <p:spPr>
                <a:xfrm>
                  <a:off x="7165334" y="3628379"/>
                  <a:ext cx="275540" cy="268818"/>
                </a:xfrm>
                <a:prstGeom prst="rect">
                  <a:avLst/>
                </a:prstGeom>
                <a:noFill/>
                <a:ln>
                  <a:noFill/>
                </a:ln>
              </p:spPr>
            </p:pic>
          </p:grpSp>
          <p:grpSp>
            <p:nvGrpSpPr>
              <p:cNvPr id="2183" name="Google Shape;2183;p71"/>
              <p:cNvGrpSpPr/>
              <p:nvPr/>
            </p:nvGrpSpPr>
            <p:grpSpPr>
              <a:xfrm>
                <a:off x="4558099" y="4323978"/>
                <a:ext cx="478421" cy="478421"/>
                <a:chOff x="4839474" y="4392074"/>
                <a:chExt cx="478421" cy="478421"/>
              </a:xfrm>
            </p:grpSpPr>
            <p:sp>
              <p:nvSpPr>
                <p:cNvPr id="2184" name="Google Shape;2184;p71"/>
                <p:cNvSpPr/>
                <p:nvPr/>
              </p:nvSpPr>
              <p:spPr>
                <a:xfrm>
                  <a:off x="4839474" y="439207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85" name="Google Shape;2185;p71"/>
                <p:cNvPicPr preferRelativeResize="0"/>
                <p:nvPr/>
              </p:nvPicPr>
              <p:blipFill rotWithShape="1">
                <a:blip r:embed="rId16">
                  <a:alphaModFix/>
                </a:blip>
                <a:srcRect b="0" l="0" r="0" t="0"/>
                <a:stretch/>
              </p:blipFill>
              <p:spPr>
                <a:xfrm>
                  <a:off x="4938640" y="4483042"/>
                  <a:ext cx="271344" cy="282198"/>
                </a:xfrm>
                <a:prstGeom prst="rect">
                  <a:avLst/>
                </a:prstGeom>
                <a:noFill/>
                <a:ln>
                  <a:noFill/>
                </a:ln>
              </p:spPr>
            </p:pic>
          </p:grpSp>
          <p:grpSp>
            <p:nvGrpSpPr>
              <p:cNvPr id="2186" name="Google Shape;2186;p71"/>
              <p:cNvGrpSpPr/>
              <p:nvPr/>
            </p:nvGrpSpPr>
            <p:grpSpPr>
              <a:xfrm>
                <a:off x="4988332" y="4732022"/>
                <a:ext cx="478421" cy="478421"/>
                <a:chOff x="4980019" y="4733181"/>
                <a:chExt cx="478421" cy="478421"/>
              </a:xfrm>
            </p:grpSpPr>
            <p:sp>
              <p:nvSpPr>
                <p:cNvPr id="2187" name="Google Shape;2187;p71"/>
                <p:cNvSpPr/>
                <p:nvPr/>
              </p:nvSpPr>
              <p:spPr>
                <a:xfrm>
                  <a:off x="4980019" y="473318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88" name="Google Shape;2188;p71"/>
                <p:cNvPicPr preferRelativeResize="0"/>
                <p:nvPr/>
              </p:nvPicPr>
              <p:blipFill rotWithShape="1">
                <a:blip r:embed="rId17">
                  <a:alphaModFix/>
                </a:blip>
                <a:srcRect b="0" l="0" r="0" t="0"/>
                <a:stretch/>
              </p:blipFill>
              <p:spPr>
                <a:xfrm>
                  <a:off x="5040681" y="4865351"/>
                  <a:ext cx="359374" cy="276186"/>
                </a:xfrm>
                <a:prstGeom prst="rect">
                  <a:avLst/>
                </a:prstGeom>
                <a:noFill/>
                <a:ln>
                  <a:noFill/>
                </a:ln>
              </p:spPr>
            </p:pic>
          </p:grpSp>
        </p:grpSp>
        <p:sp>
          <p:nvSpPr>
            <p:cNvPr id="2189" name="Google Shape;2189;p71"/>
            <p:cNvSpPr/>
            <p:nvPr/>
          </p:nvSpPr>
          <p:spPr>
            <a:xfrm>
              <a:off x="5318437" y="3215738"/>
              <a:ext cx="1574615" cy="959652"/>
            </a:xfrm>
            <a:prstGeom prst="roundRect">
              <a:avLst>
                <a:gd fmla="val 50000" name="adj"/>
              </a:avLst>
            </a:prstGeom>
            <a:noFill/>
            <a:ln>
              <a:noFill/>
            </a:ln>
          </p:spPr>
          <p:txBody>
            <a:bodyPr anchorCtr="0" anchor="ctr" bIns="37125" lIns="74275" spcFirstLastPara="1" rIns="74275" wrap="square" tIns="37125">
              <a:noAutofit/>
            </a:bodyPr>
            <a:lstStyle/>
            <a:p>
              <a:pPr indent="0" lvl="0" marL="0" marR="0" rtl="0" algn="ctr">
                <a:spcBef>
                  <a:spcPts val="0"/>
                </a:spcBef>
                <a:spcAft>
                  <a:spcPts val="0"/>
                </a:spcAft>
                <a:buNone/>
              </a:pPr>
              <a:r>
                <a:rPr lang="en-US" sz="3200">
                  <a:solidFill>
                    <a:srgbClr val="0043B2"/>
                  </a:solidFill>
                  <a:latin typeface="Arial"/>
                  <a:ea typeface="Arial"/>
                  <a:cs typeface="Arial"/>
                  <a:sym typeface="Arial"/>
                </a:rPr>
                <a:t>BIG</a:t>
              </a:r>
              <a:endParaRPr/>
            </a:p>
            <a:p>
              <a:pPr indent="0" lvl="0" marL="0" marR="0" rtl="0" algn="ctr">
                <a:spcBef>
                  <a:spcPts val="0"/>
                </a:spcBef>
                <a:spcAft>
                  <a:spcPts val="0"/>
                </a:spcAft>
                <a:buNone/>
              </a:pPr>
              <a:r>
                <a:rPr lang="en-US" sz="3200">
                  <a:solidFill>
                    <a:srgbClr val="0043B2"/>
                  </a:solidFill>
                  <a:latin typeface="Arial"/>
                  <a:ea typeface="Arial"/>
                  <a:cs typeface="Arial"/>
                  <a:sym typeface="Arial"/>
                </a:rPr>
                <a:t>DATA</a:t>
              </a:r>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4" name="Shape 2194"/>
        <p:cNvGrpSpPr/>
        <p:nvPr/>
      </p:nvGrpSpPr>
      <p:grpSpPr>
        <a:xfrm>
          <a:off x="0" y="0"/>
          <a:ext cx="0" cy="0"/>
          <a:chOff x="0" y="0"/>
          <a:chExt cx="0" cy="0"/>
        </a:xfrm>
      </p:grpSpPr>
      <p:sp>
        <p:nvSpPr>
          <p:cNvPr id="2195" name="Google Shape;2195;p72"/>
          <p:cNvSpPr txBox="1"/>
          <p:nvPr>
            <p:ph idx="1" type="body"/>
          </p:nvPr>
        </p:nvSpPr>
        <p:spPr>
          <a:xfrm>
            <a:off x="985323" y="2524714"/>
            <a:ext cx="4617720" cy="1329932"/>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4400"/>
              <a:buNone/>
            </a:pPr>
            <a:r>
              <a:rPr lang="en-US"/>
              <a:t>NoSQL</a:t>
            </a:r>
            <a:endParaRPr/>
          </a:p>
        </p:txBody>
      </p:sp>
      <p:sp>
        <p:nvSpPr>
          <p:cNvPr id="2196" name="Google Shape;2196;p72"/>
          <p:cNvSpPr txBox="1"/>
          <p:nvPr>
            <p:ph idx="2" type="body"/>
          </p:nvPr>
        </p:nvSpPr>
        <p:spPr>
          <a:xfrm>
            <a:off x="985323" y="2066881"/>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2.</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1" name="Shape 2201"/>
        <p:cNvGrpSpPr/>
        <p:nvPr/>
      </p:nvGrpSpPr>
      <p:grpSpPr>
        <a:xfrm>
          <a:off x="0" y="0"/>
          <a:ext cx="0" cy="0"/>
          <a:chOff x="0" y="0"/>
          <a:chExt cx="0" cy="0"/>
        </a:xfrm>
      </p:grpSpPr>
      <p:sp>
        <p:nvSpPr>
          <p:cNvPr id="2202" name="Google Shape;2202;p73"/>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sz="3600">
                <a:solidFill>
                  <a:schemeClr val="dk1"/>
                </a:solidFill>
              </a:rPr>
              <a:t>NoSQL</a:t>
            </a:r>
            <a:endParaRPr/>
          </a:p>
        </p:txBody>
      </p:sp>
      <p:sp>
        <p:nvSpPr>
          <p:cNvPr id="2203" name="Google Shape;2203;p73"/>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sz="2000">
                <a:solidFill>
                  <a:srgbClr val="7F7F7F"/>
                </a:solidFill>
              </a:rPr>
              <a:t>Bài 2. </a:t>
            </a:r>
            <a:endParaRPr sz="5400">
              <a:solidFill>
                <a:srgbClr val="7F7F7F"/>
              </a:solidFill>
            </a:endParaRPr>
          </a:p>
        </p:txBody>
      </p:sp>
      <p:sp>
        <p:nvSpPr>
          <p:cNvPr id="2204" name="Google Shape;2204;p73"/>
          <p:cNvSpPr/>
          <p:nvPr/>
        </p:nvSpPr>
        <p:spPr>
          <a:xfrm>
            <a:off x="1234524" y="4066410"/>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2.1. Tổng quan về NoSQL</a:t>
            </a:r>
            <a:endParaRPr sz="1800">
              <a:solidFill>
                <a:srgbClr val="3F3F3F"/>
              </a:solidFill>
              <a:latin typeface="Arial"/>
              <a:ea typeface="Arial"/>
              <a:cs typeface="Arial"/>
              <a:sym typeface="Arial"/>
            </a:endParaRPr>
          </a:p>
        </p:txBody>
      </p:sp>
      <p:sp>
        <p:nvSpPr>
          <p:cNvPr id="2205" name="Google Shape;2205;p73"/>
          <p:cNvSpPr/>
          <p:nvPr/>
        </p:nvSpPr>
        <p:spPr>
          <a:xfrm>
            <a:off x="1051644" y="4065237"/>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Arial"/>
              <a:ea typeface="Arial"/>
              <a:cs typeface="Arial"/>
              <a:sym typeface="Arial"/>
            </a:endParaRPr>
          </a:p>
        </p:txBody>
      </p:sp>
      <p:sp>
        <p:nvSpPr>
          <p:cNvPr id="2206" name="Google Shape;2206;p73"/>
          <p:cNvSpPr/>
          <p:nvPr/>
        </p:nvSpPr>
        <p:spPr>
          <a:xfrm>
            <a:off x="1234524" y="4496244"/>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2.2. Apache HBase</a:t>
            </a:r>
            <a:endParaRPr/>
          </a:p>
        </p:txBody>
      </p:sp>
      <p:sp>
        <p:nvSpPr>
          <p:cNvPr id="2207" name="Google Shape;2207;p73"/>
          <p:cNvSpPr/>
          <p:nvPr/>
        </p:nvSpPr>
        <p:spPr>
          <a:xfrm>
            <a:off x="1051644" y="4495071"/>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Arial"/>
              <a:ea typeface="Arial"/>
              <a:cs typeface="Arial"/>
              <a:sym typeface="Arial"/>
            </a:endParaRPr>
          </a:p>
        </p:txBody>
      </p:sp>
      <p:grpSp>
        <p:nvGrpSpPr>
          <p:cNvPr id="2208" name="Google Shape;2208;p73"/>
          <p:cNvGrpSpPr/>
          <p:nvPr/>
        </p:nvGrpSpPr>
        <p:grpSpPr>
          <a:xfrm>
            <a:off x="1051644" y="4924905"/>
            <a:ext cx="5702300" cy="278172"/>
            <a:chOff x="571500" y="5165783"/>
            <a:chExt cx="5702300" cy="278172"/>
          </a:xfrm>
        </p:grpSpPr>
        <p:sp>
          <p:nvSpPr>
            <p:cNvPr id="2209" name="Google Shape;2209;p73"/>
            <p:cNvSpPr/>
            <p:nvPr/>
          </p:nvSpPr>
          <p:spPr>
            <a:xfrm>
              <a:off x="754380" y="5166956"/>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2.3. Cassandra</a:t>
              </a:r>
              <a:endParaRPr/>
            </a:p>
          </p:txBody>
        </p:sp>
        <p:sp>
          <p:nvSpPr>
            <p:cNvPr id="2210" name="Google Shape;2210;p73"/>
            <p:cNvSpPr/>
            <p:nvPr/>
          </p:nvSpPr>
          <p:spPr>
            <a:xfrm>
              <a:off x="571500" y="5165783"/>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grpSp>
      <p:grpSp>
        <p:nvGrpSpPr>
          <p:cNvPr id="2211" name="Google Shape;2211;p73"/>
          <p:cNvGrpSpPr/>
          <p:nvPr/>
        </p:nvGrpSpPr>
        <p:grpSpPr>
          <a:xfrm>
            <a:off x="1051644" y="5329740"/>
            <a:ext cx="5702300" cy="278172"/>
            <a:chOff x="571500" y="5165783"/>
            <a:chExt cx="5702300" cy="278172"/>
          </a:xfrm>
        </p:grpSpPr>
        <p:sp>
          <p:nvSpPr>
            <p:cNvPr id="2212" name="Google Shape;2212;p73"/>
            <p:cNvSpPr/>
            <p:nvPr/>
          </p:nvSpPr>
          <p:spPr>
            <a:xfrm>
              <a:off x="754380" y="5166956"/>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2.4. MongoDB</a:t>
              </a:r>
              <a:endParaRPr/>
            </a:p>
          </p:txBody>
        </p:sp>
        <p:sp>
          <p:nvSpPr>
            <p:cNvPr id="2213" name="Google Shape;2213;p73"/>
            <p:cNvSpPr/>
            <p:nvPr/>
          </p:nvSpPr>
          <p:spPr>
            <a:xfrm>
              <a:off x="571500" y="5165783"/>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8" name="Shape 2218"/>
        <p:cNvGrpSpPr/>
        <p:nvPr/>
      </p:nvGrpSpPr>
      <p:grpSpPr>
        <a:xfrm>
          <a:off x="0" y="0"/>
          <a:ext cx="0" cy="0"/>
          <a:chOff x="0" y="0"/>
          <a:chExt cx="0" cy="0"/>
        </a:xfrm>
      </p:grpSpPr>
      <p:sp>
        <p:nvSpPr>
          <p:cNvPr id="2219" name="Google Shape;2219;p7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2.1. Tổng quan về NoSQL</a:t>
            </a:r>
            <a:endParaRPr>
              <a:solidFill>
                <a:schemeClr val="lt1"/>
              </a:solidFill>
            </a:endParaRPr>
          </a:p>
        </p:txBody>
      </p:sp>
      <p:sp>
        <p:nvSpPr>
          <p:cNvPr id="2220" name="Google Shape;2220;p7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NoSQL là gì? (1/2)</a:t>
            </a:r>
            <a:endParaRPr/>
          </a:p>
        </p:txBody>
      </p:sp>
      <p:sp>
        <p:nvSpPr>
          <p:cNvPr id="2221" name="Google Shape;2221;p7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222" name="Google Shape;2222;p7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Viết tắt của “Không có SQL”, “</a:t>
            </a:r>
            <a:r>
              <a:rPr b="1" lang="en-US"/>
              <a:t>Không chỉ SQL</a:t>
            </a:r>
            <a:r>
              <a:rPr lang="en-US"/>
              <a:t>”, “SQL hoạt động phi quan hệ”</a:t>
            </a:r>
            <a:endParaRPr/>
          </a:p>
          <a:p>
            <a:pPr indent="-182563" lvl="1" marL="360363" rtl="0" algn="l">
              <a:lnSpc>
                <a:spcPct val="138461"/>
              </a:lnSpc>
              <a:spcBef>
                <a:spcPts val="200"/>
              </a:spcBef>
              <a:spcAft>
                <a:spcPts val="0"/>
              </a:spcAft>
              <a:buClr>
                <a:srgbClr val="262626"/>
              </a:buClr>
              <a:buSzPts val="1040"/>
              <a:buChar char="•"/>
            </a:pPr>
            <a:r>
              <a:rPr b="1" lang="en-US"/>
              <a:t>RDB không hỗ trợ giao diện SQL tiêu chuẩn</a:t>
            </a:r>
            <a:endParaRPr b="1"/>
          </a:p>
          <a:p>
            <a:pPr indent="-177800" lvl="0" marL="177800" rtl="0" algn="l">
              <a:lnSpc>
                <a:spcPct val="128571"/>
              </a:lnSpc>
              <a:spcBef>
                <a:spcPts val="1000"/>
              </a:spcBef>
              <a:spcAft>
                <a:spcPts val="0"/>
              </a:spcAft>
              <a:buClr>
                <a:srgbClr val="262626"/>
              </a:buClr>
              <a:buSzPts val="1400"/>
              <a:buFont typeface="Arial"/>
              <a:buChar char="•"/>
            </a:pPr>
            <a:r>
              <a:rPr b="1" lang="en-US"/>
              <a:t>Năm 2009, Johan Oskarsson đã sử dụng DB phân tán dựa trên mã nguồn mở</a:t>
            </a:r>
            <a:endParaRPr/>
          </a:p>
          <a:p>
            <a:pPr indent="-177800" lvl="0" marL="177800" rtl="0" algn="l">
              <a:lnSpc>
                <a:spcPct val="128571"/>
              </a:lnSpc>
              <a:spcBef>
                <a:spcPts val="1000"/>
              </a:spcBef>
              <a:spcAft>
                <a:spcPts val="0"/>
              </a:spcAft>
              <a:buClr>
                <a:srgbClr val="262626"/>
              </a:buClr>
              <a:buSzPts val="1400"/>
              <a:buFont typeface="Arial"/>
              <a:buChar char="•"/>
            </a:pPr>
            <a:r>
              <a:rPr lang="en-US"/>
              <a:t>Schema ít hơn, không hỗ trợ giao dịch</a:t>
            </a:r>
            <a:endParaRPr/>
          </a:p>
          <a:p>
            <a:pPr indent="-177800" lvl="0" marL="177800" rtl="0" algn="l">
              <a:lnSpc>
                <a:spcPct val="128571"/>
              </a:lnSpc>
              <a:spcBef>
                <a:spcPts val="1000"/>
              </a:spcBef>
              <a:spcAft>
                <a:spcPts val="0"/>
              </a:spcAft>
              <a:buClr>
                <a:srgbClr val="262626"/>
              </a:buClr>
              <a:buSzPts val="1400"/>
              <a:buFont typeface="Arial"/>
              <a:buChar char="•"/>
            </a:pPr>
            <a:r>
              <a:rPr lang="en-US"/>
              <a:t>Lưu trữ dữ liệu với lược đồ DB không quan hệ</a:t>
            </a:r>
            <a:endParaRPr/>
          </a:p>
        </p:txBody>
      </p:sp>
      <p:pic>
        <p:nvPicPr>
          <p:cNvPr id="2223" name="Google Shape;2223;p74"/>
          <p:cNvPicPr preferRelativeResize="0"/>
          <p:nvPr/>
        </p:nvPicPr>
        <p:blipFill rotWithShape="1">
          <a:blip r:embed="rId3">
            <a:alphaModFix/>
          </a:blip>
          <a:srcRect b="0" l="0" r="0" t="0"/>
          <a:stretch/>
        </p:blipFill>
        <p:spPr>
          <a:xfrm>
            <a:off x="2199843" y="4736325"/>
            <a:ext cx="5468586" cy="1493649"/>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8" name="Shape 2228"/>
        <p:cNvGrpSpPr/>
        <p:nvPr/>
      </p:nvGrpSpPr>
      <p:grpSpPr>
        <a:xfrm>
          <a:off x="0" y="0"/>
          <a:ext cx="0" cy="0"/>
          <a:chOff x="0" y="0"/>
          <a:chExt cx="0" cy="0"/>
        </a:xfrm>
      </p:grpSpPr>
      <p:sp>
        <p:nvSpPr>
          <p:cNvPr id="2229" name="Google Shape;2229;p7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2.1. Tổng quan về NoSQL</a:t>
            </a:r>
            <a:endParaRPr>
              <a:solidFill>
                <a:schemeClr val="lt1"/>
              </a:solidFill>
            </a:endParaRPr>
          </a:p>
        </p:txBody>
      </p:sp>
      <p:sp>
        <p:nvSpPr>
          <p:cNvPr id="2230" name="Google Shape;2230;p7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NoSQL là gì? (2/2)</a:t>
            </a:r>
            <a:endParaRPr/>
          </a:p>
        </p:txBody>
      </p:sp>
      <p:sp>
        <p:nvSpPr>
          <p:cNvPr id="2231" name="Google Shape;2231;p7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232" name="Google Shape;2232;p75"/>
          <p:cNvSpPr txBox="1"/>
          <p:nvPr>
            <p:ph idx="4" type="body"/>
          </p:nvPr>
        </p:nvSpPr>
        <p:spPr>
          <a:xfrm>
            <a:off x="535872" y="2302768"/>
            <a:ext cx="8796600"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Bổ sung cho cơ sở dữ liệu quan hệ</a:t>
            </a:r>
            <a:endParaRPr/>
          </a:p>
          <a:p>
            <a:pPr indent="-177800" lvl="0" marL="177800" rtl="0" algn="l">
              <a:lnSpc>
                <a:spcPct val="128571"/>
              </a:lnSpc>
              <a:spcBef>
                <a:spcPts val="1000"/>
              </a:spcBef>
              <a:spcAft>
                <a:spcPts val="0"/>
              </a:spcAft>
              <a:buClr>
                <a:srgbClr val="262626"/>
              </a:buClr>
              <a:buSzPts val="1400"/>
              <a:buFont typeface="Arial"/>
              <a:buChar char="•"/>
            </a:pPr>
            <a:r>
              <a:rPr lang="en-US"/>
              <a:t>Một hệ thống quản lý cơ sở dữ liệu linh hoạt có thể lưu trữ và xử lý cả dữ liệu có cấu trúc và bán cấu trúc</a:t>
            </a:r>
            <a:endParaRPr/>
          </a:p>
        </p:txBody>
      </p:sp>
      <p:grpSp>
        <p:nvGrpSpPr>
          <p:cNvPr id="2233" name="Google Shape;2233;p75"/>
          <p:cNvGrpSpPr/>
          <p:nvPr/>
        </p:nvGrpSpPr>
        <p:grpSpPr>
          <a:xfrm>
            <a:off x="2291881" y="3266312"/>
            <a:ext cx="5528260" cy="3189314"/>
            <a:chOff x="2244381" y="3325687"/>
            <a:chExt cx="5528260" cy="3189314"/>
          </a:xfrm>
        </p:grpSpPr>
        <p:grpSp>
          <p:nvGrpSpPr>
            <p:cNvPr id="2234" name="Google Shape;2234;p75"/>
            <p:cNvGrpSpPr/>
            <p:nvPr/>
          </p:nvGrpSpPr>
          <p:grpSpPr>
            <a:xfrm>
              <a:off x="3948957" y="3755440"/>
              <a:ext cx="1994457" cy="1151083"/>
              <a:chOff x="3853671" y="4031390"/>
              <a:chExt cx="1994457" cy="1151083"/>
            </a:xfrm>
          </p:grpSpPr>
          <p:pic>
            <p:nvPicPr>
              <p:cNvPr id="2235" name="Google Shape;2235;p75"/>
              <p:cNvPicPr preferRelativeResize="0"/>
              <p:nvPr/>
            </p:nvPicPr>
            <p:blipFill rotWithShape="1">
              <a:blip r:embed="rId3">
                <a:alphaModFix/>
              </a:blip>
              <a:srcRect b="0" l="0" r="0" t="0"/>
              <a:stretch/>
            </p:blipFill>
            <p:spPr>
              <a:xfrm>
                <a:off x="4355689" y="4031390"/>
                <a:ext cx="990423" cy="865944"/>
              </a:xfrm>
              <a:prstGeom prst="rect">
                <a:avLst/>
              </a:prstGeom>
              <a:noFill/>
              <a:ln>
                <a:noFill/>
              </a:ln>
            </p:spPr>
          </p:pic>
          <p:sp>
            <p:nvSpPr>
              <p:cNvPr id="2236" name="Google Shape;2236;p75"/>
              <p:cNvSpPr/>
              <p:nvPr/>
            </p:nvSpPr>
            <p:spPr>
              <a:xfrm>
                <a:off x="3853671" y="4843919"/>
                <a:ext cx="1994457"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Cơ sở dữ liệu NoSQL</a:t>
                </a:r>
                <a:endParaRPr sz="1600">
                  <a:solidFill>
                    <a:srgbClr val="1F45BC"/>
                  </a:solidFill>
                  <a:latin typeface="Arial"/>
                  <a:ea typeface="Arial"/>
                  <a:cs typeface="Arial"/>
                  <a:sym typeface="Arial"/>
                </a:endParaRPr>
              </a:p>
            </p:txBody>
          </p:sp>
        </p:grpSp>
        <p:grpSp>
          <p:nvGrpSpPr>
            <p:cNvPr id="2237" name="Google Shape;2237;p75"/>
            <p:cNvGrpSpPr/>
            <p:nvPr/>
          </p:nvGrpSpPr>
          <p:grpSpPr>
            <a:xfrm>
              <a:off x="6288814" y="3325687"/>
              <a:ext cx="1415773" cy="989404"/>
              <a:chOff x="6002484" y="3337892"/>
              <a:chExt cx="1415773" cy="989404"/>
            </a:xfrm>
          </p:grpSpPr>
          <p:pic>
            <p:nvPicPr>
              <p:cNvPr id="2238" name="Google Shape;2238;p75"/>
              <p:cNvPicPr preferRelativeResize="0"/>
              <p:nvPr/>
            </p:nvPicPr>
            <p:blipFill rotWithShape="1">
              <a:blip r:embed="rId4">
                <a:alphaModFix/>
              </a:blip>
              <a:srcRect b="0" l="0" r="0" t="0"/>
              <a:stretch/>
            </p:blipFill>
            <p:spPr>
              <a:xfrm>
                <a:off x="6372773" y="3337892"/>
                <a:ext cx="746444" cy="650311"/>
              </a:xfrm>
              <a:prstGeom prst="rect">
                <a:avLst/>
              </a:prstGeom>
              <a:noFill/>
              <a:ln>
                <a:noFill/>
              </a:ln>
            </p:spPr>
          </p:pic>
          <p:sp>
            <p:nvSpPr>
              <p:cNvPr id="2239" name="Google Shape;2239;p75"/>
              <p:cNvSpPr/>
              <p:nvPr/>
            </p:nvSpPr>
            <p:spPr>
              <a:xfrm>
                <a:off x="6002484" y="4050297"/>
                <a:ext cx="1415773"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Tính khả dụng cao</a:t>
                </a:r>
                <a:endParaRPr sz="1200">
                  <a:solidFill>
                    <a:srgbClr val="1F45BC"/>
                  </a:solidFill>
                  <a:latin typeface="Arial"/>
                  <a:ea typeface="Arial"/>
                  <a:cs typeface="Arial"/>
                  <a:sym typeface="Arial"/>
                </a:endParaRPr>
              </a:p>
            </p:txBody>
          </p:sp>
        </p:grpSp>
        <p:grpSp>
          <p:nvGrpSpPr>
            <p:cNvPr id="2240" name="Google Shape;2240;p75"/>
            <p:cNvGrpSpPr/>
            <p:nvPr/>
          </p:nvGrpSpPr>
          <p:grpSpPr>
            <a:xfrm>
              <a:off x="4242439" y="5620253"/>
              <a:ext cx="1471426" cy="894748"/>
              <a:chOff x="4022197" y="5414156"/>
              <a:chExt cx="1471426" cy="894748"/>
            </a:xfrm>
          </p:grpSpPr>
          <p:pic>
            <p:nvPicPr>
              <p:cNvPr id="2241" name="Google Shape;2241;p75"/>
              <p:cNvPicPr preferRelativeResize="0"/>
              <p:nvPr/>
            </p:nvPicPr>
            <p:blipFill rotWithShape="1">
              <a:blip r:embed="rId5">
                <a:alphaModFix/>
              </a:blip>
              <a:srcRect b="0" l="0" r="0" t="0"/>
              <a:stretch/>
            </p:blipFill>
            <p:spPr>
              <a:xfrm>
                <a:off x="4277180" y="5414156"/>
                <a:ext cx="700210" cy="567853"/>
              </a:xfrm>
              <a:prstGeom prst="rect">
                <a:avLst/>
              </a:prstGeom>
              <a:noFill/>
              <a:ln>
                <a:noFill/>
              </a:ln>
            </p:spPr>
          </p:pic>
          <p:sp>
            <p:nvSpPr>
              <p:cNvPr id="2242" name="Google Shape;2242;p75"/>
              <p:cNvSpPr txBox="1"/>
              <p:nvPr/>
            </p:nvSpPr>
            <p:spPr>
              <a:xfrm>
                <a:off x="4022197" y="6031905"/>
                <a:ext cx="147142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1F45BC"/>
                    </a:solidFill>
                    <a:latin typeface="Arial"/>
                    <a:ea typeface="Arial"/>
                    <a:cs typeface="Arial"/>
                    <a:sym typeface="Arial"/>
                  </a:rPr>
                  <a:t>Hiệu suất nhanh</a:t>
                </a:r>
                <a:endParaRPr sz="1200">
                  <a:solidFill>
                    <a:srgbClr val="1F45BC"/>
                  </a:solidFill>
                  <a:latin typeface="Arial"/>
                  <a:ea typeface="Arial"/>
                  <a:cs typeface="Arial"/>
                  <a:sym typeface="Arial"/>
                </a:endParaRPr>
              </a:p>
            </p:txBody>
          </p:sp>
        </p:grpSp>
        <p:grpSp>
          <p:nvGrpSpPr>
            <p:cNvPr id="2243" name="Google Shape;2243;p75"/>
            <p:cNvGrpSpPr/>
            <p:nvPr/>
          </p:nvGrpSpPr>
          <p:grpSpPr>
            <a:xfrm>
              <a:off x="6311170" y="4843158"/>
              <a:ext cx="1461471" cy="908734"/>
              <a:chOff x="6144917" y="4926283"/>
              <a:chExt cx="1461471" cy="908734"/>
            </a:xfrm>
          </p:grpSpPr>
          <p:pic>
            <p:nvPicPr>
              <p:cNvPr id="2244" name="Google Shape;2244;p75"/>
              <p:cNvPicPr preferRelativeResize="0"/>
              <p:nvPr/>
            </p:nvPicPr>
            <p:blipFill rotWithShape="1">
              <a:blip r:embed="rId6">
                <a:alphaModFix/>
              </a:blip>
              <a:srcRect b="0" l="0" r="0" t="0"/>
              <a:stretch/>
            </p:blipFill>
            <p:spPr>
              <a:xfrm>
                <a:off x="6506394" y="4926283"/>
                <a:ext cx="669096" cy="601141"/>
              </a:xfrm>
              <a:prstGeom prst="rect">
                <a:avLst/>
              </a:prstGeom>
              <a:noFill/>
              <a:ln>
                <a:noFill/>
              </a:ln>
            </p:spPr>
          </p:pic>
          <p:sp>
            <p:nvSpPr>
              <p:cNvPr id="2245" name="Google Shape;2245;p75"/>
              <p:cNvSpPr txBox="1"/>
              <p:nvPr/>
            </p:nvSpPr>
            <p:spPr>
              <a:xfrm>
                <a:off x="6144917" y="5558018"/>
                <a:ext cx="146147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1F45BC"/>
                    </a:solidFill>
                    <a:latin typeface="Arial"/>
                    <a:ea typeface="Arial"/>
                    <a:cs typeface="Arial"/>
                    <a:sym typeface="Arial"/>
                  </a:rPr>
                  <a:t>Dễ dàng nhân rộng</a:t>
                </a:r>
                <a:endParaRPr sz="1200">
                  <a:solidFill>
                    <a:srgbClr val="1F45BC"/>
                  </a:solidFill>
                  <a:latin typeface="Arial"/>
                  <a:ea typeface="Arial"/>
                  <a:cs typeface="Arial"/>
                  <a:sym typeface="Arial"/>
                </a:endParaRPr>
              </a:p>
            </p:txBody>
          </p:sp>
        </p:grpSp>
        <p:grpSp>
          <p:nvGrpSpPr>
            <p:cNvPr id="2246" name="Google Shape;2246;p75"/>
            <p:cNvGrpSpPr/>
            <p:nvPr/>
          </p:nvGrpSpPr>
          <p:grpSpPr>
            <a:xfrm>
              <a:off x="2486954" y="4753522"/>
              <a:ext cx="896930" cy="998370"/>
              <a:chOff x="2486954" y="4801022"/>
              <a:chExt cx="896930" cy="998370"/>
            </a:xfrm>
          </p:grpSpPr>
          <p:pic>
            <p:nvPicPr>
              <p:cNvPr id="2247" name="Google Shape;2247;p75"/>
              <p:cNvPicPr preferRelativeResize="0"/>
              <p:nvPr/>
            </p:nvPicPr>
            <p:blipFill rotWithShape="1">
              <a:blip r:embed="rId7">
                <a:alphaModFix/>
              </a:blip>
              <a:srcRect b="0" l="0" r="0" t="0"/>
              <a:stretch/>
            </p:blipFill>
            <p:spPr>
              <a:xfrm>
                <a:off x="2660092" y="4801022"/>
                <a:ext cx="612756" cy="461999"/>
              </a:xfrm>
              <a:prstGeom prst="rect">
                <a:avLst/>
              </a:prstGeom>
              <a:noFill/>
              <a:ln>
                <a:noFill/>
              </a:ln>
            </p:spPr>
          </p:pic>
          <p:sp>
            <p:nvSpPr>
              <p:cNvPr id="2248" name="Google Shape;2248;p75"/>
              <p:cNvSpPr txBox="1"/>
              <p:nvPr/>
            </p:nvSpPr>
            <p:spPr>
              <a:xfrm>
                <a:off x="2486954" y="5337727"/>
                <a:ext cx="89693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Năng lực Big Data</a:t>
                </a:r>
                <a:endParaRPr sz="1200">
                  <a:solidFill>
                    <a:srgbClr val="1F45BC"/>
                  </a:solidFill>
                  <a:latin typeface="Arial"/>
                  <a:ea typeface="Arial"/>
                  <a:cs typeface="Arial"/>
                  <a:sym typeface="Arial"/>
                </a:endParaRPr>
              </a:p>
            </p:txBody>
          </p:sp>
        </p:grpSp>
        <p:grpSp>
          <p:nvGrpSpPr>
            <p:cNvPr id="2249" name="Google Shape;2249;p75"/>
            <p:cNvGrpSpPr/>
            <p:nvPr/>
          </p:nvGrpSpPr>
          <p:grpSpPr>
            <a:xfrm>
              <a:off x="2244381" y="3425684"/>
              <a:ext cx="1387107" cy="1074073"/>
              <a:chOff x="2196879" y="3431638"/>
              <a:chExt cx="1387107" cy="1074073"/>
            </a:xfrm>
          </p:grpSpPr>
          <p:pic>
            <p:nvPicPr>
              <p:cNvPr id="2250" name="Google Shape;2250;p75"/>
              <p:cNvPicPr preferRelativeResize="0"/>
              <p:nvPr/>
            </p:nvPicPr>
            <p:blipFill rotWithShape="1">
              <a:blip r:embed="rId8">
                <a:alphaModFix/>
              </a:blip>
              <a:srcRect b="0" l="0" r="0" t="0"/>
              <a:stretch/>
            </p:blipFill>
            <p:spPr>
              <a:xfrm>
                <a:off x="2607223" y="3431638"/>
                <a:ext cx="539154" cy="517370"/>
              </a:xfrm>
              <a:prstGeom prst="rect">
                <a:avLst/>
              </a:prstGeom>
              <a:noFill/>
              <a:ln>
                <a:noFill/>
              </a:ln>
            </p:spPr>
          </p:pic>
          <p:sp>
            <p:nvSpPr>
              <p:cNvPr id="2251" name="Google Shape;2251;p75"/>
              <p:cNvSpPr txBox="1"/>
              <p:nvPr/>
            </p:nvSpPr>
            <p:spPr>
              <a:xfrm>
                <a:off x="2196879" y="4044046"/>
                <a:ext cx="138710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Khả năng mở rộng cao</a:t>
                </a:r>
                <a:endParaRPr sz="1200">
                  <a:solidFill>
                    <a:srgbClr val="1F45BC"/>
                  </a:solidFill>
                  <a:latin typeface="Arial"/>
                  <a:ea typeface="Arial"/>
                  <a:cs typeface="Arial"/>
                  <a:sym typeface="Arial"/>
                </a:endParaRPr>
              </a:p>
            </p:txBody>
          </p:sp>
        </p:grpSp>
        <p:cxnSp>
          <p:nvCxnSpPr>
            <p:cNvPr id="2252" name="Google Shape;2252;p75"/>
            <p:cNvCxnSpPr/>
            <p:nvPr/>
          </p:nvCxnSpPr>
          <p:spPr>
            <a:xfrm rot="10800000">
              <a:off x="3631488" y="3798635"/>
              <a:ext cx="717034" cy="252288"/>
            </a:xfrm>
            <a:prstGeom prst="straightConnector1">
              <a:avLst/>
            </a:prstGeom>
            <a:noFill/>
            <a:ln cap="flat" cmpd="sng" w="19050">
              <a:solidFill>
                <a:srgbClr val="1F45BC"/>
              </a:solidFill>
              <a:prstDash val="solid"/>
              <a:miter lim="800000"/>
              <a:headEnd len="sm" w="sm" type="none"/>
              <a:tailEnd len="med" w="med" type="triangle"/>
            </a:ln>
          </p:spPr>
        </p:cxnSp>
        <p:cxnSp>
          <p:nvCxnSpPr>
            <p:cNvPr id="2253" name="Google Shape;2253;p75"/>
            <p:cNvCxnSpPr/>
            <p:nvPr/>
          </p:nvCxnSpPr>
          <p:spPr>
            <a:xfrm flipH="1" rot="10800000">
              <a:off x="5546948" y="3831048"/>
              <a:ext cx="677737" cy="219875"/>
            </a:xfrm>
            <a:prstGeom prst="straightConnector1">
              <a:avLst/>
            </a:prstGeom>
            <a:noFill/>
            <a:ln cap="flat" cmpd="sng" w="19050">
              <a:solidFill>
                <a:srgbClr val="1F45BC"/>
              </a:solidFill>
              <a:prstDash val="solid"/>
              <a:miter lim="800000"/>
              <a:headEnd len="sm" w="sm" type="none"/>
              <a:tailEnd len="med" w="med" type="triangle"/>
            </a:ln>
          </p:spPr>
        </p:cxnSp>
        <p:cxnSp>
          <p:nvCxnSpPr>
            <p:cNvPr id="2254" name="Google Shape;2254;p75"/>
            <p:cNvCxnSpPr/>
            <p:nvPr/>
          </p:nvCxnSpPr>
          <p:spPr>
            <a:xfrm flipH="1">
              <a:off x="3631488" y="5032022"/>
              <a:ext cx="595516" cy="258205"/>
            </a:xfrm>
            <a:prstGeom prst="straightConnector1">
              <a:avLst/>
            </a:prstGeom>
            <a:noFill/>
            <a:ln cap="flat" cmpd="sng" w="19050">
              <a:solidFill>
                <a:srgbClr val="1F45BC"/>
              </a:solidFill>
              <a:prstDash val="solid"/>
              <a:miter lim="800000"/>
              <a:headEnd len="sm" w="sm" type="none"/>
              <a:tailEnd len="med" w="med" type="triangle"/>
            </a:ln>
          </p:spPr>
        </p:cxnSp>
        <p:cxnSp>
          <p:nvCxnSpPr>
            <p:cNvPr id="2255" name="Google Shape;2255;p75"/>
            <p:cNvCxnSpPr/>
            <p:nvPr/>
          </p:nvCxnSpPr>
          <p:spPr>
            <a:xfrm>
              <a:off x="5558823" y="5048580"/>
              <a:ext cx="656890" cy="284972"/>
            </a:xfrm>
            <a:prstGeom prst="straightConnector1">
              <a:avLst/>
            </a:prstGeom>
            <a:noFill/>
            <a:ln cap="flat" cmpd="sng" w="19050">
              <a:solidFill>
                <a:srgbClr val="1F45BC"/>
              </a:solidFill>
              <a:prstDash val="solid"/>
              <a:miter lim="800000"/>
              <a:headEnd len="sm" w="sm" type="none"/>
              <a:tailEnd len="med" w="med" type="triangle"/>
            </a:ln>
          </p:spPr>
        </p:cxnSp>
        <p:cxnSp>
          <p:nvCxnSpPr>
            <p:cNvPr id="2256" name="Google Shape;2256;p75"/>
            <p:cNvCxnSpPr/>
            <p:nvPr/>
          </p:nvCxnSpPr>
          <p:spPr>
            <a:xfrm>
              <a:off x="4928599" y="5058946"/>
              <a:ext cx="0" cy="298356"/>
            </a:xfrm>
            <a:prstGeom prst="straightConnector1">
              <a:avLst/>
            </a:prstGeom>
            <a:noFill/>
            <a:ln cap="flat" cmpd="sng" w="19050">
              <a:solidFill>
                <a:srgbClr val="1F45BC"/>
              </a:solidFill>
              <a:prstDash val="solid"/>
              <a:miter lim="800000"/>
              <a:headEnd len="sm" w="sm" type="none"/>
              <a:tailEnd len="med" w="med" type="triangle"/>
            </a:ln>
          </p:spPr>
        </p:cxnSp>
      </p:gr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1" name="Shape 2261"/>
        <p:cNvGrpSpPr/>
        <p:nvPr/>
      </p:nvGrpSpPr>
      <p:grpSpPr>
        <a:xfrm>
          <a:off x="0" y="0"/>
          <a:ext cx="0" cy="0"/>
          <a:chOff x="0" y="0"/>
          <a:chExt cx="0" cy="0"/>
        </a:xfrm>
      </p:grpSpPr>
      <p:sp>
        <p:nvSpPr>
          <p:cNvPr id="2262" name="Google Shape;2262;p7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2.1. Tổng quan về NoSQL</a:t>
            </a:r>
            <a:endParaRPr>
              <a:solidFill>
                <a:schemeClr val="lt1"/>
              </a:solidFill>
            </a:endParaRPr>
          </a:p>
        </p:txBody>
      </p:sp>
      <p:sp>
        <p:nvSpPr>
          <p:cNvPr id="2263" name="Google Shape;2263;p7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Tóm tắt lịch sử của NoSQL</a:t>
            </a:r>
            <a:endParaRPr/>
          </a:p>
        </p:txBody>
      </p:sp>
      <p:sp>
        <p:nvSpPr>
          <p:cNvPr id="2264" name="Google Shape;2264;p7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265" name="Google Shape;2265;p76"/>
          <p:cNvSpPr txBox="1"/>
          <p:nvPr>
            <p:ph idx="4" type="body"/>
          </p:nvPr>
        </p:nvSpPr>
        <p:spPr>
          <a:xfrm>
            <a:off x="535873" y="2226568"/>
            <a:ext cx="3668132"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Carlo Strozzi sử dụng thuật ngữ NoSQL cho cơ sở dữ liệu quan hệ mã nguồn mở, nhẹ của mình. (1998)</a:t>
            </a:r>
            <a:endParaRPr/>
          </a:p>
          <a:p>
            <a:pPr indent="-177800" lvl="0" marL="177800" rtl="0" algn="l">
              <a:lnSpc>
                <a:spcPct val="128571"/>
              </a:lnSpc>
              <a:spcBef>
                <a:spcPts val="1000"/>
              </a:spcBef>
              <a:spcAft>
                <a:spcPts val="0"/>
              </a:spcAft>
              <a:buClr>
                <a:srgbClr val="262626"/>
              </a:buClr>
              <a:buSzPts val="1400"/>
              <a:buFont typeface="Arial"/>
              <a:buChar char="•"/>
            </a:pPr>
            <a:r>
              <a:rPr lang="en-US"/>
              <a:t>Cơ sở dữ liệu đồ thị Neo4j được ra mắt (2000)</a:t>
            </a:r>
            <a:endParaRPr/>
          </a:p>
          <a:p>
            <a:pPr indent="-177800" lvl="0" marL="177800" rtl="0" algn="l">
              <a:lnSpc>
                <a:spcPct val="128571"/>
              </a:lnSpc>
              <a:spcBef>
                <a:spcPts val="1000"/>
              </a:spcBef>
              <a:spcAft>
                <a:spcPts val="0"/>
              </a:spcAft>
              <a:buClr>
                <a:srgbClr val="262626"/>
              </a:buClr>
              <a:buSzPts val="1400"/>
              <a:buFont typeface="Arial"/>
              <a:buChar char="•"/>
            </a:pPr>
            <a:r>
              <a:rPr lang="en-US"/>
              <a:t>Google </a:t>
            </a:r>
            <a:r>
              <a:rPr b="1" lang="en-US"/>
              <a:t>BigTable</a:t>
            </a:r>
            <a:r>
              <a:rPr lang="en-US"/>
              <a:t> được ra mắt (2004)</a:t>
            </a:r>
            <a:endParaRPr/>
          </a:p>
          <a:p>
            <a:pPr indent="-177800" lvl="0" marL="177800" rtl="0" algn="l">
              <a:lnSpc>
                <a:spcPct val="128571"/>
              </a:lnSpc>
              <a:spcBef>
                <a:spcPts val="1000"/>
              </a:spcBef>
              <a:spcAft>
                <a:spcPts val="0"/>
              </a:spcAft>
              <a:buClr>
                <a:srgbClr val="262626"/>
              </a:buClr>
              <a:buSzPts val="1400"/>
              <a:buFont typeface="Arial"/>
              <a:buChar char="•"/>
            </a:pPr>
            <a:r>
              <a:rPr lang="en-US"/>
              <a:t>CouchDB được ra mắt (2005)</a:t>
            </a:r>
            <a:endParaRPr/>
          </a:p>
          <a:p>
            <a:pPr indent="-177800" lvl="0" marL="177800" rtl="0" algn="l">
              <a:lnSpc>
                <a:spcPct val="128571"/>
              </a:lnSpc>
              <a:spcBef>
                <a:spcPts val="1000"/>
              </a:spcBef>
              <a:spcAft>
                <a:spcPts val="0"/>
              </a:spcAft>
              <a:buClr>
                <a:srgbClr val="262626"/>
              </a:buClr>
              <a:buSzPts val="1400"/>
              <a:buFont typeface="Arial"/>
              <a:buChar char="•"/>
            </a:pPr>
            <a:r>
              <a:rPr lang="en-US"/>
              <a:t>Tài liệu nghiên cứu về </a:t>
            </a:r>
            <a:r>
              <a:rPr b="1" lang="en-US"/>
              <a:t>Amazon Dynamo </a:t>
            </a:r>
            <a:r>
              <a:rPr lang="en-US"/>
              <a:t>được phát hành (2007)</a:t>
            </a:r>
            <a:endParaRPr/>
          </a:p>
          <a:p>
            <a:pPr indent="-177800" lvl="0" marL="177800" rtl="0" algn="l">
              <a:lnSpc>
                <a:spcPct val="128571"/>
              </a:lnSpc>
              <a:spcBef>
                <a:spcPts val="1000"/>
              </a:spcBef>
              <a:spcAft>
                <a:spcPts val="0"/>
              </a:spcAft>
              <a:buClr>
                <a:srgbClr val="262626"/>
              </a:buClr>
              <a:buSzPts val="1400"/>
              <a:buFont typeface="Arial"/>
              <a:buChar char="•"/>
            </a:pPr>
            <a:r>
              <a:rPr lang="en-US"/>
              <a:t>Facebook mã nguồn mở cho dự án </a:t>
            </a:r>
            <a:r>
              <a:rPr b="1" lang="en-US"/>
              <a:t>Cassandra</a:t>
            </a:r>
            <a:r>
              <a:rPr lang="en-US"/>
              <a:t> (2008)</a:t>
            </a:r>
            <a:endParaRPr/>
          </a:p>
          <a:p>
            <a:pPr indent="-177800" lvl="0" marL="177800" rtl="0" algn="l">
              <a:lnSpc>
                <a:spcPct val="128571"/>
              </a:lnSpc>
              <a:spcBef>
                <a:spcPts val="1000"/>
              </a:spcBef>
              <a:spcAft>
                <a:spcPts val="0"/>
              </a:spcAft>
              <a:buClr>
                <a:srgbClr val="262626"/>
              </a:buClr>
              <a:buSzPts val="1400"/>
              <a:buFont typeface="Arial"/>
              <a:buChar char="•"/>
            </a:pPr>
            <a:r>
              <a:rPr lang="en-US"/>
              <a:t>Thuật ngữ NoSQL được giới thiệu lại bởi Johan Oskarsson (2009)</a:t>
            </a:r>
            <a:endParaRPr/>
          </a:p>
        </p:txBody>
      </p:sp>
      <p:grpSp>
        <p:nvGrpSpPr>
          <p:cNvPr id="2266" name="Google Shape;2266;p76"/>
          <p:cNvGrpSpPr/>
          <p:nvPr/>
        </p:nvGrpSpPr>
        <p:grpSpPr>
          <a:xfrm>
            <a:off x="4358562" y="2541101"/>
            <a:ext cx="4986538" cy="2865000"/>
            <a:chOff x="4345862" y="2820501"/>
            <a:chExt cx="4986538" cy="2865000"/>
          </a:xfrm>
        </p:grpSpPr>
        <p:pic>
          <p:nvPicPr>
            <p:cNvPr id="2267" name="Google Shape;2267;p76"/>
            <p:cNvPicPr preferRelativeResize="0"/>
            <p:nvPr/>
          </p:nvPicPr>
          <p:blipFill rotWithShape="1">
            <a:blip r:embed="rId3">
              <a:alphaModFix/>
            </a:blip>
            <a:srcRect b="0" l="0" r="0" t="0"/>
            <a:stretch/>
          </p:blipFill>
          <p:spPr>
            <a:xfrm>
              <a:off x="4345862" y="2820501"/>
              <a:ext cx="4986538" cy="2215901"/>
            </a:xfrm>
            <a:prstGeom prst="rect">
              <a:avLst/>
            </a:prstGeom>
            <a:noFill/>
            <a:ln>
              <a:noFill/>
            </a:ln>
          </p:spPr>
        </p:pic>
        <p:sp>
          <p:nvSpPr>
            <p:cNvPr id="2268" name="Google Shape;2268;p76"/>
            <p:cNvSpPr/>
            <p:nvPr/>
          </p:nvSpPr>
          <p:spPr>
            <a:xfrm>
              <a:off x="4397528" y="4172218"/>
              <a:ext cx="785793"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BigTable</a:t>
              </a:r>
              <a:endParaRPr/>
            </a:p>
          </p:txBody>
        </p:sp>
        <p:sp>
          <p:nvSpPr>
            <p:cNvPr id="2269" name="Google Shape;2269;p76"/>
            <p:cNvSpPr/>
            <p:nvPr/>
          </p:nvSpPr>
          <p:spPr>
            <a:xfrm>
              <a:off x="5412294" y="3867418"/>
              <a:ext cx="80663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CouchDB</a:t>
              </a:r>
              <a:endParaRPr/>
            </a:p>
          </p:txBody>
        </p:sp>
        <p:sp>
          <p:nvSpPr>
            <p:cNvPr id="2270" name="Google Shape;2270;p76"/>
            <p:cNvSpPr/>
            <p:nvPr/>
          </p:nvSpPr>
          <p:spPr>
            <a:xfrm>
              <a:off x="6429463" y="3509429"/>
              <a:ext cx="82266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Dynamo, </a:t>
              </a:r>
              <a:endParaRPr/>
            </a:p>
            <a:p>
              <a:pPr indent="0" lvl="0" marL="0" marR="0" rtl="0" algn="ctr">
                <a:spcBef>
                  <a:spcPts val="0"/>
                </a:spcBef>
                <a:spcAft>
                  <a:spcPts val="0"/>
                </a:spcAft>
                <a:buNone/>
              </a:pPr>
              <a:r>
                <a:rPr lang="en-US" sz="1200">
                  <a:solidFill>
                    <a:schemeClr val="lt1"/>
                  </a:solidFill>
                  <a:latin typeface="Arial"/>
                  <a:ea typeface="Arial"/>
                  <a:cs typeface="Arial"/>
                  <a:sym typeface="Arial"/>
                </a:rPr>
                <a:t>HBase</a:t>
              </a:r>
              <a:endParaRPr sz="1200">
                <a:solidFill>
                  <a:schemeClr val="lt1"/>
                </a:solidFill>
                <a:latin typeface="Arial"/>
                <a:ea typeface="Arial"/>
                <a:cs typeface="Arial"/>
                <a:sym typeface="Arial"/>
              </a:endParaRPr>
            </a:p>
          </p:txBody>
        </p:sp>
        <p:sp>
          <p:nvSpPr>
            <p:cNvPr id="2271" name="Google Shape;2271;p76"/>
            <p:cNvSpPr/>
            <p:nvPr/>
          </p:nvSpPr>
          <p:spPr>
            <a:xfrm>
              <a:off x="7407486" y="3305933"/>
              <a:ext cx="89159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Cassandra</a:t>
              </a:r>
              <a:endParaRPr/>
            </a:p>
          </p:txBody>
        </p:sp>
        <p:sp>
          <p:nvSpPr>
            <p:cNvPr id="2272" name="Google Shape;2272;p76"/>
            <p:cNvSpPr/>
            <p:nvPr/>
          </p:nvSpPr>
          <p:spPr>
            <a:xfrm>
              <a:off x="8403941" y="2840652"/>
              <a:ext cx="92365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NoSQL</a:t>
              </a:r>
              <a:endParaRPr/>
            </a:p>
            <a:p>
              <a:pPr indent="0" lvl="0" marL="0" marR="0" rtl="0" algn="ctr">
                <a:spcBef>
                  <a:spcPts val="0"/>
                </a:spcBef>
                <a:spcAft>
                  <a:spcPts val="0"/>
                </a:spcAft>
                <a:buNone/>
              </a:pPr>
              <a:r>
                <a:rPr lang="en-US" sz="1200">
                  <a:solidFill>
                    <a:schemeClr val="lt1"/>
                  </a:solidFill>
                  <a:latin typeface="Arial"/>
                  <a:ea typeface="Arial"/>
                  <a:cs typeface="Arial"/>
                  <a:sym typeface="Arial"/>
                </a:rPr>
                <a:t>(Johan,</a:t>
              </a:r>
              <a:endParaRPr/>
            </a:p>
            <a:p>
              <a:pPr indent="0" lvl="0" marL="0" marR="0" rtl="0" algn="ctr">
                <a:spcBef>
                  <a:spcPts val="0"/>
                </a:spcBef>
                <a:spcAft>
                  <a:spcPts val="0"/>
                </a:spcAft>
                <a:buNone/>
              </a:pPr>
              <a:r>
                <a:rPr lang="en-US" sz="1200">
                  <a:solidFill>
                    <a:schemeClr val="lt1"/>
                  </a:solidFill>
                  <a:latin typeface="Arial"/>
                  <a:ea typeface="Arial"/>
                  <a:cs typeface="Arial"/>
                  <a:sym typeface="Arial"/>
                </a:rPr>
                <a:t>oskarsson)</a:t>
              </a:r>
              <a:endParaRPr sz="1200">
                <a:solidFill>
                  <a:schemeClr val="lt1"/>
                </a:solidFill>
                <a:latin typeface="Arial"/>
                <a:ea typeface="Arial"/>
                <a:cs typeface="Arial"/>
                <a:sym typeface="Arial"/>
              </a:endParaRPr>
            </a:p>
          </p:txBody>
        </p:sp>
        <p:sp>
          <p:nvSpPr>
            <p:cNvPr id="2273" name="Google Shape;2273;p76"/>
            <p:cNvSpPr/>
            <p:nvPr/>
          </p:nvSpPr>
          <p:spPr>
            <a:xfrm>
              <a:off x="4492105" y="5000070"/>
              <a:ext cx="596638"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2004</a:t>
              </a:r>
              <a:endParaRPr/>
            </a:p>
          </p:txBody>
        </p:sp>
        <p:sp>
          <p:nvSpPr>
            <p:cNvPr id="2274" name="Google Shape;2274;p76"/>
            <p:cNvSpPr/>
            <p:nvPr/>
          </p:nvSpPr>
          <p:spPr>
            <a:xfrm>
              <a:off x="5519695" y="5000070"/>
              <a:ext cx="591829"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2005</a:t>
              </a:r>
              <a:endParaRPr/>
            </a:p>
          </p:txBody>
        </p:sp>
        <p:sp>
          <p:nvSpPr>
            <p:cNvPr id="2275" name="Google Shape;2275;p76"/>
            <p:cNvSpPr/>
            <p:nvPr/>
          </p:nvSpPr>
          <p:spPr>
            <a:xfrm>
              <a:off x="6549689" y="5000070"/>
              <a:ext cx="582211"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2007</a:t>
              </a:r>
              <a:endParaRPr/>
            </a:p>
          </p:txBody>
        </p:sp>
        <p:sp>
          <p:nvSpPr>
            <p:cNvPr id="2276" name="Google Shape;2276;p76"/>
            <p:cNvSpPr/>
            <p:nvPr/>
          </p:nvSpPr>
          <p:spPr>
            <a:xfrm>
              <a:off x="7554162" y="5000070"/>
              <a:ext cx="598241"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2008</a:t>
              </a:r>
              <a:endParaRPr/>
            </a:p>
          </p:txBody>
        </p:sp>
        <p:sp>
          <p:nvSpPr>
            <p:cNvPr id="2277" name="Google Shape;2277;p76"/>
            <p:cNvSpPr/>
            <p:nvPr/>
          </p:nvSpPr>
          <p:spPr>
            <a:xfrm>
              <a:off x="8568249" y="5000070"/>
              <a:ext cx="595035"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2009</a:t>
              </a:r>
              <a:endParaRPr/>
            </a:p>
          </p:txBody>
        </p:sp>
        <p:sp>
          <p:nvSpPr>
            <p:cNvPr id="2278" name="Google Shape;2278;p76"/>
            <p:cNvSpPr/>
            <p:nvPr/>
          </p:nvSpPr>
          <p:spPr>
            <a:xfrm>
              <a:off x="6056057" y="5439280"/>
              <a:ext cx="1600118"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Hình : Lịch sử của HBase</a:t>
              </a:r>
              <a:endParaRPr sz="1000">
                <a:solidFill>
                  <a:srgbClr val="193EB0"/>
                </a:solidFill>
                <a:latin typeface="Arial"/>
                <a:ea typeface="Arial"/>
                <a:cs typeface="Arial"/>
                <a:sym typeface="Arial"/>
              </a:endParaRPr>
            </a:p>
          </p:txBody>
        </p:sp>
      </p:gr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3" name="Shape 2283"/>
        <p:cNvGrpSpPr/>
        <p:nvPr/>
      </p:nvGrpSpPr>
      <p:grpSpPr>
        <a:xfrm>
          <a:off x="0" y="0"/>
          <a:ext cx="0" cy="0"/>
          <a:chOff x="0" y="0"/>
          <a:chExt cx="0" cy="0"/>
        </a:xfrm>
      </p:grpSpPr>
      <p:sp>
        <p:nvSpPr>
          <p:cNvPr id="2284" name="Google Shape;2284;p7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2.1. Tổng quan về NoSQL</a:t>
            </a:r>
            <a:endParaRPr>
              <a:solidFill>
                <a:schemeClr val="lt1"/>
              </a:solidFill>
            </a:endParaRPr>
          </a:p>
        </p:txBody>
      </p:sp>
      <p:sp>
        <p:nvSpPr>
          <p:cNvPr id="2285" name="Google Shape;2285;p7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Đặc điểm của NoSQL (1/2)</a:t>
            </a:r>
            <a:endParaRPr/>
          </a:p>
        </p:txBody>
      </p:sp>
      <p:sp>
        <p:nvSpPr>
          <p:cNvPr id="2286" name="Google Shape;2286;p7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287" name="Google Shape;2287;p7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Truy vấn phức tạp không được hỗ trợ.</a:t>
            </a:r>
            <a:endParaRPr/>
          </a:p>
          <a:p>
            <a:pPr indent="-182563" lvl="1" marL="360363" rtl="0" algn="l">
              <a:lnSpc>
                <a:spcPct val="138461"/>
              </a:lnSpc>
              <a:spcBef>
                <a:spcPts val="200"/>
              </a:spcBef>
              <a:spcAft>
                <a:spcPts val="0"/>
              </a:spcAft>
              <a:buClr>
                <a:srgbClr val="262626"/>
              </a:buClr>
              <a:buSzPts val="1040"/>
              <a:buChar char="•"/>
            </a:pPr>
            <a:r>
              <a:rPr lang="en-US"/>
              <a:t>Nói chung, hoạt động tham gia không được hỗ trợ.</a:t>
            </a:r>
            <a:endParaRPr/>
          </a:p>
          <a:p>
            <a:pPr indent="-177800" lvl="0" marL="177800" rtl="0" algn="l">
              <a:lnSpc>
                <a:spcPct val="128571"/>
              </a:lnSpc>
              <a:spcBef>
                <a:spcPts val="1000"/>
              </a:spcBef>
              <a:spcAft>
                <a:spcPts val="0"/>
              </a:spcAft>
              <a:buClr>
                <a:srgbClr val="262626"/>
              </a:buClr>
              <a:buSzPts val="1400"/>
              <a:buFont typeface="Arial"/>
              <a:buChar char="•"/>
            </a:pPr>
            <a:r>
              <a:rPr lang="en-US"/>
              <a:t>Sơ đồ phản ứng linh hoạt</a:t>
            </a:r>
            <a:endParaRPr/>
          </a:p>
          <a:p>
            <a:pPr indent="-182563" lvl="1" marL="360363" rtl="0" algn="l">
              <a:lnSpc>
                <a:spcPct val="138461"/>
              </a:lnSpc>
              <a:spcBef>
                <a:spcPts val="200"/>
              </a:spcBef>
              <a:spcAft>
                <a:spcPts val="0"/>
              </a:spcAft>
              <a:buClr>
                <a:srgbClr val="262626"/>
              </a:buClr>
              <a:buSzPts val="1040"/>
              <a:buChar char="•"/>
            </a:pPr>
            <a:r>
              <a:rPr lang="en-US"/>
              <a:t>Hỗ trợ không chuẩn hóa</a:t>
            </a:r>
            <a:endParaRPr/>
          </a:p>
          <a:p>
            <a:pPr indent="-177800" lvl="0" marL="177800" rtl="0" algn="l">
              <a:lnSpc>
                <a:spcPct val="128571"/>
              </a:lnSpc>
              <a:spcBef>
                <a:spcPts val="1000"/>
              </a:spcBef>
              <a:spcAft>
                <a:spcPts val="0"/>
              </a:spcAft>
              <a:buClr>
                <a:srgbClr val="262626"/>
              </a:buClr>
              <a:buSzPts val="1400"/>
              <a:buFont typeface="Arial"/>
              <a:buChar char="•"/>
            </a:pPr>
            <a:r>
              <a:rPr lang="en-US"/>
              <a:t>Thiết kế Quy mô đám mây sẵn sàng triển khai</a:t>
            </a:r>
            <a:endParaRPr/>
          </a:p>
          <a:p>
            <a:pPr indent="-182563" lvl="1" marL="360363" rtl="0" algn="l">
              <a:lnSpc>
                <a:spcPct val="138461"/>
              </a:lnSpc>
              <a:spcBef>
                <a:spcPts val="200"/>
              </a:spcBef>
              <a:spcAft>
                <a:spcPts val="0"/>
              </a:spcAft>
              <a:buClr>
                <a:srgbClr val="262626"/>
              </a:buClr>
              <a:buSzPts val="1040"/>
              <a:buChar char="•"/>
            </a:pPr>
            <a:r>
              <a:rPr lang="en-US"/>
              <a:t>Hoạt động tốt trong các cụm</a:t>
            </a:r>
            <a:endParaRPr/>
          </a:p>
          <a:p>
            <a:pPr indent="-177800" lvl="0" marL="177800" rtl="0" algn="l">
              <a:lnSpc>
                <a:spcPct val="128571"/>
              </a:lnSpc>
              <a:spcBef>
                <a:spcPts val="1000"/>
              </a:spcBef>
              <a:spcAft>
                <a:spcPts val="0"/>
              </a:spcAft>
              <a:buClr>
                <a:srgbClr val="262626"/>
              </a:buClr>
              <a:buSzPts val="1400"/>
              <a:buFont typeface="Arial"/>
              <a:buChar char="•"/>
            </a:pPr>
            <a:r>
              <a:rPr lang="en-US"/>
              <a:t>Không cần ACID</a:t>
            </a:r>
            <a:endParaRPr/>
          </a:p>
          <a:p>
            <a:pPr indent="-182563" lvl="1" marL="360363" rtl="0" algn="l">
              <a:lnSpc>
                <a:spcPct val="138461"/>
              </a:lnSpc>
              <a:spcBef>
                <a:spcPts val="200"/>
              </a:spcBef>
              <a:spcAft>
                <a:spcPts val="0"/>
              </a:spcAft>
              <a:buClr>
                <a:srgbClr val="262626"/>
              </a:buClr>
              <a:buSzPts val="1040"/>
              <a:buChar char="•"/>
            </a:pPr>
            <a:r>
              <a:rPr lang="en-US"/>
              <a:t>Truy vấn viết hoạt động trên tất cả các cơ sở dữ liệu và do đó lan truyền đến các máy chủ phân tán khác</a:t>
            </a:r>
            <a:endParaRPr/>
          </a:p>
          <a:p>
            <a:pPr indent="-182563" lvl="1" marL="360363" rtl="0" algn="l">
              <a:lnSpc>
                <a:spcPct val="138461"/>
              </a:lnSpc>
              <a:spcBef>
                <a:spcPts val="200"/>
              </a:spcBef>
              <a:spcAft>
                <a:spcPts val="0"/>
              </a:spcAft>
              <a:buClr>
                <a:srgbClr val="262626"/>
              </a:buClr>
              <a:buSzPts val="1040"/>
              <a:buChar char="•"/>
            </a:pPr>
            <a:r>
              <a:rPr lang="en-US"/>
              <a:t>BASE thay vì ACID.</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2" name="Shape 2292"/>
        <p:cNvGrpSpPr/>
        <p:nvPr/>
      </p:nvGrpSpPr>
      <p:grpSpPr>
        <a:xfrm>
          <a:off x="0" y="0"/>
          <a:ext cx="0" cy="0"/>
          <a:chOff x="0" y="0"/>
          <a:chExt cx="0" cy="0"/>
        </a:xfrm>
      </p:grpSpPr>
      <p:sp>
        <p:nvSpPr>
          <p:cNvPr id="2293" name="Google Shape;2293;p7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2.1. Tổng quan về NoSQL</a:t>
            </a:r>
            <a:endParaRPr>
              <a:solidFill>
                <a:schemeClr val="lt1"/>
              </a:solidFill>
            </a:endParaRPr>
          </a:p>
        </p:txBody>
      </p:sp>
      <p:sp>
        <p:nvSpPr>
          <p:cNvPr id="2294" name="Google Shape;2294;p7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Đặc điểm của NoSQL (2/2)</a:t>
            </a:r>
            <a:endParaRPr/>
          </a:p>
        </p:txBody>
      </p:sp>
      <p:sp>
        <p:nvSpPr>
          <p:cNvPr id="2295" name="Google Shape;2295;p7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296" name="Google Shape;2296;p7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BASE – Basically Available, Soft state, Eventual consistency: Có sẵn về cơ bản, trạng thái mềm, tính nhất quán cuối cùng</a:t>
            </a:r>
            <a:endParaRPr/>
          </a:p>
          <a:p>
            <a:pPr indent="-177800" lvl="0" marL="177800" rtl="0" algn="l">
              <a:lnSpc>
                <a:spcPct val="128571"/>
              </a:lnSpc>
              <a:spcBef>
                <a:spcPts val="1000"/>
              </a:spcBef>
              <a:spcAft>
                <a:spcPts val="0"/>
              </a:spcAft>
              <a:buClr>
                <a:srgbClr val="262626"/>
              </a:buClr>
              <a:buSzPts val="1400"/>
              <a:buFont typeface="Arial"/>
              <a:buChar char="•"/>
            </a:pPr>
            <a:r>
              <a:rPr lang="en-US"/>
              <a:t>Về cơ bản, khả dụng</a:t>
            </a:r>
            <a:endParaRPr/>
          </a:p>
          <a:p>
            <a:pPr indent="-182563" lvl="1" marL="360363" rtl="0" algn="l">
              <a:lnSpc>
                <a:spcPct val="138461"/>
              </a:lnSpc>
              <a:spcBef>
                <a:spcPts val="200"/>
              </a:spcBef>
              <a:spcAft>
                <a:spcPts val="0"/>
              </a:spcAft>
              <a:buClr>
                <a:srgbClr val="262626"/>
              </a:buClr>
              <a:buSzPts val="1040"/>
              <a:buChar char="•"/>
            </a:pPr>
            <a:r>
              <a:rPr lang="en-US"/>
              <a:t>Có khả năng xảy ra lỗi, nhưng nó không trở thành lỗi của toàn bộ hệ thống.</a:t>
            </a:r>
            <a:endParaRPr/>
          </a:p>
          <a:p>
            <a:pPr indent="-177800" lvl="0" marL="177800" rtl="0" algn="l">
              <a:lnSpc>
                <a:spcPct val="128571"/>
              </a:lnSpc>
              <a:spcBef>
                <a:spcPts val="1000"/>
              </a:spcBef>
              <a:spcAft>
                <a:spcPts val="0"/>
              </a:spcAft>
              <a:buClr>
                <a:srgbClr val="262626"/>
              </a:buClr>
              <a:buSzPts val="1400"/>
              <a:buFont typeface="Arial"/>
              <a:buChar char="•"/>
            </a:pPr>
            <a:r>
              <a:rPr lang="en-US"/>
              <a:t>Trạng thái mềm</a:t>
            </a:r>
            <a:endParaRPr/>
          </a:p>
          <a:p>
            <a:pPr indent="-182563" lvl="1" marL="360363" rtl="0" algn="l">
              <a:lnSpc>
                <a:spcPct val="138461"/>
              </a:lnSpc>
              <a:spcBef>
                <a:spcPts val="200"/>
              </a:spcBef>
              <a:spcAft>
                <a:spcPts val="0"/>
              </a:spcAft>
              <a:buClr>
                <a:srgbClr val="262626"/>
              </a:buClr>
              <a:buSzPts val="1040"/>
              <a:buChar char="•"/>
            </a:pPr>
            <a:r>
              <a:rPr lang="en-US"/>
              <a:t>Trạng thái hệ thống có thể được thay đổi mà không cần đầu vào</a:t>
            </a:r>
            <a:endParaRPr/>
          </a:p>
          <a:p>
            <a:pPr indent="-182563" lvl="1" marL="360363" rtl="0" algn="l">
              <a:lnSpc>
                <a:spcPct val="138461"/>
              </a:lnSpc>
              <a:spcBef>
                <a:spcPts val="200"/>
              </a:spcBef>
              <a:spcAft>
                <a:spcPts val="0"/>
              </a:spcAft>
              <a:buClr>
                <a:srgbClr val="262626"/>
              </a:buClr>
              <a:buSzPts val="1040"/>
              <a:buChar char="•"/>
            </a:pPr>
            <a:r>
              <a:rPr lang="en-US"/>
              <a:t>Trạng thái của một nút được xác định thông qua thông tin được truyền từ bên ngoài.</a:t>
            </a:r>
            <a:endParaRPr/>
          </a:p>
          <a:p>
            <a:pPr indent="-177800" lvl="0" marL="177800" rtl="0" algn="l">
              <a:lnSpc>
                <a:spcPct val="128571"/>
              </a:lnSpc>
              <a:spcBef>
                <a:spcPts val="1000"/>
              </a:spcBef>
              <a:spcAft>
                <a:spcPts val="0"/>
              </a:spcAft>
              <a:buClr>
                <a:srgbClr val="262626"/>
              </a:buClr>
              <a:buSzPts val="1400"/>
              <a:buFont typeface="Arial"/>
              <a:buChar char="•"/>
            </a:pPr>
            <a:r>
              <a:rPr lang="en-US"/>
              <a:t>Tính nhất quán cuối cùng</a:t>
            </a:r>
            <a:endParaRPr/>
          </a:p>
          <a:p>
            <a:pPr indent="-182563" lvl="1" marL="360363" rtl="0" algn="l">
              <a:lnSpc>
                <a:spcPct val="138461"/>
              </a:lnSpc>
              <a:spcBef>
                <a:spcPts val="200"/>
              </a:spcBef>
              <a:spcAft>
                <a:spcPts val="0"/>
              </a:spcAft>
              <a:buClr>
                <a:srgbClr val="262626"/>
              </a:buClr>
              <a:buSzPts val="1040"/>
              <a:buChar char="•"/>
            </a:pPr>
            <a:r>
              <a:rPr lang="en-US"/>
              <a:t>Tính nhất quán cuối cùng là sự đảm bảo tính nhất quán theo thời gian.</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1" name="Shape 2301"/>
        <p:cNvGrpSpPr/>
        <p:nvPr/>
      </p:nvGrpSpPr>
      <p:grpSpPr>
        <a:xfrm>
          <a:off x="0" y="0"/>
          <a:ext cx="0" cy="0"/>
          <a:chOff x="0" y="0"/>
          <a:chExt cx="0" cy="0"/>
        </a:xfrm>
      </p:grpSpPr>
      <p:sp>
        <p:nvSpPr>
          <p:cNvPr id="2302" name="Google Shape;2302;p79"/>
          <p:cNvSpPr/>
          <p:nvPr/>
        </p:nvSpPr>
        <p:spPr>
          <a:xfrm>
            <a:off x="7649470" y="4539246"/>
            <a:ext cx="672563" cy="310719"/>
          </a:xfrm>
          <a:prstGeom prst="roundRect">
            <a:avLst>
              <a:gd fmla="val 11613" name="adj"/>
            </a:avLst>
          </a:prstGeom>
          <a:solidFill>
            <a:srgbClr val="66A1FE"/>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3" name="Google Shape;2303;p79"/>
          <p:cNvSpPr/>
          <p:nvPr/>
        </p:nvSpPr>
        <p:spPr>
          <a:xfrm>
            <a:off x="6941012" y="4798124"/>
            <a:ext cx="672563" cy="310719"/>
          </a:xfrm>
          <a:prstGeom prst="roundRect">
            <a:avLst>
              <a:gd fmla="val 11613" name="adj"/>
            </a:avLst>
          </a:prstGeom>
          <a:solidFill>
            <a:srgbClr val="66A1FE"/>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4" name="Google Shape;2304;p79"/>
          <p:cNvSpPr/>
          <p:nvPr/>
        </p:nvSpPr>
        <p:spPr>
          <a:xfrm>
            <a:off x="6202583" y="4546550"/>
            <a:ext cx="672563" cy="310719"/>
          </a:xfrm>
          <a:prstGeom prst="roundRect">
            <a:avLst>
              <a:gd fmla="val 11613" name="adj"/>
            </a:avLst>
          </a:prstGeom>
          <a:solidFill>
            <a:srgbClr val="66A1FE"/>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5" name="Google Shape;2305;p79"/>
          <p:cNvSpPr/>
          <p:nvPr/>
        </p:nvSpPr>
        <p:spPr>
          <a:xfrm>
            <a:off x="7582592" y="3145514"/>
            <a:ext cx="672563" cy="310719"/>
          </a:xfrm>
          <a:prstGeom prst="roundRect">
            <a:avLst>
              <a:gd fmla="val 11613" name="adj"/>
            </a:avLst>
          </a:prstGeom>
          <a:solidFill>
            <a:srgbClr val="66A1FE"/>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6" name="Google Shape;2306;p79"/>
          <p:cNvSpPr/>
          <p:nvPr/>
        </p:nvSpPr>
        <p:spPr>
          <a:xfrm>
            <a:off x="6934245" y="2960844"/>
            <a:ext cx="672563" cy="310719"/>
          </a:xfrm>
          <a:prstGeom prst="roundRect">
            <a:avLst>
              <a:gd fmla="val 11613" name="adj"/>
            </a:avLst>
          </a:prstGeom>
          <a:solidFill>
            <a:srgbClr val="66A1FE"/>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7" name="Google Shape;2307;p79"/>
          <p:cNvSpPr/>
          <p:nvPr/>
        </p:nvSpPr>
        <p:spPr>
          <a:xfrm>
            <a:off x="6310263" y="3142877"/>
            <a:ext cx="672563" cy="310719"/>
          </a:xfrm>
          <a:prstGeom prst="roundRect">
            <a:avLst>
              <a:gd fmla="val 11613" name="adj"/>
            </a:avLst>
          </a:prstGeom>
          <a:solidFill>
            <a:srgbClr val="66A1FE"/>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8" name="Google Shape;2308;p79"/>
          <p:cNvSpPr/>
          <p:nvPr/>
        </p:nvSpPr>
        <p:spPr>
          <a:xfrm>
            <a:off x="5318943" y="3152131"/>
            <a:ext cx="672563" cy="310719"/>
          </a:xfrm>
          <a:prstGeom prst="roundRect">
            <a:avLst>
              <a:gd fmla="val 11613" name="adj"/>
            </a:avLst>
          </a:prstGeom>
          <a:solidFill>
            <a:srgbClr val="66A1FE"/>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9" name="Google Shape;2309;p79"/>
          <p:cNvSpPr/>
          <p:nvPr/>
        </p:nvSpPr>
        <p:spPr>
          <a:xfrm>
            <a:off x="4597854" y="2950009"/>
            <a:ext cx="672563" cy="310719"/>
          </a:xfrm>
          <a:prstGeom prst="roundRect">
            <a:avLst>
              <a:gd fmla="val 11613" name="adj"/>
            </a:avLst>
          </a:prstGeom>
          <a:solidFill>
            <a:srgbClr val="66A1FE"/>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0" name="Google Shape;2310;p79"/>
          <p:cNvSpPr/>
          <p:nvPr/>
        </p:nvSpPr>
        <p:spPr>
          <a:xfrm>
            <a:off x="3994327" y="3160156"/>
            <a:ext cx="672563" cy="310719"/>
          </a:xfrm>
          <a:prstGeom prst="roundRect">
            <a:avLst>
              <a:gd fmla="val 11613" name="adj"/>
            </a:avLst>
          </a:prstGeom>
          <a:solidFill>
            <a:srgbClr val="66A1FE"/>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1" name="Google Shape;2311;p79"/>
          <p:cNvSpPr/>
          <p:nvPr/>
        </p:nvSpPr>
        <p:spPr>
          <a:xfrm>
            <a:off x="2722646" y="3168025"/>
            <a:ext cx="672563" cy="310719"/>
          </a:xfrm>
          <a:prstGeom prst="roundRect">
            <a:avLst>
              <a:gd fmla="val 11613" name="adj"/>
            </a:avLst>
          </a:prstGeom>
          <a:solidFill>
            <a:srgbClr val="66A1FE"/>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2" name="Google Shape;2312;p79"/>
          <p:cNvSpPr/>
          <p:nvPr/>
        </p:nvSpPr>
        <p:spPr>
          <a:xfrm>
            <a:off x="2088075" y="2960845"/>
            <a:ext cx="672563" cy="310719"/>
          </a:xfrm>
          <a:prstGeom prst="roundRect">
            <a:avLst>
              <a:gd fmla="val 11613" name="adj"/>
            </a:avLst>
          </a:prstGeom>
          <a:solidFill>
            <a:srgbClr val="66A1FE"/>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3" name="Google Shape;2313;p79"/>
          <p:cNvSpPr/>
          <p:nvPr/>
        </p:nvSpPr>
        <p:spPr>
          <a:xfrm>
            <a:off x="1427589" y="3156195"/>
            <a:ext cx="672563" cy="310719"/>
          </a:xfrm>
          <a:prstGeom prst="roundRect">
            <a:avLst>
              <a:gd fmla="val 11613" name="adj"/>
            </a:avLst>
          </a:prstGeom>
          <a:solidFill>
            <a:srgbClr val="66A1FE"/>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4" name="Google Shape;2314;p7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2.1. Tổng quan về NoSQL</a:t>
            </a:r>
            <a:endParaRPr>
              <a:solidFill>
                <a:schemeClr val="lt1"/>
              </a:solidFill>
            </a:endParaRPr>
          </a:p>
        </p:txBody>
      </p:sp>
      <p:sp>
        <p:nvSpPr>
          <p:cNvPr id="2315" name="Google Shape;2315;p7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NoSQL VS HDFS</a:t>
            </a:r>
            <a:endParaRPr/>
          </a:p>
        </p:txBody>
      </p:sp>
      <p:sp>
        <p:nvSpPr>
          <p:cNvPr id="2316" name="Google Shape;2316;p7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317" name="Google Shape;2317;p79"/>
          <p:cNvSpPr txBox="1"/>
          <p:nvPr>
            <p:ph idx="4" type="body"/>
          </p:nvPr>
        </p:nvSpPr>
        <p:spPr>
          <a:xfrm>
            <a:off x="1501203" y="5178690"/>
            <a:ext cx="2878660" cy="914400"/>
          </a:xfrm>
          <a:prstGeom prst="rect">
            <a:avLst/>
          </a:prstGeom>
          <a:noFill/>
          <a:ln>
            <a:noFill/>
          </a:ln>
        </p:spPr>
        <p:txBody>
          <a:bodyPr anchorCtr="0" anchor="t" bIns="0" lIns="0" spcFirstLastPara="1" rIns="0" wrap="square" tIns="0">
            <a:noAutofit/>
          </a:bodyPr>
          <a:lstStyle/>
          <a:p>
            <a:pPr indent="-182563" lvl="1" marL="360363" rtl="0" algn="l">
              <a:lnSpc>
                <a:spcPct val="138461"/>
              </a:lnSpc>
              <a:spcBef>
                <a:spcPts val="0"/>
              </a:spcBef>
              <a:spcAft>
                <a:spcPts val="0"/>
              </a:spcAft>
              <a:buClr>
                <a:srgbClr val="262626"/>
              </a:buClr>
              <a:buSzPts val="1040"/>
              <a:buChar char="•"/>
            </a:pPr>
            <a:r>
              <a:rPr lang="en-US"/>
              <a:t>Thời gian thực</a:t>
            </a:r>
            <a:endParaRPr/>
          </a:p>
          <a:p>
            <a:pPr indent="-182563" lvl="1" marL="360363" rtl="0" algn="l">
              <a:lnSpc>
                <a:spcPct val="138461"/>
              </a:lnSpc>
              <a:spcBef>
                <a:spcPts val="200"/>
              </a:spcBef>
              <a:spcAft>
                <a:spcPts val="0"/>
              </a:spcAft>
              <a:buClr>
                <a:srgbClr val="262626"/>
              </a:buClr>
              <a:buSzPts val="1040"/>
              <a:buChar char="•"/>
            </a:pPr>
            <a:r>
              <a:rPr lang="en-US"/>
              <a:t>Tương Tác</a:t>
            </a:r>
            <a:endParaRPr/>
          </a:p>
          <a:p>
            <a:pPr indent="-182563" lvl="1" marL="360363" rtl="0" algn="l">
              <a:lnSpc>
                <a:spcPct val="138461"/>
              </a:lnSpc>
              <a:spcBef>
                <a:spcPts val="200"/>
              </a:spcBef>
              <a:spcAft>
                <a:spcPts val="0"/>
              </a:spcAft>
              <a:buClr>
                <a:srgbClr val="262626"/>
              </a:buClr>
              <a:buSzPts val="1040"/>
              <a:buChar char="•"/>
            </a:pPr>
            <a:r>
              <a:rPr lang="en-US"/>
              <a:t>Đọc/ghi nhanh</a:t>
            </a:r>
            <a:endParaRPr/>
          </a:p>
        </p:txBody>
      </p:sp>
      <p:sp>
        <p:nvSpPr>
          <p:cNvPr id="2318" name="Google Shape;2318;p79"/>
          <p:cNvSpPr txBox="1"/>
          <p:nvPr/>
        </p:nvSpPr>
        <p:spPr>
          <a:xfrm>
            <a:off x="5797340" y="5178690"/>
            <a:ext cx="2878660" cy="914400"/>
          </a:xfrm>
          <a:prstGeom prst="rect">
            <a:avLst/>
          </a:prstGeom>
          <a:noFill/>
          <a:ln>
            <a:noFill/>
          </a:ln>
        </p:spPr>
        <p:txBody>
          <a:bodyPr anchorCtr="0" anchor="t" bIns="0" lIns="0" spcFirstLastPara="1" rIns="0" wrap="square" tIns="0">
            <a:noAutofit/>
          </a:bodyPr>
          <a:lstStyle/>
          <a:p>
            <a:pPr indent="-182563" lvl="1" marL="360363" marR="0" rtl="0" algn="l">
              <a:lnSpc>
                <a:spcPct val="138461"/>
              </a:lnSpc>
              <a:spcBef>
                <a:spcPts val="0"/>
              </a:spcBef>
              <a:spcAft>
                <a:spcPts val="0"/>
              </a:spcAft>
              <a:buClr>
                <a:srgbClr val="262626"/>
              </a:buClr>
              <a:buSzPts val="1040"/>
              <a:buFont typeface="Arial"/>
              <a:buChar char="•"/>
            </a:pPr>
            <a:r>
              <a:rPr b="0" i="0" lang="en-US" sz="1300" u="none" cap="none" strike="noStrike">
                <a:solidFill>
                  <a:srgbClr val="262626"/>
                </a:solidFill>
                <a:latin typeface="Arial"/>
                <a:ea typeface="Arial"/>
                <a:cs typeface="Arial"/>
                <a:sym typeface="Arial"/>
              </a:rPr>
              <a:t>Hàng loạt</a:t>
            </a:r>
            <a:endParaRPr b="0" i="0" sz="1300" u="none" cap="none" strike="noStrike">
              <a:solidFill>
                <a:srgbClr val="262626"/>
              </a:solidFill>
              <a:latin typeface="Arial"/>
              <a:ea typeface="Arial"/>
              <a:cs typeface="Arial"/>
              <a:sym typeface="Arial"/>
            </a:endParaRPr>
          </a:p>
          <a:p>
            <a:pPr indent="-182563" lvl="1" marL="360363" marR="0" rtl="0" algn="l">
              <a:lnSpc>
                <a:spcPct val="138461"/>
              </a:lnSpc>
              <a:spcBef>
                <a:spcPts val="500"/>
              </a:spcBef>
              <a:spcAft>
                <a:spcPts val="0"/>
              </a:spcAft>
              <a:buClr>
                <a:srgbClr val="262626"/>
              </a:buClr>
              <a:buSzPts val="1040"/>
              <a:buFont typeface="Arial"/>
              <a:buChar char="•"/>
            </a:pPr>
            <a:r>
              <a:rPr b="0" i="0" lang="en-US" sz="1300" u="none" cap="none" strike="noStrike">
                <a:solidFill>
                  <a:srgbClr val="262626"/>
                </a:solidFill>
                <a:latin typeface="Arial"/>
                <a:ea typeface="Arial"/>
                <a:cs typeface="Arial"/>
                <a:sym typeface="Arial"/>
              </a:rPr>
              <a:t>Chế biến quy mô lớn</a:t>
            </a:r>
            <a:endParaRPr b="0" i="0" sz="1300" u="none" cap="none" strike="noStrike">
              <a:solidFill>
                <a:srgbClr val="262626"/>
              </a:solidFill>
              <a:latin typeface="Arial"/>
              <a:ea typeface="Arial"/>
              <a:cs typeface="Arial"/>
              <a:sym typeface="Arial"/>
            </a:endParaRPr>
          </a:p>
          <a:p>
            <a:pPr indent="-182563" lvl="1" marL="360363" marR="0" rtl="0" algn="l">
              <a:lnSpc>
                <a:spcPct val="138461"/>
              </a:lnSpc>
              <a:spcBef>
                <a:spcPts val="500"/>
              </a:spcBef>
              <a:spcAft>
                <a:spcPts val="0"/>
              </a:spcAft>
              <a:buClr>
                <a:srgbClr val="262626"/>
              </a:buClr>
              <a:buSzPts val="1040"/>
              <a:buFont typeface="Arial"/>
              <a:buChar char="•"/>
            </a:pPr>
            <a:r>
              <a:rPr b="0" i="0" lang="en-US" sz="1300" u="none" cap="none" strike="noStrike">
                <a:solidFill>
                  <a:srgbClr val="262626"/>
                </a:solidFill>
                <a:latin typeface="Arial"/>
                <a:ea typeface="Arial"/>
                <a:cs typeface="Arial"/>
                <a:sym typeface="Arial"/>
              </a:rPr>
              <a:t>Sức mạnh tính toán khổng lồ</a:t>
            </a:r>
            <a:endParaRPr b="0" i="0" sz="1300" u="none" cap="none" strike="noStrike">
              <a:solidFill>
                <a:srgbClr val="262626"/>
              </a:solidFill>
              <a:latin typeface="Arial"/>
              <a:ea typeface="Arial"/>
              <a:cs typeface="Arial"/>
              <a:sym typeface="Arial"/>
            </a:endParaRPr>
          </a:p>
        </p:txBody>
      </p:sp>
      <p:grpSp>
        <p:nvGrpSpPr>
          <p:cNvPr id="2319" name="Google Shape;2319;p79"/>
          <p:cNvGrpSpPr/>
          <p:nvPr/>
        </p:nvGrpSpPr>
        <p:grpSpPr>
          <a:xfrm>
            <a:off x="1193269" y="2909024"/>
            <a:ext cx="7372315" cy="2227885"/>
            <a:chOff x="1117069" y="2858224"/>
            <a:chExt cx="7372315" cy="2227885"/>
          </a:xfrm>
        </p:grpSpPr>
        <p:grpSp>
          <p:nvGrpSpPr>
            <p:cNvPr id="2320" name="Google Shape;2320;p79"/>
            <p:cNvGrpSpPr/>
            <p:nvPr/>
          </p:nvGrpSpPr>
          <p:grpSpPr>
            <a:xfrm>
              <a:off x="1844048" y="4062068"/>
              <a:ext cx="1026114" cy="422776"/>
              <a:chOff x="2241464" y="3638719"/>
              <a:chExt cx="1368152" cy="563699"/>
            </a:xfrm>
          </p:grpSpPr>
          <p:sp>
            <p:nvSpPr>
              <p:cNvPr id="2321" name="Google Shape;2321;p79"/>
              <p:cNvSpPr/>
              <p:nvPr/>
            </p:nvSpPr>
            <p:spPr>
              <a:xfrm>
                <a:off x="2887061" y="3638719"/>
                <a:ext cx="246308" cy="3488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2322" name="Google Shape;2322;p79"/>
              <p:cNvSpPr txBox="1"/>
              <p:nvPr/>
            </p:nvSpPr>
            <p:spPr>
              <a:xfrm>
                <a:off x="2241464" y="3853606"/>
                <a:ext cx="1368152" cy="3488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NoSQL</a:t>
                </a:r>
                <a:endParaRPr sz="1100">
                  <a:solidFill>
                    <a:srgbClr val="1F45BC"/>
                  </a:solidFill>
                  <a:latin typeface="Arial"/>
                  <a:ea typeface="Arial"/>
                  <a:cs typeface="Arial"/>
                  <a:sym typeface="Arial"/>
                </a:endParaRPr>
              </a:p>
            </p:txBody>
          </p:sp>
        </p:grpSp>
        <p:sp>
          <p:nvSpPr>
            <p:cNvPr id="2323" name="Google Shape;2323;p79"/>
            <p:cNvSpPr txBox="1"/>
            <p:nvPr/>
          </p:nvSpPr>
          <p:spPr>
            <a:xfrm>
              <a:off x="4365184" y="4223228"/>
              <a:ext cx="102611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HDFS</a:t>
              </a:r>
              <a:endParaRPr sz="1100">
                <a:solidFill>
                  <a:srgbClr val="1F45BC"/>
                </a:solidFill>
                <a:latin typeface="Arial"/>
                <a:ea typeface="Arial"/>
                <a:cs typeface="Arial"/>
                <a:sym typeface="Arial"/>
              </a:endParaRPr>
            </a:p>
          </p:txBody>
        </p:sp>
        <p:sp>
          <p:nvSpPr>
            <p:cNvPr id="2324" name="Google Shape;2324;p79"/>
            <p:cNvSpPr txBox="1"/>
            <p:nvPr/>
          </p:nvSpPr>
          <p:spPr>
            <a:xfrm>
              <a:off x="1117069" y="3060151"/>
              <a:ext cx="117208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Giao dịch</a:t>
              </a:r>
              <a:endParaRPr sz="1000">
                <a:solidFill>
                  <a:schemeClr val="lt1"/>
                </a:solidFill>
                <a:latin typeface="Arial"/>
                <a:ea typeface="Arial"/>
                <a:cs typeface="Arial"/>
                <a:sym typeface="Arial"/>
              </a:endParaRPr>
            </a:p>
            <a:p>
              <a:pPr indent="0" lvl="0" marL="0" marR="0" rtl="0" algn="ctr">
                <a:spcBef>
                  <a:spcPts val="0"/>
                </a:spcBef>
                <a:spcAft>
                  <a:spcPts val="0"/>
                </a:spcAft>
                <a:buNone/>
              </a:pPr>
              <a:r>
                <a:rPr lang="en-US" sz="1000">
                  <a:solidFill>
                    <a:schemeClr val="lt1"/>
                  </a:solidFill>
                  <a:latin typeface="Arial"/>
                  <a:ea typeface="Arial"/>
                  <a:cs typeface="Arial"/>
                  <a:sym typeface="Arial"/>
                </a:rPr>
                <a:t> người dùng</a:t>
              </a:r>
              <a:endParaRPr sz="1000">
                <a:solidFill>
                  <a:schemeClr val="lt1"/>
                </a:solidFill>
                <a:latin typeface="Arial"/>
                <a:ea typeface="Arial"/>
                <a:cs typeface="Arial"/>
                <a:sym typeface="Arial"/>
              </a:endParaRPr>
            </a:p>
          </p:txBody>
        </p:sp>
        <p:sp>
          <p:nvSpPr>
            <p:cNvPr id="2325" name="Google Shape;2325;p79"/>
            <p:cNvSpPr txBox="1"/>
            <p:nvPr/>
          </p:nvSpPr>
          <p:spPr>
            <a:xfrm>
              <a:off x="1762485" y="2858224"/>
              <a:ext cx="117208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Dữ liệu</a:t>
              </a:r>
              <a:endParaRPr sz="1000">
                <a:solidFill>
                  <a:schemeClr val="lt1"/>
                </a:solidFill>
                <a:latin typeface="Arial"/>
                <a:ea typeface="Arial"/>
                <a:cs typeface="Arial"/>
                <a:sym typeface="Arial"/>
              </a:endParaRPr>
            </a:p>
            <a:p>
              <a:pPr indent="0" lvl="0" marL="0" marR="0" rtl="0" algn="ctr">
                <a:spcBef>
                  <a:spcPts val="0"/>
                </a:spcBef>
                <a:spcAft>
                  <a:spcPts val="0"/>
                </a:spcAft>
                <a:buNone/>
              </a:pPr>
              <a:r>
                <a:rPr lang="en-US" sz="1000">
                  <a:solidFill>
                    <a:schemeClr val="lt1"/>
                  </a:solidFill>
                  <a:latin typeface="Arial"/>
                  <a:ea typeface="Arial"/>
                  <a:cs typeface="Arial"/>
                  <a:sym typeface="Arial"/>
                </a:rPr>
                <a:t> Sensor</a:t>
              </a:r>
              <a:endParaRPr/>
            </a:p>
          </p:txBody>
        </p:sp>
        <p:sp>
          <p:nvSpPr>
            <p:cNvPr id="2326" name="Google Shape;2326;p79"/>
            <p:cNvSpPr txBox="1"/>
            <p:nvPr/>
          </p:nvSpPr>
          <p:spPr>
            <a:xfrm>
              <a:off x="2388661" y="3060151"/>
              <a:ext cx="117208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Hồ sơ </a:t>
              </a:r>
              <a:endParaRPr/>
            </a:p>
            <a:p>
              <a:pPr indent="0" lvl="0" marL="0" marR="0" rtl="0" algn="ctr">
                <a:spcBef>
                  <a:spcPts val="0"/>
                </a:spcBef>
                <a:spcAft>
                  <a:spcPts val="0"/>
                </a:spcAft>
                <a:buNone/>
              </a:pPr>
              <a:r>
                <a:rPr lang="en-US" sz="1000">
                  <a:solidFill>
                    <a:schemeClr val="lt1"/>
                  </a:solidFill>
                  <a:latin typeface="Arial"/>
                  <a:ea typeface="Arial"/>
                  <a:cs typeface="Arial"/>
                  <a:sym typeface="Arial"/>
                </a:rPr>
                <a:t>khách hàng</a:t>
              </a:r>
              <a:endParaRPr sz="1000">
                <a:solidFill>
                  <a:schemeClr val="lt1"/>
                </a:solidFill>
                <a:latin typeface="Arial"/>
                <a:ea typeface="Arial"/>
                <a:cs typeface="Arial"/>
                <a:sym typeface="Arial"/>
              </a:endParaRPr>
            </a:p>
          </p:txBody>
        </p:sp>
        <p:sp>
          <p:nvSpPr>
            <p:cNvPr id="2327" name="Google Shape;2327;p79"/>
            <p:cNvSpPr txBox="1"/>
            <p:nvPr/>
          </p:nvSpPr>
          <p:spPr>
            <a:xfrm>
              <a:off x="3601562" y="3060151"/>
              <a:ext cx="126914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Phân tích </a:t>
              </a:r>
              <a:endParaRPr/>
            </a:p>
            <a:p>
              <a:pPr indent="0" lvl="0" marL="0" marR="0" rtl="0" algn="ctr">
                <a:spcBef>
                  <a:spcPts val="0"/>
                </a:spcBef>
                <a:spcAft>
                  <a:spcPts val="0"/>
                </a:spcAft>
                <a:buNone/>
              </a:pPr>
              <a:r>
                <a:rPr lang="en-US" sz="1000">
                  <a:solidFill>
                    <a:schemeClr val="lt1"/>
                  </a:solidFill>
                  <a:latin typeface="Arial"/>
                  <a:ea typeface="Arial"/>
                  <a:cs typeface="Arial"/>
                  <a:sym typeface="Arial"/>
                </a:rPr>
                <a:t>hàng loạt</a:t>
              </a:r>
              <a:endParaRPr sz="1000">
                <a:solidFill>
                  <a:schemeClr val="lt1"/>
                </a:solidFill>
                <a:latin typeface="Arial"/>
                <a:ea typeface="Arial"/>
                <a:cs typeface="Arial"/>
                <a:sym typeface="Arial"/>
              </a:endParaRPr>
            </a:p>
          </p:txBody>
        </p:sp>
        <p:sp>
          <p:nvSpPr>
            <p:cNvPr id="2328" name="Google Shape;2328;p79"/>
            <p:cNvSpPr txBox="1"/>
            <p:nvPr/>
          </p:nvSpPr>
          <p:spPr>
            <a:xfrm>
              <a:off x="4824979" y="3116596"/>
              <a:ext cx="1511077"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Khuyến nghị</a:t>
              </a:r>
              <a:endParaRPr sz="1000">
                <a:solidFill>
                  <a:schemeClr val="lt1"/>
                </a:solidFill>
                <a:latin typeface="Arial"/>
                <a:ea typeface="Arial"/>
                <a:cs typeface="Arial"/>
                <a:sym typeface="Arial"/>
              </a:endParaRPr>
            </a:p>
          </p:txBody>
        </p:sp>
        <p:sp>
          <p:nvSpPr>
            <p:cNvPr id="2329" name="Google Shape;2329;p79"/>
            <p:cNvSpPr/>
            <p:nvPr/>
          </p:nvSpPr>
          <p:spPr>
            <a:xfrm>
              <a:off x="2841862" y="3792521"/>
              <a:ext cx="436252" cy="200741"/>
            </a:xfrm>
            <a:prstGeom prst="leftArrow">
              <a:avLst>
                <a:gd fmla="val 50000" name="adj1"/>
                <a:gd fmla="val 50000" name="adj2"/>
              </a:avLst>
            </a:prstGeom>
            <a:solidFill>
              <a:srgbClr val="1F45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1F45BC"/>
                </a:solidFill>
                <a:latin typeface="Arial"/>
                <a:ea typeface="Arial"/>
                <a:cs typeface="Arial"/>
                <a:sym typeface="Arial"/>
              </a:endParaRPr>
            </a:p>
          </p:txBody>
        </p:sp>
        <p:sp>
          <p:nvSpPr>
            <p:cNvPr id="2330" name="Google Shape;2330;p79"/>
            <p:cNvSpPr/>
            <p:nvPr/>
          </p:nvSpPr>
          <p:spPr>
            <a:xfrm rot="10800000">
              <a:off x="3954859" y="3792521"/>
              <a:ext cx="436252" cy="200741"/>
            </a:xfrm>
            <a:prstGeom prst="leftArrow">
              <a:avLst>
                <a:gd fmla="val 50000" name="adj1"/>
                <a:gd fmla="val 50000" name="adj2"/>
              </a:avLst>
            </a:prstGeom>
            <a:solidFill>
              <a:srgbClr val="1F45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1F45BC"/>
                </a:solidFill>
                <a:latin typeface="Arial"/>
                <a:ea typeface="Arial"/>
                <a:cs typeface="Arial"/>
                <a:sym typeface="Arial"/>
              </a:endParaRPr>
            </a:p>
          </p:txBody>
        </p:sp>
        <p:sp>
          <p:nvSpPr>
            <p:cNvPr id="2331" name="Google Shape;2331;p79"/>
            <p:cNvSpPr txBox="1"/>
            <p:nvPr/>
          </p:nvSpPr>
          <p:spPr>
            <a:xfrm>
              <a:off x="3098796" y="3747462"/>
              <a:ext cx="102611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overlap</a:t>
              </a:r>
              <a:endParaRPr sz="1400">
                <a:solidFill>
                  <a:srgbClr val="1F45BC"/>
                </a:solidFill>
                <a:latin typeface="Arial"/>
                <a:ea typeface="Arial"/>
                <a:cs typeface="Arial"/>
                <a:sym typeface="Arial"/>
              </a:endParaRPr>
            </a:p>
          </p:txBody>
        </p:sp>
        <p:sp>
          <p:nvSpPr>
            <p:cNvPr id="2332" name="Google Shape;2332;p79"/>
            <p:cNvSpPr/>
            <p:nvPr/>
          </p:nvSpPr>
          <p:spPr>
            <a:xfrm rot="10800000">
              <a:off x="5382606" y="3774045"/>
              <a:ext cx="840639" cy="200741"/>
            </a:xfrm>
            <a:prstGeom prst="leftArrow">
              <a:avLst>
                <a:gd fmla="val 50000" name="adj1"/>
                <a:gd fmla="val 50000" name="adj2"/>
              </a:avLst>
            </a:prstGeom>
            <a:solidFill>
              <a:srgbClr val="1F45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1F45BC"/>
                </a:solidFill>
                <a:latin typeface="Arial"/>
                <a:ea typeface="Arial"/>
                <a:cs typeface="Arial"/>
                <a:sym typeface="Arial"/>
              </a:endParaRPr>
            </a:p>
          </p:txBody>
        </p:sp>
        <p:sp>
          <p:nvSpPr>
            <p:cNvPr id="2333" name="Google Shape;2333;p79"/>
            <p:cNvSpPr txBox="1"/>
            <p:nvPr/>
          </p:nvSpPr>
          <p:spPr>
            <a:xfrm>
              <a:off x="5938611" y="3050320"/>
              <a:ext cx="126914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Giao dịch</a:t>
              </a:r>
              <a:endParaRPr sz="1000">
                <a:solidFill>
                  <a:schemeClr val="lt1"/>
                </a:solidFill>
                <a:latin typeface="Arial"/>
                <a:ea typeface="Arial"/>
                <a:cs typeface="Arial"/>
                <a:sym typeface="Arial"/>
              </a:endParaRPr>
            </a:p>
            <a:p>
              <a:pPr indent="0" lvl="0" marL="0" marR="0" rtl="0" algn="ctr">
                <a:spcBef>
                  <a:spcPts val="0"/>
                </a:spcBef>
                <a:spcAft>
                  <a:spcPts val="0"/>
                </a:spcAft>
                <a:buNone/>
              </a:pPr>
              <a:r>
                <a:rPr lang="en-US" sz="1000">
                  <a:solidFill>
                    <a:schemeClr val="lt1"/>
                  </a:solidFill>
                  <a:latin typeface="Arial"/>
                  <a:ea typeface="Arial"/>
                  <a:cs typeface="Arial"/>
                  <a:sym typeface="Arial"/>
                </a:rPr>
                <a:t> người dùng</a:t>
              </a:r>
              <a:endParaRPr sz="1000">
                <a:solidFill>
                  <a:schemeClr val="lt1"/>
                </a:solidFill>
                <a:latin typeface="Arial"/>
                <a:ea typeface="Arial"/>
                <a:cs typeface="Arial"/>
                <a:sym typeface="Arial"/>
              </a:endParaRPr>
            </a:p>
          </p:txBody>
        </p:sp>
        <p:sp>
          <p:nvSpPr>
            <p:cNvPr id="2334" name="Google Shape;2334;p79"/>
            <p:cNvSpPr txBox="1"/>
            <p:nvPr/>
          </p:nvSpPr>
          <p:spPr>
            <a:xfrm>
              <a:off x="6559757" y="2858224"/>
              <a:ext cx="126914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Dữ liệu</a:t>
              </a:r>
              <a:endParaRPr sz="1000">
                <a:solidFill>
                  <a:schemeClr val="lt1"/>
                </a:solidFill>
                <a:latin typeface="Arial"/>
                <a:ea typeface="Arial"/>
                <a:cs typeface="Arial"/>
                <a:sym typeface="Arial"/>
              </a:endParaRPr>
            </a:p>
            <a:p>
              <a:pPr indent="0" lvl="0" marL="0" marR="0" rtl="0" algn="ctr">
                <a:spcBef>
                  <a:spcPts val="0"/>
                </a:spcBef>
                <a:spcAft>
                  <a:spcPts val="0"/>
                </a:spcAft>
                <a:buNone/>
              </a:pPr>
              <a:r>
                <a:rPr lang="en-US" sz="1000">
                  <a:solidFill>
                    <a:schemeClr val="lt1"/>
                  </a:solidFill>
                  <a:latin typeface="Arial"/>
                  <a:ea typeface="Arial"/>
                  <a:cs typeface="Arial"/>
                  <a:sym typeface="Arial"/>
                </a:rPr>
                <a:t> Sensor</a:t>
              </a:r>
              <a:endParaRPr/>
            </a:p>
          </p:txBody>
        </p:sp>
        <p:sp>
          <p:nvSpPr>
            <p:cNvPr id="2335" name="Google Shape;2335;p79"/>
            <p:cNvSpPr txBox="1"/>
            <p:nvPr/>
          </p:nvSpPr>
          <p:spPr>
            <a:xfrm>
              <a:off x="7220243" y="3041101"/>
              <a:ext cx="126914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Hồ sơ </a:t>
              </a:r>
              <a:endParaRPr/>
            </a:p>
            <a:p>
              <a:pPr indent="0" lvl="0" marL="0" marR="0" rtl="0" algn="ctr">
                <a:spcBef>
                  <a:spcPts val="0"/>
                </a:spcBef>
                <a:spcAft>
                  <a:spcPts val="0"/>
                </a:spcAft>
                <a:buNone/>
              </a:pPr>
              <a:r>
                <a:rPr lang="en-US" sz="1000">
                  <a:solidFill>
                    <a:schemeClr val="lt1"/>
                  </a:solidFill>
                  <a:latin typeface="Arial"/>
                  <a:ea typeface="Arial"/>
                  <a:cs typeface="Arial"/>
                  <a:sym typeface="Arial"/>
                </a:rPr>
                <a:t>khách hàng</a:t>
              </a:r>
              <a:endParaRPr sz="1000">
                <a:solidFill>
                  <a:schemeClr val="lt1"/>
                </a:solidFill>
                <a:latin typeface="Arial"/>
                <a:ea typeface="Arial"/>
                <a:cs typeface="Arial"/>
                <a:sym typeface="Arial"/>
              </a:endParaRPr>
            </a:p>
          </p:txBody>
        </p:sp>
        <p:sp>
          <p:nvSpPr>
            <p:cNvPr id="2336" name="Google Shape;2336;p79"/>
            <p:cNvSpPr txBox="1"/>
            <p:nvPr/>
          </p:nvSpPr>
          <p:spPr>
            <a:xfrm>
              <a:off x="5951312" y="4438855"/>
              <a:ext cx="98657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Phân tích </a:t>
              </a:r>
              <a:endParaRPr/>
            </a:p>
            <a:p>
              <a:pPr indent="0" lvl="0" marL="0" marR="0" rtl="0" algn="ctr">
                <a:spcBef>
                  <a:spcPts val="0"/>
                </a:spcBef>
                <a:spcAft>
                  <a:spcPts val="0"/>
                </a:spcAft>
                <a:buNone/>
              </a:pPr>
              <a:r>
                <a:rPr lang="en-US" sz="1000">
                  <a:solidFill>
                    <a:schemeClr val="lt1"/>
                  </a:solidFill>
                  <a:latin typeface="Arial"/>
                  <a:ea typeface="Arial"/>
                  <a:cs typeface="Arial"/>
                  <a:sym typeface="Arial"/>
                </a:rPr>
                <a:t>hàng loạt</a:t>
              </a:r>
              <a:endParaRPr sz="1000">
                <a:solidFill>
                  <a:schemeClr val="lt1"/>
                </a:solidFill>
                <a:latin typeface="Arial"/>
                <a:ea typeface="Arial"/>
                <a:cs typeface="Arial"/>
                <a:sym typeface="Arial"/>
              </a:endParaRPr>
            </a:p>
          </p:txBody>
        </p:sp>
        <p:sp>
          <p:nvSpPr>
            <p:cNvPr id="2337" name="Google Shape;2337;p79"/>
            <p:cNvSpPr txBox="1"/>
            <p:nvPr/>
          </p:nvSpPr>
          <p:spPr>
            <a:xfrm>
              <a:off x="7467416" y="4495300"/>
              <a:ext cx="895534"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Khuyến nghị</a:t>
              </a:r>
              <a:endParaRPr sz="1000">
                <a:solidFill>
                  <a:schemeClr val="lt1"/>
                </a:solidFill>
                <a:latin typeface="Arial"/>
                <a:ea typeface="Arial"/>
                <a:cs typeface="Arial"/>
                <a:sym typeface="Arial"/>
              </a:endParaRPr>
            </a:p>
          </p:txBody>
        </p:sp>
        <p:sp>
          <p:nvSpPr>
            <p:cNvPr id="2338" name="Google Shape;2338;p79"/>
            <p:cNvSpPr txBox="1"/>
            <p:nvPr/>
          </p:nvSpPr>
          <p:spPr>
            <a:xfrm>
              <a:off x="6707906" y="4685999"/>
              <a:ext cx="98657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Phát hiện </a:t>
              </a:r>
              <a:endParaRPr/>
            </a:p>
            <a:p>
              <a:pPr indent="0" lvl="0" marL="0" marR="0" rtl="0" algn="ctr">
                <a:spcBef>
                  <a:spcPts val="0"/>
                </a:spcBef>
                <a:spcAft>
                  <a:spcPts val="0"/>
                </a:spcAft>
                <a:buNone/>
              </a:pPr>
              <a:r>
                <a:rPr lang="en-US" sz="1000">
                  <a:solidFill>
                    <a:schemeClr val="lt1"/>
                  </a:solidFill>
                  <a:latin typeface="Arial"/>
                  <a:ea typeface="Arial"/>
                  <a:cs typeface="Arial"/>
                  <a:sym typeface="Arial"/>
                </a:rPr>
                <a:t>gian lận</a:t>
              </a:r>
              <a:endParaRPr sz="1000">
                <a:solidFill>
                  <a:schemeClr val="lt1"/>
                </a:solidFill>
                <a:latin typeface="Arial"/>
                <a:ea typeface="Arial"/>
                <a:cs typeface="Arial"/>
                <a:sym typeface="Arial"/>
              </a:endParaRPr>
            </a:p>
          </p:txBody>
        </p:sp>
        <p:grpSp>
          <p:nvGrpSpPr>
            <p:cNvPr id="2339" name="Google Shape;2339;p79"/>
            <p:cNvGrpSpPr/>
            <p:nvPr/>
          </p:nvGrpSpPr>
          <p:grpSpPr>
            <a:xfrm>
              <a:off x="4520356" y="3585597"/>
              <a:ext cx="654709" cy="585176"/>
              <a:chOff x="-98606" y="3212279"/>
              <a:chExt cx="654709" cy="841560"/>
            </a:xfrm>
          </p:grpSpPr>
          <p:sp>
            <p:nvSpPr>
              <p:cNvPr id="2340" name="Google Shape;2340;p79"/>
              <p:cNvSpPr/>
              <p:nvPr/>
            </p:nvSpPr>
            <p:spPr>
              <a:xfrm>
                <a:off x="-98606" y="3711852"/>
                <a:ext cx="654709" cy="341987"/>
              </a:xfrm>
              <a:prstGeom prst="can">
                <a:avLst>
                  <a:gd fmla="val 50000" name="adj"/>
                </a:avLst>
              </a:prstGeom>
              <a:solidFill>
                <a:srgbClr val="E8E8E8"/>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1F45BC"/>
                  </a:solidFill>
                  <a:latin typeface="Arial"/>
                  <a:ea typeface="Arial"/>
                  <a:cs typeface="Arial"/>
                  <a:sym typeface="Arial"/>
                </a:endParaRPr>
              </a:p>
            </p:txBody>
          </p:sp>
          <p:sp>
            <p:nvSpPr>
              <p:cNvPr id="2341" name="Google Shape;2341;p79"/>
              <p:cNvSpPr/>
              <p:nvPr/>
            </p:nvSpPr>
            <p:spPr>
              <a:xfrm>
                <a:off x="-98606" y="3462626"/>
                <a:ext cx="654709" cy="341987"/>
              </a:xfrm>
              <a:prstGeom prst="can">
                <a:avLst>
                  <a:gd fmla="val 50000" name="adj"/>
                </a:avLst>
              </a:prstGeom>
              <a:solidFill>
                <a:srgbClr val="E8E8E8"/>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1F45BC"/>
                  </a:solidFill>
                  <a:latin typeface="Arial"/>
                  <a:ea typeface="Arial"/>
                  <a:cs typeface="Arial"/>
                  <a:sym typeface="Arial"/>
                </a:endParaRPr>
              </a:p>
            </p:txBody>
          </p:sp>
          <p:sp>
            <p:nvSpPr>
              <p:cNvPr id="2342" name="Google Shape;2342;p79"/>
              <p:cNvSpPr/>
              <p:nvPr/>
            </p:nvSpPr>
            <p:spPr>
              <a:xfrm>
                <a:off x="-98606" y="3212279"/>
                <a:ext cx="654709" cy="341987"/>
              </a:xfrm>
              <a:prstGeom prst="can">
                <a:avLst>
                  <a:gd fmla="val 50000" name="adj"/>
                </a:avLst>
              </a:prstGeom>
              <a:solidFill>
                <a:srgbClr val="E8E8E8"/>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1F45BC"/>
                  </a:solidFill>
                  <a:latin typeface="Arial"/>
                  <a:ea typeface="Arial"/>
                  <a:cs typeface="Arial"/>
                  <a:sym typeface="Arial"/>
                </a:endParaRPr>
              </a:p>
            </p:txBody>
          </p:sp>
        </p:grpSp>
        <p:grpSp>
          <p:nvGrpSpPr>
            <p:cNvPr id="2343" name="Google Shape;2343;p79"/>
            <p:cNvGrpSpPr/>
            <p:nvPr/>
          </p:nvGrpSpPr>
          <p:grpSpPr>
            <a:xfrm>
              <a:off x="2020802" y="3613866"/>
              <a:ext cx="654709" cy="585176"/>
              <a:chOff x="-98606" y="3212279"/>
              <a:chExt cx="654709" cy="841560"/>
            </a:xfrm>
          </p:grpSpPr>
          <p:sp>
            <p:nvSpPr>
              <p:cNvPr id="2344" name="Google Shape;2344;p79"/>
              <p:cNvSpPr/>
              <p:nvPr/>
            </p:nvSpPr>
            <p:spPr>
              <a:xfrm>
                <a:off x="-98606" y="3711852"/>
                <a:ext cx="654709" cy="341987"/>
              </a:xfrm>
              <a:prstGeom prst="can">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45" name="Google Shape;2345;p79"/>
              <p:cNvSpPr/>
              <p:nvPr/>
            </p:nvSpPr>
            <p:spPr>
              <a:xfrm>
                <a:off x="-98606" y="3462626"/>
                <a:ext cx="654709" cy="341987"/>
              </a:xfrm>
              <a:prstGeom prst="can">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46" name="Google Shape;2346;p79"/>
              <p:cNvSpPr/>
              <p:nvPr/>
            </p:nvSpPr>
            <p:spPr>
              <a:xfrm>
                <a:off x="-98606" y="3212279"/>
                <a:ext cx="654709" cy="341987"/>
              </a:xfrm>
              <a:prstGeom prst="can">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cxnSp>
          <p:nvCxnSpPr>
            <p:cNvPr id="2347" name="Google Shape;2347;p79"/>
            <p:cNvCxnSpPr>
              <a:stCxn id="2324" idx="2"/>
              <a:endCxn id="2346" idx="2"/>
            </p:cNvCxnSpPr>
            <p:nvPr/>
          </p:nvCxnSpPr>
          <p:spPr>
            <a:xfrm>
              <a:off x="1703111" y="3460261"/>
              <a:ext cx="317700" cy="272400"/>
            </a:xfrm>
            <a:prstGeom prst="straightConnector1">
              <a:avLst/>
            </a:prstGeom>
            <a:noFill/>
            <a:ln cap="flat" cmpd="sng" w="12700">
              <a:solidFill>
                <a:srgbClr val="1F45BC"/>
              </a:solidFill>
              <a:prstDash val="solid"/>
              <a:miter lim="800000"/>
              <a:headEnd len="sm" w="sm" type="none"/>
              <a:tailEnd len="sm" w="sm" type="none"/>
            </a:ln>
          </p:spPr>
        </p:cxnSp>
        <p:cxnSp>
          <p:nvCxnSpPr>
            <p:cNvPr id="2348" name="Google Shape;2348;p79"/>
            <p:cNvCxnSpPr>
              <a:stCxn id="2325" idx="2"/>
              <a:endCxn id="2346" idx="1"/>
            </p:cNvCxnSpPr>
            <p:nvPr/>
          </p:nvCxnSpPr>
          <p:spPr>
            <a:xfrm flipH="1">
              <a:off x="2348227" y="3258334"/>
              <a:ext cx="300" cy="355500"/>
            </a:xfrm>
            <a:prstGeom prst="straightConnector1">
              <a:avLst/>
            </a:prstGeom>
            <a:noFill/>
            <a:ln cap="flat" cmpd="sng" w="12700">
              <a:solidFill>
                <a:srgbClr val="1F45BC"/>
              </a:solidFill>
              <a:prstDash val="solid"/>
              <a:miter lim="800000"/>
              <a:headEnd len="sm" w="sm" type="none"/>
              <a:tailEnd len="sm" w="sm" type="none"/>
            </a:ln>
          </p:spPr>
        </p:cxnSp>
        <p:cxnSp>
          <p:nvCxnSpPr>
            <p:cNvPr id="2349" name="Google Shape;2349;p79"/>
            <p:cNvCxnSpPr>
              <a:stCxn id="2326" idx="2"/>
              <a:endCxn id="2346" idx="4"/>
            </p:cNvCxnSpPr>
            <p:nvPr/>
          </p:nvCxnSpPr>
          <p:spPr>
            <a:xfrm flipH="1">
              <a:off x="2675603" y="3460261"/>
              <a:ext cx="299100" cy="272400"/>
            </a:xfrm>
            <a:prstGeom prst="straightConnector1">
              <a:avLst/>
            </a:prstGeom>
            <a:noFill/>
            <a:ln cap="flat" cmpd="sng" w="12700">
              <a:solidFill>
                <a:srgbClr val="1F45BC"/>
              </a:solidFill>
              <a:prstDash val="solid"/>
              <a:miter lim="800000"/>
              <a:headEnd len="sm" w="sm" type="none"/>
              <a:tailEnd len="sm" w="sm" type="none"/>
            </a:ln>
          </p:spPr>
        </p:cxnSp>
        <p:cxnSp>
          <p:nvCxnSpPr>
            <p:cNvPr id="2350" name="Google Shape;2350;p79"/>
            <p:cNvCxnSpPr>
              <a:stCxn id="2351" idx="2"/>
              <a:endCxn id="2342" idx="1"/>
            </p:cNvCxnSpPr>
            <p:nvPr/>
          </p:nvCxnSpPr>
          <p:spPr>
            <a:xfrm flipH="1">
              <a:off x="4847727" y="3258334"/>
              <a:ext cx="1200" cy="327300"/>
            </a:xfrm>
            <a:prstGeom prst="straightConnector1">
              <a:avLst/>
            </a:prstGeom>
            <a:noFill/>
            <a:ln cap="flat" cmpd="sng" w="12700">
              <a:solidFill>
                <a:srgbClr val="1F45BC"/>
              </a:solidFill>
              <a:prstDash val="solid"/>
              <a:miter lim="800000"/>
              <a:headEnd len="sm" w="sm" type="none"/>
              <a:tailEnd len="sm" w="sm" type="none"/>
            </a:ln>
          </p:spPr>
        </p:cxnSp>
        <p:sp>
          <p:nvSpPr>
            <p:cNvPr id="2351" name="Google Shape;2351;p79"/>
            <p:cNvSpPr txBox="1"/>
            <p:nvPr/>
          </p:nvSpPr>
          <p:spPr>
            <a:xfrm>
              <a:off x="4214356" y="2858224"/>
              <a:ext cx="126914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Phát hiện </a:t>
              </a:r>
              <a:endParaRPr/>
            </a:p>
            <a:p>
              <a:pPr indent="0" lvl="0" marL="0" marR="0" rtl="0" algn="ctr">
                <a:spcBef>
                  <a:spcPts val="0"/>
                </a:spcBef>
                <a:spcAft>
                  <a:spcPts val="0"/>
                </a:spcAft>
                <a:buNone/>
              </a:pPr>
              <a:r>
                <a:rPr lang="en-US" sz="1000">
                  <a:solidFill>
                    <a:schemeClr val="lt1"/>
                  </a:solidFill>
                  <a:latin typeface="Arial"/>
                  <a:ea typeface="Arial"/>
                  <a:cs typeface="Arial"/>
                  <a:sym typeface="Arial"/>
                </a:rPr>
                <a:t>gian lận</a:t>
              </a:r>
              <a:endParaRPr sz="1000">
                <a:solidFill>
                  <a:schemeClr val="lt1"/>
                </a:solidFill>
                <a:latin typeface="Arial"/>
                <a:ea typeface="Arial"/>
                <a:cs typeface="Arial"/>
                <a:sym typeface="Arial"/>
              </a:endParaRPr>
            </a:p>
          </p:txBody>
        </p:sp>
        <p:cxnSp>
          <p:nvCxnSpPr>
            <p:cNvPr id="2352" name="Google Shape;2352;p79"/>
            <p:cNvCxnSpPr>
              <a:stCxn id="2327" idx="2"/>
              <a:endCxn id="2342" idx="2"/>
            </p:cNvCxnSpPr>
            <p:nvPr/>
          </p:nvCxnSpPr>
          <p:spPr>
            <a:xfrm>
              <a:off x="4236133" y="3460261"/>
              <a:ext cx="284100" cy="244200"/>
            </a:xfrm>
            <a:prstGeom prst="straightConnector1">
              <a:avLst/>
            </a:prstGeom>
            <a:noFill/>
            <a:ln cap="flat" cmpd="sng" w="12700">
              <a:solidFill>
                <a:srgbClr val="1F45BC"/>
              </a:solidFill>
              <a:prstDash val="solid"/>
              <a:miter lim="800000"/>
              <a:headEnd len="sm" w="sm" type="none"/>
              <a:tailEnd len="sm" w="sm" type="none"/>
            </a:ln>
          </p:spPr>
        </p:cxnSp>
        <p:cxnSp>
          <p:nvCxnSpPr>
            <p:cNvPr id="2353" name="Google Shape;2353;p79"/>
            <p:cNvCxnSpPr>
              <a:stCxn id="2328" idx="2"/>
              <a:endCxn id="2342" idx="4"/>
            </p:cNvCxnSpPr>
            <p:nvPr/>
          </p:nvCxnSpPr>
          <p:spPr>
            <a:xfrm flipH="1">
              <a:off x="5174918" y="3362817"/>
              <a:ext cx="405600" cy="341700"/>
            </a:xfrm>
            <a:prstGeom prst="straightConnector1">
              <a:avLst/>
            </a:prstGeom>
            <a:noFill/>
            <a:ln cap="flat" cmpd="sng" w="12700">
              <a:solidFill>
                <a:srgbClr val="1F45BC"/>
              </a:solidFill>
              <a:prstDash val="solid"/>
              <a:miter lim="800000"/>
              <a:headEnd len="sm" w="sm" type="none"/>
              <a:tailEnd len="sm" w="sm" type="none"/>
            </a:ln>
          </p:spPr>
        </p:cxnSp>
        <p:cxnSp>
          <p:nvCxnSpPr>
            <p:cNvPr id="2354" name="Google Shape;2354;p79"/>
            <p:cNvCxnSpPr>
              <a:stCxn id="2334" idx="2"/>
              <a:endCxn id="2355" idx="1"/>
            </p:cNvCxnSpPr>
            <p:nvPr/>
          </p:nvCxnSpPr>
          <p:spPr>
            <a:xfrm>
              <a:off x="7194327" y="3258334"/>
              <a:ext cx="2100" cy="296100"/>
            </a:xfrm>
            <a:prstGeom prst="straightConnector1">
              <a:avLst/>
            </a:prstGeom>
            <a:noFill/>
            <a:ln cap="flat" cmpd="sng" w="12700">
              <a:solidFill>
                <a:srgbClr val="1F45BC"/>
              </a:solidFill>
              <a:prstDash val="solid"/>
              <a:miter lim="800000"/>
              <a:headEnd len="sm" w="sm" type="none"/>
              <a:tailEnd len="sm" w="sm" type="none"/>
            </a:ln>
          </p:spPr>
        </p:cxnSp>
        <p:cxnSp>
          <p:nvCxnSpPr>
            <p:cNvPr id="2356" name="Google Shape;2356;p79"/>
            <p:cNvCxnSpPr>
              <a:stCxn id="2333" idx="2"/>
            </p:cNvCxnSpPr>
            <p:nvPr/>
          </p:nvCxnSpPr>
          <p:spPr>
            <a:xfrm>
              <a:off x="6573182" y="3450430"/>
              <a:ext cx="100800" cy="163500"/>
            </a:xfrm>
            <a:prstGeom prst="straightConnector1">
              <a:avLst/>
            </a:prstGeom>
            <a:noFill/>
            <a:ln cap="flat" cmpd="sng" w="12700">
              <a:solidFill>
                <a:srgbClr val="1F45BC"/>
              </a:solidFill>
              <a:prstDash val="solid"/>
              <a:miter lim="800000"/>
              <a:headEnd len="sm" w="sm" type="none"/>
              <a:tailEnd len="sm" w="sm" type="none"/>
            </a:ln>
          </p:spPr>
        </p:cxnSp>
        <p:cxnSp>
          <p:nvCxnSpPr>
            <p:cNvPr id="2357" name="Google Shape;2357;p79"/>
            <p:cNvCxnSpPr>
              <a:stCxn id="2335" idx="2"/>
            </p:cNvCxnSpPr>
            <p:nvPr/>
          </p:nvCxnSpPr>
          <p:spPr>
            <a:xfrm flipH="1">
              <a:off x="7713514" y="3441211"/>
              <a:ext cx="141300" cy="172800"/>
            </a:xfrm>
            <a:prstGeom prst="straightConnector1">
              <a:avLst/>
            </a:prstGeom>
            <a:noFill/>
            <a:ln cap="flat" cmpd="sng" w="12700">
              <a:solidFill>
                <a:srgbClr val="1F45BC"/>
              </a:solidFill>
              <a:prstDash val="solid"/>
              <a:miter lim="800000"/>
              <a:headEnd len="sm" w="sm" type="none"/>
              <a:tailEnd len="sm" w="sm" type="none"/>
            </a:ln>
          </p:spPr>
        </p:cxnSp>
        <p:sp>
          <p:nvSpPr>
            <p:cNvPr id="2355" name="Google Shape;2355;p79"/>
            <p:cNvSpPr/>
            <p:nvPr/>
          </p:nvSpPr>
          <p:spPr>
            <a:xfrm>
              <a:off x="6417897" y="3554521"/>
              <a:ext cx="1556943" cy="820615"/>
            </a:xfrm>
            <a:prstGeom prst="can">
              <a:avLst>
                <a:gd fmla="val 25000" name="adj"/>
              </a:avLst>
            </a:prstGeom>
            <a:solidFill>
              <a:srgbClr val="1F45BC"/>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1F45BC"/>
                </a:solidFill>
                <a:latin typeface="Arial"/>
                <a:ea typeface="Arial"/>
                <a:cs typeface="Arial"/>
                <a:sym typeface="Arial"/>
              </a:endParaRPr>
            </a:p>
          </p:txBody>
        </p:sp>
        <p:sp>
          <p:nvSpPr>
            <p:cNvPr id="2358" name="Google Shape;2358;p79"/>
            <p:cNvSpPr txBox="1"/>
            <p:nvPr/>
          </p:nvSpPr>
          <p:spPr>
            <a:xfrm>
              <a:off x="6449175" y="3800585"/>
              <a:ext cx="1492654"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Công cụ quản trị dữ liệu</a:t>
              </a:r>
              <a:endParaRPr sz="1400">
                <a:solidFill>
                  <a:schemeClr val="lt1"/>
                </a:solidFill>
                <a:latin typeface="Arial"/>
                <a:ea typeface="Arial"/>
                <a:cs typeface="Arial"/>
                <a:sym typeface="Arial"/>
              </a:endParaRPr>
            </a:p>
          </p:txBody>
        </p:sp>
        <p:cxnSp>
          <p:nvCxnSpPr>
            <p:cNvPr id="2359" name="Google Shape;2359;p79"/>
            <p:cNvCxnSpPr>
              <a:stCxn id="2336" idx="0"/>
            </p:cNvCxnSpPr>
            <p:nvPr/>
          </p:nvCxnSpPr>
          <p:spPr>
            <a:xfrm flipH="1" rot="10800000">
              <a:off x="6444599" y="4323655"/>
              <a:ext cx="128700" cy="115200"/>
            </a:xfrm>
            <a:prstGeom prst="straightConnector1">
              <a:avLst/>
            </a:prstGeom>
            <a:noFill/>
            <a:ln cap="flat" cmpd="sng" w="12700">
              <a:solidFill>
                <a:srgbClr val="1F45BC"/>
              </a:solidFill>
              <a:prstDash val="solid"/>
              <a:miter lim="800000"/>
              <a:headEnd len="sm" w="sm" type="none"/>
              <a:tailEnd len="sm" w="sm" type="none"/>
            </a:ln>
          </p:spPr>
        </p:cxnSp>
        <p:cxnSp>
          <p:nvCxnSpPr>
            <p:cNvPr id="2360" name="Google Shape;2360;p79"/>
            <p:cNvCxnSpPr>
              <a:stCxn id="2355" idx="3"/>
              <a:endCxn id="2338" idx="0"/>
            </p:cNvCxnSpPr>
            <p:nvPr/>
          </p:nvCxnSpPr>
          <p:spPr>
            <a:xfrm>
              <a:off x="7196369" y="4375136"/>
              <a:ext cx="4800" cy="310800"/>
            </a:xfrm>
            <a:prstGeom prst="straightConnector1">
              <a:avLst/>
            </a:prstGeom>
            <a:noFill/>
            <a:ln cap="flat" cmpd="sng" w="12700">
              <a:solidFill>
                <a:srgbClr val="1F45BC"/>
              </a:solidFill>
              <a:prstDash val="solid"/>
              <a:miter lim="800000"/>
              <a:headEnd len="sm" w="sm" type="none"/>
              <a:tailEnd len="sm" w="sm" type="none"/>
            </a:ln>
          </p:spPr>
        </p:cxnSp>
        <p:cxnSp>
          <p:nvCxnSpPr>
            <p:cNvPr id="2361" name="Google Shape;2361;p79"/>
            <p:cNvCxnSpPr>
              <a:stCxn id="2337" idx="0"/>
            </p:cNvCxnSpPr>
            <p:nvPr/>
          </p:nvCxnSpPr>
          <p:spPr>
            <a:xfrm rot="10800000">
              <a:off x="7828783" y="4380100"/>
              <a:ext cx="86400" cy="115200"/>
            </a:xfrm>
            <a:prstGeom prst="straightConnector1">
              <a:avLst/>
            </a:prstGeom>
            <a:noFill/>
            <a:ln cap="flat" cmpd="sng" w="12700">
              <a:solidFill>
                <a:srgbClr val="1F45BC"/>
              </a:solidFill>
              <a:prstDash val="solid"/>
              <a:miter lim="800000"/>
              <a:headEnd len="sm" w="sm" type="none"/>
              <a:tailEnd len="sm" w="sm" type="none"/>
            </a:ln>
          </p:spPr>
        </p:cxn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149" name="Google Shape;149;p8"/>
          <p:cNvSpPr txBox="1"/>
          <p:nvPr>
            <p:ph idx="2" type="body"/>
          </p:nvPr>
        </p:nvSpPr>
        <p:spPr>
          <a:xfrm>
            <a:off x="535872" y="1523052"/>
            <a:ext cx="8796600" cy="493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Apache HBase </a:t>
            </a:r>
            <a:r>
              <a:rPr lang="en-US"/>
              <a:t>- the Hadoop NoSQL</a:t>
            </a:r>
            <a:endParaRPr/>
          </a:p>
        </p:txBody>
      </p:sp>
      <p:sp>
        <p:nvSpPr>
          <p:cNvPr id="150" name="Google Shape;150;p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51" name="Google Shape;151;p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Hiệu quả:</a:t>
            </a:r>
            <a:endParaRPr/>
          </a:p>
          <a:p>
            <a:pPr indent="-182563" lvl="1" marL="360363" rtl="0" algn="l">
              <a:lnSpc>
                <a:spcPct val="138461"/>
              </a:lnSpc>
              <a:spcBef>
                <a:spcPts val="200"/>
              </a:spcBef>
              <a:spcAft>
                <a:spcPts val="0"/>
              </a:spcAft>
              <a:buClr>
                <a:srgbClr val="262626"/>
              </a:buClr>
              <a:buSzPts val="1040"/>
              <a:buChar char="•"/>
            </a:pPr>
            <a:r>
              <a:rPr lang="en-US"/>
              <a:t>Tìm và viết hiệu quả các hàng riêng lẻ</a:t>
            </a:r>
            <a:endParaRPr/>
          </a:p>
          <a:p>
            <a:pPr indent="-182563" lvl="1" marL="360363" rtl="0" algn="l">
              <a:lnSpc>
                <a:spcPct val="138461"/>
              </a:lnSpc>
              <a:spcBef>
                <a:spcPts val="200"/>
              </a:spcBef>
              <a:spcAft>
                <a:spcPts val="0"/>
              </a:spcAft>
              <a:buClr>
                <a:srgbClr val="262626"/>
              </a:buClr>
              <a:buSzPts val="1040"/>
              <a:buChar char="•"/>
            </a:pPr>
            <a:r>
              <a:rPr lang="en-US"/>
              <a:t>Tích lũy dữ liệu với thông lượng cao</a:t>
            </a:r>
            <a:endParaRPr/>
          </a:p>
          <a:p>
            <a:pPr indent="-116523" lvl="1" marL="360363" rtl="0" algn="l">
              <a:lnSpc>
                <a:spcPct val="138461"/>
              </a:lnSpc>
              <a:spcBef>
                <a:spcPts val="200"/>
              </a:spcBef>
              <a:spcAft>
                <a:spcPts val="0"/>
              </a:spcAft>
              <a:buClr>
                <a:srgbClr val="262626"/>
              </a:buClr>
              <a:buSzPts val="1040"/>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p:txBody>
      </p:sp>
      <p:sp>
        <p:nvSpPr>
          <p:cNvPr id="152" name="Google Shape;152;p8"/>
          <p:cNvSpPr txBox="1"/>
          <p:nvPr/>
        </p:nvSpPr>
        <p:spPr>
          <a:xfrm>
            <a:off x="5104739" y="2226566"/>
            <a:ext cx="3801546" cy="2249179"/>
          </a:xfrm>
          <a:prstGeom prst="rect">
            <a:avLst/>
          </a:prstGeom>
          <a:noFill/>
          <a:ln>
            <a:noFill/>
          </a:ln>
        </p:spPr>
        <p:txBody>
          <a:bodyPr anchorCtr="0" anchor="t" bIns="45700" lIns="91425" spcFirstLastPara="1" rIns="91425" wrap="square" tIns="45700">
            <a:noAutofit/>
          </a:bodyPr>
          <a:lstStyle/>
          <a:p>
            <a:pPr indent="-177800" lvl="0" marL="177800" marR="0" rtl="0" algn="l">
              <a:lnSpc>
                <a:spcPct val="128571"/>
              </a:lnSpc>
              <a:spcBef>
                <a:spcPts val="0"/>
              </a:spcBef>
              <a:spcAft>
                <a:spcPts val="0"/>
              </a:spcAft>
              <a:buClr>
                <a:srgbClr val="262626"/>
              </a:buClr>
              <a:buSzPts val="1400"/>
              <a:buFont typeface="Arial"/>
              <a:buChar char="•"/>
            </a:pPr>
            <a:r>
              <a:rPr lang="en-US" sz="1400">
                <a:solidFill>
                  <a:srgbClr val="262626"/>
                </a:solidFill>
                <a:latin typeface="Arial"/>
                <a:ea typeface="Arial"/>
                <a:cs typeface="Arial"/>
                <a:sym typeface="Arial"/>
              </a:rPr>
              <a:t>Hạn chế:</a:t>
            </a:r>
            <a:endParaRPr/>
          </a:p>
          <a:p>
            <a:pPr indent="-182563" lvl="1" marL="360363" marR="0" rtl="0" algn="l">
              <a:lnSpc>
                <a:spcPct val="138461"/>
              </a:lnSpc>
              <a:spcBef>
                <a:spcPts val="500"/>
              </a:spcBef>
              <a:spcAft>
                <a:spcPts val="0"/>
              </a:spcAft>
              <a:buClr>
                <a:srgbClr val="262626"/>
              </a:buClr>
              <a:buSzPts val="1040"/>
              <a:buFont typeface="Arial"/>
              <a:buChar char="•"/>
            </a:pPr>
            <a:r>
              <a:rPr b="0" i="0" lang="en-US" sz="1300" u="none" cap="none" strike="noStrike">
                <a:solidFill>
                  <a:srgbClr val="262626"/>
                </a:solidFill>
                <a:latin typeface="Arial"/>
                <a:ea typeface="Arial"/>
                <a:cs typeface="Arial"/>
                <a:sym typeface="Arial"/>
              </a:rPr>
              <a:t>Quét có vấn đề</a:t>
            </a:r>
            <a:endParaRPr/>
          </a:p>
          <a:p>
            <a:pPr indent="-182563" lvl="1" marL="360363" marR="0" rtl="0" algn="l">
              <a:lnSpc>
                <a:spcPct val="138461"/>
              </a:lnSpc>
              <a:spcBef>
                <a:spcPts val="500"/>
              </a:spcBef>
              <a:spcAft>
                <a:spcPts val="0"/>
              </a:spcAft>
              <a:buClr>
                <a:srgbClr val="262626"/>
              </a:buClr>
              <a:buSzPts val="1040"/>
              <a:buFont typeface="Arial"/>
              <a:buChar char="•"/>
            </a:pPr>
            <a:r>
              <a:rPr b="0" i="0" lang="en-US" sz="1300" u="none" cap="none" strike="noStrike">
                <a:solidFill>
                  <a:srgbClr val="262626"/>
                </a:solidFill>
                <a:latin typeface="Arial"/>
                <a:ea typeface="Arial"/>
                <a:cs typeface="Arial"/>
                <a:sym typeface="Arial"/>
              </a:rPr>
              <a:t>Khả năng tiếp cận cardinality cao là vấn đề</a:t>
            </a:r>
            <a:endParaRPr/>
          </a:p>
          <a:p>
            <a:pPr indent="-182563" lvl="1" marL="360363" marR="0" rtl="0" algn="l">
              <a:lnSpc>
                <a:spcPct val="138461"/>
              </a:lnSpc>
              <a:spcBef>
                <a:spcPts val="500"/>
              </a:spcBef>
              <a:spcAft>
                <a:spcPts val="0"/>
              </a:spcAft>
              <a:buClr>
                <a:srgbClr val="262626"/>
              </a:buClr>
              <a:buSzPts val="1040"/>
              <a:buFont typeface="Arial"/>
              <a:buChar char="•"/>
            </a:pPr>
            <a:r>
              <a:rPr b="0" i="0" lang="en-US" sz="1300" u="none" cap="none" strike="noStrike">
                <a:solidFill>
                  <a:srgbClr val="262626"/>
                </a:solidFill>
                <a:latin typeface="Arial"/>
                <a:ea typeface="Arial"/>
                <a:cs typeface="Arial"/>
                <a:sym typeface="Arial"/>
              </a:rPr>
              <a:t>Hỗ trợ SQL không thật sự tốt do những điều trên</a:t>
            </a:r>
            <a:endParaRPr b="0" i="0" sz="1300" u="none" cap="none" strike="noStrike">
              <a:solidFill>
                <a:srgbClr val="262626"/>
              </a:solidFill>
              <a:latin typeface="Arial"/>
              <a:ea typeface="Arial"/>
              <a:cs typeface="Arial"/>
              <a:sym typeface="Arial"/>
            </a:endParaRPr>
          </a:p>
          <a:p>
            <a:pPr indent="-116523" lvl="1" marL="360363" marR="0" rtl="0" algn="l">
              <a:lnSpc>
                <a:spcPct val="138461"/>
              </a:lnSpc>
              <a:spcBef>
                <a:spcPts val="500"/>
              </a:spcBef>
              <a:spcAft>
                <a:spcPts val="0"/>
              </a:spcAft>
              <a:buClr>
                <a:srgbClr val="262626"/>
              </a:buClr>
              <a:buSzPts val="1040"/>
              <a:buFont typeface="Arial"/>
              <a:buNone/>
            </a:pPr>
            <a:r>
              <a:t/>
            </a:r>
            <a:endParaRPr b="0" i="0" sz="1300" u="none" cap="none" strike="noStrike">
              <a:solidFill>
                <a:srgbClr val="262626"/>
              </a:solidFill>
              <a:latin typeface="Arial"/>
              <a:ea typeface="Arial"/>
              <a:cs typeface="Arial"/>
              <a:sym typeface="Arial"/>
            </a:endParaRPr>
          </a:p>
          <a:p>
            <a:pPr indent="-88900" lvl="0" marL="177800" marR="0" rtl="0" algn="l">
              <a:lnSpc>
                <a:spcPct val="128571"/>
              </a:lnSpc>
              <a:spcBef>
                <a:spcPts val="1000"/>
              </a:spcBef>
              <a:spcAft>
                <a:spcPts val="0"/>
              </a:spcAft>
              <a:buClr>
                <a:srgbClr val="262626"/>
              </a:buClr>
              <a:buSzPts val="1400"/>
              <a:buFont typeface="Arial"/>
              <a:buNone/>
            </a:pPr>
            <a:r>
              <a:t/>
            </a:r>
            <a:endParaRPr sz="1400">
              <a:solidFill>
                <a:srgbClr val="262626"/>
              </a:solidFill>
              <a:latin typeface="Arial"/>
              <a:ea typeface="Arial"/>
              <a:cs typeface="Arial"/>
              <a:sym typeface="Arial"/>
            </a:endParaRPr>
          </a:p>
          <a:p>
            <a:pPr indent="-116523" lvl="1" marL="360363" marR="0" rtl="0" algn="l">
              <a:lnSpc>
                <a:spcPct val="138461"/>
              </a:lnSpc>
              <a:spcBef>
                <a:spcPts val="500"/>
              </a:spcBef>
              <a:spcAft>
                <a:spcPts val="0"/>
              </a:spcAft>
              <a:buClr>
                <a:srgbClr val="262626"/>
              </a:buClr>
              <a:buSzPts val="1040"/>
              <a:buFont typeface="Arial"/>
              <a:buNone/>
            </a:pPr>
            <a:r>
              <a:t/>
            </a:r>
            <a:endParaRPr b="0" i="0" sz="1300" u="none" cap="none" strike="noStrike">
              <a:solidFill>
                <a:srgbClr val="262626"/>
              </a:solidFill>
              <a:latin typeface="Arial"/>
              <a:ea typeface="Arial"/>
              <a:cs typeface="Arial"/>
              <a:sym typeface="Arial"/>
            </a:endParaRPr>
          </a:p>
          <a:p>
            <a:pPr indent="-116523" lvl="1" marL="360363" marR="0" rtl="0" algn="l">
              <a:lnSpc>
                <a:spcPct val="138461"/>
              </a:lnSpc>
              <a:spcBef>
                <a:spcPts val="500"/>
              </a:spcBef>
              <a:spcAft>
                <a:spcPts val="0"/>
              </a:spcAft>
              <a:buClr>
                <a:srgbClr val="262626"/>
              </a:buClr>
              <a:buSzPts val="1040"/>
              <a:buFont typeface="Arial"/>
              <a:buNone/>
            </a:pPr>
            <a:r>
              <a:t/>
            </a:r>
            <a:endParaRPr b="0" i="0" sz="1300" u="none" cap="none" strike="noStrike">
              <a:solidFill>
                <a:srgbClr val="262626"/>
              </a:solidFill>
              <a:latin typeface="Arial"/>
              <a:ea typeface="Arial"/>
              <a:cs typeface="Arial"/>
              <a:sym typeface="Arial"/>
            </a:endParaRPr>
          </a:p>
          <a:p>
            <a:pPr indent="-116523" lvl="1" marL="360363" marR="0" rtl="0" algn="l">
              <a:lnSpc>
                <a:spcPct val="138461"/>
              </a:lnSpc>
              <a:spcBef>
                <a:spcPts val="500"/>
              </a:spcBef>
              <a:spcAft>
                <a:spcPts val="0"/>
              </a:spcAft>
              <a:buClr>
                <a:srgbClr val="262626"/>
              </a:buClr>
              <a:buSzPts val="1040"/>
              <a:buFont typeface="Arial"/>
              <a:buNone/>
            </a:pPr>
            <a:r>
              <a:t/>
            </a:r>
            <a:endParaRPr b="0" i="0" sz="1300" u="none" cap="none" strike="noStrike">
              <a:solidFill>
                <a:srgbClr val="262626"/>
              </a:solidFill>
              <a:latin typeface="Arial"/>
              <a:ea typeface="Arial"/>
              <a:cs typeface="Arial"/>
              <a:sym typeface="Arial"/>
            </a:endParaRPr>
          </a:p>
          <a:p>
            <a:pPr indent="-116523" lvl="1" marL="360363" marR="0" rtl="0" algn="l">
              <a:lnSpc>
                <a:spcPct val="138461"/>
              </a:lnSpc>
              <a:spcBef>
                <a:spcPts val="500"/>
              </a:spcBef>
              <a:spcAft>
                <a:spcPts val="0"/>
              </a:spcAft>
              <a:buClr>
                <a:srgbClr val="262626"/>
              </a:buClr>
              <a:buSzPts val="1040"/>
              <a:buFont typeface="Arial"/>
              <a:buNone/>
            </a:pPr>
            <a:r>
              <a:t/>
            </a:r>
            <a:endParaRPr b="0" i="0" sz="1300" u="none" cap="none" strike="noStrike">
              <a:solidFill>
                <a:srgbClr val="262626"/>
              </a:solidFill>
              <a:latin typeface="Arial"/>
              <a:ea typeface="Arial"/>
              <a:cs typeface="Arial"/>
              <a:sym typeface="Arial"/>
            </a:endParaRPr>
          </a:p>
        </p:txBody>
      </p:sp>
      <p:pic>
        <p:nvPicPr>
          <p:cNvPr id="153" name="Google Shape;153;p8"/>
          <p:cNvPicPr preferRelativeResize="0"/>
          <p:nvPr/>
        </p:nvPicPr>
        <p:blipFill rotWithShape="1">
          <a:blip r:embed="rId3">
            <a:alphaModFix/>
          </a:blip>
          <a:srcRect b="0" l="0" r="0" t="0"/>
          <a:stretch/>
        </p:blipFill>
        <p:spPr>
          <a:xfrm>
            <a:off x="2867154" y="4841173"/>
            <a:ext cx="3961444" cy="967113"/>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6" name="Shape 2366"/>
        <p:cNvGrpSpPr/>
        <p:nvPr/>
      </p:nvGrpSpPr>
      <p:grpSpPr>
        <a:xfrm>
          <a:off x="0" y="0"/>
          <a:ext cx="0" cy="0"/>
          <a:chOff x="0" y="0"/>
          <a:chExt cx="0" cy="0"/>
        </a:xfrm>
      </p:grpSpPr>
      <p:sp>
        <p:nvSpPr>
          <p:cNvPr id="2367" name="Google Shape;2367;p8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2.1. Tổng quan về NoSQL</a:t>
            </a:r>
            <a:endParaRPr>
              <a:solidFill>
                <a:schemeClr val="lt1"/>
              </a:solidFill>
            </a:endParaRPr>
          </a:p>
        </p:txBody>
      </p:sp>
      <p:sp>
        <p:nvSpPr>
          <p:cNvPr id="2368" name="Google Shape;2368;p80"/>
          <p:cNvSpPr txBox="1"/>
          <p:nvPr>
            <p:ph idx="2" type="body"/>
          </p:nvPr>
        </p:nvSpPr>
        <p:spPr>
          <a:xfrm>
            <a:off x="535872" y="1523052"/>
            <a:ext cx="9037106"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Cơ sở dữ liệu quan hệ (SQL) VS NoSQL (1/2)</a:t>
            </a:r>
            <a:endParaRPr/>
          </a:p>
        </p:txBody>
      </p:sp>
      <p:sp>
        <p:nvSpPr>
          <p:cNvPr id="2369" name="Google Shape;2369;p8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370" name="Google Shape;2370;p8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Cơ sở dữ liệu quan hệ</a:t>
            </a:r>
            <a:endParaRPr/>
          </a:p>
          <a:p>
            <a:pPr indent="-182563" lvl="1" marL="360363" rtl="0" algn="l">
              <a:lnSpc>
                <a:spcPct val="138461"/>
              </a:lnSpc>
              <a:spcBef>
                <a:spcPts val="200"/>
              </a:spcBef>
              <a:spcAft>
                <a:spcPts val="0"/>
              </a:spcAft>
              <a:buClr>
                <a:srgbClr val="262626"/>
              </a:buClr>
              <a:buSzPts val="1040"/>
              <a:buChar char="•"/>
            </a:pPr>
            <a:r>
              <a:rPr lang="en-US"/>
              <a:t>Cơ sở dữ liệu quan hệ cung cấp cơ chế lưu trữ và truy xuất dữ liệu thông qua các mối quan hệ bảng.</a:t>
            </a:r>
            <a:endParaRPr/>
          </a:p>
          <a:p>
            <a:pPr indent="-182563" lvl="1" marL="360363" rtl="0" algn="l">
              <a:lnSpc>
                <a:spcPct val="138461"/>
              </a:lnSpc>
              <a:spcBef>
                <a:spcPts val="200"/>
              </a:spcBef>
              <a:spcAft>
                <a:spcPts val="0"/>
              </a:spcAft>
              <a:buClr>
                <a:srgbClr val="262626"/>
              </a:buClr>
              <a:buSzPts val="1040"/>
              <a:buChar char="•"/>
            </a:pPr>
            <a:r>
              <a:rPr lang="en-US"/>
              <a:t>Một bảng bao gồm các hàng (bản ghi, bộ dữ liệu) và cột (trường, mục).</a:t>
            </a:r>
            <a:endParaRPr/>
          </a:p>
          <a:p>
            <a:pPr indent="-182563" lvl="1" marL="360363" rtl="0" algn="l">
              <a:lnSpc>
                <a:spcPct val="138461"/>
              </a:lnSpc>
              <a:spcBef>
                <a:spcPts val="200"/>
              </a:spcBef>
              <a:spcAft>
                <a:spcPts val="0"/>
              </a:spcAft>
              <a:buClr>
                <a:srgbClr val="262626"/>
              </a:buClr>
              <a:buSzPts val="1040"/>
              <a:buChar char="•"/>
            </a:pPr>
            <a:r>
              <a:rPr lang="en-US"/>
              <a:t>Tổ chức dữ liệu liên quan đến các giá trị của các trường bảng</a:t>
            </a:r>
            <a:endParaRPr/>
          </a:p>
          <a:p>
            <a:pPr indent="-182563" lvl="1" marL="360363" rtl="0" algn="l">
              <a:lnSpc>
                <a:spcPct val="138461"/>
              </a:lnSpc>
              <a:spcBef>
                <a:spcPts val="200"/>
              </a:spcBef>
              <a:spcAft>
                <a:spcPts val="0"/>
              </a:spcAft>
              <a:buClr>
                <a:srgbClr val="262626"/>
              </a:buClr>
              <a:buSzPts val="1040"/>
              <a:buChar char="•"/>
            </a:pPr>
            <a:r>
              <a:rPr lang="en-US"/>
              <a:t>Ví dụ) MySQL, DB2, Oracle, MS-SQL</a:t>
            </a:r>
            <a:endParaRPr/>
          </a:p>
          <a:p>
            <a:pPr indent="0" lvl="1" marL="177800" rtl="0" algn="l">
              <a:lnSpc>
                <a:spcPct val="138461"/>
              </a:lnSpc>
              <a:spcBef>
                <a:spcPts val="200"/>
              </a:spcBef>
              <a:spcAft>
                <a:spcPts val="0"/>
              </a:spcAft>
              <a:buClr>
                <a:srgbClr val="262626"/>
              </a:buClr>
              <a:buSzPts val="1040"/>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NoSQL</a:t>
            </a:r>
            <a:endParaRPr/>
          </a:p>
          <a:p>
            <a:pPr indent="-182563" lvl="1" marL="360363" rtl="0" algn="l">
              <a:lnSpc>
                <a:spcPct val="138461"/>
              </a:lnSpc>
              <a:spcBef>
                <a:spcPts val="200"/>
              </a:spcBef>
              <a:spcAft>
                <a:spcPts val="0"/>
              </a:spcAft>
              <a:buClr>
                <a:srgbClr val="262626"/>
              </a:buClr>
              <a:buSzPts val="1040"/>
              <a:buChar char="•"/>
            </a:pPr>
            <a:r>
              <a:rPr lang="en-US"/>
              <a:t>Dễ dàng nhân bản và hỗ trợ API đơn giản</a:t>
            </a:r>
            <a:endParaRPr/>
          </a:p>
          <a:p>
            <a:pPr indent="-182563" lvl="1" marL="360363" rtl="0" algn="l">
              <a:lnSpc>
                <a:spcPct val="138461"/>
              </a:lnSpc>
              <a:spcBef>
                <a:spcPts val="200"/>
              </a:spcBef>
              <a:spcAft>
                <a:spcPts val="0"/>
              </a:spcAft>
              <a:buClr>
                <a:srgbClr val="262626"/>
              </a:buClr>
              <a:buSzPts val="1040"/>
              <a:buChar char="•"/>
            </a:pPr>
            <a:r>
              <a:rPr lang="en-US"/>
              <a:t>Cơ sở dữ liệu phi quan hệ (Lược đồ không có bảng)</a:t>
            </a:r>
            <a:endParaRPr/>
          </a:p>
          <a:p>
            <a:pPr indent="-182563" lvl="1" marL="360363" rtl="0" algn="l">
              <a:lnSpc>
                <a:spcPct val="138461"/>
              </a:lnSpc>
              <a:spcBef>
                <a:spcPts val="200"/>
              </a:spcBef>
              <a:spcAft>
                <a:spcPts val="0"/>
              </a:spcAft>
              <a:buClr>
                <a:srgbClr val="262626"/>
              </a:buClr>
              <a:buSzPts val="1040"/>
              <a:buChar char="•"/>
            </a:pPr>
            <a:r>
              <a:rPr lang="en-US"/>
              <a:t>Lý tưởng cho dữ liệu lớn và hệ thống thời gian thực</a:t>
            </a:r>
            <a:endParaRPr/>
          </a:p>
          <a:p>
            <a:pPr indent="-182563" lvl="1" marL="360363" rtl="0" algn="l">
              <a:lnSpc>
                <a:spcPct val="138461"/>
              </a:lnSpc>
              <a:spcBef>
                <a:spcPts val="200"/>
              </a:spcBef>
              <a:spcAft>
                <a:spcPts val="0"/>
              </a:spcAft>
              <a:buClr>
                <a:srgbClr val="262626"/>
              </a:buClr>
              <a:buSzPts val="1040"/>
              <a:buChar char="•"/>
            </a:pPr>
            <a:r>
              <a:rPr lang="en-US"/>
              <a:t>Các loại cơ sở dữ liệu NoSQL khác nhau</a:t>
            </a:r>
            <a:endParaRPr/>
          </a:p>
          <a:p>
            <a:pPr indent="-182563" lvl="1" marL="360363" rtl="0" algn="l">
              <a:lnSpc>
                <a:spcPct val="138461"/>
              </a:lnSpc>
              <a:spcBef>
                <a:spcPts val="200"/>
              </a:spcBef>
              <a:spcAft>
                <a:spcPts val="0"/>
              </a:spcAft>
              <a:buClr>
                <a:srgbClr val="262626"/>
              </a:buClr>
              <a:buSzPts val="1040"/>
              <a:buChar char="•"/>
            </a:pPr>
            <a:r>
              <a:rPr lang="en-US"/>
              <a:t>Ví dụ) HBase, Cassandra, MongoDB</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5" name="Shape 2375"/>
        <p:cNvGrpSpPr/>
        <p:nvPr/>
      </p:nvGrpSpPr>
      <p:grpSpPr>
        <a:xfrm>
          <a:off x="0" y="0"/>
          <a:ext cx="0" cy="0"/>
          <a:chOff x="0" y="0"/>
          <a:chExt cx="0" cy="0"/>
        </a:xfrm>
      </p:grpSpPr>
      <p:sp>
        <p:nvSpPr>
          <p:cNvPr id="2376" name="Google Shape;2376;p8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2.1. Tổng quan về NoSQL</a:t>
            </a:r>
            <a:endParaRPr>
              <a:solidFill>
                <a:schemeClr val="lt1"/>
              </a:solidFill>
            </a:endParaRPr>
          </a:p>
        </p:txBody>
      </p:sp>
      <p:sp>
        <p:nvSpPr>
          <p:cNvPr id="2377" name="Google Shape;2377;p81"/>
          <p:cNvSpPr txBox="1"/>
          <p:nvPr>
            <p:ph idx="2" type="body"/>
          </p:nvPr>
        </p:nvSpPr>
        <p:spPr>
          <a:xfrm>
            <a:off x="535872" y="1523052"/>
            <a:ext cx="9059684"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Cơ sở dữ liệu quan hệ (SQL) VS NoSQL (2/2)</a:t>
            </a:r>
            <a:endParaRPr/>
          </a:p>
        </p:txBody>
      </p:sp>
      <p:sp>
        <p:nvSpPr>
          <p:cNvPr id="2378" name="Google Shape;2378;p8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graphicFrame>
        <p:nvGraphicFramePr>
          <p:cNvPr id="2379" name="Google Shape;2379;p81"/>
          <p:cNvGraphicFramePr/>
          <p:nvPr/>
        </p:nvGraphicFramePr>
        <p:xfrm>
          <a:off x="535872" y="2236816"/>
          <a:ext cx="3000000" cy="3000000"/>
        </p:xfrm>
        <a:graphic>
          <a:graphicData uri="http://schemas.openxmlformats.org/drawingml/2006/table">
            <a:tbl>
              <a:tblPr>
                <a:noFill/>
                <a:tableStyleId>{95859E1C-D3B5-4B89-813F-5614CC74FDCA}</a:tableStyleId>
              </a:tblPr>
              <a:tblGrid>
                <a:gridCol w="1440000"/>
                <a:gridCol w="3883050"/>
                <a:gridCol w="3496950"/>
              </a:tblGrid>
              <a:tr h="360000">
                <a:tc>
                  <a:txBody>
                    <a:bodyPr/>
                    <a:lstStyle/>
                    <a:p>
                      <a:pPr indent="0" lvl="0" marL="0" marR="0" rtl="0" algn="l">
                        <a:spcBef>
                          <a:spcPts val="0"/>
                        </a:spcBef>
                        <a:spcAft>
                          <a:spcPts val="0"/>
                        </a:spcAft>
                        <a:buNone/>
                      </a:pPr>
                      <a:r>
                        <a:t/>
                      </a:r>
                      <a:endParaRPr b="0" sz="1200">
                        <a:solidFill>
                          <a:schemeClr val="dk1"/>
                        </a:solidFill>
                        <a:latin typeface="Arial"/>
                        <a:ea typeface="Arial"/>
                        <a:cs typeface="Arial"/>
                        <a:sym typeface="Arial"/>
                      </a:endParaRPr>
                    </a:p>
                  </a:txBody>
                  <a:tcPr marT="45725" marB="45725" marR="72000" marL="144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Cơ</a:t>
                      </a:r>
                      <a:r>
                        <a:rPr b="0" lang="en-US" sz="1200">
                          <a:solidFill>
                            <a:schemeClr val="dk1"/>
                          </a:solidFill>
                          <a:latin typeface="Arial"/>
                          <a:ea typeface="Arial"/>
                          <a:cs typeface="Arial"/>
                          <a:sym typeface="Arial"/>
                        </a:rPr>
                        <a:t> sở quan hệ dữ liệu</a:t>
                      </a:r>
                      <a:endParaRPr b="0" sz="1200">
                        <a:solidFill>
                          <a:schemeClr val="dk1"/>
                        </a:solidFill>
                        <a:latin typeface="Arial"/>
                        <a:ea typeface="Arial"/>
                        <a:cs typeface="Arial"/>
                        <a:sym typeface="Arial"/>
                      </a:endParaRPr>
                    </a:p>
                  </a:txBody>
                  <a:tcPr marT="45725" marB="45725" marR="72000" marL="108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NoSQL</a:t>
                      </a:r>
                      <a:endParaRPr/>
                    </a:p>
                  </a:txBody>
                  <a:tcPr marT="45725" marB="45725" marR="72000" marL="108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r>
              <a:tr h="505050">
                <a:tc>
                  <a:txBody>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Lưu trữ dữ liệu</a:t>
                      </a:r>
                      <a:endParaRPr sz="1200">
                        <a:solidFill>
                          <a:schemeClr val="dk1"/>
                        </a:solidFill>
                        <a:latin typeface="Arial"/>
                        <a:ea typeface="Arial"/>
                        <a:cs typeface="Arial"/>
                        <a:sym typeface="Arial"/>
                      </a:endParaRPr>
                    </a:p>
                  </a:txBody>
                  <a:tcPr marT="33125" marB="33125" marR="66225" marL="66225"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Mô hình quan hệ có hàng và cột</a:t>
                      </a:r>
                      <a:endParaRPr sz="1200">
                        <a:solidFill>
                          <a:schemeClr val="dk1"/>
                        </a:solidFill>
                        <a:latin typeface="Arial"/>
                        <a:ea typeface="Arial"/>
                        <a:cs typeface="Arial"/>
                        <a:sym typeface="Arial"/>
                      </a:endParaRPr>
                    </a:p>
                  </a:txBody>
                  <a:tcPr marT="33125" marB="33125" marR="66225" marL="66225"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Các mô hình lưu trữ khác nhau: tài liệu, khóa-giá trị, loại cột, loại biểu đồ.</a:t>
                      </a:r>
                      <a:endParaRPr sz="1200">
                        <a:solidFill>
                          <a:schemeClr val="dk1"/>
                        </a:solidFill>
                        <a:latin typeface="Arial"/>
                        <a:ea typeface="Arial"/>
                        <a:cs typeface="Arial"/>
                        <a:sym typeface="Arial"/>
                      </a:endParaRPr>
                    </a:p>
                  </a:txBody>
                  <a:tcPr marT="33125" marB="33125" marR="66225" marL="66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505050">
                <a:tc>
                  <a:txBody>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Lược đồ &amp; tính linh hoạt</a:t>
                      </a:r>
                      <a:endParaRPr sz="1200">
                        <a:solidFill>
                          <a:schemeClr val="dk1"/>
                        </a:solidFill>
                        <a:latin typeface="Arial"/>
                        <a:ea typeface="Arial"/>
                        <a:cs typeface="Arial"/>
                        <a:sym typeface="Arial"/>
                      </a:endParaRPr>
                    </a:p>
                  </a:txBody>
                  <a:tcPr marT="33125" marB="33125" marR="66225" marL="66225"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180975" lvl="0" marL="180975" marR="0" rtl="0" algn="l">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Mỗi bản ghi tuân theo một lược đồ cố định</a:t>
                      </a:r>
                      <a:endParaRPr/>
                    </a:p>
                    <a:p>
                      <a:pPr indent="-180975" lvl="0" marL="180975" marR="0" rtl="0" algn="l">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Các cột phải được xác định trước</a:t>
                      </a:r>
                      <a:endParaRPr/>
                    </a:p>
                    <a:p>
                      <a:pPr indent="-180975" lvl="0" marL="180975" marR="0" rtl="0" algn="l">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Khi nhập dữ liệu, giá trị null được nhập ngay cả trong trường trống.</a:t>
                      </a:r>
                      <a:endParaRPr/>
                    </a:p>
                    <a:p>
                      <a:pPr indent="-180975" lvl="0" marL="180975" marR="0" rtl="0" algn="l">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Khi một lược đồ được thiết lập, rất khó để thay đổi nó,</a:t>
                      </a:r>
                      <a:endParaRPr/>
                    </a:p>
                    <a:p>
                      <a:pPr indent="-180975" lvl="0" marL="180975" marR="0" rtl="0" algn="l">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Tốn nhiều chi phí cho những thay đổi.</a:t>
                      </a:r>
                      <a:endParaRPr sz="1200">
                        <a:solidFill>
                          <a:schemeClr val="dk1"/>
                        </a:solidFill>
                        <a:latin typeface="Arial"/>
                        <a:ea typeface="Arial"/>
                        <a:cs typeface="Arial"/>
                        <a:sym typeface="Arial"/>
                      </a:endParaRPr>
                    </a:p>
                  </a:txBody>
                  <a:tcPr marT="33125" marB="33125" marR="66225" marL="66225"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180975" lvl="0" marL="180975" marR="0" rtl="0" algn="l">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Lược đồ là biến</a:t>
                      </a:r>
                      <a:endParaRPr/>
                    </a:p>
                    <a:p>
                      <a:pPr indent="-180975" lvl="0" marL="180975" marR="0" rtl="0" algn="l">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Thay đổi theo thời gian thực khi nhập dữ liệu</a:t>
                      </a:r>
                      <a:endParaRPr/>
                    </a:p>
                    <a:p>
                      <a:pPr indent="-180975" lvl="0" marL="180975" marR="0" rtl="0" algn="l">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Các trường trống không có dung lượng lưu trữ</a:t>
                      </a:r>
                      <a:endParaRPr sz="1200">
                        <a:solidFill>
                          <a:schemeClr val="dk1"/>
                        </a:solidFill>
                        <a:latin typeface="Arial"/>
                        <a:ea typeface="Arial"/>
                        <a:cs typeface="Arial"/>
                        <a:sym typeface="Arial"/>
                      </a:endParaRPr>
                    </a:p>
                  </a:txBody>
                  <a:tcPr marT="33125" marB="33125" marR="66225" marL="66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505050">
                <a:tc>
                  <a:txBody>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Khả</a:t>
                      </a:r>
                      <a:r>
                        <a:rPr lang="en-US" sz="1200">
                          <a:solidFill>
                            <a:schemeClr val="dk1"/>
                          </a:solidFill>
                          <a:latin typeface="Arial"/>
                          <a:ea typeface="Arial"/>
                          <a:cs typeface="Arial"/>
                          <a:sym typeface="Arial"/>
                        </a:rPr>
                        <a:t> năng mở rộng</a:t>
                      </a:r>
                      <a:endParaRPr sz="1200">
                        <a:solidFill>
                          <a:schemeClr val="dk1"/>
                        </a:solidFill>
                        <a:latin typeface="Arial"/>
                        <a:ea typeface="Arial"/>
                        <a:cs typeface="Arial"/>
                        <a:sym typeface="Arial"/>
                      </a:endParaRPr>
                    </a:p>
                  </a:txBody>
                  <a:tcPr marT="33125" marB="33125" marR="66225" marL="66225"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180975" lvl="0" marL="180975" marR="0" rtl="0" algn="l">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TĂNG quy mô</a:t>
                      </a:r>
                      <a:endParaRPr sz="1200">
                        <a:solidFill>
                          <a:schemeClr val="dk1"/>
                        </a:solidFill>
                        <a:latin typeface="Arial"/>
                        <a:ea typeface="Arial"/>
                        <a:cs typeface="Arial"/>
                        <a:sym typeface="Arial"/>
                      </a:endParaRPr>
                    </a:p>
                    <a:p>
                      <a:pPr indent="-180975" lvl="0" marL="180975" marR="0" rtl="0" algn="l">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Yêu cầu máy chủ lớn hơn và đắt tiền hơn để mở rộng dữ liệu.</a:t>
                      </a:r>
                      <a:endParaRPr sz="1200">
                        <a:solidFill>
                          <a:schemeClr val="dk1"/>
                        </a:solidFill>
                        <a:latin typeface="Arial"/>
                        <a:ea typeface="Arial"/>
                        <a:cs typeface="Arial"/>
                        <a:sym typeface="Arial"/>
                      </a:endParaRPr>
                    </a:p>
                  </a:txBody>
                  <a:tcPr marT="33125" marB="33125" marR="66225" marL="66225"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180975" lvl="0" marL="180975" marR="0" rtl="0" algn="l">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Mở rộng quy mô</a:t>
                      </a:r>
                      <a:endParaRPr/>
                    </a:p>
                    <a:p>
                      <a:pPr indent="-180975" lvl="0" marL="180975" marR="0" rtl="0" algn="l">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Khi mở rộng dữ liệu, có thể tăng số lượng máy chủ chung.</a:t>
                      </a:r>
                      <a:endParaRPr sz="1200">
                        <a:solidFill>
                          <a:schemeClr val="dk1"/>
                        </a:solidFill>
                        <a:latin typeface="Arial"/>
                        <a:ea typeface="Arial"/>
                        <a:cs typeface="Arial"/>
                        <a:sym typeface="Arial"/>
                      </a:endParaRPr>
                    </a:p>
                  </a:txBody>
                  <a:tcPr marT="33125" marB="33125" marR="66225" marL="66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505050">
                <a:tc>
                  <a:txBody>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Tuân thủ ACID</a:t>
                      </a:r>
                      <a:endParaRPr/>
                    </a:p>
                  </a:txBody>
                  <a:tcPr marT="33125" marB="33125" marR="66225" marL="66225"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Tương thích với Tính nguyên tử, Tính nhất quán, Cách ly và Độ bền</a:t>
                      </a:r>
                      <a:endParaRPr sz="1200">
                        <a:solidFill>
                          <a:schemeClr val="dk1"/>
                        </a:solidFill>
                        <a:latin typeface="Arial"/>
                        <a:ea typeface="Arial"/>
                        <a:cs typeface="Arial"/>
                        <a:sym typeface="Arial"/>
                      </a:endParaRPr>
                    </a:p>
                  </a:txBody>
                  <a:tcPr marT="33125" marB="33125" marR="66225" marL="66225"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Hy sinh ACID cho hiệu suất và khả năng mở rộng</a:t>
                      </a:r>
                      <a:endParaRPr sz="1200">
                        <a:solidFill>
                          <a:schemeClr val="dk1"/>
                        </a:solidFill>
                        <a:latin typeface="Arial"/>
                        <a:ea typeface="Arial"/>
                        <a:cs typeface="Arial"/>
                        <a:sym typeface="Arial"/>
                      </a:endParaRPr>
                    </a:p>
                  </a:txBody>
                  <a:tcPr marT="33125" marB="33125" marR="66225" marL="66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505050">
                <a:tc>
                  <a:txBody>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Loại dữ liệu</a:t>
                      </a:r>
                      <a:endParaRPr sz="1200">
                        <a:solidFill>
                          <a:schemeClr val="dk1"/>
                        </a:solidFill>
                        <a:latin typeface="Arial"/>
                        <a:ea typeface="Arial"/>
                        <a:cs typeface="Arial"/>
                        <a:sym typeface="Arial"/>
                      </a:endParaRPr>
                    </a:p>
                  </a:txBody>
                  <a:tcPr marT="33125" marB="33125" marR="66225" marL="66225"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Dữ liệu có cấu trúc</a:t>
                      </a:r>
                      <a:endParaRPr sz="1200">
                        <a:solidFill>
                          <a:schemeClr val="dk1"/>
                        </a:solidFill>
                        <a:latin typeface="Arial"/>
                        <a:ea typeface="Arial"/>
                        <a:cs typeface="Arial"/>
                        <a:sym typeface="Arial"/>
                      </a:endParaRPr>
                    </a:p>
                  </a:txBody>
                  <a:tcPr marT="33125" marB="33125" marR="66225" marL="66225"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Cấu trúc, bán cấu trúc, phi cấu trúc</a:t>
                      </a:r>
                      <a:endParaRPr sz="1200">
                        <a:solidFill>
                          <a:schemeClr val="dk1"/>
                        </a:solidFill>
                        <a:latin typeface="Arial"/>
                        <a:ea typeface="Arial"/>
                        <a:cs typeface="Arial"/>
                        <a:sym typeface="Arial"/>
                      </a:endParaRPr>
                    </a:p>
                  </a:txBody>
                  <a:tcPr marT="33125" marB="33125" marR="66225" marL="66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369275">
                <a:tc>
                  <a:txBody>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Sản</a:t>
                      </a:r>
                      <a:r>
                        <a:rPr lang="en-US" sz="1200">
                          <a:solidFill>
                            <a:schemeClr val="dk1"/>
                          </a:solidFill>
                          <a:latin typeface="Arial"/>
                          <a:ea typeface="Arial"/>
                          <a:cs typeface="Arial"/>
                          <a:sym typeface="Arial"/>
                        </a:rPr>
                        <a:t> phẩm</a:t>
                      </a:r>
                      <a:endParaRPr sz="1200">
                        <a:solidFill>
                          <a:schemeClr val="dk1"/>
                        </a:solidFill>
                        <a:latin typeface="Arial"/>
                        <a:ea typeface="Arial"/>
                        <a:cs typeface="Arial"/>
                        <a:sym typeface="Arial"/>
                      </a:endParaRPr>
                    </a:p>
                  </a:txBody>
                  <a:tcPr marT="33125" marB="33125" marR="66225" marL="66225"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MySQL, Oracle, MS-SQL</a:t>
                      </a:r>
                      <a:endParaRPr sz="1200">
                        <a:solidFill>
                          <a:schemeClr val="dk1"/>
                        </a:solidFill>
                        <a:latin typeface="Arial"/>
                        <a:ea typeface="Arial"/>
                        <a:cs typeface="Arial"/>
                        <a:sym typeface="Arial"/>
                      </a:endParaRPr>
                    </a:p>
                  </a:txBody>
                  <a:tcPr marT="33125" marB="33125" marR="66225" marL="66225"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MongoDB, HBase, Cassandra</a:t>
                      </a:r>
                      <a:endParaRPr sz="1200">
                        <a:solidFill>
                          <a:schemeClr val="dk1"/>
                        </a:solidFill>
                        <a:latin typeface="Arial"/>
                        <a:ea typeface="Arial"/>
                        <a:cs typeface="Arial"/>
                        <a:sym typeface="Arial"/>
                      </a:endParaRPr>
                    </a:p>
                  </a:txBody>
                  <a:tcPr marT="33125" marB="33125" marR="66225" marL="66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4" name="Shape 2384"/>
        <p:cNvGrpSpPr/>
        <p:nvPr/>
      </p:nvGrpSpPr>
      <p:grpSpPr>
        <a:xfrm>
          <a:off x="0" y="0"/>
          <a:ext cx="0" cy="0"/>
          <a:chOff x="0" y="0"/>
          <a:chExt cx="0" cy="0"/>
        </a:xfrm>
      </p:grpSpPr>
      <p:sp>
        <p:nvSpPr>
          <p:cNvPr id="2385" name="Google Shape;2385;p8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2.1. Tổng quan về NoSQL</a:t>
            </a:r>
            <a:endParaRPr>
              <a:solidFill>
                <a:schemeClr val="lt1"/>
              </a:solidFill>
            </a:endParaRPr>
          </a:p>
        </p:txBody>
      </p:sp>
      <p:sp>
        <p:nvSpPr>
          <p:cNvPr id="2386" name="Google Shape;2386;p8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Khía cạnh quan trọng của RDBMS - ACID</a:t>
            </a:r>
            <a:endParaRPr/>
          </a:p>
        </p:txBody>
      </p:sp>
      <p:sp>
        <p:nvSpPr>
          <p:cNvPr id="2387" name="Google Shape;2387;p8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388" name="Google Shape;2388;p82"/>
          <p:cNvSpPr txBox="1"/>
          <p:nvPr>
            <p:ph idx="4" type="body"/>
          </p:nvPr>
        </p:nvSpPr>
        <p:spPr>
          <a:xfrm>
            <a:off x="535872" y="2226568"/>
            <a:ext cx="81401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Tính nguyên tử</a:t>
            </a:r>
            <a:endParaRPr/>
          </a:p>
          <a:p>
            <a:pPr indent="-182563" lvl="1" marL="360363" rtl="0" algn="l">
              <a:lnSpc>
                <a:spcPct val="138461"/>
              </a:lnSpc>
              <a:spcBef>
                <a:spcPts val="200"/>
              </a:spcBef>
              <a:spcAft>
                <a:spcPts val="0"/>
              </a:spcAft>
              <a:buClr>
                <a:srgbClr val="262626"/>
              </a:buClr>
              <a:buSzPts val="1040"/>
              <a:buChar char="•"/>
            </a:pPr>
            <a:r>
              <a:rPr lang="en-US"/>
              <a:t>Mỗi giao dịch là nguyên tử. Hoạt động giao dịch không được thực hiện một phần, được thực hiện đầy đủ hoặc bị hủy bỏ (Tất cả hoặc không có gì)</a:t>
            </a:r>
            <a:endParaRPr/>
          </a:p>
          <a:p>
            <a:pPr indent="-182563" lvl="1" marL="360363" rtl="0" algn="l">
              <a:lnSpc>
                <a:spcPct val="138461"/>
              </a:lnSpc>
              <a:spcBef>
                <a:spcPts val="200"/>
              </a:spcBef>
              <a:spcAft>
                <a:spcPts val="0"/>
              </a:spcAft>
              <a:buClr>
                <a:srgbClr val="262626"/>
              </a:buClr>
              <a:buSzPts val="1040"/>
              <a:buChar char="•"/>
            </a:pPr>
            <a:r>
              <a:rPr lang="en-US"/>
              <a:t>Ví dụ) Chuyển khoản ngân hàng (lỗi xử lý không thể xảy ra giữa chừng)</a:t>
            </a:r>
            <a:endParaRPr/>
          </a:p>
          <a:p>
            <a:pPr indent="-177800" lvl="0" marL="177800" rtl="0" algn="l">
              <a:lnSpc>
                <a:spcPct val="128571"/>
              </a:lnSpc>
              <a:spcBef>
                <a:spcPts val="1000"/>
              </a:spcBef>
              <a:spcAft>
                <a:spcPts val="0"/>
              </a:spcAft>
              <a:buClr>
                <a:srgbClr val="262626"/>
              </a:buClr>
              <a:buSzPts val="1400"/>
              <a:buFont typeface="Arial"/>
              <a:buChar char="•"/>
            </a:pPr>
            <a:r>
              <a:rPr lang="en-US"/>
              <a:t>Tính nhất quán</a:t>
            </a:r>
            <a:endParaRPr/>
          </a:p>
          <a:p>
            <a:pPr indent="-182563" lvl="1" marL="360363" rtl="0" algn="l">
              <a:lnSpc>
                <a:spcPct val="138461"/>
              </a:lnSpc>
              <a:spcBef>
                <a:spcPts val="200"/>
              </a:spcBef>
              <a:spcAft>
                <a:spcPts val="0"/>
              </a:spcAft>
              <a:buClr>
                <a:srgbClr val="262626"/>
              </a:buClr>
              <a:buSzPts val="1040"/>
              <a:buChar char="•"/>
            </a:pPr>
            <a:r>
              <a:rPr lang="en-US"/>
              <a:t>Tất cả các ràng buộc (ràng buộc, kích hoạt, khóa) của mô hình dữ liệu được duy trì trước và sau khi thực hiện giao dịch</a:t>
            </a:r>
            <a:endParaRPr/>
          </a:p>
          <a:p>
            <a:pPr indent="-177800" lvl="0" marL="177800" rtl="0" algn="l">
              <a:lnSpc>
                <a:spcPct val="128571"/>
              </a:lnSpc>
              <a:spcBef>
                <a:spcPts val="1000"/>
              </a:spcBef>
              <a:spcAft>
                <a:spcPts val="0"/>
              </a:spcAft>
              <a:buClr>
                <a:srgbClr val="262626"/>
              </a:buClr>
              <a:buSzPts val="1400"/>
              <a:buFont typeface="Arial"/>
              <a:buChar char="•"/>
            </a:pPr>
            <a:r>
              <a:rPr lang="en-US"/>
              <a:t>Cách ly</a:t>
            </a:r>
            <a:endParaRPr/>
          </a:p>
          <a:p>
            <a:pPr indent="-182563" lvl="1" marL="360363" rtl="0" algn="l">
              <a:lnSpc>
                <a:spcPct val="138461"/>
              </a:lnSpc>
              <a:spcBef>
                <a:spcPts val="200"/>
              </a:spcBef>
              <a:spcAft>
                <a:spcPts val="0"/>
              </a:spcAft>
              <a:buClr>
                <a:srgbClr val="262626"/>
              </a:buClr>
              <a:buSzPts val="1040"/>
              <a:buChar char="•"/>
            </a:pPr>
            <a:r>
              <a:rPr lang="en-US"/>
              <a:t>Các giao dịch không can thiệp lẫn nhau</a:t>
            </a:r>
            <a:endParaRPr/>
          </a:p>
          <a:p>
            <a:pPr indent="-177800" lvl="0" marL="177800" rtl="0" algn="l">
              <a:lnSpc>
                <a:spcPct val="128571"/>
              </a:lnSpc>
              <a:spcBef>
                <a:spcPts val="1000"/>
              </a:spcBef>
              <a:spcAft>
                <a:spcPts val="0"/>
              </a:spcAft>
              <a:buClr>
                <a:srgbClr val="262626"/>
              </a:buClr>
              <a:buSzPts val="1400"/>
              <a:buFont typeface="Arial"/>
              <a:buChar char="•"/>
            </a:pPr>
            <a:r>
              <a:rPr lang="en-US"/>
              <a:t>Độ bền</a:t>
            </a:r>
            <a:endParaRPr/>
          </a:p>
          <a:p>
            <a:pPr indent="-182563" lvl="1" marL="360363" rtl="0" algn="l">
              <a:lnSpc>
                <a:spcPct val="138461"/>
              </a:lnSpc>
              <a:spcBef>
                <a:spcPts val="200"/>
              </a:spcBef>
              <a:spcAft>
                <a:spcPts val="0"/>
              </a:spcAft>
              <a:buClr>
                <a:srgbClr val="262626"/>
              </a:buClr>
              <a:buSzPts val="1040"/>
              <a:buChar char="•"/>
            </a:pPr>
            <a:r>
              <a:rPr lang="en-US"/>
              <a:t>Khi một giao dịch được thực hiện, kết quả được đảm bảo mãi mãi.</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3" name="Shape 2393"/>
        <p:cNvGrpSpPr/>
        <p:nvPr/>
      </p:nvGrpSpPr>
      <p:grpSpPr>
        <a:xfrm>
          <a:off x="0" y="0"/>
          <a:ext cx="0" cy="0"/>
          <a:chOff x="0" y="0"/>
          <a:chExt cx="0" cy="0"/>
        </a:xfrm>
      </p:grpSpPr>
      <p:sp>
        <p:nvSpPr>
          <p:cNvPr id="2394" name="Google Shape;2394;p8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2.1. Tổng quan về NoSQL</a:t>
            </a:r>
            <a:endParaRPr>
              <a:solidFill>
                <a:schemeClr val="lt1"/>
              </a:solidFill>
            </a:endParaRPr>
          </a:p>
        </p:txBody>
      </p:sp>
      <p:sp>
        <p:nvSpPr>
          <p:cNvPr id="2395" name="Google Shape;2395;p8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Ưu điểm của NoSQL so với RDBMS</a:t>
            </a:r>
            <a:endParaRPr/>
          </a:p>
        </p:txBody>
      </p:sp>
      <p:sp>
        <p:nvSpPr>
          <p:cNvPr id="2396" name="Google Shape;2396;p8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397" name="Google Shape;2397;p8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Hỗ trợ Big data</a:t>
            </a:r>
            <a:endParaRPr/>
          </a:p>
          <a:p>
            <a:pPr indent="-177800" lvl="0" marL="177800" rtl="0" algn="l">
              <a:lnSpc>
                <a:spcPct val="128571"/>
              </a:lnSpc>
              <a:spcBef>
                <a:spcPts val="1000"/>
              </a:spcBef>
              <a:spcAft>
                <a:spcPts val="0"/>
              </a:spcAft>
              <a:buClr>
                <a:srgbClr val="262626"/>
              </a:buClr>
              <a:buSzPts val="1400"/>
              <a:buFont typeface="Arial"/>
              <a:buChar char="•"/>
            </a:pPr>
            <a:r>
              <a:rPr lang="en-US"/>
              <a:t>Cho phép khả dụng liên tục hoặc chia nhỏ</a:t>
            </a:r>
            <a:endParaRPr/>
          </a:p>
          <a:p>
            <a:pPr indent="-177800" lvl="0" marL="177800" rtl="0" algn="l">
              <a:lnSpc>
                <a:spcPct val="128571"/>
              </a:lnSpc>
              <a:spcBef>
                <a:spcPts val="1000"/>
              </a:spcBef>
              <a:spcAft>
                <a:spcPts val="0"/>
              </a:spcAft>
              <a:buClr>
                <a:srgbClr val="262626"/>
              </a:buClr>
              <a:buSzPts val="1400"/>
              <a:buFont typeface="Arial"/>
              <a:buChar char="•"/>
            </a:pPr>
            <a:r>
              <a:rPr lang="en-US"/>
              <a:t>Mô hình dữ liệu – hỗ trợ lược đồ linh hoạt</a:t>
            </a:r>
            <a:endParaRPr/>
          </a:p>
          <a:p>
            <a:pPr indent="-177800" lvl="0" marL="177800" rtl="0" algn="l">
              <a:lnSpc>
                <a:spcPct val="128571"/>
              </a:lnSpc>
              <a:spcBef>
                <a:spcPts val="1000"/>
              </a:spcBef>
              <a:spcAft>
                <a:spcPts val="0"/>
              </a:spcAft>
              <a:buClr>
                <a:srgbClr val="262626"/>
              </a:buClr>
              <a:buSzPts val="1400"/>
              <a:buFont typeface="Arial"/>
              <a:buChar char="•"/>
            </a:pPr>
            <a:r>
              <a:rPr lang="en-US"/>
              <a:t>Hỗ trợ cho các cấu trúc dữ liệu khác nhau</a:t>
            </a:r>
            <a:endParaRPr/>
          </a:p>
          <a:p>
            <a:pPr indent="-177800" lvl="0" marL="177800" rtl="0" algn="l">
              <a:lnSpc>
                <a:spcPct val="128571"/>
              </a:lnSpc>
              <a:spcBef>
                <a:spcPts val="1000"/>
              </a:spcBef>
              <a:spcAft>
                <a:spcPts val="0"/>
              </a:spcAft>
              <a:buClr>
                <a:srgbClr val="262626"/>
              </a:buClr>
              <a:buSzPts val="1400"/>
              <a:buFont typeface="Arial"/>
              <a:buChar char="•"/>
            </a:pPr>
            <a:r>
              <a:rPr lang="en-US"/>
              <a:t>Hỗ trợ khả năng mở rộng tuyến tính- mở rộng theo chiều ngang</a:t>
            </a:r>
            <a:endParaRPr/>
          </a:p>
          <a:p>
            <a:pPr indent="-177800" lvl="0" marL="177800" rtl="0" algn="l">
              <a:lnSpc>
                <a:spcPct val="128571"/>
              </a:lnSpc>
              <a:spcBef>
                <a:spcPts val="1000"/>
              </a:spcBef>
              <a:spcAft>
                <a:spcPts val="0"/>
              </a:spcAft>
              <a:buClr>
                <a:srgbClr val="262626"/>
              </a:buClr>
              <a:buSzPts val="1400"/>
              <a:buFont typeface="Arial"/>
              <a:buChar char="•"/>
            </a:pPr>
            <a:r>
              <a:rPr lang="en-US"/>
              <a:t>Hỗ trợ cho các ngôn ngữ và nền tảng dành cho nhà phát triển chính</a:t>
            </a:r>
            <a:endParaRPr/>
          </a:p>
          <a:p>
            <a:pPr indent="-177800" lvl="0" marL="177800" rtl="0" algn="l">
              <a:lnSpc>
                <a:spcPct val="128571"/>
              </a:lnSpc>
              <a:spcBef>
                <a:spcPts val="1000"/>
              </a:spcBef>
              <a:spcAft>
                <a:spcPts val="0"/>
              </a:spcAft>
              <a:buClr>
                <a:srgbClr val="262626"/>
              </a:buClr>
              <a:buSzPts val="1400"/>
              <a:buFont typeface="Arial"/>
              <a:buChar char="•"/>
            </a:pPr>
            <a:r>
              <a:rPr lang="en-US"/>
              <a:t>Mã nguồn mở</a:t>
            </a:r>
            <a:endParaRPr>
              <a:solidFill>
                <a:srgbClr val="3F3F3F"/>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2" name="Shape 2402"/>
        <p:cNvGrpSpPr/>
        <p:nvPr/>
      </p:nvGrpSpPr>
      <p:grpSpPr>
        <a:xfrm>
          <a:off x="0" y="0"/>
          <a:ext cx="0" cy="0"/>
          <a:chOff x="0" y="0"/>
          <a:chExt cx="0" cy="0"/>
        </a:xfrm>
      </p:grpSpPr>
      <p:sp>
        <p:nvSpPr>
          <p:cNvPr id="2403" name="Google Shape;2403;p8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2.1. Tổng quan về NoSQL</a:t>
            </a:r>
            <a:endParaRPr>
              <a:solidFill>
                <a:schemeClr val="lt1"/>
              </a:solidFill>
            </a:endParaRPr>
          </a:p>
        </p:txBody>
      </p:sp>
      <p:sp>
        <p:nvSpPr>
          <p:cNvPr id="2404" name="Google Shape;2404;p8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Nhược điểm của NoSQL so với RDBMS</a:t>
            </a:r>
            <a:endParaRPr/>
          </a:p>
        </p:txBody>
      </p:sp>
      <p:sp>
        <p:nvSpPr>
          <p:cNvPr id="2405" name="Google Shape;2405;p8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406" name="Google Shape;2406;p84"/>
          <p:cNvSpPr txBox="1"/>
          <p:nvPr>
            <p:ph idx="4" type="body"/>
          </p:nvPr>
        </p:nvSpPr>
        <p:spPr>
          <a:xfrm>
            <a:off x="535872" y="2226568"/>
            <a:ext cx="8796600"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Thiếu sự hỗ trợ và hoàn thiện tiêu chuẩn hóa</a:t>
            </a:r>
            <a:endParaRPr/>
          </a:p>
          <a:p>
            <a:pPr indent="-177800" lvl="0" marL="177800" rtl="0" algn="l">
              <a:lnSpc>
                <a:spcPct val="128571"/>
              </a:lnSpc>
              <a:spcBef>
                <a:spcPts val="1000"/>
              </a:spcBef>
              <a:spcAft>
                <a:spcPts val="0"/>
              </a:spcAft>
              <a:buClr>
                <a:srgbClr val="262626"/>
              </a:buClr>
              <a:buSzPts val="1400"/>
              <a:buFont typeface="Arial"/>
              <a:buChar char="•"/>
            </a:pPr>
            <a:r>
              <a:rPr lang="en-US"/>
              <a:t>Gánh nặng của các phương pháp quản lý khác nhau cho từng hệ thống</a:t>
            </a:r>
            <a:endParaRPr/>
          </a:p>
          <a:p>
            <a:pPr indent="-177800" lvl="0" marL="177800" rtl="0" algn="l">
              <a:lnSpc>
                <a:spcPct val="128571"/>
              </a:lnSpc>
              <a:spcBef>
                <a:spcPts val="1000"/>
              </a:spcBef>
              <a:spcAft>
                <a:spcPts val="0"/>
              </a:spcAft>
              <a:buClr>
                <a:srgbClr val="262626"/>
              </a:buClr>
              <a:buSzPts val="1400"/>
              <a:buFont typeface="Arial"/>
              <a:buChar char="•"/>
            </a:pPr>
            <a:r>
              <a:rPr lang="en-US"/>
              <a:t>Tăng dung lượng lưu trữ dữ liệu với dung lượng lưu trữ dự phòng</a:t>
            </a:r>
            <a:endParaRPr/>
          </a:p>
          <a:p>
            <a:pPr indent="-177800" lvl="0" marL="177800" rtl="0" algn="l">
              <a:lnSpc>
                <a:spcPct val="128571"/>
              </a:lnSpc>
              <a:spcBef>
                <a:spcPts val="1000"/>
              </a:spcBef>
              <a:spcAft>
                <a:spcPts val="0"/>
              </a:spcAft>
              <a:buClr>
                <a:srgbClr val="262626"/>
              </a:buClr>
              <a:buSzPts val="1400"/>
              <a:buFont typeface="Arial"/>
              <a:buChar char="•"/>
            </a:pPr>
            <a:r>
              <a:rPr lang="en-US"/>
              <a:t>Thiếu công cụ phân tích và BI</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1" name="Shape 2411"/>
        <p:cNvGrpSpPr/>
        <p:nvPr/>
      </p:nvGrpSpPr>
      <p:grpSpPr>
        <a:xfrm>
          <a:off x="0" y="0"/>
          <a:ext cx="0" cy="0"/>
          <a:chOff x="0" y="0"/>
          <a:chExt cx="0" cy="0"/>
        </a:xfrm>
      </p:grpSpPr>
      <p:sp>
        <p:nvSpPr>
          <p:cNvPr id="2412" name="Google Shape;2412;p9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2.1. Tổng quan về NoSQL</a:t>
            </a:r>
            <a:endParaRPr>
              <a:solidFill>
                <a:schemeClr val="lt1"/>
              </a:solidFill>
            </a:endParaRPr>
          </a:p>
        </p:txBody>
      </p:sp>
      <p:sp>
        <p:nvSpPr>
          <p:cNvPr id="2413" name="Google Shape;2413;p9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loại cơ sở dữ liệu NoSQL</a:t>
            </a:r>
            <a:endParaRPr/>
          </a:p>
        </p:txBody>
      </p:sp>
      <p:sp>
        <p:nvSpPr>
          <p:cNvPr id="2414" name="Google Shape;2414;p9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grpSp>
        <p:nvGrpSpPr>
          <p:cNvPr id="2415" name="Google Shape;2415;p92"/>
          <p:cNvGrpSpPr/>
          <p:nvPr/>
        </p:nvGrpSpPr>
        <p:grpSpPr>
          <a:xfrm>
            <a:off x="1502710" y="2216575"/>
            <a:ext cx="6746598" cy="3971685"/>
            <a:chOff x="1502710" y="2216575"/>
            <a:chExt cx="6746598" cy="3971685"/>
          </a:xfrm>
        </p:grpSpPr>
        <p:grpSp>
          <p:nvGrpSpPr>
            <p:cNvPr id="2416" name="Google Shape;2416;p92"/>
            <p:cNvGrpSpPr/>
            <p:nvPr/>
          </p:nvGrpSpPr>
          <p:grpSpPr>
            <a:xfrm>
              <a:off x="1511945" y="4302411"/>
              <a:ext cx="3238500" cy="1885849"/>
              <a:chOff x="1303099" y="4378610"/>
              <a:chExt cx="3238500" cy="1885849"/>
            </a:xfrm>
          </p:grpSpPr>
          <p:sp>
            <p:nvSpPr>
              <p:cNvPr id="2417" name="Google Shape;2417;p92"/>
              <p:cNvSpPr/>
              <p:nvPr/>
            </p:nvSpPr>
            <p:spPr>
              <a:xfrm>
                <a:off x="1303099" y="4510620"/>
                <a:ext cx="3238500" cy="1753839"/>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18" name="Google Shape;2418;p92"/>
              <p:cNvSpPr/>
              <p:nvPr/>
            </p:nvSpPr>
            <p:spPr>
              <a:xfrm>
                <a:off x="1913848" y="4378610"/>
                <a:ext cx="2060179"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Loại lưu trữ khóa-giá trị</a:t>
                </a:r>
                <a:endParaRPr sz="1400">
                  <a:solidFill>
                    <a:srgbClr val="1F45BC"/>
                  </a:solidFill>
                  <a:latin typeface="Arial"/>
                  <a:ea typeface="Arial"/>
                  <a:cs typeface="Arial"/>
                  <a:sym typeface="Arial"/>
                </a:endParaRPr>
              </a:p>
            </p:txBody>
          </p:sp>
        </p:grpSp>
        <p:grpSp>
          <p:nvGrpSpPr>
            <p:cNvPr id="2419" name="Google Shape;2419;p92"/>
            <p:cNvGrpSpPr/>
            <p:nvPr/>
          </p:nvGrpSpPr>
          <p:grpSpPr>
            <a:xfrm>
              <a:off x="1502710" y="2240738"/>
              <a:ext cx="3238500" cy="1910003"/>
              <a:chOff x="1308534" y="2434739"/>
              <a:chExt cx="3238500" cy="1910003"/>
            </a:xfrm>
          </p:grpSpPr>
          <p:sp>
            <p:nvSpPr>
              <p:cNvPr id="2420" name="Google Shape;2420;p92"/>
              <p:cNvSpPr/>
              <p:nvPr/>
            </p:nvSpPr>
            <p:spPr>
              <a:xfrm>
                <a:off x="1308534" y="2590903"/>
                <a:ext cx="3238500" cy="1753839"/>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21" name="Google Shape;2421;p92"/>
              <p:cNvSpPr/>
              <p:nvPr/>
            </p:nvSpPr>
            <p:spPr>
              <a:xfrm>
                <a:off x="2268355" y="2434739"/>
                <a:ext cx="1380506"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Loại lưu trữ cột</a:t>
                </a:r>
                <a:endParaRPr sz="1400">
                  <a:solidFill>
                    <a:srgbClr val="1F45BC"/>
                  </a:solidFill>
                  <a:latin typeface="Arial"/>
                  <a:ea typeface="Arial"/>
                  <a:cs typeface="Arial"/>
                  <a:sym typeface="Arial"/>
                </a:endParaRPr>
              </a:p>
            </p:txBody>
          </p:sp>
        </p:grpSp>
        <p:grpSp>
          <p:nvGrpSpPr>
            <p:cNvPr id="2422" name="Google Shape;2422;p92"/>
            <p:cNvGrpSpPr/>
            <p:nvPr/>
          </p:nvGrpSpPr>
          <p:grpSpPr>
            <a:xfrm>
              <a:off x="5010808" y="4288449"/>
              <a:ext cx="3238500" cy="1899811"/>
              <a:chOff x="4820308" y="4364649"/>
              <a:chExt cx="3238500" cy="1899811"/>
            </a:xfrm>
          </p:grpSpPr>
          <p:sp>
            <p:nvSpPr>
              <p:cNvPr id="2423" name="Google Shape;2423;p92"/>
              <p:cNvSpPr/>
              <p:nvPr/>
            </p:nvSpPr>
            <p:spPr>
              <a:xfrm>
                <a:off x="4820308" y="4510621"/>
                <a:ext cx="3238500" cy="1753839"/>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24" name="Google Shape;2424;p92"/>
              <p:cNvSpPr/>
              <p:nvPr/>
            </p:nvSpPr>
            <p:spPr>
              <a:xfrm>
                <a:off x="5646712" y="4364649"/>
                <a:ext cx="1585690"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Loại lưu trữ đồ thị</a:t>
                </a:r>
                <a:endParaRPr sz="1400">
                  <a:solidFill>
                    <a:srgbClr val="1F45BC"/>
                  </a:solidFill>
                  <a:latin typeface="Arial"/>
                  <a:ea typeface="Arial"/>
                  <a:cs typeface="Arial"/>
                  <a:sym typeface="Arial"/>
                </a:endParaRPr>
              </a:p>
            </p:txBody>
          </p:sp>
        </p:grpSp>
        <p:grpSp>
          <p:nvGrpSpPr>
            <p:cNvPr id="2425" name="Google Shape;2425;p92"/>
            <p:cNvGrpSpPr/>
            <p:nvPr/>
          </p:nvGrpSpPr>
          <p:grpSpPr>
            <a:xfrm>
              <a:off x="5010808" y="2216575"/>
              <a:ext cx="3238500" cy="1917069"/>
              <a:chOff x="4820308" y="2368241"/>
              <a:chExt cx="3238500" cy="1917069"/>
            </a:xfrm>
          </p:grpSpPr>
          <p:sp>
            <p:nvSpPr>
              <p:cNvPr id="2426" name="Google Shape;2426;p92"/>
              <p:cNvSpPr/>
              <p:nvPr/>
            </p:nvSpPr>
            <p:spPr>
              <a:xfrm>
                <a:off x="4820308" y="2531471"/>
                <a:ext cx="3238500" cy="1753839"/>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27" name="Google Shape;2427;p92"/>
              <p:cNvSpPr/>
              <p:nvPr/>
            </p:nvSpPr>
            <p:spPr>
              <a:xfrm>
                <a:off x="5582592" y="2368241"/>
                <a:ext cx="1713931"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Loại lưu trữ tài liệu</a:t>
                </a:r>
                <a:endParaRPr sz="1400">
                  <a:solidFill>
                    <a:srgbClr val="1F45BC"/>
                  </a:solidFill>
                  <a:latin typeface="Arial"/>
                  <a:ea typeface="Arial"/>
                  <a:cs typeface="Arial"/>
                  <a:sym typeface="Arial"/>
                </a:endParaRPr>
              </a:p>
            </p:txBody>
          </p:sp>
        </p:grpSp>
        <p:pic>
          <p:nvPicPr>
            <p:cNvPr id="2428" name="Google Shape;2428;p92"/>
            <p:cNvPicPr preferRelativeResize="0"/>
            <p:nvPr/>
          </p:nvPicPr>
          <p:blipFill rotWithShape="1">
            <a:blip r:embed="rId3">
              <a:alphaModFix/>
            </a:blip>
            <a:srcRect b="0" l="0" r="0" t="0"/>
            <a:stretch/>
          </p:blipFill>
          <p:spPr>
            <a:xfrm>
              <a:off x="1847431" y="2941443"/>
              <a:ext cx="1005045" cy="664755"/>
            </a:xfrm>
            <a:prstGeom prst="rect">
              <a:avLst/>
            </a:prstGeom>
            <a:noFill/>
            <a:ln>
              <a:noFill/>
            </a:ln>
          </p:spPr>
        </p:pic>
        <p:pic>
          <p:nvPicPr>
            <p:cNvPr id="2429" name="Google Shape;2429;p92"/>
            <p:cNvPicPr preferRelativeResize="0"/>
            <p:nvPr/>
          </p:nvPicPr>
          <p:blipFill rotWithShape="1">
            <a:blip r:embed="rId4">
              <a:alphaModFix/>
            </a:blip>
            <a:srcRect b="0" l="0" r="0" t="0"/>
            <a:stretch/>
          </p:blipFill>
          <p:spPr>
            <a:xfrm>
              <a:off x="5383705" y="2724341"/>
              <a:ext cx="1570183" cy="396406"/>
            </a:xfrm>
            <a:prstGeom prst="rect">
              <a:avLst/>
            </a:prstGeom>
            <a:noFill/>
            <a:ln>
              <a:noFill/>
            </a:ln>
          </p:spPr>
        </p:pic>
        <p:pic>
          <p:nvPicPr>
            <p:cNvPr id="2430" name="Google Shape;2430;p92"/>
            <p:cNvPicPr preferRelativeResize="0"/>
            <p:nvPr/>
          </p:nvPicPr>
          <p:blipFill rotWithShape="1">
            <a:blip r:embed="rId5">
              <a:alphaModFix/>
            </a:blip>
            <a:srcRect b="0" l="0" r="0" t="0"/>
            <a:stretch/>
          </p:blipFill>
          <p:spPr>
            <a:xfrm>
              <a:off x="5383705" y="3400076"/>
              <a:ext cx="1336063" cy="412243"/>
            </a:xfrm>
            <a:prstGeom prst="rect">
              <a:avLst/>
            </a:prstGeom>
            <a:noFill/>
            <a:ln>
              <a:noFill/>
            </a:ln>
          </p:spPr>
        </p:pic>
        <p:pic>
          <p:nvPicPr>
            <p:cNvPr id="2431" name="Google Shape;2431;p92"/>
            <p:cNvPicPr preferRelativeResize="0"/>
            <p:nvPr/>
          </p:nvPicPr>
          <p:blipFill rotWithShape="1">
            <a:blip r:embed="rId6">
              <a:alphaModFix/>
            </a:blip>
            <a:srcRect b="0" l="0" r="0" t="0"/>
            <a:stretch/>
          </p:blipFill>
          <p:spPr>
            <a:xfrm>
              <a:off x="7135308" y="3186539"/>
              <a:ext cx="727476" cy="602953"/>
            </a:xfrm>
            <a:prstGeom prst="rect">
              <a:avLst/>
            </a:prstGeom>
            <a:noFill/>
            <a:ln>
              <a:noFill/>
            </a:ln>
          </p:spPr>
        </p:pic>
        <p:pic>
          <p:nvPicPr>
            <p:cNvPr id="2432" name="Google Shape;2432;p92"/>
            <p:cNvPicPr preferRelativeResize="0"/>
            <p:nvPr/>
          </p:nvPicPr>
          <p:blipFill rotWithShape="1">
            <a:blip r:embed="rId7">
              <a:alphaModFix/>
            </a:blip>
            <a:srcRect b="0" l="0" r="0" t="0"/>
            <a:stretch/>
          </p:blipFill>
          <p:spPr>
            <a:xfrm>
              <a:off x="1847432" y="4799687"/>
              <a:ext cx="1115674" cy="356814"/>
            </a:xfrm>
            <a:prstGeom prst="rect">
              <a:avLst/>
            </a:prstGeom>
            <a:noFill/>
            <a:ln>
              <a:noFill/>
            </a:ln>
          </p:spPr>
        </p:pic>
        <p:pic>
          <p:nvPicPr>
            <p:cNvPr id="2433" name="Google Shape;2433;p92"/>
            <p:cNvPicPr preferRelativeResize="0"/>
            <p:nvPr/>
          </p:nvPicPr>
          <p:blipFill rotWithShape="1">
            <a:blip r:embed="rId8">
              <a:alphaModFix/>
            </a:blip>
            <a:srcRect b="0" l="0" r="0" t="0"/>
            <a:stretch/>
          </p:blipFill>
          <p:spPr>
            <a:xfrm>
              <a:off x="3152784" y="4799687"/>
              <a:ext cx="1282965" cy="429538"/>
            </a:xfrm>
            <a:prstGeom prst="rect">
              <a:avLst/>
            </a:prstGeom>
            <a:noFill/>
            <a:ln>
              <a:noFill/>
            </a:ln>
          </p:spPr>
        </p:pic>
        <p:pic>
          <p:nvPicPr>
            <p:cNvPr id="2434" name="Google Shape;2434;p92"/>
            <p:cNvPicPr preferRelativeResize="0"/>
            <p:nvPr/>
          </p:nvPicPr>
          <p:blipFill rotWithShape="1">
            <a:blip r:embed="rId9">
              <a:alphaModFix/>
            </a:blip>
            <a:srcRect b="0" l="0" r="0" t="0"/>
            <a:stretch/>
          </p:blipFill>
          <p:spPr>
            <a:xfrm>
              <a:off x="2507368" y="5448140"/>
              <a:ext cx="1290832" cy="490438"/>
            </a:xfrm>
            <a:prstGeom prst="rect">
              <a:avLst/>
            </a:prstGeom>
            <a:noFill/>
            <a:ln>
              <a:noFill/>
            </a:ln>
          </p:spPr>
        </p:pic>
        <p:pic>
          <p:nvPicPr>
            <p:cNvPr id="2435" name="Google Shape;2435;p92"/>
            <p:cNvPicPr preferRelativeResize="0"/>
            <p:nvPr/>
          </p:nvPicPr>
          <p:blipFill rotWithShape="1">
            <a:blip r:embed="rId10">
              <a:alphaModFix/>
            </a:blip>
            <a:srcRect b="0" l="0" r="0" t="0"/>
            <a:stretch/>
          </p:blipFill>
          <p:spPr>
            <a:xfrm>
              <a:off x="5761070" y="5086314"/>
              <a:ext cx="1578510" cy="524835"/>
            </a:xfrm>
            <a:prstGeom prst="rect">
              <a:avLst/>
            </a:prstGeom>
            <a:noFill/>
            <a:ln>
              <a:noFill/>
            </a:ln>
          </p:spPr>
        </p:pic>
      </p:grpSp>
      <p:pic>
        <p:nvPicPr>
          <p:cNvPr id="2436" name="Google Shape;2436;p92"/>
          <p:cNvPicPr preferRelativeResize="0"/>
          <p:nvPr/>
        </p:nvPicPr>
        <p:blipFill rotWithShape="1">
          <a:blip r:embed="rId11">
            <a:alphaModFix/>
          </a:blip>
          <a:srcRect b="0" l="0" r="0" t="0"/>
          <a:stretch/>
        </p:blipFill>
        <p:spPr>
          <a:xfrm>
            <a:off x="2984716" y="3040050"/>
            <a:ext cx="1475027" cy="467539"/>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1" name="Shape 2441"/>
        <p:cNvGrpSpPr/>
        <p:nvPr/>
      </p:nvGrpSpPr>
      <p:grpSpPr>
        <a:xfrm>
          <a:off x="0" y="0"/>
          <a:ext cx="0" cy="0"/>
          <a:chOff x="0" y="0"/>
          <a:chExt cx="0" cy="0"/>
        </a:xfrm>
      </p:grpSpPr>
      <p:sp>
        <p:nvSpPr>
          <p:cNvPr id="2442" name="Google Shape;2442;p8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2.1. Tổng quan về NoSQL</a:t>
            </a:r>
            <a:endParaRPr>
              <a:solidFill>
                <a:schemeClr val="lt1"/>
              </a:solidFill>
            </a:endParaRPr>
          </a:p>
        </p:txBody>
      </p:sp>
      <p:sp>
        <p:nvSpPr>
          <p:cNvPr id="2443" name="Google Shape;2443;p8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Khi nào nên sử dụng NoSQL</a:t>
            </a:r>
            <a:endParaRPr/>
          </a:p>
        </p:txBody>
      </p:sp>
      <p:sp>
        <p:nvSpPr>
          <p:cNvPr id="2444" name="Google Shape;2444;p8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445" name="Google Shape;2445;p8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Hỗ trợ cho nhiều ứng dụng yêu cầu các mức hiệu suất, tính nhất quán, tính khả dụng và khả năng mở rộng khác nhau</a:t>
            </a:r>
            <a:endParaRPr/>
          </a:p>
          <a:p>
            <a:pPr indent="-177800" lvl="0" marL="177800" rtl="0" algn="l">
              <a:lnSpc>
                <a:spcPct val="128571"/>
              </a:lnSpc>
              <a:spcBef>
                <a:spcPts val="1000"/>
              </a:spcBef>
              <a:spcAft>
                <a:spcPts val="0"/>
              </a:spcAft>
              <a:buClr>
                <a:srgbClr val="262626"/>
              </a:buClr>
              <a:buSzPts val="1400"/>
              <a:buFont typeface="Arial"/>
              <a:buChar char="•"/>
            </a:pPr>
            <a:r>
              <a:rPr lang="en-US"/>
              <a:t>Các hệ thống tạo ra hàng chục terabyte dữ liệu trở lên mỗi ngày</a:t>
            </a:r>
            <a:endParaRPr/>
          </a:p>
          <a:p>
            <a:pPr indent="-177800" lvl="0" marL="177800" rtl="0" algn="l">
              <a:lnSpc>
                <a:spcPct val="128571"/>
              </a:lnSpc>
              <a:spcBef>
                <a:spcPts val="1000"/>
              </a:spcBef>
              <a:spcAft>
                <a:spcPts val="0"/>
              </a:spcAft>
              <a:buClr>
                <a:srgbClr val="262626"/>
              </a:buClr>
              <a:buSzPts val="1400"/>
              <a:buFont typeface="Arial"/>
              <a:buChar char="•"/>
            </a:pPr>
            <a:r>
              <a:rPr lang="en-US"/>
              <a:t>Các hệ thống yêu cầu hiệu suất cao nhưng không yêu cầu tính nhất quán</a:t>
            </a:r>
            <a:endParaRPr/>
          </a:p>
          <a:p>
            <a:pPr indent="-177800" lvl="0" marL="177800" rtl="0" algn="l">
              <a:lnSpc>
                <a:spcPct val="128571"/>
              </a:lnSpc>
              <a:spcBef>
                <a:spcPts val="1000"/>
              </a:spcBef>
              <a:spcAft>
                <a:spcPts val="0"/>
              </a:spcAft>
              <a:buClr>
                <a:srgbClr val="262626"/>
              </a:buClr>
              <a:buSzPts val="1400"/>
              <a:buFont typeface="Arial"/>
              <a:buChar char="•"/>
            </a:pPr>
            <a:r>
              <a:rPr lang="en-US"/>
              <a:t>Đảm bảo tính nhất quán cuối cùng sau một thời gian trì hoãn</a:t>
            </a:r>
            <a:endParaRPr/>
          </a:p>
          <a:p>
            <a:pPr indent="-177800" lvl="0" marL="177800" rtl="0" algn="l">
              <a:lnSpc>
                <a:spcPct val="128571"/>
              </a:lnSpc>
              <a:spcBef>
                <a:spcPts val="1000"/>
              </a:spcBef>
              <a:spcAft>
                <a:spcPts val="0"/>
              </a:spcAft>
              <a:buClr>
                <a:srgbClr val="262626"/>
              </a:buClr>
              <a:buSzPts val="1400"/>
              <a:buFont typeface="Arial"/>
              <a:buChar char="•"/>
            </a:pPr>
            <a:r>
              <a:rPr lang="en-US"/>
              <a:t>Lưu trữ và xử lý Big Data</a:t>
            </a:r>
            <a:endParaRPr/>
          </a:p>
          <a:p>
            <a:pPr indent="-182563" lvl="1" marL="360363" rtl="0" algn="l">
              <a:lnSpc>
                <a:spcPct val="138461"/>
              </a:lnSpc>
              <a:spcBef>
                <a:spcPts val="200"/>
              </a:spcBef>
              <a:spcAft>
                <a:spcPts val="0"/>
              </a:spcAft>
              <a:buClr>
                <a:srgbClr val="262626"/>
              </a:buClr>
              <a:buSzPts val="1040"/>
              <a:buChar char="•"/>
            </a:pPr>
            <a:r>
              <a:rPr lang="en-US"/>
              <a:t>Big Data - 3V (Volume, Variety, Velocity): Khối lượng, Đa dạng, Tốc độ</a:t>
            </a:r>
            <a:endParaRPr>
              <a:solidFill>
                <a:srgbClr val="3F3F3F"/>
              </a:solidFill>
            </a:endParaRPr>
          </a:p>
          <a:p>
            <a:pPr indent="0" lvl="0" marL="0" rtl="0" algn="l">
              <a:lnSpc>
                <a:spcPct val="128571"/>
              </a:lnSpc>
              <a:spcBef>
                <a:spcPts val="1000"/>
              </a:spcBef>
              <a:spcAft>
                <a:spcPts val="0"/>
              </a:spcAft>
              <a:buClr>
                <a:srgbClr val="262626"/>
              </a:buClr>
              <a:buSzPts val="1400"/>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0" name="Shape 2450"/>
        <p:cNvGrpSpPr/>
        <p:nvPr/>
      </p:nvGrpSpPr>
      <p:grpSpPr>
        <a:xfrm>
          <a:off x="0" y="0"/>
          <a:ext cx="0" cy="0"/>
          <a:chOff x="0" y="0"/>
          <a:chExt cx="0" cy="0"/>
        </a:xfrm>
      </p:grpSpPr>
      <p:sp>
        <p:nvSpPr>
          <p:cNvPr id="2451" name="Google Shape;2451;p8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2.1. Tổng quan về NoSQL</a:t>
            </a:r>
            <a:endParaRPr>
              <a:solidFill>
                <a:schemeClr val="lt1"/>
              </a:solidFill>
            </a:endParaRPr>
          </a:p>
        </p:txBody>
      </p:sp>
      <p:sp>
        <p:nvSpPr>
          <p:cNvPr id="2452" name="Google Shape;2452;p8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tính năng của NoSQL</a:t>
            </a:r>
            <a:endParaRPr/>
          </a:p>
        </p:txBody>
      </p:sp>
      <p:sp>
        <p:nvSpPr>
          <p:cNvPr id="2453" name="Google Shape;2453;p8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454" name="Google Shape;2454;p8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3F3F3F"/>
              </a:buClr>
              <a:buSzPts val="1400"/>
              <a:buFont typeface="Arial"/>
              <a:buChar char="•"/>
            </a:pPr>
            <a:r>
              <a:rPr lang="en-US">
                <a:solidFill>
                  <a:srgbClr val="3F3F3F"/>
                </a:solidFill>
              </a:rPr>
              <a:t>Không quan hệ</a:t>
            </a:r>
            <a:endParaRPr/>
          </a:p>
          <a:p>
            <a:pPr indent="-182563" lvl="1" marL="360363" rtl="0" algn="l">
              <a:lnSpc>
                <a:spcPct val="138461"/>
              </a:lnSpc>
              <a:spcBef>
                <a:spcPts val="200"/>
              </a:spcBef>
              <a:spcAft>
                <a:spcPts val="0"/>
              </a:spcAft>
              <a:buClr>
                <a:srgbClr val="3F3F3F"/>
              </a:buClr>
              <a:buSzPts val="1040"/>
              <a:buChar char="•"/>
            </a:pPr>
            <a:r>
              <a:rPr lang="en-US">
                <a:solidFill>
                  <a:srgbClr val="3F3F3F"/>
                </a:solidFill>
              </a:rPr>
              <a:t>Cơ sở dữ liệu NoSQL tránh mô hình quan hệ</a:t>
            </a:r>
            <a:endParaRPr/>
          </a:p>
          <a:p>
            <a:pPr indent="-182563" lvl="1" marL="360363" rtl="0" algn="l">
              <a:lnSpc>
                <a:spcPct val="138461"/>
              </a:lnSpc>
              <a:spcBef>
                <a:spcPts val="200"/>
              </a:spcBef>
              <a:spcAft>
                <a:spcPts val="0"/>
              </a:spcAft>
              <a:buClr>
                <a:srgbClr val="3F3F3F"/>
              </a:buClr>
              <a:buSzPts val="1040"/>
              <a:buChar char="•"/>
            </a:pPr>
            <a:r>
              <a:rPr lang="en-US">
                <a:solidFill>
                  <a:srgbClr val="3F3F3F"/>
                </a:solidFill>
              </a:rPr>
              <a:t>Không cung cấp bảng loại bản ghi cột cố định</a:t>
            </a:r>
            <a:endParaRPr/>
          </a:p>
          <a:p>
            <a:pPr indent="-182563" lvl="1" marL="360363" rtl="0" algn="l">
              <a:lnSpc>
                <a:spcPct val="138461"/>
              </a:lnSpc>
              <a:spcBef>
                <a:spcPts val="200"/>
              </a:spcBef>
              <a:spcAft>
                <a:spcPts val="0"/>
              </a:spcAft>
              <a:buClr>
                <a:srgbClr val="3F3F3F"/>
              </a:buClr>
              <a:buSzPts val="1040"/>
              <a:buChar char="•"/>
            </a:pPr>
            <a:r>
              <a:rPr lang="en-US">
                <a:solidFill>
                  <a:srgbClr val="3F3F3F"/>
                </a:solidFill>
              </a:rPr>
              <a:t>Không cần ánh xạ quan hệ đối tượng và chuẩn hóa dữ liệu</a:t>
            </a:r>
            <a:endParaRPr/>
          </a:p>
          <a:p>
            <a:pPr indent="-182563" lvl="1" marL="360363" rtl="0" algn="l">
              <a:lnSpc>
                <a:spcPct val="138461"/>
              </a:lnSpc>
              <a:spcBef>
                <a:spcPts val="200"/>
              </a:spcBef>
              <a:spcAft>
                <a:spcPts val="0"/>
              </a:spcAft>
              <a:buClr>
                <a:srgbClr val="3F3F3F"/>
              </a:buClr>
              <a:buSzPts val="1040"/>
              <a:buChar char="•"/>
            </a:pPr>
            <a:r>
              <a:rPr lang="en-US">
                <a:solidFill>
                  <a:srgbClr val="3F3F3F"/>
                </a:solidFill>
              </a:rPr>
              <a:t>Quản lý hiệu quả dữ liệu kích thước lớn và bán cấu trúc</a:t>
            </a:r>
            <a:endParaRPr>
              <a:solidFill>
                <a:srgbClr val="3F3F3F"/>
              </a:solidFill>
            </a:endParaRPr>
          </a:p>
          <a:p>
            <a:pPr indent="-177800" lvl="0" marL="177800" rtl="0" algn="l">
              <a:lnSpc>
                <a:spcPct val="128571"/>
              </a:lnSpc>
              <a:spcBef>
                <a:spcPts val="1000"/>
              </a:spcBef>
              <a:spcAft>
                <a:spcPts val="0"/>
              </a:spcAft>
              <a:buClr>
                <a:srgbClr val="3F3F3F"/>
              </a:buClr>
              <a:buSzPts val="1400"/>
              <a:buFont typeface="Arial"/>
              <a:buChar char="•"/>
            </a:pPr>
            <a:r>
              <a:rPr lang="en-US">
                <a:solidFill>
                  <a:srgbClr val="3F3F3F"/>
                </a:solidFill>
              </a:rPr>
              <a:t>Giản đồ miễn phí</a:t>
            </a:r>
            <a:endParaRPr/>
          </a:p>
          <a:p>
            <a:pPr indent="-177800" lvl="0" marL="177800" rtl="0" algn="l">
              <a:lnSpc>
                <a:spcPct val="128571"/>
              </a:lnSpc>
              <a:spcBef>
                <a:spcPts val="1000"/>
              </a:spcBef>
              <a:spcAft>
                <a:spcPts val="0"/>
              </a:spcAft>
              <a:buClr>
                <a:srgbClr val="3F3F3F"/>
              </a:buClr>
              <a:buSzPts val="1400"/>
              <a:buFont typeface="Arial"/>
              <a:buChar char="•"/>
            </a:pPr>
            <a:r>
              <a:rPr lang="en-US">
                <a:solidFill>
                  <a:srgbClr val="3F3F3F"/>
                </a:solidFill>
              </a:rPr>
              <a:t>API đơn giản</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9" name="Shape 2459"/>
        <p:cNvGrpSpPr/>
        <p:nvPr/>
      </p:nvGrpSpPr>
      <p:grpSpPr>
        <a:xfrm>
          <a:off x="0" y="0"/>
          <a:ext cx="0" cy="0"/>
          <a:chOff x="0" y="0"/>
          <a:chExt cx="0" cy="0"/>
        </a:xfrm>
      </p:grpSpPr>
      <p:sp>
        <p:nvSpPr>
          <p:cNvPr id="2460" name="Google Shape;2460;p8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2.1. Tổng quan về NoSQL</a:t>
            </a:r>
            <a:endParaRPr>
              <a:solidFill>
                <a:schemeClr val="lt1"/>
              </a:solidFill>
            </a:endParaRPr>
          </a:p>
        </p:txBody>
      </p:sp>
      <p:sp>
        <p:nvSpPr>
          <p:cNvPr id="2461" name="Google Shape;2461;p8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Định lý CAP là gì? (1/2)</a:t>
            </a:r>
            <a:endParaRPr/>
          </a:p>
        </p:txBody>
      </p:sp>
      <p:sp>
        <p:nvSpPr>
          <p:cNvPr id="2462" name="Google Shape;2462;p8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463" name="Google Shape;2463;p8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f Theo lý thuyết CAP (C, A, P), không có hệ thống phân tán nào có thể hỗ trợ đồng thời ba thuộc tính nhất quán (consistency), khả dụng (availability) và dung sai phân vùng (partition tolerance).</a:t>
            </a:r>
            <a:endParaRPr/>
          </a:p>
          <a:p>
            <a:pPr indent="-182563" lvl="1" marL="360363" rtl="0" algn="l">
              <a:lnSpc>
                <a:spcPct val="138461"/>
              </a:lnSpc>
              <a:spcBef>
                <a:spcPts val="200"/>
              </a:spcBef>
              <a:spcAft>
                <a:spcPts val="0"/>
              </a:spcAft>
              <a:buClr>
                <a:srgbClr val="262626"/>
              </a:buClr>
              <a:buSzPts val="1040"/>
              <a:buChar char="•"/>
            </a:pPr>
            <a:r>
              <a:rPr lang="en-US"/>
              <a:t>Được đề xuất bởi Eric Brewer vào năm 2000.</a:t>
            </a:r>
            <a:endParaRPr/>
          </a:p>
          <a:p>
            <a:pPr indent="-177800" lvl="0" marL="177800" rtl="0" algn="l">
              <a:lnSpc>
                <a:spcPct val="128571"/>
              </a:lnSpc>
              <a:spcBef>
                <a:spcPts val="1000"/>
              </a:spcBef>
              <a:spcAft>
                <a:spcPts val="0"/>
              </a:spcAft>
              <a:buClr>
                <a:srgbClr val="262626"/>
              </a:buClr>
              <a:buSzPts val="1400"/>
              <a:buFont typeface="Arial"/>
              <a:buChar char="•"/>
            </a:pPr>
            <a:r>
              <a:rPr lang="en-US"/>
              <a:t>Tính nhất quán</a:t>
            </a:r>
            <a:endParaRPr/>
          </a:p>
          <a:p>
            <a:pPr indent="-182563" lvl="1" marL="360363" rtl="0" algn="l">
              <a:lnSpc>
                <a:spcPct val="138461"/>
              </a:lnSpc>
              <a:spcBef>
                <a:spcPts val="200"/>
              </a:spcBef>
              <a:spcAft>
                <a:spcPts val="0"/>
              </a:spcAft>
              <a:buClr>
                <a:srgbClr val="262626"/>
              </a:buClr>
              <a:buSzPts val="1040"/>
              <a:buChar char="•"/>
            </a:pPr>
            <a:r>
              <a:rPr lang="en-US"/>
              <a:t>Tất cả các node cung cấp cùng một dữ liệu cho cùng một mục tại cùng một thời điểm.</a:t>
            </a:r>
            <a:endParaRPr/>
          </a:p>
          <a:p>
            <a:pPr indent="-177800" lvl="0" marL="177800" rtl="0" algn="l">
              <a:lnSpc>
                <a:spcPct val="128571"/>
              </a:lnSpc>
              <a:spcBef>
                <a:spcPts val="1000"/>
              </a:spcBef>
              <a:spcAft>
                <a:spcPts val="0"/>
              </a:spcAft>
              <a:buClr>
                <a:srgbClr val="262626"/>
              </a:buClr>
              <a:buSzPts val="1400"/>
              <a:buFont typeface="Arial"/>
              <a:buChar char="•"/>
            </a:pPr>
            <a:r>
              <a:rPr lang="en-US"/>
              <a:t>Tính khả dụng</a:t>
            </a:r>
            <a:endParaRPr/>
          </a:p>
          <a:p>
            <a:pPr indent="-182563" lvl="1" marL="360363" rtl="0" algn="l">
              <a:lnSpc>
                <a:spcPct val="138461"/>
              </a:lnSpc>
              <a:spcBef>
                <a:spcPts val="200"/>
              </a:spcBef>
              <a:spcAft>
                <a:spcPts val="0"/>
              </a:spcAft>
              <a:buClr>
                <a:srgbClr val="262626"/>
              </a:buClr>
              <a:buSzPts val="1040"/>
              <a:buChar char="•"/>
            </a:pPr>
            <a:r>
              <a:rPr lang="en-US"/>
              <a:t>Tất cả máy khách luôn có thể thực hiện thao tác Đọc/Ghi (ví dụ: 24X7)</a:t>
            </a:r>
            <a:endParaRPr/>
          </a:p>
          <a:p>
            <a:pPr indent="-177800" lvl="0" marL="177800" rtl="0" algn="l">
              <a:lnSpc>
                <a:spcPct val="128571"/>
              </a:lnSpc>
              <a:spcBef>
                <a:spcPts val="1000"/>
              </a:spcBef>
              <a:spcAft>
                <a:spcPts val="0"/>
              </a:spcAft>
              <a:buClr>
                <a:srgbClr val="262626"/>
              </a:buClr>
              <a:buSzPts val="1400"/>
              <a:buFont typeface="Arial"/>
              <a:buChar char="•"/>
            </a:pPr>
            <a:r>
              <a:rPr lang="en-US"/>
              <a:t>Dung sai phân vùng</a:t>
            </a:r>
            <a:endParaRPr/>
          </a:p>
          <a:p>
            <a:pPr indent="-182563" lvl="1" marL="360363" rtl="0" algn="l">
              <a:lnSpc>
                <a:spcPct val="138461"/>
              </a:lnSpc>
              <a:spcBef>
                <a:spcPts val="200"/>
              </a:spcBef>
              <a:spcAft>
                <a:spcPts val="0"/>
              </a:spcAft>
              <a:buClr>
                <a:srgbClr val="262626"/>
              </a:buClr>
              <a:buSzPts val="1040"/>
              <a:buChar char="•"/>
            </a:pPr>
            <a:r>
              <a:rPr lang="en-US"/>
              <a:t>Hệ thống hoạt động ngay cả trên các phân vùng mạng vật lý (gửi tin nhắn không thành công hoặc các bộ phận của hệ thống bị lỗi).</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8" name="Shape 2468"/>
        <p:cNvGrpSpPr/>
        <p:nvPr/>
      </p:nvGrpSpPr>
      <p:grpSpPr>
        <a:xfrm>
          <a:off x="0" y="0"/>
          <a:ext cx="0" cy="0"/>
          <a:chOff x="0" y="0"/>
          <a:chExt cx="0" cy="0"/>
        </a:xfrm>
      </p:grpSpPr>
      <p:sp>
        <p:nvSpPr>
          <p:cNvPr id="2469" name="Google Shape;2469;p8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2.1. Tổng quan về NoSQL</a:t>
            </a:r>
            <a:endParaRPr>
              <a:solidFill>
                <a:schemeClr val="lt1"/>
              </a:solidFill>
            </a:endParaRPr>
          </a:p>
        </p:txBody>
      </p:sp>
      <p:sp>
        <p:nvSpPr>
          <p:cNvPr id="2470" name="Google Shape;2470;p8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Định lý CAP là gì? (2/2)</a:t>
            </a:r>
            <a:endParaRPr/>
          </a:p>
        </p:txBody>
      </p:sp>
      <p:sp>
        <p:nvSpPr>
          <p:cNvPr id="2471" name="Google Shape;2471;p8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472" name="Google Shape;2472;p8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Hệ thống dữ liệu phân tán là sự cân bằng giữa tính nhất quán, tính sẵn sàng và dung sai phân vùng.</a:t>
            </a:r>
            <a:endParaRPr/>
          </a:p>
          <a:p>
            <a:pPr indent="-177800" lvl="0" marL="177800" rtl="0" algn="l">
              <a:lnSpc>
                <a:spcPct val="128571"/>
              </a:lnSpc>
              <a:spcBef>
                <a:spcPts val="1000"/>
              </a:spcBef>
              <a:spcAft>
                <a:spcPts val="0"/>
              </a:spcAft>
              <a:buClr>
                <a:srgbClr val="262626"/>
              </a:buClr>
              <a:buSzPts val="1400"/>
              <a:buFont typeface="Arial"/>
              <a:buChar char="•"/>
            </a:pPr>
            <a:r>
              <a:rPr lang="en-US"/>
              <a:t>Mỗi cơ sở dữ liệu chỉ đảm bảo 2 trong số 3 thuộc tính trong CAP</a:t>
            </a:r>
            <a:endParaRPr/>
          </a:p>
          <a:p>
            <a:pPr indent="-177800" lvl="0" marL="177800" rtl="0" algn="l">
              <a:lnSpc>
                <a:spcPct val="128571"/>
              </a:lnSpc>
              <a:spcBef>
                <a:spcPts val="1000"/>
              </a:spcBef>
              <a:spcAft>
                <a:spcPts val="0"/>
              </a:spcAft>
              <a:buClr>
                <a:srgbClr val="262626"/>
              </a:buClr>
              <a:buSzPts val="1400"/>
              <a:buFont typeface="Arial"/>
              <a:buChar char="•"/>
            </a:pPr>
            <a:r>
              <a:rPr lang="en-US"/>
              <a:t>Cơ sở dữ liệu quan hệ thường cung cấp tính nhất quán và tính sẵn sàng, nhưng không có dung sai phân vùng.</a:t>
            </a:r>
            <a:endParaRPr/>
          </a:p>
          <a:p>
            <a:pPr indent="-182245" lvl="1" marL="360045" rtl="0" algn="l">
              <a:lnSpc>
                <a:spcPct val="138461"/>
              </a:lnSpc>
              <a:spcBef>
                <a:spcPts val="200"/>
              </a:spcBef>
              <a:spcAft>
                <a:spcPts val="0"/>
              </a:spcAft>
              <a:buClr>
                <a:srgbClr val="262626"/>
              </a:buClr>
              <a:buSzPts val="1040"/>
              <a:buChar char="•"/>
            </a:pPr>
            <a:r>
              <a:rPr lang="en-US"/>
              <a:t>Khi một phân vùng xảy ra, hệ thống bị treo</a:t>
            </a:r>
            <a:endParaRPr/>
          </a:p>
          <a:p>
            <a:pPr indent="-177800" lvl="0" marL="177800" rtl="0" algn="l">
              <a:lnSpc>
                <a:spcPct val="128571"/>
              </a:lnSpc>
              <a:spcBef>
                <a:spcPts val="1000"/>
              </a:spcBef>
              <a:spcAft>
                <a:spcPts val="0"/>
              </a:spcAft>
              <a:buClr>
                <a:srgbClr val="262626"/>
              </a:buClr>
              <a:buSzPts val="1400"/>
              <a:buFont typeface="Arial"/>
              <a:buChar char="•"/>
            </a:pPr>
            <a:r>
              <a:rPr lang="en-US"/>
              <a:t>Cơ sở dữ liệu NoSQL thường hỗ trợ tính khả dụng và dung sai phân vùng.</a:t>
            </a:r>
            <a:endParaRPr/>
          </a:p>
        </p:txBody>
      </p:sp>
      <p:grpSp>
        <p:nvGrpSpPr>
          <p:cNvPr id="2473" name="Google Shape;2473;p88"/>
          <p:cNvGrpSpPr/>
          <p:nvPr/>
        </p:nvGrpSpPr>
        <p:grpSpPr>
          <a:xfrm rot="-1945185">
            <a:off x="3584969" y="4040890"/>
            <a:ext cx="2495136" cy="2329827"/>
            <a:chOff x="3609015" y="3956356"/>
            <a:chExt cx="2495136" cy="2329827"/>
          </a:xfrm>
        </p:grpSpPr>
        <p:sp>
          <p:nvSpPr>
            <p:cNvPr id="2474" name="Google Shape;2474;p88"/>
            <p:cNvSpPr/>
            <p:nvPr/>
          </p:nvSpPr>
          <p:spPr>
            <a:xfrm>
              <a:off x="4846309" y="4897217"/>
              <a:ext cx="668032" cy="480444"/>
            </a:xfrm>
            <a:custGeom>
              <a:rect b="b" l="l" r="r" t="t"/>
              <a:pathLst>
                <a:path extrusionOk="0" h="594420" w="832534">
                  <a:moveTo>
                    <a:pt x="130721" y="0"/>
                  </a:moveTo>
                  <a:lnTo>
                    <a:pt x="186873" y="8570"/>
                  </a:lnTo>
                  <a:cubicBezTo>
                    <a:pt x="468005" y="66098"/>
                    <a:pt x="699384" y="260209"/>
                    <a:pt x="808650" y="518545"/>
                  </a:cubicBezTo>
                  <a:lnTo>
                    <a:pt x="832534" y="583801"/>
                  </a:lnTo>
                  <a:lnTo>
                    <a:pt x="792169" y="589961"/>
                  </a:lnTo>
                  <a:cubicBezTo>
                    <a:pt x="763133" y="592910"/>
                    <a:pt x="733672" y="594420"/>
                    <a:pt x="703858" y="594420"/>
                  </a:cubicBezTo>
                  <a:cubicBezTo>
                    <a:pt x="465347" y="594420"/>
                    <a:pt x="249416" y="497745"/>
                    <a:pt x="93113" y="341441"/>
                  </a:cubicBezTo>
                  <a:lnTo>
                    <a:pt x="0" y="228587"/>
                  </a:lnTo>
                  <a:lnTo>
                    <a:pt x="37960" y="182578"/>
                  </a:lnTo>
                  <a:cubicBezTo>
                    <a:pt x="69003" y="136628"/>
                    <a:pt x="95741" y="87530"/>
                    <a:pt x="117594" y="35863"/>
                  </a:cubicBezTo>
                  <a:lnTo>
                    <a:pt x="130721" y="0"/>
                  </a:lnTo>
                  <a:close/>
                </a:path>
              </a:pathLst>
            </a:custGeom>
            <a:solidFill>
              <a:srgbClr val="66A1FE">
                <a:alpha val="49803"/>
              </a:srgbClr>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2475" name="Google Shape;2475;p88"/>
            <p:cNvSpPr/>
            <p:nvPr/>
          </p:nvSpPr>
          <p:spPr>
            <a:xfrm>
              <a:off x="4718032" y="4252044"/>
              <a:ext cx="277100" cy="646501"/>
            </a:xfrm>
            <a:custGeom>
              <a:rect b="b" l="l" r="r" t="t"/>
              <a:pathLst>
                <a:path extrusionOk="0" h="799871" w="345336">
                  <a:moveTo>
                    <a:pt x="185471" y="0"/>
                  </a:moveTo>
                  <a:lnTo>
                    <a:pt x="197826" y="14975"/>
                  </a:lnTo>
                  <a:cubicBezTo>
                    <a:pt x="290956" y="152826"/>
                    <a:pt x="345336" y="319008"/>
                    <a:pt x="345336" y="497891"/>
                  </a:cubicBezTo>
                  <a:cubicBezTo>
                    <a:pt x="345336" y="587333"/>
                    <a:pt x="331741" y="673599"/>
                    <a:pt x="306505" y="754736"/>
                  </a:cubicBezTo>
                  <a:lnTo>
                    <a:pt x="290587" y="798229"/>
                  </a:lnTo>
                  <a:lnTo>
                    <a:pt x="260979" y="793710"/>
                  </a:lnTo>
                  <a:cubicBezTo>
                    <a:pt x="231943" y="790762"/>
                    <a:pt x="202482" y="789251"/>
                    <a:pt x="172668" y="789251"/>
                  </a:cubicBezTo>
                  <a:cubicBezTo>
                    <a:pt x="142854" y="789251"/>
                    <a:pt x="113393" y="790762"/>
                    <a:pt x="84357" y="793710"/>
                  </a:cubicBezTo>
                  <a:lnTo>
                    <a:pt x="43992" y="799871"/>
                  </a:lnTo>
                  <a:lnTo>
                    <a:pt x="38831" y="785770"/>
                  </a:lnTo>
                  <a:cubicBezTo>
                    <a:pt x="13595" y="704633"/>
                    <a:pt x="0" y="618367"/>
                    <a:pt x="0" y="528925"/>
                  </a:cubicBezTo>
                  <a:cubicBezTo>
                    <a:pt x="0" y="350042"/>
                    <a:pt x="54380" y="183860"/>
                    <a:pt x="147510" y="46009"/>
                  </a:cubicBezTo>
                  <a:lnTo>
                    <a:pt x="185471" y="0"/>
                  </a:lnTo>
                  <a:close/>
                </a:path>
              </a:pathLst>
            </a:custGeom>
            <a:solidFill>
              <a:srgbClr val="B8D4EE"/>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2476" name="Google Shape;2476;p88"/>
            <p:cNvSpPr/>
            <p:nvPr/>
          </p:nvSpPr>
          <p:spPr>
            <a:xfrm>
              <a:off x="4207455" y="4898544"/>
              <a:ext cx="638855" cy="454033"/>
            </a:xfrm>
            <a:custGeom>
              <a:rect b="b" l="l" r="r" t="t"/>
              <a:pathLst>
                <a:path extrusionOk="0" h="561744" w="796172">
                  <a:moveTo>
                    <a:pt x="680298" y="0"/>
                  </a:moveTo>
                  <a:lnTo>
                    <a:pt x="704182" y="65255"/>
                  </a:lnTo>
                  <a:cubicBezTo>
                    <a:pt x="726035" y="116922"/>
                    <a:pt x="752773" y="166020"/>
                    <a:pt x="783816" y="211970"/>
                  </a:cubicBezTo>
                  <a:lnTo>
                    <a:pt x="796172" y="226945"/>
                  </a:lnTo>
                  <a:lnTo>
                    <a:pt x="728663" y="308765"/>
                  </a:lnTo>
                  <a:cubicBezTo>
                    <a:pt x="572360" y="465069"/>
                    <a:pt x="356429" y="561744"/>
                    <a:pt x="117918" y="561744"/>
                  </a:cubicBezTo>
                  <a:cubicBezTo>
                    <a:pt x="88104" y="561744"/>
                    <a:pt x="58643" y="560234"/>
                    <a:pt x="29607" y="557285"/>
                  </a:cubicBezTo>
                  <a:lnTo>
                    <a:pt x="0" y="552766"/>
                  </a:lnTo>
                  <a:lnTo>
                    <a:pt x="13126" y="516903"/>
                  </a:lnTo>
                  <a:cubicBezTo>
                    <a:pt x="122393" y="258567"/>
                    <a:pt x="353772" y="64456"/>
                    <a:pt x="634903" y="6928"/>
                  </a:cubicBezTo>
                  <a:lnTo>
                    <a:pt x="680298" y="0"/>
                  </a:lnTo>
                  <a:close/>
                </a:path>
              </a:pathLst>
            </a:custGeom>
            <a:solidFill>
              <a:srgbClr val="66A1FE"/>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2477" name="Google Shape;2477;p88"/>
            <p:cNvSpPr/>
            <p:nvPr/>
          </p:nvSpPr>
          <p:spPr>
            <a:xfrm>
              <a:off x="3609015" y="3956356"/>
              <a:ext cx="1257841" cy="1388965"/>
            </a:xfrm>
            <a:custGeom>
              <a:rect b="b" l="l" r="r" t="t"/>
              <a:pathLst>
                <a:path extrusionOk="0" h="1718470" w="1567583">
                  <a:moveTo>
                    <a:pt x="863724" y="0"/>
                  </a:moveTo>
                  <a:cubicBezTo>
                    <a:pt x="1102235" y="0"/>
                    <a:pt x="1318166" y="96676"/>
                    <a:pt x="1474469" y="252979"/>
                  </a:cubicBezTo>
                  <a:lnTo>
                    <a:pt x="1567583" y="365833"/>
                  </a:lnTo>
                  <a:lnTo>
                    <a:pt x="1529622" y="411842"/>
                  </a:lnTo>
                  <a:cubicBezTo>
                    <a:pt x="1436492" y="549693"/>
                    <a:pt x="1382112" y="715875"/>
                    <a:pt x="1382112" y="894758"/>
                  </a:cubicBezTo>
                  <a:cubicBezTo>
                    <a:pt x="1382112" y="984200"/>
                    <a:pt x="1395707" y="1070466"/>
                    <a:pt x="1420943" y="1151603"/>
                  </a:cubicBezTo>
                  <a:lnTo>
                    <a:pt x="1426104" y="1165704"/>
                  </a:lnTo>
                  <a:lnTo>
                    <a:pt x="1380709" y="1172632"/>
                  </a:lnTo>
                  <a:cubicBezTo>
                    <a:pt x="1099578" y="1230160"/>
                    <a:pt x="868199" y="1424271"/>
                    <a:pt x="758932" y="1682607"/>
                  </a:cubicBezTo>
                  <a:lnTo>
                    <a:pt x="745806" y="1718470"/>
                  </a:lnTo>
                  <a:lnTo>
                    <a:pt x="689653" y="1709900"/>
                  </a:lnTo>
                  <a:cubicBezTo>
                    <a:pt x="296069" y="1629361"/>
                    <a:pt x="0" y="1281118"/>
                    <a:pt x="0" y="863724"/>
                  </a:cubicBezTo>
                  <a:cubicBezTo>
                    <a:pt x="0" y="386702"/>
                    <a:pt x="386702" y="0"/>
                    <a:pt x="863724" y="0"/>
                  </a:cubicBezTo>
                  <a:close/>
                </a:path>
              </a:pathLst>
            </a:custGeom>
            <a:solidFill>
              <a:srgbClr val="D8D8D8"/>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2478" name="Google Shape;2478;p88"/>
            <p:cNvSpPr/>
            <p:nvPr/>
          </p:nvSpPr>
          <p:spPr>
            <a:xfrm>
              <a:off x="4866856" y="3981440"/>
              <a:ext cx="1237295" cy="1387639"/>
            </a:xfrm>
            <a:custGeom>
              <a:rect b="b" l="l" r="r" t="t"/>
              <a:pathLst>
                <a:path extrusionOk="0" h="1716829" w="1541977">
                  <a:moveTo>
                    <a:pt x="678253" y="0"/>
                  </a:moveTo>
                  <a:cubicBezTo>
                    <a:pt x="1155275" y="0"/>
                    <a:pt x="1541977" y="386702"/>
                    <a:pt x="1541977" y="863724"/>
                  </a:cubicBezTo>
                  <a:cubicBezTo>
                    <a:pt x="1541977" y="1281118"/>
                    <a:pt x="1245908" y="1629361"/>
                    <a:pt x="852324" y="1709900"/>
                  </a:cubicBezTo>
                  <a:lnTo>
                    <a:pt x="806929" y="1716829"/>
                  </a:lnTo>
                  <a:lnTo>
                    <a:pt x="783045" y="1651573"/>
                  </a:lnTo>
                  <a:cubicBezTo>
                    <a:pt x="673779" y="1393237"/>
                    <a:pt x="442400" y="1199126"/>
                    <a:pt x="161268" y="1141598"/>
                  </a:cubicBezTo>
                  <a:lnTo>
                    <a:pt x="105116" y="1133028"/>
                  </a:lnTo>
                  <a:lnTo>
                    <a:pt x="121034" y="1089535"/>
                  </a:lnTo>
                  <a:cubicBezTo>
                    <a:pt x="146270" y="1008398"/>
                    <a:pt x="159865" y="922132"/>
                    <a:pt x="159865" y="832690"/>
                  </a:cubicBezTo>
                  <a:cubicBezTo>
                    <a:pt x="159865" y="653807"/>
                    <a:pt x="105485" y="487625"/>
                    <a:pt x="12355" y="349774"/>
                  </a:cubicBezTo>
                  <a:lnTo>
                    <a:pt x="0" y="334799"/>
                  </a:lnTo>
                  <a:lnTo>
                    <a:pt x="67508" y="252979"/>
                  </a:lnTo>
                  <a:cubicBezTo>
                    <a:pt x="223811" y="96676"/>
                    <a:pt x="439742" y="0"/>
                    <a:pt x="678253" y="0"/>
                  </a:cubicBezTo>
                  <a:close/>
                </a:path>
              </a:pathLst>
            </a:cu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2479" name="Google Shape;2479;p88"/>
            <p:cNvSpPr/>
            <p:nvPr/>
          </p:nvSpPr>
          <p:spPr>
            <a:xfrm>
              <a:off x="4753332" y="4889961"/>
              <a:ext cx="197870" cy="192014"/>
            </a:xfrm>
            <a:custGeom>
              <a:rect b="b" l="l" r="r" t="t"/>
              <a:pathLst>
                <a:path extrusionOk="0" h="237565" w="246595">
                  <a:moveTo>
                    <a:pt x="128676" y="0"/>
                  </a:moveTo>
                  <a:cubicBezTo>
                    <a:pt x="158490" y="0"/>
                    <a:pt x="187951" y="1511"/>
                    <a:pt x="216987" y="4459"/>
                  </a:cubicBezTo>
                  <a:lnTo>
                    <a:pt x="246595" y="8978"/>
                  </a:lnTo>
                  <a:lnTo>
                    <a:pt x="233468" y="44841"/>
                  </a:lnTo>
                  <a:cubicBezTo>
                    <a:pt x="211615" y="96508"/>
                    <a:pt x="184877" y="145606"/>
                    <a:pt x="153834" y="191556"/>
                  </a:cubicBezTo>
                  <a:lnTo>
                    <a:pt x="115874" y="237565"/>
                  </a:lnTo>
                  <a:lnTo>
                    <a:pt x="103518" y="222590"/>
                  </a:lnTo>
                  <a:cubicBezTo>
                    <a:pt x="72475" y="176640"/>
                    <a:pt x="45737" y="127542"/>
                    <a:pt x="23884" y="75875"/>
                  </a:cubicBezTo>
                  <a:lnTo>
                    <a:pt x="0" y="10620"/>
                  </a:lnTo>
                  <a:lnTo>
                    <a:pt x="40365" y="4459"/>
                  </a:lnTo>
                  <a:cubicBezTo>
                    <a:pt x="69401" y="1511"/>
                    <a:pt x="98862" y="0"/>
                    <a:pt x="128676" y="0"/>
                  </a:cubicBezTo>
                  <a:close/>
                </a:path>
              </a:pathLst>
            </a:custGeom>
            <a:solidFill>
              <a:srgbClr val="1F45B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2480" name="Google Shape;2480;p88"/>
            <p:cNvSpPr/>
            <p:nvPr/>
          </p:nvSpPr>
          <p:spPr>
            <a:xfrm>
              <a:off x="4163523" y="5081975"/>
              <a:ext cx="1386118" cy="1204208"/>
            </a:xfrm>
            <a:custGeom>
              <a:rect b="b" l="l" r="r" t="t"/>
              <a:pathLst>
                <a:path extrusionOk="0" h="1489883" w="1727448">
                  <a:moveTo>
                    <a:pt x="850922" y="0"/>
                  </a:moveTo>
                  <a:lnTo>
                    <a:pt x="944035" y="112854"/>
                  </a:lnTo>
                  <a:cubicBezTo>
                    <a:pt x="1100338" y="269158"/>
                    <a:pt x="1316269" y="365833"/>
                    <a:pt x="1554780" y="365833"/>
                  </a:cubicBezTo>
                  <a:cubicBezTo>
                    <a:pt x="1584594" y="365833"/>
                    <a:pt x="1614055" y="364323"/>
                    <a:pt x="1643091" y="361374"/>
                  </a:cubicBezTo>
                  <a:lnTo>
                    <a:pt x="1683456" y="355214"/>
                  </a:lnTo>
                  <a:lnTo>
                    <a:pt x="1688617" y="369314"/>
                  </a:lnTo>
                  <a:cubicBezTo>
                    <a:pt x="1713853" y="450451"/>
                    <a:pt x="1727448" y="536718"/>
                    <a:pt x="1727448" y="626159"/>
                  </a:cubicBezTo>
                  <a:cubicBezTo>
                    <a:pt x="1727448" y="1103181"/>
                    <a:pt x="1340746" y="1489883"/>
                    <a:pt x="863724" y="1489883"/>
                  </a:cubicBezTo>
                  <a:cubicBezTo>
                    <a:pt x="386702" y="1489883"/>
                    <a:pt x="0" y="1103181"/>
                    <a:pt x="0" y="626159"/>
                  </a:cubicBezTo>
                  <a:cubicBezTo>
                    <a:pt x="0" y="536718"/>
                    <a:pt x="13595" y="450451"/>
                    <a:pt x="38831" y="369314"/>
                  </a:cubicBezTo>
                  <a:lnTo>
                    <a:pt x="54750" y="325821"/>
                  </a:lnTo>
                  <a:lnTo>
                    <a:pt x="84357" y="330340"/>
                  </a:lnTo>
                  <a:cubicBezTo>
                    <a:pt x="113393" y="333289"/>
                    <a:pt x="142854" y="334799"/>
                    <a:pt x="172668" y="334799"/>
                  </a:cubicBezTo>
                  <a:cubicBezTo>
                    <a:pt x="411179" y="334799"/>
                    <a:pt x="627110" y="238124"/>
                    <a:pt x="783413" y="81820"/>
                  </a:cubicBezTo>
                  <a:lnTo>
                    <a:pt x="850922" y="0"/>
                  </a:lnTo>
                  <a:close/>
                </a:path>
              </a:pathLst>
            </a:custGeom>
            <a:solidFill>
              <a:srgbClr val="9CC1FE"/>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2481" name="Google Shape;2481;p88"/>
          <p:cNvSpPr txBox="1"/>
          <p:nvPr/>
        </p:nvSpPr>
        <p:spPr>
          <a:xfrm>
            <a:off x="3432482" y="4922285"/>
            <a:ext cx="109517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Tính nhất quán</a:t>
            </a:r>
            <a:endParaRPr sz="1400">
              <a:solidFill>
                <a:srgbClr val="1F45BC"/>
              </a:solidFill>
              <a:latin typeface="Arial"/>
              <a:ea typeface="Arial"/>
              <a:cs typeface="Arial"/>
              <a:sym typeface="Arial"/>
            </a:endParaRPr>
          </a:p>
        </p:txBody>
      </p:sp>
      <p:sp>
        <p:nvSpPr>
          <p:cNvPr id="2482" name="Google Shape;2482;p88"/>
          <p:cNvSpPr txBox="1"/>
          <p:nvPr/>
        </p:nvSpPr>
        <p:spPr>
          <a:xfrm>
            <a:off x="4421512" y="5567283"/>
            <a:ext cx="149884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Tính khả dụng</a:t>
            </a:r>
            <a:endParaRPr sz="1400">
              <a:solidFill>
                <a:srgbClr val="1F45BC"/>
              </a:solidFill>
              <a:latin typeface="Arial"/>
              <a:ea typeface="Arial"/>
              <a:cs typeface="Arial"/>
              <a:sym typeface="Arial"/>
            </a:endParaRPr>
          </a:p>
        </p:txBody>
      </p:sp>
      <p:sp>
        <p:nvSpPr>
          <p:cNvPr id="2483" name="Google Shape;2483;p88"/>
          <p:cNvSpPr txBox="1"/>
          <p:nvPr/>
        </p:nvSpPr>
        <p:spPr>
          <a:xfrm>
            <a:off x="4632058" y="4218602"/>
            <a:ext cx="1008942"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Dung sai phân vùng</a:t>
            </a:r>
            <a:endParaRPr sz="1400">
              <a:solidFill>
                <a:srgbClr val="1F45BC"/>
              </a:solidFill>
              <a:latin typeface="Arial"/>
              <a:ea typeface="Arial"/>
              <a:cs typeface="Arial"/>
              <a:sym typeface="Arial"/>
            </a:endParaRPr>
          </a:p>
        </p:txBody>
      </p:sp>
      <p:sp>
        <p:nvSpPr>
          <p:cNvPr id="2484" name="Google Shape;2484;p88"/>
          <p:cNvSpPr txBox="1"/>
          <p:nvPr/>
        </p:nvSpPr>
        <p:spPr>
          <a:xfrm rot="-3500305">
            <a:off x="4206168" y="5245018"/>
            <a:ext cx="71427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RDB</a:t>
            </a:r>
            <a:endParaRPr sz="1200">
              <a:solidFill>
                <a:srgbClr val="1F45BC"/>
              </a:solidFill>
              <a:latin typeface="Arial"/>
              <a:ea typeface="Arial"/>
              <a:cs typeface="Arial"/>
              <a:sym typeface="Arial"/>
            </a:endParaRPr>
          </a:p>
        </p:txBody>
      </p:sp>
      <p:sp>
        <p:nvSpPr>
          <p:cNvPr id="2485" name="Google Shape;2485;p88"/>
          <p:cNvSpPr txBox="1"/>
          <p:nvPr/>
        </p:nvSpPr>
        <p:spPr>
          <a:xfrm>
            <a:off x="4735005" y="4942033"/>
            <a:ext cx="71427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NoSQL</a:t>
            </a:r>
            <a:endParaRPr sz="1200">
              <a:solidFill>
                <a:srgbClr val="1F45BC"/>
              </a:solidFill>
              <a:latin typeface="Arial"/>
              <a:ea typeface="Arial"/>
              <a:cs typeface="Arial"/>
              <a:sym typeface="Arial"/>
            </a:endParaRPr>
          </a:p>
        </p:txBody>
      </p:sp>
      <p:sp>
        <p:nvSpPr>
          <p:cNvPr id="2486" name="Google Shape;2486;p88"/>
          <p:cNvSpPr txBox="1"/>
          <p:nvPr/>
        </p:nvSpPr>
        <p:spPr>
          <a:xfrm rot="3636951">
            <a:off x="4190120" y="4646877"/>
            <a:ext cx="71948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NoSQL</a:t>
            </a:r>
            <a:endParaRPr sz="1200">
              <a:solidFill>
                <a:srgbClr val="1F45BC"/>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Lưu trữ tại chỗ</a:t>
            </a:r>
            <a:endParaRPr/>
          </a:p>
        </p:txBody>
      </p:sp>
      <p:sp>
        <p:nvSpPr>
          <p:cNvPr id="160" name="Google Shape;160;p9"/>
          <p:cNvSpPr txBox="1"/>
          <p:nvPr>
            <p:ph idx="2" type="body"/>
          </p:nvPr>
        </p:nvSpPr>
        <p:spPr>
          <a:xfrm>
            <a:off x="554735" y="1125027"/>
            <a:ext cx="8796600" cy="493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Hadoop trưởng thành</a:t>
            </a:r>
            <a:endParaRPr/>
          </a:p>
        </p:txBody>
      </p:sp>
      <p:sp>
        <p:nvSpPr>
          <p:cNvPr id="161" name="Google Shape;161;p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62" name="Google Shape;162;p9"/>
          <p:cNvSpPr txBox="1"/>
          <p:nvPr/>
        </p:nvSpPr>
        <p:spPr>
          <a:xfrm>
            <a:off x="523872" y="1618818"/>
            <a:ext cx="4338300" cy="914400"/>
          </a:xfrm>
          <a:prstGeom prst="rect">
            <a:avLst/>
          </a:prstGeom>
          <a:noFill/>
          <a:ln>
            <a:noFill/>
          </a:ln>
        </p:spPr>
        <p:txBody>
          <a:bodyPr anchorCtr="0" anchor="t" bIns="0" lIns="0" spcFirstLastPara="1" rIns="0" wrap="square" tIns="0">
            <a:noAutofit/>
          </a:bodyPr>
          <a:lstStyle/>
          <a:p>
            <a:pPr indent="-177800" lvl="0" marL="177800" marR="0" rtl="0" algn="l">
              <a:lnSpc>
                <a:spcPct val="128571"/>
              </a:lnSpc>
              <a:spcBef>
                <a:spcPts val="0"/>
              </a:spcBef>
              <a:spcAft>
                <a:spcPts val="0"/>
              </a:spcAft>
              <a:buClr>
                <a:srgbClr val="262626"/>
              </a:buClr>
              <a:buSzPts val="1400"/>
              <a:buFont typeface="Arial"/>
              <a:buChar char="•"/>
            </a:pPr>
            <a:r>
              <a:rPr lang="en-US" sz="1400">
                <a:solidFill>
                  <a:srgbClr val="262626"/>
                </a:solidFill>
                <a:latin typeface="Arial"/>
                <a:ea typeface="Arial"/>
                <a:cs typeface="Arial"/>
                <a:sym typeface="Arial"/>
              </a:rPr>
              <a:t>Hadoop trưởng thành và các trường hợp sử dụng mới xuất hiện</a:t>
            </a:r>
            <a:endParaRPr/>
          </a:p>
          <a:p>
            <a:pPr indent="-177800" lvl="0" marL="177800" marR="0" rtl="0" algn="l">
              <a:lnSpc>
                <a:spcPct val="128571"/>
              </a:lnSpc>
              <a:spcBef>
                <a:spcPts val="1000"/>
              </a:spcBef>
              <a:spcAft>
                <a:spcPts val="0"/>
              </a:spcAft>
              <a:buClr>
                <a:srgbClr val="262626"/>
              </a:buClr>
              <a:buSzPts val="1400"/>
              <a:buFont typeface="Arial"/>
              <a:buChar char="•"/>
            </a:pPr>
            <a:r>
              <a:rPr lang="en-US" sz="1400">
                <a:solidFill>
                  <a:srgbClr val="262626"/>
                </a:solidFill>
                <a:latin typeface="Arial"/>
                <a:ea typeface="Arial"/>
                <a:cs typeface="Arial"/>
                <a:sym typeface="Arial"/>
              </a:rPr>
              <a:t>Các ứng dụng truyền thống tách riêng việc xử lý dữ liệu lịch sử và dữ liệu thời gian thực</a:t>
            </a:r>
            <a:endParaRPr sz="1400">
              <a:solidFill>
                <a:srgbClr val="262626"/>
              </a:solidFill>
              <a:latin typeface="Arial"/>
              <a:ea typeface="Arial"/>
              <a:cs typeface="Arial"/>
              <a:sym typeface="Arial"/>
            </a:endParaRPr>
          </a:p>
          <a:p>
            <a:pPr indent="-182563" lvl="1" marL="360363" marR="0" rtl="0" algn="l">
              <a:lnSpc>
                <a:spcPct val="138461"/>
              </a:lnSpc>
              <a:spcBef>
                <a:spcPts val="300"/>
              </a:spcBef>
              <a:spcAft>
                <a:spcPts val="0"/>
              </a:spcAft>
              <a:buClr>
                <a:srgbClr val="262626"/>
              </a:buClr>
              <a:buSzPts val="1040"/>
              <a:buFont typeface="Arial"/>
              <a:buChar char="•"/>
            </a:pPr>
            <a:r>
              <a:rPr b="0" i="0" lang="en-US" sz="1300" u="none" cap="none" strike="noStrike">
                <a:solidFill>
                  <a:srgbClr val="262626"/>
                </a:solidFill>
                <a:latin typeface="Arial"/>
                <a:ea typeface="Arial"/>
                <a:cs typeface="Arial"/>
                <a:sym typeface="Arial"/>
              </a:rPr>
              <a:t>Xử lý hàng loạt dữ liệu lịch sử được lưu trên bộ lưu trữ HDFS</a:t>
            </a:r>
            <a:endParaRPr/>
          </a:p>
          <a:p>
            <a:pPr indent="-182563" lvl="1" marL="360363" marR="0" rtl="0" algn="l">
              <a:lnSpc>
                <a:spcPct val="138461"/>
              </a:lnSpc>
              <a:spcBef>
                <a:spcPts val="300"/>
              </a:spcBef>
              <a:spcAft>
                <a:spcPts val="0"/>
              </a:spcAft>
              <a:buClr>
                <a:srgbClr val="262626"/>
              </a:buClr>
              <a:buSzPts val="1040"/>
              <a:buFont typeface="Arial"/>
              <a:buChar char="•"/>
            </a:pPr>
            <a:r>
              <a:rPr b="0" i="0" lang="en-US" sz="1300" u="none" cap="none" strike="noStrike">
                <a:solidFill>
                  <a:srgbClr val="262626"/>
                </a:solidFill>
                <a:latin typeface="Arial"/>
                <a:ea typeface="Arial"/>
                <a:cs typeface="Arial"/>
                <a:sym typeface="Arial"/>
              </a:rPr>
              <a:t>Truy cập và sửa đổi các điểm dữ liệu truy cập ngẫu nhiên trong thời gian thực bằng cách sử dụng các công cụ xử lý luồng với dữ liệu được lưu trữ trên NoQuery, chẳng hạn như HBase</a:t>
            </a:r>
            <a:endParaRPr b="0" i="0" sz="1300" u="none" cap="none" strike="noStrike">
              <a:solidFill>
                <a:srgbClr val="262626"/>
              </a:solidFill>
              <a:latin typeface="Arial"/>
              <a:ea typeface="Arial"/>
              <a:cs typeface="Arial"/>
              <a:sym typeface="Arial"/>
            </a:endParaRPr>
          </a:p>
          <a:p>
            <a:pPr indent="-177800" lvl="0" marL="177800" marR="0" rtl="0" algn="l">
              <a:lnSpc>
                <a:spcPct val="128571"/>
              </a:lnSpc>
              <a:spcBef>
                <a:spcPts val="1000"/>
              </a:spcBef>
              <a:spcAft>
                <a:spcPts val="0"/>
              </a:spcAft>
              <a:buClr>
                <a:srgbClr val="262626"/>
              </a:buClr>
              <a:buSzPts val="1400"/>
              <a:buFont typeface="Arial"/>
              <a:buChar char="•"/>
            </a:pPr>
            <a:r>
              <a:rPr lang="en-US" sz="1400">
                <a:solidFill>
                  <a:srgbClr val="262626"/>
                </a:solidFill>
                <a:latin typeface="Arial"/>
                <a:ea typeface="Arial"/>
                <a:cs typeface="Arial"/>
                <a:sym typeface="Arial"/>
              </a:rPr>
              <a:t>Kiến trúc Lambda</a:t>
            </a:r>
            <a:endParaRPr/>
          </a:p>
          <a:p>
            <a:pPr indent="-182563" lvl="1" marL="360363" marR="0" rtl="0" algn="l">
              <a:lnSpc>
                <a:spcPct val="138461"/>
              </a:lnSpc>
              <a:spcBef>
                <a:spcPts val="300"/>
              </a:spcBef>
              <a:spcAft>
                <a:spcPts val="0"/>
              </a:spcAft>
              <a:buClr>
                <a:srgbClr val="262626"/>
              </a:buClr>
              <a:buSzPts val="1040"/>
              <a:buFont typeface="Arial"/>
              <a:buChar char="•"/>
            </a:pPr>
            <a:r>
              <a:rPr b="0" i="0" lang="en-US" sz="1300" u="none" cap="none" strike="noStrike">
                <a:solidFill>
                  <a:srgbClr val="262626"/>
                </a:solidFill>
                <a:latin typeface="Arial"/>
                <a:ea typeface="Arial"/>
                <a:cs typeface="Arial"/>
                <a:sym typeface="Arial"/>
              </a:rPr>
              <a:t>Nhiều trường hợp sử dụng yêu cầu phân tích dữ liệu lịch sử được kết hợp với dữ liệu phát trực tuyến hiện tại được cập nhật</a:t>
            </a:r>
            <a:endParaRPr/>
          </a:p>
          <a:p>
            <a:pPr indent="-182562" lvl="1" marL="360362" marR="0" rtl="0" algn="l">
              <a:lnSpc>
                <a:spcPct val="138461"/>
              </a:lnSpc>
              <a:spcBef>
                <a:spcPts val="300"/>
              </a:spcBef>
              <a:spcAft>
                <a:spcPts val="0"/>
              </a:spcAft>
              <a:buClr>
                <a:srgbClr val="262626"/>
              </a:buClr>
              <a:buSzPts val="1040"/>
              <a:buFont typeface="Arial"/>
              <a:buChar char="•"/>
            </a:pPr>
            <a:r>
              <a:rPr b="0" i="0" lang="en-US" sz="1300" u="none" cap="none" strike="noStrike">
                <a:solidFill>
                  <a:srgbClr val="262626"/>
                </a:solidFill>
                <a:latin typeface="Arial"/>
                <a:ea typeface="Arial"/>
                <a:cs typeface="Arial"/>
                <a:sym typeface="Arial"/>
              </a:rPr>
              <a:t>Kiến trúc Lambda đề xuất hai ứng dụng và hệ thống riêng biệt để xử lý việc này</a:t>
            </a:r>
            <a:endParaRPr b="0" i="0" sz="1300" u="none" cap="none" strike="noStrike">
              <a:solidFill>
                <a:srgbClr val="262626"/>
              </a:solidFill>
              <a:latin typeface="Arial"/>
              <a:ea typeface="Arial"/>
              <a:cs typeface="Arial"/>
              <a:sym typeface="Arial"/>
            </a:endParaRPr>
          </a:p>
          <a:p>
            <a:pPr indent="-311150" lvl="0" marL="457200" marR="0" rtl="0" algn="l">
              <a:lnSpc>
                <a:spcPct val="138461"/>
              </a:lnSpc>
              <a:spcBef>
                <a:spcPts val="300"/>
              </a:spcBef>
              <a:spcAft>
                <a:spcPts val="0"/>
              </a:spcAft>
              <a:buClr>
                <a:srgbClr val="262626"/>
              </a:buClr>
              <a:buSzPts val="1300"/>
              <a:buChar char="•"/>
            </a:pPr>
            <a:r>
              <a:t/>
            </a:r>
            <a:endParaRPr sz="1300">
              <a:solidFill>
                <a:srgbClr val="262626"/>
              </a:solidFill>
            </a:endParaRPr>
          </a:p>
        </p:txBody>
      </p:sp>
      <p:grpSp>
        <p:nvGrpSpPr>
          <p:cNvPr id="163" name="Google Shape;163;p9"/>
          <p:cNvGrpSpPr/>
          <p:nvPr/>
        </p:nvGrpSpPr>
        <p:grpSpPr>
          <a:xfrm>
            <a:off x="4836192" y="2288423"/>
            <a:ext cx="4394977" cy="3862279"/>
            <a:chOff x="4836192" y="2288423"/>
            <a:chExt cx="4394977" cy="3862279"/>
          </a:xfrm>
        </p:grpSpPr>
        <p:grpSp>
          <p:nvGrpSpPr>
            <p:cNvPr id="164" name="Google Shape;164;p9"/>
            <p:cNvGrpSpPr/>
            <p:nvPr/>
          </p:nvGrpSpPr>
          <p:grpSpPr>
            <a:xfrm>
              <a:off x="4905375" y="2657756"/>
              <a:ext cx="4325794" cy="3181069"/>
              <a:chOff x="2219333" y="2531368"/>
              <a:chExt cx="4325794" cy="3181069"/>
            </a:xfrm>
          </p:grpSpPr>
          <p:cxnSp>
            <p:nvCxnSpPr>
              <p:cNvPr id="165" name="Google Shape;165;p9"/>
              <p:cNvCxnSpPr/>
              <p:nvPr/>
            </p:nvCxnSpPr>
            <p:spPr>
              <a:xfrm>
                <a:off x="2219333" y="5685760"/>
                <a:ext cx="4325794" cy="0"/>
              </a:xfrm>
              <a:prstGeom prst="straightConnector1">
                <a:avLst/>
              </a:prstGeom>
              <a:noFill/>
              <a:ln cap="flat" cmpd="sng" w="57150">
                <a:solidFill>
                  <a:srgbClr val="0043B2"/>
                </a:solidFill>
                <a:prstDash val="solid"/>
                <a:round/>
                <a:headEnd len="sm" w="sm" type="none"/>
                <a:tailEnd len="med" w="med" type="stealth"/>
              </a:ln>
            </p:spPr>
          </p:cxnSp>
          <p:cxnSp>
            <p:nvCxnSpPr>
              <p:cNvPr id="166" name="Google Shape;166;p9"/>
              <p:cNvCxnSpPr/>
              <p:nvPr/>
            </p:nvCxnSpPr>
            <p:spPr>
              <a:xfrm rot="10800000">
                <a:off x="2244306" y="2531368"/>
                <a:ext cx="0" cy="3181069"/>
              </a:xfrm>
              <a:prstGeom prst="straightConnector1">
                <a:avLst/>
              </a:prstGeom>
              <a:noFill/>
              <a:ln cap="flat" cmpd="sng" w="57150">
                <a:solidFill>
                  <a:srgbClr val="0043B2"/>
                </a:solidFill>
                <a:prstDash val="solid"/>
                <a:round/>
                <a:headEnd len="sm" w="sm" type="none"/>
                <a:tailEnd len="med" w="med" type="stealth"/>
              </a:ln>
            </p:spPr>
          </p:cxnSp>
        </p:grpSp>
        <p:sp>
          <p:nvSpPr>
            <p:cNvPr id="167" name="Google Shape;167;p9"/>
            <p:cNvSpPr txBox="1"/>
            <p:nvPr/>
          </p:nvSpPr>
          <p:spPr>
            <a:xfrm>
              <a:off x="4836192" y="2288423"/>
              <a:ext cx="137249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43B2"/>
                  </a:solidFill>
                  <a:latin typeface="Arial"/>
                  <a:ea typeface="Arial"/>
                  <a:cs typeface="Arial"/>
                  <a:sym typeface="Arial"/>
                </a:rPr>
                <a:t>Độ trễ nhanh</a:t>
              </a:r>
              <a:endParaRPr sz="1600">
                <a:solidFill>
                  <a:srgbClr val="0043B2"/>
                </a:solidFill>
                <a:latin typeface="Arial"/>
                <a:ea typeface="Arial"/>
                <a:cs typeface="Arial"/>
                <a:sym typeface="Arial"/>
              </a:endParaRPr>
            </a:p>
          </p:txBody>
        </p:sp>
        <p:sp>
          <p:nvSpPr>
            <p:cNvPr id="168" name="Google Shape;168;p9"/>
            <p:cNvSpPr txBox="1"/>
            <p:nvPr/>
          </p:nvSpPr>
          <p:spPr>
            <a:xfrm>
              <a:off x="7382575" y="5812148"/>
              <a:ext cx="174118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43B2"/>
                  </a:solidFill>
                  <a:latin typeface="Arial"/>
                  <a:ea typeface="Arial"/>
                  <a:cs typeface="Arial"/>
                  <a:sym typeface="Arial"/>
                </a:rPr>
                <a:t>Thông lượng cao</a:t>
              </a:r>
              <a:endParaRPr sz="1600">
                <a:solidFill>
                  <a:srgbClr val="0043B2"/>
                </a:solidFill>
                <a:latin typeface="Arial"/>
                <a:ea typeface="Arial"/>
                <a:cs typeface="Arial"/>
                <a:sym typeface="Arial"/>
              </a:endParaRPr>
            </a:p>
          </p:txBody>
        </p:sp>
        <p:pic>
          <p:nvPicPr>
            <p:cNvPr id="169" name="Google Shape;169;p9"/>
            <p:cNvPicPr preferRelativeResize="0"/>
            <p:nvPr/>
          </p:nvPicPr>
          <p:blipFill rotWithShape="1">
            <a:blip r:embed="rId3">
              <a:alphaModFix/>
            </a:blip>
            <a:srcRect b="0" l="0" r="0" t="0"/>
            <a:stretch/>
          </p:blipFill>
          <p:spPr>
            <a:xfrm>
              <a:off x="5172447" y="2695855"/>
              <a:ext cx="930594" cy="227187"/>
            </a:xfrm>
            <a:prstGeom prst="rect">
              <a:avLst/>
            </a:prstGeom>
            <a:noFill/>
            <a:ln>
              <a:noFill/>
            </a:ln>
          </p:spPr>
        </p:pic>
        <p:pic>
          <p:nvPicPr>
            <p:cNvPr id="170" name="Google Shape;170;p9"/>
            <p:cNvPicPr preferRelativeResize="0"/>
            <p:nvPr/>
          </p:nvPicPr>
          <p:blipFill rotWithShape="1">
            <a:blip r:embed="rId4">
              <a:alphaModFix/>
            </a:blip>
            <a:srcRect b="0" l="0" r="0" t="0"/>
            <a:stretch/>
          </p:blipFill>
          <p:spPr>
            <a:xfrm>
              <a:off x="7821118" y="5261939"/>
              <a:ext cx="1172272" cy="361756"/>
            </a:xfrm>
            <a:prstGeom prst="rect">
              <a:avLst/>
            </a:prstGeom>
            <a:noFill/>
            <a:ln>
              <a:noFill/>
            </a:ln>
          </p:spPr>
        </p:pic>
        <p:grpSp>
          <p:nvGrpSpPr>
            <p:cNvPr id="171" name="Google Shape;171;p9"/>
            <p:cNvGrpSpPr/>
            <p:nvPr/>
          </p:nvGrpSpPr>
          <p:grpSpPr>
            <a:xfrm>
              <a:off x="5478293" y="3250446"/>
              <a:ext cx="2944374" cy="1969012"/>
              <a:chOff x="5478293" y="3250446"/>
              <a:chExt cx="2944374" cy="1969012"/>
            </a:xfrm>
          </p:grpSpPr>
          <p:pic>
            <p:nvPicPr>
              <p:cNvPr id="172" name="Google Shape;172;p9"/>
              <p:cNvPicPr preferRelativeResize="0"/>
              <p:nvPr/>
            </p:nvPicPr>
            <p:blipFill rotWithShape="1">
              <a:blip r:embed="rId5">
                <a:alphaModFix/>
              </a:blip>
              <a:srcRect b="0" l="0" r="0" t="0"/>
              <a:stretch/>
            </p:blipFill>
            <p:spPr>
              <a:xfrm>
                <a:off x="5478293" y="3250446"/>
                <a:ext cx="2944374" cy="1969012"/>
              </a:xfrm>
              <a:prstGeom prst="rect">
                <a:avLst/>
              </a:prstGeom>
              <a:noFill/>
              <a:ln>
                <a:noFill/>
              </a:ln>
            </p:spPr>
          </p:pic>
          <p:sp>
            <p:nvSpPr>
              <p:cNvPr id="173" name="Google Shape;173;p9"/>
              <p:cNvSpPr/>
              <p:nvPr/>
            </p:nvSpPr>
            <p:spPr>
              <a:xfrm>
                <a:off x="5478293" y="3865333"/>
                <a:ext cx="294437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Chúng ta có thể tạo bộ lưu trữ thực hiện cả hai không?</a:t>
                </a:r>
                <a:endParaRPr sz="1800">
                  <a:solidFill>
                    <a:schemeClr val="lt1"/>
                  </a:solidFill>
                  <a:latin typeface="Arial"/>
                  <a:ea typeface="Arial"/>
                  <a:cs typeface="Arial"/>
                  <a:sym typeface="Arial"/>
                </a:endParaRPr>
              </a:p>
            </p:txBody>
          </p:sp>
        </p:grpSp>
      </p:gr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1" name="Shape 2491"/>
        <p:cNvGrpSpPr/>
        <p:nvPr/>
      </p:nvGrpSpPr>
      <p:grpSpPr>
        <a:xfrm>
          <a:off x="0" y="0"/>
          <a:ext cx="0" cy="0"/>
          <a:chOff x="0" y="0"/>
          <a:chExt cx="0" cy="0"/>
        </a:xfrm>
      </p:grpSpPr>
      <p:sp>
        <p:nvSpPr>
          <p:cNvPr id="2492" name="Google Shape;2492;p8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2.1. Tổng quan về NoSQL</a:t>
            </a:r>
            <a:endParaRPr>
              <a:solidFill>
                <a:schemeClr val="lt1"/>
              </a:solidFill>
            </a:endParaRPr>
          </a:p>
        </p:txBody>
      </p:sp>
      <p:sp>
        <p:nvSpPr>
          <p:cNvPr id="2493" name="Google Shape;2493;p8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Định lý CAP trong Cơ sở dữ liệu</a:t>
            </a:r>
            <a:endParaRPr/>
          </a:p>
        </p:txBody>
      </p:sp>
      <p:sp>
        <p:nvSpPr>
          <p:cNvPr id="2494" name="Google Shape;2494;p8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grpSp>
        <p:nvGrpSpPr>
          <p:cNvPr id="2495" name="Google Shape;2495;p89"/>
          <p:cNvGrpSpPr/>
          <p:nvPr/>
        </p:nvGrpSpPr>
        <p:grpSpPr>
          <a:xfrm>
            <a:off x="1103953" y="2254193"/>
            <a:ext cx="6017647" cy="3958540"/>
            <a:chOff x="1103953" y="2254193"/>
            <a:chExt cx="6017647" cy="3958540"/>
          </a:xfrm>
        </p:grpSpPr>
        <p:sp>
          <p:nvSpPr>
            <p:cNvPr id="2496" name="Google Shape;2496;p89"/>
            <p:cNvSpPr/>
            <p:nvPr/>
          </p:nvSpPr>
          <p:spPr>
            <a:xfrm>
              <a:off x="2993273" y="2254193"/>
              <a:ext cx="1944216" cy="1962415"/>
            </a:xfrm>
            <a:prstGeom prst="ellipse">
              <a:avLst/>
            </a:prstGeom>
            <a:noFill/>
            <a:ln cap="flat" cmpd="sng" w="28575">
              <a:solidFill>
                <a:srgbClr val="1F45B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Arial"/>
                <a:ea typeface="Arial"/>
                <a:cs typeface="Arial"/>
                <a:sym typeface="Arial"/>
              </a:endParaRPr>
            </a:p>
          </p:txBody>
        </p:sp>
        <p:sp>
          <p:nvSpPr>
            <p:cNvPr id="2497" name="Google Shape;2497;p89"/>
            <p:cNvSpPr txBox="1"/>
            <p:nvPr/>
          </p:nvSpPr>
          <p:spPr>
            <a:xfrm>
              <a:off x="3103118" y="3017146"/>
              <a:ext cx="172452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Tính nhất quán</a:t>
              </a:r>
              <a:endParaRPr sz="1800">
                <a:solidFill>
                  <a:srgbClr val="1F45BC"/>
                </a:solidFill>
                <a:latin typeface="Arial"/>
                <a:ea typeface="Arial"/>
                <a:cs typeface="Arial"/>
                <a:sym typeface="Arial"/>
              </a:endParaRPr>
            </a:p>
          </p:txBody>
        </p:sp>
        <p:sp>
          <p:nvSpPr>
            <p:cNvPr id="2498" name="Google Shape;2498;p89"/>
            <p:cNvSpPr/>
            <p:nvPr/>
          </p:nvSpPr>
          <p:spPr>
            <a:xfrm>
              <a:off x="3809652" y="3726976"/>
              <a:ext cx="1944216" cy="1962415"/>
            </a:xfrm>
            <a:prstGeom prst="ellipse">
              <a:avLst/>
            </a:prstGeom>
            <a:noFill/>
            <a:ln cap="flat" cmpd="sng" w="28575">
              <a:solidFill>
                <a:srgbClr val="1F45B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Arial"/>
                <a:ea typeface="Arial"/>
                <a:cs typeface="Arial"/>
                <a:sym typeface="Arial"/>
              </a:endParaRPr>
            </a:p>
          </p:txBody>
        </p:sp>
        <p:sp>
          <p:nvSpPr>
            <p:cNvPr id="2499" name="Google Shape;2499;p89"/>
            <p:cNvSpPr/>
            <p:nvPr/>
          </p:nvSpPr>
          <p:spPr>
            <a:xfrm>
              <a:off x="2135465" y="3726976"/>
              <a:ext cx="1944216" cy="1962415"/>
            </a:xfrm>
            <a:prstGeom prst="ellipse">
              <a:avLst/>
            </a:prstGeom>
            <a:noFill/>
            <a:ln cap="flat" cmpd="sng" w="28575">
              <a:solidFill>
                <a:srgbClr val="1F45B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Arial"/>
                <a:ea typeface="Arial"/>
                <a:cs typeface="Arial"/>
                <a:sym typeface="Arial"/>
              </a:endParaRPr>
            </a:p>
          </p:txBody>
        </p:sp>
        <p:sp>
          <p:nvSpPr>
            <p:cNvPr id="2500" name="Google Shape;2500;p89"/>
            <p:cNvSpPr/>
            <p:nvPr/>
          </p:nvSpPr>
          <p:spPr>
            <a:xfrm>
              <a:off x="3944161" y="3726168"/>
              <a:ext cx="860411" cy="489633"/>
            </a:xfrm>
            <a:custGeom>
              <a:rect b="b" l="l" r="r" t="t"/>
              <a:pathLst>
                <a:path extrusionOk="0" h="646789" w="1147214">
                  <a:moveTo>
                    <a:pt x="1116124" y="0"/>
                  </a:moveTo>
                  <a:lnTo>
                    <a:pt x="1147214" y="1570"/>
                  </a:lnTo>
                  <a:lnTo>
                    <a:pt x="1102402" y="75332"/>
                  </a:lnTo>
                  <a:cubicBezTo>
                    <a:pt x="869476" y="420108"/>
                    <a:pt x="475020" y="646789"/>
                    <a:pt x="27619" y="646789"/>
                  </a:cubicBezTo>
                  <a:lnTo>
                    <a:pt x="3689" y="645581"/>
                  </a:lnTo>
                  <a:lnTo>
                    <a:pt x="0" y="639507"/>
                  </a:lnTo>
                  <a:lnTo>
                    <a:pt x="41341" y="571457"/>
                  </a:lnTo>
                  <a:cubicBezTo>
                    <a:pt x="274267" y="226681"/>
                    <a:pt x="668724" y="0"/>
                    <a:pt x="1116124" y="0"/>
                  </a:cubicBezTo>
                  <a:close/>
                </a:path>
              </a:pathLst>
            </a:custGeom>
            <a:solidFill>
              <a:srgbClr val="B8D4EE"/>
            </a:solidFill>
            <a:ln cap="flat" cmpd="sng" w="38100">
              <a:solidFill>
                <a:srgbClr val="1F45B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Arial"/>
                <a:ea typeface="Arial"/>
                <a:cs typeface="Arial"/>
                <a:sym typeface="Arial"/>
              </a:endParaRPr>
            </a:p>
          </p:txBody>
        </p:sp>
        <p:sp>
          <p:nvSpPr>
            <p:cNvPr id="2501" name="Google Shape;2501;p89"/>
            <p:cNvSpPr/>
            <p:nvPr/>
          </p:nvSpPr>
          <p:spPr>
            <a:xfrm>
              <a:off x="3127782" y="3723553"/>
              <a:ext cx="807669" cy="486394"/>
            </a:xfrm>
            <a:custGeom>
              <a:rect b="b" l="l" r="r" t="t"/>
              <a:pathLst>
                <a:path extrusionOk="0" h="644010" w="1092195">
                  <a:moveTo>
                    <a:pt x="0" y="0"/>
                  </a:moveTo>
                  <a:lnTo>
                    <a:pt x="108593" y="5483"/>
                  </a:lnTo>
                  <a:cubicBezTo>
                    <a:pt x="500747" y="45308"/>
                    <a:pt x="841219" y="259950"/>
                    <a:pt x="1050853" y="570248"/>
                  </a:cubicBezTo>
                  <a:lnTo>
                    <a:pt x="1092195" y="638298"/>
                  </a:lnTo>
                  <a:lnTo>
                    <a:pt x="1088724" y="644010"/>
                  </a:lnTo>
                  <a:lnTo>
                    <a:pt x="987291" y="638888"/>
                  </a:lnTo>
                  <a:cubicBezTo>
                    <a:pt x="595137" y="599063"/>
                    <a:pt x="254665" y="384422"/>
                    <a:pt x="45031" y="74123"/>
                  </a:cubicBezTo>
                  <a:lnTo>
                    <a:pt x="0" y="0"/>
                  </a:lnTo>
                  <a:close/>
                </a:path>
              </a:pathLst>
            </a:custGeom>
            <a:solidFill>
              <a:srgbClr val="66A1FE"/>
            </a:solidFill>
            <a:ln cap="flat" cmpd="sng" w="38100">
              <a:solidFill>
                <a:srgbClr val="1F45B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Arial"/>
                <a:ea typeface="Arial"/>
                <a:cs typeface="Arial"/>
                <a:sym typeface="Arial"/>
              </a:endParaRPr>
            </a:p>
          </p:txBody>
        </p:sp>
        <p:sp>
          <p:nvSpPr>
            <p:cNvPr id="2502" name="Google Shape;2502;p89"/>
            <p:cNvSpPr/>
            <p:nvPr/>
          </p:nvSpPr>
          <p:spPr>
            <a:xfrm>
              <a:off x="3809229" y="4211546"/>
              <a:ext cx="270029" cy="989851"/>
            </a:xfrm>
            <a:custGeom>
              <a:rect b="b" l="l" r="r" t="t"/>
              <a:pathLst>
                <a:path extrusionOk="0" h="1307562" w="360039">
                  <a:moveTo>
                    <a:pt x="176549" y="0"/>
                  </a:moveTo>
                  <a:lnTo>
                    <a:pt x="183709" y="362"/>
                  </a:lnTo>
                  <a:lnTo>
                    <a:pt x="203602" y="33106"/>
                  </a:lnTo>
                  <a:cubicBezTo>
                    <a:pt x="303369" y="216761"/>
                    <a:pt x="360039" y="427225"/>
                    <a:pt x="360039" y="650925"/>
                  </a:cubicBezTo>
                  <a:cubicBezTo>
                    <a:pt x="360039" y="874626"/>
                    <a:pt x="303369" y="1085090"/>
                    <a:pt x="203602" y="1268744"/>
                  </a:cubicBezTo>
                  <a:lnTo>
                    <a:pt x="180020" y="1307562"/>
                  </a:lnTo>
                  <a:lnTo>
                    <a:pt x="156437" y="1268744"/>
                  </a:lnTo>
                  <a:cubicBezTo>
                    <a:pt x="56670" y="1085090"/>
                    <a:pt x="0" y="874626"/>
                    <a:pt x="0" y="650925"/>
                  </a:cubicBezTo>
                  <a:cubicBezTo>
                    <a:pt x="0" y="427225"/>
                    <a:pt x="56670" y="216761"/>
                    <a:pt x="156437" y="33106"/>
                  </a:cubicBezTo>
                  <a:lnTo>
                    <a:pt x="176549" y="0"/>
                  </a:lnTo>
                  <a:close/>
                </a:path>
              </a:pathLst>
            </a:custGeom>
            <a:solidFill>
              <a:srgbClr val="A6C4F1"/>
            </a:solidFill>
            <a:ln cap="flat" cmpd="sng" w="38100">
              <a:solidFill>
                <a:srgbClr val="1F45B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Arial"/>
                <a:ea typeface="Arial"/>
                <a:cs typeface="Arial"/>
                <a:sym typeface="Arial"/>
              </a:endParaRPr>
            </a:p>
          </p:txBody>
        </p:sp>
        <p:sp>
          <p:nvSpPr>
            <p:cNvPr id="2503" name="Google Shape;2503;p89"/>
            <p:cNvSpPr txBox="1"/>
            <p:nvPr/>
          </p:nvSpPr>
          <p:spPr>
            <a:xfrm>
              <a:off x="2358607" y="4553477"/>
              <a:ext cx="138262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Tính khả dụng</a:t>
              </a:r>
              <a:endParaRPr sz="1800">
                <a:solidFill>
                  <a:srgbClr val="1F45BC"/>
                </a:solidFill>
                <a:latin typeface="Arial"/>
                <a:ea typeface="Arial"/>
                <a:cs typeface="Arial"/>
                <a:sym typeface="Arial"/>
              </a:endParaRPr>
            </a:p>
          </p:txBody>
        </p:sp>
        <p:sp>
          <p:nvSpPr>
            <p:cNvPr id="2504" name="Google Shape;2504;p89"/>
            <p:cNvSpPr txBox="1"/>
            <p:nvPr/>
          </p:nvSpPr>
          <p:spPr>
            <a:xfrm>
              <a:off x="4128763" y="4436981"/>
              <a:ext cx="140095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Dung sai phân vùng</a:t>
              </a:r>
              <a:endParaRPr sz="1800">
                <a:solidFill>
                  <a:srgbClr val="1F45BC"/>
                </a:solidFill>
                <a:latin typeface="Arial"/>
                <a:ea typeface="Arial"/>
                <a:cs typeface="Arial"/>
                <a:sym typeface="Arial"/>
              </a:endParaRPr>
            </a:p>
          </p:txBody>
        </p:sp>
        <p:grpSp>
          <p:nvGrpSpPr>
            <p:cNvPr id="2505" name="Google Shape;2505;p89"/>
            <p:cNvGrpSpPr/>
            <p:nvPr/>
          </p:nvGrpSpPr>
          <p:grpSpPr>
            <a:xfrm>
              <a:off x="1103953" y="2733191"/>
              <a:ext cx="1383426" cy="674154"/>
              <a:chOff x="1028461" y="2496392"/>
              <a:chExt cx="1383426" cy="674154"/>
            </a:xfrm>
          </p:grpSpPr>
          <p:sp>
            <p:nvSpPr>
              <p:cNvPr id="2506" name="Google Shape;2506;p89"/>
              <p:cNvSpPr/>
              <p:nvPr/>
            </p:nvSpPr>
            <p:spPr>
              <a:xfrm>
                <a:off x="1028461" y="2496392"/>
                <a:ext cx="1383426" cy="674154"/>
              </a:xfrm>
              <a:prstGeom prst="roundRect">
                <a:avLst>
                  <a:gd fmla="val 33136" name="adj"/>
                </a:avLst>
              </a:prstGeom>
              <a:solidFill>
                <a:srgbClr val="66A1FE"/>
              </a:solidFill>
              <a:ln>
                <a:noFill/>
              </a:ln>
            </p:spPr>
            <p:txBody>
              <a:bodyPr anchorCtr="0" anchor="ctr" bIns="34275" lIns="68575" spcFirstLastPara="1" rIns="68575" wrap="square" tIns="34275">
                <a:noAutofit/>
              </a:bodyPr>
              <a:lstStyle/>
              <a:p>
                <a:pPr indent="0" lvl="0" marL="0" marR="0" rtl="0" algn="just">
                  <a:spcBef>
                    <a:spcPts val="0"/>
                  </a:spcBef>
                  <a:spcAft>
                    <a:spcPts val="0"/>
                  </a:spcAft>
                  <a:buNone/>
                </a:pPr>
                <a:r>
                  <a:t/>
                </a:r>
                <a:endParaRPr sz="1400">
                  <a:solidFill>
                    <a:srgbClr val="1F45BC"/>
                  </a:solidFill>
                  <a:latin typeface="Arial"/>
                  <a:ea typeface="Arial"/>
                  <a:cs typeface="Arial"/>
                  <a:sym typeface="Arial"/>
                </a:endParaRPr>
              </a:p>
            </p:txBody>
          </p:sp>
          <p:sp>
            <p:nvSpPr>
              <p:cNvPr id="2507" name="Google Shape;2507;p89"/>
              <p:cNvSpPr txBox="1"/>
              <p:nvPr/>
            </p:nvSpPr>
            <p:spPr>
              <a:xfrm>
                <a:off x="1028461" y="2571091"/>
                <a:ext cx="132724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MySQL</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Oracle,RDB</a:t>
                </a:r>
                <a:endParaRPr/>
              </a:p>
            </p:txBody>
          </p:sp>
        </p:grpSp>
        <p:grpSp>
          <p:nvGrpSpPr>
            <p:cNvPr id="2508" name="Google Shape;2508;p89"/>
            <p:cNvGrpSpPr/>
            <p:nvPr/>
          </p:nvGrpSpPr>
          <p:grpSpPr>
            <a:xfrm>
              <a:off x="5420780" y="2733191"/>
              <a:ext cx="1383426" cy="674154"/>
              <a:chOff x="5575055" y="2511237"/>
              <a:chExt cx="1383426" cy="674154"/>
            </a:xfrm>
          </p:grpSpPr>
          <p:sp>
            <p:nvSpPr>
              <p:cNvPr id="2509" name="Google Shape;2509;p89"/>
              <p:cNvSpPr/>
              <p:nvPr/>
            </p:nvSpPr>
            <p:spPr>
              <a:xfrm>
                <a:off x="5575055" y="2511237"/>
                <a:ext cx="1383426" cy="674154"/>
              </a:xfrm>
              <a:prstGeom prst="roundRect">
                <a:avLst>
                  <a:gd fmla="val 33136" name="adj"/>
                </a:avLst>
              </a:prstGeom>
              <a:solidFill>
                <a:srgbClr val="B8D4EE"/>
              </a:solidFill>
              <a:ln>
                <a:noFill/>
              </a:ln>
            </p:spPr>
            <p:txBody>
              <a:bodyPr anchorCtr="0" anchor="ctr" bIns="34275" lIns="68575" spcFirstLastPara="1" rIns="68575" wrap="square" tIns="34275">
                <a:noAutofit/>
              </a:bodyPr>
              <a:lstStyle/>
              <a:p>
                <a:pPr indent="0" lvl="0" marL="0" marR="0" rtl="0" algn="just">
                  <a:spcBef>
                    <a:spcPts val="0"/>
                  </a:spcBef>
                  <a:spcAft>
                    <a:spcPts val="0"/>
                  </a:spcAft>
                  <a:buNone/>
                </a:pPr>
                <a:r>
                  <a:t/>
                </a:r>
                <a:endParaRPr sz="1400">
                  <a:solidFill>
                    <a:srgbClr val="1F45BC"/>
                  </a:solidFill>
                  <a:latin typeface="Arial"/>
                  <a:ea typeface="Arial"/>
                  <a:cs typeface="Arial"/>
                  <a:sym typeface="Arial"/>
                </a:endParaRPr>
              </a:p>
            </p:txBody>
          </p:sp>
          <p:sp>
            <p:nvSpPr>
              <p:cNvPr id="2510" name="Google Shape;2510;p89"/>
              <p:cNvSpPr txBox="1"/>
              <p:nvPr/>
            </p:nvSpPr>
            <p:spPr>
              <a:xfrm>
                <a:off x="5617449" y="2580571"/>
                <a:ext cx="1294127"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MongoDB,</a:t>
                </a:r>
                <a:br>
                  <a:rPr lang="en-US" sz="1400">
                    <a:solidFill>
                      <a:srgbClr val="1F45BC"/>
                    </a:solidFill>
                    <a:latin typeface="Arial"/>
                    <a:ea typeface="Arial"/>
                    <a:cs typeface="Arial"/>
                    <a:sym typeface="Arial"/>
                  </a:rPr>
                </a:br>
                <a:r>
                  <a:rPr lang="en-US" sz="1400">
                    <a:solidFill>
                      <a:srgbClr val="1F45BC"/>
                    </a:solidFill>
                    <a:latin typeface="Arial"/>
                    <a:ea typeface="Arial"/>
                    <a:cs typeface="Arial"/>
                    <a:sym typeface="Arial"/>
                  </a:rPr>
                  <a:t>HBase, Redis</a:t>
                </a:r>
                <a:endParaRPr/>
              </a:p>
            </p:txBody>
          </p:sp>
        </p:grpSp>
        <p:grpSp>
          <p:nvGrpSpPr>
            <p:cNvPr id="2511" name="Google Shape;2511;p89"/>
            <p:cNvGrpSpPr/>
            <p:nvPr/>
          </p:nvGrpSpPr>
          <p:grpSpPr>
            <a:xfrm>
              <a:off x="5738174" y="5538579"/>
              <a:ext cx="1383426" cy="674154"/>
              <a:chOff x="5608248" y="5538579"/>
              <a:chExt cx="1383426" cy="674154"/>
            </a:xfrm>
          </p:grpSpPr>
          <p:sp>
            <p:nvSpPr>
              <p:cNvPr id="2512" name="Google Shape;2512;p89"/>
              <p:cNvSpPr/>
              <p:nvPr/>
            </p:nvSpPr>
            <p:spPr>
              <a:xfrm>
                <a:off x="5608248" y="5538579"/>
                <a:ext cx="1383426" cy="674154"/>
              </a:xfrm>
              <a:prstGeom prst="roundRect">
                <a:avLst>
                  <a:gd fmla="val 33136" name="adj"/>
                </a:avLst>
              </a:prstGeom>
              <a:solidFill>
                <a:srgbClr val="A6C4F1"/>
              </a:solidFill>
              <a:ln>
                <a:noFill/>
              </a:ln>
            </p:spPr>
            <p:txBody>
              <a:bodyPr anchorCtr="0" anchor="ctr" bIns="34275" lIns="68575" spcFirstLastPara="1" rIns="68575" wrap="square" tIns="34275">
                <a:noAutofit/>
              </a:bodyPr>
              <a:lstStyle/>
              <a:p>
                <a:pPr indent="0" lvl="0" marL="0" marR="0" rtl="0" algn="just">
                  <a:spcBef>
                    <a:spcPts val="0"/>
                  </a:spcBef>
                  <a:spcAft>
                    <a:spcPts val="0"/>
                  </a:spcAft>
                  <a:buNone/>
                </a:pPr>
                <a:r>
                  <a:t/>
                </a:r>
                <a:endParaRPr sz="1400">
                  <a:solidFill>
                    <a:srgbClr val="1F45BC"/>
                  </a:solidFill>
                  <a:latin typeface="Arial"/>
                  <a:ea typeface="Arial"/>
                  <a:cs typeface="Arial"/>
                  <a:sym typeface="Arial"/>
                </a:endParaRPr>
              </a:p>
            </p:txBody>
          </p:sp>
          <p:sp>
            <p:nvSpPr>
              <p:cNvPr id="2513" name="Google Shape;2513;p89"/>
              <p:cNvSpPr txBox="1"/>
              <p:nvPr/>
            </p:nvSpPr>
            <p:spPr>
              <a:xfrm>
                <a:off x="5646348" y="5623025"/>
                <a:ext cx="129878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Cassandra,</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CouchDB</a:t>
                </a:r>
                <a:endParaRPr/>
              </a:p>
            </p:txBody>
          </p:sp>
        </p:grpSp>
        <p:sp>
          <p:nvSpPr>
            <p:cNvPr id="2514" name="Google Shape;2514;p89"/>
            <p:cNvSpPr txBox="1"/>
            <p:nvPr/>
          </p:nvSpPr>
          <p:spPr>
            <a:xfrm>
              <a:off x="3303624" y="3823998"/>
              <a:ext cx="45309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CA</a:t>
              </a:r>
              <a:endParaRPr/>
            </a:p>
          </p:txBody>
        </p:sp>
        <p:sp>
          <p:nvSpPr>
            <p:cNvPr id="2515" name="Google Shape;2515;p89"/>
            <p:cNvSpPr txBox="1"/>
            <p:nvPr/>
          </p:nvSpPr>
          <p:spPr>
            <a:xfrm>
              <a:off x="4147819" y="3849798"/>
              <a:ext cx="45309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CP</a:t>
              </a:r>
              <a:endParaRPr/>
            </a:p>
          </p:txBody>
        </p:sp>
        <p:sp>
          <p:nvSpPr>
            <p:cNvPr id="2516" name="Google Shape;2516;p89"/>
            <p:cNvSpPr txBox="1"/>
            <p:nvPr/>
          </p:nvSpPr>
          <p:spPr>
            <a:xfrm>
              <a:off x="3717614" y="4572056"/>
              <a:ext cx="45309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AP</a:t>
              </a:r>
              <a:endParaRPr/>
            </a:p>
          </p:txBody>
        </p:sp>
        <p:cxnSp>
          <p:nvCxnSpPr>
            <p:cNvPr id="2517" name="Google Shape;2517;p89"/>
            <p:cNvCxnSpPr>
              <a:stCxn id="2506" idx="2"/>
            </p:cNvCxnSpPr>
            <p:nvPr/>
          </p:nvCxnSpPr>
          <p:spPr>
            <a:xfrm>
              <a:off x="1795666" y="3407345"/>
              <a:ext cx="1269600" cy="276600"/>
            </a:xfrm>
            <a:prstGeom prst="straightConnector1">
              <a:avLst/>
            </a:prstGeom>
            <a:noFill/>
            <a:ln cap="flat" cmpd="sng" w="19050">
              <a:solidFill>
                <a:srgbClr val="1F45BC"/>
              </a:solidFill>
              <a:prstDash val="dot"/>
              <a:miter lim="800000"/>
              <a:headEnd len="sm" w="sm" type="none"/>
              <a:tailEnd len="med" w="med" type="triangle"/>
            </a:ln>
          </p:spPr>
        </p:cxnSp>
        <p:cxnSp>
          <p:nvCxnSpPr>
            <p:cNvPr id="2518" name="Google Shape;2518;p89"/>
            <p:cNvCxnSpPr>
              <a:stCxn id="2509" idx="2"/>
            </p:cNvCxnSpPr>
            <p:nvPr/>
          </p:nvCxnSpPr>
          <p:spPr>
            <a:xfrm flipH="1">
              <a:off x="4894493" y="3407345"/>
              <a:ext cx="1218000" cy="276600"/>
            </a:xfrm>
            <a:prstGeom prst="straightConnector1">
              <a:avLst/>
            </a:prstGeom>
            <a:noFill/>
            <a:ln cap="flat" cmpd="sng" w="19050">
              <a:solidFill>
                <a:srgbClr val="1F45BC"/>
              </a:solidFill>
              <a:prstDash val="dot"/>
              <a:miter lim="800000"/>
              <a:headEnd len="sm" w="sm" type="none"/>
              <a:tailEnd len="med" w="med" type="triangle"/>
            </a:ln>
          </p:spPr>
        </p:cxnSp>
        <p:cxnSp>
          <p:nvCxnSpPr>
            <p:cNvPr id="2519" name="Google Shape;2519;p89"/>
            <p:cNvCxnSpPr>
              <a:stCxn id="2512" idx="1"/>
            </p:cNvCxnSpPr>
            <p:nvPr/>
          </p:nvCxnSpPr>
          <p:spPr>
            <a:xfrm rot="10800000">
              <a:off x="3944174" y="5303556"/>
              <a:ext cx="1794000" cy="572100"/>
            </a:xfrm>
            <a:prstGeom prst="bentConnector3">
              <a:avLst>
                <a:gd fmla="val 99908" name="adj1"/>
              </a:avLst>
            </a:prstGeom>
            <a:noFill/>
            <a:ln cap="flat" cmpd="sng" w="19050">
              <a:solidFill>
                <a:srgbClr val="1F45BC"/>
              </a:solidFill>
              <a:prstDash val="dot"/>
              <a:miter lim="800000"/>
              <a:headEnd len="sm" w="sm" type="none"/>
              <a:tailEnd len="med" w="med" type="triangle"/>
            </a:ln>
          </p:spPr>
        </p:cxnSp>
      </p:gr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4" name="Shape 2524"/>
        <p:cNvGrpSpPr/>
        <p:nvPr/>
      </p:nvGrpSpPr>
      <p:grpSpPr>
        <a:xfrm>
          <a:off x="0" y="0"/>
          <a:ext cx="0" cy="0"/>
          <a:chOff x="0" y="0"/>
          <a:chExt cx="0" cy="0"/>
        </a:xfrm>
      </p:grpSpPr>
      <p:sp>
        <p:nvSpPr>
          <p:cNvPr id="2525" name="Google Shape;2525;p9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2.1. Tổng quan về NoSQL</a:t>
            </a:r>
            <a:endParaRPr>
              <a:solidFill>
                <a:schemeClr val="lt1"/>
              </a:solidFill>
            </a:endParaRPr>
          </a:p>
        </p:txBody>
      </p:sp>
      <p:sp>
        <p:nvSpPr>
          <p:cNvPr id="2526" name="Google Shape;2526;p9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Tính nhất quán và dung sai phân vùng</a:t>
            </a:r>
            <a:endParaRPr/>
          </a:p>
        </p:txBody>
      </p:sp>
      <p:sp>
        <p:nvSpPr>
          <p:cNvPr id="2527" name="Google Shape;2527;p9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528" name="Google Shape;2528;p9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Đảm bảo tính nhất quán và dung sai phân vùng (CP) và từ bỏ tính khả dụng (A)</a:t>
            </a:r>
            <a:endParaRPr/>
          </a:p>
          <a:p>
            <a:pPr indent="-182563" lvl="1" marL="360363" rtl="0" algn="l">
              <a:lnSpc>
                <a:spcPct val="138461"/>
              </a:lnSpc>
              <a:spcBef>
                <a:spcPts val="200"/>
              </a:spcBef>
              <a:spcAft>
                <a:spcPts val="0"/>
              </a:spcAft>
              <a:buClr>
                <a:srgbClr val="262626"/>
              </a:buClr>
              <a:buSzPts val="1040"/>
              <a:buChar char="•"/>
            </a:pPr>
            <a:r>
              <a:rPr lang="en-US"/>
              <a:t>Cơ sở dữ liệu không khả dụng khi mạng ngừng hoạt động để đảm bảo tính nhất quán</a:t>
            </a:r>
            <a:endParaRPr/>
          </a:p>
          <a:p>
            <a:pPr indent="-182563" lvl="1" marL="360363" rtl="0" algn="l">
              <a:lnSpc>
                <a:spcPct val="138461"/>
              </a:lnSpc>
              <a:spcBef>
                <a:spcPts val="200"/>
              </a:spcBef>
              <a:spcAft>
                <a:spcPts val="0"/>
              </a:spcAft>
              <a:buClr>
                <a:srgbClr val="262626"/>
              </a:buClr>
              <a:buSzPts val="1040"/>
              <a:buChar char="•"/>
            </a:pPr>
            <a:r>
              <a:rPr lang="en-US"/>
              <a:t>Có nguy cơ một số dữ liệu không khả dụng</a:t>
            </a:r>
            <a:endParaRPr/>
          </a:p>
        </p:txBody>
      </p:sp>
      <p:grpSp>
        <p:nvGrpSpPr>
          <p:cNvPr id="2529" name="Google Shape;2529;p90"/>
          <p:cNvGrpSpPr/>
          <p:nvPr/>
        </p:nvGrpSpPr>
        <p:grpSpPr>
          <a:xfrm>
            <a:off x="2488167" y="3553841"/>
            <a:ext cx="4929665" cy="2683733"/>
            <a:chOff x="2676432" y="3264423"/>
            <a:chExt cx="4929665" cy="2683733"/>
          </a:xfrm>
        </p:grpSpPr>
        <p:grpSp>
          <p:nvGrpSpPr>
            <p:cNvPr id="2530" name="Google Shape;2530;p90"/>
            <p:cNvGrpSpPr/>
            <p:nvPr/>
          </p:nvGrpSpPr>
          <p:grpSpPr>
            <a:xfrm>
              <a:off x="2676432" y="3264423"/>
              <a:ext cx="986178" cy="1470900"/>
              <a:chOff x="1666395" y="3553487"/>
              <a:chExt cx="986178" cy="1470900"/>
            </a:xfrm>
          </p:grpSpPr>
          <p:pic>
            <p:nvPicPr>
              <p:cNvPr id="2531" name="Google Shape;2531;p90"/>
              <p:cNvPicPr preferRelativeResize="0"/>
              <p:nvPr/>
            </p:nvPicPr>
            <p:blipFill rotWithShape="1">
              <a:blip r:embed="rId3">
                <a:alphaModFix/>
              </a:blip>
              <a:srcRect b="0" l="0" r="0" t="0"/>
              <a:stretch/>
            </p:blipFill>
            <p:spPr>
              <a:xfrm>
                <a:off x="1753898" y="3553487"/>
                <a:ext cx="811173" cy="931986"/>
              </a:xfrm>
              <a:prstGeom prst="rect">
                <a:avLst/>
              </a:prstGeom>
              <a:noFill/>
              <a:ln>
                <a:noFill/>
              </a:ln>
            </p:spPr>
          </p:pic>
          <p:sp>
            <p:nvSpPr>
              <p:cNvPr id="2532" name="Google Shape;2532;p90"/>
              <p:cNvSpPr/>
              <p:nvPr/>
            </p:nvSpPr>
            <p:spPr>
              <a:xfrm>
                <a:off x="1666395" y="4565590"/>
                <a:ext cx="986178" cy="458797"/>
              </a:xfrm>
              <a:prstGeom prst="roundRect">
                <a:avLst>
                  <a:gd fmla="val 43234" name="adj"/>
                </a:avLst>
              </a:prstGeom>
              <a:solidFill>
                <a:srgbClr val="1F45BC"/>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rPr lang="en-US" sz="1400">
                    <a:solidFill>
                      <a:schemeClr val="lt1"/>
                    </a:solidFill>
                    <a:latin typeface="Arial"/>
                    <a:ea typeface="Arial"/>
                    <a:cs typeface="Arial"/>
                    <a:sym typeface="Arial"/>
                  </a:rPr>
                  <a:t>NoSQL</a:t>
                </a:r>
                <a:endParaRPr/>
              </a:p>
              <a:p>
                <a:pPr indent="0" lvl="0" marL="0" marR="0" rtl="0" algn="ctr">
                  <a:lnSpc>
                    <a:spcPct val="90000"/>
                  </a:lnSpc>
                  <a:spcBef>
                    <a:spcPts val="0"/>
                  </a:spcBef>
                  <a:spcAft>
                    <a:spcPts val="0"/>
                  </a:spcAft>
                  <a:buNone/>
                </a:pPr>
                <a:r>
                  <a:rPr lang="en-US" sz="1400">
                    <a:solidFill>
                      <a:schemeClr val="lt1"/>
                    </a:solidFill>
                    <a:latin typeface="Arial"/>
                    <a:ea typeface="Arial"/>
                    <a:cs typeface="Arial"/>
                    <a:sym typeface="Arial"/>
                  </a:rPr>
                  <a:t>2019</a:t>
                </a:r>
                <a:endParaRPr sz="1400">
                  <a:solidFill>
                    <a:schemeClr val="lt1"/>
                  </a:solidFill>
                  <a:latin typeface="Arial"/>
                  <a:ea typeface="Arial"/>
                  <a:cs typeface="Arial"/>
                  <a:sym typeface="Arial"/>
                </a:endParaRPr>
              </a:p>
            </p:txBody>
          </p:sp>
        </p:grpSp>
        <p:grpSp>
          <p:nvGrpSpPr>
            <p:cNvPr id="2533" name="Google Shape;2533;p90"/>
            <p:cNvGrpSpPr/>
            <p:nvPr/>
          </p:nvGrpSpPr>
          <p:grpSpPr>
            <a:xfrm>
              <a:off x="4404510" y="3264423"/>
              <a:ext cx="986178" cy="1470900"/>
              <a:chOff x="1666395" y="3553487"/>
              <a:chExt cx="986178" cy="1470900"/>
            </a:xfrm>
          </p:grpSpPr>
          <p:pic>
            <p:nvPicPr>
              <p:cNvPr id="2534" name="Google Shape;2534;p90"/>
              <p:cNvPicPr preferRelativeResize="0"/>
              <p:nvPr/>
            </p:nvPicPr>
            <p:blipFill rotWithShape="1">
              <a:blip r:embed="rId3">
                <a:alphaModFix/>
              </a:blip>
              <a:srcRect b="0" l="0" r="0" t="0"/>
              <a:stretch/>
            </p:blipFill>
            <p:spPr>
              <a:xfrm>
                <a:off x="1753898" y="3553487"/>
                <a:ext cx="811173" cy="931986"/>
              </a:xfrm>
              <a:prstGeom prst="rect">
                <a:avLst/>
              </a:prstGeom>
              <a:noFill/>
              <a:ln>
                <a:noFill/>
              </a:ln>
            </p:spPr>
          </p:pic>
          <p:sp>
            <p:nvSpPr>
              <p:cNvPr id="2535" name="Google Shape;2535;p90"/>
              <p:cNvSpPr/>
              <p:nvPr/>
            </p:nvSpPr>
            <p:spPr>
              <a:xfrm>
                <a:off x="1666395" y="4565590"/>
                <a:ext cx="986178" cy="458797"/>
              </a:xfrm>
              <a:prstGeom prst="roundRect">
                <a:avLst>
                  <a:gd fmla="val 43234" name="adj"/>
                </a:avLst>
              </a:prstGeom>
              <a:solidFill>
                <a:srgbClr val="1F45BC"/>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rPr lang="en-US" sz="1400">
                    <a:solidFill>
                      <a:schemeClr val="lt1"/>
                    </a:solidFill>
                    <a:latin typeface="Arial"/>
                    <a:ea typeface="Arial"/>
                    <a:cs typeface="Arial"/>
                    <a:sym typeface="Arial"/>
                  </a:rPr>
                  <a:t>NoSQL</a:t>
                </a:r>
                <a:endParaRPr/>
              </a:p>
              <a:p>
                <a:pPr indent="0" lvl="0" marL="0" marR="0" rtl="0" algn="ctr">
                  <a:lnSpc>
                    <a:spcPct val="90000"/>
                  </a:lnSpc>
                  <a:spcBef>
                    <a:spcPts val="0"/>
                  </a:spcBef>
                  <a:spcAft>
                    <a:spcPts val="0"/>
                  </a:spcAft>
                  <a:buNone/>
                </a:pPr>
                <a:r>
                  <a:rPr lang="en-US" sz="1400">
                    <a:solidFill>
                      <a:schemeClr val="lt1"/>
                    </a:solidFill>
                    <a:latin typeface="Arial"/>
                    <a:ea typeface="Arial"/>
                    <a:cs typeface="Arial"/>
                    <a:sym typeface="Arial"/>
                  </a:rPr>
                  <a:t>2019</a:t>
                </a:r>
                <a:endParaRPr sz="1400">
                  <a:solidFill>
                    <a:schemeClr val="lt1"/>
                  </a:solidFill>
                  <a:latin typeface="Arial"/>
                  <a:ea typeface="Arial"/>
                  <a:cs typeface="Arial"/>
                  <a:sym typeface="Arial"/>
                </a:endParaRPr>
              </a:p>
            </p:txBody>
          </p:sp>
        </p:grpSp>
        <p:grpSp>
          <p:nvGrpSpPr>
            <p:cNvPr id="2536" name="Google Shape;2536;p90"/>
            <p:cNvGrpSpPr/>
            <p:nvPr/>
          </p:nvGrpSpPr>
          <p:grpSpPr>
            <a:xfrm>
              <a:off x="6094260" y="3264423"/>
              <a:ext cx="986178" cy="1470900"/>
              <a:chOff x="1666395" y="3553487"/>
              <a:chExt cx="986178" cy="1470900"/>
            </a:xfrm>
          </p:grpSpPr>
          <p:pic>
            <p:nvPicPr>
              <p:cNvPr id="2537" name="Google Shape;2537;p90"/>
              <p:cNvPicPr preferRelativeResize="0"/>
              <p:nvPr/>
            </p:nvPicPr>
            <p:blipFill rotWithShape="1">
              <a:blip r:embed="rId3">
                <a:alphaModFix/>
              </a:blip>
              <a:srcRect b="0" l="0" r="0" t="0"/>
              <a:stretch/>
            </p:blipFill>
            <p:spPr>
              <a:xfrm>
                <a:off x="1753898" y="3553487"/>
                <a:ext cx="811173" cy="931986"/>
              </a:xfrm>
              <a:prstGeom prst="rect">
                <a:avLst/>
              </a:prstGeom>
              <a:noFill/>
              <a:ln>
                <a:noFill/>
              </a:ln>
            </p:spPr>
          </p:pic>
          <p:sp>
            <p:nvSpPr>
              <p:cNvPr id="2538" name="Google Shape;2538;p90"/>
              <p:cNvSpPr/>
              <p:nvPr/>
            </p:nvSpPr>
            <p:spPr>
              <a:xfrm>
                <a:off x="1666395" y="4565590"/>
                <a:ext cx="986178" cy="458797"/>
              </a:xfrm>
              <a:prstGeom prst="roundRect">
                <a:avLst>
                  <a:gd fmla="val 43234" name="adj"/>
                </a:avLst>
              </a:prstGeom>
              <a:solidFill>
                <a:srgbClr val="1F45BC"/>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rPr lang="en-US" sz="1400">
                    <a:solidFill>
                      <a:schemeClr val="lt1"/>
                    </a:solidFill>
                    <a:latin typeface="Arial"/>
                    <a:ea typeface="Arial"/>
                    <a:cs typeface="Arial"/>
                    <a:sym typeface="Arial"/>
                  </a:rPr>
                  <a:t>NoSQL</a:t>
                </a:r>
                <a:endParaRPr/>
              </a:p>
              <a:p>
                <a:pPr indent="0" lvl="0" marL="0" marR="0" rtl="0" algn="ctr">
                  <a:lnSpc>
                    <a:spcPct val="90000"/>
                  </a:lnSpc>
                  <a:spcBef>
                    <a:spcPts val="0"/>
                  </a:spcBef>
                  <a:spcAft>
                    <a:spcPts val="0"/>
                  </a:spcAft>
                  <a:buNone/>
                </a:pPr>
                <a:r>
                  <a:rPr lang="en-US" sz="1400">
                    <a:solidFill>
                      <a:schemeClr val="lt1"/>
                    </a:solidFill>
                    <a:latin typeface="Arial"/>
                    <a:ea typeface="Arial"/>
                    <a:cs typeface="Arial"/>
                    <a:sym typeface="Arial"/>
                  </a:rPr>
                  <a:t>2020</a:t>
                </a:r>
                <a:endParaRPr sz="1400">
                  <a:solidFill>
                    <a:schemeClr val="lt1"/>
                  </a:solidFill>
                  <a:latin typeface="Arial"/>
                  <a:ea typeface="Arial"/>
                  <a:cs typeface="Arial"/>
                  <a:sym typeface="Arial"/>
                </a:endParaRPr>
              </a:p>
            </p:txBody>
          </p:sp>
        </p:grpSp>
        <p:sp>
          <p:nvSpPr>
            <p:cNvPr id="2539" name="Google Shape;2539;p90"/>
            <p:cNvSpPr/>
            <p:nvPr/>
          </p:nvSpPr>
          <p:spPr>
            <a:xfrm rot="10800000">
              <a:off x="6208540" y="4774455"/>
              <a:ext cx="209589" cy="1139256"/>
            </a:xfrm>
            <a:prstGeom prst="downArrow">
              <a:avLst>
                <a:gd fmla="val 50000" name="adj1"/>
                <a:gd fmla="val 84478" name="adj2"/>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40" name="Google Shape;2540;p90"/>
            <p:cNvSpPr/>
            <p:nvPr/>
          </p:nvSpPr>
          <p:spPr>
            <a:xfrm>
              <a:off x="6738460" y="4808900"/>
              <a:ext cx="209589" cy="1139256"/>
            </a:xfrm>
            <a:prstGeom prst="downArrow">
              <a:avLst>
                <a:gd fmla="val 50000" name="adj1"/>
                <a:gd fmla="val 84478" name="adj2"/>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541" name="Google Shape;2541;p90"/>
            <p:cNvGrpSpPr/>
            <p:nvPr/>
          </p:nvGrpSpPr>
          <p:grpSpPr>
            <a:xfrm>
              <a:off x="5568600" y="5122411"/>
              <a:ext cx="2037497" cy="443345"/>
              <a:chOff x="5551578" y="5095236"/>
              <a:chExt cx="2037497" cy="443345"/>
            </a:xfrm>
          </p:grpSpPr>
          <p:sp>
            <p:nvSpPr>
              <p:cNvPr id="2542" name="Google Shape;2542;p90"/>
              <p:cNvSpPr/>
              <p:nvPr/>
            </p:nvSpPr>
            <p:spPr>
              <a:xfrm>
                <a:off x="6602897" y="5095236"/>
                <a:ext cx="986178" cy="443344"/>
              </a:xfrm>
              <a:prstGeom prst="roundRect">
                <a:avLst>
                  <a:gd fmla="val 43234" name="adj"/>
                </a:avLst>
              </a:prstGeom>
              <a:solidFill>
                <a:srgbClr val="FF0000"/>
              </a:solid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Lỗi</a:t>
                </a:r>
                <a:endParaRPr sz="1800">
                  <a:solidFill>
                    <a:schemeClr val="lt1"/>
                  </a:solidFill>
                  <a:latin typeface="Arial"/>
                  <a:ea typeface="Arial"/>
                  <a:cs typeface="Arial"/>
                  <a:sym typeface="Arial"/>
                </a:endParaRPr>
              </a:p>
            </p:txBody>
          </p:sp>
          <p:sp>
            <p:nvSpPr>
              <p:cNvPr id="2543" name="Google Shape;2543;p90"/>
              <p:cNvSpPr/>
              <p:nvPr/>
            </p:nvSpPr>
            <p:spPr>
              <a:xfrm>
                <a:off x="5551578" y="5095237"/>
                <a:ext cx="986178" cy="443344"/>
              </a:xfrm>
              <a:prstGeom prst="roundRect">
                <a:avLst>
                  <a:gd fmla="val 43234" name="adj"/>
                </a:avLst>
              </a:prstGeom>
              <a:solidFill>
                <a:schemeClr val="lt1"/>
              </a:solidFill>
              <a:ln cap="flat" cmpd="sng" w="19050">
                <a:solidFill>
                  <a:srgbClr val="1F45B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80000"/>
                  </a:lnSpc>
                  <a:spcBef>
                    <a:spcPts val="0"/>
                  </a:spcBef>
                  <a:spcAft>
                    <a:spcPts val="0"/>
                  </a:spcAft>
                  <a:buNone/>
                </a:pPr>
                <a:r>
                  <a:rPr lang="en-US" sz="1400">
                    <a:solidFill>
                      <a:srgbClr val="1F45BC"/>
                    </a:solidFill>
                    <a:latin typeface="Arial"/>
                    <a:ea typeface="Arial"/>
                    <a:cs typeface="Arial"/>
                    <a:sym typeface="Arial"/>
                  </a:rPr>
                  <a:t>Đọc yêu cầu</a:t>
                </a:r>
                <a:endParaRPr sz="1400">
                  <a:solidFill>
                    <a:srgbClr val="1F45BC"/>
                  </a:solidFill>
                  <a:latin typeface="Arial"/>
                  <a:ea typeface="Arial"/>
                  <a:cs typeface="Arial"/>
                  <a:sym typeface="Arial"/>
                </a:endParaRPr>
              </a:p>
            </p:txBody>
          </p:sp>
        </p:grpSp>
        <p:sp>
          <p:nvSpPr>
            <p:cNvPr id="2544" name="Google Shape;2544;p90"/>
            <p:cNvSpPr/>
            <p:nvPr/>
          </p:nvSpPr>
          <p:spPr>
            <a:xfrm>
              <a:off x="3733800" y="3833420"/>
              <a:ext cx="602447" cy="45719"/>
            </a:xfrm>
            <a:prstGeom prst="rect">
              <a:avLst/>
            </a:prstGeom>
            <a:solidFill>
              <a:srgbClr val="1F45B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45" name="Google Shape;2545;p90"/>
            <p:cNvSpPr/>
            <p:nvPr/>
          </p:nvSpPr>
          <p:spPr>
            <a:xfrm>
              <a:off x="5450115" y="3838248"/>
              <a:ext cx="602447" cy="45719"/>
            </a:xfrm>
            <a:prstGeom prst="rect">
              <a:avLst/>
            </a:prstGeom>
            <a:solidFill>
              <a:srgbClr val="1F45B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46" name="Google Shape;2546;p90"/>
            <p:cNvSpPr txBox="1"/>
            <p:nvPr/>
          </p:nvSpPr>
          <p:spPr>
            <a:xfrm>
              <a:off x="5134382" y="3366792"/>
              <a:ext cx="118172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Mất mạng</a:t>
              </a:r>
              <a:endParaRPr sz="1400">
                <a:solidFill>
                  <a:srgbClr val="1F45BC"/>
                </a:solidFill>
                <a:latin typeface="Arial"/>
                <a:ea typeface="Arial"/>
                <a:cs typeface="Arial"/>
                <a:sym typeface="Arial"/>
              </a:endParaRPr>
            </a:p>
          </p:txBody>
        </p:sp>
        <p:sp>
          <p:nvSpPr>
            <p:cNvPr id="2547" name="Google Shape;2547;p90"/>
            <p:cNvSpPr/>
            <p:nvPr/>
          </p:nvSpPr>
          <p:spPr>
            <a:xfrm rot="2700000">
              <a:off x="5551918" y="3671535"/>
              <a:ext cx="369487" cy="369487"/>
            </a:xfrm>
            <a:prstGeom prst="plus">
              <a:avLst>
                <a:gd fmla="val 41977" name="adj"/>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2" name="Shape 2552"/>
        <p:cNvGrpSpPr/>
        <p:nvPr/>
      </p:nvGrpSpPr>
      <p:grpSpPr>
        <a:xfrm>
          <a:off x="0" y="0"/>
          <a:ext cx="0" cy="0"/>
          <a:chOff x="0" y="0"/>
          <a:chExt cx="0" cy="0"/>
        </a:xfrm>
      </p:grpSpPr>
      <p:sp>
        <p:nvSpPr>
          <p:cNvPr id="2553" name="Google Shape;2553;p9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2.1. Tổng quan về NoSQL</a:t>
            </a:r>
            <a:endParaRPr>
              <a:solidFill>
                <a:schemeClr val="lt1"/>
              </a:solidFill>
            </a:endParaRPr>
          </a:p>
        </p:txBody>
      </p:sp>
      <p:sp>
        <p:nvSpPr>
          <p:cNvPr id="2554" name="Google Shape;2554;p9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Tính khả dụng và dung sai phân vùng</a:t>
            </a:r>
            <a:endParaRPr/>
          </a:p>
        </p:txBody>
      </p:sp>
      <p:sp>
        <p:nvSpPr>
          <p:cNvPr id="2555" name="Google Shape;2555;p9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556" name="Google Shape;2556;p9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Đảm bảo tính khả dụng và dung sai phân vùng (AP) và từ bỏ tính nhất quán (C)</a:t>
            </a:r>
            <a:endParaRPr/>
          </a:p>
          <a:p>
            <a:pPr indent="-182563" lvl="1" marL="360363" rtl="0" algn="l">
              <a:lnSpc>
                <a:spcPct val="138461"/>
              </a:lnSpc>
              <a:spcBef>
                <a:spcPts val="200"/>
              </a:spcBef>
              <a:spcAft>
                <a:spcPts val="0"/>
              </a:spcAft>
              <a:buClr>
                <a:srgbClr val="262626"/>
              </a:buClr>
              <a:buSzPts val="1040"/>
              <a:buChar char="•"/>
            </a:pPr>
            <a:r>
              <a:rPr lang="en-US"/>
              <a:t>Khi nhận được yêu cầu đọc, thông tin do node được yêu cầu nắm giữ sẽ được truyền đi.</a:t>
            </a:r>
            <a:endParaRPr/>
          </a:p>
          <a:p>
            <a:pPr indent="-182563" lvl="1" marL="360363" rtl="0" algn="l">
              <a:lnSpc>
                <a:spcPct val="138461"/>
              </a:lnSpc>
              <a:spcBef>
                <a:spcPts val="200"/>
              </a:spcBef>
              <a:spcAft>
                <a:spcPts val="0"/>
              </a:spcAft>
              <a:buClr>
                <a:srgbClr val="262626"/>
              </a:buClr>
              <a:buSzPts val="1040"/>
              <a:buChar char="•"/>
            </a:pPr>
            <a:r>
              <a:rPr lang="en-US"/>
              <a:t>Bởi vì nó không kiểm tra tính nhất quán, Khách hàng có thể đọc dữ liệu không nhất quán.</a:t>
            </a:r>
            <a:endParaRPr/>
          </a:p>
          <a:p>
            <a:pPr indent="-177800" lvl="0" marL="177800" rtl="0" algn="l">
              <a:lnSpc>
                <a:spcPct val="128571"/>
              </a:lnSpc>
              <a:spcBef>
                <a:spcPts val="1000"/>
              </a:spcBef>
              <a:spcAft>
                <a:spcPts val="0"/>
              </a:spcAft>
              <a:buClr>
                <a:srgbClr val="262626"/>
              </a:buClr>
              <a:buSzPts val="1400"/>
              <a:buFont typeface="Arial"/>
              <a:buChar char="•"/>
            </a:pPr>
            <a:r>
              <a:rPr lang="en-US"/>
              <a:t>Ví dụ) Thông tin tên miền DNS</a:t>
            </a:r>
            <a:endParaRPr/>
          </a:p>
        </p:txBody>
      </p:sp>
      <p:grpSp>
        <p:nvGrpSpPr>
          <p:cNvPr id="2557" name="Google Shape;2557;p91"/>
          <p:cNvGrpSpPr/>
          <p:nvPr/>
        </p:nvGrpSpPr>
        <p:grpSpPr>
          <a:xfrm>
            <a:off x="2488167" y="3555342"/>
            <a:ext cx="4929665" cy="2683733"/>
            <a:chOff x="2676432" y="3264423"/>
            <a:chExt cx="4929665" cy="2683733"/>
          </a:xfrm>
        </p:grpSpPr>
        <p:grpSp>
          <p:nvGrpSpPr>
            <p:cNvPr id="2558" name="Google Shape;2558;p91"/>
            <p:cNvGrpSpPr/>
            <p:nvPr/>
          </p:nvGrpSpPr>
          <p:grpSpPr>
            <a:xfrm>
              <a:off x="2676432" y="3264423"/>
              <a:ext cx="986178" cy="1470900"/>
              <a:chOff x="1666395" y="3553487"/>
              <a:chExt cx="986178" cy="1470900"/>
            </a:xfrm>
          </p:grpSpPr>
          <p:pic>
            <p:nvPicPr>
              <p:cNvPr id="2559" name="Google Shape;2559;p91"/>
              <p:cNvPicPr preferRelativeResize="0"/>
              <p:nvPr/>
            </p:nvPicPr>
            <p:blipFill rotWithShape="1">
              <a:blip r:embed="rId3">
                <a:alphaModFix/>
              </a:blip>
              <a:srcRect b="0" l="0" r="0" t="0"/>
              <a:stretch/>
            </p:blipFill>
            <p:spPr>
              <a:xfrm>
                <a:off x="1753898" y="3553487"/>
                <a:ext cx="811173" cy="931986"/>
              </a:xfrm>
              <a:prstGeom prst="rect">
                <a:avLst/>
              </a:prstGeom>
              <a:noFill/>
              <a:ln>
                <a:noFill/>
              </a:ln>
            </p:spPr>
          </p:pic>
          <p:sp>
            <p:nvSpPr>
              <p:cNvPr id="2560" name="Google Shape;2560;p91"/>
              <p:cNvSpPr/>
              <p:nvPr/>
            </p:nvSpPr>
            <p:spPr>
              <a:xfrm>
                <a:off x="1666395" y="4565590"/>
                <a:ext cx="986178" cy="458797"/>
              </a:xfrm>
              <a:prstGeom prst="roundRect">
                <a:avLst>
                  <a:gd fmla="val 43234" name="adj"/>
                </a:avLst>
              </a:prstGeom>
              <a:solidFill>
                <a:srgbClr val="1F45BC"/>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rPr lang="en-US" sz="1400">
                    <a:solidFill>
                      <a:schemeClr val="lt1"/>
                    </a:solidFill>
                    <a:latin typeface="Arial"/>
                    <a:ea typeface="Arial"/>
                    <a:cs typeface="Arial"/>
                    <a:sym typeface="Arial"/>
                  </a:rPr>
                  <a:t>NoSQL</a:t>
                </a:r>
                <a:endParaRPr/>
              </a:p>
              <a:p>
                <a:pPr indent="0" lvl="0" marL="0" marR="0" rtl="0" algn="ctr">
                  <a:lnSpc>
                    <a:spcPct val="90000"/>
                  </a:lnSpc>
                  <a:spcBef>
                    <a:spcPts val="0"/>
                  </a:spcBef>
                  <a:spcAft>
                    <a:spcPts val="0"/>
                  </a:spcAft>
                  <a:buNone/>
                </a:pPr>
                <a:r>
                  <a:rPr lang="en-US" sz="1400">
                    <a:solidFill>
                      <a:schemeClr val="lt1"/>
                    </a:solidFill>
                    <a:latin typeface="Arial"/>
                    <a:ea typeface="Arial"/>
                    <a:cs typeface="Arial"/>
                    <a:sym typeface="Arial"/>
                  </a:rPr>
                  <a:t>2019</a:t>
                </a:r>
                <a:endParaRPr sz="1400">
                  <a:solidFill>
                    <a:schemeClr val="lt1"/>
                  </a:solidFill>
                  <a:latin typeface="Arial"/>
                  <a:ea typeface="Arial"/>
                  <a:cs typeface="Arial"/>
                  <a:sym typeface="Arial"/>
                </a:endParaRPr>
              </a:p>
            </p:txBody>
          </p:sp>
        </p:grpSp>
        <p:grpSp>
          <p:nvGrpSpPr>
            <p:cNvPr id="2561" name="Google Shape;2561;p91"/>
            <p:cNvGrpSpPr/>
            <p:nvPr/>
          </p:nvGrpSpPr>
          <p:grpSpPr>
            <a:xfrm>
              <a:off x="4404510" y="3264423"/>
              <a:ext cx="986178" cy="1470900"/>
              <a:chOff x="1666395" y="3553487"/>
              <a:chExt cx="986178" cy="1470900"/>
            </a:xfrm>
          </p:grpSpPr>
          <p:pic>
            <p:nvPicPr>
              <p:cNvPr id="2562" name="Google Shape;2562;p91"/>
              <p:cNvPicPr preferRelativeResize="0"/>
              <p:nvPr/>
            </p:nvPicPr>
            <p:blipFill rotWithShape="1">
              <a:blip r:embed="rId3">
                <a:alphaModFix/>
              </a:blip>
              <a:srcRect b="0" l="0" r="0" t="0"/>
              <a:stretch/>
            </p:blipFill>
            <p:spPr>
              <a:xfrm>
                <a:off x="1753898" y="3553487"/>
                <a:ext cx="811173" cy="931986"/>
              </a:xfrm>
              <a:prstGeom prst="rect">
                <a:avLst/>
              </a:prstGeom>
              <a:noFill/>
              <a:ln>
                <a:noFill/>
              </a:ln>
            </p:spPr>
          </p:pic>
          <p:sp>
            <p:nvSpPr>
              <p:cNvPr id="2563" name="Google Shape;2563;p91"/>
              <p:cNvSpPr/>
              <p:nvPr/>
            </p:nvSpPr>
            <p:spPr>
              <a:xfrm>
                <a:off x="1666395" y="4565590"/>
                <a:ext cx="986178" cy="458797"/>
              </a:xfrm>
              <a:prstGeom prst="roundRect">
                <a:avLst>
                  <a:gd fmla="val 43234" name="adj"/>
                </a:avLst>
              </a:prstGeom>
              <a:solidFill>
                <a:srgbClr val="1F45BC"/>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rPr lang="en-US" sz="1400">
                    <a:solidFill>
                      <a:schemeClr val="lt1"/>
                    </a:solidFill>
                    <a:latin typeface="Arial"/>
                    <a:ea typeface="Arial"/>
                    <a:cs typeface="Arial"/>
                    <a:sym typeface="Arial"/>
                  </a:rPr>
                  <a:t>NoSQL</a:t>
                </a:r>
                <a:endParaRPr/>
              </a:p>
              <a:p>
                <a:pPr indent="0" lvl="0" marL="0" marR="0" rtl="0" algn="ctr">
                  <a:lnSpc>
                    <a:spcPct val="90000"/>
                  </a:lnSpc>
                  <a:spcBef>
                    <a:spcPts val="0"/>
                  </a:spcBef>
                  <a:spcAft>
                    <a:spcPts val="0"/>
                  </a:spcAft>
                  <a:buNone/>
                </a:pPr>
                <a:r>
                  <a:rPr lang="en-US" sz="1400">
                    <a:solidFill>
                      <a:schemeClr val="lt1"/>
                    </a:solidFill>
                    <a:latin typeface="Arial"/>
                    <a:ea typeface="Arial"/>
                    <a:cs typeface="Arial"/>
                    <a:sym typeface="Arial"/>
                  </a:rPr>
                  <a:t>2019</a:t>
                </a:r>
                <a:endParaRPr sz="1400">
                  <a:solidFill>
                    <a:schemeClr val="lt1"/>
                  </a:solidFill>
                  <a:latin typeface="Arial"/>
                  <a:ea typeface="Arial"/>
                  <a:cs typeface="Arial"/>
                  <a:sym typeface="Arial"/>
                </a:endParaRPr>
              </a:p>
            </p:txBody>
          </p:sp>
        </p:grpSp>
        <p:grpSp>
          <p:nvGrpSpPr>
            <p:cNvPr id="2564" name="Google Shape;2564;p91"/>
            <p:cNvGrpSpPr/>
            <p:nvPr/>
          </p:nvGrpSpPr>
          <p:grpSpPr>
            <a:xfrm>
              <a:off x="6094260" y="3264423"/>
              <a:ext cx="986178" cy="1470900"/>
              <a:chOff x="1666395" y="3553487"/>
              <a:chExt cx="986178" cy="1470900"/>
            </a:xfrm>
          </p:grpSpPr>
          <p:pic>
            <p:nvPicPr>
              <p:cNvPr id="2565" name="Google Shape;2565;p91"/>
              <p:cNvPicPr preferRelativeResize="0"/>
              <p:nvPr/>
            </p:nvPicPr>
            <p:blipFill rotWithShape="1">
              <a:blip r:embed="rId3">
                <a:alphaModFix/>
              </a:blip>
              <a:srcRect b="0" l="0" r="0" t="0"/>
              <a:stretch/>
            </p:blipFill>
            <p:spPr>
              <a:xfrm>
                <a:off x="1753898" y="3553487"/>
                <a:ext cx="811173" cy="931986"/>
              </a:xfrm>
              <a:prstGeom prst="rect">
                <a:avLst/>
              </a:prstGeom>
              <a:noFill/>
              <a:ln>
                <a:noFill/>
              </a:ln>
            </p:spPr>
          </p:pic>
          <p:sp>
            <p:nvSpPr>
              <p:cNvPr id="2566" name="Google Shape;2566;p91"/>
              <p:cNvSpPr/>
              <p:nvPr/>
            </p:nvSpPr>
            <p:spPr>
              <a:xfrm>
                <a:off x="1666395" y="4565590"/>
                <a:ext cx="986178" cy="458797"/>
              </a:xfrm>
              <a:prstGeom prst="roundRect">
                <a:avLst>
                  <a:gd fmla="val 43234" name="adj"/>
                </a:avLst>
              </a:prstGeom>
              <a:solidFill>
                <a:srgbClr val="1F45BC"/>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rPr lang="en-US" sz="1400">
                    <a:solidFill>
                      <a:schemeClr val="lt1"/>
                    </a:solidFill>
                    <a:latin typeface="Arial"/>
                    <a:ea typeface="Arial"/>
                    <a:cs typeface="Arial"/>
                    <a:sym typeface="Arial"/>
                  </a:rPr>
                  <a:t>NoSQL</a:t>
                </a:r>
                <a:endParaRPr/>
              </a:p>
              <a:p>
                <a:pPr indent="0" lvl="0" marL="0" marR="0" rtl="0" algn="ctr">
                  <a:lnSpc>
                    <a:spcPct val="90000"/>
                  </a:lnSpc>
                  <a:spcBef>
                    <a:spcPts val="0"/>
                  </a:spcBef>
                  <a:spcAft>
                    <a:spcPts val="0"/>
                  </a:spcAft>
                  <a:buNone/>
                </a:pPr>
                <a:r>
                  <a:rPr lang="en-US" sz="1400">
                    <a:solidFill>
                      <a:schemeClr val="lt1"/>
                    </a:solidFill>
                    <a:latin typeface="Arial"/>
                    <a:ea typeface="Arial"/>
                    <a:cs typeface="Arial"/>
                    <a:sym typeface="Arial"/>
                  </a:rPr>
                  <a:t>2020</a:t>
                </a:r>
                <a:endParaRPr sz="1400">
                  <a:solidFill>
                    <a:schemeClr val="lt1"/>
                  </a:solidFill>
                  <a:latin typeface="Arial"/>
                  <a:ea typeface="Arial"/>
                  <a:cs typeface="Arial"/>
                  <a:sym typeface="Arial"/>
                </a:endParaRPr>
              </a:p>
            </p:txBody>
          </p:sp>
        </p:grpSp>
        <p:sp>
          <p:nvSpPr>
            <p:cNvPr id="2567" name="Google Shape;2567;p91"/>
            <p:cNvSpPr/>
            <p:nvPr/>
          </p:nvSpPr>
          <p:spPr>
            <a:xfrm rot="10800000">
              <a:off x="6208540" y="4774455"/>
              <a:ext cx="209589" cy="1139256"/>
            </a:xfrm>
            <a:prstGeom prst="downArrow">
              <a:avLst>
                <a:gd fmla="val 50000" name="adj1"/>
                <a:gd fmla="val 84478" name="adj2"/>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68" name="Google Shape;2568;p91"/>
            <p:cNvSpPr/>
            <p:nvPr/>
          </p:nvSpPr>
          <p:spPr>
            <a:xfrm>
              <a:off x="6738460" y="4808900"/>
              <a:ext cx="209589" cy="1139256"/>
            </a:xfrm>
            <a:prstGeom prst="downArrow">
              <a:avLst>
                <a:gd fmla="val 50000" name="adj1"/>
                <a:gd fmla="val 84478" name="adj2"/>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569" name="Google Shape;2569;p91"/>
            <p:cNvGrpSpPr/>
            <p:nvPr/>
          </p:nvGrpSpPr>
          <p:grpSpPr>
            <a:xfrm>
              <a:off x="5568600" y="5122411"/>
              <a:ext cx="2037497" cy="443345"/>
              <a:chOff x="5551578" y="5095236"/>
              <a:chExt cx="2037497" cy="443345"/>
            </a:xfrm>
          </p:grpSpPr>
          <p:sp>
            <p:nvSpPr>
              <p:cNvPr id="2570" name="Google Shape;2570;p91"/>
              <p:cNvSpPr/>
              <p:nvPr/>
            </p:nvSpPr>
            <p:spPr>
              <a:xfrm>
                <a:off x="6602897" y="5095236"/>
                <a:ext cx="986178" cy="443344"/>
              </a:xfrm>
              <a:prstGeom prst="roundRect">
                <a:avLst>
                  <a:gd fmla="val 43234" name="adj"/>
                </a:avLst>
              </a:prstGeom>
              <a:solidFill>
                <a:srgbClr val="66A1FE"/>
              </a:solidFill>
              <a:ln cap="flat" cmpd="sng" w="19050">
                <a:solidFill>
                  <a:srgbClr val="1F45B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rPr lang="en-US" sz="1400">
                    <a:solidFill>
                      <a:schemeClr val="lt1"/>
                    </a:solidFill>
                    <a:latin typeface="Arial"/>
                    <a:ea typeface="Arial"/>
                    <a:cs typeface="Arial"/>
                    <a:sym typeface="Arial"/>
                  </a:rPr>
                  <a:t>NoSQL</a:t>
                </a:r>
                <a:endParaRPr/>
              </a:p>
              <a:p>
                <a:pPr indent="0" lvl="0" marL="0" marR="0" rtl="0" algn="ctr">
                  <a:lnSpc>
                    <a:spcPct val="90000"/>
                  </a:lnSpc>
                  <a:spcBef>
                    <a:spcPts val="0"/>
                  </a:spcBef>
                  <a:spcAft>
                    <a:spcPts val="0"/>
                  </a:spcAft>
                  <a:buNone/>
                </a:pPr>
                <a:r>
                  <a:rPr lang="en-US" sz="1400">
                    <a:solidFill>
                      <a:schemeClr val="lt1"/>
                    </a:solidFill>
                    <a:latin typeface="Arial"/>
                    <a:ea typeface="Arial"/>
                    <a:cs typeface="Arial"/>
                    <a:sym typeface="Arial"/>
                  </a:rPr>
                  <a:t>2020</a:t>
                </a:r>
                <a:endParaRPr sz="1400">
                  <a:solidFill>
                    <a:schemeClr val="lt1"/>
                  </a:solidFill>
                  <a:latin typeface="Arial"/>
                  <a:ea typeface="Arial"/>
                  <a:cs typeface="Arial"/>
                  <a:sym typeface="Arial"/>
                </a:endParaRPr>
              </a:p>
            </p:txBody>
          </p:sp>
          <p:sp>
            <p:nvSpPr>
              <p:cNvPr id="2571" name="Google Shape;2571;p91"/>
              <p:cNvSpPr/>
              <p:nvPr/>
            </p:nvSpPr>
            <p:spPr>
              <a:xfrm>
                <a:off x="5551578" y="5095237"/>
                <a:ext cx="986178" cy="443344"/>
              </a:xfrm>
              <a:prstGeom prst="roundRect">
                <a:avLst>
                  <a:gd fmla="val 43234" name="adj"/>
                </a:avLst>
              </a:prstGeom>
              <a:solidFill>
                <a:schemeClr val="lt1"/>
              </a:solidFill>
              <a:ln cap="flat" cmpd="sng" w="19050">
                <a:solidFill>
                  <a:srgbClr val="1F45B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80000"/>
                  </a:lnSpc>
                  <a:spcBef>
                    <a:spcPts val="0"/>
                  </a:spcBef>
                  <a:spcAft>
                    <a:spcPts val="0"/>
                  </a:spcAft>
                  <a:buNone/>
                </a:pPr>
                <a:r>
                  <a:rPr lang="en-US" sz="1400">
                    <a:solidFill>
                      <a:srgbClr val="1F45BC"/>
                    </a:solidFill>
                    <a:latin typeface="Arial"/>
                    <a:ea typeface="Arial"/>
                    <a:cs typeface="Arial"/>
                    <a:sym typeface="Arial"/>
                  </a:rPr>
                  <a:t>Đọc yêu cầu</a:t>
                </a:r>
                <a:endParaRPr sz="1400">
                  <a:solidFill>
                    <a:srgbClr val="1F45BC"/>
                  </a:solidFill>
                  <a:latin typeface="Arial"/>
                  <a:ea typeface="Arial"/>
                  <a:cs typeface="Arial"/>
                  <a:sym typeface="Arial"/>
                </a:endParaRPr>
              </a:p>
            </p:txBody>
          </p:sp>
        </p:grpSp>
        <p:sp>
          <p:nvSpPr>
            <p:cNvPr id="2572" name="Google Shape;2572;p91"/>
            <p:cNvSpPr/>
            <p:nvPr/>
          </p:nvSpPr>
          <p:spPr>
            <a:xfrm>
              <a:off x="3733800" y="3833420"/>
              <a:ext cx="602447" cy="45719"/>
            </a:xfrm>
            <a:prstGeom prst="rect">
              <a:avLst/>
            </a:prstGeom>
            <a:solidFill>
              <a:srgbClr val="1F45B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73" name="Google Shape;2573;p91"/>
            <p:cNvSpPr/>
            <p:nvPr/>
          </p:nvSpPr>
          <p:spPr>
            <a:xfrm>
              <a:off x="5450115" y="3838248"/>
              <a:ext cx="602447" cy="45719"/>
            </a:xfrm>
            <a:prstGeom prst="rect">
              <a:avLst/>
            </a:prstGeom>
            <a:solidFill>
              <a:srgbClr val="1F45B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74" name="Google Shape;2574;p91"/>
            <p:cNvSpPr txBox="1"/>
            <p:nvPr/>
          </p:nvSpPr>
          <p:spPr>
            <a:xfrm>
              <a:off x="5134382" y="3366792"/>
              <a:ext cx="118172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Mất mạng</a:t>
              </a:r>
              <a:endParaRPr sz="1400">
                <a:solidFill>
                  <a:srgbClr val="1F45BC"/>
                </a:solidFill>
                <a:latin typeface="Arial"/>
                <a:ea typeface="Arial"/>
                <a:cs typeface="Arial"/>
                <a:sym typeface="Arial"/>
              </a:endParaRPr>
            </a:p>
          </p:txBody>
        </p:sp>
        <p:sp>
          <p:nvSpPr>
            <p:cNvPr id="2575" name="Google Shape;2575;p91"/>
            <p:cNvSpPr/>
            <p:nvPr/>
          </p:nvSpPr>
          <p:spPr>
            <a:xfrm rot="2700000">
              <a:off x="5551918" y="3671535"/>
              <a:ext cx="369487" cy="369487"/>
            </a:xfrm>
            <a:prstGeom prst="plus">
              <a:avLst>
                <a:gd fmla="val 41977" name="adj"/>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sp>
        <p:nvSpPr>
          <p:cNvPr id="2581" name="Google Shape;2581;p9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2.1. Tổng quan về NoSQL</a:t>
            </a:r>
            <a:endParaRPr>
              <a:solidFill>
                <a:schemeClr val="lt1"/>
              </a:solidFill>
            </a:endParaRPr>
          </a:p>
        </p:txBody>
      </p:sp>
      <p:sp>
        <p:nvSpPr>
          <p:cNvPr id="2582" name="Google Shape;2582;p9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Đặc điểm theo loại CSDL NoSQL </a:t>
            </a:r>
            <a:endParaRPr/>
          </a:p>
        </p:txBody>
      </p:sp>
      <p:sp>
        <p:nvSpPr>
          <p:cNvPr id="2583" name="Google Shape;2583;p9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584" name="Google Shape;2584;p9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Kho lưu trữ khóa-giá trị - DynamoDB, Redis, Riak</a:t>
            </a:r>
            <a:endParaRPr/>
          </a:p>
          <a:p>
            <a:pPr indent="-182563" lvl="1" marL="360363" rtl="0" algn="l">
              <a:lnSpc>
                <a:spcPct val="138461"/>
              </a:lnSpc>
              <a:spcBef>
                <a:spcPts val="200"/>
              </a:spcBef>
              <a:spcAft>
                <a:spcPts val="0"/>
              </a:spcAft>
              <a:buClr>
                <a:srgbClr val="262626"/>
              </a:buClr>
              <a:buSzPts val="1040"/>
              <a:buChar char="•"/>
            </a:pPr>
            <a:r>
              <a:rPr lang="en-US"/>
              <a:t>Kho lưu trữ khóa-giá trị liên kết từng giá trị dữ liệu với một khóa duy nhất. Hầu hết các kho lưu trữ khóa-giá trị chỉ hỗ trợ các thao tác truy vấn, chèn và xóa đơn giản</a:t>
            </a:r>
            <a:endParaRPr/>
          </a:p>
          <a:p>
            <a:pPr indent="-182563" lvl="1" marL="360363" rtl="0" algn="l">
              <a:lnSpc>
                <a:spcPct val="138461"/>
              </a:lnSpc>
              <a:spcBef>
                <a:spcPts val="200"/>
              </a:spcBef>
              <a:spcAft>
                <a:spcPts val="0"/>
              </a:spcAft>
              <a:buClr>
                <a:srgbClr val="262626"/>
              </a:buClr>
              <a:buSzPts val="1040"/>
              <a:buChar char="•"/>
            </a:pPr>
            <a:r>
              <a:rPr lang="en-US"/>
              <a:t>Hữu ích cho truy cập ngẫu nhiên</a:t>
            </a:r>
            <a:endParaRPr/>
          </a:p>
          <a:p>
            <a:pPr indent="-177800" lvl="0" marL="177800" rtl="0" algn="l">
              <a:lnSpc>
                <a:spcPct val="128571"/>
              </a:lnSpc>
              <a:spcBef>
                <a:spcPts val="1000"/>
              </a:spcBef>
              <a:spcAft>
                <a:spcPts val="0"/>
              </a:spcAft>
              <a:buClr>
                <a:srgbClr val="262626"/>
              </a:buClr>
              <a:buSzPts val="1400"/>
              <a:buFont typeface="Arial"/>
              <a:buChar char="•"/>
            </a:pPr>
            <a:r>
              <a:rPr lang="en-US"/>
              <a:t>CSDL hướng tài liệu- MongoDB, CouchDB, Elastic Search</a:t>
            </a:r>
            <a:endParaRPr/>
          </a:p>
          <a:p>
            <a:pPr indent="-182563" lvl="1" marL="360363" rtl="0" algn="l">
              <a:lnSpc>
                <a:spcPct val="138461"/>
              </a:lnSpc>
              <a:spcBef>
                <a:spcPts val="200"/>
              </a:spcBef>
              <a:spcAft>
                <a:spcPts val="0"/>
              </a:spcAft>
              <a:buClr>
                <a:srgbClr val="262626"/>
              </a:buClr>
              <a:buSzPts val="1040"/>
              <a:buChar char="•"/>
            </a:pPr>
            <a:r>
              <a:rPr lang="en-US"/>
              <a:t>Lưu trữ dữ liệu theo cấu trúc giống như JSON</a:t>
            </a:r>
            <a:endParaRPr/>
          </a:p>
          <a:p>
            <a:pPr indent="-177800" lvl="0" marL="177800" rtl="0" algn="l">
              <a:lnSpc>
                <a:spcPct val="128571"/>
              </a:lnSpc>
              <a:spcBef>
                <a:spcPts val="1000"/>
              </a:spcBef>
              <a:spcAft>
                <a:spcPts val="0"/>
              </a:spcAft>
              <a:buClr>
                <a:srgbClr val="262626"/>
              </a:buClr>
              <a:buSzPts val="1400"/>
              <a:buFont typeface="Arial"/>
              <a:buChar char="•"/>
            </a:pPr>
            <a:r>
              <a:rPr lang="en-US"/>
              <a:t>Cơ sở dữ liệu cột - Apache Cassandra, HBase, BigTable</a:t>
            </a:r>
            <a:endParaRPr/>
          </a:p>
          <a:p>
            <a:pPr indent="-182563" lvl="1" marL="360363" rtl="0" algn="l">
              <a:lnSpc>
                <a:spcPct val="138461"/>
              </a:lnSpc>
              <a:spcBef>
                <a:spcPts val="200"/>
              </a:spcBef>
              <a:spcAft>
                <a:spcPts val="0"/>
              </a:spcAft>
              <a:buClr>
                <a:srgbClr val="262626"/>
              </a:buClr>
              <a:buSzPts val="1040"/>
              <a:buChar char="•"/>
            </a:pPr>
            <a:r>
              <a:rPr lang="en-US"/>
              <a:t>Sắp xếp dữ liệu của bạn thành các cột thay vì hàng</a:t>
            </a:r>
            <a:endParaRPr/>
          </a:p>
          <a:p>
            <a:pPr indent="-182563" lvl="1" marL="360363" rtl="0" algn="l">
              <a:lnSpc>
                <a:spcPct val="138461"/>
              </a:lnSpc>
              <a:spcBef>
                <a:spcPts val="200"/>
              </a:spcBef>
              <a:spcAft>
                <a:spcPts val="0"/>
              </a:spcAft>
              <a:buClr>
                <a:srgbClr val="262626"/>
              </a:buClr>
              <a:buSzPts val="1040"/>
              <a:buChar char="•"/>
            </a:pPr>
            <a:r>
              <a:rPr lang="en-US"/>
              <a:t>Thuận lợi cho việc truy vấn các tập dữ liệu lớn</a:t>
            </a:r>
            <a:endParaRPr/>
          </a:p>
          <a:p>
            <a:pPr indent="-177800" lvl="0" marL="177800" rtl="0" algn="l">
              <a:lnSpc>
                <a:spcPct val="128571"/>
              </a:lnSpc>
              <a:spcBef>
                <a:spcPts val="1000"/>
              </a:spcBef>
              <a:spcAft>
                <a:spcPts val="0"/>
              </a:spcAft>
              <a:buClr>
                <a:srgbClr val="262626"/>
              </a:buClr>
              <a:buSzPts val="1400"/>
              <a:buFont typeface="Arial"/>
              <a:buChar char="•"/>
            </a:pPr>
            <a:r>
              <a:rPr lang="en-US"/>
              <a:t>CSDL đồ thị- neo4j, Giraph</a:t>
            </a:r>
            <a:endParaRPr/>
          </a:p>
          <a:p>
            <a:pPr indent="-182563" lvl="1" marL="360363" rtl="0" algn="l">
              <a:lnSpc>
                <a:spcPct val="138461"/>
              </a:lnSpc>
              <a:spcBef>
                <a:spcPts val="200"/>
              </a:spcBef>
              <a:spcAft>
                <a:spcPts val="0"/>
              </a:spcAft>
              <a:buClr>
                <a:srgbClr val="262626"/>
              </a:buClr>
              <a:buSzPts val="1040"/>
              <a:buChar char="•"/>
            </a:pPr>
            <a:r>
              <a:rPr lang="en-US"/>
              <a:t>Dữ liệu thành các node (đối tượng) và cạnh (mối quan hệ)</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9" name="Shape 2589"/>
        <p:cNvGrpSpPr/>
        <p:nvPr/>
      </p:nvGrpSpPr>
      <p:grpSpPr>
        <a:xfrm>
          <a:off x="0" y="0"/>
          <a:ext cx="0" cy="0"/>
          <a:chOff x="0" y="0"/>
          <a:chExt cx="0" cy="0"/>
        </a:xfrm>
      </p:grpSpPr>
      <p:sp>
        <p:nvSpPr>
          <p:cNvPr id="2590" name="Google Shape;2590;p9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2.1. Tổng quan về NoSQL</a:t>
            </a:r>
            <a:endParaRPr>
              <a:solidFill>
                <a:schemeClr val="lt1"/>
              </a:solidFill>
            </a:endParaRPr>
          </a:p>
        </p:txBody>
      </p:sp>
      <p:sp>
        <p:nvSpPr>
          <p:cNvPr id="2591" name="Google Shape;2591;p9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Kho lưu trữ khóa-giá trị</a:t>
            </a:r>
            <a:endParaRPr/>
          </a:p>
        </p:txBody>
      </p:sp>
      <p:sp>
        <p:nvSpPr>
          <p:cNvPr id="2592" name="Google Shape;2592;p9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593" name="Google Shape;2593;p9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Dữ liệu được lưu trữ dưới dạng cặp khóa-giá trị</a:t>
            </a:r>
            <a:endParaRPr/>
          </a:p>
          <a:p>
            <a:pPr indent="-182563" lvl="1" marL="360363" rtl="0" algn="l">
              <a:lnSpc>
                <a:spcPct val="138461"/>
              </a:lnSpc>
              <a:spcBef>
                <a:spcPts val="200"/>
              </a:spcBef>
              <a:spcAft>
                <a:spcPts val="0"/>
              </a:spcAft>
              <a:buClr>
                <a:srgbClr val="262626"/>
              </a:buClr>
              <a:buSzPts val="1040"/>
              <a:buChar char="•"/>
            </a:pPr>
            <a:r>
              <a:rPr lang="en-US"/>
              <a:t>Nó lưu trữ dữ liệu dưới dạng bảng băm trong đó mỗi khóa là duy nhất, các giá trị là JSON, BLOB (Đối tượng lớn nhị phân), chuỗi</a:t>
            </a:r>
            <a:endParaRPr/>
          </a:p>
          <a:p>
            <a:pPr indent="-182563" lvl="1" marL="360363" rtl="0" algn="l">
              <a:lnSpc>
                <a:spcPct val="138461"/>
              </a:lnSpc>
              <a:spcBef>
                <a:spcPts val="200"/>
              </a:spcBef>
              <a:spcAft>
                <a:spcPts val="0"/>
              </a:spcAft>
              <a:buClr>
                <a:srgbClr val="262626"/>
              </a:buClr>
              <a:buSzPts val="1040"/>
              <a:buChar char="•"/>
            </a:pPr>
            <a:r>
              <a:rPr lang="en-US"/>
              <a:t>Một biểu mẫu có một giá trị trong một khóa duy nhất</a:t>
            </a:r>
            <a:endParaRPr/>
          </a:p>
          <a:p>
            <a:pPr indent="-182563" lvl="1" marL="360363" rtl="0" algn="l">
              <a:lnSpc>
                <a:spcPct val="138461"/>
              </a:lnSpc>
              <a:spcBef>
                <a:spcPts val="200"/>
              </a:spcBef>
              <a:spcAft>
                <a:spcPts val="0"/>
              </a:spcAft>
              <a:buClr>
                <a:srgbClr val="262626"/>
              </a:buClr>
              <a:buSzPts val="1040"/>
              <a:buChar char="•"/>
            </a:pPr>
            <a:r>
              <a:rPr lang="en-US"/>
              <a:t>Làm việc dựa trên khóa chính</a:t>
            </a:r>
            <a:endParaRPr/>
          </a:p>
          <a:p>
            <a:pPr indent="-182563" lvl="1" marL="360363" rtl="0" algn="l">
              <a:lnSpc>
                <a:spcPct val="138461"/>
              </a:lnSpc>
              <a:spcBef>
                <a:spcPts val="200"/>
              </a:spcBef>
              <a:spcAft>
                <a:spcPts val="0"/>
              </a:spcAft>
              <a:buClr>
                <a:srgbClr val="262626"/>
              </a:buClr>
              <a:buSzPts val="1040"/>
              <a:buChar char="•"/>
            </a:pPr>
            <a:r>
              <a:rPr lang="en-US"/>
              <a:t>Ví dụ) DynamoDB, Redis, Riak</a:t>
            </a:r>
            <a:endParaRPr/>
          </a:p>
        </p:txBody>
      </p:sp>
      <p:grpSp>
        <p:nvGrpSpPr>
          <p:cNvPr id="2594" name="Google Shape;2594;p94"/>
          <p:cNvGrpSpPr/>
          <p:nvPr/>
        </p:nvGrpSpPr>
        <p:grpSpPr>
          <a:xfrm>
            <a:off x="2000674" y="3534141"/>
            <a:ext cx="5904652" cy="2486773"/>
            <a:chOff x="466538" y="3893166"/>
            <a:chExt cx="5904652" cy="2486773"/>
          </a:xfrm>
        </p:grpSpPr>
        <p:cxnSp>
          <p:nvCxnSpPr>
            <p:cNvPr id="2595" name="Google Shape;2595;p94"/>
            <p:cNvCxnSpPr/>
            <p:nvPr/>
          </p:nvCxnSpPr>
          <p:spPr>
            <a:xfrm>
              <a:off x="4654198" y="4578480"/>
              <a:ext cx="584112" cy="1"/>
            </a:xfrm>
            <a:prstGeom prst="straightConnector1">
              <a:avLst/>
            </a:prstGeom>
            <a:noFill/>
            <a:ln cap="flat" cmpd="sng" w="38100">
              <a:solidFill>
                <a:srgbClr val="1F45BC"/>
              </a:solidFill>
              <a:prstDash val="solid"/>
              <a:miter lim="800000"/>
              <a:headEnd len="sm" w="sm" type="none"/>
              <a:tailEnd len="med" w="med" type="triangle"/>
            </a:ln>
          </p:spPr>
        </p:cxnSp>
        <p:cxnSp>
          <p:nvCxnSpPr>
            <p:cNvPr id="2596" name="Google Shape;2596;p94"/>
            <p:cNvCxnSpPr/>
            <p:nvPr/>
          </p:nvCxnSpPr>
          <p:spPr>
            <a:xfrm>
              <a:off x="1413094" y="4978615"/>
              <a:ext cx="0" cy="346968"/>
            </a:xfrm>
            <a:prstGeom prst="straightConnector1">
              <a:avLst/>
            </a:prstGeom>
            <a:noFill/>
            <a:ln cap="flat" cmpd="sng" w="38100">
              <a:solidFill>
                <a:srgbClr val="1F45BC"/>
              </a:solidFill>
              <a:prstDash val="solid"/>
              <a:miter lim="800000"/>
              <a:headEnd len="sm" w="sm" type="none"/>
              <a:tailEnd len="med" w="med" type="triangle"/>
            </a:ln>
          </p:spPr>
        </p:cxnSp>
        <p:cxnSp>
          <p:nvCxnSpPr>
            <p:cNvPr id="2597" name="Google Shape;2597;p94"/>
            <p:cNvCxnSpPr/>
            <p:nvPr/>
          </p:nvCxnSpPr>
          <p:spPr>
            <a:xfrm>
              <a:off x="4654198" y="5867456"/>
              <a:ext cx="584112" cy="1"/>
            </a:xfrm>
            <a:prstGeom prst="straightConnector1">
              <a:avLst/>
            </a:prstGeom>
            <a:noFill/>
            <a:ln cap="flat" cmpd="sng" w="38100">
              <a:solidFill>
                <a:srgbClr val="1F45BC"/>
              </a:solidFill>
              <a:prstDash val="solid"/>
              <a:miter lim="800000"/>
              <a:headEnd len="sm" w="sm" type="none"/>
              <a:tailEnd len="med" w="med" type="triangle"/>
            </a:ln>
          </p:spPr>
        </p:cxnSp>
        <p:sp>
          <p:nvSpPr>
            <p:cNvPr id="2598" name="Google Shape;2598;p94"/>
            <p:cNvSpPr/>
            <p:nvPr/>
          </p:nvSpPr>
          <p:spPr>
            <a:xfrm>
              <a:off x="2472309" y="4285499"/>
              <a:ext cx="1893111" cy="585963"/>
            </a:xfrm>
            <a:prstGeom prst="roundRect">
              <a:avLst>
                <a:gd fmla="val 16667" name="adj"/>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Bang</a:t>
              </a:r>
              <a:endParaRPr sz="1800">
                <a:solidFill>
                  <a:srgbClr val="1F45BC"/>
                </a:solidFill>
                <a:latin typeface="Arial"/>
                <a:ea typeface="Arial"/>
                <a:cs typeface="Arial"/>
                <a:sym typeface="Arial"/>
              </a:endParaRPr>
            </a:p>
          </p:txBody>
        </p:sp>
        <p:sp>
          <p:nvSpPr>
            <p:cNvPr id="2599" name="Google Shape;2599;p94"/>
            <p:cNvSpPr txBox="1"/>
            <p:nvPr/>
          </p:nvSpPr>
          <p:spPr>
            <a:xfrm>
              <a:off x="2936409" y="3893166"/>
              <a:ext cx="96491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1F45BC"/>
                  </a:solidFill>
                  <a:latin typeface="Arial"/>
                  <a:ea typeface="Arial"/>
                  <a:cs typeface="Arial"/>
                  <a:sym typeface="Arial"/>
                </a:rPr>
                <a:t>Khóa</a:t>
              </a:r>
              <a:endParaRPr sz="2000">
                <a:solidFill>
                  <a:srgbClr val="1F45BC"/>
                </a:solidFill>
                <a:latin typeface="Arial"/>
                <a:ea typeface="Arial"/>
                <a:cs typeface="Arial"/>
                <a:sym typeface="Arial"/>
              </a:endParaRPr>
            </a:p>
          </p:txBody>
        </p:sp>
        <p:sp>
          <p:nvSpPr>
            <p:cNvPr id="2600" name="Google Shape;2600;p94"/>
            <p:cNvSpPr/>
            <p:nvPr/>
          </p:nvSpPr>
          <p:spPr>
            <a:xfrm>
              <a:off x="466538" y="5392460"/>
              <a:ext cx="1893111" cy="585963"/>
            </a:xfrm>
            <a:prstGeom prst="roundRect">
              <a:avLst>
                <a:gd fmla="val 16667" name="adj"/>
              </a:avLst>
            </a:prstGeom>
            <a:solidFill>
              <a:srgbClr val="66A1FE"/>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San Francisco, New York</a:t>
              </a:r>
              <a:endParaRPr sz="1800">
                <a:solidFill>
                  <a:schemeClr val="lt1"/>
                </a:solidFill>
                <a:latin typeface="Arial"/>
                <a:ea typeface="Arial"/>
                <a:cs typeface="Arial"/>
                <a:sym typeface="Arial"/>
              </a:endParaRPr>
            </a:p>
          </p:txBody>
        </p:sp>
        <p:sp>
          <p:nvSpPr>
            <p:cNvPr id="2601" name="Google Shape;2601;p94"/>
            <p:cNvSpPr/>
            <p:nvPr/>
          </p:nvSpPr>
          <p:spPr>
            <a:xfrm>
              <a:off x="466538" y="4285499"/>
              <a:ext cx="1893111" cy="585963"/>
            </a:xfrm>
            <a:prstGeom prst="roundRect">
              <a:avLst>
                <a:gd fmla="val 16667" name="adj"/>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Thành phố</a:t>
              </a:r>
              <a:endParaRPr sz="1800">
                <a:solidFill>
                  <a:srgbClr val="1F45BC"/>
                </a:solidFill>
                <a:latin typeface="Arial"/>
                <a:ea typeface="Arial"/>
                <a:cs typeface="Arial"/>
                <a:sym typeface="Arial"/>
              </a:endParaRPr>
            </a:p>
          </p:txBody>
        </p:sp>
        <p:sp>
          <p:nvSpPr>
            <p:cNvPr id="2602" name="Google Shape;2602;p94"/>
            <p:cNvSpPr/>
            <p:nvPr/>
          </p:nvSpPr>
          <p:spPr>
            <a:xfrm>
              <a:off x="4478079" y="4285499"/>
              <a:ext cx="1893111" cy="585963"/>
            </a:xfrm>
            <a:prstGeom prst="roundRect">
              <a:avLst>
                <a:gd fmla="val 16667" name="adj"/>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Quốc gia</a:t>
              </a:r>
              <a:endParaRPr sz="1800">
                <a:solidFill>
                  <a:srgbClr val="1F45BC"/>
                </a:solidFill>
                <a:latin typeface="Arial"/>
                <a:ea typeface="Arial"/>
                <a:cs typeface="Arial"/>
                <a:sym typeface="Arial"/>
              </a:endParaRPr>
            </a:p>
          </p:txBody>
        </p:sp>
        <p:sp>
          <p:nvSpPr>
            <p:cNvPr id="2603" name="Google Shape;2603;p94"/>
            <p:cNvSpPr txBox="1"/>
            <p:nvPr/>
          </p:nvSpPr>
          <p:spPr>
            <a:xfrm>
              <a:off x="2936409" y="5979829"/>
              <a:ext cx="96491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1F45BC"/>
                  </a:solidFill>
                  <a:latin typeface="Arial"/>
                  <a:ea typeface="Arial"/>
                  <a:cs typeface="Arial"/>
                  <a:sym typeface="Arial"/>
                </a:rPr>
                <a:t>Giá trị</a:t>
              </a:r>
              <a:endParaRPr sz="2000">
                <a:solidFill>
                  <a:srgbClr val="1F45BC"/>
                </a:solidFill>
                <a:latin typeface="Arial"/>
                <a:ea typeface="Arial"/>
                <a:cs typeface="Arial"/>
                <a:sym typeface="Arial"/>
              </a:endParaRPr>
            </a:p>
          </p:txBody>
        </p:sp>
        <p:sp>
          <p:nvSpPr>
            <p:cNvPr id="2604" name="Google Shape;2604;p94"/>
            <p:cNvSpPr/>
            <p:nvPr/>
          </p:nvSpPr>
          <p:spPr>
            <a:xfrm>
              <a:off x="2472308" y="5392460"/>
              <a:ext cx="1893111" cy="585963"/>
            </a:xfrm>
            <a:prstGeom prst="roundRect">
              <a:avLst>
                <a:gd fmla="val 16667" name="adj"/>
              </a:avLst>
            </a:prstGeom>
            <a:solidFill>
              <a:srgbClr val="66A1FE"/>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California</a:t>
              </a:r>
              <a:endParaRPr sz="1800">
                <a:solidFill>
                  <a:schemeClr val="lt1"/>
                </a:solidFill>
                <a:latin typeface="Arial"/>
                <a:ea typeface="Arial"/>
                <a:cs typeface="Arial"/>
                <a:sym typeface="Arial"/>
              </a:endParaRPr>
            </a:p>
          </p:txBody>
        </p:sp>
        <p:sp>
          <p:nvSpPr>
            <p:cNvPr id="2605" name="Google Shape;2605;p94"/>
            <p:cNvSpPr/>
            <p:nvPr/>
          </p:nvSpPr>
          <p:spPr>
            <a:xfrm>
              <a:off x="4478078" y="5392460"/>
              <a:ext cx="1893111" cy="585963"/>
            </a:xfrm>
            <a:prstGeom prst="roundRect">
              <a:avLst>
                <a:gd fmla="val 16667" name="adj"/>
              </a:avLst>
            </a:prstGeom>
            <a:solidFill>
              <a:srgbClr val="E8E8E8"/>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USA, 3833</a:t>
              </a:r>
              <a:endParaRPr sz="1800">
                <a:solidFill>
                  <a:srgbClr val="1F45BC"/>
                </a:solidFill>
                <a:latin typeface="Arial"/>
                <a:ea typeface="Arial"/>
                <a:cs typeface="Arial"/>
                <a:sym typeface="Arial"/>
              </a:endParaRPr>
            </a:p>
          </p:txBody>
        </p:sp>
        <p:cxnSp>
          <p:nvCxnSpPr>
            <p:cNvPr id="2606" name="Google Shape;2606;p94"/>
            <p:cNvCxnSpPr/>
            <p:nvPr/>
          </p:nvCxnSpPr>
          <p:spPr>
            <a:xfrm>
              <a:off x="3418863" y="4978615"/>
              <a:ext cx="0" cy="346968"/>
            </a:xfrm>
            <a:prstGeom prst="straightConnector1">
              <a:avLst/>
            </a:prstGeom>
            <a:noFill/>
            <a:ln cap="flat" cmpd="sng" w="38100">
              <a:solidFill>
                <a:srgbClr val="1F45BC"/>
              </a:solidFill>
              <a:prstDash val="solid"/>
              <a:miter lim="800000"/>
              <a:headEnd len="sm" w="sm" type="none"/>
              <a:tailEnd len="med" w="med" type="triangle"/>
            </a:ln>
          </p:spPr>
        </p:cxnSp>
        <p:cxnSp>
          <p:nvCxnSpPr>
            <p:cNvPr id="2607" name="Google Shape;2607;p94"/>
            <p:cNvCxnSpPr/>
            <p:nvPr/>
          </p:nvCxnSpPr>
          <p:spPr>
            <a:xfrm>
              <a:off x="5429736" y="4978615"/>
              <a:ext cx="0" cy="346968"/>
            </a:xfrm>
            <a:prstGeom prst="straightConnector1">
              <a:avLst/>
            </a:prstGeom>
            <a:noFill/>
            <a:ln cap="flat" cmpd="sng" w="38100">
              <a:solidFill>
                <a:srgbClr val="1F45BC"/>
              </a:solidFill>
              <a:prstDash val="solid"/>
              <a:miter lim="800000"/>
              <a:headEnd len="sm" w="sm" type="none"/>
              <a:tailEnd len="med" w="med" type="triangle"/>
            </a:ln>
          </p:spPr>
        </p:cxnSp>
      </p:gr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2" name="Shape 2612"/>
        <p:cNvGrpSpPr/>
        <p:nvPr/>
      </p:nvGrpSpPr>
      <p:grpSpPr>
        <a:xfrm>
          <a:off x="0" y="0"/>
          <a:ext cx="0" cy="0"/>
          <a:chOff x="0" y="0"/>
          <a:chExt cx="0" cy="0"/>
        </a:xfrm>
      </p:grpSpPr>
      <p:sp>
        <p:nvSpPr>
          <p:cNvPr id="2613" name="Google Shape;2613;p9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2.1. Tổng quan về NoSQL</a:t>
            </a:r>
            <a:endParaRPr>
              <a:solidFill>
                <a:schemeClr val="lt1"/>
              </a:solidFill>
            </a:endParaRPr>
          </a:p>
        </p:txBody>
      </p:sp>
      <p:sp>
        <p:nvSpPr>
          <p:cNvPr id="2614" name="Google Shape;2614;p9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CSDL cột</a:t>
            </a:r>
            <a:endParaRPr/>
          </a:p>
        </p:txBody>
      </p:sp>
      <p:sp>
        <p:nvSpPr>
          <p:cNvPr id="2615" name="Google Shape;2615;p9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616" name="Google Shape;2616;p9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Dựa trên giấy BigTable của Google</a:t>
            </a:r>
            <a:endParaRPr/>
          </a:p>
          <a:p>
            <a:pPr indent="-182563" lvl="1" marL="360363" rtl="0" algn="l">
              <a:lnSpc>
                <a:spcPct val="138461"/>
              </a:lnSpc>
              <a:spcBef>
                <a:spcPts val="200"/>
              </a:spcBef>
              <a:spcAft>
                <a:spcPts val="0"/>
              </a:spcAft>
              <a:buClr>
                <a:srgbClr val="262626"/>
              </a:buClr>
              <a:buSzPts val="1040"/>
              <a:buChar char="•"/>
            </a:pPr>
            <a:r>
              <a:rPr lang="en-US"/>
              <a:t>Dữ liệu cột được lưu cùng nhau, trái ngược với dữ liệu hàng</a:t>
            </a:r>
            <a:endParaRPr/>
          </a:p>
          <a:p>
            <a:pPr indent="-182563" lvl="1" marL="360363" rtl="0" algn="l">
              <a:lnSpc>
                <a:spcPct val="138461"/>
              </a:lnSpc>
              <a:spcBef>
                <a:spcPts val="200"/>
              </a:spcBef>
              <a:spcAft>
                <a:spcPts val="0"/>
              </a:spcAft>
              <a:buClr>
                <a:srgbClr val="262626"/>
              </a:buClr>
              <a:buSzPts val="1040"/>
              <a:buChar char="•"/>
            </a:pPr>
            <a:r>
              <a:rPr lang="en-US"/>
              <a:t>Lý tưởng cho các truy vấn tổng hợp như SUM, COUNT, AVG, MIN, v.v., vì dữ liệu có sẵn trong các cột</a:t>
            </a:r>
            <a:endParaRPr/>
          </a:p>
          <a:p>
            <a:pPr indent="-182563" lvl="1" marL="360363" rtl="0" algn="l">
              <a:lnSpc>
                <a:spcPct val="138461"/>
              </a:lnSpc>
              <a:spcBef>
                <a:spcPts val="200"/>
              </a:spcBef>
              <a:spcAft>
                <a:spcPts val="0"/>
              </a:spcAft>
              <a:buClr>
                <a:srgbClr val="262626"/>
              </a:buClr>
              <a:buSzPts val="1040"/>
              <a:buChar char="•"/>
            </a:pPr>
            <a:r>
              <a:rPr lang="en-US"/>
              <a:t>Ví dụ) HBase, Cassandra, BigTable</a:t>
            </a:r>
            <a:endParaRPr/>
          </a:p>
        </p:txBody>
      </p:sp>
      <p:graphicFrame>
        <p:nvGraphicFramePr>
          <p:cNvPr id="2617" name="Google Shape;2617;p96"/>
          <p:cNvGraphicFramePr/>
          <p:nvPr/>
        </p:nvGraphicFramePr>
        <p:xfrm>
          <a:off x="4282347" y="4263174"/>
          <a:ext cx="3000000" cy="3000000"/>
        </p:xfrm>
        <a:graphic>
          <a:graphicData uri="http://schemas.openxmlformats.org/drawingml/2006/table">
            <a:tbl>
              <a:tblPr>
                <a:noFill/>
                <a:tableStyleId>{95859E1C-D3B5-4B89-813F-5614CC74FDCA}</a:tableStyleId>
              </a:tblPr>
              <a:tblGrid>
                <a:gridCol w="1056700"/>
                <a:gridCol w="1288325"/>
                <a:gridCol w="1102425"/>
              </a:tblGrid>
              <a:tr h="535750">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hàng phím</a:t>
                      </a:r>
                      <a:endParaRPr sz="1400">
                        <a:solidFill>
                          <a:srgbClr val="3F3F3F"/>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fname</a:t>
                      </a:r>
                      <a:endParaRPr sz="1400">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Iname</a:t>
                      </a:r>
                      <a:endParaRPr sz="1400">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390925">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hkchoi</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Jean</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Choi</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390925">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jhjeon</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Scott</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Jeon</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390925">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jtjeon</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Lonan</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Jeon</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grpSp>
        <p:nvGrpSpPr>
          <p:cNvPr id="2618" name="Google Shape;2618;p96"/>
          <p:cNvGrpSpPr/>
          <p:nvPr/>
        </p:nvGrpSpPr>
        <p:grpSpPr>
          <a:xfrm>
            <a:off x="2886244" y="3717033"/>
            <a:ext cx="6241919" cy="2254653"/>
            <a:chOff x="2115914" y="3666219"/>
            <a:chExt cx="6241919" cy="2254653"/>
          </a:xfrm>
        </p:grpSpPr>
        <p:grpSp>
          <p:nvGrpSpPr>
            <p:cNvPr id="2619" name="Google Shape;2619;p96"/>
            <p:cNvGrpSpPr/>
            <p:nvPr/>
          </p:nvGrpSpPr>
          <p:grpSpPr>
            <a:xfrm>
              <a:off x="2115914" y="3721932"/>
              <a:ext cx="1205996" cy="2198940"/>
              <a:chOff x="1719145" y="3573016"/>
              <a:chExt cx="1205996" cy="2198940"/>
            </a:xfrm>
          </p:grpSpPr>
          <p:sp>
            <p:nvSpPr>
              <p:cNvPr id="2620" name="Google Shape;2620;p96"/>
              <p:cNvSpPr txBox="1"/>
              <p:nvPr/>
            </p:nvSpPr>
            <p:spPr>
              <a:xfrm>
                <a:off x="1719145" y="4063444"/>
                <a:ext cx="1040991" cy="307777"/>
              </a:xfrm>
              <a:prstGeom prst="rect">
                <a:avLst/>
              </a:prstGeom>
              <a:noFill/>
              <a:ln>
                <a:noFill/>
              </a:ln>
            </p:spPr>
            <p:txBody>
              <a:bodyPr anchorCtr="0" anchor="t" bIns="45700" lIns="91425" spcFirstLastPara="1" rIns="91425" wrap="square" tIns="45700">
                <a:spAutoFit/>
              </a:bodyPr>
              <a:lstStyle/>
              <a:p>
                <a:pPr indent="271463" lvl="0" marL="0" marR="0" rtl="0" algn="r">
                  <a:spcBef>
                    <a:spcPts val="0"/>
                  </a:spcBef>
                  <a:spcAft>
                    <a:spcPts val="0"/>
                  </a:spcAft>
                  <a:buNone/>
                </a:pPr>
                <a:r>
                  <a:rPr lang="en-US" sz="1400">
                    <a:solidFill>
                      <a:srgbClr val="1F45BC"/>
                    </a:solidFill>
                    <a:latin typeface="Arial"/>
                    <a:ea typeface="Arial"/>
                    <a:cs typeface="Arial"/>
                    <a:sym typeface="Arial"/>
                  </a:rPr>
                  <a:t>Tên cột</a:t>
                </a:r>
                <a:endParaRPr sz="1400">
                  <a:solidFill>
                    <a:srgbClr val="1F45BC"/>
                  </a:solidFill>
                  <a:latin typeface="Arial"/>
                  <a:ea typeface="Arial"/>
                  <a:cs typeface="Arial"/>
                  <a:sym typeface="Arial"/>
                </a:endParaRPr>
              </a:p>
            </p:txBody>
          </p:sp>
          <p:sp>
            <p:nvSpPr>
              <p:cNvPr id="2621" name="Google Shape;2621;p96"/>
              <p:cNvSpPr txBox="1"/>
              <p:nvPr/>
            </p:nvSpPr>
            <p:spPr>
              <a:xfrm>
                <a:off x="1789678" y="3589970"/>
                <a:ext cx="970458" cy="307777"/>
              </a:xfrm>
              <a:prstGeom prst="rect">
                <a:avLst/>
              </a:prstGeom>
              <a:noFill/>
              <a:ln>
                <a:noFill/>
              </a:ln>
            </p:spPr>
            <p:txBody>
              <a:bodyPr anchorCtr="0" anchor="t" bIns="45700" lIns="91425" spcFirstLastPara="1" rIns="91425" wrap="square" tIns="45700">
                <a:spAutoFit/>
              </a:bodyPr>
              <a:lstStyle/>
              <a:p>
                <a:pPr indent="271463" lvl="0" marL="0" marR="0" rtl="0" algn="r">
                  <a:spcBef>
                    <a:spcPts val="0"/>
                  </a:spcBef>
                  <a:spcAft>
                    <a:spcPts val="0"/>
                  </a:spcAft>
                  <a:buNone/>
                </a:pPr>
                <a:r>
                  <a:rPr lang="en-US" sz="1400">
                    <a:solidFill>
                      <a:srgbClr val="1F45BC"/>
                    </a:solidFill>
                    <a:latin typeface="Arial"/>
                    <a:ea typeface="Arial"/>
                    <a:cs typeface="Arial"/>
                    <a:sym typeface="Arial"/>
                  </a:rPr>
                  <a:t>Họ cột</a:t>
                </a:r>
                <a:endParaRPr sz="1400">
                  <a:solidFill>
                    <a:srgbClr val="1F45BC"/>
                  </a:solidFill>
                  <a:latin typeface="Arial"/>
                  <a:ea typeface="Arial"/>
                  <a:cs typeface="Arial"/>
                  <a:sym typeface="Arial"/>
                </a:endParaRPr>
              </a:p>
            </p:txBody>
          </p:sp>
          <p:sp>
            <p:nvSpPr>
              <p:cNvPr id="2622" name="Google Shape;2622;p96"/>
              <p:cNvSpPr txBox="1"/>
              <p:nvPr/>
            </p:nvSpPr>
            <p:spPr>
              <a:xfrm>
                <a:off x="1879446" y="4994146"/>
                <a:ext cx="880690" cy="307777"/>
              </a:xfrm>
              <a:prstGeom prst="rect">
                <a:avLst/>
              </a:prstGeom>
              <a:noFill/>
              <a:ln>
                <a:noFill/>
              </a:ln>
            </p:spPr>
            <p:txBody>
              <a:bodyPr anchorCtr="0" anchor="t" bIns="45700" lIns="91425" spcFirstLastPara="1" rIns="91425" wrap="square" tIns="45700">
                <a:spAutoFit/>
              </a:bodyPr>
              <a:lstStyle/>
              <a:p>
                <a:pPr indent="271463" lvl="0" marL="0" marR="0" rtl="0" algn="r">
                  <a:spcBef>
                    <a:spcPts val="0"/>
                  </a:spcBef>
                  <a:spcAft>
                    <a:spcPts val="0"/>
                  </a:spcAft>
                  <a:buNone/>
                </a:pPr>
                <a:r>
                  <a:rPr lang="en-US" sz="1400">
                    <a:solidFill>
                      <a:srgbClr val="1F45BC"/>
                    </a:solidFill>
                    <a:latin typeface="Arial"/>
                    <a:ea typeface="Arial"/>
                    <a:cs typeface="Arial"/>
                    <a:sym typeface="Arial"/>
                  </a:rPr>
                  <a:t>Hàng</a:t>
                </a:r>
                <a:endParaRPr sz="1400">
                  <a:solidFill>
                    <a:srgbClr val="1F45BC"/>
                  </a:solidFill>
                  <a:latin typeface="Arial"/>
                  <a:ea typeface="Arial"/>
                  <a:cs typeface="Arial"/>
                  <a:sym typeface="Arial"/>
                </a:endParaRPr>
              </a:p>
            </p:txBody>
          </p:sp>
          <p:sp>
            <p:nvSpPr>
              <p:cNvPr id="2623" name="Google Shape;2623;p96"/>
              <p:cNvSpPr/>
              <p:nvPr/>
            </p:nvSpPr>
            <p:spPr>
              <a:xfrm>
                <a:off x="2830649" y="3573016"/>
                <a:ext cx="72008" cy="409757"/>
              </a:xfrm>
              <a:prstGeom prst="leftBracket">
                <a:avLst>
                  <a:gd fmla="val 8333" name="adj"/>
                </a:avLst>
              </a:prstGeom>
              <a:noFill/>
              <a:ln cap="flat" cmpd="sng" w="2857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2624" name="Google Shape;2624;p96"/>
              <p:cNvSpPr/>
              <p:nvPr/>
            </p:nvSpPr>
            <p:spPr>
              <a:xfrm>
                <a:off x="2830649" y="4039741"/>
                <a:ext cx="72008" cy="523996"/>
              </a:xfrm>
              <a:prstGeom prst="leftBracket">
                <a:avLst>
                  <a:gd fmla="val 8333" name="adj"/>
                </a:avLst>
              </a:prstGeom>
              <a:noFill/>
              <a:ln cap="flat" cmpd="sng" w="2857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2625" name="Google Shape;2625;p96"/>
              <p:cNvSpPr/>
              <p:nvPr/>
            </p:nvSpPr>
            <p:spPr>
              <a:xfrm>
                <a:off x="2830648" y="4620705"/>
                <a:ext cx="94493" cy="1151251"/>
              </a:xfrm>
              <a:prstGeom prst="leftBracket">
                <a:avLst>
                  <a:gd fmla="val 8333" name="adj"/>
                </a:avLst>
              </a:prstGeom>
              <a:noFill/>
              <a:ln cap="flat" cmpd="sng" w="2857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grpSp>
        <p:sp>
          <p:nvSpPr>
            <p:cNvPr id="2626" name="Google Shape;2626;p96"/>
            <p:cNvSpPr txBox="1"/>
            <p:nvPr/>
          </p:nvSpPr>
          <p:spPr>
            <a:xfrm>
              <a:off x="7124482" y="5081177"/>
              <a:ext cx="1233351" cy="523220"/>
            </a:xfrm>
            <a:prstGeom prst="rect">
              <a:avLst/>
            </a:prstGeom>
            <a:noFill/>
            <a:ln>
              <a:noFill/>
            </a:ln>
          </p:spPr>
          <p:txBody>
            <a:bodyPr anchorCtr="0" anchor="t" bIns="45700" lIns="91425" spcFirstLastPara="1" rIns="91425" wrap="square" tIns="45700">
              <a:spAutoFit/>
            </a:bodyPr>
            <a:lstStyle/>
            <a:p>
              <a:pPr indent="271463" lvl="0" marL="0" marR="0" rtl="0" algn="l">
                <a:spcBef>
                  <a:spcPts val="0"/>
                </a:spcBef>
                <a:spcAft>
                  <a:spcPts val="0"/>
                </a:spcAft>
                <a:buNone/>
              </a:pPr>
              <a:r>
                <a:rPr lang="en-US" sz="1400">
                  <a:solidFill>
                    <a:srgbClr val="1F45BC"/>
                  </a:solidFill>
                  <a:latin typeface="Arial"/>
                  <a:ea typeface="Arial"/>
                  <a:cs typeface="Arial"/>
                  <a:sym typeface="Arial"/>
                </a:rPr>
                <a:t>Giá trị cột</a:t>
              </a:r>
              <a:endParaRPr sz="1400">
                <a:solidFill>
                  <a:srgbClr val="1F45BC"/>
                </a:solidFill>
                <a:latin typeface="Arial"/>
                <a:ea typeface="Arial"/>
                <a:cs typeface="Arial"/>
                <a:sym typeface="Arial"/>
              </a:endParaRPr>
            </a:p>
            <a:p>
              <a:pPr indent="271463" lvl="0" marL="0" marR="0" rtl="0" algn="l">
                <a:spcBef>
                  <a:spcPts val="0"/>
                </a:spcBef>
                <a:spcAft>
                  <a:spcPts val="0"/>
                </a:spcAft>
                <a:buNone/>
              </a:pPr>
              <a:r>
                <a:rPr lang="en-US" sz="1400">
                  <a:solidFill>
                    <a:srgbClr val="1F45BC"/>
                  </a:solidFill>
                  <a:latin typeface="Arial"/>
                  <a:ea typeface="Arial"/>
                  <a:cs typeface="Arial"/>
                  <a:sym typeface="Arial"/>
                </a:rPr>
                <a:t>(hoặc ô)</a:t>
              </a:r>
              <a:endParaRPr sz="1400">
                <a:solidFill>
                  <a:srgbClr val="1F45BC"/>
                </a:solidFill>
                <a:latin typeface="Arial"/>
                <a:ea typeface="Arial"/>
                <a:cs typeface="Arial"/>
                <a:sym typeface="Arial"/>
              </a:endParaRPr>
            </a:p>
          </p:txBody>
        </p:sp>
        <p:cxnSp>
          <p:nvCxnSpPr>
            <p:cNvPr id="2627" name="Google Shape;2627;p96"/>
            <p:cNvCxnSpPr/>
            <p:nvPr/>
          </p:nvCxnSpPr>
          <p:spPr>
            <a:xfrm rot="10800000">
              <a:off x="6810929" y="4889002"/>
              <a:ext cx="571801" cy="270995"/>
            </a:xfrm>
            <a:prstGeom prst="straightConnector1">
              <a:avLst/>
            </a:prstGeom>
            <a:noFill/>
            <a:ln cap="flat" cmpd="sng" w="38100">
              <a:solidFill>
                <a:srgbClr val="1F45BC"/>
              </a:solidFill>
              <a:prstDash val="solid"/>
              <a:miter lim="800000"/>
              <a:headEnd len="sm" w="sm" type="none"/>
              <a:tailEnd len="med" w="med" type="triangle"/>
            </a:ln>
          </p:spPr>
        </p:cxnSp>
        <p:cxnSp>
          <p:nvCxnSpPr>
            <p:cNvPr id="2628" name="Google Shape;2628;p96"/>
            <p:cNvCxnSpPr/>
            <p:nvPr/>
          </p:nvCxnSpPr>
          <p:spPr>
            <a:xfrm rot="10800000">
              <a:off x="6818230" y="5355726"/>
              <a:ext cx="571152" cy="2298"/>
            </a:xfrm>
            <a:prstGeom prst="straightConnector1">
              <a:avLst/>
            </a:prstGeom>
            <a:noFill/>
            <a:ln cap="flat" cmpd="sng" w="38100">
              <a:solidFill>
                <a:srgbClr val="1F45BC"/>
              </a:solidFill>
              <a:prstDash val="solid"/>
              <a:miter lim="800000"/>
              <a:headEnd len="sm" w="sm" type="none"/>
              <a:tailEnd len="med" w="med" type="triangle"/>
            </a:ln>
          </p:spPr>
        </p:cxnSp>
        <p:cxnSp>
          <p:nvCxnSpPr>
            <p:cNvPr id="2629" name="Google Shape;2629;p96"/>
            <p:cNvCxnSpPr/>
            <p:nvPr/>
          </p:nvCxnSpPr>
          <p:spPr>
            <a:xfrm flipH="1">
              <a:off x="6844787" y="5538870"/>
              <a:ext cx="544595" cy="312708"/>
            </a:xfrm>
            <a:prstGeom prst="straightConnector1">
              <a:avLst/>
            </a:prstGeom>
            <a:noFill/>
            <a:ln cap="flat" cmpd="sng" w="38100">
              <a:solidFill>
                <a:srgbClr val="1F45BC"/>
              </a:solidFill>
              <a:prstDash val="solid"/>
              <a:miter lim="800000"/>
              <a:headEnd len="sm" w="sm" type="none"/>
              <a:tailEnd len="med" w="med" type="triangle"/>
            </a:ln>
          </p:spPr>
        </p:cxnSp>
        <p:sp>
          <p:nvSpPr>
            <p:cNvPr id="2630" name="Google Shape;2630;p96"/>
            <p:cNvSpPr/>
            <p:nvPr/>
          </p:nvSpPr>
          <p:spPr>
            <a:xfrm>
              <a:off x="4906354" y="3666219"/>
              <a:ext cx="2099647" cy="444853"/>
            </a:xfrm>
            <a:prstGeom prst="roundRect">
              <a:avLst>
                <a:gd fmla="val 16667" name="adj"/>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pinfo</a:t>
              </a:r>
              <a:endParaRPr sz="1600">
                <a:solidFill>
                  <a:schemeClr val="lt1"/>
                </a:solidFill>
                <a:latin typeface="Arial"/>
                <a:ea typeface="Arial"/>
                <a:cs typeface="Arial"/>
                <a:sym typeface="Arial"/>
              </a:endParaRPr>
            </a:p>
          </p:txBody>
        </p:sp>
      </p:gr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5" name="Shape 2635"/>
        <p:cNvGrpSpPr/>
        <p:nvPr/>
      </p:nvGrpSpPr>
      <p:grpSpPr>
        <a:xfrm>
          <a:off x="0" y="0"/>
          <a:ext cx="0" cy="0"/>
          <a:chOff x="0" y="0"/>
          <a:chExt cx="0" cy="0"/>
        </a:xfrm>
      </p:grpSpPr>
      <p:sp>
        <p:nvSpPr>
          <p:cNvPr id="2636" name="Google Shape;2636;p9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2.1. Tổng quan về NoSQL</a:t>
            </a:r>
            <a:endParaRPr>
              <a:solidFill>
                <a:schemeClr val="lt1"/>
              </a:solidFill>
            </a:endParaRPr>
          </a:p>
        </p:txBody>
      </p:sp>
      <p:sp>
        <p:nvSpPr>
          <p:cNvPr id="2637" name="Google Shape;2637;p9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CSDL hướng tài liệu</a:t>
            </a:r>
            <a:endParaRPr/>
          </a:p>
        </p:txBody>
      </p:sp>
      <p:sp>
        <p:nvSpPr>
          <p:cNvPr id="2638" name="Google Shape;2638;p9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639" name="Google Shape;2639;p9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Kho lưu trữ tài liệu/XML/đối tượng</a:t>
            </a:r>
            <a:endParaRPr/>
          </a:p>
          <a:p>
            <a:pPr indent="-182563" lvl="1" marL="360363" rtl="0" algn="l">
              <a:lnSpc>
                <a:spcPct val="138461"/>
              </a:lnSpc>
              <a:spcBef>
                <a:spcPts val="200"/>
              </a:spcBef>
              <a:spcAft>
                <a:spcPts val="0"/>
              </a:spcAft>
              <a:buClr>
                <a:srgbClr val="262626"/>
              </a:buClr>
              <a:buSzPts val="1040"/>
              <a:buChar char="•"/>
            </a:pPr>
            <a:r>
              <a:rPr lang="en-US"/>
              <a:t>Dạng mở rộng của lưu trữ khóa-giá trị, không phù hợp với các truy vấn phức tạp</a:t>
            </a:r>
            <a:endParaRPr/>
          </a:p>
          <a:p>
            <a:pPr indent="-182563" lvl="1" marL="360363" rtl="0" algn="l">
              <a:lnSpc>
                <a:spcPct val="138461"/>
              </a:lnSpc>
              <a:spcBef>
                <a:spcPts val="200"/>
              </a:spcBef>
              <a:spcAft>
                <a:spcPts val="0"/>
              </a:spcAft>
              <a:buClr>
                <a:srgbClr val="262626"/>
              </a:buClr>
              <a:buSzPts val="1040"/>
              <a:buChar char="•"/>
            </a:pPr>
            <a:r>
              <a:rPr lang="en-US"/>
              <a:t>Thích hợp cho các hệ thống CMS, nền tảng blog, ứng dụng phân tích thời gian thực và thương mại điện tử</a:t>
            </a:r>
            <a:endParaRPr/>
          </a:p>
          <a:p>
            <a:pPr indent="-182563" lvl="1" marL="360363" rtl="0" algn="l">
              <a:lnSpc>
                <a:spcPct val="138461"/>
              </a:lnSpc>
              <a:spcBef>
                <a:spcPts val="200"/>
              </a:spcBef>
              <a:spcAft>
                <a:spcPts val="0"/>
              </a:spcAft>
              <a:buClr>
                <a:srgbClr val="262626"/>
              </a:buClr>
              <a:buSzPts val="1040"/>
              <a:buChar char="•"/>
            </a:pPr>
            <a:r>
              <a:rPr lang="en-US"/>
              <a:t>Một cấu trúc lưu trữ dữ liệu trong trường Giá trị tương ứng với Khóa và kiểu dữ liệu của Giá trị được lưu trữ là Tài liệu (XML, JSON..)</a:t>
            </a:r>
            <a:endParaRPr/>
          </a:p>
          <a:p>
            <a:pPr indent="-182563" lvl="1" marL="360363" rtl="0" algn="l">
              <a:lnSpc>
                <a:spcPct val="138461"/>
              </a:lnSpc>
              <a:spcBef>
                <a:spcPts val="200"/>
              </a:spcBef>
              <a:spcAft>
                <a:spcPts val="0"/>
              </a:spcAft>
              <a:buClr>
                <a:srgbClr val="262626"/>
              </a:buClr>
              <a:buSzPts val="1040"/>
              <a:buChar char="•"/>
            </a:pPr>
            <a:r>
              <a:rPr lang="en-US"/>
              <a:t>Ví dụ) MongoDB, CouchDB, Elaticsearch</a:t>
            </a:r>
            <a:endParaRPr/>
          </a:p>
        </p:txBody>
      </p:sp>
      <p:sp>
        <p:nvSpPr>
          <p:cNvPr id="2640" name="Google Shape;2640;p95"/>
          <p:cNvSpPr/>
          <p:nvPr/>
        </p:nvSpPr>
        <p:spPr>
          <a:xfrm>
            <a:off x="2779725" y="4322568"/>
            <a:ext cx="1532061" cy="1984981"/>
          </a:xfrm>
          <a:prstGeom prst="roundRect">
            <a:avLst>
              <a:gd fmla="val 5432"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C000"/>
              </a:solidFill>
              <a:latin typeface="Arial"/>
              <a:ea typeface="Arial"/>
              <a:cs typeface="Arial"/>
              <a:sym typeface="Arial"/>
            </a:endParaRPr>
          </a:p>
        </p:txBody>
      </p:sp>
      <p:sp>
        <p:nvSpPr>
          <p:cNvPr id="2641" name="Google Shape;2641;p95"/>
          <p:cNvSpPr/>
          <p:nvPr/>
        </p:nvSpPr>
        <p:spPr>
          <a:xfrm>
            <a:off x="2846225" y="5603181"/>
            <a:ext cx="1532061" cy="396043"/>
          </a:xfrm>
          <a:prstGeom prst="roundRect">
            <a:avLst>
              <a:gd fmla="val 16667" name="adj"/>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Tài liệu 1</a:t>
            </a:r>
            <a:endParaRPr/>
          </a:p>
        </p:txBody>
      </p:sp>
      <p:sp>
        <p:nvSpPr>
          <p:cNvPr id="2642" name="Google Shape;2642;p95"/>
          <p:cNvSpPr/>
          <p:nvPr/>
        </p:nvSpPr>
        <p:spPr>
          <a:xfrm>
            <a:off x="4538246" y="5724723"/>
            <a:ext cx="1532061" cy="396043"/>
          </a:xfrm>
          <a:prstGeom prst="roundRect">
            <a:avLst>
              <a:gd fmla="val 16667" name="adj"/>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Tài liệu 2</a:t>
            </a:r>
            <a:endParaRPr/>
          </a:p>
        </p:txBody>
      </p:sp>
      <p:sp>
        <p:nvSpPr>
          <p:cNvPr id="2643" name="Google Shape;2643;p95"/>
          <p:cNvSpPr/>
          <p:nvPr/>
        </p:nvSpPr>
        <p:spPr>
          <a:xfrm>
            <a:off x="6242864" y="5868739"/>
            <a:ext cx="1532061" cy="396043"/>
          </a:xfrm>
          <a:prstGeom prst="roundRect">
            <a:avLst>
              <a:gd fmla="val 16667" name="adj"/>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Tài liệu 3</a:t>
            </a:r>
            <a:endParaRPr/>
          </a:p>
        </p:txBody>
      </p:sp>
      <p:pic>
        <p:nvPicPr>
          <p:cNvPr id="2644" name="Google Shape;2644;p95"/>
          <p:cNvPicPr preferRelativeResize="0"/>
          <p:nvPr/>
        </p:nvPicPr>
        <p:blipFill rotWithShape="1">
          <a:blip r:embed="rId3">
            <a:alphaModFix/>
          </a:blip>
          <a:srcRect b="0" l="0" r="0" t="0"/>
          <a:stretch/>
        </p:blipFill>
        <p:spPr>
          <a:xfrm>
            <a:off x="3027983" y="3868293"/>
            <a:ext cx="1226467" cy="1571983"/>
          </a:xfrm>
          <a:prstGeom prst="rect">
            <a:avLst/>
          </a:prstGeom>
          <a:noFill/>
          <a:ln>
            <a:noFill/>
          </a:ln>
        </p:spPr>
      </p:pic>
      <p:pic>
        <p:nvPicPr>
          <p:cNvPr id="2645" name="Google Shape;2645;p95"/>
          <p:cNvPicPr preferRelativeResize="0"/>
          <p:nvPr/>
        </p:nvPicPr>
        <p:blipFill rotWithShape="1">
          <a:blip r:embed="rId3">
            <a:alphaModFix/>
          </a:blip>
          <a:srcRect b="0" l="0" r="0" t="0"/>
          <a:stretch/>
        </p:blipFill>
        <p:spPr>
          <a:xfrm>
            <a:off x="4746121" y="4012309"/>
            <a:ext cx="1226467" cy="1571983"/>
          </a:xfrm>
          <a:prstGeom prst="rect">
            <a:avLst/>
          </a:prstGeom>
          <a:noFill/>
          <a:ln>
            <a:noFill/>
          </a:ln>
        </p:spPr>
      </p:pic>
      <p:pic>
        <p:nvPicPr>
          <p:cNvPr id="2646" name="Google Shape;2646;p95"/>
          <p:cNvPicPr preferRelativeResize="0"/>
          <p:nvPr/>
        </p:nvPicPr>
        <p:blipFill rotWithShape="1">
          <a:blip r:embed="rId3">
            <a:alphaModFix/>
          </a:blip>
          <a:srcRect b="0" l="0" r="0" t="0"/>
          <a:stretch/>
        </p:blipFill>
        <p:spPr>
          <a:xfrm>
            <a:off x="6406509" y="4100290"/>
            <a:ext cx="1226467" cy="1571983"/>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1" name="Shape 2651"/>
        <p:cNvGrpSpPr/>
        <p:nvPr/>
      </p:nvGrpSpPr>
      <p:grpSpPr>
        <a:xfrm>
          <a:off x="0" y="0"/>
          <a:ext cx="0" cy="0"/>
          <a:chOff x="0" y="0"/>
          <a:chExt cx="0" cy="0"/>
        </a:xfrm>
      </p:grpSpPr>
      <p:sp>
        <p:nvSpPr>
          <p:cNvPr id="2652" name="Google Shape;2652;p9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2.1. Tổng quan về NoSQL</a:t>
            </a:r>
            <a:endParaRPr>
              <a:solidFill>
                <a:schemeClr val="lt1"/>
              </a:solidFill>
            </a:endParaRPr>
          </a:p>
        </p:txBody>
      </p:sp>
      <p:sp>
        <p:nvSpPr>
          <p:cNvPr id="2653" name="Google Shape;2653;p9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CSDL đồ thị</a:t>
            </a:r>
            <a:endParaRPr/>
          </a:p>
        </p:txBody>
      </p:sp>
      <p:sp>
        <p:nvSpPr>
          <p:cNvPr id="2654" name="Google Shape;2654;p9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sp>
        <p:nvSpPr>
          <p:cNvPr id="2655" name="Google Shape;2655;p97"/>
          <p:cNvSpPr txBox="1"/>
          <p:nvPr>
            <p:ph idx="4" type="body"/>
          </p:nvPr>
        </p:nvSpPr>
        <p:spPr>
          <a:xfrm>
            <a:off x="-1503715" y="1614493"/>
            <a:ext cx="4417200"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Kho lưu trữ đồ thị</a:t>
            </a:r>
            <a:endParaRPr/>
          </a:p>
          <a:p>
            <a:pPr indent="-182563" lvl="1" marL="360363" rtl="0" algn="l">
              <a:lnSpc>
                <a:spcPct val="138461"/>
              </a:lnSpc>
              <a:spcBef>
                <a:spcPts val="200"/>
              </a:spcBef>
              <a:spcAft>
                <a:spcPts val="0"/>
              </a:spcAft>
              <a:buClr>
                <a:srgbClr val="262626"/>
              </a:buClr>
              <a:buSzPts val="1040"/>
              <a:buChar char="•"/>
            </a:pPr>
            <a:r>
              <a:rPr lang="en-US"/>
              <a:t>Lưu trữ dữ liệu trong cấu trúc đồ thị</a:t>
            </a:r>
            <a:endParaRPr/>
          </a:p>
          <a:p>
            <a:pPr indent="-182563" lvl="1" marL="360363" rtl="0" algn="l">
              <a:lnSpc>
                <a:spcPct val="138461"/>
              </a:lnSpc>
              <a:spcBef>
                <a:spcPts val="200"/>
              </a:spcBef>
              <a:spcAft>
                <a:spcPts val="0"/>
              </a:spcAft>
              <a:buClr>
                <a:srgbClr val="262626"/>
              </a:buClr>
              <a:buSzPts val="1040"/>
              <a:buChar char="•"/>
            </a:pPr>
            <a:r>
              <a:rPr lang="en-US"/>
              <a:t>Các nút được lưu trữ độc lập và mối quan hệ giữa các node (cạnh) được lưu trữ với dữ liệu</a:t>
            </a:r>
            <a:endParaRPr/>
          </a:p>
          <a:p>
            <a:pPr indent="-182563" lvl="1" marL="360363" rtl="0" algn="l">
              <a:lnSpc>
                <a:spcPct val="138461"/>
              </a:lnSpc>
              <a:spcBef>
                <a:spcPts val="200"/>
              </a:spcBef>
              <a:spcAft>
                <a:spcPts val="0"/>
              </a:spcAft>
              <a:buClr>
                <a:srgbClr val="262626"/>
              </a:buClr>
              <a:buSzPts val="1040"/>
              <a:buChar char="•"/>
            </a:pPr>
            <a:r>
              <a:rPr lang="en-US"/>
              <a:t>Chủ yếu được sử dụng cho các mạng xã hội, hậu cần và dữ liệu không gian</a:t>
            </a:r>
            <a:endParaRPr/>
          </a:p>
          <a:p>
            <a:pPr indent="-182563" lvl="1" marL="360363" rtl="0" algn="l">
              <a:lnSpc>
                <a:spcPct val="138461"/>
              </a:lnSpc>
              <a:spcBef>
                <a:spcPts val="200"/>
              </a:spcBef>
              <a:spcAft>
                <a:spcPts val="0"/>
              </a:spcAft>
              <a:buClr>
                <a:srgbClr val="262626"/>
              </a:buClr>
              <a:buSzPts val="1040"/>
              <a:buChar char="•"/>
            </a:pPr>
            <a:r>
              <a:rPr lang="en-US"/>
              <a:t>Ví dụ) Neo4j, OrientDB</a:t>
            </a:r>
            <a:endParaRPr/>
          </a:p>
        </p:txBody>
      </p:sp>
      <p:grpSp>
        <p:nvGrpSpPr>
          <p:cNvPr id="2656" name="Google Shape;2656;p97"/>
          <p:cNvGrpSpPr/>
          <p:nvPr/>
        </p:nvGrpSpPr>
        <p:grpSpPr>
          <a:xfrm>
            <a:off x="4351042" y="2847365"/>
            <a:ext cx="4692165" cy="3406797"/>
            <a:chOff x="4586347" y="2937861"/>
            <a:chExt cx="4692165" cy="3406797"/>
          </a:xfrm>
        </p:grpSpPr>
        <p:sp>
          <p:nvSpPr>
            <p:cNvPr id="2657" name="Google Shape;2657;p97"/>
            <p:cNvSpPr/>
            <p:nvPr/>
          </p:nvSpPr>
          <p:spPr>
            <a:xfrm>
              <a:off x="6360354" y="3250471"/>
              <a:ext cx="1224000" cy="1224000"/>
            </a:xfrm>
            <a:prstGeom prst="ellipse">
              <a:avLst/>
            </a:prstGeom>
            <a:solidFill>
              <a:srgbClr val="66A1FE"/>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1F45BC"/>
                </a:solidFill>
                <a:latin typeface="Arial"/>
                <a:ea typeface="Arial"/>
                <a:cs typeface="Arial"/>
                <a:sym typeface="Arial"/>
              </a:endParaRPr>
            </a:p>
          </p:txBody>
        </p:sp>
        <p:sp>
          <p:nvSpPr>
            <p:cNvPr id="2658" name="Google Shape;2658;p97"/>
            <p:cNvSpPr/>
            <p:nvPr/>
          </p:nvSpPr>
          <p:spPr>
            <a:xfrm>
              <a:off x="4635539" y="5116959"/>
              <a:ext cx="1224000" cy="1224000"/>
            </a:xfrm>
            <a:prstGeom prst="ellipse">
              <a:avLst/>
            </a:prstGeom>
            <a:solidFill>
              <a:srgbClr val="D9D9D9"/>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1F45BC"/>
                </a:solidFill>
                <a:latin typeface="Arial"/>
                <a:ea typeface="Arial"/>
                <a:cs typeface="Arial"/>
                <a:sym typeface="Arial"/>
              </a:endParaRPr>
            </a:p>
          </p:txBody>
        </p:sp>
        <p:sp>
          <p:nvSpPr>
            <p:cNvPr id="2659" name="Google Shape;2659;p97"/>
            <p:cNvSpPr/>
            <p:nvPr/>
          </p:nvSpPr>
          <p:spPr>
            <a:xfrm>
              <a:off x="8054512" y="5120658"/>
              <a:ext cx="1224000" cy="1224000"/>
            </a:xfrm>
            <a:prstGeom prst="ellipse">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1F45BC"/>
                </a:solidFill>
                <a:latin typeface="Arial"/>
                <a:ea typeface="Arial"/>
                <a:cs typeface="Arial"/>
                <a:sym typeface="Arial"/>
              </a:endParaRPr>
            </a:p>
          </p:txBody>
        </p:sp>
        <p:cxnSp>
          <p:nvCxnSpPr>
            <p:cNvPr id="2660" name="Google Shape;2660;p97"/>
            <p:cNvCxnSpPr/>
            <p:nvPr/>
          </p:nvCxnSpPr>
          <p:spPr>
            <a:xfrm>
              <a:off x="7492091" y="4425621"/>
              <a:ext cx="666523" cy="750930"/>
            </a:xfrm>
            <a:prstGeom prst="straightConnector1">
              <a:avLst/>
            </a:prstGeom>
            <a:noFill/>
            <a:ln cap="flat" cmpd="sng" w="38100">
              <a:solidFill>
                <a:srgbClr val="1F45BC"/>
              </a:solidFill>
              <a:prstDash val="solid"/>
              <a:miter lim="800000"/>
              <a:headEnd len="sm" w="sm" type="none"/>
              <a:tailEnd len="med" w="med" type="triangle"/>
            </a:ln>
          </p:spPr>
        </p:cxnSp>
        <p:cxnSp>
          <p:nvCxnSpPr>
            <p:cNvPr id="2661" name="Google Shape;2661;p97"/>
            <p:cNvCxnSpPr/>
            <p:nvPr/>
          </p:nvCxnSpPr>
          <p:spPr>
            <a:xfrm flipH="1">
              <a:off x="5684169" y="4400680"/>
              <a:ext cx="676184" cy="673060"/>
            </a:xfrm>
            <a:prstGeom prst="straightConnector1">
              <a:avLst/>
            </a:prstGeom>
            <a:noFill/>
            <a:ln cap="flat" cmpd="sng" w="38100">
              <a:solidFill>
                <a:srgbClr val="1F45BC"/>
              </a:solidFill>
              <a:prstDash val="solid"/>
              <a:miter lim="800000"/>
              <a:headEnd len="sm" w="sm" type="none"/>
              <a:tailEnd len="med" w="med" type="triangle"/>
            </a:ln>
          </p:spPr>
        </p:cxnSp>
        <p:cxnSp>
          <p:nvCxnSpPr>
            <p:cNvPr id="2662" name="Google Shape;2662;p97"/>
            <p:cNvCxnSpPr/>
            <p:nvPr/>
          </p:nvCxnSpPr>
          <p:spPr>
            <a:xfrm rot="10800000">
              <a:off x="6046531" y="5840684"/>
              <a:ext cx="1769789" cy="0"/>
            </a:xfrm>
            <a:prstGeom prst="straightConnector1">
              <a:avLst/>
            </a:prstGeom>
            <a:noFill/>
            <a:ln cap="flat" cmpd="sng" w="38100">
              <a:solidFill>
                <a:srgbClr val="1F45BC"/>
              </a:solidFill>
              <a:prstDash val="solid"/>
              <a:miter lim="800000"/>
              <a:headEnd len="sm" w="sm" type="none"/>
              <a:tailEnd len="med" w="med" type="triangle"/>
            </a:ln>
          </p:spPr>
        </p:cxnSp>
        <p:sp>
          <p:nvSpPr>
            <p:cNvPr id="2663" name="Google Shape;2663;p97"/>
            <p:cNvSpPr/>
            <p:nvPr/>
          </p:nvSpPr>
          <p:spPr>
            <a:xfrm>
              <a:off x="6366484" y="3636406"/>
              <a:ext cx="1252266" cy="3847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900">
                  <a:solidFill>
                    <a:schemeClr val="lt1"/>
                  </a:solidFill>
                  <a:latin typeface="Arial"/>
                  <a:ea typeface="Arial"/>
                  <a:cs typeface="Arial"/>
                  <a:sym typeface="Arial"/>
                </a:rPr>
                <a:t>Mọi người</a:t>
              </a:r>
              <a:endParaRPr sz="1900">
                <a:solidFill>
                  <a:schemeClr val="lt1"/>
                </a:solidFill>
                <a:latin typeface="Arial"/>
                <a:ea typeface="Arial"/>
                <a:cs typeface="Arial"/>
                <a:sym typeface="Arial"/>
              </a:endParaRPr>
            </a:p>
          </p:txBody>
        </p:sp>
        <p:sp>
          <p:nvSpPr>
            <p:cNvPr id="2664" name="Google Shape;2664;p97"/>
            <p:cNvSpPr/>
            <p:nvPr/>
          </p:nvSpPr>
          <p:spPr>
            <a:xfrm>
              <a:off x="4586347" y="5528164"/>
              <a:ext cx="1316386" cy="3847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900">
                  <a:solidFill>
                    <a:srgbClr val="1F45BC"/>
                  </a:solidFill>
                  <a:latin typeface="Arial"/>
                  <a:ea typeface="Arial"/>
                  <a:cs typeface="Arial"/>
                  <a:sym typeface="Arial"/>
                </a:rPr>
                <a:t>Thành phố</a:t>
              </a:r>
              <a:endParaRPr sz="1900">
                <a:solidFill>
                  <a:srgbClr val="1F45BC"/>
                </a:solidFill>
                <a:latin typeface="Arial"/>
                <a:ea typeface="Arial"/>
                <a:cs typeface="Arial"/>
                <a:sym typeface="Arial"/>
              </a:endParaRPr>
            </a:p>
          </p:txBody>
        </p:sp>
        <p:sp>
          <p:nvSpPr>
            <p:cNvPr id="2665" name="Google Shape;2665;p97"/>
            <p:cNvSpPr/>
            <p:nvPr/>
          </p:nvSpPr>
          <p:spPr>
            <a:xfrm>
              <a:off x="8058014" y="5528164"/>
              <a:ext cx="1217000" cy="3847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900">
                  <a:solidFill>
                    <a:srgbClr val="1F45BC"/>
                  </a:solidFill>
                  <a:latin typeface="Arial"/>
                  <a:ea typeface="Arial"/>
                  <a:cs typeface="Arial"/>
                  <a:sym typeface="Arial"/>
                </a:rPr>
                <a:t>Nhà hàng</a:t>
              </a:r>
              <a:endParaRPr sz="1900">
                <a:solidFill>
                  <a:srgbClr val="1F45BC"/>
                </a:solidFill>
                <a:latin typeface="Arial"/>
                <a:ea typeface="Arial"/>
                <a:cs typeface="Arial"/>
                <a:sym typeface="Arial"/>
              </a:endParaRPr>
            </a:p>
          </p:txBody>
        </p:sp>
        <p:sp>
          <p:nvSpPr>
            <p:cNvPr id="2666" name="Google Shape;2666;p97"/>
            <p:cNvSpPr/>
            <p:nvPr/>
          </p:nvSpPr>
          <p:spPr>
            <a:xfrm rot="-2700000">
              <a:off x="4500846" y="4580988"/>
              <a:ext cx="2381721" cy="276999"/>
            </a:xfrm>
            <a:prstGeom prst="rect">
              <a:avLst/>
            </a:prstGeom>
            <a:noFill/>
            <a:ln>
              <a:noFill/>
            </a:ln>
          </p:spPr>
          <p:txBody>
            <a:bodyPr anchorCtr="0" anchor="t" bIns="45700" lIns="91425" spcFirstLastPara="1" rIns="91425" wrap="square" tIns="45700">
              <a:spAutoFit/>
            </a:bodyPr>
            <a:lstStyle/>
            <a:p>
              <a:pPr indent="0" lvl="1" marL="457187" marR="0" rtl="0" algn="ctr">
                <a:spcBef>
                  <a:spcPts val="0"/>
                </a:spcBef>
                <a:spcAft>
                  <a:spcPts val="0"/>
                </a:spcAft>
                <a:buNone/>
              </a:pPr>
              <a:r>
                <a:rPr b="0" i="0" lang="en-US" sz="1200" u="none" cap="none" strike="noStrike">
                  <a:solidFill>
                    <a:srgbClr val="1F45BC"/>
                  </a:solidFill>
                  <a:latin typeface="Arial"/>
                  <a:ea typeface="Arial"/>
                  <a:cs typeface="Arial"/>
                  <a:sym typeface="Arial"/>
                </a:rPr>
                <a:t>LivesIn(địa chỉ,...,...)</a:t>
              </a:r>
              <a:endParaRPr/>
            </a:p>
          </p:txBody>
        </p:sp>
        <p:sp>
          <p:nvSpPr>
            <p:cNvPr id="2667" name="Google Shape;2667;p97"/>
            <p:cNvSpPr/>
            <p:nvPr/>
          </p:nvSpPr>
          <p:spPr>
            <a:xfrm rot="-2700000">
              <a:off x="5097954" y="4989816"/>
              <a:ext cx="2345251" cy="461665"/>
            </a:xfrm>
            <a:prstGeom prst="rect">
              <a:avLst/>
            </a:prstGeom>
            <a:noFill/>
            <a:ln>
              <a:noFill/>
            </a:ln>
          </p:spPr>
          <p:txBody>
            <a:bodyPr anchorCtr="0" anchor="t" bIns="45700" lIns="91425" spcFirstLastPara="1" rIns="91425" wrap="square" tIns="45700">
              <a:spAutoFit/>
            </a:bodyPr>
            <a:lstStyle/>
            <a:p>
              <a:pPr indent="0" lvl="1" marL="457187" marR="0" rtl="0" algn="ctr">
                <a:spcBef>
                  <a:spcPts val="0"/>
                </a:spcBef>
                <a:spcAft>
                  <a:spcPts val="0"/>
                </a:spcAft>
                <a:buNone/>
              </a:pPr>
              <a:r>
                <a:rPr b="0" i="0" lang="en-US" sz="1200" u="none" cap="none" strike="noStrike">
                  <a:solidFill>
                    <a:srgbClr val="1F45BC"/>
                  </a:solidFill>
                  <a:latin typeface="Arial"/>
                  <a:ea typeface="Arial"/>
                  <a:cs typeface="Arial"/>
                  <a:sym typeface="Arial"/>
                </a:rPr>
                <a:t>Lượt thích (xếp hạng, đánh giá...)</a:t>
              </a:r>
              <a:endParaRPr b="0" i="0" sz="1200" u="none" cap="none" strike="noStrike">
                <a:solidFill>
                  <a:srgbClr val="1F45BC"/>
                </a:solidFill>
                <a:latin typeface="Arial"/>
                <a:ea typeface="Arial"/>
                <a:cs typeface="Arial"/>
                <a:sym typeface="Arial"/>
              </a:endParaRPr>
            </a:p>
          </p:txBody>
        </p:sp>
        <p:cxnSp>
          <p:nvCxnSpPr>
            <p:cNvPr id="2668" name="Google Shape;2668;p97"/>
            <p:cNvCxnSpPr/>
            <p:nvPr/>
          </p:nvCxnSpPr>
          <p:spPr>
            <a:xfrm flipH="1" rot="10800000">
              <a:off x="5904674" y="4578452"/>
              <a:ext cx="650158" cy="647155"/>
            </a:xfrm>
            <a:prstGeom prst="straightConnector1">
              <a:avLst/>
            </a:prstGeom>
            <a:noFill/>
            <a:ln cap="flat" cmpd="sng" w="38100">
              <a:solidFill>
                <a:srgbClr val="1F45BC"/>
              </a:solidFill>
              <a:prstDash val="solid"/>
              <a:miter lim="800000"/>
              <a:headEnd len="sm" w="sm" type="none"/>
              <a:tailEnd len="med" w="med" type="triangle"/>
            </a:ln>
          </p:spPr>
        </p:cxnSp>
        <p:sp>
          <p:nvSpPr>
            <p:cNvPr id="2669" name="Google Shape;2669;p97"/>
            <p:cNvSpPr/>
            <p:nvPr/>
          </p:nvSpPr>
          <p:spPr>
            <a:xfrm>
              <a:off x="6159735" y="5929014"/>
              <a:ext cx="17075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1F45BC"/>
                  </a:solidFill>
                  <a:latin typeface="Arial"/>
                  <a:ea typeface="Arial"/>
                  <a:cs typeface="Arial"/>
                  <a:sym typeface="Arial"/>
                </a:rPr>
                <a:t>LocatedIn(địa chỉ,...,...)</a:t>
              </a:r>
              <a:endParaRPr sz="1200">
                <a:solidFill>
                  <a:srgbClr val="1F45BC"/>
                </a:solidFill>
                <a:latin typeface="Arial"/>
                <a:ea typeface="Arial"/>
                <a:cs typeface="Arial"/>
                <a:sym typeface="Arial"/>
              </a:endParaRPr>
            </a:p>
          </p:txBody>
        </p:sp>
        <p:sp>
          <p:nvSpPr>
            <p:cNvPr id="2670" name="Google Shape;2670;p97"/>
            <p:cNvSpPr/>
            <p:nvPr/>
          </p:nvSpPr>
          <p:spPr>
            <a:xfrm rot="2890937">
              <a:off x="6823946" y="4231195"/>
              <a:ext cx="2111475" cy="461665"/>
            </a:xfrm>
            <a:prstGeom prst="rect">
              <a:avLst/>
            </a:prstGeom>
            <a:noFill/>
            <a:ln>
              <a:noFill/>
            </a:ln>
          </p:spPr>
          <p:txBody>
            <a:bodyPr anchorCtr="0" anchor="t" bIns="45700" lIns="91425" spcFirstLastPara="1" rIns="91425" wrap="square" tIns="45700">
              <a:spAutoFit/>
            </a:bodyPr>
            <a:lstStyle/>
            <a:p>
              <a:pPr indent="0" lvl="1" marL="457187" marR="0" rtl="0" algn="ctr">
                <a:spcBef>
                  <a:spcPts val="0"/>
                </a:spcBef>
                <a:spcAft>
                  <a:spcPts val="0"/>
                </a:spcAft>
                <a:buNone/>
              </a:pPr>
              <a:r>
                <a:rPr b="0" i="0" lang="en-US" sz="1200" u="none" cap="none" strike="noStrike">
                  <a:solidFill>
                    <a:srgbClr val="1F45BC"/>
                  </a:solidFill>
                  <a:latin typeface="Arial"/>
                  <a:ea typeface="Arial"/>
                  <a:cs typeface="Arial"/>
                  <a:sym typeface="Arial"/>
                </a:rPr>
                <a:t>Lượt thích (xếp hạng, </a:t>
              </a:r>
              <a:endParaRPr b="0" i="0" sz="1200" u="none" cap="none" strike="noStrike">
                <a:solidFill>
                  <a:srgbClr val="1F45BC"/>
                </a:solidFill>
                <a:latin typeface="Arial"/>
                <a:ea typeface="Arial"/>
                <a:cs typeface="Arial"/>
                <a:sym typeface="Arial"/>
              </a:endParaRPr>
            </a:p>
            <a:p>
              <a:pPr indent="0" lvl="1" marL="457187" marR="0" rtl="0" algn="ctr">
                <a:spcBef>
                  <a:spcPts val="0"/>
                </a:spcBef>
                <a:spcAft>
                  <a:spcPts val="0"/>
                </a:spcAft>
                <a:buNone/>
              </a:pPr>
              <a:r>
                <a:rPr b="0" i="0" lang="en-US" sz="1200" u="none" cap="none" strike="noStrike">
                  <a:solidFill>
                    <a:srgbClr val="1F45BC"/>
                  </a:solidFill>
                  <a:latin typeface="Arial"/>
                  <a:ea typeface="Arial"/>
                  <a:cs typeface="Arial"/>
                  <a:sym typeface="Arial"/>
                </a:rPr>
                <a:t>đánh giá...)</a:t>
              </a:r>
              <a:endParaRPr b="0" i="0" sz="1200" u="none" cap="none" strike="noStrike">
                <a:solidFill>
                  <a:srgbClr val="1F45BC"/>
                </a:solidFill>
                <a:latin typeface="Arial"/>
                <a:ea typeface="Arial"/>
                <a:cs typeface="Arial"/>
                <a:sym typeface="Arial"/>
              </a:endParaRPr>
            </a:p>
          </p:txBody>
        </p:sp>
        <p:sp>
          <p:nvSpPr>
            <p:cNvPr id="2671" name="Google Shape;2671;p97"/>
            <p:cNvSpPr/>
            <p:nvPr/>
          </p:nvSpPr>
          <p:spPr>
            <a:xfrm>
              <a:off x="7022651" y="2937861"/>
              <a:ext cx="72808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Bạn bè</a:t>
              </a:r>
              <a:endParaRPr sz="1400">
                <a:solidFill>
                  <a:srgbClr val="1F45BC"/>
                </a:solidFill>
                <a:latin typeface="Arial"/>
                <a:ea typeface="Arial"/>
                <a:cs typeface="Arial"/>
                <a:sym typeface="Arial"/>
              </a:endParaRPr>
            </a:p>
          </p:txBody>
        </p:sp>
        <p:grpSp>
          <p:nvGrpSpPr>
            <p:cNvPr id="2672" name="Google Shape;2672;p97"/>
            <p:cNvGrpSpPr/>
            <p:nvPr/>
          </p:nvGrpSpPr>
          <p:grpSpPr>
            <a:xfrm>
              <a:off x="6824551" y="3000717"/>
              <a:ext cx="180762" cy="263272"/>
              <a:chOff x="5580235" y="2782268"/>
              <a:chExt cx="201124" cy="292925"/>
            </a:xfrm>
          </p:grpSpPr>
          <p:cxnSp>
            <p:nvCxnSpPr>
              <p:cNvPr id="2673" name="Google Shape;2673;p97"/>
              <p:cNvCxnSpPr/>
              <p:nvPr/>
            </p:nvCxnSpPr>
            <p:spPr>
              <a:xfrm flipH="1" rot="10800000">
                <a:off x="5580235" y="2793004"/>
                <a:ext cx="201124" cy="2516"/>
              </a:xfrm>
              <a:prstGeom prst="straightConnector1">
                <a:avLst/>
              </a:prstGeom>
              <a:noFill/>
              <a:ln cap="flat" cmpd="sng" w="38100">
                <a:solidFill>
                  <a:srgbClr val="1F45BC"/>
                </a:solidFill>
                <a:prstDash val="solid"/>
                <a:miter lim="800000"/>
                <a:headEnd len="sm" w="sm" type="none"/>
                <a:tailEnd len="sm" w="sm" type="none"/>
              </a:ln>
            </p:spPr>
          </p:cxnSp>
          <p:cxnSp>
            <p:nvCxnSpPr>
              <p:cNvPr id="2674" name="Google Shape;2674;p97"/>
              <p:cNvCxnSpPr/>
              <p:nvPr/>
            </p:nvCxnSpPr>
            <p:spPr>
              <a:xfrm flipH="1">
                <a:off x="5767228" y="2782268"/>
                <a:ext cx="1" cy="230336"/>
              </a:xfrm>
              <a:prstGeom prst="straightConnector1">
                <a:avLst/>
              </a:prstGeom>
              <a:noFill/>
              <a:ln cap="flat" cmpd="sng" w="38100">
                <a:solidFill>
                  <a:srgbClr val="1F45BC"/>
                </a:solidFill>
                <a:prstDash val="solid"/>
                <a:miter lim="800000"/>
                <a:headEnd len="sm" w="sm" type="none"/>
                <a:tailEnd len="sm" w="sm" type="none"/>
              </a:ln>
            </p:spPr>
          </p:cxnSp>
          <p:cxnSp>
            <p:nvCxnSpPr>
              <p:cNvPr id="2675" name="Google Shape;2675;p97"/>
              <p:cNvCxnSpPr/>
              <p:nvPr/>
            </p:nvCxnSpPr>
            <p:spPr>
              <a:xfrm>
                <a:off x="5580236" y="2787157"/>
                <a:ext cx="1" cy="288036"/>
              </a:xfrm>
              <a:prstGeom prst="straightConnector1">
                <a:avLst/>
              </a:prstGeom>
              <a:noFill/>
              <a:ln cap="flat" cmpd="sng" w="38100">
                <a:solidFill>
                  <a:srgbClr val="1F45BC"/>
                </a:solidFill>
                <a:prstDash val="solid"/>
                <a:miter lim="800000"/>
                <a:headEnd len="sm" w="sm" type="none"/>
                <a:tailEnd len="med" w="med" type="triangle"/>
              </a:ln>
            </p:spPr>
          </p:cxnSp>
        </p:grpSp>
      </p:gr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0" name="Shape 2680"/>
        <p:cNvGrpSpPr/>
        <p:nvPr/>
      </p:nvGrpSpPr>
      <p:grpSpPr>
        <a:xfrm>
          <a:off x="0" y="0"/>
          <a:ext cx="0" cy="0"/>
          <a:chOff x="0" y="0"/>
          <a:chExt cx="0" cy="0"/>
        </a:xfrm>
      </p:grpSpPr>
      <p:sp>
        <p:nvSpPr>
          <p:cNvPr id="2681" name="Google Shape;2681;p9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solidFill>
                  <a:schemeClr val="lt1"/>
                </a:solidFill>
              </a:rPr>
              <a:t>2.1. Tổng quan về NoSQL</a:t>
            </a:r>
            <a:endParaRPr>
              <a:solidFill>
                <a:schemeClr val="lt1"/>
              </a:solidFill>
            </a:endParaRPr>
          </a:p>
        </p:txBody>
      </p:sp>
      <p:sp>
        <p:nvSpPr>
          <p:cNvPr id="2682" name="Google Shape;2682;p9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Tóm tắt về Lưu trữ dữ liệu NoSQL</a:t>
            </a:r>
            <a:endParaRPr/>
          </a:p>
        </p:txBody>
      </p:sp>
      <p:sp>
        <p:nvSpPr>
          <p:cNvPr id="2683" name="Google Shape;2683;p9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graphicFrame>
        <p:nvGraphicFramePr>
          <p:cNvPr id="2684" name="Google Shape;2684;p98"/>
          <p:cNvGraphicFramePr/>
          <p:nvPr/>
        </p:nvGraphicFramePr>
        <p:xfrm>
          <a:off x="532894" y="2535600"/>
          <a:ext cx="3000000" cy="3000000"/>
        </p:xfrm>
        <a:graphic>
          <a:graphicData uri="http://schemas.openxmlformats.org/drawingml/2006/table">
            <a:tbl>
              <a:tblPr>
                <a:noFill/>
                <a:tableStyleId>{95859E1C-D3B5-4B89-813F-5614CC74FDCA}</a:tableStyleId>
              </a:tblPr>
              <a:tblGrid>
                <a:gridCol w="1792625"/>
                <a:gridCol w="1061150"/>
                <a:gridCol w="1614300"/>
                <a:gridCol w="1396275"/>
                <a:gridCol w="1466100"/>
                <a:gridCol w="1466100"/>
              </a:tblGrid>
              <a:tr h="376550">
                <a:tc>
                  <a:txBody>
                    <a:bodyPr/>
                    <a:lstStyle/>
                    <a:p>
                      <a:pPr indent="0" lvl="0" marL="0" marR="0" rtl="0" algn="ctr">
                        <a:spcBef>
                          <a:spcPts val="0"/>
                        </a:spcBef>
                        <a:spcAft>
                          <a:spcPts val="0"/>
                        </a:spcAft>
                        <a:buNone/>
                      </a:pPr>
                      <a:r>
                        <a:rPr b="0" lang="en-US" sz="1400">
                          <a:solidFill>
                            <a:schemeClr val="dk1"/>
                          </a:solidFill>
                          <a:latin typeface="Arial"/>
                          <a:ea typeface="Arial"/>
                          <a:cs typeface="Arial"/>
                          <a:sym typeface="Arial"/>
                        </a:rPr>
                        <a:t>Mô hình dữ liệu</a:t>
                      </a:r>
                      <a:endParaRPr b="0" sz="1400">
                        <a:solidFill>
                          <a:schemeClr val="dk1"/>
                        </a:solidFill>
                        <a:latin typeface="Arial"/>
                        <a:ea typeface="Arial"/>
                        <a:cs typeface="Arial"/>
                        <a:sym typeface="Arial"/>
                      </a:endParaRPr>
                    </a:p>
                  </a:txBody>
                  <a:tcPr marT="44150" marB="44150" marR="88300" marL="883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a:solidFill>
                            <a:schemeClr val="dk1"/>
                          </a:solidFill>
                          <a:latin typeface="Arial"/>
                          <a:ea typeface="Arial"/>
                          <a:cs typeface="Arial"/>
                          <a:sym typeface="Arial"/>
                        </a:rPr>
                        <a:t>Hiệu</a:t>
                      </a:r>
                      <a:r>
                        <a:rPr b="0" lang="en-US" sz="1400">
                          <a:solidFill>
                            <a:schemeClr val="dk1"/>
                          </a:solidFill>
                          <a:latin typeface="Arial"/>
                          <a:ea typeface="Arial"/>
                          <a:cs typeface="Arial"/>
                          <a:sym typeface="Arial"/>
                        </a:rPr>
                        <a:t> suất</a:t>
                      </a:r>
                      <a:endParaRPr b="0" sz="1400">
                        <a:solidFill>
                          <a:schemeClr val="dk1"/>
                        </a:solidFill>
                        <a:latin typeface="Arial"/>
                        <a:ea typeface="Arial"/>
                        <a:cs typeface="Arial"/>
                        <a:sym typeface="Arial"/>
                      </a:endParaRPr>
                    </a:p>
                  </a:txBody>
                  <a:tcPr marT="44150" marB="44150" marR="88300" marL="88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a:solidFill>
                            <a:schemeClr val="dk1"/>
                          </a:solidFill>
                          <a:latin typeface="Arial"/>
                          <a:ea typeface="Arial"/>
                          <a:cs typeface="Arial"/>
                          <a:sym typeface="Arial"/>
                        </a:rPr>
                        <a:t>Khả năng mở rộng</a:t>
                      </a:r>
                      <a:endParaRPr b="0" sz="1400">
                        <a:solidFill>
                          <a:schemeClr val="dk1"/>
                        </a:solidFill>
                        <a:latin typeface="Arial"/>
                        <a:ea typeface="Arial"/>
                        <a:cs typeface="Arial"/>
                        <a:sym typeface="Arial"/>
                      </a:endParaRPr>
                    </a:p>
                  </a:txBody>
                  <a:tcPr marT="44150" marB="44150" marR="88300" marL="88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a:solidFill>
                            <a:schemeClr val="dk1"/>
                          </a:solidFill>
                          <a:latin typeface="Arial"/>
                          <a:ea typeface="Arial"/>
                          <a:cs typeface="Arial"/>
                          <a:sym typeface="Arial"/>
                        </a:rPr>
                        <a:t>Tính</a:t>
                      </a:r>
                      <a:r>
                        <a:rPr b="0" lang="en-US" sz="1400">
                          <a:solidFill>
                            <a:schemeClr val="dk1"/>
                          </a:solidFill>
                          <a:latin typeface="Arial"/>
                          <a:ea typeface="Arial"/>
                          <a:cs typeface="Arial"/>
                          <a:sym typeface="Arial"/>
                        </a:rPr>
                        <a:t> linh hoạt</a:t>
                      </a:r>
                      <a:endParaRPr b="0" sz="1400">
                        <a:solidFill>
                          <a:schemeClr val="dk1"/>
                        </a:solidFill>
                        <a:latin typeface="Arial"/>
                        <a:ea typeface="Arial"/>
                        <a:cs typeface="Arial"/>
                        <a:sym typeface="Arial"/>
                      </a:endParaRPr>
                    </a:p>
                  </a:txBody>
                  <a:tcPr marT="44150" marB="44150" marR="88300" marL="88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a:solidFill>
                            <a:schemeClr val="dk1"/>
                          </a:solidFill>
                          <a:latin typeface="Arial"/>
                          <a:ea typeface="Arial"/>
                          <a:cs typeface="Arial"/>
                          <a:sym typeface="Arial"/>
                        </a:rPr>
                        <a:t>Độ</a:t>
                      </a:r>
                      <a:r>
                        <a:rPr b="0" lang="en-US" sz="1400">
                          <a:solidFill>
                            <a:schemeClr val="dk1"/>
                          </a:solidFill>
                          <a:latin typeface="Arial"/>
                          <a:ea typeface="Arial"/>
                          <a:cs typeface="Arial"/>
                          <a:sym typeface="Arial"/>
                        </a:rPr>
                        <a:t> phức tạp</a:t>
                      </a:r>
                      <a:endParaRPr b="0" sz="1400">
                        <a:solidFill>
                          <a:schemeClr val="dk1"/>
                        </a:solidFill>
                        <a:latin typeface="Arial"/>
                        <a:ea typeface="Arial"/>
                        <a:cs typeface="Arial"/>
                        <a:sym typeface="Arial"/>
                      </a:endParaRPr>
                    </a:p>
                  </a:txBody>
                  <a:tcPr marT="44150" marB="44150" marR="88300" marL="88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a:solidFill>
                            <a:schemeClr val="dk1"/>
                          </a:solidFill>
                          <a:latin typeface="Arial"/>
                          <a:ea typeface="Arial"/>
                          <a:cs typeface="Arial"/>
                          <a:sym typeface="Arial"/>
                        </a:rPr>
                        <a:t>Chứ</a:t>
                      </a:r>
                      <a:r>
                        <a:rPr b="0" lang="en-US" sz="1400">
                          <a:solidFill>
                            <a:schemeClr val="dk1"/>
                          </a:solidFill>
                          <a:latin typeface="Arial"/>
                          <a:ea typeface="Arial"/>
                          <a:cs typeface="Arial"/>
                          <a:sym typeface="Arial"/>
                        </a:rPr>
                        <a:t>c năng</a:t>
                      </a:r>
                      <a:endParaRPr b="0" sz="1400">
                        <a:solidFill>
                          <a:schemeClr val="dk1"/>
                        </a:solidFill>
                        <a:latin typeface="Arial"/>
                        <a:ea typeface="Arial"/>
                        <a:cs typeface="Arial"/>
                        <a:sym typeface="Arial"/>
                      </a:endParaRPr>
                    </a:p>
                  </a:txBody>
                  <a:tcPr marT="44150" marB="44150" marR="88300" marL="88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r>
              <a:tr h="602475">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Lư</a:t>
                      </a:r>
                      <a:r>
                        <a:rPr lang="en-US" sz="1300">
                          <a:solidFill>
                            <a:schemeClr val="dk1"/>
                          </a:solidFill>
                          <a:latin typeface="Arial"/>
                          <a:ea typeface="Arial"/>
                          <a:cs typeface="Arial"/>
                          <a:sym typeface="Arial"/>
                        </a:rPr>
                        <a:t>u trữ Khóa–Giá trị</a:t>
                      </a:r>
                      <a:endParaRPr sz="1300">
                        <a:solidFill>
                          <a:schemeClr val="dk1"/>
                        </a:solidFill>
                        <a:latin typeface="Arial"/>
                        <a:ea typeface="Arial"/>
                        <a:cs typeface="Arial"/>
                        <a:sym typeface="Arial"/>
                      </a:endParaRPr>
                    </a:p>
                  </a:txBody>
                  <a:tcPr marT="44150" marB="44150" marR="88300" marL="883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Cao</a:t>
                      </a:r>
                      <a:endParaRPr/>
                    </a:p>
                  </a:txBody>
                  <a:tcPr marT="44150" marB="44150" marR="88300" marL="88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300"/>
                        <a:buFont typeface="Arial"/>
                        <a:buNone/>
                      </a:pPr>
                      <a:r>
                        <a:rPr lang="en-US" sz="1300">
                          <a:solidFill>
                            <a:schemeClr val="dk1"/>
                          </a:solidFill>
                          <a:latin typeface="Arial"/>
                          <a:ea typeface="Arial"/>
                          <a:cs typeface="Arial"/>
                          <a:sym typeface="Arial"/>
                        </a:rPr>
                        <a:t>Cao</a:t>
                      </a:r>
                      <a:endParaRPr/>
                    </a:p>
                  </a:txBody>
                  <a:tcPr marT="44150" marB="44150" marR="88300" marL="88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300"/>
                        <a:buFont typeface="Arial"/>
                        <a:buNone/>
                      </a:pPr>
                      <a:r>
                        <a:rPr lang="en-US" sz="1300">
                          <a:solidFill>
                            <a:schemeClr val="dk1"/>
                          </a:solidFill>
                          <a:latin typeface="Arial"/>
                          <a:ea typeface="Arial"/>
                          <a:cs typeface="Arial"/>
                          <a:sym typeface="Arial"/>
                        </a:rPr>
                        <a:t>Cao</a:t>
                      </a:r>
                      <a:endParaRPr/>
                    </a:p>
                  </a:txBody>
                  <a:tcPr marT="44150" marB="44150" marR="88300" marL="88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Không</a:t>
                      </a:r>
                      <a:endParaRPr sz="1300">
                        <a:solidFill>
                          <a:schemeClr val="dk1"/>
                        </a:solidFill>
                        <a:latin typeface="Arial"/>
                        <a:ea typeface="Arial"/>
                        <a:cs typeface="Arial"/>
                        <a:sym typeface="Arial"/>
                      </a:endParaRPr>
                    </a:p>
                  </a:txBody>
                  <a:tcPr marT="44150" marB="44150" marR="88300" marL="88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300"/>
                        <a:buFont typeface="Arial"/>
                        <a:buNone/>
                      </a:pPr>
                      <a:r>
                        <a:rPr lang="en-US" sz="1300">
                          <a:solidFill>
                            <a:schemeClr val="dk1"/>
                          </a:solidFill>
                          <a:latin typeface="Arial"/>
                          <a:ea typeface="Arial"/>
                          <a:cs typeface="Arial"/>
                          <a:sym typeface="Arial"/>
                        </a:rPr>
                        <a:t>Bất</a:t>
                      </a:r>
                      <a:r>
                        <a:rPr lang="en-US" sz="1300">
                          <a:solidFill>
                            <a:schemeClr val="dk1"/>
                          </a:solidFill>
                          <a:latin typeface="Arial"/>
                          <a:ea typeface="Arial"/>
                          <a:cs typeface="Arial"/>
                          <a:sym typeface="Arial"/>
                        </a:rPr>
                        <a:t> định</a:t>
                      </a:r>
                      <a:endParaRPr sz="1300">
                        <a:solidFill>
                          <a:schemeClr val="dk1"/>
                        </a:solidFill>
                        <a:latin typeface="Arial"/>
                        <a:ea typeface="Arial"/>
                        <a:cs typeface="Arial"/>
                        <a:sym typeface="Arial"/>
                      </a:endParaRPr>
                    </a:p>
                    <a:p>
                      <a:pPr indent="0" lvl="0" marL="0" marR="0" rtl="0" algn="ctr">
                        <a:spcBef>
                          <a:spcPts val="0"/>
                        </a:spcBef>
                        <a:spcAft>
                          <a:spcPts val="0"/>
                        </a:spcAft>
                        <a:buNone/>
                      </a:pPr>
                      <a:r>
                        <a:rPr lang="en-US" sz="1300">
                          <a:solidFill>
                            <a:schemeClr val="dk1"/>
                          </a:solidFill>
                          <a:latin typeface="Arial"/>
                          <a:ea typeface="Arial"/>
                          <a:cs typeface="Arial"/>
                          <a:sym typeface="Arial"/>
                        </a:rPr>
                        <a:t>(Không)</a:t>
                      </a:r>
                      <a:endParaRPr/>
                    </a:p>
                  </a:txBody>
                  <a:tcPr marT="44150" marB="44150" marR="88300" marL="88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602475">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Lư</a:t>
                      </a:r>
                      <a:r>
                        <a:rPr lang="en-US" sz="1300">
                          <a:solidFill>
                            <a:schemeClr val="dk1"/>
                          </a:solidFill>
                          <a:latin typeface="Arial"/>
                          <a:ea typeface="Arial"/>
                          <a:cs typeface="Arial"/>
                          <a:sym typeface="Arial"/>
                        </a:rPr>
                        <a:t>u trữ hướng cột</a:t>
                      </a:r>
                      <a:endParaRPr sz="1300">
                        <a:solidFill>
                          <a:schemeClr val="dk1"/>
                        </a:solidFill>
                        <a:latin typeface="Arial"/>
                        <a:ea typeface="Arial"/>
                        <a:cs typeface="Arial"/>
                        <a:sym typeface="Arial"/>
                      </a:endParaRPr>
                    </a:p>
                  </a:txBody>
                  <a:tcPr marT="44150" marB="44150" marR="88300" marL="883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Cao</a:t>
                      </a:r>
                      <a:endParaRPr/>
                    </a:p>
                  </a:txBody>
                  <a:tcPr marT="44150" marB="44150" marR="88300" marL="88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300"/>
                        <a:buFont typeface="Arial"/>
                        <a:buNone/>
                      </a:pPr>
                      <a:r>
                        <a:rPr lang="en-US" sz="1300">
                          <a:solidFill>
                            <a:schemeClr val="dk1"/>
                          </a:solidFill>
                          <a:latin typeface="Arial"/>
                          <a:ea typeface="Arial"/>
                          <a:cs typeface="Arial"/>
                          <a:sym typeface="Arial"/>
                        </a:rPr>
                        <a:t>Cao</a:t>
                      </a:r>
                      <a:endParaRPr/>
                    </a:p>
                  </a:txBody>
                  <a:tcPr marT="44150" marB="44150" marR="88300" marL="88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300"/>
                        <a:buFont typeface="Arial"/>
                        <a:buNone/>
                      </a:pPr>
                      <a:r>
                        <a:rPr lang="en-US" sz="1300">
                          <a:solidFill>
                            <a:schemeClr val="dk1"/>
                          </a:solidFill>
                          <a:latin typeface="Arial"/>
                          <a:ea typeface="Arial"/>
                          <a:cs typeface="Arial"/>
                          <a:sym typeface="Arial"/>
                        </a:rPr>
                        <a:t>Trung bình</a:t>
                      </a:r>
                      <a:endParaRPr sz="1300">
                        <a:solidFill>
                          <a:schemeClr val="dk1"/>
                        </a:solidFill>
                        <a:latin typeface="Arial"/>
                        <a:ea typeface="Arial"/>
                        <a:cs typeface="Arial"/>
                        <a:sym typeface="Arial"/>
                      </a:endParaRPr>
                    </a:p>
                  </a:txBody>
                  <a:tcPr marT="44150" marB="44150" marR="88300" marL="88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Thấp</a:t>
                      </a:r>
                      <a:endParaRPr sz="1300">
                        <a:solidFill>
                          <a:schemeClr val="dk1"/>
                        </a:solidFill>
                        <a:latin typeface="Arial"/>
                        <a:ea typeface="Arial"/>
                        <a:cs typeface="Arial"/>
                        <a:sym typeface="Arial"/>
                      </a:endParaRPr>
                    </a:p>
                  </a:txBody>
                  <a:tcPr marT="44150" marB="44150" marR="88300" marL="88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Tối</a:t>
                      </a:r>
                      <a:r>
                        <a:rPr lang="en-US" sz="1300">
                          <a:solidFill>
                            <a:schemeClr val="dk1"/>
                          </a:solidFill>
                          <a:latin typeface="Arial"/>
                          <a:ea typeface="Arial"/>
                          <a:cs typeface="Arial"/>
                          <a:sym typeface="Arial"/>
                        </a:rPr>
                        <a:t> thiểu</a:t>
                      </a:r>
                      <a:endParaRPr sz="1300">
                        <a:solidFill>
                          <a:schemeClr val="dk1"/>
                        </a:solidFill>
                        <a:latin typeface="Arial"/>
                        <a:ea typeface="Arial"/>
                        <a:cs typeface="Arial"/>
                        <a:sym typeface="Arial"/>
                      </a:endParaRPr>
                    </a:p>
                  </a:txBody>
                  <a:tcPr marT="44150" marB="44150" marR="88300" marL="88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602475">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Lưu</a:t>
                      </a:r>
                      <a:r>
                        <a:rPr lang="en-US" sz="1300">
                          <a:solidFill>
                            <a:schemeClr val="dk1"/>
                          </a:solidFill>
                          <a:latin typeface="Arial"/>
                          <a:ea typeface="Arial"/>
                          <a:cs typeface="Arial"/>
                          <a:sym typeface="Arial"/>
                        </a:rPr>
                        <a:t> trữ hướng tài liệu</a:t>
                      </a:r>
                      <a:endParaRPr sz="1300">
                        <a:solidFill>
                          <a:schemeClr val="dk1"/>
                        </a:solidFill>
                        <a:latin typeface="Arial"/>
                        <a:ea typeface="Arial"/>
                        <a:cs typeface="Arial"/>
                        <a:sym typeface="Arial"/>
                      </a:endParaRPr>
                    </a:p>
                  </a:txBody>
                  <a:tcPr marT="44150" marB="44150" marR="88300" marL="883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Cao</a:t>
                      </a:r>
                      <a:endParaRPr/>
                    </a:p>
                  </a:txBody>
                  <a:tcPr marT="44150" marB="44150" marR="88300" marL="88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300"/>
                        <a:buFont typeface="Arial"/>
                        <a:buNone/>
                      </a:pPr>
                      <a:r>
                        <a:rPr lang="en-US" sz="1300">
                          <a:solidFill>
                            <a:schemeClr val="dk1"/>
                          </a:solidFill>
                          <a:latin typeface="Arial"/>
                          <a:ea typeface="Arial"/>
                          <a:cs typeface="Arial"/>
                          <a:sym typeface="Arial"/>
                        </a:rPr>
                        <a:t>Độ</a:t>
                      </a:r>
                      <a:r>
                        <a:rPr lang="en-US" sz="1300">
                          <a:solidFill>
                            <a:schemeClr val="dk1"/>
                          </a:solidFill>
                          <a:latin typeface="Arial"/>
                          <a:ea typeface="Arial"/>
                          <a:cs typeface="Arial"/>
                          <a:sym typeface="Arial"/>
                        </a:rPr>
                        <a:t> bất định cao</a:t>
                      </a:r>
                      <a:endParaRPr sz="1300">
                        <a:solidFill>
                          <a:schemeClr val="dk1"/>
                        </a:solidFill>
                        <a:latin typeface="Arial"/>
                        <a:ea typeface="Arial"/>
                        <a:cs typeface="Arial"/>
                        <a:sym typeface="Arial"/>
                      </a:endParaRPr>
                    </a:p>
                  </a:txBody>
                  <a:tcPr marT="44150" marB="44150" marR="88300" marL="88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300"/>
                        <a:buFont typeface="Arial"/>
                        <a:buNone/>
                      </a:pPr>
                      <a:r>
                        <a:rPr lang="en-US" sz="1300">
                          <a:solidFill>
                            <a:schemeClr val="dk1"/>
                          </a:solidFill>
                          <a:latin typeface="Arial"/>
                          <a:ea typeface="Arial"/>
                          <a:cs typeface="Arial"/>
                          <a:sym typeface="Arial"/>
                        </a:rPr>
                        <a:t>Cao</a:t>
                      </a:r>
                      <a:endParaRPr/>
                    </a:p>
                  </a:txBody>
                  <a:tcPr marT="44150" marB="44150" marR="88300" marL="88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Thấp</a:t>
                      </a:r>
                      <a:endParaRPr sz="1300">
                        <a:solidFill>
                          <a:schemeClr val="dk1"/>
                        </a:solidFill>
                        <a:latin typeface="Arial"/>
                        <a:ea typeface="Arial"/>
                        <a:cs typeface="Arial"/>
                        <a:sym typeface="Arial"/>
                      </a:endParaRPr>
                    </a:p>
                  </a:txBody>
                  <a:tcPr marT="44150" marB="44150" marR="88300" marL="88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Bất</a:t>
                      </a:r>
                      <a:r>
                        <a:rPr lang="en-US" sz="1300">
                          <a:solidFill>
                            <a:schemeClr val="dk1"/>
                          </a:solidFill>
                          <a:latin typeface="Arial"/>
                          <a:ea typeface="Arial"/>
                          <a:cs typeface="Arial"/>
                          <a:sym typeface="Arial"/>
                        </a:rPr>
                        <a:t> định</a:t>
                      </a:r>
                      <a:endParaRPr sz="1300">
                        <a:solidFill>
                          <a:schemeClr val="dk1"/>
                        </a:solidFill>
                        <a:latin typeface="Arial"/>
                        <a:ea typeface="Arial"/>
                        <a:cs typeface="Arial"/>
                        <a:sym typeface="Arial"/>
                      </a:endParaRPr>
                    </a:p>
                    <a:p>
                      <a:pPr indent="0" lvl="0" marL="0" marR="0" rtl="0" algn="ctr">
                        <a:spcBef>
                          <a:spcPts val="0"/>
                        </a:spcBef>
                        <a:spcAft>
                          <a:spcPts val="0"/>
                        </a:spcAft>
                        <a:buNone/>
                      </a:pPr>
                      <a:r>
                        <a:rPr lang="en-US" sz="1300">
                          <a:solidFill>
                            <a:schemeClr val="dk1"/>
                          </a:solidFill>
                          <a:latin typeface="Arial"/>
                          <a:ea typeface="Arial"/>
                          <a:cs typeface="Arial"/>
                          <a:sym typeface="Arial"/>
                        </a:rPr>
                        <a:t>(Thấp)</a:t>
                      </a:r>
                      <a:endParaRPr/>
                    </a:p>
                  </a:txBody>
                  <a:tcPr marT="44150" marB="44150" marR="88300" marL="88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602475">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Cơ</a:t>
                      </a:r>
                      <a:r>
                        <a:rPr lang="en-US" sz="1300">
                          <a:solidFill>
                            <a:schemeClr val="dk1"/>
                          </a:solidFill>
                          <a:latin typeface="Arial"/>
                          <a:ea typeface="Arial"/>
                          <a:cs typeface="Arial"/>
                          <a:sym typeface="Arial"/>
                        </a:rPr>
                        <a:t> sở dữ liệu đồ thị</a:t>
                      </a:r>
                      <a:endParaRPr sz="1300">
                        <a:solidFill>
                          <a:schemeClr val="dk1"/>
                        </a:solidFill>
                        <a:latin typeface="Arial"/>
                        <a:ea typeface="Arial"/>
                        <a:cs typeface="Arial"/>
                        <a:sym typeface="Arial"/>
                      </a:endParaRPr>
                    </a:p>
                  </a:txBody>
                  <a:tcPr marT="44150" marB="44150" marR="88300" marL="883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Bất</a:t>
                      </a:r>
                      <a:r>
                        <a:rPr lang="en-US" sz="1300">
                          <a:solidFill>
                            <a:schemeClr val="dk1"/>
                          </a:solidFill>
                          <a:latin typeface="Arial"/>
                          <a:ea typeface="Arial"/>
                          <a:cs typeface="Arial"/>
                          <a:sym typeface="Arial"/>
                        </a:rPr>
                        <a:t> định</a:t>
                      </a:r>
                      <a:endParaRPr sz="1300">
                        <a:solidFill>
                          <a:schemeClr val="dk1"/>
                        </a:solidFill>
                        <a:latin typeface="Arial"/>
                        <a:ea typeface="Arial"/>
                        <a:cs typeface="Arial"/>
                        <a:sym typeface="Arial"/>
                      </a:endParaRPr>
                    </a:p>
                  </a:txBody>
                  <a:tcPr marT="44150" marB="44150" marR="88300" marL="88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300"/>
                        <a:buFont typeface="Arial"/>
                        <a:buNone/>
                      </a:pPr>
                      <a:r>
                        <a:rPr lang="en-US" sz="1300">
                          <a:solidFill>
                            <a:schemeClr val="dk1"/>
                          </a:solidFill>
                          <a:latin typeface="Arial"/>
                          <a:ea typeface="Arial"/>
                          <a:cs typeface="Arial"/>
                          <a:sym typeface="Arial"/>
                        </a:rPr>
                        <a:t>Bất</a:t>
                      </a:r>
                      <a:r>
                        <a:rPr lang="en-US" sz="1300">
                          <a:solidFill>
                            <a:schemeClr val="dk1"/>
                          </a:solidFill>
                          <a:latin typeface="Arial"/>
                          <a:ea typeface="Arial"/>
                          <a:cs typeface="Arial"/>
                          <a:sym typeface="Arial"/>
                        </a:rPr>
                        <a:t> định</a:t>
                      </a:r>
                      <a:endParaRPr sz="1300">
                        <a:solidFill>
                          <a:schemeClr val="dk1"/>
                        </a:solidFill>
                        <a:latin typeface="Arial"/>
                        <a:ea typeface="Arial"/>
                        <a:cs typeface="Arial"/>
                        <a:sym typeface="Arial"/>
                      </a:endParaRPr>
                    </a:p>
                  </a:txBody>
                  <a:tcPr marT="44150" marB="44150" marR="88300" marL="88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300"/>
                        <a:buFont typeface="Arial"/>
                        <a:buNone/>
                      </a:pPr>
                      <a:r>
                        <a:rPr lang="en-US" sz="1300">
                          <a:solidFill>
                            <a:schemeClr val="dk1"/>
                          </a:solidFill>
                          <a:latin typeface="Arial"/>
                          <a:ea typeface="Arial"/>
                          <a:cs typeface="Arial"/>
                          <a:sym typeface="Arial"/>
                        </a:rPr>
                        <a:t>Cao</a:t>
                      </a:r>
                      <a:endParaRPr/>
                    </a:p>
                  </a:txBody>
                  <a:tcPr marT="44150" marB="44150" marR="88300" marL="88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Cao</a:t>
                      </a:r>
                      <a:endParaRPr/>
                    </a:p>
                  </a:txBody>
                  <a:tcPr marT="44150" marB="44150" marR="88300" marL="88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300"/>
                        <a:buFont typeface="Arial"/>
                        <a:buNone/>
                      </a:pPr>
                      <a:r>
                        <a:rPr lang="en-US" sz="1300">
                          <a:solidFill>
                            <a:schemeClr val="dk1"/>
                          </a:solidFill>
                          <a:latin typeface="Arial"/>
                          <a:ea typeface="Arial"/>
                          <a:cs typeface="Arial"/>
                          <a:sym typeface="Arial"/>
                        </a:rPr>
                        <a:t>Bất</a:t>
                      </a:r>
                      <a:r>
                        <a:rPr lang="en-US" sz="1300">
                          <a:solidFill>
                            <a:schemeClr val="dk1"/>
                          </a:solidFill>
                          <a:latin typeface="Arial"/>
                          <a:ea typeface="Arial"/>
                          <a:cs typeface="Arial"/>
                          <a:sym typeface="Arial"/>
                        </a:rPr>
                        <a:t> định</a:t>
                      </a:r>
                      <a:endParaRPr sz="1300">
                        <a:solidFill>
                          <a:schemeClr val="dk1"/>
                        </a:solidFill>
                        <a:latin typeface="Arial"/>
                        <a:ea typeface="Arial"/>
                        <a:cs typeface="Arial"/>
                        <a:sym typeface="Arial"/>
                      </a:endParaRPr>
                    </a:p>
                    <a:p>
                      <a:pPr indent="0" lvl="0" marL="0" marR="0" rtl="0" algn="ctr">
                        <a:spcBef>
                          <a:spcPts val="0"/>
                        </a:spcBef>
                        <a:spcAft>
                          <a:spcPts val="0"/>
                        </a:spcAft>
                        <a:buNone/>
                      </a:pPr>
                      <a:r>
                        <a:rPr lang="en-US" sz="1300">
                          <a:solidFill>
                            <a:schemeClr val="dk1"/>
                          </a:solidFill>
                          <a:latin typeface="Arial"/>
                          <a:ea typeface="Arial"/>
                          <a:cs typeface="Arial"/>
                          <a:sym typeface="Arial"/>
                        </a:rPr>
                        <a:t>(Không)</a:t>
                      </a:r>
                      <a:endParaRPr/>
                    </a:p>
                  </a:txBody>
                  <a:tcPr marT="44150" marB="44150" marR="88300" marL="88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602475">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Cơ</a:t>
                      </a:r>
                      <a:r>
                        <a:rPr lang="en-US" sz="1300">
                          <a:solidFill>
                            <a:schemeClr val="dk1"/>
                          </a:solidFill>
                          <a:latin typeface="Arial"/>
                          <a:ea typeface="Arial"/>
                          <a:cs typeface="Arial"/>
                          <a:sym typeface="Arial"/>
                        </a:rPr>
                        <a:t> sở dữ liệu quan hệ</a:t>
                      </a:r>
                      <a:endParaRPr sz="1300">
                        <a:solidFill>
                          <a:schemeClr val="dk1"/>
                        </a:solidFill>
                        <a:latin typeface="Arial"/>
                        <a:ea typeface="Arial"/>
                        <a:cs typeface="Arial"/>
                        <a:sym typeface="Arial"/>
                      </a:endParaRPr>
                    </a:p>
                  </a:txBody>
                  <a:tcPr marT="44150" marB="44150" marR="88300" marL="883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chemeClr val="dk1"/>
                        </a:buClr>
                        <a:buSzPts val="1300"/>
                        <a:buFont typeface="Arial"/>
                        <a:buNone/>
                      </a:pPr>
                      <a:r>
                        <a:rPr lang="en-US" sz="1300">
                          <a:solidFill>
                            <a:schemeClr val="dk1"/>
                          </a:solidFill>
                          <a:latin typeface="Arial"/>
                          <a:ea typeface="Arial"/>
                          <a:cs typeface="Arial"/>
                          <a:sym typeface="Arial"/>
                        </a:rPr>
                        <a:t>Bất</a:t>
                      </a:r>
                      <a:r>
                        <a:rPr lang="en-US" sz="1300">
                          <a:solidFill>
                            <a:schemeClr val="dk1"/>
                          </a:solidFill>
                          <a:latin typeface="Arial"/>
                          <a:ea typeface="Arial"/>
                          <a:cs typeface="Arial"/>
                          <a:sym typeface="Arial"/>
                        </a:rPr>
                        <a:t> định</a:t>
                      </a:r>
                      <a:endParaRPr sz="1300">
                        <a:solidFill>
                          <a:schemeClr val="dk1"/>
                        </a:solidFill>
                        <a:latin typeface="Arial"/>
                        <a:ea typeface="Arial"/>
                        <a:cs typeface="Arial"/>
                        <a:sym typeface="Arial"/>
                      </a:endParaRPr>
                    </a:p>
                  </a:txBody>
                  <a:tcPr marT="44150" marB="44150" marR="88300" marL="88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300"/>
                        <a:buFont typeface="Arial"/>
                        <a:buNone/>
                      </a:pPr>
                      <a:r>
                        <a:rPr lang="en-US" sz="1300">
                          <a:solidFill>
                            <a:schemeClr val="dk1"/>
                          </a:solidFill>
                          <a:latin typeface="Arial"/>
                          <a:ea typeface="Arial"/>
                          <a:cs typeface="Arial"/>
                          <a:sym typeface="Arial"/>
                        </a:rPr>
                        <a:t>Bất</a:t>
                      </a:r>
                      <a:r>
                        <a:rPr lang="en-US" sz="1300">
                          <a:solidFill>
                            <a:schemeClr val="dk1"/>
                          </a:solidFill>
                          <a:latin typeface="Arial"/>
                          <a:ea typeface="Arial"/>
                          <a:cs typeface="Arial"/>
                          <a:sym typeface="Arial"/>
                        </a:rPr>
                        <a:t> định</a:t>
                      </a:r>
                      <a:endParaRPr sz="1300">
                        <a:solidFill>
                          <a:schemeClr val="dk1"/>
                        </a:solidFill>
                        <a:latin typeface="Arial"/>
                        <a:ea typeface="Arial"/>
                        <a:cs typeface="Arial"/>
                        <a:sym typeface="Arial"/>
                      </a:endParaRPr>
                    </a:p>
                  </a:txBody>
                  <a:tcPr marT="44150" marB="44150" marR="88300" marL="88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300"/>
                        <a:buFont typeface="Arial"/>
                        <a:buNone/>
                      </a:pPr>
                      <a:r>
                        <a:rPr lang="en-US" sz="1300">
                          <a:solidFill>
                            <a:schemeClr val="dk1"/>
                          </a:solidFill>
                          <a:latin typeface="Arial"/>
                          <a:ea typeface="Arial"/>
                          <a:cs typeface="Arial"/>
                          <a:sym typeface="Arial"/>
                        </a:rPr>
                        <a:t>Thấp</a:t>
                      </a:r>
                      <a:endParaRPr sz="1300">
                        <a:solidFill>
                          <a:schemeClr val="dk1"/>
                        </a:solidFill>
                        <a:latin typeface="Arial"/>
                        <a:ea typeface="Arial"/>
                        <a:cs typeface="Arial"/>
                        <a:sym typeface="Arial"/>
                      </a:endParaRPr>
                    </a:p>
                  </a:txBody>
                  <a:tcPr marT="44150" marB="44150" marR="88300" marL="88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Trung bình</a:t>
                      </a:r>
                      <a:endParaRPr sz="1300">
                        <a:solidFill>
                          <a:schemeClr val="dk1"/>
                        </a:solidFill>
                        <a:latin typeface="Arial"/>
                        <a:ea typeface="Arial"/>
                        <a:cs typeface="Arial"/>
                        <a:sym typeface="Arial"/>
                      </a:endParaRPr>
                    </a:p>
                  </a:txBody>
                  <a:tcPr marT="44150" marB="44150" marR="88300" marL="88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300"/>
                        <a:buFont typeface="Arial"/>
                        <a:buNone/>
                      </a:pPr>
                      <a:r>
                        <a:rPr lang="en-US" sz="1300">
                          <a:solidFill>
                            <a:schemeClr val="dk1"/>
                          </a:solidFill>
                          <a:latin typeface="Arial"/>
                          <a:ea typeface="Arial"/>
                          <a:cs typeface="Arial"/>
                          <a:sym typeface="Arial"/>
                        </a:rPr>
                        <a:t>Bất</a:t>
                      </a:r>
                      <a:r>
                        <a:rPr lang="en-US" sz="1300">
                          <a:solidFill>
                            <a:schemeClr val="dk1"/>
                          </a:solidFill>
                          <a:latin typeface="Arial"/>
                          <a:ea typeface="Arial"/>
                          <a:cs typeface="Arial"/>
                          <a:sym typeface="Arial"/>
                        </a:rPr>
                        <a:t> định</a:t>
                      </a:r>
                      <a:endParaRPr sz="1300">
                        <a:solidFill>
                          <a:schemeClr val="dk1"/>
                        </a:solidFill>
                        <a:latin typeface="Arial"/>
                        <a:ea typeface="Arial"/>
                        <a:cs typeface="Arial"/>
                        <a:sym typeface="Arial"/>
                      </a:endParaRPr>
                    </a:p>
                    <a:p>
                      <a:pPr indent="0" lvl="0" marL="0" marR="0" rtl="0" algn="ctr">
                        <a:spcBef>
                          <a:spcPts val="0"/>
                        </a:spcBef>
                        <a:spcAft>
                          <a:spcPts val="0"/>
                        </a:spcAft>
                        <a:buNone/>
                      </a:pPr>
                      <a:r>
                        <a:rPr lang="en-US" sz="1300">
                          <a:solidFill>
                            <a:schemeClr val="dk1"/>
                          </a:solidFill>
                          <a:latin typeface="Arial"/>
                          <a:ea typeface="Arial"/>
                          <a:cs typeface="Arial"/>
                          <a:sym typeface="Arial"/>
                        </a:rPr>
                        <a:t>(Không)</a:t>
                      </a:r>
                      <a:endParaRPr/>
                    </a:p>
                  </a:txBody>
                  <a:tcPr marT="44150" marB="44150" marR="88300" marL="88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9" name="Shape 2689"/>
        <p:cNvGrpSpPr/>
        <p:nvPr/>
      </p:nvGrpSpPr>
      <p:grpSpPr>
        <a:xfrm>
          <a:off x="0" y="0"/>
          <a:ext cx="0" cy="0"/>
          <a:chOff x="0" y="0"/>
          <a:chExt cx="0" cy="0"/>
        </a:xfrm>
      </p:grpSpPr>
      <p:sp>
        <p:nvSpPr>
          <p:cNvPr id="2690" name="Google Shape;2690;p99"/>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sz="3600">
                <a:solidFill>
                  <a:schemeClr val="dk1"/>
                </a:solidFill>
              </a:rPr>
              <a:t>NoSQL</a:t>
            </a:r>
            <a:endParaRPr/>
          </a:p>
        </p:txBody>
      </p:sp>
      <p:sp>
        <p:nvSpPr>
          <p:cNvPr id="2691" name="Google Shape;2691;p99"/>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sz="2000">
                <a:solidFill>
                  <a:srgbClr val="7F7F7F"/>
                </a:solidFill>
              </a:rPr>
              <a:t>Bài 2. </a:t>
            </a:r>
            <a:endParaRPr sz="5400">
              <a:solidFill>
                <a:srgbClr val="7F7F7F"/>
              </a:solidFill>
            </a:endParaRPr>
          </a:p>
        </p:txBody>
      </p:sp>
      <p:sp>
        <p:nvSpPr>
          <p:cNvPr id="2692" name="Google Shape;2692;p99"/>
          <p:cNvSpPr/>
          <p:nvPr/>
        </p:nvSpPr>
        <p:spPr>
          <a:xfrm>
            <a:off x="1234524" y="4521243"/>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2.2. Apache HBase</a:t>
            </a:r>
            <a:endParaRPr/>
          </a:p>
        </p:txBody>
      </p:sp>
      <p:sp>
        <p:nvSpPr>
          <p:cNvPr id="2693" name="Google Shape;2693;p99"/>
          <p:cNvSpPr/>
          <p:nvPr/>
        </p:nvSpPr>
        <p:spPr>
          <a:xfrm>
            <a:off x="1060501" y="4533742"/>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Arial"/>
              <a:ea typeface="Arial"/>
              <a:cs typeface="Arial"/>
              <a:sym typeface="Arial"/>
            </a:endParaRPr>
          </a:p>
        </p:txBody>
      </p:sp>
      <p:sp>
        <p:nvSpPr>
          <p:cNvPr id="2694" name="Google Shape;2694;p99"/>
          <p:cNvSpPr/>
          <p:nvPr/>
        </p:nvSpPr>
        <p:spPr>
          <a:xfrm>
            <a:off x="1234524" y="4120355"/>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2.1. Tổng quan về NoSQL</a:t>
            </a:r>
            <a:endParaRPr sz="1800">
              <a:solidFill>
                <a:srgbClr val="A5A5A5"/>
              </a:solidFill>
              <a:latin typeface="Arial"/>
              <a:ea typeface="Arial"/>
              <a:cs typeface="Arial"/>
              <a:sym typeface="Arial"/>
            </a:endParaRPr>
          </a:p>
        </p:txBody>
      </p:sp>
      <p:sp>
        <p:nvSpPr>
          <p:cNvPr id="2695" name="Google Shape;2695;p99"/>
          <p:cNvSpPr/>
          <p:nvPr/>
        </p:nvSpPr>
        <p:spPr>
          <a:xfrm>
            <a:off x="1056455" y="4132855"/>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Arial"/>
              <a:ea typeface="Arial"/>
              <a:cs typeface="Arial"/>
              <a:sym typeface="Arial"/>
            </a:endParaRPr>
          </a:p>
        </p:txBody>
      </p:sp>
      <p:grpSp>
        <p:nvGrpSpPr>
          <p:cNvPr id="2696" name="Google Shape;2696;p99"/>
          <p:cNvGrpSpPr/>
          <p:nvPr/>
        </p:nvGrpSpPr>
        <p:grpSpPr>
          <a:xfrm>
            <a:off x="1051644" y="4924905"/>
            <a:ext cx="5702300" cy="278172"/>
            <a:chOff x="571500" y="5165783"/>
            <a:chExt cx="5702300" cy="278172"/>
          </a:xfrm>
        </p:grpSpPr>
        <p:sp>
          <p:nvSpPr>
            <p:cNvPr id="2697" name="Google Shape;2697;p99"/>
            <p:cNvSpPr/>
            <p:nvPr/>
          </p:nvSpPr>
          <p:spPr>
            <a:xfrm>
              <a:off x="754380" y="5166956"/>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2.3. Cassandra</a:t>
              </a:r>
              <a:endParaRPr/>
            </a:p>
          </p:txBody>
        </p:sp>
        <p:sp>
          <p:nvSpPr>
            <p:cNvPr id="2698" name="Google Shape;2698;p99"/>
            <p:cNvSpPr/>
            <p:nvPr/>
          </p:nvSpPr>
          <p:spPr>
            <a:xfrm>
              <a:off x="571500" y="5165783"/>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grpSp>
      <p:grpSp>
        <p:nvGrpSpPr>
          <p:cNvPr id="2699" name="Google Shape;2699;p99"/>
          <p:cNvGrpSpPr/>
          <p:nvPr/>
        </p:nvGrpSpPr>
        <p:grpSpPr>
          <a:xfrm>
            <a:off x="1051644" y="5329740"/>
            <a:ext cx="5702300" cy="278172"/>
            <a:chOff x="571500" y="5165783"/>
            <a:chExt cx="5702300" cy="278172"/>
          </a:xfrm>
        </p:grpSpPr>
        <p:sp>
          <p:nvSpPr>
            <p:cNvPr id="2700" name="Google Shape;2700;p99"/>
            <p:cNvSpPr/>
            <p:nvPr/>
          </p:nvSpPr>
          <p:spPr>
            <a:xfrm>
              <a:off x="754380" y="5166956"/>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2.4. MongoDB</a:t>
              </a:r>
              <a:endParaRPr/>
            </a:p>
          </p:txBody>
        </p:sp>
        <p:sp>
          <p:nvSpPr>
            <p:cNvPr id="2701" name="Google Shape;2701;p99"/>
            <p:cNvSpPr/>
            <p:nvPr/>
          </p:nvSpPr>
          <p:spPr>
            <a:xfrm>
              <a:off x="571500" y="5165783"/>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2_Custom Office Theme">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2021-04-14T02:15:55Z</dcterms:created>
  <dc:creator>강성희/사회공헌단/Senior Professional/삼성전자</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NSCPROP_SA">
    <vt:lpwstr>D:\1. 이노베이션 캠퍼스\2. 교육컨텐츠\2. IoT\[IoT] Course Guide\SIC Course Guide for CC Managers_IoT_V1.5.pptx</vt:lpwstr>
  </property>
</Properties>
</file>