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222.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49.xml"/>
  <Override ContentType="application/vnd.openxmlformats-officedocument.presentationml.notesSlide+xml" PartName="/ppt/notesSlides/notesSlide206.xml"/>
  <Override ContentType="application/vnd.openxmlformats-officedocument.presentationml.notesSlide+xml" PartName="/ppt/notesSlides/notesSlide230.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250.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23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229.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253.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23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225.xml"/>
  <Override ContentType="application/vnd.openxmlformats-officedocument.presentationml.notesSlide+xml" PartName="/ppt/notesSlides/notesSlide24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22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231.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24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51.xml"/>
  <Override ContentType="application/vnd.openxmlformats-officedocument.presentationml.notesSlide+xml" PartName="/ppt/notesSlides/notesSlide149.xml"/>
  <Override ContentType="application/vnd.openxmlformats-officedocument.presentationml.notesSlide+xml" PartName="/ppt/notesSlides/notesSlide252.xml"/>
  <Override ContentType="application/vnd.openxmlformats-officedocument.presentationml.notesSlide+xml" PartName="/ppt/notesSlides/notesSlide62.xml"/>
  <Override ContentType="application/vnd.openxmlformats-officedocument.presentationml.notesSlide+xml" PartName="/ppt/notesSlides/notesSlide235.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228.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245.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224.xml"/>
  <Override ContentType="application/vnd.openxmlformats-officedocument.presentationml.notesSlide+xml" PartName="/ppt/notesSlides/notesSlide241.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239.xml"/>
  <Override ContentType="application/vnd.openxmlformats-officedocument.presentationml.notesSlide+xml" PartName="/ppt/notesSlides/notesSlide24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23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247.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227.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36.xml"/>
  <Override ContentType="application/vnd.openxmlformats-officedocument.presentationml.notesSlide+xml" PartName="/ppt/notesSlides/notesSlide244.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55.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248.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233.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243.xml"/>
  <Override ContentType="application/vnd.openxmlformats-officedocument.presentationml.notesSlide+xml" PartName="/ppt/notesSlides/notesSlide111.xml"/>
  <Override ContentType="application/vnd.openxmlformats-officedocument.presentationml.notesSlide+xml" PartName="/ppt/notesSlides/notesSlide226.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37.xml"/>
  <Override ContentType="application/vnd.openxmlformats-officedocument.presentationml.notesSlide+xml" PartName="/ppt/notesSlides/notesSlide211.xml"/>
  <Override ContentType="application/vnd.openxmlformats-officedocument.presentationml.notesSlide+xml" PartName="/ppt/notesSlides/notesSlide254.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237.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233.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229.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249.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225.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25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23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26.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243.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235.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25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3.xml"/>
  <Override ContentType="application/vnd.openxmlformats-officedocument.presentationml.slide+xml" PartName="/ppt/slides/slide240.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238.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22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246.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234.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224.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230.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Lst>
  <p:sldSz cy="6858000" cx="9906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4">
          <p15:clr>
            <a:srgbClr val="A4A3A4"/>
          </p15:clr>
        </p15:guide>
        <p15:guide id="2" orient="horz" pos="216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GoogleSlidesCustomDataVersion2">
      <go:slidesCustomData xmlns:go="http://customooxmlschemas.google.com/" r:id="rId262" roundtripDataSignature="AMtx7miBMTvfjTwv/4D5ToumkZkR4NTc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23B764-F223-4FCE-9519-C7F1BB71A7D2}">
  <a:tblStyle styleId="{1223B764-F223-4FCE-9519-C7F1BB71A7D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5026A60-8AA6-43BD-A47F-B19B4713E4A2}" styleName="Table_1">
    <a:wholeTbl>
      <a:tcTxStyle b="off" i="off">
        <a:font>
          <a:latin typeface="SamsungOne 400"/>
          <a:ea typeface="SamsungOne 400"/>
          <a:cs typeface="SamsungOne 400"/>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SamsungOne 400"/>
          <a:ea typeface="SamsungOne 400"/>
          <a:cs typeface="SamsungOne 400"/>
        </a:font>
        <a:schemeClr val="lt1"/>
      </a:tcTxStyle>
      <a:tcStyle>
        <a:fill>
          <a:solidFill>
            <a:schemeClr val="accent1"/>
          </a:solidFill>
        </a:fill>
      </a:tcStyle>
    </a:lastCol>
    <a:firstCol>
      <a:tcTxStyle b="on" i="off">
        <a:font>
          <a:latin typeface="SamsungOne 400"/>
          <a:ea typeface="SamsungOne 400"/>
          <a:cs typeface="SamsungOne 400"/>
        </a:font>
        <a:schemeClr val="lt1"/>
      </a:tcTxStyle>
      <a:tcStyle>
        <a:fill>
          <a:solidFill>
            <a:schemeClr val="accent1"/>
          </a:solidFill>
        </a:fill>
      </a:tcStyle>
    </a:firstCol>
    <a:lastRow>
      <a:tcTxStyle b="on" i="off">
        <a:font>
          <a:latin typeface="SamsungOne 400"/>
          <a:ea typeface="SamsungOne 400"/>
          <a:cs typeface="SamsungOne 400"/>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amsungOne 400"/>
          <a:ea typeface="SamsungOne 400"/>
          <a:cs typeface="SamsungOne 400"/>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4"/>
        <p:guide pos="2160" orient="horz"/>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262" Type="http://customschemas.google.com/relationships/presentationmetadata" Target="metadata"/><Relationship Id="rId140" Type="http://schemas.openxmlformats.org/officeDocument/2006/relationships/slide" Target="slides/slide134.xml"/><Relationship Id="rId261" Type="http://schemas.openxmlformats.org/officeDocument/2006/relationships/slide" Target="slides/slide255.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260" Type="http://schemas.openxmlformats.org/officeDocument/2006/relationships/slide" Target="slides/slide254.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132" Type="http://schemas.openxmlformats.org/officeDocument/2006/relationships/slide" Target="slides/slide126.xml"/><Relationship Id="rId253" Type="http://schemas.openxmlformats.org/officeDocument/2006/relationships/slide" Target="slides/slide247.xml"/><Relationship Id="rId131" Type="http://schemas.openxmlformats.org/officeDocument/2006/relationships/slide" Target="slides/slide125.xml"/><Relationship Id="rId252" Type="http://schemas.openxmlformats.org/officeDocument/2006/relationships/slide" Target="slides/slide246.xml"/><Relationship Id="rId130" Type="http://schemas.openxmlformats.org/officeDocument/2006/relationships/slide" Target="slides/slide124.xml"/><Relationship Id="rId251" Type="http://schemas.openxmlformats.org/officeDocument/2006/relationships/slide" Target="slides/slide245.xml"/><Relationship Id="rId250" Type="http://schemas.openxmlformats.org/officeDocument/2006/relationships/slide" Target="slides/slide244.xml"/><Relationship Id="rId136" Type="http://schemas.openxmlformats.org/officeDocument/2006/relationships/slide" Target="slides/slide130.xml"/><Relationship Id="rId257" Type="http://schemas.openxmlformats.org/officeDocument/2006/relationships/slide" Target="slides/slide251.xml"/><Relationship Id="rId135" Type="http://schemas.openxmlformats.org/officeDocument/2006/relationships/slide" Target="slides/slide129.xml"/><Relationship Id="rId256" Type="http://schemas.openxmlformats.org/officeDocument/2006/relationships/slide" Target="slides/slide250.xml"/><Relationship Id="rId134" Type="http://schemas.openxmlformats.org/officeDocument/2006/relationships/slide" Target="slides/slide128.xml"/><Relationship Id="rId255" Type="http://schemas.openxmlformats.org/officeDocument/2006/relationships/slide" Target="slides/slide249.xml"/><Relationship Id="rId133" Type="http://schemas.openxmlformats.org/officeDocument/2006/relationships/slide" Target="slides/slide127.xml"/><Relationship Id="rId254" Type="http://schemas.openxmlformats.org/officeDocument/2006/relationships/slide" Target="slides/slide248.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228" Type="http://schemas.openxmlformats.org/officeDocument/2006/relationships/slide" Target="slides/slide222.xml"/><Relationship Id="rId106" Type="http://schemas.openxmlformats.org/officeDocument/2006/relationships/slide" Target="slides/slide100.xml"/><Relationship Id="rId227" Type="http://schemas.openxmlformats.org/officeDocument/2006/relationships/slide" Target="slides/slide221.xml"/><Relationship Id="rId105" Type="http://schemas.openxmlformats.org/officeDocument/2006/relationships/slide" Target="slides/slide99.xml"/><Relationship Id="rId226" Type="http://schemas.openxmlformats.org/officeDocument/2006/relationships/slide" Target="slides/slide220.xml"/><Relationship Id="rId104" Type="http://schemas.openxmlformats.org/officeDocument/2006/relationships/slide" Target="slides/slide98.xml"/><Relationship Id="rId225" Type="http://schemas.openxmlformats.org/officeDocument/2006/relationships/slide" Target="slides/slide219.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103" Type="http://schemas.openxmlformats.org/officeDocument/2006/relationships/slide" Target="slides/slide97.xml"/><Relationship Id="rId224" Type="http://schemas.openxmlformats.org/officeDocument/2006/relationships/slide" Target="slides/slide218.xml"/><Relationship Id="rId102" Type="http://schemas.openxmlformats.org/officeDocument/2006/relationships/slide" Target="slides/slide96.xml"/><Relationship Id="rId223" Type="http://schemas.openxmlformats.org/officeDocument/2006/relationships/slide" Target="slides/slide217.xml"/><Relationship Id="rId101" Type="http://schemas.openxmlformats.org/officeDocument/2006/relationships/slide" Target="slides/slide95.xml"/><Relationship Id="rId222" Type="http://schemas.openxmlformats.org/officeDocument/2006/relationships/slide" Target="slides/slide216.xml"/><Relationship Id="rId100" Type="http://schemas.openxmlformats.org/officeDocument/2006/relationships/slide" Target="slides/slide94.xml"/><Relationship Id="rId221" Type="http://schemas.openxmlformats.org/officeDocument/2006/relationships/slide" Target="slides/slide215.xml"/><Relationship Id="rId217" Type="http://schemas.openxmlformats.org/officeDocument/2006/relationships/slide" Target="slides/slide211.xml"/><Relationship Id="rId216" Type="http://schemas.openxmlformats.org/officeDocument/2006/relationships/slide" Target="slides/slide210.xml"/><Relationship Id="rId215" Type="http://schemas.openxmlformats.org/officeDocument/2006/relationships/slide" Target="slides/slide209.xml"/><Relationship Id="rId214" Type="http://schemas.openxmlformats.org/officeDocument/2006/relationships/slide" Target="slides/slide208.xml"/><Relationship Id="rId219" Type="http://schemas.openxmlformats.org/officeDocument/2006/relationships/slide" Target="slides/slide213.xml"/><Relationship Id="rId218" Type="http://schemas.openxmlformats.org/officeDocument/2006/relationships/slide" Target="slides/slide212.xml"/><Relationship Id="rId213" Type="http://schemas.openxmlformats.org/officeDocument/2006/relationships/slide" Target="slides/slide207.xml"/><Relationship Id="rId212" Type="http://schemas.openxmlformats.org/officeDocument/2006/relationships/slide" Target="slides/slide206.xml"/><Relationship Id="rId211" Type="http://schemas.openxmlformats.org/officeDocument/2006/relationships/slide" Target="slides/slide205.xml"/><Relationship Id="rId210" Type="http://schemas.openxmlformats.org/officeDocument/2006/relationships/slide" Target="slides/slide20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126" Type="http://schemas.openxmlformats.org/officeDocument/2006/relationships/slide" Target="slides/slide120.xml"/><Relationship Id="rId247" Type="http://schemas.openxmlformats.org/officeDocument/2006/relationships/slide" Target="slides/slide241.xml"/><Relationship Id="rId121" Type="http://schemas.openxmlformats.org/officeDocument/2006/relationships/slide" Target="slides/slide115.xml"/><Relationship Id="rId242" Type="http://schemas.openxmlformats.org/officeDocument/2006/relationships/slide" Target="slides/slide236.xml"/><Relationship Id="rId120" Type="http://schemas.openxmlformats.org/officeDocument/2006/relationships/slide" Target="slides/slide114.xml"/><Relationship Id="rId241" Type="http://schemas.openxmlformats.org/officeDocument/2006/relationships/slide" Target="slides/slide235.xml"/><Relationship Id="rId240" Type="http://schemas.openxmlformats.org/officeDocument/2006/relationships/slide" Target="slides/slide234.xml"/><Relationship Id="rId125" Type="http://schemas.openxmlformats.org/officeDocument/2006/relationships/slide" Target="slides/slide119.xml"/><Relationship Id="rId246" Type="http://schemas.openxmlformats.org/officeDocument/2006/relationships/slide" Target="slides/slide240.xml"/><Relationship Id="rId124" Type="http://schemas.openxmlformats.org/officeDocument/2006/relationships/slide" Target="slides/slide118.xml"/><Relationship Id="rId245" Type="http://schemas.openxmlformats.org/officeDocument/2006/relationships/slide" Target="slides/slide239.xml"/><Relationship Id="rId123" Type="http://schemas.openxmlformats.org/officeDocument/2006/relationships/slide" Target="slides/slide117.xml"/><Relationship Id="rId244" Type="http://schemas.openxmlformats.org/officeDocument/2006/relationships/slide" Target="slides/slide238.xml"/><Relationship Id="rId122" Type="http://schemas.openxmlformats.org/officeDocument/2006/relationships/slide" Target="slides/slide116.xml"/><Relationship Id="rId243" Type="http://schemas.openxmlformats.org/officeDocument/2006/relationships/slide" Target="slides/slide237.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116" Type="http://schemas.openxmlformats.org/officeDocument/2006/relationships/slide" Target="slides/slide110.xml"/><Relationship Id="rId237" Type="http://schemas.openxmlformats.org/officeDocument/2006/relationships/slide" Target="slides/slide231.xml"/><Relationship Id="rId115" Type="http://schemas.openxmlformats.org/officeDocument/2006/relationships/slide" Target="slides/slide109.xml"/><Relationship Id="rId236" Type="http://schemas.openxmlformats.org/officeDocument/2006/relationships/slide" Target="slides/slide230.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230" Type="http://schemas.openxmlformats.org/officeDocument/2006/relationships/slide" Target="slides/slide224.xml"/><Relationship Id="rId114" Type="http://schemas.openxmlformats.org/officeDocument/2006/relationships/slide" Target="slides/slide108.xml"/><Relationship Id="rId235" Type="http://schemas.openxmlformats.org/officeDocument/2006/relationships/slide" Target="slides/slide229.xml"/><Relationship Id="rId113" Type="http://schemas.openxmlformats.org/officeDocument/2006/relationships/slide" Target="slides/slide107.xml"/><Relationship Id="rId234" Type="http://schemas.openxmlformats.org/officeDocument/2006/relationships/slide" Target="slides/slide228.xml"/><Relationship Id="rId112" Type="http://schemas.openxmlformats.org/officeDocument/2006/relationships/slide" Target="slides/slide106.xml"/><Relationship Id="rId233" Type="http://schemas.openxmlformats.org/officeDocument/2006/relationships/slide" Target="slides/slide227.xml"/><Relationship Id="rId111" Type="http://schemas.openxmlformats.org/officeDocument/2006/relationships/slide" Target="slides/slide105.xml"/><Relationship Id="rId232" Type="http://schemas.openxmlformats.org/officeDocument/2006/relationships/slide" Target="slides/slide226.xml"/><Relationship Id="rId206" Type="http://schemas.openxmlformats.org/officeDocument/2006/relationships/slide" Target="slides/slide200.xml"/><Relationship Id="rId205" Type="http://schemas.openxmlformats.org/officeDocument/2006/relationships/slide" Target="slides/slide199.xml"/><Relationship Id="rId204" Type="http://schemas.openxmlformats.org/officeDocument/2006/relationships/slide" Target="slides/slide198.xml"/><Relationship Id="rId203" Type="http://schemas.openxmlformats.org/officeDocument/2006/relationships/slide" Target="slides/slide197.xml"/><Relationship Id="rId209" Type="http://schemas.openxmlformats.org/officeDocument/2006/relationships/slide" Target="slides/slide203.xml"/><Relationship Id="rId208" Type="http://schemas.openxmlformats.org/officeDocument/2006/relationships/slide" Target="slides/slide202.xml"/><Relationship Id="rId207" Type="http://schemas.openxmlformats.org/officeDocument/2006/relationships/slide" Target="slides/slide201.xml"/><Relationship Id="rId202" Type="http://schemas.openxmlformats.org/officeDocument/2006/relationships/slide" Target="slides/slide196.xml"/><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169009" cy="48006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4" name="Google Shape;4;n"/>
          <p:cNvSpPr txBox="1"/>
          <p:nvPr>
            <p:ph idx="10" type="dt"/>
          </p:nvPr>
        </p:nvSpPr>
        <p:spPr>
          <a:xfrm>
            <a:off x="4144485" y="0"/>
            <a:ext cx="3169009" cy="48006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5" name="Google Shape;5;n"/>
          <p:cNvSpPr/>
          <p:nvPr>
            <p:ph idx="3"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2" y="9119597"/>
            <a:ext cx="3169009" cy="48006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8" name="Google Shape;8;n"/>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0" name="Google Shape;100;p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Mô hình cơ sở dữ liệu phân cấp giống như cấu trúc cây, tương tự như kiến trúc thư mục trong hệ thống máy tính của bạn.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Mối quan hệ giữa các bản ghi được xác định trước theo cách 1-1, giữa các nút 'cha và con'.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yêu cầu người dùng vượt qua một hệ thống phân cấp để truy cập dữ liệu cần thiết.</a:t>
            </a:r>
            <a:endParaRPr b="1"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04" name="Google Shape;204;p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2" name="Shape 1772"/>
        <p:cNvGrpSpPr/>
        <p:nvPr/>
      </p:nvGrpSpPr>
      <p:grpSpPr>
        <a:xfrm>
          <a:off x="0" y="0"/>
          <a:ext cx="0" cy="0"/>
          <a:chOff x="0" y="0"/>
          <a:chExt cx="0" cy="0"/>
        </a:xfrm>
      </p:grpSpPr>
      <p:sp>
        <p:nvSpPr>
          <p:cNvPr id="1773" name="Google Shape;1773;p10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4" name="Google Shape;1774;p10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Toán tử </a:t>
            </a:r>
            <a:r>
              <a:rPr b="1" i="0" lang="en-US" sz="1200">
                <a:solidFill>
                  <a:schemeClr val="dk1"/>
                </a:solidFill>
                <a:latin typeface="Arial"/>
                <a:ea typeface="Arial"/>
                <a:cs typeface="Arial"/>
                <a:sym typeface="Arial"/>
              </a:rPr>
              <a:t>DISTINCT</a:t>
            </a:r>
            <a:r>
              <a:rPr b="0" i="0" lang="en-US" sz="1200">
                <a:solidFill>
                  <a:schemeClr val="dk1"/>
                </a:solidFill>
                <a:latin typeface="Arial"/>
                <a:ea typeface="Arial"/>
                <a:cs typeface="Arial"/>
                <a:sym typeface="Arial"/>
              </a:rPr>
              <a:t> được sử dụng để loại bỏ các bộ dữ liệu dư thừa (trùng lặp) khỏi một mối quan hệ.</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Toán tử </a:t>
            </a:r>
            <a:r>
              <a:rPr b="1" i="0" lang="en-US" sz="1200">
                <a:solidFill>
                  <a:schemeClr val="dk1"/>
                </a:solidFill>
                <a:latin typeface="Arial"/>
                <a:ea typeface="Arial"/>
                <a:cs typeface="Arial"/>
                <a:sym typeface="Arial"/>
              </a:rPr>
              <a:t>LIMIT</a:t>
            </a:r>
            <a:r>
              <a:rPr b="0" i="0" lang="en-US" sz="1200">
                <a:solidFill>
                  <a:schemeClr val="dk1"/>
                </a:solidFill>
                <a:latin typeface="Arial"/>
                <a:ea typeface="Arial"/>
                <a:cs typeface="Arial"/>
                <a:sym typeface="Arial"/>
              </a:rPr>
              <a:t> được sử dụng để lấy một số bộ giới hạn từ một mối quan hệ.</a:t>
            </a:r>
            <a:endParaRPr>
              <a:latin typeface="Arial"/>
              <a:ea typeface="Arial"/>
              <a:cs typeface="Arial"/>
              <a:sym typeface="Arial"/>
            </a:endParaRPr>
          </a:p>
        </p:txBody>
      </p:sp>
      <p:sp>
        <p:nvSpPr>
          <p:cNvPr id="1775" name="Google Shape;1775;p10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4" name="Shape 1784"/>
        <p:cNvGrpSpPr/>
        <p:nvPr/>
      </p:nvGrpSpPr>
      <p:grpSpPr>
        <a:xfrm>
          <a:off x="0" y="0"/>
          <a:ext cx="0" cy="0"/>
          <a:chOff x="0" y="0"/>
          <a:chExt cx="0" cy="0"/>
        </a:xfrm>
      </p:grpSpPr>
      <p:sp>
        <p:nvSpPr>
          <p:cNvPr id="1785" name="Google Shape;1785;p10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6" name="Google Shape;1786;p10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Toán tử </a:t>
            </a:r>
            <a:r>
              <a:rPr b="1" i="0" lang="en-US" sz="1200">
                <a:solidFill>
                  <a:schemeClr val="dk1"/>
                </a:solidFill>
                <a:latin typeface="Arial"/>
                <a:ea typeface="Arial"/>
                <a:cs typeface="Arial"/>
                <a:sym typeface="Arial"/>
              </a:rPr>
              <a:t>ORDER BY</a:t>
            </a:r>
            <a:r>
              <a:rPr b="0" i="0" lang="en-US" sz="1200">
                <a:solidFill>
                  <a:schemeClr val="dk1"/>
                </a:solidFill>
                <a:latin typeface="Arial"/>
                <a:ea typeface="Arial"/>
                <a:cs typeface="Arial"/>
                <a:sym typeface="Arial"/>
              </a:rPr>
              <a:t> được sử dụng để hiển thị một mối quan hệ theo thứ tự đã sắp xếp.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1787" name="Google Shape;1787;p10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p10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6" name="Google Shape;1796;p10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Apache Pig </a:t>
            </a:r>
            <a:r>
              <a:rPr b="1" lang="en-US" sz="1200">
                <a:solidFill>
                  <a:schemeClr val="dk1"/>
                </a:solidFill>
                <a:latin typeface="Arial"/>
                <a:ea typeface="Arial"/>
                <a:cs typeface="Arial"/>
                <a:sym typeface="Arial"/>
              </a:rPr>
              <a:t>GROUP</a:t>
            </a:r>
            <a:r>
              <a:rPr b="0" lang="en-US" sz="1200">
                <a:solidFill>
                  <a:schemeClr val="dk1"/>
                </a:solidFill>
                <a:latin typeface="Arial"/>
                <a:ea typeface="Arial"/>
                <a:cs typeface="Arial"/>
                <a:sym typeface="Arial"/>
              </a:rPr>
              <a:t> được sử dụng để nhóm dữ liệu trong một hoặc nhiều quan hệ.</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nhóm các bộ có chứa khóa nhóm tương tự.</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khóa nhóm có nhiều hơn một trường, thì nó được coi là bộ nếu không nó sẽ cùng loại với khóa nhóm.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Kết quả là, nó cung cấp một quan hệ chứa một bộ cho mỗi nhóm.</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797" name="Google Shape;1797;p10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p10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7" name="Google Shape;1807;p10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Apache Pig </a:t>
            </a:r>
            <a:r>
              <a:rPr b="1" lang="en-US" sz="1200">
                <a:solidFill>
                  <a:schemeClr val="dk1"/>
                </a:solidFill>
                <a:latin typeface="Arial"/>
                <a:ea typeface="Arial"/>
                <a:cs typeface="Arial"/>
                <a:sym typeface="Arial"/>
              </a:rPr>
              <a:t>UNION</a:t>
            </a:r>
            <a:r>
              <a:rPr b="0" lang="en-US" sz="1200">
                <a:solidFill>
                  <a:schemeClr val="dk1"/>
                </a:solidFill>
                <a:latin typeface="Arial"/>
                <a:ea typeface="Arial"/>
                <a:cs typeface="Arial"/>
                <a:sym typeface="Arial"/>
              </a:rPr>
              <a:t> được sử dụng để tính toán hợp của hai hoặc nhiều quan hệ.</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không duy trì thứ tự của các bộ dữ liệu. Nó cũng không loại bỏ các bộ dữ liệu trùng lặp.</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808" name="Google Shape;1808;p10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6" name="Shape 1816"/>
        <p:cNvGrpSpPr/>
        <p:nvPr/>
      </p:nvGrpSpPr>
      <p:grpSpPr>
        <a:xfrm>
          <a:off x="0" y="0"/>
          <a:ext cx="0" cy="0"/>
          <a:chOff x="0" y="0"/>
          <a:chExt cx="0" cy="0"/>
        </a:xfrm>
      </p:grpSpPr>
      <p:sp>
        <p:nvSpPr>
          <p:cNvPr id="1817" name="Google Shape;1817;p10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8" name="Google Shape;1818;p10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 toán học:</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SUM() : Trả về tổng của các trường số được chỉ định trong nhóm</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AVG() : Lợi nhuận trung bình cho các trường số được chỉ định trong nhóm</a:t>
            </a:r>
            <a:endParaRPr b="0" sz="1200">
              <a:solidFill>
                <a:schemeClr val="dk1"/>
              </a:solidFill>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Pig có hai chức năng tích hợp để đếm bản ghi:</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COUNT: Trả về số phần tử khác null trong bag</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COUNT_STAR: Trả về số lượng của tất cả các phần tử trong bag</a:t>
            </a:r>
            <a:endParaRPr/>
          </a:p>
          <a:p>
            <a:pPr indent="-95250" lvl="1" marL="6286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TRIM () : Xóa khoảng trắng trước/sau</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RTRIM() : Xóa dấu cách</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LTRIM() : Xóa không gian hàng đầu</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SUBSTRING(str,idx1,idx2) : trả lại chuỗi [idx1:idx2] cho str</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819" name="Google Shape;1819;p10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p10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8" name="Google Shape;1828;p10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Trả lời 1)</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Pig Latin, trình thông dịch, công cụ thực thi và vỏ Grunt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Trả lời 2)</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Chế độ MapReduce đọc và ghi dữ liệu trong HDFS và gửi công việc tới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cụm, trong khi chế độ Cục bộ đọc và ghi dữ liệu trong hệ thống tệp cục bộ và</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thực thi công việc trên máy cục bộ</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Trả lời 3)</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bytearray</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1829" name="Google Shape;1829;p10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p10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4" name="Google Shape;1844;p10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1845" name="Google Shape;1845;p10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p10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3" name="Google Shape;1903;p10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Arial"/>
              <a:buNone/>
            </a:pPr>
            <a:r>
              <a:rPr b="0" lang="en-US" sz="1200">
                <a:solidFill>
                  <a:srgbClr val="000000"/>
                </a:solidFill>
                <a:latin typeface="Arial"/>
                <a:ea typeface="Arial"/>
                <a:cs typeface="Arial"/>
                <a:sym typeface="Arial"/>
              </a:rPr>
              <a:t>Trong bài học này, bạn sẽ dạy:</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Hiểu các tính năng của tổ ong và linh dương</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Truy vấn với Apache Hive và Impala</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Hiểu phân tích dữ liệu quan hệ với Hive và Impala</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Bài này gồm có hai phần.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Phần 1 Hive và impala khác với cơ sở dữ liệu quan hệ như thế nào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Phần 2 giải thích các loại DDL và cách sử dụng chúng.</a:t>
            </a:r>
            <a:endParaRPr b="0">
              <a:latin typeface="Arial"/>
              <a:ea typeface="Arial"/>
              <a:cs typeface="Arial"/>
              <a:sym typeface="Arial"/>
            </a:endParaRPr>
          </a:p>
        </p:txBody>
      </p:sp>
      <p:sp>
        <p:nvSpPr>
          <p:cNvPr id="1904" name="Google Shape;1904;p10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p10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4" name="Google Shape;1914;p10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 là một công cụ kho dữ liệu và ETL trên Hadoop.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được sử dụng để xử lý dữ liệu có cấu trúc và bán cấu trúc.</a:t>
            </a:r>
            <a:endParaRPr/>
          </a:p>
        </p:txBody>
      </p:sp>
      <p:sp>
        <p:nvSpPr>
          <p:cNvPr id="1915" name="Google Shape;1915;p10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1" name="Shape 1921"/>
        <p:cNvGrpSpPr/>
        <p:nvPr/>
      </p:nvGrpSpPr>
      <p:grpSpPr>
        <a:xfrm>
          <a:off x="0" y="0"/>
          <a:ext cx="0" cy="0"/>
          <a:chOff x="0" y="0"/>
          <a:chExt cx="0" cy="0"/>
        </a:xfrm>
      </p:grpSpPr>
      <p:sp>
        <p:nvSpPr>
          <p:cNvPr id="1922" name="Google Shape;1922;p10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3" name="Google Shape;1923;p10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 cung cấp ngôn ngữ truy vấn linh hoạt như HiveQL để truy vấn và xử lý dữ liệu tốt hơn.</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924" name="Google Shape;1924;p10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mô hình cơ sở dữ liệu mạng cũng có cấu trúc phân cấp. Tuy nhiên, thay vì sử dụng hệ thống phân cấp cây đơn cha, mô hình này hỗ trợ nhiều mối quan hệ, vì các bảng con có thể có nhiều hơn một cha.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44" name="Google Shape;244;p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0" name="Shape 1930"/>
        <p:cNvGrpSpPr/>
        <p:nvPr/>
      </p:nvGrpSpPr>
      <p:grpSpPr>
        <a:xfrm>
          <a:off x="0" y="0"/>
          <a:ext cx="0" cy="0"/>
          <a:chOff x="0" y="0"/>
          <a:chExt cx="0" cy="0"/>
        </a:xfrm>
      </p:grpSpPr>
      <p:sp>
        <p:nvSpPr>
          <p:cNvPr id="1931" name="Google Shape;1931;p1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2" name="Google Shape;1932;p1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 rất dễ viết truy vấn.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HiveQL là ngôn ngữ khai báo như SQL.</a:t>
            </a:r>
            <a:endParaRPr/>
          </a:p>
        </p:txBody>
      </p:sp>
      <p:sp>
        <p:nvSpPr>
          <p:cNvPr id="1933" name="Google Shape;1933;p1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p1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1" name="Google Shape;1941;p1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cú pháp giống như SQL để truy vấn HDFS.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Đã thay đổi thành Map-Reduce thực tế và được thực thi bằng công cụ Map-Reduce và SPARK.</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1942" name="Google Shape;1942;p1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p1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9" name="Google Shape;1959;p1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Quản lý khối lượng công việc bằng các vai trò</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Chức năng quản lý trạng thái công việc sử dụng vai trò và đặc quyền đã được thêm vào. Bạn có thể tạo một vai trò để quản lý khối lượng công việc bằng SQL và áp dụng nó để kiểm soát hiệu suất và thực thi các truy vấn theo khối lượng công việc.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Chế độ xem cụ thể hóa (Materialized View)</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Tính năng Chế độ xem cụ thể hóa với dữ liệu thực đã được thêm vào. Bằng cách giữ dữ liệu tổng hợp riêng lẻ, bạn có thể truy xuất dữ liệu ở tốc độ cao khi thực hiện các truy vấn.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Thêm cơ sở dữ liệu thông tin bảng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tin trước đây chỉ có trong Hive Metastore giờ đây có thể được kiểm tra thông qua cơ sở dữ liệu. Bạn có thể kiểm tra thông tin cột và thông tin thống kê của toàn bộ bảng và người dùng có thể truy cập trực tiếp và kiểm tra nó bằng trình kết nối.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LLAP</a:t>
            </a:r>
            <a:r>
              <a:rPr b="1" lang="en-US" sz="1200">
                <a:solidFill>
                  <a:schemeClr val="dk1"/>
                </a:solidFill>
                <a:latin typeface="Arial"/>
                <a:ea typeface="Arial"/>
                <a:cs typeface="Arial"/>
                <a:sym typeface="Arial"/>
              </a:rPr>
              <a:t>: </a:t>
            </a:r>
            <a:r>
              <a:rPr lang="en-US"/>
              <a:t>https://cwiki.apache.org/confluence/display/Hive/LLAP#LLAP-ExecutionEngine</a:t>
            </a:r>
            <a:endParaRPr/>
          </a:p>
          <a:p>
            <a:pPr indent="0" lvl="0" marL="0" rtl="0" algn="l">
              <a:spcBef>
                <a:spcPts val="360"/>
              </a:spcBef>
              <a:spcAft>
                <a:spcPts val="0"/>
              </a:spcAft>
              <a:buNone/>
            </a:pPr>
            <a:r>
              <a:t/>
            </a:r>
            <a:endParaRPr/>
          </a:p>
        </p:txBody>
      </p:sp>
      <p:sp>
        <p:nvSpPr>
          <p:cNvPr id="1960" name="Google Shape;1960;p1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p1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8" name="Google Shape;1968;p1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Quản lý khối lượng công việc bằng các vai trò</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Chức năng quản lý trạng thái công việc sử dụng vai trò và đặc quyền đã được thêm vào. Bạn có thể tạo một vai trò để quản lý khối lượng công việc bằng SQL và áp dụng nó để kiểm soát hiệu suất và thực thi các truy vấn theo khối lượng công việc.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Chế độ xem cụ thể hóa (Materialized View)</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Tính năng Chế độ xem cụ thể hóa với dữ liệu thực đã được thêm vào. Bằng cách giữ dữ liệu tổng hợp riêng lẻ, bạn có thể truy xuất dữ liệu ở tốc độ cao khi thực hiện các truy vấn.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Thêm cơ sở dữ liệu thông tin bảng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tin trước đây chỉ có trong Hive Metastore giờ đây có thể được kiểm tra thông qua cơ sở dữ liệu. Bạn có thể kiểm tra thông tin cột và thông tin thống kê của toàn bộ bảng và người dùng có thể truy cập trực tiếp và kiểm tra nó bằng trình kết nối.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LLAP</a:t>
            </a:r>
            <a:r>
              <a:rPr b="1" lang="en-US" sz="1200">
                <a:solidFill>
                  <a:schemeClr val="dk1"/>
                </a:solidFill>
                <a:latin typeface="Arial"/>
                <a:ea typeface="Arial"/>
                <a:cs typeface="Arial"/>
                <a:sym typeface="Arial"/>
              </a:rPr>
              <a:t>: </a:t>
            </a:r>
            <a:r>
              <a:rPr lang="en-US"/>
              <a:t>https://cwiki.apache.org/confluence/display/Hive/LLAP#LLAP-ExecutionEngine</a:t>
            </a:r>
            <a:endParaRPr/>
          </a:p>
          <a:p>
            <a:pPr indent="0" lvl="0" marL="0" rtl="0" algn="l">
              <a:spcBef>
                <a:spcPts val="360"/>
              </a:spcBef>
              <a:spcAft>
                <a:spcPts val="0"/>
              </a:spcAft>
              <a:buNone/>
            </a:pPr>
            <a:r>
              <a:t/>
            </a:r>
            <a:endParaRPr/>
          </a:p>
        </p:txBody>
      </p:sp>
      <p:sp>
        <p:nvSpPr>
          <p:cNvPr id="1969" name="Google Shape;1969;p1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p1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7" name="Google Shape;1977;p1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Hive chạy trên máy của người dùng</a:t>
            </a:r>
            <a:endParaRPr/>
          </a:p>
          <a:p>
            <a:pPr indent="0" lvl="0" marL="0" rtl="0" algn="l">
              <a:spcBef>
                <a:spcPts val="360"/>
              </a:spcBef>
              <a:spcAft>
                <a:spcPts val="0"/>
              </a:spcAft>
              <a:buNone/>
            </a:pPr>
            <a:r>
              <a:rPr lang="en-US">
                <a:latin typeface="Arial"/>
                <a:ea typeface="Arial"/>
                <a:cs typeface="Arial"/>
                <a:sym typeface="Arial"/>
              </a:rPr>
              <a:t>Apache Derby – RDBMS dựa trên Java – được sử dụng cho Metastore trên máy cục bộ của người dùng</a:t>
            </a:r>
            <a:endParaRPr/>
          </a:p>
          <a:p>
            <a:pPr indent="0" lvl="0" marL="0" rtl="0" algn="l">
              <a:spcBef>
                <a:spcPts val="360"/>
              </a:spcBef>
              <a:spcAft>
                <a:spcPts val="0"/>
              </a:spcAft>
              <a:buNone/>
            </a:pPr>
            <a:r>
              <a:rPr lang="en-US">
                <a:latin typeface="Arial"/>
                <a:ea typeface="Arial"/>
                <a:cs typeface="Arial"/>
                <a:sym typeface="Arial"/>
              </a:rPr>
              <a:t>Hive có thể được thiết lập mà không cần hỗ trợ của Quản trị viên hệ thống</a:t>
            </a:r>
            <a:endParaRPr/>
          </a:p>
          <a:p>
            <a:pPr indent="0" lvl="0" marL="0" rtl="0" algn="l">
              <a:spcBef>
                <a:spcPts val="360"/>
              </a:spcBef>
              <a:spcAft>
                <a:spcPts val="0"/>
              </a:spcAft>
              <a:buNone/>
            </a:pPr>
            <a:r>
              <a:rPr lang="en-US">
                <a:latin typeface="Arial"/>
                <a:ea typeface="Arial"/>
                <a:cs typeface="Arial"/>
                <a:sym typeface="Arial"/>
              </a:rPr>
              <a:t>Khi nhiều người dùng yêu cầu Hive, Metastore được chia sẻ phải được định cấu hình bằng RDBMS, chẳng hạn như MySQL</a:t>
            </a:r>
            <a:endParaRPr b="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1978" name="Google Shape;1978;p1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1" name="Shape 2021"/>
        <p:cNvGrpSpPr/>
        <p:nvPr/>
      </p:nvGrpSpPr>
      <p:grpSpPr>
        <a:xfrm>
          <a:off x="0" y="0"/>
          <a:ext cx="0" cy="0"/>
          <a:chOff x="0" y="0"/>
          <a:chExt cx="0" cy="0"/>
        </a:xfrm>
      </p:grpSpPr>
      <p:sp>
        <p:nvSpPr>
          <p:cNvPr id="2022" name="Google Shape;2022;p1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3" name="Google Shape;2023;p1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Một số khách hàng có thể truy cập Metastore được chia sẻ bằng cách gọi dịch vụ Hive Metastore.</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Khách hàng truy cập Metastore thông qua các cuộc gọi đến dịch vụ Hive Metastore bằng cách sử dụng API Thrift.</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Dịch vụ Hive Metastore kết nối với Metastore bằng JDBC</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t/>
            </a:r>
            <a:endParaRPr/>
          </a:p>
        </p:txBody>
      </p:sp>
      <p:sp>
        <p:nvSpPr>
          <p:cNvPr id="2024" name="Google Shape;2024;p1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p1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5" name="Google Shape;2045;p1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Bảng được quản lý</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Các bảng chúng tôi đã tạo cho đến nay là các bảng được quản lý (nội bộ)</a:t>
            </a:r>
            <a:endParaRPr/>
          </a:p>
          <a:p>
            <a:pPr indent="0" lvl="0" marL="0" rtl="0" algn="l">
              <a:spcBef>
                <a:spcPts val="360"/>
              </a:spcBef>
              <a:spcAft>
                <a:spcPts val="0"/>
              </a:spcAft>
              <a:buNone/>
            </a:pPr>
            <a:r>
              <a:rPr lang="en-US">
                <a:latin typeface="Arial"/>
                <a:ea typeface="Arial"/>
                <a:cs typeface="Arial"/>
                <a:sym typeface="Arial"/>
              </a:rPr>
              <a:t>Hive kiểm soát vòng đời của dữ liệu.</a:t>
            </a:r>
            <a:endParaRPr/>
          </a:p>
          <a:p>
            <a:pPr indent="0" lvl="0" marL="0" rtl="0" algn="l">
              <a:spcBef>
                <a:spcPts val="360"/>
              </a:spcBef>
              <a:spcAft>
                <a:spcPts val="0"/>
              </a:spcAft>
              <a:buNone/>
            </a:pPr>
            <a:r>
              <a:rPr lang="en-US">
                <a:latin typeface="Arial"/>
                <a:ea typeface="Arial"/>
                <a:cs typeface="Arial"/>
                <a:sym typeface="Arial"/>
              </a:rPr>
              <a:t>Bạn luôn có thể sử dụng các lệnh Hadoop để tác động đến chúng</a:t>
            </a:r>
            <a:endParaRPr/>
          </a:p>
          <a:p>
            <a:pPr indent="0" lvl="0" marL="0" rtl="0" algn="l">
              <a:spcBef>
                <a:spcPts val="360"/>
              </a:spcBef>
              <a:spcAft>
                <a:spcPts val="0"/>
              </a:spcAft>
              <a:buNone/>
            </a:pPr>
            <a:r>
              <a:rPr lang="en-US">
                <a:latin typeface="Arial"/>
                <a:ea typeface="Arial"/>
                <a:cs typeface="Arial"/>
                <a:sym typeface="Arial"/>
              </a:rPr>
              <a:t>Khi bảng bị “bỏ”, Hive sẽ xóa dữ liệu</a:t>
            </a:r>
            <a:endParaRPr/>
          </a:p>
          <a:p>
            <a:pPr indent="0" lvl="0" marL="0" rtl="0" algn="l">
              <a:spcBef>
                <a:spcPts val="360"/>
              </a:spcBef>
              <a:spcAft>
                <a:spcPts val="0"/>
              </a:spcAft>
              <a:buNone/>
            </a:pPr>
            <a:r>
              <a:rPr lang="en-US">
                <a:latin typeface="Arial"/>
                <a:ea typeface="Arial"/>
                <a:cs typeface="Arial"/>
                <a:sym typeface="Arial"/>
              </a:rPr>
              <a:t>Không thuận tiện cho việc chia sẻ với các công cụ khác</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Bảng bên ngoài (External Tables)</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Các bảng được tạo bằng từ khóa EXTERNAL không phải là các bảng nội bộ. Dữ liệu nằm ở vị trí ban đầu.</a:t>
            </a:r>
            <a:endParaRPr/>
          </a:p>
          <a:p>
            <a:pPr indent="0" lvl="0" marL="0" rtl="0" algn="l">
              <a:spcBef>
                <a:spcPts val="360"/>
              </a:spcBef>
              <a:spcAft>
                <a:spcPts val="0"/>
              </a:spcAft>
              <a:buNone/>
            </a:pPr>
            <a:r>
              <a:rPr lang="en-US">
                <a:latin typeface="Arial"/>
                <a:ea typeface="Arial"/>
                <a:cs typeface="Arial"/>
                <a:sym typeface="Arial"/>
              </a:rPr>
              <a:t>Chỉ dữ liệu Metastore được tạo và xóa khi tạo và xóa một bảng như vậy. Dữ liệu gốc không bị ảnh hưởng.</a:t>
            </a:r>
            <a:endParaRPr/>
          </a:p>
          <a:p>
            <a:pPr indent="0" lvl="0" marL="0" rtl="0" algn="l">
              <a:spcBef>
                <a:spcPts val="360"/>
              </a:spcBef>
              <a:spcAft>
                <a:spcPts val="0"/>
              </a:spcAft>
              <a:buNone/>
            </a:pPr>
            <a:r>
              <a:rPr lang="en-US">
                <a:latin typeface="Arial"/>
                <a:ea typeface="Arial"/>
                <a:cs typeface="Arial"/>
                <a:sym typeface="Arial"/>
              </a:rPr>
              <a:t>Điều này rất hữu ích khi chia sẻ với các công cụ khác như Pig.</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2046" name="Google Shape;2046;p1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p1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4" name="Google Shape;2054;p1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Dữ liệu có thể được phân loại thành ba loại ở cấp độ chi tiết trong Hive: Bảng, Phân vùng và Nhóm.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bảng Hive tương tự như các bảng RDB. Các bảng này bao gồm dữ liệu được lưu trữ.</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 tổ chức các bảng thành các phân vùng để nhóm cùng loại dữ liệu dựa trên một cột hoặc khóa phân vùng.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bảng hoặc phân vùng được chia nhỏ thành các nhóm.</a:t>
            </a:r>
            <a:endParaRPr/>
          </a:p>
          <a:p>
            <a:pPr indent="0" lvl="0" marL="0" rtl="0" algn="l">
              <a:spcBef>
                <a:spcPts val="360"/>
              </a:spcBef>
              <a:spcAft>
                <a:spcPts val="0"/>
              </a:spcAft>
              <a:buNone/>
            </a:pPr>
            <a:r>
              <a:t/>
            </a:r>
            <a:endParaRPr/>
          </a:p>
        </p:txBody>
      </p:sp>
      <p:sp>
        <p:nvSpPr>
          <p:cNvPr id="2055" name="Google Shape;2055;p1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2" name="Shape 2092"/>
        <p:cNvGrpSpPr/>
        <p:nvPr/>
      </p:nvGrpSpPr>
      <p:grpSpPr>
        <a:xfrm>
          <a:off x="0" y="0"/>
          <a:ext cx="0" cy="0"/>
          <a:chOff x="0" y="0"/>
          <a:chExt cx="0" cy="0"/>
        </a:xfrm>
      </p:grpSpPr>
      <p:sp>
        <p:nvSpPr>
          <p:cNvPr id="2093" name="Google Shape;2093;p1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4" name="Google Shape;2094;p1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đã trình bày trong trang trình bày trước rằng chỉ siêu dữ liệu được lưu trữ trong cơ sở dữ liệu quan hệ—bản thân dữ liệu thực tế (nghĩa là những gì đang được phân tích hoặc xử lý bởi các truy vấn được chỉ định bởi người dùng và từ đó tạo ra kết quả cuối cùng) đến từ dữ liệu được lưu trữ trong hệ thống tệp (thường là HDFS, nhưng có thể cục bộ hoặc hệ thống tệp từ xa được Hadoop hỗ trợ, chẳng hạn như S3 hoặc ADLS).</a:t>
            </a:r>
            <a:endParaRPr/>
          </a:p>
        </p:txBody>
      </p:sp>
      <p:sp>
        <p:nvSpPr>
          <p:cNvPr id="2095" name="Google Shape;2095;p1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2" name="Shape 2132"/>
        <p:cNvGrpSpPr/>
        <p:nvPr/>
      </p:nvGrpSpPr>
      <p:grpSpPr>
        <a:xfrm>
          <a:off x="0" y="0"/>
          <a:ext cx="0" cy="0"/>
          <a:chOff x="0" y="0"/>
          <a:chExt cx="0" cy="0"/>
        </a:xfrm>
      </p:grpSpPr>
      <p:sp>
        <p:nvSpPr>
          <p:cNvPr id="2133" name="Google Shape;2133;p1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4" name="Google Shape;2134;p1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Hình này cho thấy các thành phần chính của Hive và cách một truy vấn điển hình chạy qua hệ thống.</a:t>
            </a:r>
            <a:endParaRPr/>
          </a:p>
        </p:txBody>
      </p:sp>
      <p:sp>
        <p:nvSpPr>
          <p:cNvPr id="2135" name="Google Shape;2135;p1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Cơ sở dữ liệu quan hệ là một loại cơ sở dữ liệu lưu trữ và cung cấp quyền truy cập vào các điểm dữ liệu có liên quan với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cột của bảng chứa các thuộc tính của dữ liệu và mỗi bản ghi thường có một giá trị cho từng thuộc tính, giúp dễ dàng thiết lập mối quan hệ giữa các điểm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Hệ thống quản lý cơ sở dữ liệu quan hệ (RDBMS) là một chương trình cho phép bạn tạo, cập nhật và quản trị cơ sở dữ liệu quan hệ.</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Hầu hết các hệ quản trị cơ sở dữ liệu quan hệ đều sử dụng ngôn ngữ SQL để truy cập cơ sở dữ liệu.</a:t>
            </a:r>
            <a:endParaRPr b="0" i="0" sz="1200">
              <a:solidFill>
                <a:schemeClr val="dk1"/>
              </a:solidFill>
              <a:latin typeface="Arial"/>
              <a:ea typeface="Arial"/>
              <a:cs typeface="Arial"/>
              <a:sym typeface="Arial"/>
            </a:endParaRPr>
          </a:p>
        </p:txBody>
      </p:sp>
      <p:sp>
        <p:nvSpPr>
          <p:cNvPr id="268" name="Google Shape;268;p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p1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1" name="Google Shape;2171;p1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t>Khi vận hành thử nghiệm, chế độ nhúng được sử dụng và trong hoạt động thực tế, chế độ từ xa thường được sử dụng.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HiveServer2 là một dịch vụ cho phép khách hàng thực hiện các truy vấn đối với Hive và phiên bản kế nhiệm của HiveServer1.</a:t>
            </a:r>
            <a:endParaRPr/>
          </a:p>
          <a:p>
            <a:pPr indent="0" lvl="0" marL="0" rtl="0" algn="l">
              <a:spcBef>
                <a:spcPts val="360"/>
              </a:spcBef>
              <a:spcAft>
                <a:spcPts val="0"/>
              </a:spcAft>
              <a:buNone/>
            </a:pPr>
            <a:r>
              <a:rPr lang="en-US"/>
              <a:t>HiveServer2 hỗ trợ xác thực và đồng thời nhiều người dùng.</a:t>
            </a:r>
            <a:endParaRPr/>
          </a:p>
          <a:p>
            <a:pPr indent="0" lvl="0" marL="0" rtl="0" algn="l">
              <a:spcBef>
                <a:spcPts val="360"/>
              </a:spcBef>
              <a:spcAft>
                <a:spcPts val="0"/>
              </a:spcAft>
              <a:buNone/>
            </a:pPr>
            <a:r>
              <a:rPr lang="en-US"/>
              <a:t>Giao tiếp với các ứng dụng bằng cách sử dụng các kết nối Thrift, JDBC hoặc ODBC để thực hiện các hoạt động của tổ ong và trả về kết quả.</a:t>
            </a:r>
            <a:endParaRPr/>
          </a:p>
          <a:p>
            <a:pPr indent="0" lvl="0" marL="0" rtl="0" algn="l">
              <a:spcBef>
                <a:spcPts val="360"/>
              </a:spcBef>
              <a:spcAft>
                <a:spcPts val="0"/>
              </a:spcAft>
              <a:buNone/>
            </a:pPr>
            <a:r>
              <a:rPr lang="en-US"/>
              <a:t>CLI chỉ có thể truy cập dịch vụ tổ ong cục bộ, nhưng beeline có thể truy cập dịch vụ hive từ xa.</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https://cwiki.apache.org/confluence/display/Hive/HiveServer2+Overview</a:t>
            </a:r>
            <a:endParaRPr/>
          </a:p>
        </p:txBody>
      </p:sp>
      <p:sp>
        <p:nvSpPr>
          <p:cNvPr id="2172" name="Google Shape;2172;p1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p1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4" name="Google Shape;2194;p1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lang="en-US"/>
              <a:t>Bạn có thể sử dụng shell tương tác để nhập các lệnh của mình. Ở đây, chúng ta sẽ xem xét cách chạy một truy vấn, các tùy chọn hữu ích và các lệnh nội bộ.</a:t>
            </a:r>
            <a:endParaRPr/>
          </a:p>
          <a:p>
            <a:pPr indent="0" lvl="0" marL="0" marR="0" rtl="0" algn="l">
              <a:lnSpc>
                <a:spcPct val="100000"/>
              </a:lnSpc>
              <a:spcBef>
                <a:spcPts val="360"/>
              </a:spcBef>
              <a:spcAft>
                <a:spcPts val="0"/>
              </a:spcAft>
              <a:buClr>
                <a:schemeClr val="dk1"/>
              </a:buClr>
              <a:buSzPts val="1200"/>
              <a:buFont typeface="Arial"/>
              <a:buNone/>
            </a:pPr>
            <a:r>
              <a:rPr lang="en-US"/>
              <a:t>Đầu vào tệp lưu truy vấn vào một tệp và chỉ định tệp. Sử dụng tùy chọn -f.</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t>https://cwiki.apache.org/confluence/display/Hive/LanguageManual+Cli#LanguageManualCli-HiveCLI</a:t>
            </a:r>
            <a:endParaRPr/>
          </a:p>
        </p:txBody>
      </p:sp>
      <p:sp>
        <p:nvSpPr>
          <p:cNvPr id="2195" name="Google Shape;2195;p1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3" name="Shape 2203"/>
        <p:cNvGrpSpPr/>
        <p:nvPr/>
      </p:nvGrpSpPr>
      <p:grpSpPr>
        <a:xfrm>
          <a:off x="0" y="0"/>
          <a:ext cx="0" cy="0"/>
          <a:chOff x="0" y="0"/>
          <a:chExt cx="0" cy="0"/>
        </a:xfrm>
      </p:grpSpPr>
      <p:sp>
        <p:nvSpPr>
          <p:cNvPr id="2204" name="Google Shape;2204;p1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5" name="Google Shape;2205;p1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lang="en-US"/>
              <a:t>Đối với cổng truy cập của Hive Server 2, bạn có thể sử dụng thông tin được đặt trong hive.server2.thrift.port.</a:t>
            </a:r>
            <a:endParaRPr/>
          </a:p>
          <a:p>
            <a:pPr indent="0" lvl="0" marL="0" marR="0" rtl="0" algn="l">
              <a:lnSpc>
                <a:spcPct val="100000"/>
              </a:lnSpc>
              <a:spcBef>
                <a:spcPts val="360"/>
              </a:spcBef>
              <a:spcAft>
                <a:spcPts val="0"/>
              </a:spcAft>
              <a:buClr>
                <a:schemeClr val="dk1"/>
              </a:buClr>
              <a:buSzPts val="1200"/>
              <a:buFont typeface="Arial"/>
              <a:buNone/>
            </a:pPr>
            <a:r>
              <a:rPr lang="en-US"/>
              <a:t>Ngay bây giờ, ctrl+d hoặc !quit có thể thoát khỏi trình bao beeline, điều này không thân thiện.</a:t>
            </a:r>
            <a:endParaRPr/>
          </a:p>
          <a:p>
            <a:pPr indent="0" lvl="0" marL="0" marR="0" rtl="0" algn="l">
              <a:lnSpc>
                <a:spcPct val="100000"/>
              </a:lnSpc>
              <a:spcBef>
                <a:spcPts val="360"/>
              </a:spcBef>
              <a:spcAft>
                <a:spcPts val="0"/>
              </a:spcAft>
              <a:buClr>
                <a:schemeClr val="dk1"/>
              </a:buClr>
              <a:buSzPts val="1200"/>
              <a:buFont typeface="Arial"/>
              <a:buNone/>
            </a:pPr>
            <a:r>
              <a:rPr lang="en-US"/>
              <a:t>Tốt hơn là nên hỗ trợ "bỏ" hoặc "bỏ;" để thoát khỏi shell.</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t>https://cwiki.apache.org/confluence/display/Hive/HiveServer2+Clients</a:t>
            </a:r>
            <a:endParaRPr/>
          </a:p>
        </p:txBody>
      </p:sp>
      <p:sp>
        <p:nvSpPr>
          <p:cNvPr id="2206" name="Google Shape;2206;p1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4" name="Shape 2214"/>
        <p:cNvGrpSpPr/>
        <p:nvPr/>
      </p:nvGrpSpPr>
      <p:grpSpPr>
        <a:xfrm>
          <a:off x="0" y="0"/>
          <a:ext cx="0" cy="0"/>
          <a:chOff x="0" y="0"/>
          <a:chExt cx="0" cy="0"/>
        </a:xfrm>
      </p:grpSpPr>
      <p:sp>
        <p:nvSpPr>
          <p:cNvPr id="2215" name="Google Shape;2215;p1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6" name="Google Shape;2216;p1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Impala nâng cao tiêu chuẩn về hiệu suất truy vấn SQL trên Apache Hadoop trong khi vẫn giữ được trải nghiệm người dùng quen thuộc.</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Với Impala, bạn có thể truy vấn dữ liệu, dù được lưu trữ trong HDFS hay Apache HBase – bao gồm các hàm CHỌN, THAM GIA và tổng hợp – trong thời gian thực.</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Hơn nữa, Impala sử dụng cùng một siêu dữ liệu, cú pháp SQL (Hive SQL), trình điều khiển ODBC và giao diện người dùng (Hue Beeswax) như Apache Hive, cung cấp một nền tảng thống nhất và quen thuộc cho các truy vấn theo định hướng hàng loạt hoặc theo thời gian thực.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https://impala.apache.org/</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2217" name="Google Shape;2217;p1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p1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6" name="Google Shape;2226;p1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sz="1200">
                <a:solidFill>
                  <a:schemeClr val="dk1"/>
                </a:solidFill>
                <a:latin typeface="Arial"/>
                <a:ea typeface="Arial"/>
                <a:cs typeface="Arial"/>
                <a:sym typeface="Arial"/>
              </a:rPr>
              <a:t>Hive và Impala là những công cụ khác nhau nhưng có liên quan chặt chẽ với nhau.</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Họ sử dụng các biến thể rất giống nhau của SQL</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Họ chia sẻ cùng một kho dữ liệu và lưu trữ siêu dữ liệu</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Chúng thường được sử dụng cùng nhau</a:t>
            </a:r>
            <a:endParaRPr b="0" sz="1200">
              <a:solidFill>
                <a:schemeClr val="dk1"/>
              </a:solidFill>
              <a:latin typeface="Arial"/>
              <a:ea typeface="Arial"/>
              <a:cs typeface="Arial"/>
              <a:sym typeface="Arial"/>
            </a:endParaRPr>
          </a:p>
        </p:txBody>
      </p:sp>
      <p:sp>
        <p:nvSpPr>
          <p:cNvPr id="2227" name="Google Shape;2227;p1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p1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5" name="Google Shape;2235;p1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1. Khi người dùng vượt qua một truy vấn, truy vấn đó sẽ được chấp nhận bởi một (điều phối viên truy vấn) của trình nền Impala trong cụm.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Và trình nền xác minh xem truy vấn có phù hợp hay không và thu thập thông tin về vị trí của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Và nó gửi thông tin này đến các trình nền Impala khác để thực hiện truy vấn.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2. Trình nền Impala đọc khối dữ liệu đã chỉ định và xử lý truy vấn. Và điều phối viên truy vấn thu thập kết quả và gửi nó cho người dùng.</a:t>
            </a:r>
            <a:endParaRPr/>
          </a:p>
        </p:txBody>
      </p:sp>
      <p:sp>
        <p:nvSpPr>
          <p:cNvPr id="2236" name="Google Shape;2236;p1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2" name="Shape 2262"/>
        <p:cNvGrpSpPr/>
        <p:nvPr/>
      </p:nvGrpSpPr>
      <p:grpSpPr>
        <a:xfrm>
          <a:off x="0" y="0"/>
          <a:ext cx="0" cy="0"/>
          <a:chOff x="0" y="0"/>
          <a:chExt cx="0" cy="0"/>
        </a:xfrm>
      </p:grpSpPr>
      <p:sp>
        <p:nvSpPr>
          <p:cNvPr id="2263" name="Google Shape;2263;p1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4" name="Google Shape;2264;p1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rgbClr val="333333"/>
              </a:buClr>
              <a:buSzPts val="1200"/>
              <a:buFont typeface="Arial"/>
              <a:buNone/>
            </a:pPr>
            <a:r>
              <a:rPr b="0" i="0" lang="en-US">
                <a:solidFill>
                  <a:srgbClr val="333333"/>
                </a:solidFill>
                <a:latin typeface="Arial"/>
                <a:ea typeface="Arial"/>
                <a:cs typeface="Arial"/>
                <a:sym typeface="Arial"/>
              </a:rPr>
              <a:t>Để tránh độ trễ, Impala vượt qua MapReduce để truy cập trực tiếp vào dữ liệu thông qua một công cụ truy vấn phân tán chuyên dụng rất giống với các công cụ được tìm thấy trong các RDBMS song song thương mại. Kết quả là hiệu suất nhanh hơn theo thứ tự cường độ so với Hive, tùy thuộc vào loại truy vấn và cấu hình.</a:t>
            </a:r>
            <a:endParaRPr/>
          </a:p>
          <a:p>
            <a:pPr indent="0" lvl="0" marL="0" marR="0" rtl="0" algn="l">
              <a:lnSpc>
                <a:spcPct val="100000"/>
              </a:lnSpc>
              <a:spcBef>
                <a:spcPts val="360"/>
              </a:spcBef>
              <a:spcAft>
                <a:spcPts val="0"/>
              </a:spcAft>
              <a:buClr>
                <a:schemeClr val="dk1"/>
              </a:buClr>
              <a:buSzPts val="1200"/>
              <a:buFont typeface="Arial"/>
              <a:buNone/>
            </a:pPr>
            <a:r>
              <a:t/>
            </a:r>
            <a:endParaRPr b="0" i="0">
              <a:solidFill>
                <a:srgbClr val="333333"/>
              </a:solidFill>
              <a:latin typeface="Arial"/>
              <a:ea typeface="Arial"/>
              <a:cs typeface="Arial"/>
              <a:sym typeface="Arial"/>
            </a:endParaRPr>
          </a:p>
          <a:p>
            <a:pPr indent="0" lvl="0" marL="0" marR="0" rtl="0" algn="l">
              <a:lnSpc>
                <a:spcPct val="100000"/>
              </a:lnSpc>
              <a:spcBef>
                <a:spcPts val="360"/>
              </a:spcBef>
              <a:spcAft>
                <a:spcPts val="0"/>
              </a:spcAft>
              <a:buClr>
                <a:srgbClr val="333333"/>
              </a:buClr>
              <a:buSzPts val="1200"/>
              <a:buFont typeface="Arial"/>
              <a:buNone/>
            </a:pPr>
            <a:r>
              <a:rPr b="0" i="0" lang="en-US">
                <a:solidFill>
                  <a:srgbClr val="333333"/>
                </a:solidFill>
                <a:latin typeface="Arial"/>
                <a:ea typeface="Arial"/>
                <a:cs typeface="Arial"/>
                <a:sym typeface="Arial"/>
              </a:rPr>
              <a:t>Có nhiều lợi thế đối với phương pháp này so với các phương pháp thay thế để truy vấn dữ liệu Hadoop, bao gồm::</a:t>
            </a:r>
            <a:endParaRPr b="0" i="0">
              <a:solidFill>
                <a:srgbClr val="333333"/>
              </a:solidFill>
              <a:latin typeface="Arial"/>
              <a:ea typeface="Arial"/>
              <a:cs typeface="Arial"/>
              <a:sym typeface="Arial"/>
            </a:endParaRPr>
          </a:p>
          <a:p>
            <a:pPr indent="-76200" lvl="0" marL="0" rtl="0" algn="l">
              <a:spcBef>
                <a:spcPts val="360"/>
              </a:spcBef>
              <a:spcAft>
                <a:spcPts val="0"/>
              </a:spcAft>
              <a:buClr>
                <a:srgbClr val="333333"/>
              </a:buClr>
              <a:buSzPts val="1200"/>
              <a:buFont typeface="Arial"/>
              <a:buChar char="•"/>
            </a:pPr>
            <a:r>
              <a:rPr b="0" i="0" lang="en-US">
                <a:solidFill>
                  <a:srgbClr val="333333"/>
                </a:solidFill>
                <a:latin typeface="Arial"/>
                <a:ea typeface="Arial"/>
                <a:cs typeface="Arial"/>
                <a:sym typeface="Arial"/>
              </a:rPr>
              <a:t>Nhờ xử lý cục bộ trên các data node, nên tránh được tắc nghẽn mạng.</a:t>
            </a:r>
            <a:endParaRPr/>
          </a:p>
          <a:p>
            <a:pPr indent="-76200" lvl="0" marL="0" rtl="0" algn="l">
              <a:spcBef>
                <a:spcPts val="360"/>
              </a:spcBef>
              <a:spcAft>
                <a:spcPts val="0"/>
              </a:spcAft>
              <a:buClr>
                <a:srgbClr val="333333"/>
              </a:buClr>
              <a:buSzPts val="1200"/>
              <a:buFont typeface="Arial"/>
              <a:buChar char="•"/>
            </a:pPr>
            <a:r>
              <a:rPr b="0" i="0" lang="en-US">
                <a:solidFill>
                  <a:srgbClr val="333333"/>
                </a:solidFill>
                <a:latin typeface="Arial"/>
                <a:ea typeface="Arial"/>
                <a:cs typeface="Arial"/>
                <a:sym typeface="Arial"/>
              </a:rPr>
              <a:t>Có thể sử dụng một kho lưu trữ siêu dữ liệu duy nhất, mở và thống nhất.</a:t>
            </a:r>
            <a:endParaRPr/>
          </a:p>
          <a:p>
            <a:pPr indent="-76200" lvl="0" marL="0" rtl="0" algn="l">
              <a:spcBef>
                <a:spcPts val="360"/>
              </a:spcBef>
              <a:spcAft>
                <a:spcPts val="0"/>
              </a:spcAft>
              <a:buClr>
                <a:srgbClr val="333333"/>
              </a:buClr>
              <a:buSzPts val="1200"/>
              <a:buFont typeface="Arial"/>
              <a:buChar char="•"/>
            </a:pPr>
            <a:r>
              <a:rPr b="0" i="0" lang="en-US">
                <a:solidFill>
                  <a:srgbClr val="333333"/>
                </a:solidFill>
                <a:latin typeface="Arial"/>
                <a:ea typeface="Arial"/>
                <a:cs typeface="Arial"/>
                <a:sym typeface="Arial"/>
              </a:rPr>
              <a:t>Chuyển đổi định dạng dữ liệu tốn kém là không cần thiết và do đó không phát sinh chi phí.</a:t>
            </a:r>
            <a:endParaRPr/>
          </a:p>
          <a:p>
            <a:pPr indent="-76200" lvl="0" marL="0" rtl="0" algn="l">
              <a:spcBef>
                <a:spcPts val="360"/>
              </a:spcBef>
              <a:spcAft>
                <a:spcPts val="0"/>
              </a:spcAft>
              <a:buClr>
                <a:srgbClr val="333333"/>
              </a:buClr>
              <a:buSzPts val="1200"/>
              <a:buFont typeface="Arial"/>
              <a:buChar char="•"/>
            </a:pPr>
            <a:r>
              <a:rPr b="0" i="0" lang="en-US">
                <a:solidFill>
                  <a:srgbClr val="333333"/>
                </a:solidFill>
                <a:latin typeface="Arial"/>
                <a:ea typeface="Arial"/>
                <a:cs typeface="Arial"/>
                <a:sym typeface="Arial"/>
              </a:rPr>
              <a:t>Tất cả dữ liệu có thể truy vấn ngay lập tức, không có độ trễ đối với ETL.</a:t>
            </a:r>
            <a:endParaRPr/>
          </a:p>
          <a:p>
            <a:pPr indent="-76200" lvl="0" marL="0" rtl="0" algn="l">
              <a:spcBef>
                <a:spcPts val="360"/>
              </a:spcBef>
              <a:spcAft>
                <a:spcPts val="0"/>
              </a:spcAft>
              <a:buClr>
                <a:srgbClr val="333333"/>
              </a:buClr>
              <a:buSzPts val="1200"/>
              <a:buFont typeface="Arial"/>
              <a:buChar char="•"/>
            </a:pPr>
            <a:r>
              <a:rPr b="0" i="0" lang="en-US">
                <a:solidFill>
                  <a:srgbClr val="333333"/>
                </a:solidFill>
                <a:latin typeface="Arial"/>
                <a:ea typeface="Arial"/>
                <a:cs typeface="Arial"/>
                <a:sym typeface="Arial"/>
              </a:rPr>
              <a:t>Tất cả phần cứng được sử dụng cho các truy vấn Impala cũng như cho MapReduce.</a:t>
            </a:r>
            <a:endParaRPr/>
          </a:p>
          <a:p>
            <a:pPr indent="-76200" lvl="0" marL="0" rtl="0" algn="l">
              <a:spcBef>
                <a:spcPts val="360"/>
              </a:spcBef>
              <a:spcAft>
                <a:spcPts val="0"/>
              </a:spcAft>
              <a:buClr>
                <a:srgbClr val="333333"/>
              </a:buClr>
              <a:buSzPts val="1200"/>
              <a:buFont typeface="Arial"/>
              <a:buChar char="•"/>
            </a:pPr>
            <a:r>
              <a:rPr b="0" i="0" lang="en-US">
                <a:solidFill>
                  <a:srgbClr val="333333"/>
                </a:solidFill>
                <a:latin typeface="Arial"/>
                <a:ea typeface="Arial"/>
                <a:cs typeface="Arial"/>
                <a:sym typeface="Arial"/>
              </a:rPr>
              <a:t>Chỉ cần một nhóm máy duy nhất để mở rộng quy mô.</a:t>
            </a:r>
            <a:endParaRPr b="0" i="0">
              <a:solidFill>
                <a:srgbClr val="333333"/>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https://impala.apache.org/overview.html</a:t>
            </a:r>
            <a:endParaRPr/>
          </a:p>
          <a:p>
            <a:pPr indent="0" lvl="0" marL="0" rtl="0" algn="l">
              <a:spcBef>
                <a:spcPts val="360"/>
              </a:spcBef>
              <a:spcAft>
                <a:spcPts val="0"/>
              </a:spcAft>
              <a:buNone/>
            </a:pPr>
            <a:r>
              <a:t/>
            </a:r>
            <a:endParaRPr/>
          </a:p>
        </p:txBody>
      </p:sp>
      <p:sp>
        <p:nvSpPr>
          <p:cNvPr id="2265" name="Google Shape;2265;p1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p1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8" name="Google Shape;2318;p1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chức năng chính của trình nền Impala:</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Đọc và ghi vào tệp dữ liệu</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Chấp nhận các truy vấn từ máy khách như Hue, JDBC, v.v.</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Song song hóa các truy vấn và phân phối công việc trên toàn cụm</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Truyền kết quả truy vấn trung gian trở lại điều phối viên trung tâm.</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319" name="Google Shape;2319;p1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5" name="Shape 2325"/>
        <p:cNvGrpSpPr/>
        <p:nvPr/>
      </p:nvGrpSpPr>
      <p:grpSpPr>
        <a:xfrm>
          <a:off x="0" y="0"/>
          <a:ext cx="0" cy="0"/>
          <a:chOff x="0" y="0"/>
          <a:chExt cx="0" cy="0"/>
        </a:xfrm>
      </p:grpSpPr>
      <p:sp>
        <p:nvSpPr>
          <p:cNvPr id="2326" name="Google Shape;2326;p1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7" name="Google Shape;2327;p1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rgbClr val="000000"/>
              </a:buClr>
              <a:buSzPts val="1200"/>
              <a:buFont typeface="Arial"/>
              <a:buNone/>
            </a:pPr>
            <a:r>
              <a:rPr b="0" i="0" lang="en-US">
                <a:solidFill>
                  <a:srgbClr val="000000"/>
                </a:solidFill>
                <a:latin typeface="Arial"/>
                <a:ea typeface="Arial"/>
                <a:cs typeface="Arial"/>
                <a:sym typeface="Arial"/>
              </a:rPr>
              <a:t>Thành phần Impala kiểm tra tình trạng của tất cả các trình nền Impala trong một cụm và liên tục chuyển các phát hiện của nó tới từng trình nền đó.</a:t>
            </a:r>
            <a:endParaRPr/>
          </a:p>
          <a:p>
            <a:pPr indent="0" lvl="0" marL="0" marR="0" rtl="0" algn="l">
              <a:lnSpc>
                <a:spcPct val="100000"/>
              </a:lnSpc>
              <a:spcBef>
                <a:spcPts val="360"/>
              </a:spcBef>
              <a:spcAft>
                <a:spcPts val="0"/>
              </a:spcAft>
              <a:buClr>
                <a:srgbClr val="000000"/>
              </a:buClr>
              <a:buSzPts val="1200"/>
              <a:buFont typeface="Arial"/>
              <a:buNone/>
            </a:pPr>
            <a:r>
              <a:rPr b="0" i="0" lang="en-US">
                <a:solidFill>
                  <a:srgbClr val="000000"/>
                </a:solidFill>
                <a:latin typeface="Arial"/>
                <a:ea typeface="Arial"/>
                <a:cs typeface="Arial"/>
                <a:sym typeface="Arial"/>
              </a:rPr>
              <a:t>Thành phần Impala chuyển tiếp các thay đổi siêu dữ liệu từ các câu lệnh SQL của Impala tới tất cả các trình nền Impala trong một cụm.</a:t>
            </a:r>
            <a:endParaRPr/>
          </a:p>
        </p:txBody>
      </p:sp>
      <p:sp>
        <p:nvSpPr>
          <p:cNvPr id="2328" name="Google Shape;2328;p1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p1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6" name="Google Shape;2336;p1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có thể sử dụng Impala shell để thiết lập cơ sở dữ liệu và bảng, chèn dữ liệu và đưa ra truy vấn.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khả dụng trên các nút có trình nền Impala.</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337" name="Google Shape;2337;p1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Cơ sở dữ liệu hướng đối tượng là cơ sở dữ liệu đăng ký một mô hình với thông tin được đại diện bởi các đối tượng.</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Cơ sở dữ liệu như vậy sử dụng ngôn ngữ lập trình hướng đối tượng để phát triển.</a:t>
            </a:r>
            <a:endParaRPr b="0" i="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Cơ sở dữ liệu đối tượng là một hệ thống quản lý cơ sở dữ liệu trong đó thông tin được biểu diễn dưới dạng các đối tượng như được sử dụng trong lập trình hướng đối tượng.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https://en.wikipedia.org/wiki/Object_database</a:t>
            </a:r>
            <a:endParaRPr/>
          </a:p>
          <a:p>
            <a:pPr indent="0" lvl="0" marL="0" rtl="0" algn="l">
              <a:spcBef>
                <a:spcPts val="360"/>
              </a:spcBef>
              <a:spcAft>
                <a:spcPts val="0"/>
              </a:spcAft>
              <a:buNone/>
            </a:pPr>
            <a:r>
              <a:t/>
            </a:r>
            <a:endParaRPr>
              <a:latin typeface="Arial"/>
              <a:ea typeface="Arial"/>
              <a:cs typeface="Arial"/>
              <a:sym typeface="Arial"/>
            </a:endParaRPr>
          </a:p>
        </p:txBody>
      </p:sp>
      <p:sp>
        <p:nvSpPr>
          <p:cNvPr id="297" name="Google Shape;297;p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4" name="Shape 2344"/>
        <p:cNvGrpSpPr/>
        <p:nvPr/>
      </p:nvGrpSpPr>
      <p:grpSpPr>
        <a:xfrm>
          <a:off x="0" y="0"/>
          <a:ext cx="0" cy="0"/>
          <a:chOff x="0" y="0"/>
          <a:chExt cx="0" cy="0"/>
        </a:xfrm>
      </p:grpSpPr>
      <p:sp>
        <p:nvSpPr>
          <p:cNvPr id="2345" name="Google Shape;2345;p1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6" name="Google Shape;2346;p1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Hue là trình soạn thảo truy vấn dựa trên web cho phép bạn tương tác với cơ sở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có thể sử dụng nó để tạo các mô hình dữ liệu, làm sạch dữ liệu để phân tích cũng như để xây dựng và kiểm tra các tập lệnh SQL.</a:t>
            </a:r>
            <a:endParaRPr/>
          </a:p>
        </p:txBody>
      </p:sp>
      <p:sp>
        <p:nvSpPr>
          <p:cNvPr id="2347" name="Google Shape;2347;p1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2" name="Shape 2362"/>
        <p:cNvGrpSpPr/>
        <p:nvPr/>
      </p:nvGrpSpPr>
      <p:grpSpPr>
        <a:xfrm>
          <a:off x="0" y="0"/>
          <a:ext cx="0" cy="0"/>
          <a:chOff x="0" y="0"/>
          <a:chExt cx="0" cy="0"/>
        </a:xfrm>
      </p:grpSpPr>
      <p:sp>
        <p:nvSpPr>
          <p:cNvPr id="2363" name="Google Shape;2363;p1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4" name="Google Shape;2364;p1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Dựa trên một tập hợp con của SQL-92, cộng với các phần mở rộng dành riêng cho tổ ong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số hạn chế so với SQL ‘tiêu chuẩn’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Những người khác chỉ được thực hiện một phần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HiveQL cũng có một số tính năng không được cung cấp trong SQL</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HiveQL và Impala SQL chỉ có những khác biệt nhỏ. Có một số tính năng từ Hive hiện không được hỗ trợ trong Impala.</a:t>
            </a:r>
            <a:endParaRPr>
              <a:solidFill>
                <a:schemeClr val="dk1"/>
              </a:solidFill>
              <a:latin typeface="Arial"/>
              <a:ea typeface="Arial"/>
              <a:cs typeface="Arial"/>
              <a:sym typeface="Arial"/>
            </a:endParaRPr>
          </a:p>
        </p:txBody>
      </p:sp>
      <p:sp>
        <p:nvSpPr>
          <p:cNvPr id="2365" name="Google Shape;2365;p1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1" name="Shape 2381"/>
        <p:cNvGrpSpPr/>
        <p:nvPr/>
      </p:nvGrpSpPr>
      <p:grpSpPr>
        <a:xfrm>
          <a:off x="0" y="0"/>
          <a:ext cx="0" cy="0"/>
          <a:chOff x="0" y="0"/>
          <a:chExt cx="0" cy="0"/>
        </a:xfrm>
      </p:grpSpPr>
      <p:sp>
        <p:nvSpPr>
          <p:cNvPr id="2382" name="Google Shape;2382;p1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3" name="Google Shape;2383;p1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HiveQL là ngôn ngữ truy vấn được sử dụng bởi Hive. Nó tương tự như SQL nhưng khác với SQL.</a:t>
            </a:r>
            <a:endParaRPr b="0" sz="1200">
              <a:solidFill>
                <a:schemeClr val="dk1"/>
              </a:solidFill>
              <a:latin typeface="Arial"/>
              <a:ea typeface="Arial"/>
              <a:cs typeface="Arial"/>
              <a:sym typeface="Arial"/>
            </a:endParaRPr>
          </a:p>
        </p:txBody>
      </p:sp>
      <p:sp>
        <p:nvSpPr>
          <p:cNvPr id="2384" name="Google Shape;2384;p1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0" name="Shape 2390"/>
        <p:cNvGrpSpPr/>
        <p:nvPr/>
      </p:nvGrpSpPr>
      <p:grpSpPr>
        <a:xfrm>
          <a:off x="0" y="0"/>
          <a:ext cx="0" cy="0"/>
          <a:chOff x="0" y="0"/>
          <a:chExt cx="0" cy="0"/>
        </a:xfrm>
      </p:grpSpPr>
      <p:sp>
        <p:nvSpPr>
          <p:cNvPr id="2391" name="Google Shape;2391;p1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2" name="Google Shape;2392;p1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Cơ sở dữ liệu Hive về cơ bản chỉ là một danh mục hoặc không gian tên của các bảng</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Rất hữu ích cho các cụm lớn có nhiều nhóm và người dùng hoặc các bảng nhóm hợp lý.</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Nếu không có cơ sở dữ liệu nào được chỉ định, cơ sở dữ liệu mặc định sẽ được sử dụng.</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Khi bạn tạo cơ sở dữ liệu mới, Hive sẽ tạo một thư mục con mới trong thư mục kho Hive của nó</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Thông thường, /user/hive/warehouse Vì vậy, việc tạo cơ sở dữ liệu có tên “bán hàng” sẽ tạo một thư mục mới trong /user/hive/warehouse/sales.db cơ sở dữ liệu mặc định không có thư mục riêng Tất cả trong /user/hive/warehouse</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2393" name="Google Shape;2393;p1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1" name="Shape 2401"/>
        <p:cNvGrpSpPr/>
        <p:nvPr/>
      </p:nvGrpSpPr>
      <p:grpSpPr>
        <a:xfrm>
          <a:off x="0" y="0"/>
          <a:ext cx="0" cy="0"/>
          <a:chOff x="0" y="0"/>
          <a:chExt cx="0" cy="0"/>
        </a:xfrm>
      </p:grpSpPr>
      <p:sp>
        <p:nvSpPr>
          <p:cNvPr id="2402" name="Google Shape;2402;p1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3" name="Google Shape;2403;p1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bảng Hive tương tự như các bảng RDB. Các bảng này bao gồm dữ liệu được lưu trữ. Mỗi bảng ánh xạ tới một thư mục duy nhất.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 tổ chức các bảng thành các phân vùng để nhóm cùng loại dữ liệu dựa trên một cột hoặc khóa phân vùng.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bảng hoặc phân vùng được chia nhỏ thành các nhóm.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404" name="Google Shape;2404;p1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3" name="Shape 2423"/>
        <p:cNvGrpSpPr/>
        <p:nvPr/>
      </p:nvGrpSpPr>
      <p:grpSpPr>
        <a:xfrm>
          <a:off x="0" y="0"/>
          <a:ext cx="0" cy="0"/>
          <a:chOff x="0" y="0"/>
          <a:chExt cx="0" cy="0"/>
        </a:xfrm>
      </p:grpSpPr>
      <p:sp>
        <p:nvSpPr>
          <p:cNvPr id="2424" name="Google Shape;2424;p1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5" name="Google Shape;2425;p1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sz="1200">
                <a:latin typeface="Arial"/>
                <a:ea typeface="Arial"/>
                <a:cs typeface="Arial"/>
                <a:sym typeface="Arial"/>
              </a:rPr>
              <a:t>Nếu không có cơ sở dữ liệu nào được chỉ định, cơ sở dữ liệu mặc định sẽ được sử dụng</a:t>
            </a:r>
            <a:endParaRPr/>
          </a:p>
          <a:p>
            <a:pPr indent="0" lvl="0" marL="0" rtl="0" algn="l">
              <a:spcBef>
                <a:spcPts val="360"/>
              </a:spcBef>
              <a:spcAft>
                <a:spcPts val="0"/>
              </a:spcAft>
              <a:buNone/>
            </a:pPr>
            <a:r>
              <a:rPr lang="en-US" sz="1200">
                <a:latin typeface="Arial"/>
                <a:ea typeface="Arial"/>
                <a:cs typeface="Arial"/>
                <a:sym typeface="Arial"/>
              </a:rPr>
              <a:t>Khi bạn tạo một cơ sở dữ liệu mới, Hive sẽ tạo một thư mục con mới trong thư mục kho Hive của nó Thông thường /user/hive/warehouse</a:t>
            </a:r>
            <a:endParaRPr/>
          </a:p>
          <a:p>
            <a:pPr indent="0" lvl="0" marL="0" rtl="0" algn="l">
              <a:spcBef>
                <a:spcPts val="360"/>
              </a:spcBef>
              <a:spcAft>
                <a:spcPts val="0"/>
              </a:spcAft>
              <a:buNone/>
            </a:pPr>
            <a:r>
              <a:rPr lang="en-US" sz="1200">
                <a:latin typeface="Arial"/>
                <a:ea typeface="Arial"/>
                <a:cs typeface="Arial"/>
                <a:sym typeface="Arial"/>
              </a:rPr>
              <a:t>Vì vậy, việc tạo cơ sở dữ liệu có tên “sales” sẽ tạo một thư mục mới trong /user/hive/warehouse/sales.db</a:t>
            </a:r>
            <a:endParaRPr b="0" sz="1200">
              <a:solidFill>
                <a:schemeClr val="dk1"/>
              </a:solidFill>
              <a:latin typeface="Arial"/>
              <a:ea typeface="Arial"/>
              <a:cs typeface="Arial"/>
              <a:sym typeface="Arial"/>
            </a:endParaRPr>
          </a:p>
        </p:txBody>
      </p:sp>
      <p:sp>
        <p:nvSpPr>
          <p:cNvPr id="2426" name="Google Shape;2426;p1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6" name="Shape 2436"/>
        <p:cNvGrpSpPr/>
        <p:nvPr/>
      </p:nvGrpSpPr>
      <p:grpSpPr>
        <a:xfrm>
          <a:off x="0" y="0"/>
          <a:ext cx="0" cy="0"/>
          <a:chOff x="0" y="0"/>
          <a:chExt cx="0" cy="0"/>
        </a:xfrm>
      </p:grpSpPr>
      <p:sp>
        <p:nvSpPr>
          <p:cNvPr id="2437" name="Google Shape;2437;p1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8" name="Google Shape;2438;p1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rtl="0" algn="l">
              <a:spcBef>
                <a:spcPts val="36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TINYINT</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Số nguyên có dấu 1 byte     -128 đến 127</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SMALLINT</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Số nguyên có dấu 2 byte       -32,768 đến 32,767</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INT</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Số nguyên có dấu 4 byte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-2.147.483.648 đến 2.147.483.647</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BIGINT</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Số nguyên có dấu 8 byte</a:t>
            </a:r>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-9.233.372.036.854.775.808 đến  9.223.372.036.854.775.807</a:t>
            </a:r>
            <a:endParaRPr/>
          </a:p>
          <a:p>
            <a:pPr indent="0" lvl="0" marL="0" rtl="0" algn="l">
              <a:spcBef>
                <a:spcPts val="360"/>
              </a:spcBef>
              <a:spcAft>
                <a:spcPts val="0"/>
              </a:spcAft>
              <a:buNone/>
            </a:pPr>
            <a:r>
              <a:t/>
            </a:r>
            <a:endParaRPr b="0" i="0" sz="1200" u="none" strike="noStrike">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DECIMAL</a:t>
            </a:r>
            <a:endParaRPr b="0" i="0" sz="1200" u="none" strike="noStrike">
              <a:solidFill>
                <a:schemeClr val="dk1"/>
              </a:solidFill>
              <a:latin typeface="Arial"/>
              <a:ea typeface="Arial"/>
              <a:cs typeface="Arial"/>
              <a:sym typeface="Arial"/>
            </a:endParaRPr>
          </a:p>
          <a:p>
            <a:pPr indent="0" lvl="0" marL="0" rtl="0" algn="l">
              <a:spcBef>
                <a:spcPts val="360"/>
              </a:spcBef>
              <a:spcAft>
                <a:spcPts val="0"/>
              </a:spcAft>
              <a:buNone/>
            </a:pPr>
            <a:r>
              <a:rPr b="0" i="0" lang="en-US" sz="1200" u="none" strike="noStrike">
                <a:solidFill>
                  <a:schemeClr val="dk1"/>
                </a:solidFill>
                <a:latin typeface="Arial"/>
                <a:ea typeface="Arial"/>
                <a:cs typeface="Arial"/>
                <a:sym typeface="Arial"/>
              </a:rPr>
              <a:t>Người dùng có thể chỉ định độ chính xác và tỷ lệ mặc định là số thập phân (10,0)</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2439" name="Google Shape;2439;p1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6" name="Shape 2446"/>
        <p:cNvGrpSpPr/>
        <p:nvPr/>
      </p:nvGrpSpPr>
      <p:grpSpPr>
        <a:xfrm>
          <a:off x="0" y="0"/>
          <a:ext cx="0" cy="0"/>
          <a:chOff x="0" y="0"/>
          <a:chExt cx="0" cy="0"/>
        </a:xfrm>
      </p:grpSpPr>
      <p:sp>
        <p:nvSpPr>
          <p:cNvPr id="2447" name="Google Shape;2447;p1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8" name="Google Shape;2448;p13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Mảng trong Hive là một chuỗi có thứ tự gồm các phần tử loại tương tự có thể lập chỉ mục bằng cách sử dụng các số nguyên dựa trên số không.</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Map trong Hive là tập hợp các cặp khóa-giá trị, trong đó các trường được truy cập bằng cách sử dụng ký hiệu mảng của các khóa (ví dụ: ['key']).</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STRUCT trong Hive tương tự như STRUCT trong ngôn ngữ C. Đây là một loại bản ghi bao gồm một tập hợp các trường được đặt tên, có thể là bất kỳ loại dữ liệu nguyên thủy nào.</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Loại UNION trong Hive tương tự như UNION trong C. Loại UNION tại bất kỳ thời điểm nào cũng có thể chứa chính xác một loại dữ liệu từ các loại dữ liệu được chỉ định.</a:t>
            </a:r>
            <a:endParaRPr/>
          </a:p>
        </p:txBody>
      </p:sp>
      <p:sp>
        <p:nvSpPr>
          <p:cNvPr id="2449" name="Google Shape;2449;p13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p13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8" name="Google Shape;2458;p13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[IF NOT EXISTS] : </a:t>
            </a:r>
            <a:r>
              <a:rPr b="0" i="0" lang="en-US">
                <a:solidFill>
                  <a:srgbClr val="16191F"/>
                </a:solidFill>
                <a:latin typeface="Arial"/>
                <a:ea typeface="Arial"/>
                <a:cs typeface="Arial"/>
                <a:sym typeface="Arial"/>
              </a:rPr>
              <a:t>Làm cho thông báo lỗi bị chặn nếu bảng có tên &lt;TBL NAME&gt; đã tồn tại.</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latin typeface="Arial"/>
                <a:ea typeface="Arial"/>
                <a:cs typeface="Arial"/>
                <a:sym typeface="Arial"/>
              </a:rPr>
              <a:t>[&lt;DB_NAME&gt;.]</a:t>
            </a:r>
            <a:r>
              <a:rPr b="0" lang="en-US" sz="1200">
                <a:solidFill>
                  <a:schemeClr val="dk1"/>
                </a:solidFill>
                <a:latin typeface="Arial"/>
                <a:ea typeface="Arial"/>
                <a:cs typeface="Arial"/>
                <a:sym typeface="Arial"/>
              </a:rPr>
              <a:t> </a:t>
            </a:r>
            <a:r>
              <a:rPr b="0" lang="en-US" sz="1200">
                <a:latin typeface="Arial"/>
                <a:ea typeface="Arial"/>
                <a:cs typeface="Arial"/>
                <a:sym typeface="Arial"/>
              </a:rPr>
              <a:t>&lt;TBL NAME&gt; </a:t>
            </a:r>
            <a:r>
              <a:rPr lang="en-US" sz="1200">
                <a:latin typeface="Arial"/>
                <a:ea typeface="Arial"/>
                <a:cs typeface="Arial"/>
                <a:sym typeface="Arial"/>
              </a:rPr>
              <a:t>: </a:t>
            </a:r>
            <a:r>
              <a:rPr b="0" i="0" lang="en-US">
                <a:solidFill>
                  <a:srgbClr val="16191F"/>
                </a:solidFill>
                <a:latin typeface="Arial"/>
                <a:ea typeface="Arial"/>
                <a:cs typeface="Arial"/>
                <a:sym typeface="Arial"/>
              </a:rPr>
              <a:t>Chỉ định tên cho bảng sẽ được tạo. Tham số &lt;DB_NAME&gt;tùy chọn chỉ định cơ sở dữ liệu chứa bảng.</a:t>
            </a:r>
            <a:endParaRPr b="0" i="0">
              <a:solidFill>
                <a:srgbClr val="16191F"/>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latin typeface="Arial"/>
                <a:ea typeface="Arial"/>
                <a:cs typeface="Arial"/>
                <a:sym typeface="Arial"/>
              </a:rPr>
              <a:t>[(&lt;COL_NAME&gt; DATA_TYPE, &lt;COL_NAME&gt; DATA_TYPE, ...)] </a:t>
            </a:r>
            <a:r>
              <a:rPr lang="en-US" sz="1200">
                <a:latin typeface="Arial"/>
                <a:ea typeface="Arial"/>
                <a:cs typeface="Arial"/>
                <a:sym typeface="Arial"/>
              </a:rPr>
              <a:t>: </a:t>
            </a:r>
            <a:r>
              <a:rPr b="0" i="0" lang="en-US">
                <a:solidFill>
                  <a:srgbClr val="16191F"/>
                </a:solidFill>
                <a:latin typeface="Arial"/>
                <a:ea typeface="Arial"/>
                <a:cs typeface="Arial"/>
                <a:sym typeface="Arial"/>
              </a:rPr>
              <a:t>Chỉ định tên cho mỗi cột sẽ được tạo, cùng với kiểu dữ liệu của cột.</a:t>
            </a:r>
            <a:endParaRPr b="0" i="0">
              <a:solidFill>
                <a:srgbClr val="16191F"/>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latin typeface="Arial"/>
                <a:ea typeface="Arial"/>
                <a:cs typeface="Arial"/>
                <a:sym typeface="Arial"/>
              </a:rPr>
              <a:t>[PARTITIONED BY (&lt;COL_NAME&gt; DATA_TYPE)] </a:t>
            </a:r>
            <a:r>
              <a:rPr lang="en-US" sz="1200">
                <a:latin typeface="Arial"/>
                <a:ea typeface="Arial"/>
                <a:cs typeface="Arial"/>
                <a:sym typeface="Arial"/>
              </a:rPr>
              <a:t>: </a:t>
            </a:r>
            <a:r>
              <a:rPr b="0" i="0" lang="en-US">
                <a:solidFill>
                  <a:srgbClr val="16191F"/>
                </a:solidFill>
                <a:latin typeface="Arial"/>
                <a:ea typeface="Arial"/>
                <a:cs typeface="Arial"/>
                <a:sym typeface="Arial"/>
              </a:rPr>
              <a:t>Tạo một bảng được phân vùng với một hoặc nhiều cột phân vùng có &lt;COL_NAME&gt;, DATA_TYPE được chỉ định.</a:t>
            </a:r>
            <a:endParaRPr/>
          </a:p>
          <a:p>
            <a:pPr indent="-171450" lvl="0" marL="171450" marR="0" rtl="0" algn="l">
              <a:lnSpc>
                <a:spcPct val="100000"/>
              </a:lnSpc>
              <a:spcBef>
                <a:spcPts val="360"/>
              </a:spcBef>
              <a:spcAft>
                <a:spcPts val="0"/>
              </a:spcAft>
              <a:buClr>
                <a:srgbClr val="16191F"/>
              </a:buClr>
              <a:buSzPts val="1200"/>
              <a:buFont typeface="Arial"/>
              <a:buChar char="•"/>
            </a:pPr>
            <a:r>
              <a:rPr b="0" i="0" lang="en-US">
                <a:solidFill>
                  <a:srgbClr val="16191F"/>
                </a:solidFill>
                <a:latin typeface="Arial"/>
                <a:ea typeface="Arial"/>
                <a:cs typeface="Arial"/>
                <a:sym typeface="Arial"/>
              </a:rPr>
              <a:t>Một bảng có thể có một hoặc nhiều phân vùng, bao gồm một tổ hợp giá trị và tên cột riêng biệt. </a:t>
            </a:r>
            <a:endParaRPr b="0" i="0">
              <a:solidFill>
                <a:srgbClr val="16191F"/>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sz="1200">
                <a:latin typeface="Arial"/>
                <a:ea typeface="Arial"/>
                <a:cs typeface="Arial"/>
                <a:sym typeface="Arial"/>
              </a:rPr>
              <a:t>[ROW FORMAT &lt;ROW_FORMAT&gt;] : </a:t>
            </a:r>
            <a:r>
              <a:rPr b="0" i="0" lang="en-US">
                <a:solidFill>
                  <a:srgbClr val="16191F"/>
                </a:solidFill>
                <a:latin typeface="Arial"/>
                <a:ea typeface="Arial"/>
                <a:cs typeface="Arial"/>
                <a:sym typeface="Arial"/>
              </a:rPr>
              <a:t>Chỉ định định dạng hàng của bảng và dữ liệu nguồn cơ bản của nó nếu có. </a:t>
            </a:r>
            <a:endParaRPr b="0" i="0">
              <a:solidFill>
                <a:srgbClr val="16191F"/>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sz="1200">
                <a:latin typeface="Arial"/>
                <a:ea typeface="Arial"/>
                <a:cs typeface="Arial"/>
                <a:sym typeface="Arial"/>
              </a:rPr>
              <a:t>[[STORED AS &lt;FLIE_FORMAT&gt;]  : </a:t>
            </a:r>
            <a:r>
              <a:rPr b="0" i="0" lang="en-US">
                <a:solidFill>
                  <a:srgbClr val="16191F"/>
                </a:solidFill>
                <a:latin typeface="Arial"/>
                <a:ea typeface="Arial"/>
                <a:cs typeface="Arial"/>
                <a:sym typeface="Arial"/>
              </a:rPr>
              <a:t>Chỉ định định dạng tệp cho dữ liệu bảng. Nếu bỏ qua, Tệp văn bản là giá trị mặc định. </a:t>
            </a:r>
            <a:endParaRPr/>
          </a:p>
          <a:p>
            <a:pPr indent="-171450" lvl="0" marL="171450" marR="0" rtl="0" algn="l">
              <a:lnSpc>
                <a:spcPct val="100000"/>
              </a:lnSpc>
              <a:spcBef>
                <a:spcPts val="360"/>
              </a:spcBef>
              <a:spcAft>
                <a:spcPts val="0"/>
              </a:spcAft>
              <a:buClr>
                <a:schemeClr val="dk1"/>
              </a:buClr>
              <a:buSzPts val="1200"/>
              <a:buFont typeface="Arial"/>
              <a:buChar char="•"/>
            </a:pPr>
            <a:r>
              <a:rPr lang="en-US" sz="1200">
                <a:latin typeface="Arial"/>
                <a:ea typeface="Arial"/>
                <a:cs typeface="Arial"/>
                <a:sym typeface="Arial"/>
              </a:rPr>
              <a:t>[LOCATION &lt;HDFS_PATH&gt;] : Chỉ định vị trí của dữ liệu cơ bản mà bảng được tạo.</a:t>
            </a:r>
            <a:endParaRPr sz="120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sz="1200">
                <a:latin typeface="Arial"/>
                <a:ea typeface="Arial"/>
                <a:cs typeface="Arial"/>
                <a:sym typeface="Arial"/>
              </a:rPr>
              <a:t>[TBLPROPERTIES (&lt;property_name&gt;=&lt;property_value&gt;, ...)] : Chỉ định các cặp khóa-giá trị siêu dữ liệu tùy chỉnh cho định nghĩa bảng ngoài các thuộc tính bảng được xác định trước.</a:t>
            </a:r>
            <a:endParaRPr sz="1200">
              <a:latin typeface="Arial"/>
              <a:ea typeface="Arial"/>
              <a:cs typeface="Arial"/>
              <a:sym typeface="Arial"/>
            </a:endParaRPr>
          </a:p>
          <a:p>
            <a:pPr indent="-95250" lvl="0" marL="171450" marR="0" rtl="0" algn="l">
              <a:lnSpc>
                <a:spcPct val="100000"/>
              </a:lnSpc>
              <a:spcBef>
                <a:spcPts val="360"/>
              </a:spcBef>
              <a:spcAft>
                <a:spcPts val="0"/>
              </a:spcAft>
              <a:buClr>
                <a:schemeClr val="dk1"/>
              </a:buClr>
              <a:buSzPts val="1200"/>
              <a:buFont typeface="Arial"/>
              <a:buNone/>
            </a:pPr>
            <a:r>
              <a:t/>
            </a:r>
            <a:endParaRPr b="0" i="0">
              <a:solidFill>
                <a:srgbClr val="16191F"/>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459" name="Google Shape;2459;p13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6" name="Shape 2466"/>
        <p:cNvGrpSpPr/>
        <p:nvPr/>
      </p:nvGrpSpPr>
      <p:grpSpPr>
        <a:xfrm>
          <a:off x="0" y="0"/>
          <a:ext cx="0" cy="0"/>
          <a:chOff x="0" y="0"/>
          <a:chExt cx="0" cy="0"/>
        </a:xfrm>
      </p:grpSpPr>
      <p:sp>
        <p:nvSpPr>
          <p:cNvPr id="2467" name="Google Shape;2467;p13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8" name="Google Shape;2468;p13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 vấn Hive và Impala không chỉ định đường dẫn dữ liệu, định dạng hoặc thứ tự cột. (So sánh với Pig Latin, nơi bạn chỉ định những điều này trong câu lệnh LOAD.)</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Hive và Impala, cũng như trong hệ thống quản lý cơ sở dữ liệu quan hệ (RDBMS), thông tin này được cung cấp khi bạn tạo bảng.</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Tạo một thư mục con trong thư mục kho của cơ sở dữ liệu trong HDFS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trường hợp cơ sở dữ liệu mặc định: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 người dùng/tổ ong/kho/tên bảng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trường hợp cơ sở dữ liệu được đặt tên: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/user/hive/warehouse/dbname.db/tablename</a:t>
            </a:r>
            <a:endParaRPr/>
          </a:p>
        </p:txBody>
      </p:sp>
      <p:sp>
        <p:nvSpPr>
          <p:cNvPr id="2469" name="Google Shape;2469;p13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020"/>
              <a:buFont typeface="Arial"/>
              <a:buNone/>
            </a:pPr>
            <a:r>
              <a:rPr b="1" lang="en-US" sz="1020">
                <a:latin typeface="Arial"/>
                <a:ea typeface="Arial"/>
                <a:cs typeface="Arial"/>
                <a:sym typeface="Arial"/>
              </a:rPr>
              <a:t>[Hướng dẫn của giảng viên] </a:t>
            </a:r>
            <a:endParaRPr/>
          </a:p>
          <a:p>
            <a:pPr indent="0" lvl="0" marL="0" marR="0" rtl="0" algn="l">
              <a:lnSpc>
                <a:spcPct val="80000"/>
              </a:lnSpc>
              <a:spcBef>
                <a:spcPts val="306"/>
              </a:spcBef>
              <a:spcAft>
                <a:spcPts val="0"/>
              </a:spcAft>
              <a:buClr>
                <a:schemeClr val="dk1"/>
              </a:buClr>
              <a:buSzPts val="1020"/>
              <a:buFont typeface="Arial"/>
              <a:buNone/>
            </a:pPr>
            <a:r>
              <a:rPr b="0" i="0" lang="en-US" sz="1020">
                <a:solidFill>
                  <a:schemeClr val="dk1"/>
                </a:solidFill>
                <a:latin typeface="Arial"/>
                <a:ea typeface="Arial"/>
                <a:cs typeface="Arial"/>
                <a:sym typeface="Arial"/>
              </a:rPr>
              <a:t>Cơ sở dữ liệu NoSQL có nhiều dạng khác nhau và cho phép bạn lưu trữ và thao tác một lượng lớn dữ liệu phi cấu trúc và bán cấu trúc.</a:t>
            </a:r>
            <a:endParaRPr/>
          </a:p>
          <a:p>
            <a:pPr indent="0" lvl="0" marL="0" marR="0" rtl="0" algn="l">
              <a:lnSpc>
                <a:spcPct val="80000"/>
              </a:lnSpc>
              <a:spcBef>
                <a:spcPts val="306"/>
              </a:spcBef>
              <a:spcAft>
                <a:spcPts val="0"/>
              </a:spcAft>
              <a:buClr>
                <a:schemeClr val="dk1"/>
              </a:buClr>
              <a:buSzPts val="1020"/>
              <a:buFont typeface="Arial"/>
              <a:buNone/>
            </a:pPr>
            <a:r>
              <a:rPr b="0" i="0" lang="en-US" sz="1020">
                <a:solidFill>
                  <a:schemeClr val="dk1"/>
                </a:solidFill>
                <a:latin typeface="Arial"/>
                <a:ea typeface="Arial"/>
                <a:cs typeface="Arial"/>
                <a:sym typeface="Arial"/>
              </a:rPr>
              <a:t>Có các cửa hàng khóa-giá trị, cửa hàng tài liệu, cửa hàng Cột và cơ sở dữ liệu đồ thị.</a:t>
            </a:r>
            <a:endParaRPr/>
          </a:p>
          <a:p>
            <a:pPr indent="0" lvl="0" marL="0" marR="0" rtl="0" algn="l">
              <a:lnSpc>
                <a:spcPct val="80000"/>
              </a:lnSpc>
              <a:spcBef>
                <a:spcPts val="306"/>
              </a:spcBef>
              <a:spcAft>
                <a:spcPts val="0"/>
              </a:spcAft>
              <a:buClr>
                <a:schemeClr val="dk1"/>
              </a:buClr>
              <a:buSzPts val="1020"/>
              <a:buFont typeface="Arial"/>
              <a:buNone/>
            </a:pPr>
            <a:r>
              <a:rPr b="0" i="0" lang="en-US" sz="1020">
                <a:solidFill>
                  <a:schemeClr val="dk1"/>
                </a:solidFill>
                <a:latin typeface="Arial"/>
                <a:ea typeface="Arial"/>
                <a:cs typeface="Arial"/>
                <a:sym typeface="Arial"/>
              </a:rPr>
              <a:t>Động lực cho cách tiếp cận này bao gồm sự đơn giản của thiết kế, tỷ lệ "theo chiều ngang" đơn giản hơn cho các cụm máy (vốn là một vấn đề đối với cơ sở dữ liệu quan hệ), kiểm soát tốt hơn tính khả dụng và hạn chế sự không phù hợp trở kháng quan hệ đối tượng.</a:t>
            </a:r>
            <a:endParaRPr b="0" i="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[Thông điệp chính]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Kho lưu trữ khóa-giá trị - DynamoDB, Redis, Riak</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Mô hình ánh xạ khóa duy nhất để truy vấn một giá trị cụ thể</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Hữu ích cho truy cập ngẫu nhiên</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Cơ sở dữ liệu tài liệu - MongoDB, CouchDB, Tìm kiếm đàn hồi</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Lưu trữ dữ liệu theo cấu trúc giống như JSON</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Cơ sở dữ liệu cột - Apache Cassandra, HBase, BigTable</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Sắp xếp dữ liệu của bạn thành các cột thay vì hàng</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Thuận lợi cho việc truy vấn các tập dữ liệu lớn</a:t>
            </a:r>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Cơ sở dữ liệu đồ thị - neo4j, Giraph</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Dữ liệu vào các nút (đối tượng) và các cạnh (mối quan hệ)</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https://en.wikipedia.org/wiki/NoSQL</a:t>
            </a:r>
            <a:endParaRPr b="0" sz="1020">
              <a:solidFill>
                <a:schemeClr val="dk1"/>
              </a:solidFill>
              <a:latin typeface="Arial"/>
              <a:ea typeface="Arial"/>
              <a:cs typeface="Arial"/>
              <a:sym typeface="Arial"/>
            </a:endParaRPr>
          </a:p>
          <a:p>
            <a:pPr indent="0" lvl="0" marL="0" rtl="0" algn="l">
              <a:lnSpc>
                <a:spcPct val="80000"/>
              </a:lnSpc>
              <a:spcBef>
                <a:spcPts val="306"/>
              </a:spcBef>
              <a:spcAft>
                <a:spcPts val="0"/>
              </a:spcAft>
              <a:buNone/>
            </a:pPr>
            <a:r>
              <a:t/>
            </a:r>
            <a:endParaRPr sz="1020">
              <a:latin typeface="Arial"/>
              <a:ea typeface="Arial"/>
              <a:cs typeface="Arial"/>
              <a:sym typeface="Arial"/>
            </a:endParaRPr>
          </a:p>
        </p:txBody>
      </p:sp>
      <p:sp>
        <p:nvSpPr>
          <p:cNvPr id="354" name="Google Shape;354;p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7" name="Shape 2477"/>
        <p:cNvGrpSpPr/>
        <p:nvPr/>
      </p:nvGrpSpPr>
      <p:grpSpPr>
        <a:xfrm>
          <a:off x="0" y="0"/>
          <a:ext cx="0" cy="0"/>
          <a:chOff x="0" y="0"/>
          <a:chExt cx="0" cy="0"/>
        </a:xfrm>
      </p:grpSpPr>
      <p:sp>
        <p:nvSpPr>
          <p:cNvPr id="2478" name="Google Shape;2478;p14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9" name="Google Shape;2479;p14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CREATE TABLE định nghĩa một bảng mới sử dụng định dạng Hive. Sử dụng ví dụ trong slide trên, giải thích cách tạo bảng.</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480" name="Google Shape;2480;p14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8" name="Shape 2488"/>
        <p:cNvGrpSpPr/>
        <p:nvPr/>
      </p:nvGrpSpPr>
      <p:grpSpPr>
        <a:xfrm>
          <a:off x="0" y="0"/>
          <a:ext cx="0" cy="0"/>
          <a:chOff x="0" y="0"/>
          <a:chExt cx="0" cy="0"/>
        </a:xfrm>
      </p:grpSpPr>
      <p:sp>
        <p:nvSpPr>
          <p:cNvPr id="2489" name="Google Shape;2489;p14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0" name="Google Shape;2490;p14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Nếu bạn chưa “SỬ DỤNG” mydb, bạn có thể đặt trước nó mydb.employees = bảng employee trong cơ sở dữ liệu mydb.</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Bạn có thể nhận xét các trường, bảng và cơ sở dữ liệu riêng lẻ cũng như tạo các thuộc tính khóa-giá trị của bảng.</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Phải cẩn thận với IF NOT EXISTS.</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Nếu bảng đã tồn tại, Hive sẽ âm thầm bỏ qua câu lệnh.</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Tốt nếu bạn đang sử dụng tập lệnh nên tạo lần đầu tiên.</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Thật tệ nếu bạn có ý định thay thế bằng một lược đồ mới vì Hive sẽ không cảnh báo bạn về sự khác biệt.</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Bạn có thể thay đổi vị trí lưu bảng</a:t>
            </a:r>
            <a:endParaRPr/>
          </a:p>
        </p:txBody>
      </p:sp>
      <p:sp>
        <p:nvSpPr>
          <p:cNvPr id="2491" name="Google Shape;2491;p14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8" name="Shape 2498"/>
        <p:cNvGrpSpPr/>
        <p:nvPr/>
      </p:nvGrpSpPr>
      <p:grpSpPr>
        <a:xfrm>
          <a:off x="0" y="0"/>
          <a:ext cx="0" cy="0"/>
          <a:chOff x="0" y="0"/>
          <a:chExt cx="0" cy="0"/>
        </a:xfrm>
      </p:grpSpPr>
      <p:sp>
        <p:nvSpPr>
          <p:cNvPr id="2499" name="Google Shape;2499;p14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0" name="Google Shape;2500;p14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Kết quả SHOW TABLES từ vỏ Beeline và Impala khác nhau rất ít.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hàng tiêu đề, Beeline in tab_name nhưng trình bao Impala in tên.</a:t>
            </a:r>
            <a:endParaRPr/>
          </a:p>
        </p:txBody>
      </p:sp>
      <p:sp>
        <p:nvSpPr>
          <p:cNvPr id="2501" name="Google Shape;2501;p14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1" name="Shape 2511"/>
        <p:cNvGrpSpPr/>
        <p:nvPr/>
      </p:nvGrpSpPr>
      <p:grpSpPr>
        <a:xfrm>
          <a:off x="0" y="0"/>
          <a:ext cx="0" cy="0"/>
          <a:chOff x="0" y="0"/>
          <a:chExt cx="0" cy="0"/>
        </a:xfrm>
      </p:grpSpPr>
      <p:sp>
        <p:nvSpPr>
          <p:cNvPr id="2512" name="Google Shape;2512;p14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3" name="Google Shape;2513;p14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If you want to see the primary information of table such as only the list of columns and its data types, DESCRIBE command will help you on this.</a:t>
            </a:r>
            <a:endParaRPr/>
          </a:p>
          <a:p>
            <a:pPr indent="0" lvl="0" marL="0" rtl="0" algn="l">
              <a:spcBef>
                <a:spcPts val="360"/>
              </a:spcBef>
              <a:spcAft>
                <a:spcPts val="0"/>
              </a:spcAft>
              <a:buNone/>
            </a:pPr>
            <a:r>
              <a:t/>
            </a:r>
            <a:endParaRPr/>
          </a:p>
        </p:txBody>
      </p:sp>
      <p:sp>
        <p:nvSpPr>
          <p:cNvPr id="2514" name="Google Shape;2514;p14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5" name="Shape 2525"/>
        <p:cNvGrpSpPr/>
        <p:nvPr/>
      </p:nvGrpSpPr>
      <p:grpSpPr>
        <a:xfrm>
          <a:off x="0" y="0"/>
          <a:ext cx="0" cy="0"/>
          <a:chOff x="0" y="0"/>
          <a:chExt cx="0" cy="0"/>
        </a:xfrm>
      </p:grpSpPr>
      <p:sp>
        <p:nvSpPr>
          <p:cNvPr id="2526" name="Google Shape;2526;p14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7" name="Google Shape;2527;p14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marR="0" rtl="0" algn="l">
              <a:lnSpc>
                <a:spcPct val="100000"/>
              </a:lnSpc>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ALTER TABLE products </a:t>
            </a:r>
            <a:r>
              <a:rPr b="1" lang="en-US" sz="1200">
                <a:solidFill>
                  <a:schemeClr val="dk1"/>
                </a:solidFill>
                <a:latin typeface="Arial"/>
                <a:ea typeface="Arial"/>
                <a:cs typeface="Arial"/>
                <a:sym typeface="Arial"/>
              </a:rPr>
              <a:t>RENAME</a:t>
            </a:r>
            <a:r>
              <a:rPr lang="en-US" sz="1200">
                <a:solidFill>
                  <a:schemeClr val="dk1"/>
                </a:solidFill>
                <a:latin typeface="Arial"/>
                <a:ea typeface="Arial"/>
                <a:cs typeface="Arial"/>
                <a:sym typeface="Arial"/>
              </a:rPr>
              <a:t> products_2019; - thay đổi tên bảng</a:t>
            </a:r>
            <a:endParaRPr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ALTER TABLE products </a:t>
            </a:r>
            <a:r>
              <a:rPr b="1" lang="en-US" sz="1200">
                <a:solidFill>
                  <a:schemeClr val="dk1"/>
                </a:solidFill>
                <a:latin typeface="Arial"/>
                <a:ea typeface="Arial"/>
                <a:cs typeface="Arial"/>
                <a:sym typeface="Arial"/>
              </a:rPr>
              <a:t>CHANGE</a:t>
            </a:r>
            <a:r>
              <a:rPr lang="en-US" sz="1200">
                <a:solidFill>
                  <a:schemeClr val="dk1"/>
                </a:solidFill>
                <a:latin typeface="Arial"/>
                <a:ea typeface="Arial"/>
                <a:cs typeface="Arial"/>
                <a:sym typeface="Arial"/>
              </a:rPr>
              <a:t> id prod_id int; - đổi tên cột</a:t>
            </a:r>
            <a:endParaRPr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ALTER TABLE products </a:t>
            </a:r>
            <a:r>
              <a:rPr b="1" lang="en-US" sz="1200">
                <a:solidFill>
                  <a:schemeClr val="dk1"/>
                </a:solidFill>
                <a:latin typeface="Arial"/>
                <a:ea typeface="Arial"/>
                <a:cs typeface="Arial"/>
                <a:sym typeface="Arial"/>
              </a:rPr>
              <a:t>ADD COLUMNS</a:t>
            </a:r>
            <a:r>
              <a:rPr lang="en-US" sz="1200">
                <a:solidFill>
                  <a:schemeClr val="dk1"/>
                </a:solidFill>
                <a:latin typeface="Arial"/>
                <a:ea typeface="Arial"/>
                <a:cs typeface="Arial"/>
                <a:sym typeface="Arial"/>
              </a:rPr>
              <a:t>(last_modified date); - cột last_modified được thêm vào.</a:t>
            </a:r>
            <a:endParaRPr/>
          </a:p>
          <a:p>
            <a:pPr indent="-95250" lvl="0" marL="171450" marR="0" rtl="0" algn="l">
              <a:lnSpc>
                <a:spcPct val="100000"/>
              </a:lnSpc>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ALTER TABLE product </a:t>
            </a:r>
            <a:r>
              <a:rPr b="1" lang="en-US">
                <a:latin typeface="Arial"/>
                <a:ea typeface="Arial"/>
                <a:cs typeface="Arial"/>
                <a:sym typeface="Arial"/>
              </a:rPr>
              <a:t>REPLACE COLUMNS</a:t>
            </a:r>
            <a:r>
              <a:rPr lang="en-US">
                <a:latin typeface="Arial"/>
                <a:ea typeface="Arial"/>
                <a:cs typeface="Arial"/>
                <a:sym typeface="Arial"/>
              </a:rPr>
              <a:t>; - loại bỏ tất cả các cột hiện có và thay thế chúng.</a:t>
            </a:r>
            <a:endParaRPr>
              <a:latin typeface="Arial"/>
              <a:ea typeface="Arial"/>
              <a:cs typeface="Arial"/>
              <a:sym typeface="Arial"/>
            </a:endParaRPr>
          </a:p>
        </p:txBody>
      </p:sp>
      <p:sp>
        <p:nvSpPr>
          <p:cNvPr id="2528" name="Google Shape;2528;p14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7" name="Shape 2537"/>
        <p:cNvGrpSpPr/>
        <p:nvPr/>
      </p:nvGrpSpPr>
      <p:grpSpPr>
        <a:xfrm>
          <a:off x="0" y="0"/>
          <a:ext cx="0" cy="0"/>
          <a:chOff x="0" y="0"/>
          <a:chExt cx="0" cy="0"/>
        </a:xfrm>
      </p:grpSpPr>
      <p:sp>
        <p:nvSpPr>
          <p:cNvPr id="2538" name="Google Shape;2538;p14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9" name="Google Shape;2539;p14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Việc tạo phân vùng sẽ được giải thích chi tiết trong bài tiếp theo.</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540" name="Google Shape;2540;p14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9" name="Shape 2549"/>
        <p:cNvGrpSpPr/>
        <p:nvPr/>
      </p:nvGrpSpPr>
      <p:grpSpPr>
        <a:xfrm>
          <a:off x="0" y="0"/>
          <a:ext cx="0" cy="0"/>
          <a:chOff x="0" y="0"/>
          <a:chExt cx="0" cy="0"/>
        </a:xfrm>
      </p:grpSpPr>
      <p:sp>
        <p:nvSpPr>
          <p:cNvPr id="2550" name="Google Shape;2550;p14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1" name="Google Shape;2551;p14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SELECT thực hiện các truy vấn, truy xuất dữ liệu từ một hoặc nhiều bảng và tạo ra các tập kết quả bao gồm các hàng và cột.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INSERT của Impala cũng thường kết thúc bằng câu lệnh SELECT, để xác định dữ liệu cần sao chép từ bảng này sang bảng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Bạn có thể liệt kê các cột cụ thể như ví dụ đầu tiên hiển thị, trong trường hợp đó, chỉ những cột đó sẽ được trả về—và chúng sẽ được trả về theo thứ tự được chỉ định trong truy vấn, chẳng hạn như cột1, cột2, cột 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Ngoài ra, bạn có thể sử dụng dấu hoa thị để biểu thị tất cả các cột trong bảng, như ví dụ thứ hai cho thấy, trong trường hợp đó, tất cả các cột sẽ được trả về (theo thứ tự giống như chúng được xác định trong bảng).</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552" name="Google Shape;2552;p14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0" name="Shape 2560"/>
        <p:cNvGrpSpPr/>
        <p:nvPr/>
      </p:nvGrpSpPr>
      <p:grpSpPr>
        <a:xfrm>
          <a:off x="0" y="0"/>
          <a:ext cx="0" cy="0"/>
          <a:chOff x="0" y="0"/>
          <a:chExt cx="0" cy="0"/>
        </a:xfrm>
      </p:grpSpPr>
      <p:sp>
        <p:nvSpPr>
          <p:cNvPr id="2561" name="Google Shape;2561;p14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2" name="Google Shape;2562;p14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Câu trả lời 1) USE</a:t>
            </a:r>
            <a:endParaRPr/>
          </a:p>
          <a:p>
            <a:pPr indent="0" lvl="0" marL="0" rtl="0" algn="l">
              <a:spcBef>
                <a:spcPts val="360"/>
              </a:spcBef>
              <a:spcAft>
                <a:spcPts val="0"/>
              </a:spcAft>
              <a:buNone/>
            </a:pPr>
            <a:r>
              <a:rPr b="0" lang="en-US">
                <a:latin typeface="Arial"/>
                <a:ea typeface="Arial"/>
                <a:cs typeface="Arial"/>
                <a:sym typeface="Arial"/>
              </a:rPr>
              <a:t>Câu trả lời  2) mặc định</a:t>
            </a:r>
            <a:endParaRPr b="0">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Câu trả lời </a:t>
            </a:r>
            <a:r>
              <a:rPr lang="en-US" sz="1200">
                <a:solidFill>
                  <a:schemeClr val="dk1"/>
                </a:solidFill>
              </a:rPr>
              <a:t> 3) Trong Metastore, nằm trong RDBMS</a:t>
            </a:r>
            <a:endParaRPr sz="1200">
              <a:solidFill>
                <a:schemeClr val="dk1"/>
              </a:solidFill>
            </a:endParaRPr>
          </a:p>
          <a:p>
            <a:pPr indent="0" lvl="0" marL="0" rtl="0" algn="l">
              <a:spcBef>
                <a:spcPts val="360"/>
              </a:spcBef>
              <a:spcAft>
                <a:spcPts val="0"/>
              </a:spcAft>
              <a:buNone/>
            </a:pPr>
            <a:r>
              <a:rPr b="0" lang="en-US">
                <a:latin typeface="Arial"/>
                <a:ea typeface="Arial"/>
                <a:cs typeface="Arial"/>
                <a:sym typeface="Arial"/>
              </a:rPr>
              <a:t>Câu trả lời </a:t>
            </a:r>
            <a:r>
              <a:rPr lang="en-US" sz="1200">
                <a:solidFill>
                  <a:schemeClr val="dk1"/>
                </a:solidFill>
              </a:rPr>
              <a:t> 4) Trong các thư mục con dưới bảng chính thư mục kho</a:t>
            </a:r>
            <a:endParaRPr b="1"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2563" name="Google Shape;2563;p14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8" name="Shape 2578"/>
        <p:cNvGrpSpPr/>
        <p:nvPr/>
      </p:nvGrpSpPr>
      <p:grpSpPr>
        <a:xfrm>
          <a:off x="0" y="0"/>
          <a:ext cx="0" cy="0"/>
          <a:chOff x="0" y="0"/>
          <a:chExt cx="0" cy="0"/>
        </a:xfrm>
      </p:grpSpPr>
      <p:sp>
        <p:nvSpPr>
          <p:cNvPr id="2579" name="Google Shape;2579;p14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0" name="Google Shape;2580;p14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2581" name="Google Shape;2581;p14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7" name="Shape 2637"/>
        <p:cNvGrpSpPr/>
        <p:nvPr/>
      </p:nvGrpSpPr>
      <p:grpSpPr>
        <a:xfrm>
          <a:off x="0" y="0"/>
          <a:ext cx="0" cy="0"/>
          <a:chOff x="0" y="0"/>
          <a:chExt cx="0" cy="0"/>
        </a:xfrm>
      </p:grpSpPr>
      <p:sp>
        <p:nvSpPr>
          <p:cNvPr id="2638" name="Google Shape;2638;p14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9" name="Google Shape;2639;p14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Mục tiêu của bài này là giải thích hỗ trợ DDL (Ngôn ngữ Định nghĩa Dữ liệu) của Hive và Impala, bao gồm cách tạo, sửa đổi và xóa bảng.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Và đó là giới thiệu các lệnh DML để phân tích dữ liệu bằng Hive và Impala.</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cũng đề cập đến một số chủ đề liên quan, bao gồm tải dữ liệu từ bảng và cơ sở dữ liệu quan hệ cũng như lưu kết quả truy vấn vào bảng và tệp.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Mọi cú pháp áp dụng cho cả Hive và Impala. Trừ khi có ghi chú khác, mọi thứ ở đây đều áp dụng như nhau cho cả hai.</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Cú pháp sử dụng Hive/Impala trong Bài này để phân tích dữ liệu tương tự như tiêu chuẩn SQL, vì vậy nếu bạn đã xử lý các lệnh tương tự thì không cần giải thích thêm ở đây.</a:t>
            </a:r>
            <a:endParaRPr/>
          </a:p>
        </p:txBody>
      </p:sp>
      <p:sp>
        <p:nvSpPr>
          <p:cNvPr id="2640" name="Google Shape;2640;p14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bài này, RDBMS (dưới dạng DBMS) chủ yếu được giải thích và SQL được giới thiệu.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Chỉ cần mô tả những ưu điểm của RDBMS và lý do chúng tôi sử dụng nó.</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Bởi vì RDBMS đã xuất hiện từ lâu, nên chúng có mô hình quản lý và lưu trữ dữ liệu hoàn thiện.</a:t>
            </a:r>
            <a:endParaRPr b="0" sz="1200">
              <a:solidFill>
                <a:schemeClr val="dk1"/>
              </a:solidFill>
            </a:endParaRPr>
          </a:p>
        </p:txBody>
      </p:sp>
      <p:sp>
        <p:nvSpPr>
          <p:cNvPr id="426" name="Google Shape;426;p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4" name="Shape 2644"/>
        <p:cNvGrpSpPr/>
        <p:nvPr/>
      </p:nvGrpSpPr>
      <p:grpSpPr>
        <a:xfrm>
          <a:off x="0" y="0"/>
          <a:ext cx="0" cy="0"/>
          <a:chOff x="0" y="0"/>
          <a:chExt cx="0" cy="0"/>
        </a:xfrm>
      </p:grpSpPr>
      <p:sp>
        <p:nvSpPr>
          <p:cNvPr id="2645" name="Google Shape;2645;p15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6" name="Google Shape;2646;p15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Bài này gồm có hai phần.</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Phần 1 Mô tả các chủ đề liên quan đến cách Hive và Impala lưu trữ dữ liệu cũng như cách các định dạng lưu trữ dữ liệu ảnh hưởng đến hiệu suất.</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Phần 2 là giải thích các lệnh để phân tích dữ liệu bằng Hive và Impala bao gồm phân vùng, nối, kiểu dữ liệu phức tạp và chức năng tổng hợp.</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Chúng tôi đã giải thích hầu hết các phép nối này là gì trong các chương trước, vì vậy chúng tôi sẽ coi chúng là ví dụ và biểu diễn kết quả.</a:t>
            </a:r>
            <a:endParaRPr/>
          </a:p>
        </p:txBody>
      </p:sp>
      <p:sp>
        <p:nvSpPr>
          <p:cNvPr id="2647" name="Google Shape;2647;p15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p15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7" name="Google Shape;2657;p15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Chỉ định tên cơ sở dữ liệu (tùy chọn), tên cho bảng và liệt kê tên cột cũng như kiểu dữ liệu</a:t>
            </a:r>
            <a:endParaRPr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rtl="0" algn="l">
              <a:spcBef>
                <a:spcPts val="360"/>
              </a:spcBef>
              <a:spcAft>
                <a:spcPts val="0"/>
              </a:spcAft>
              <a:buNone/>
            </a:pPr>
            <a:r>
              <a:rPr b="1" lang="en-US">
                <a:latin typeface="Arial"/>
                <a:ea typeface="Arial"/>
                <a:cs typeface="Arial"/>
                <a:sym typeface="Arial"/>
              </a:rPr>
              <a:t>Hadoop và hệ sinh thái của nó hỗ trợ nhiều định dạng tệp</a:t>
            </a:r>
            <a:endParaRPr b="1">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Bạn có thể nhập dữ liệu ở một định dạng và chuyển đổi sang định dạng khác khi cần</a:t>
            </a:r>
            <a:endParaRPr>
              <a:latin typeface="Arial"/>
              <a:ea typeface="Arial"/>
              <a:cs typeface="Arial"/>
              <a:sym typeface="Arial"/>
            </a:endParaRPr>
          </a:p>
          <a:p>
            <a:pPr indent="0" lvl="1" marL="457200" rtl="0" algn="l">
              <a:spcBef>
                <a:spcPts val="360"/>
              </a:spcBef>
              <a:spcAft>
                <a:spcPts val="0"/>
              </a:spcAft>
              <a:buClr>
                <a:schemeClr val="dk1"/>
              </a:buClr>
              <a:buSzPts val="1200"/>
              <a:buFont typeface="Malgun Gothic"/>
              <a:buNone/>
            </a:pPr>
            <a:r>
              <a:t/>
            </a:r>
            <a:endParaRPr>
              <a:latin typeface="Arial"/>
              <a:ea typeface="Arial"/>
              <a:cs typeface="Arial"/>
              <a:sym typeface="Arial"/>
            </a:endParaRPr>
          </a:p>
          <a:p>
            <a:pPr indent="0" lvl="0" marL="0" rtl="0" algn="l">
              <a:spcBef>
                <a:spcPts val="360"/>
              </a:spcBef>
              <a:spcAft>
                <a:spcPts val="0"/>
              </a:spcAft>
              <a:buNone/>
            </a:pPr>
            <a:r>
              <a:rPr b="1" lang="en-US">
                <a:latin typeface="Arial"/>
                <a:ea typeface="Arial"/>
                <a:cs typeface="Arial"/>
                <a:sym typeface="Arial"/>
              </a:rPr>
              <a:t>Chọn định dạng cho tập dữ liệu của bạn liên quan đến một số cân nhắc</a:t>
            </a:r>
            <a:endParaRPr b="1">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Nhập mẫu</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Khả năng tương thích của công cụ</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Tuổi thọ dự kiến</a:t>
            </a:r>
            <a:endParaRPr/>
          </a:p>
          <a:p>
            <a:pPr indent="-171450" lvl="0" marL="171450" rtl="0" algn="l">
              <a:spcBef>
                <a:spcPts val="360"/>
              </a:spcBef>
              <a:spcAft>
                <a:spcPts val="0"/>
              </a:spcAft>
              <a:buClr>
                <a:schemeClr val="dk1"/>
              </a:buClr>
              <a:buSzPts val="1200"/>
              <a:buFont typeface="Arial"/>
              <a:buChar char="•"/>
            </a:pPr>
            <a:r>
              <a:rPr lang="en-US">
                <a:latin typeface="Arial"/>
                <a:ea typeface="Arial"/>
                <a:cs typeface="Arial"/>
                <a:sym typeface="Arial"/>
              </a:rPr>
              <a:t>Yêu cầu lưu trữ và hiệu suất</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2658" name="Google Shape;2658;p15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5" name="Shape 2665"/>
        <p:cNvGrpSpPr/>
        <p:nvPr/>
      </p:nvGrpSpPr>
      <p:grpSpPr>
        <a:xfrm>
          <a:off x="0" y="0"/>
          <a:ext cx="0" cy="0"/>
          <a:chOff x="0" y="0"/>
          <a:chExt cx="0" cy="0"/>
        </a:xfrm>
      </p:grpSpPr>
      <p:sp>
        <p:nvSpPr>
          <p:cNvPr id="2666" name="Google Shape;2666;p15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7" name="Google Shape;2667;p15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a:latin typeface="Arial"/>
                <a:ea typeface="Arial"/>
                <a:cs typeface="Arial"/>
                <a:sym typeface="Arial"/>
              </a:rPr>
              <a:t>[Hướng dẫn của giảng viên]</a:t>
            </a:r>
            <a:endParaRPr/>
          </a:p>
          <a:p>
            <a:pPr indent="0" lvl="0" marL="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Văn bản </a:t>
            </a:r>
            <a:endParaRPr/>
          </a:p>
          <a:p>
            <a:pPr indent="0" lvl="0" marL="0" rtl="0" algn="l">
              <a:lnSpc>
                <a:spcPct val="90000"/>
              </a:lnSpc>
              <a:spcBef>
                <a:spcPts val="360"/>
              </a:spcBef>
              <a:spcAft>
                <a:spcPts val="0"/>
              </a:spcAft>
              <a:buClr>
                <a:schemeClr val="dk1"/>
              </a:buClr>
              <a:buSzPts val="1200"/>
              <a:buFont typeface="Arial"/>
              <a:buNone/>
            </a:pPr>
            <a:r>
              <a:rPr lang="en-US">
                <a:latin typeface="Arial"/>
                <a:ea typeface="Arial"/>
                <a:cs typeface="Arial"/>
                <a:sym typeface="Arial"/>
              </a:rPr>
              <a:t>Tất cả chúng ta đều đã thấy CSV khi làm việc với Excel.</a:t>
            </a:r>
            <a:endParaRPr/>
          </a:p>
          <a:p>
            <a:pPr indent="0" lvl="0" marL="0" rtl="0" algn="l">
              <a:lnSpc>
                <a:spcPct val="90000"/>
              </a:lnSpc>
              <a:spcBef>
                <a:spcPts val="360"/>
              </a:spcBef>
              <a:spcAft>
                <a:spcPts val="0"/>
              </a:spcAft>
              <a:buClr>
                <a:schemeClr val="dk1"/>
              </a:buClr>
              <a:buSzPts val="1200"/>
              <a:buFont typeface="Arial"/>
              <a:buNone/>
            </a:pPr>
            <a:r>
              <a:rPr lang="en-US">
                <a:latin typeface="Arial"/>
                <a:ea typeface="Arial"/>
                <a:cs typeface="Arial"/>
                <a:sym typeface="Arial"/>
              </a:rPr>
              <a:t>Cả CSV và TSV thường có thể dẫn đến lỗi.</a:t>
            </a:r>
            <a:endParaRPr/>
          </a:p>
          <a:p>
            <a:pPr indent="0" lvl="0" marL="0" rtl="0" algn="l">
              <a:lnSpc>
                <a:spcPct val="90000"/>
              </a:lnSpc>
              <a:spcBef>
                <a:spcPts val="360"/>
              </a:spcBef>
              <a:spcAft>
                <a:spcPts val="0"/>
              </a:spcAft>
              <a:buClr>
                <a:schemeClr val="dk1"/>
              </a:buClr>
              <a:buSzPts val="1200"/>
              <a:buFont typeface="Arial"/>
              <a:buNone/>
            </a:pPr>
            <a:r>
              <a:rPr lang="en-US">
                <a:latin typeface="Arial"/>
                <a:ea typeface="Arial"/>
                <a:cs typeface="Arial"/>
                <a:sym typeface="Arial"/>
              </a:rPr>
              <a:t>Ví dụ: dấu phẩy ở giữa trường CSV.</a:t>
            </a:r>
            <a:endParaRPr/>
          </a:p>
          <a:p>
            <a:pPr indent="0" lvl="1" marL="457200" rtl="0" algn="l">
              <a:lnSpc>
                <a:spcPct val="90000"/>
              </a:lnSpc>
              <a:spcBef>
                <a:spcPts val="360"/>
              </a:spcBef>
              <a:spcAft>
                <a:spcPts val="0"/>
              </a:spcAft>
              <a:buNone/>
            </a:pPr>
            <a:r>
              <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Tệp tuần tự</a:t>
            </a:r>
            <a:endParaRPr b="0">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a:latin typeface="Arial"/>
                <a:ea typeface="Arial"/>
                <a:cs typeface="Arial"/>
                <a:sym typeface="Arial"/>
              </a:rPr>
              <a:t>Tệp tuần tự lưu trữ các cặp khóa-giá trị ở định dạng vùng chứa nhị phân.</a:t>
            </a:r>
            <a:endParaRPr b="0">
              <a:latin typeface="Arial"/>
              <a:ea typeface="Arial"/>
              <a:cs typeface="Arial"/>
              <a:sym typeface="Arial"/>
            </a:endParaRPr>
          </a:p>
          <a:p>
            <a:pPr indent="0" lvl="0" marL="0" rtl="0" algn="l">
              <a:lnSpc>
                <a:spcPct val="90000"/>
              </a:lnSpc>
              <a:spcBef>
                <a:spcPts val="360"/>
              </a:spcBef>
              <a:spcAft>
                <a:spcPts val="0"/>
              </a:spcAft>
              <a:buNone/>
            </a:pPr>
            <a:r>
              <a:t/>
            </a:r>
            <a:endParaRPr>
              <a:latin typeface="Arial"/>
              <a:ea typeface="Arial"/>
              <a:cs typeface="Arial"/>
              <a:sym typeface="Arial"/>
            </a:endParaRPr>
          </a:p>
          <a:p>
            <a:pPr indent="0" lvl="0" marL="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Parquet</a:t>
            </a:r>
            <a:r>
              <a:rPr lang="en-US">
                <a:latin typeface="Arial"/>
                <a:ea typeface="Arial"/>
                <a:cs typeface="Arial"/>
                <a:sym typeface="Arial"/>
              </a:rPr>
              <a:t> </a:t>
            </a:r>
            <a:endParaRPr/>
          </a:p>
          <a:p>
            <a:pPr indent="0" lvl="0" marL="0" rtl="0" algn="l">
              <a:lnSpc>
                <a:spcPct val="90000"/>
              </a:lnSpc>
              <a:spcBef>
                <a:spcPts val="360"/>
              </a:spcBef>
              <a:spcAft>
                <a:spcPts val="0"/>
              </a:spcAft>
              <a:buClr>
                <a:schemeClr val="dk1"/>
              </a:buClr>
              <a:buSzPts val="1200"/>
              <a:buFont typeface="Arial"/>
              <a:buNone/>
            </a:pPr>
            <a:r>
              <a:rPr lang="en-US">
                <a:latin typeface="Arial"/>
                <a:ea typeface="Arial"/>
                <a:cs typeface="Arial"/>
                <a:sym typeface="Arial"/>
              </a:rPr>
              <a:t>Parquet là một định dạng dữ liệu cột hàng được tạo bởi Cloudera và Twitter vào năm 2013. Các tệp parquet bao gồm các nhóm hàng, đầu trang và chân trang và trong mỗi nhóm hàng, dữ liệu trong cùng một cột được lưu trữ cùng nhau.</a:t>
            </a:r>
            <a:endParaRPr>
              <a:latin typeface="Arial"/>
              <a:ea typeface="Arial"/>
              <a:cs typeface="Arial"/>
              <a:sym typeface="Arial"/>
            </a:endParaRPr>
          </a:p>
          <a:p>
            <a:pPr indent="0" lvl="0" marL="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ORC</a:t>
            </a:r>
            <a:r>
              <a:rPr b="0" lang="en-US" sz="1200">
                <a:solidFill>
                  <a:schemeClr val="dk1"/>
                </a:solidFill>
                <a:latin typeface="Arial"/>
                <a:ea typeface="Arial"/>
                <a:cs typeface="Arial"/>
                <a:sym typeface="Arial"/>
              </a:rPr>
              <a:t>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ORC là một định dạng dữ liệu cột hàng được tối ưu hóa cao để đọc, viết và xử lý dữ liệu trong Hive và nó được tạo bởi Hortonworks vào năm 2013.</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tệp ORC được tạo từ các dải dữ liệu trong đó mỗi dải chứa chỉ mục, dữ liệu hàng và chân trang (trong đó các số liệu thống kê chính như số lượng, tối đa, tối thiểu và tổng của mỗi cột được lưu vào bộ nhớ cache một cách thuận tiện).</a:t>
            </a:r>
            <a:endParaRPr/>
          </a:p>
        </p:txBody>
      </p:sp>
      <p:sp>
        <p:nvSpPr>
          <p:cNvPr id="2668" name="Google Shape;2668;p15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4" name="Shape 2674"/>
        <p:cNvGrpSpPr/>
        <p:nvPr/>
      </p:nvGrpSpPr>
      <p:grpSpPr>
        <a:xfrm>
          <a:off x="0" y="0"/>
          <a:ext cx="0" cy="0"/>
          <a:chOff x="0" y="0"/>
          <a:chExt cx="0" cy="0"/>
        </a:xfrm>
      </p:grpSpPr>
      <p:sp>
        <p:nvSpPr>
          <p:cNvPr id="2675" name="Google Shape;2675;p15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6" name="Google Shape;2676;p15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Parquet được tối ưu hóa để hoạt động với số lượng lớn dữ liệu phức tạp và có các cách khác nhau để nén và mã hóa dữ liệu hiệu quả.</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Lưu ý lệnh Parquet CREATE TABLE này không bao gồm mệnh đề ROW FORMAT.</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https://parquet.apache.org/documentation/latest/</a:t>
            </a:r>
            <a:endParaRPr/>
          </a:p>
          <a:p>
            <a:pPr indent="0" lvl="0" marL="0" rtl="0" algn="l">
              <a:spcBef>
                <a:spcPts val="360"/>
              </a:spcBef>
              <a:spcAft>
                <a:spcPts val="0"/>
              </a:spcAft>
              <a:buNone/>
            </a:pPr>
            <a:r>
              <a:rPr lang="en-US">
                <a:latin typeface="Arial"/>
                <a:ea typeface="Arial"/>
                <a:cs typeface="Arial"/>
                <a:sym typeface="Arial"/>
              </a:rPr>
              <a:t>https://cwiki.apache.org/confluence/display/Hive/Parquet#Parquet-NativeParquetSupport</a:t>
            </a:r>
            <a:endParaRPr>
              <a:latin typeface="Arial"/>
              <a:ea typeface="Arial"/>
              <a:cs typeface="Arial"/>
              <a:sym typeface="Arial"/>
            </a:endParaRPr>
          </a:p>
        </p:txBody>
      </p:sp>
      <p:sp>
        <p:nvSpPr>
          <p:cNvPr id="2677" name="Google Shape;2677;p15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5" name="Shape 2685"/>
        <p:cNvGrpSpPr/>
        <p:nvPr/>
      </p:nvGrpSpPr>
      <p:grpSpPr>
        <a:xfrm>
          <a:off x="0" y="0"/>
          <a:ext cx="0" cy="0"/>
          <a:chOff x="0" y="0"/>
          <a:chExt cx="0" cy="0"/>
        </a:xfrm>
      </p:grpSpPr>
      <p:sp>
        <p:nvSpPr>
          <p:cNvPr id="2686" name="Google Shape;2686;p15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7" name="Google Shape;2687;p15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Parquet nhúng định nghĩa lược đồ vào tệp.</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bạn sử dụng LIKE PARQUET, các định nghĩa cột từ tệp Parquet hiện có sẽ được sử dụng.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Định dạng tệp có thể được chỉ định bằng cách sử dụng STORED AS; khi bỏ qua như được hiển thị ở đây, định dạng mặc định được sử dụng.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Vì mặc định của Impala là Parquet và định dạng của các tệp trong thư mục vị trí là Parquet, nên có thể bỏ qua STORED AS.</a:t>
            </a:r>
            <a:endParaRPr b="0" sz="1200">
              <a:solidFill>
                <a:schemeClr val="dk1"/>
              </a:solidFill>
              <a:latin typeface="Arial"/>
              <a:ea typeface="Arial"/>
              <a:cs typeface="Arial"/>
              <a:sym typeface="Arial"/>
            </a:endParaRPr>
          </a:p>
        </p:txBody>
      </p:sp>
      <p:sp>
        <p:nvSpPr>
          <p:cNvPr id="2688" name="Google Shape;2688;p15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5" name="Shape 2695"/>
        <p:cNvGrpSpPr/>
        <p:nvPr/>
      </p:nvGrpSpPr>
      <p:grpSpPr>
        <a:xfrm>
          <a:off x="0" y="0"/>
          <a:ext cx="0" cy="0"/>
          <a:chOff x="0" y="0"/>
          <a:chExt cx="0" cy="0"/>
        </a:xfrm>
      </p:grpSpPr>
      <p:sp>
        <p:nvSpPr>
          <p:cNvPr id="2696" name="Google Shape;2696;p15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7" name="Google Shape;2697;p15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Cú pháp này sẽ không gây ngạc nhiên cho bất kỳ ai có kinh nghiệm về SQL, vì vậy không cần phải tìm hiểu nhiều ở đây.</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2698" name="Google Shape;2698;p15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5" name="Shape 2705"/>
        <p:cNvGrpSpPr/>
        <p:nvPr/>
      </p:nvGrpSpPr>
      <p:grpSpPr>
        <a:xfrm>
          <a:off x="0" y="0"/>
          <a:ext cx="0" cy="0"/>
          <a:chOff x="0" y="0"/>
          <a:chExt cx="0" cy="0"/>
        </a:xfrm>
      </p:grpSpPr>
      <p:sp>
        <p:nvSpPr>
          <p:cNvPr id="2706" name="Google Shape;2706;p15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7" name="Google Shape;2707;p15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SELECT thực hiện các truy vấn, truy xuất dữ liệu từ một hoặc nhiều bảng và tạo ra các tập kết quả bao gồm các hàng và cột.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INSERT của Impala cũng thường kết thúc bằng câu lệnh SELECT, để xác định dữ liệu cần sao chép từ bảng này sang bảng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Bạn có thể liệt kê các cột cụ thể như ví dụ đầu tiên cho thấy,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trường hợp đó, chỉ những cột đó sẽ được trả về—và chúng sẽ được trả về theo thứ tự được chỉ định trong truy vấn, chẳng hạn như cột1, cột2, cột 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Ngoài ra, bạn có thể sử dụng dấu hoa thị để biểu thị tất cả các cột trong bảng, như ví dụ thứ hai cho thấy, trong trường hợp đó, tất cả các cột sẽ được trả về (theo thứ tự giống như chúng được xác định trong bảng).</a:t>
            </a:r>
            <a:endParaRPr/>
          </a:p>
        </p:txBody>
      </p:sp>
      <p:sp>
        <p:nvSpPr>
          <p:cNvPr id="2708" name="Google Shape;2708;p15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p15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8" name="Google Shape;2718;p15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Mệnh đề ORDER BY được sử dụng để truy xuất các chi tiết dựa trên một cột và sắp xếp tập kết quả theo thứ tự tăng dần hoặc giảm dần.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Bạn cũng có thể sử dụng một biểu thức trong mệnh đề ORDER BY.</a:t>
            </a:r>
            <a:endParaRPr/>
          </a:p>
        </p:txBody>
      </p:sp>
      <p:sp>
        <p:nvSpPr>
          <p:cNvPr id="2719" name="Google Shape;2719;p15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7" name="Shape 2727"/>
        <p:cNvGrpSpPr/>
        <p:nvPr/>
      </p:nvGrpSpPr>
      <p:grpSpPr>
        <a:xfrm>
          <a:off x="0" y="0"/>
          <a:ext cx="0" cy="0"/>
          <a:chOff x="0" y="0"/>
          <a:chExt cx="0" cy="0"/>
        </a:xfrm>
      </p:grpSpPr>
      <p:sp>
        <p:nvSpPr>
          <p:cNvPr id="2728" name="Google Shape;2728;p15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9" name="Google Shape;2729;p15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Quá trình xử lý có khả năng được chia cho hàng chục, hàng trăm hoặc thậm chí hàng nghìn máy và vì không có cách nào để biết máy nào sẽ trả về kết quả đầu tiên nên không có gì đảm bảo truy vấn sẽ trả về 10 hàng.</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Bí danh bảng rất hữu ích cho các truy vấn phức tạp, bởi vì bạn không cần phải làm lộn xộn câu lệnh bằng cách lặp lại các tên bảng dài (mặc dù trong trường hợp này, việc xác định tất cả các trường có tên bảng là không bắt buộc vì chúng không mơ hồ; đó là thực hiện để nhấn mạnh).</a:t>
            </a:r>
            <a:endParaRPr/>
          </a:p>
        </p:txBody>
      </p:sp>
      <p:sp>
        <p:nvSpPr>
          <p:cNvPr id="2730" name="Google Shape;2730;p15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p15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4" name="Google Shape;2744;p15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Cú pháp này sẽ không gây ngạc nhiên cho bất kỳ ai có kinh nghiệm về SQL, vì vậy không cần phải tìm hiểu nhiều ở đây.</a:t>
            </a:r>
            <a:endParaRPr sz="1200">
              <a:solidFill>
                <a:schemeClr val="dk1"/>
              </a:solidFill>
              <a:latin typeface="Arial"/>
              <a:ea typeface="Arial"/>
              <a:cs typeface="Arial"/>
              <a:sym typeface="Arial"/>
            </a:endParaRPr>
          </a:p>
        </p:txBody>
      </p:sp>
      <p:sp>
        <p:nvSpPr>
          <p:cNvPr id="2745" name="Google Shape;2745;p15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Mô tả các tính năng chính của RDBMS.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360"/>
              </a:spcBef>
              <a:spcAft>
                <a:spcPts val="0"/>
              </a:spcAft>
              <a:buClr>
                <a:schemeClr val="dk1"/>
              </a:buClr>
              <a:buSzPts val="1200"/>
              <a:buFont typeface="Arial"/>
              <a:buNone/>
            </a:pPr>
            <a:r>
              <a:rPr lang="en-US"/>
              <a:t>RDBMS biểu thị tất cả dữ liệu dưới dạng bảng hai chiều.</a:t>
            </a:r>
            <a:endParaRPr/>
          </a:p>
          <a:p>
            <a:pPr indent="0" lvl="0" marL="0" rtl="0" algn="l">
              <a:spcBef>
                <a:spcPts val="360"/>
              </a:spcBef>
              <a:spcAft>
                <a:spcPts val="0"/>
              </a:spcAft>
              <a:buClr>
                <a:schemeClr val="dk1"/>
              </a:buClr>
              <a:buSzPts val="1200"/>
              <a:buFont typeface="Arial"/>
              <a:buNone/>
            </a:pPr>
            <a:r>
              <a:rPr lang="en-US"/>
              <a:t>RDBMS tìm kiếm dữ liệu mong muốn bằng cách kết hợp nhiều bảng.</a:t>
            </a:r>
            <a:endParaRPr/>
          </a:p>
        </p:txBody>
      </p:sp>
      <p:sp>
        <p:nvSpPr>
          <p:cNvPr id="435" name="Google Shape;435;p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p16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6" name="Google Shape;2756;p16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Truy vấn phụ Hive là một biểu thức chọn được đặt trong dấu ngoặc đơn dưới dạng một khối truy vấn lồng nhau.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Truy vấn trên hoặc truy vấn chính chứa truy vấn phụ được gọi là siêu truy vấn hoặc truy vấn bên ngoài.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truy vấn phụ được sử dụng để tính toán hoặc lấy các giá trị sẽ được sử dụng trong các câu lệnh CHỌN bên ngoài.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Truy vấn phụ phải được đặt tên vì mỗi bảng trong mệnh đề FROM phải có tên. Các cột trong danh sách chọn truy vấn phụ phải có tên duy nhất. Các cột trong danh sách chọn truy vấn phụ có sẵn trong truy vấn bên ngoài giống như các cột của bảng.</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Vì đây là dạng xem động chỉ được tạo tạm thời khi một câu lệnh SQL được thực thi, nên thông tin tương ứng không được lưu trữ trong cơ sở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Truy vấn này trả về danh sách order_items có 10 đơn hàng trở lên trong order_table.</a:t>
            </a:r>
            <a:endParaRPr/>
          </a:p>
        </p:txBody>
      </p:sp>
      <p:sp>
        <p:nvSpPr>
          <p:cNvPr id="2757" name="Google Shape;2757;p16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3" name="Shape 2773"/>
        <p:cNvGrpSpPr/>
        <p:nvPr/>
      </p:nvGrpSpPr>
      <p:grpSpPr>
        <a:xfrm>
          <a:off x="0" y="0"/>
          <a:ext cx="0" cy="0"/>
          <a:chOff x="0" y="0"/>
          <a:chExt cx="0" cy="0"/>
        </a:xfrm>
      </p:grpSpPr>
      <p:sp>
        <p:nvSpPr>
          <p:cNvPr id="2774" name="Google Shape;2774;p16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5" name="Google Shape;2775;p16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Điều này sử dụng để lọc một bảng dựa trên các tiêu chí trong một bảng khác.</a:t>
            </a:r>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Apache Hive hỗ trợ viết truy vấn con trong mệnh đề WHERE. Các loại truy vấn con này được sử dụng rộng rãi trong các truy vấn và câu lệnh HiveQL.</a:t>
            </a:r>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Bạn có thể trả về một giá trị hoặc nhiều giá trị từ truy vấn từ mệnh đề WHERE. Nếu bạn đang trả về các giá trị đơn lẻ, hãy sử dụng toán tử đẳng thức nếu không thì toán tử IN.</a:t>
            </a:r>
            <a:endParaRPr/>
          </a:p>
        </p:txBody>
      </p:sp>
      <p:sp>
        <p:nvSpPr>
          <p:cNvPr id="2776" name="Google Shape;2776;p16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2" name="Shape 2792"/>
        <p:cNvGrpSpPr/>
        <p:nvPr/>
      </p:nvGrpSpPr>
      <p:grpSpPr>
        <a:xfrm>
          <a:off x="0" y="0"/>
          <a:ext cx="0" cy="0"/>
          <a:chOff x="0" y="0"/>
          <a:chExt cx="0" cy="0"/>
        </a:xfrm>
      </p:grpSpPr>
      <p:sp>
        <p:nvSpPr>
          <p:cNvPr id="2793" name="Google Shape;2793;p16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4" name="Google Shape;2794;p16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Thông tin siêu dữ liệu được sử dụng để đọc và ghi tệp.</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Trong trường hợp SELECT, Hive đọc tất cả các tệp bên dưới vị trí, vì vậy nếu bạn lưu trữ tập dữ liệu lớn, bạn nên phân phối dữ liệu bằng các phân vùng.</a:t>
            </a:r>
            <a:endParaRPr/>
          </a:p>
        </p:txBody>
      </p:sp>
      <p:sp>
        <p:nvSpPr>
          <p:cNvPr id="2795" name="Google Shape;2795;p16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1" name="Shape 2801"/>
        <p:cNvGrpSpPr/>
        <p:nvPr/>
      </p:nvGrpSpPr>
      <p:grpSpPr>
        <a:xfrm>
          <a:off x="0" y="0"/>
          <a:ext cx="0" cy="0"/>
          <a:chOff x="0" y="0"/>
          <a:chExt cx="0" cy="0"/>
        </a:xfrm>
      </p:grpSpPr>
      <p:sp>
        <p:nvSpPr>
          <p:cNvPr id="2802" name="Google Shape;2802;p16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3" name="Google Shape;2803;p16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Ở câu lệnh trên, cả 3 cách nhập liệu đều cho kết quả như nhau.</a:t>
            </a:r>
            <a:endParaRPr/>
          </a:p>
        </p:txBody>
      </p:sp>
      <p:sp>
        <p:nvSpPr>
          <p:cNvPr id="2804" name="Google Shape;2804;p16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p16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2" name="Google Shape;2812;p16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lệnh LOAD đọc một tệp và ghi nó vào một bảng, dữ liệu sẽ được tạo trong LOCATION của bảng. HDFS và dữ liệu cục bộ có thể được ghi vào bảng và có thể thêm các phân vùng.</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Ví dụ này tải dữ liệu từ HDFS vào bảng sản phẩm.</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di chuyển dữ liệu trong HDFS, giống như lệnh ở trên.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Lệnh đầu tiên có thể được thực thi trong hive hoặc impala shell.</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Hai lệnh có hình thức khác nhau nhưng cho ra cùng một kết quả.</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Nói cách khác, vì các bảng được quản lý dưới dạng thư mục trong Hive nên việc di chuyển tệp vào thư mục sẽ đạt được kết quả tương tự như tải dữ liệu.</a:t>
            </a:r>
            <a:endParaRPr/>
          </a:p>
        </p:txBody>
      </p:sp>
      <p:sp>
        <p:nvSpPr>
          <p:cNvPr id="2813" name="Google Shape;2813;p16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p16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4" name="Google Shape;2824;p16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thông tin meta của bảng, có LOCATION cho vị trí của tệp vật lý.</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tra bảng, tệp ở vị trí đó được đọc, do đó, việc sao chép tệp vào vị trí này đóng vai trò giống như nhập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thêm dữ liệu vào sản phẩm, hãy sao chép dữ liệu vào “/user/jsjeong/data”.</a:t>
            </a:r>
            <a:endParaRPr b="0" sz="1200">
              <a:solidFill>
                <a:schemeClr val="dk1"/>
              </a:solidFill>
              <a:latin typeface="Arial"/>
              <a:ea typeface="Arial"/>
              <a:cs typeface="Arial"/>
              <a:sym typeface="Arial"/>
            </a:endParaRPr>
          </a:p>
        </p:txBody>
      </p:sp>
      <p:sp>
        <p:nvSpPr>
          <p:cNvPr id="2825" name="Google Shape;2825;p16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2" name="Shape 2832"/>
        <p:cNvGrpSpPr/>
        <p:nvPr/>
      </p:nvGrpSpPr>
      <p:grpSpPr>
        <a:xfrm>
          <a:off x="0" y="0"/>
          <a:ext cx="0" cy="0"/>
          <a:chOff x="0" y="0"/>
          <a:chExt cx="0" cy="0"/>
        </a:xfrm>
      </p:grpSpPr>
      <p:sp>
        <p:nvSpPr>
          <p:cNvPr id="2833" name="Google Shape;2833;p16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4" name="Google Shape;2834;p16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1. Khi bảng sản phẩm được tạo và chọn được thực hiện, không có dữ liệu nào tồn tại.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2. Thực hiện lệnh load dữ liệu (product.txt) vào hdfs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3. Bảng sản phẩm được tạo mà không chỉ định LOCATION và sau đó dữ liệu được truy xuất bằng cách chỉ định vị trí bằng câu lệnh ALTER.</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4. Thực hiện câu lệnh Select để xuất nội dung sản phẩm.</a:t>
            </a:r>
            <a:endParaRPr/>
          </a:p>
        </p:txBody>
      </p:sp>
      <p:sp>
        <p:nvSpPr>
          <p:cNvPr id="2835" name="Google Shape;2835;p16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2" name="Shape 2852"/>
        <p:cNvGrpSpPr/>
        <p:nvPr/>
      </p:nvGrpSpPr>
      <p:grpSpPr>
        <a:xfrm>
          <a:off x="0" y="0"/>
          <a:ext cx="0" cy="0"/>
          <a:chOff x="0" y="0"/>
          <a:chExt cx="0" cy="0"/>
        </a:xfrm>
      </p:grpSpPr>
      <p:sp>
        <p:nvSpPr>
          <p:cNvPr id="2853" name="Google Shape;2853;p16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4" name="Google Shape;2854;p16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một phương pháp để đọc thông tin từ một bảng và nhập nó vào một bảng khác.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trường hợp INSET OVERWRITE TABLE, bảng đích phải tồn tại, nội dung trong bảng sẽ bị xóa.</a:t>
            </a:r>
            <a:endParaRPr/>
          </a:p>
        </p:txBody>
      </p:sp>
      <p:sp>
        <p:nvSpPr>
          <p:cNvPr id="2855" name="Google Shape;2855;p16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4" name="Shape 2864"/>
        <p:cNvGrpSpPr/>
        <p:nvPr/>
      </p:nvGrpSpPr>
      <p:grpSpPr>
        <a:xfrm>
          <a:off x="0" y="0"/>
          <a:ext cx="0" cy="0"/>
          <a:chOff x="0" y="0"/>
          <a:chExt cx="0" cy="0"/>
        </a:xfrm>
      </p:grpSpPr>
      <p:sp>
        <p:nvSpPr>
          <p:cNvPr id="2865" name="Google Shape;2865;p16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6" name="Google Shape;2866;p16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Chèn dữ liệu được lấy ra bởi SELECT vào bảng được tạo bởi câu lệnh CREATE.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tạo bảng, bạn có thể tạo bảng bằng cách nhập thông tin bổ sung giống như khi tạo bảng.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Lược đồ cột được lấy từ bảng hiện có.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Tên cột được kế thừa từ tên hiện có.</a:t>
            </a:r>
            <a:endParaRPr/>
          </a:p>
        </p:txBody>
      </p:sp>
      <p:sp>
        <p:nvSpPr>
          <p:cNvPr id="2867" name="Google Shape;2867;p16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6" name="Shape 2876"/>
        <p:cNvGrpSpPr/>
        <p:nvPr/>
      </p:nvGrpSpPr>
      <p:grpSpPr>
        <a:xfrm>
          <a:off x="0" y="0"/>
          <a:ext cx="0" cy="0"/>
          <a:chOff x="0" y="0"/>
          <a:chExt cx="0" cy="0"/>
        </a:xfrm>
      </p:grpSpPr>
      <p:sp>
        <p:nvSpPr>
          <p:cNvPr id="2877" name="Google Shape;2877;p16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8" name="Google Shape;2878;p16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có thể đọc thông tin từ bảng nguồn và lưu nó vào thư mục đã chỉ định.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cũng sử dụng ROW FORMAT để chuyển đổi và lưu nó ở dạng mong muốn.</a:t>
            </a:r>
            <a:endParaRPr/>
          </a:p>
        </p:txBody>
      </p:sp>
      <p:sp>
        <p:nvSpPr>
          <p:cNvPr id="2879" name="Google Shape;2879;p16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Tiếp tục từ slide trước, giải thích các tính năng chính của RDBMS.</a:t>
            </a:r>
            <a:endParaRPr>
              <a:latin typeface="Arial"/>
              <a:ea typeface="Arial"/>
              <a:cs typeface="Arial"/>
              <a:sym typeface="Arial"/>
            </a:endParaRPr>
          </a:p>
        </p:txBody>
      </p:sp>
      <p:sp>
        <p:nvSpPr>
          <p:cNvPr id="444" name="Google Shape;444;p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7" name="Shape 2887"/>
        <p:cNvGrpSpPr/>
        <p:nvPr/>
      </p:nvGrpSpPr>
      <p:grpSpPr>
        <a:xfrm>
          <a:off x="0" y="0"/>
          <a:ext cx="0" cy="0"/>
          <a:chOff x="0" y="0"/>
          <a:chExt cx="0" cy="0"/>
        </a:xfrm>
      </p:grpSpPr>
      <p:sp>
        <p:nvSpPr>
          <p:cNvPr id="2888" name="Google Shape;2888;p17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9" name="Google Shape;2889;p17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lệnh lưu trực tiếp kết quả thực hiện CHỌN vào thư mục HDFS.</a:t>
            </a:r>
            <a:endParaRPr/>
          </a:p>
        </p:txBody>
      </p:sp>
      <p:sp>
        <p:nvSpPr>
          <p:cNvPr id="2890" name="Google Shape;2890;p17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8" name="Shape 2898"/>
        <p:cNvGrpSpPr/>
        <p:nvPr/>
      </p:nvGrpSpPr>
      <p:grpSpPr>
        <a:xfrm>
          <a:off x="0" y="0"/>
          <a:ext cx="0" cy="0"/>
          <a:chOff x="0" y="0"/>
          <a:chExt cx="0" cy="0"/>
        </a:xfrm>
      </p:grpSpPr>
      <p:sp>
        <p:nvSpPr>
          <p:cNvPr id="2899" name="Google Shape;2899;p17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0" name="Google Shape;2900;p17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Bạn có thể thấy cùng một kết quả cho product và product_from.</a:t>
            </a:r>
            <a:endParaRPr/>
          </a:p>
        </p:txBody>
      </p:sp>
      <p:sp>
        <p:nvSpPr>
          <p:cNvPr id="2901" name="Google Shape;2901;p17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9" name="Shape 2909"/>
        <p:cNvGrpSpPr/>
        <p:nvPr/>
      </p:nvGrpSpPr>
      <p:grpSpPr>
        <a:xfrm>
          <a:off x="0" y="0"/>
          <a:ext cx="0" cy="0"/>
          <a:chOff x="0" y="0"/>
          <a:chExt cx="0" cy="0"/>
        </a:xfrm>
      </p:grpSpPr>
      <p:sp>
        <p:nvSpPr>
          <p:cNvPr id="2910" name="Google Shape;2910;p17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1" name="Google Shape;2911;p17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Mỗi thư mục kết quả được tạo trong HDFS.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là product_name và một là product_id.</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Nếu hai truy vấn có cùng điều kiện lọc, nó có thể được viết như sau bằng cách sử dụng truy vấn con, chẳng hạn như:</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FROM (SELECT * từ sản phẩm có id &gt;=10) idcust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INSERT OVERWRITE DIRECTORY 'product_name'</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trường được phân cách bằng định dạng hàng được kết thúc bởi '\t'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SELECT name</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INSERT OVERWRITE DIRECTORY 'product_id'</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trường được phân cách bằng định dạng hàng được kết thúc bởi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SELECT count(id), id</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GROUP BY id;</a:t>
            </a:r>
            <a:endParaRPr/>
          </a:p>
        </p:txBody>
      </p:sp>
      <p:sp>
        <p:nvSpPr>
          <p:cNvPr id="2912" name="Google Shape;2912;p17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9" name="Shape 2919"/>
        <p:cNvGrpSpPr/>
        <p:nvPr/>
      </p:nvGrpSpPr>
      <p:grpSpPr>
        <a:xfrm>
          <a:off x="0" y="0"/>
          <a:ext cx="0" cy="0"/>
          <a:chOff x="0" y="0"/>
          <a:chExt cx="0" cy="0"/>
        </a:xfrm>
      </p:grpSpPr>
      <p:sp>
        <p:nvSpPr>
          <p:cNvPr id="2920" name="Google Shape;2920;p17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1" name="Google Shape;2921;p17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view là tập hợp kết quả của một truy vấn được lưu trữ trên dữ liệu mà người dùng cơ sở dữ liệu có thể truy vấn giống như trong một đối tượng bộ sưu tập cơ sở dữ liệu liên tục.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View cũng hữu ích để cung cấp quyền truy cập hạn chế vào dữ liệu bảng</a:t>
            </a:r>
            <a:endParaRPr sz="1200">
              <a:solidFill>
                <a:schemeClr val="dk1"/>
              </a:solidFill>
              <a:latin typeface="Arial"/>
              <a:ea typeface="Arial"/>
              <a:cs typeface="Arial"/>
              <a:sym typeface="Arial"/>
            </a:endParaRPr>
          </a:p>
          <a:p>
            <a:pPr indent="-171450" lvl="1" marL="6286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Cấm truy cập vào thông tin nhạy cảm trong một số cột hoặc hàng</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Bạn không thể trực tiếp thêm dữ liệu vào một dạng xem.</a:t>
            </a:r>
            <a:endParaRPr sz="1200">
              <a:solidFill>
                <a:schemeClr val="dk1"/>
              </a:solidFill>
              <a:latin typeface="Arial"/>
              <a:ea typeface="Arial"/>
              <a:cs typeface="Arial"/>
              <a:sym typeface="Arial"/>
            </a:endParaRPr>
          </a:p>
        </p:txBody>
      </p:sp>
      <p:sp>
        <p:nvSpPr>
          <p:cNvPr id="2922" name="Google Shape;2922;p17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1" name="Shape 2931"/>
        <p:cNvGrpSpPr/>
        <p:nvPr/>
      </p:nvGrpSpPr>
      <p:grpSpPr>
        <a:xfrm>
          <a:off x="0" y="0"/>
          <a:ext cx="0" cy="0"/>
          <a:chOff x="0" y="0"/>
          <a:chExt cx="0" cy="0"/>
        </a:xfrm>
      </p:grpSpPr>
      <p:sp>
        <p:nvSpPr>
          <p:cNvPr id="2932" name="Google Shape;2932;p17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3" name="Google Shape;2933;p17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Bạn phải sử dụng DESCRIBE FORMATTED tại đây, vì lệnh DESCRIBE thông thường không cung cấp đủ thông tin.</a:t>
            </a:r>
            <a:endParaRPr sz="1200">
              <a:solidFill>
                <a:schemeClr val="dk1"/>
              </a:solidFill>
              <a:latin typeface="Arial"/>
              <a:ea typeface="Arial"/>
              <a:cs typeface="Arial"/>
              <a:sym typeface="Arial"/>
            </a:endParaRPr>
          </a:p>
        </p:txBody>
      </p:sp>
      <p:sp>
        <p:nvSpPr>
          <p:cNvPr id="2934" name="Google Shape;2934;p17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5" name="Shape 2945"/>
        <p:cNvGrpSpPr/>
        <p:nvPr/>
      </p:nvGrpSpPr>
      <p:grpSpPr>
        <a:xfrm>
          <a:off x="0" y="0"/>
          <a:ext cx="0" cy="0"/>
          <a:chOff x="0" y="0"/>
          <a:chExt cx="0" cy="0"/>
        </a:xfrm>
      </p:grpSpPr>
      <p:sp>
        <p:nvSpPr>
          <p:cNvPr id="2946" name="Google Shape;2946;p17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7" name="Google Shape;2947;p17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Bạn cũng có thể sử dụng ALTER VIEW...RENAME TO để di chuyển chế độ xem sang cơ sở dữ liệu khác: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ALTER VIEW default.author_100RENAME TO labs.author_100;</a:t>
            </a:r>
            <a:endParaRPr/>
          </a:p>
        </p:txBody>
      </p:sp>
      <p:sp>
        <p:nvSpPr>
          <p:cNvPr id="2948" name="Google Shape;2948;p17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7" name="Shape 2957"/>
        <p:cNvGrpSpPr/>
        <p:nvPr/>
      </p:nvGrpSpPr>
      <p:grpSpPr>
        <a:xfrm>
          <a:off x="0" y="0"/>
          <a:ext cx="0" cy="0"/>
          <a:chOff x="0" y="0"/>
          <a:chExt cx="0" cy="0"/>
        </a:xfrm>
      </p:grpSpPr>
      <p:sp>
        <p:nvSpPr>
          <p:cNvPr id="2958" name="Google Shape;2958;p17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9" name="Google Shape;2959;p17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View tránh lặp lại các truy vấn phức tạp giống nhau và giảm bớt sự phát triển của lược đồ.</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Viewthường không được cụ thể hóa - truy vấn cơ bản được thực thi mỗi khi chế độ xem được tham chiếu</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Tuy nhiên, các lượt xem như vậy trong Hive từng là ảo và ngụ ý các truy vấn lớn và chậm.</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Thay vào đó, bạn có thể tạo một bảng trung gian để lưu trữ kết quả truy vấn của mình, nhưng các thao tác như vậy yêu cầu thay đổi các mẫu truy cập của bạn và gặp khó khăn trong việc đảm bảo dữ liệu trong bảng luôn mới.</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Mục tiêu của Materialized view (MV) là cải thiện tốc độ truy vấn trong khi không yêu cầu hoạt động bảo trì.</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Hive hỗ trợ các chế độ xem cụ thể hóa kể từ Hive 3.0.0. Impala không hỗ trợ các Materialized view.</a:t>
            </a:r>
            <a:endParaRPr/>
          </a:p>
        </p:txBody>
      </p:sp>
      <p:sp>
        <p:nvSpPr>
          <p:cNvPr id="2960" name="Google Shape;2960;p17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4" name="Shape 2984"/>
        <p:cNvGrpSpPr/>
        <p:nvPr/>
      </p:nvGrpSpPr>
      <p:grpSpPr>
        <a:xfrm>
          <a:off x="0" y="0"/>
          <a:ext cx="0" cy="0"/>
          <a:chOff x="0" y="0"/>
          <a:chExt cx="0" cy="0"/>
        </a:xfrm>
      </p:grpSpPr>
      <p:sp>
        <p:nvSpPr>
          <p:cNvPr id="2985" name="Google Shape;2985;p17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6" name="Google Shape;2986;p17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87" name="Google Shape;2987;p17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5" name="Shape 2995"/>
        <p:cNvGrpSpPr/>
        <p:nvPr/>
      </p:nvGrpSpPr>
      <p:grpSpPr>
        <a:xfrm>
          <a:off x="0" y="0"/>
          <a:ext cx="0" cy="0"/>
          <a:chOff x="0" y="0"/>
          <a:chExt cx="0" cy="0"/>
        </a:xfrm>
      </p:grpSpPr>
      <p:sp>
        <p:nvSpPr>
          <p:cNvPr id="2996" name="Google Shape;2996;p17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7" name="Google Shape;2997;p17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Theo mặc định, tất cả các tệp dữ liệu cho một bảng được lưu trữ trong một thư mục.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Tất cả các tệp trong thư mục được đọc trong một truy vấn.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Phân vùng: Mỗi Bảng có thể có một hoặc nhiều Khóa phân vùng xác định cách lưu trữ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phân vùng—ngoài việc là Bài lưu trữ—còn cho phép người dùng xác định hiệu quả các hàng thỏa mãn một tiêu chí cụ thể;</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ví dụ: date_partition thuộc loại STRING và country_partition thuộc loại STRING.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giá trị duy nhất của các khóa phân vùng xác định một phân vùng của Bảng.</a:t>
            </a:r>
            <a:endParaRPr/>
          </a:p>
        </p:txBody>
      </p:sp>
      <p:sp>
        <p:nvSpPr>
          <p:cNvPr id="2998" name="Google Shape;2998;p17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5" name="Shape 3005"/>
        <p:cNvGrpSpPr/>
        <p:nvPr/>
      </p:nvGrpSpPr>
      <p:grpSpPr>
        <a:xfrm>
          <a:off x="0" y="0"/>
          <a:ext cx="0" cy="0"/>
          <a:chOff x="0" y="0"/>
          <a:chExt cx="0" cy="0"/>
        </a:xfrm>
      </p:grpSpPr>
      <p:sp>
        <p:nvSpPr>
          <p:cNvPr id="3006" name="Google Shape;3006;p17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7" name="Google Shape;3007;p17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Sau đây là một ví dụ về việc tạo một bảng không được phân vùng, product_category.</a:t>
            </a:r>
            <a:endParaRPr/>
          </a:p>
        </p:txBody>
      </p:sp>
      <p:sp>
        <p:nvSpPr>
          <p:cNvPr id="3008" name="Google Shape;3008;p17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Mô hình mối quan hệ thực thể (hoặc mô hình ER) mô tả những điều quan tâm có liên quan đến nhau trong một lĩnh vực kiến thức cụ thể.</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mô hình ER cơ bản bao gồm các loại thực thể (phân loại những thứ quan tâm) và chỉ định các mối quan hệ có thể tồn tại giữa các thực thể (các thể hiện của các loại thực thể đó).</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Sơ đồ ER là viết tắt của Entity Relationship Diagram hay còn được gọi là ERD là sơ đồ hiển thị mối quan hệ của các tập thực thể được lưu trữ trong cơ sở dữ liệu.</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Mô hình ER trở thành một mô hình dữ liệu trừu tượng, xác định cấu trúc dữ liệu hoặc thông tin có thể được triển khai trong cơ sở dữ liệu, điển hình là cơ sở dữ liệu quan hệ.</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Thực thể corona_case và corona_case_local được kết nối thông qua khóa ngày.</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Thực thể lục địa và quốc gia được kết nối dưới dạng khóa ngoại thông qua thuộc tính ID lục địa.</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https://en.wikipedia.org/wiki/Entity%E2%80%93relationship_model</a:t>
            </a:r>
            <a:endParaRPr/>
          </a:p>
          <a:p>
            <a:pPr indent="0" lvl="0" marL="0" rtl="0" algn="l">
              <a:lnSpc>
                <a:spcPct val="90000"/>
              </a:lnSpc>
              <a:spcBef>
                <a:spcPts val="360"/>
              </a:spcBef>
              <a:spcAft>
                <a:spcPts val="0"/>
              </a:spcAft>
              <a:buNone/>
            </a:pPr>
            <a:r>
              <a:t/>
            </a:r>
            <a:endParaRPr/>
          </a:p>
        </p:txBody>
      </p:sp>
      <p:sp>
        <p:nvSpPr>
          <p:cNvPr id="453" name="Google Shape;453;p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5" name="Shape 3015"/>
        <p:cNvGrpSpPr/>
        <p:nvPr/>
      </p:nvGrpSpPr>
      <p:grpSpPr>
        <a:xfrm>
          <a:off x="0" y="0"/>
          <a:ext cx="0" cy="0"/>
          <a:chOff x="0" y="0"/>
          <a:chExt cx="0" cy="0"/>
        </a:xfrm>
      </p:grpSpPr>
      <p:sp>
        <p:nvSpPr>
          <p:cNvPr id="3016" name="Google Shape;3016;p18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7" name="Google Shape;3017;p18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Sử dụng phân vùng để lưu trữ dữ liệu trong các tệp riêng biệt theo danh mục.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Chọn các truy vấn lọc theo danh mục chỉ quét các tệp có liên quan.</a:t>
            </a:r>
            <a:endParaRPr/>
          </a:p>
        </p:txBody>
      </p:sp>
      <p:sp>
        <p:nvSpPr>
          <p:cNvPr id="3018" name="Google Shape;3018;p18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4" name="Shape 3034"/>
        <p:cNvGrpSpPr/>
        <p:nvPr/>
      </p:nvGrpSpPr>
      <p:grpSpPr>
        <a:xfrm>
          <a:off x="0" y="0"/>
          <a:ext cx="0" cy="0"/>
          <a:chOff x="0" y="0"/>
          <a:chExt cx="0" cy="0"/>
        </a:xfrm>
      </p:grpSpPr>
      <p:sp>
        <p:nvSpPr>
          <p:cNvPr id="3035" name="Google Shape;3035;p18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6" name="Google Shape;3036;p18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cột phân vùng, thể loại là một cột ảo, các giá trị cột không được lưu trữ trong các tệp.</a:t>
            </a:r>
            <a:endParaRPr/>
          </a:p>
        </p:txBody>
      </p:sp>
      <p:sp>
        <p:nvSpPr>
          <p:cNvPr id="3037" name="Google Shape;3037;p18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6" name="Shape 3046"/>
        <p:cNvGrpSpPr/>
        <p:nvPr/>
      </p:nvGrpSpPr>
      <p:grpSpPr>
        <a:xfrm>
          <a:off x="0" y="0"/>
          <a:ext cx="0" cy="0"/>
          <a:chOff x="0" y="0"/>
          <a:chExt cx="0" cy="0"/>
        </a:xfrm>
      </p:grpSpPr>
      <p:sp>
        <p:nvSpPr>
          <p:cNvPr id="3047" name="Google Shape;3047;p18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8" name="Google Shape;3048;p18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Phân vùng tĩnh: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Tạo phân vùng mới theo cách thủ công ADD PARTITION.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Bởi vì các phân vùng tĩnh chuyển thông tin phân vùng tại thời điểm dữ liệu được nhập vào bảng, nên phân vùng đầu vào được biết.</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Phân vùng động:</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Hive/Impala tự động tạo phân vùng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Dữ liệu đã chèn được lưu trữ trong các phân vùng chính xác dựa trên các giá trị cột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Vì các phân vùng động được tạo động bằng cách sử dụng thông tin cột nên phân vùng này không được xác định tại thời điểm truy vấn.</a:t>
            </a:r>
            <a:endParaRPr/>
          </a:p>
        </p:txBody>
      </p:sp>
      <p:sp>
        <p:nvSpPr>
          <p:cNvPr id="3049" name="Google Shape;3049;p18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6" name="Shape 3056"/>
        <p:cNvGrpSpPr/>
        <p:nvPr/>
      </p:nvGrpSpPr>
      <p:grpSpPr>
        <a:xfrm>
          <a:off x="0" y="0"/>
          <a:ext cx="0" cy="0"/>
          <a:chOff x="0" y="0"/>
          <a:chExt cx="0" cy="0"/>
        </a:xfrm>
      </p:grpSpPr>
      <p:sp>
        <p:nvSpPr>
          <p:cNvPr id="3057" name="Google Shape;3057;p18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8" name="Google Shape;3058;p18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dữ liệu được nhập như trên, dữ liệu được tạo trong cấu trúc thư mục sau.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Phân vùng chia nhỏ dữ liệu theo danh mục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Cột phân vùng, danh mục là cột ảo, các giá trị của cột phân vùng không được bao gồm trong tệp.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Một cột ảo không tồn tại trong một tệp thực, nhưng nó có thể được thực thi như thể một cột tồn tại bằng cách sử dụng một phân vùng.</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Là một phương pháp tải dữ liệu vào phân vùng đã tạo, có thể sử dụng "tải dữ liệu vào" hoặc thực hiện trực tiếp lệnh mv.</a:t>
            </a:r>
            <a:endParaRPr b="0" sz="1200">
              <a:solidFill>
                <a:schemeClr val="dk1"/>
              </a:solidFill>
              <a:latin typeface="Arial"/>
              <a:ea typeface="Arial"/>
              <a:cs typeface="Arial"/>
              <a:sym typeface="Arial"/>
            </a:endParaRPr>
          </a:p>
        </p:txBody>
      </p:sp>
      <p:sp>
        <p:nvSpPr>
          <p:cNvPr id="3059" name="Google Shape;3059;p18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8" name="Shape 3068"/>
        <p:cNvGrpSpPr/>
        <p:nvPr/>
      </p:nvGrpSpPr>
      <p:grpSpPr>
        <a:xfrm>
          <a:off x="0" y="0"/>
          <a:ext cx="0" cy="0"/>
          <a:chOff x="0" y="0"/>
          <a:chExt cx="0" cy="0"/>
        </a:xfrm>
      </p:grpSpPr>
      <p:sp>
        <p:nvSpPr>
          <p:cNvPr id="3069" name="Google Shape;3069;p18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0" name="Google Shape;3070;p18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Cột phân vùng phải được bao gồm mệnh đề PARTITION.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chỉ sử dụng các phân vùng động, bạn cần thay đổi cài đặt hive.exec.dynamic.partition.mode thành nonstrict .</a:t>
            </a:r>
            <a:endParaRPr>
              <a:latin typeface="Arial"/>
              <a:ea typeface="Arial"/>
              <a:cs typeface="Arial"/>
              <a:sym typeface="Arial"/>
            </a:endParaRPr>
          </a:p>
        </p:txBody>
      </p:sp>
      <p:sp>
        <p:nvSpPr>
          <p:cNvPr id="3071" name="Google Shape;3071;p18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8" name="Shape 3078"/>
        <p:cNvGrpSpPr/>
        <p:nvPr/>
      </p:nvGrpSpPr>
      <p:grpSpPr>
        <a:xfrm>
          <a:off x="0" y="0"/>
          <a:ext cx="0" cy="0"/>
          <a:chOff x="0" y="0"/>
          <a:chExt cx="0" cy="0"/>
        </a:xfrm>
      </p:grpSpPr>
      <p:sp>
        <p:nvSpPr>
          <p:cNvPr id="3079" name="Google Shape;3079;p18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0" name="Google Shape;3080;p18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Do thực hiện truy vấn, hai thư mục con được tạo tự động theo giá trị danh mục.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Mỗi thư mục được tạo bằng “danh mục=spark" và “danh mục=hadoop".</a:t>
            </a:r>
            <a:endParaRPr/>
          </a:p>
        </p:txBody>
      </p:sp>
      <p:sp>
        <p:nvSpPr>
          <p:cNvPr id="3081" name="Google Shape;3081;p18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4" name="Shape 3104"/>
        <p:cNvGrpSpPr/>
        <p:nvPr/>
      </p:nvGrpSpPr>
      <p:grpSpPr>
        <a:xfrm>
          <a:off x="0" y="0"/>
          <a:ext cx="0" cy="0"/>
          <a:chOff x="0" y="0"/>
          <a:chExt cx="0" cy="0"/>
        </a:xfrm>
      </p:grpSpPr>
      <p:sp>
        <p:nvSpPr>
          <p:cNvPr id="3105" name="Google Shape;3105;p18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6" name="Google Shape;3106;p18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Tránh phân vùng dữ liệu thành nhiều tệp dữ liệu nhỏ.</a:t>
            </a:r>
            <a:endParaRPr/>
          </a:p>
          <a:p>
            <a:pPr indent="-342900" lvl="1" marL="800100" rtl="0" algn="l">
              <a:spcBef>
                <a:spcPts val="360"/>
              </a:spcBef>
              <a:spcAft>
                <a:spcPts val="0"/>
              </a:spcAft>
              <a:buClr>
                <a:schemeClr val="dk1"/>
              </a:buClr>
              <a:buSzPts val="1200"/>
              <a:buFont typeface="Arial"/>
              <a:buChar char="•"/>
            </a:pPr>
            <a:r>
              <a:rPr b="0" lang="en-US">
                <a:latin typeface="Arial"/>
                <a:ea typeface="Arial"/>
                <a:cs typeface="Arial"/>
                <a:sym typeface="Arial"/>
              </a:rPr>
              <a:t>Phân vùng trên các cột có quá nhiều giá trị duy nhất.</a:t>
            </a:r>
            <a:endParaRPr/>
          </a:p>
          <a:p>
            <a:pPr indent="-342900" lvl="1" marL="800100" rtl="0" algn="l">
              <a:spcBef>
                <a:spcPts val="360"/>
              </a:spcBef>
              <a:spcAft>
                <a:spcPts val="0"/>
              </a:spcAft>
              <a:buClr>
                <a:schemeClr val="dk1"/>
              </a:buClr>
              <a:buSzPts val="1200"/>
              <a:buFont typeface="Arial"/>
              <a:buChar char="•"/>
            </a:pPr>
            <a:r>
              <a:rPr b="0" lang="en-US">
                <a:latin typeface="Arial"/>
                <a:ea typeface="Arial"/>
                <a:cs typeface="Arial"/>
                <a:sym typeface="Arial"/>
              </a:rPr>
              <a:t>Tạo các phân vùng lồng nhau bằng cách sử dụng tên trong ví dụ không phải là một cách thực hành tốt.</a:t>
            </a:r>
            <a:endParaRPr/>
          </a:p>
        </p:txBody>
      </p:sp>
      <p:sp>
        <p:nvSpPr>
          <p:cNvPr id="3107" name="Google Shape;3107;p18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3" name="Shape 3143"/>
        <p:cNvGrpSpPr/>
        <p:nvPr/>
      </p:nvGrpSpPr>
      <p:grpSpPr>
        <a:xfrm>
          <a:off x="0" y="0"/>
          <a:ext cx="0" cy="0"/>
          <a:chOff x="0" y="0"/>
          <a:chExt cx="0" cy="0"/>
        </a:xfrm>
      </p:grpSpPr>
      <p:sp>
        <p:nvSpPr>
          <p:cNvPr id="3144" name="Google Shape;3144;p18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5" name="Google Shape;3145;p18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Nếu cột phân vùng có nhiều giá trị duy nhất, nhiều phân vùng sẽ được tạo.</a:t>
            </a:r>
            <a:endParaRPr b="0">
              <a:latin typeface="Arial"/>
              <a:ea typeface="Arial"/>
              <a:cs typeface="Arial"/>
              <a:sym typeface="Arial"/>
            </a:endParaRPr>
          </a:p>
          <a:p>
            <a:pPr indent="-342900" lvl="0" marL="342900" rtl="0" algn="l">
              <a:spcBef>
                <a:spcPts val="360"/>
              </a:spcBef>
              <a:spcAft>
                <a:spcPts val="0"/>
              </a:spcAft>
              <a:buClr>
                <a:schemeClr val="dk1"/>
              </a:buClr>
              <a:buSzPts val="1200"/>
              <a:buFont typeface="Arial"/>
              <a:buChar char="•"/>
            </a:pPr>
            <a:r>
              <a:rPr b="0" lang="en-US">
                <a:latin typeface="Arial"/>
                <a:ea typeface="Arial"/>
                <a:cs typeface="Arial"/>
                <a:sym typeface="Arial"/>
              </a:rPr>
              <a:t>hive.exec.max.dynamic.partitions</a:t>
            </a:r>
            <a:endParaRPr/>
          </a:p>
          <a:p>
            <a:pPr indent="0" lvl="0" marL="0" rtl="0" algn="l">
              <a:spcBef>
                <a:spcPts val="360"/>
              </a:spcBef>
              <a:spcAft>
                <a:spcPts val="0"/>
              </a:spcAft>
              <a:buClr>
                <a:schemeClr val="dk1"/>
              </a:buClr>
              <a:buSzPts val="1200"/>
              <a:buFont typeface="Malgun Gothic"/>
              <a:buNone/>
            </a:pPr>
            <a:r>
              <a:rPr b="0" lang="en-US">
                <a:latin typeface="Arial"/>
                <a:ea typeface="Arial"/>
                <a:cs typeface="Arial"/>
                <a:sym typeface="Arial"/>
              </a:rPr>
              <a:t>Tổng số phân vùng động có thể được tạo bởi một câu lệnh HiveQL.</a:t>
            </a:r>
            <a:endParaRPr b="0">
              <a:latin typeface="Arial"/>
              <a:ea typeface="Arial"/>
              <a:cs typeface="Arial"/>
              <a:sym typeface="Arial"/>
            </a:endParaRPr>
          </a:p>
          <a:p>
            <a:pPr indent="-342900" lvl="0" marL="342900" rtl="0" algn="l">
              <a:spcBef>
                <a:spcPts val="360"/>
              </a:spcBef>
              <a:spcAft>
                <a:spcPts val="0"/>
              </a:spcAft>
              <a:buClr>
                <a:schemeClr val="dk1"/>
              </a:buClr>
              <a:buSzPts val="1200"/>
              <a:buFont typeface="Arial"/>
              <a:buChar char="•"/>
            </a:pPr>
            <a:r>
              <a:rPr b="0" lang="en-US">
                <a:latin typeface="Arial"/>
                <a:ea typeface="Arial"/>
                <a:cs typeface="Arial"/>
                <a:sym typeface="Arial"/>
              </a:rPr>
              <a:t>hive.exec.max.dynamic.partitions.pernode</a:t>
            </a:r>
            <a:endParaRPr/>
          </a:p>
          <a:p>
            <a:pPr indent="0" lvl="0" marL="0" rtl="0" algn="l">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rtl="0" algn="l">
              <a:spcBef>
                <a:spcPts val="360"/>
              </a:spcBef>
              <a:spcAft>
                <a:spcPts val="0"/>
              </a:spcAft>
              <a:buClr>
                <a:schemeClr val="dk1"/>
              </a:buClr>
              <a:buSzPts val="1200"/>
              <a:buFont typeface="Malgun Gothic"/>
              <a:buNone/>
            </a:pPr>
            <a:r>
              <a:rPr b="0" lang="en-US">
                <a:latin typeface="Arial"/>
                <a:ea typeface="Arial"/>
                <a:cs typeface="Arial"/>
                <a:sym typeface="Arial"/>
              </a:rPr>
              <a:t>Số phân vùng động tối đa có thể được tạo bởi bất kỳ node cụ thể nào liên quan đến truy vấn</a:t>
            </a:r>
            <a:endParaRPr b="1">
              <a:latin typeface="Arial"/>
              <a:ea typeface="Arial"/>
              <a:cs typeface="Arial"/>
              <a:sym typeface="Arial"/>
            </a:endParaRPr>
          </a:p>
        </p:txBody>
      </p:sp>
      <p:sp>
        <p:nvSpPr>
          <p:cNvPr id="3146" name="Google Shape;3146;p18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3" name="Shape 3153"/>
        <p:cNvGrpSpPr/>
        <p:nvPr/>
      </p:nvGrpSpPr>
      <p:grpSpPr>
        <a:xfrm>
          <a:off x="0" y="0"/>
          <a:ext cx="0" cy="0"/>
          <a:chOff x="0" y="0"/>
          <a:chExt cx="0" cy="0"/>
        </a:xfrm>
      </p:grpSpPr>
      <p:sp>
        <p:nvSpPr>
          <p:cNvPr id="3154" name="Google Shape;3154;p18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5" name="Google Shape;3155;p18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Khi một phân vùng bị xóa, hãy cẩn thận vì trong trường hợp bảng được quản lý, dữ liệu trong vị trí phân vùng cũng bị xóa.</a:t>
            </a:r>
            <a:endParaRPr>
              <a:latin typeface="Arial"/>
              <a:ea typeface="Arial"/>
              <a:cs typeface="Arial"/>
              <a:sym typeface="Arial"/>
            </a:endParaRPr>
          </a:p>
        </p:txBody>
      </p:sp>
      <p:sp>
        <p:nvSpPr>
          <p:cNvPr id="3156" name="Google Shape;3156;p18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6" name="Shape 3166"/>
        <p:cNvGrpSpPr/>
        <p:nvPr/>
      </p:nvGrpSpPr>
      <p:grpSpPr>
        <a:xfrm>
          <a:off x="0" y="0"/>
          <a:ext cx="0" cy="0"/>
          <a:chOff x="0" y="0"/>
          <a:chExt cx="0" cy="0"/>
        </a:xfrm>
      </p:grpSpPr>
      <p:sp>
        <p:nvSpPr>
          <p:cNvPr id="3167" name="Google Shape;3167;p18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8" name="Google Shape;3168;p18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Khi một phân vùng bị xóa, hãy cẩn thận vì trong trường hợp bảng được quản lý, dữ liệu trong vị trí phân vùng cũng bị xóa.</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latin typeface="Arial"/>
                <a:ea typeface="Arial"/>
                <a:cs typeface="Arial"/>
                <a:sym typeface="Arial"/>
              </a:rPr>
              <a:t>ALTER TABLE product_by_category DROP PARTITION (category &lt; ‘nosql’);</a:t>
            </a:r>
            <a:endParaRPr sz="1200">
              <a:solidFill>
                <a:srgbClr val="0000FF"/>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Khi lệnh này được thực thi, phân vùng hadoop nhỏ hơn nosql sẽ bị xóa.</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Bạn có thể xóa phần mong muốn theo điều kiện.</a:t>
            </a:r>
            <a:endParaRPr>
              <a:latin typeface="Arial"/>
              <a:ea typeface="Arial"/>
              <a:cs typeface="Arial"/>
              <a:sym typeface="Arial"/>
            </a:endParaRPr>
          </a:p>
        </p:txBody>
      </p:sp>
      <p:sp>
        <p:nvSpPr>
          <p:cNvPr id="3169" name="Google Shape;3169;p18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Giải thích khái niệm về thực thể bằng cách sử dụng hình ảnh.</a:t>
            </a:r>
            <a:endParaRPr b="0" sz="1200">
              <a:solidFill>
                <a:schemeClr val="dk1"/>
              </a:solidFill>
              <a:latin typeface="Arial"/>
              <a:ea typeface="Arial"/>
              <a:cs typeface="Arial"/>
              <a:sym typeface="Arial"/>
            </a:endParaRPr>
          </a:p>
        </p:txBody>
      </p:sp>
      <p:sp>
        <p:nvSpPr>
          <p:cNvPr id="487" name="Google Shape;487;p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8" name="Shape 3178"/>
        <p:cNvGrpSpPr/>
        <p:nvPr/>
      </p:nvGrpSpPr>
      <p:grpSpPr>
        <a:xfrm>
          <a:off x="0" y="0"/>
          <a:ext cx="0" cy="0"/>
          <a:chOff x="0" y="0"/>
          <a:chExt cx="0" cy="0"/>
        </a:xfrm>
      </p:grpSpPr>
      <p:sp>
        <p:nvSpPr>
          <p:cNvPr id="3179" name="Google Shape;3179;p19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0" name="Google Shape;3180;p19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Về cơ bản, để kết hợp các trường cụ thể từ hai bảng bằng cách sử dụng các giá trị chung cho mỗi bảng, chúng tôi sử dụng mệnh đề JOIN.</a:t>
            </a:r>
            <a:endParaRPr/>
          </a:p>
          <a:p>
            <a:pPr indent="0" lvl="0" marL="0" rtl="0" algn="l">
              <a:spcBef>
                <a:spcPts val="360"/>
              </a:spcBef>
              <a:spcAft>
                <a:spcPts val="0"/>
              </a:spcAft>
              <a:buNone/>
            </a:pPr>
            <a:r>
              <a:rPr b="0" lang="en-US">
                <a:latin typeface="Arial"/>
                <a:ea typeface="Arial"/>
                <a:cs typeface="Arial"/>
                <a:sym typeface="Arial"/>
              </a:rPr>
              <a:t>Để có hiệu suất tốt nhất trong Hive, hãy liệt kê bảng lớn nhất cuối cùng trong truy vấn của bạn</a:t>
            </a:r>
            <a:endParaRPr b="1" sz="1200">
              <a:solidFill>
                <a:schemeClr val="dk1"/>
              </a:solidFill>
              <a:latin typeface="Arial"/>
              <a:ea typeface="Arial"/>
              <a:cs typeface="Arial"/>
              <a:sym typeface="Arial"/>
            </a:endParaRPr>
          </a:p>
        </p:txBody>
      </p:sp>
      <p:sp>
        <p:nvSpPr>
          <p:cNvPr id="3181" name="Google Shape;3181;p19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6" name="Shape 3216"/>
        <p:cNvGrpSpPr/>
        <p:nvPr/>
      </p:nvGrpSpPr>
      <p:grpSpPr>
        <a:xfrm>
          <a:off x="0" y="0"/>
          <a:ext cx="0" cy="0"/>
          <a:chOff x="0" y="0"/>
          <a:chExt cx="0" cy="0"/>
        </a:xfrm>
      </p:grpSpPr>
      <p:sp>
        <p:nvSpPr>
          <p:cNvPr id="3217" name="Google Shape;3217;p19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8" name="Google Shape;3218;p19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Thông tin lục địa trong bảng lục địa có thể thu được thông qua nối bên trong bằng cách sử dụng giá trị id trong quốc gia.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sz="1200">
              <a:solidFill>
                <a:schemeClr val="dk1"/>
              </a:solidFil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rPr>
              <a:t>Đôi khi bạn có thể sử dụng cú pháp nối ẩn như:</a:t>
            </a:r>
            <a:endParaRPr sz="1200">
              <a:solidFill>
                <a:schemeClr val="dk1"/>
              </a:solidFil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“select c.name, c.capital, c.population, c1.cname from country c,  continent_info c1 where c.continent_id = c1.id;”</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Lệnh này tạo ra kết quả tương tự như lệnh trên.</a:t>
            </a:r>
            <a:endParaRPr/>
          </a:p>
        </p:txBody>
      </p:sp>
      <p:sp>
        <p:nvSpPr>
          <p:cNvPr id="3219" name="Google Shape;3219;p19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9" name="Shape 3239"/>
        <p:cNvGrpSpPr/>
        <p:nvPr/>
      </p:nvGrpSpPr>
      <p:grpSpPr>
        <a:xfrm>
          <a:off x="0" y="0"/>
          <a:ext cx="0" cy="0"/>
          <a:chOff x="0" y="0"/>
          <a:chExt cx="0" cy="0"/>
        </a:xfrm>
      </p:grpSpPr>
      <p:sp>
        <p:nvSpPr>
          <p:cNvPr id="3240" name="Google Shape;3240;p19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1" name="Google Shape;3241;p19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HiveQL LEFT OUTER JOIN trả về tất cả các hàng từ bảng bên trái (bảng A), ngay cả khi không có kết quả khớp trong bảng bên phải (bảng B).</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có nghĩa là, nếu mệnh đề ON khớp với các bản ghi 0 (không) trong bảng bên phải, thì JOIN vẫn trả về một hàng trong kết quả, nhưng với NULL trong mỗi cột từ bảng bên phải.</a:t>
            </a:r>
            <a:endParaRPr/>
          </a:p>
        </p:txBody>
      </p:sp>
      <p:sp>
        <p:nvSpPr>
          <p:cNvPr id="3242" name="Google Shape;3242;p19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2" name="Shape 3262"/>
        <p:cNvGrpSpPr/>
        <p:nvPr/>
      </p:nvGrpSpPr>
      <p:grpSpPr>
        <a:xfrm>
          <a:off x="0" y="0"/>
          <a:ext cx="0" cy="0"/>
          <a:chOff x="0" y="0"/>
          <a:chExt cx="0" cy="0"/>
        </a:xfrm>
      </p:grpSpPr>
      <p:sp>
        <p:nvSpPr>
          <p:cNvPr id="3263" name="Google Shape;3263;p19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4" name="Google Shape;3264;p19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HiveQL RIGHT OUTER JOIN trả về tất cả các hàng từ bảng bên phải, ngay cả khi không có kết quả khớp trong bảng bên trái.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Nếu mệnh đề ON khớp với các bản ghi 0 (không) trong bảng bên trái, JOIN vẫn trả về một hàng trong kết quả, nhưng với NULL trong mỗi cột từ bảng bên trái.</a:t>
            </a:r>
            <a:endParaRPr b="0">
              <a:latin typeface="Arial"/>
              <a:ea typeface="Arial"/>
              <a:cs typeface="Arial"/>
              <a:sym typeface="Arial"/>
            </a:endParaRPr>
          </a:p>
        </p:txBody>
      </p:sp>
      <p:sp>
        <p:nvSpPr>
          <p:cNvPr id="3265" name="Google Shape;3265;p19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6" name="Shape 3286"/>
        <p:cNvGrpSpPr/>
        <p:nvPr/>
      </p:nvGrpSpPr>
      <p:grpSpPr>
        <a:xfrm>
          <a:off x="0" y="0"/>
          <a:ext cx="0" cy="0"/>
          <a:chOff x="0" y="0"/>
          <a:chExt cx="0" cy="0"/>
        </a:xfrm>
      </p:grpSpPr>
      <p:sp>
        <p:nvSpPr>
          <p:cNvPr id="3287" name="Google Shape;3287;p19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8" name="Google Shape;3288;p19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Bảng đã tham gia chứa tất cả các bản ghi từ cả hai bảng hoặc điền vào các giá trị NULL cho các kết quả khớp bị thiếu ở một trong hai bên.</a:t>
            </a:r>
            <a:endParaRPr/>
          </a:p>
        </p:txBody>
      </p:sp>
      <p:sp>
        <p:nvSpPr>
          <p:cNvPr id="3289" name="Google Shape;3289;p19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0" name="Shape 3310"/>
        <p:cNvGrpSpPr/>
        <p:nvPr/>
      </p:nvGrpSpPr>
      <p:grpSpPr>
        <a:xfrm>
          <a:off x="0" y="0"/>
          <a:ext cx="0" cy="0"/>
          <a:chOff x="0" y="0"/>
          <a:chExt cx="0" cy="0"/>
        </a:xfrm>
      </p:grpSpPr>
      <p:sp>
        <p:nvSpPr>
          <p:cNvPr id="3311" name="Google Shape;3311;p19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2" name="Google Shape;3312;p19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Nó là một kiểu nối bên trong đặc biệt và hoạt động giống chức năng lọc hơn là nối.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điều kiện tham gia và các điều kiện khác được chỉ định trong mệnh đề ON.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Đây là một giải pháp thay thế cho việc sử dụng truy vấn phụ.</a:t>
            </a:r>
            <a:endParaRPr/>
          </a:p>
        </p:txBody>
      </p:sp>
      <p:sp>
        <p:nvSpPr>
          <p:cNvPr id="3313" name="Google Shape;3313;p19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3" name="Shape 3333"/>
        <p:cNvGrpSpPr/>
        <p:nvPr/>
      </p:nvGrpSpPr>
      <p:grpSpPr>
        <a:xfrm>
          <a:off x="0" y="0"/>
          <a:ext cx="0" cy="0"/>
          <a:chOff x="0" y="0"/>
          <a:chExt cx="0" cy="0"/>
        </a:xfrm>
      </p:grpSpPr>
      <p:sp>
        <p:nvSpPr>
          <p:cNvPr id="3334" name="Google Shape;3334;p19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5" name="Google Shape;3335;p19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Cross Join còn được gọi là tích Descartes.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nên được sử dụng một cách thận trọng vì tải nặng trong trường hợp bàn lớn.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Ví dụ: nếu bảng bên trái có 5 hàng và bảng bên phải có 6 hàng thì tập kết quả sau khi nối hai bảng sẽ là 30 hàng.</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đó có nghĩa là tất cả các hàng từ bảng bên trái (có 5 hàng) được ghép nối với tất cả các bảng từ bảng bên phải (có 6 hàng).</a:t>
            </a:r>
            <a:endParaRPr/>
          </a:p>
        </p:txBody>
      </p:sp>
      <p:sp>
        <p:nvSpPr>
          <p:cNvPr id="3336" name="Google Shape;3336;p19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2" name="Shape 3392"/>
        <p:cNvGrpSpPr/>
        <p:nvPr/>
      </p:nvGrpSpPr>
      <p:grpSpPr>
        <a:xfrm>
          <a:off x="0" y="0"/>
          <a:ext cx="0" cy="0"/>
          <a:chOff x="0" y="0"/>
          <a:chExt cx="0" cy="0"/>
        </a:xfrm>
      </p:grpSpPr>
      <p:sp>
        <p:nvSpPr>
          <p:cNvPr id="3393" name="Google Shape;3393;p19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4" name="Google Shape;3394;p19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Hive và Impala cung cấp các chức năng tương tự như các chức năng tích hợp sẵn của SQL.</a:t>
            </a:r>
            <a:endParaRPr b="0" sz="1200">
              <a:solidFill>
                <a:schemeClr val="dk1"/>
              </a:solidFill>
              <a:latin typeface="Arial"/>
              <a:ea typeface="Arial"/>
              <a:cs typeface="Arial"/>
              <a:sym typeface="Arial"/>
            </a:endParaRPr>
          </a:p>
        </p:txBody>
      </p:sp>
      <p:sp>
        <p:nvSpPr>
          <p:cNvPr id="3395" name="Google Shape;3395;p19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4" name="Shape 3404"/>
        <p:cNvGrpSpPr/>
        <p:nvPr/>
      </p:nvGrpSpPr>
      <p:grpSpPr>
        <a:xfrm>
          <a:off x="0" y="0"/>
          <a:ext cx="0" cy="0"/>
          <a:chOff x="0" y="0"/>
          <a:chExt cx="0" cy="0"/>
        </a:xfrm>
      </p:grpSpPr>
      <p:sp>
        <p:nvSpPr>
          <p:cNvPr id="3405" name="Google Shape;3405;p19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6" name="Google Shape;3406;p19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Abs() – trả về giá trị tuyệt đối</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Round( ) – làm tròn đến giá trị thập phân thứ 2 được chỉ định</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Substring() – trích xuất một phần của chuỗi</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Trim() – bỏ khoảng trắng ở đầu và cuối</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Upper( ) – chuyển thành chữ hoa</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Concat_ws( ) – kết hợp chuỗi với dấu tách</a:t>
            </a:r>
            <a:endParaRPr b="0" sz="1200">
              <a:solidFill>
                <a:schemeClr val="dk1"/>
              </a:solidFill>
              <a:latin typeface="Arial"/>
              <a:ea typeface="Arial"/>
              <a:cs typeface="Arial"/>
              <a:sym typeface="Arial"/>
            </a:endParaRPr>
          </a:p>
        </p:txBody>
      </p:sp>
      <p:sp>
        <p:nvSpPr>
          <p:cNvPr id="3407" name="Google Shape;3407;p19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7" name="Shape 3417"/>
        <p:cNvGrpSpPr/>
        <p:nvPr/>
      </p:nvGrpSpPr>
      <p:grpSpPr>
        <a:xfrm>
          <a:off x="0" y="0"/>
          <a:ext cx="0" cy="0"/>
          <a:chOff x="0" y="0"/>
          <a:chExt cx="0" cy="0"/>
        </a:xfrm>
      </p:grpSpPr>
      <p:sp>
        <p:nvSpPr>
          <p:cNvPr id="3418" name="Google Shape;3418;p19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9" name="Google Shape;3419;p19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if(condition, true, false)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Trả về một giá trị phù hợp với điều kiện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isnull( a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Kiểm tra xem giá trị có phải là null không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nvl(T value, T default_value)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Trả về giá trị mặc định nếu null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COALESCE(T v1, T v2,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nó không phải là null, các giá trị được trả về theo thứ tự</a:t>
            </a:r>
            <a:endParaRPr/>
          </a:p>
        </p:txBody>
      </p:sp>
      <p:sp>
        <p:nvSpPr>
          <p:cNvPr id="3420" name="Google Shape;3420;p19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5" name="Google Shape;105;p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Những thứ đại diện chỉ ra các thuộc tính của một chiếc ô tô là tên, màu sắc, năm sản xuất, dung tích, kiểu dáng, v.v.</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Ngoài ra, trong trường hợp thuộc tính động cơ, thông tin chi tiết như bảng có thể được xác định.</a:t>
            </a:r>
            <a:endParaRPr b="0" sz="1200">
              <a:solidFill>
                <a:schemeClr val="dk1"/>
              </a:solidFill>
              <a:latin typeface="Arial"/>
              <a:ea typeface="Arial"/>
              <a:cs typeface="Arial"/>
              <a:sym typeface="Arial"/>
            </a:endParaRPr>
          </a:p>
        </p:txBody>
      </p:sp>
      <p:sp>
        <p:nvSpPr>
          <p:cNvPr id="528" name="Google Shape;528;p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5" name="Shape 3435"/>
        <p:cNvGrpSpPr/>
        <p:nvPr/>
      </p:nvGrpSpPr>
      <p:grpSpPr>
        <a:xfrm>
          <a:off x="0" y="0"/>
          <a:ext cx="0" cy="0"/>
          <a:chOff x="0" y="0"/>
          <a:chExt cx="0" cy="0"/>
        </a:xfrm>
      </p:grpSpPr>
      <p:sp>
        <p:nvSpPr>
          <p:cNvPr id="3436" name="Google Shape;3436;p20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7" name="Google Shape;3437;p20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Các toán tử này được sử dụng để so sánh hai toán hạng.</a:t>
            </a:r>
            <a:endParaRPr b="0" sz="1200">
              <a:solidFill>
                <a:schemeClr val="dk1"/>
              </a:solidFill>
              <a:latin typeface="Arial"/>
              <a:ea typeface="Arial"/>
              <a:cs typeface="Arial"/>
              <a:sym typeface="Arial"/>
            </a:endParaRPr>
          </a:p>
        </p:txBody>
      </p:sp>
      <p:sp>
        <p:nvSpPr>
          <p:cNvPr id="3438" name="Google Shape;3438;p20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5" name="Shape 3445"/>
        <p:cNvGrpSpPr/>
        <p:nvPr/>
      </p:nvGrpSpPr>
      <p:grpSpPr>
        <a:xfrm>
          <a:off x="0" y="0"/>
          <a:ext cx="0" cy="0"/>
          <a:chOff x="0" y="0"/>
          <a:chExt cx="0" cy="0"/>
        </a:xfrm>
      </p:grpSpPr>
      <p:sp>
        <p:nvSpPr>
          <p:cNvPr id="3446" name="Google Shape;3446;p20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7" name="Google Shape;3447;p20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Các toán tử này hỗ trợ các phép toán số học phổ biến khác nhau trên các toán hạng. Tất cả đều trả về các loại số.</a:t>
            </a:r>
            <a:endParaRPr b="0" sz="1200">
              <a:solidFill>
                <a:schemeClr val="dk1"/>
              </a:solidFill>
              <a:latin typeface="Arial"/>
              <a:ea typeface="Arial"/>
              <a:cs typeface="Arial"/>
              <a:sym typeface="Arial"/>
            </a:endParaRPr>
          </a:p>
        </p:txBody>
      </p:sp>
      <p:sp>
        <p:nvSpPr>
          <p:cNvPr id="3448" name="Google Shape;3448;p20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5" name="Shape 3455"/>
        <p:cNvGrpSpPr/>
        <p:nvPr/>
      </p:nvGrpSpPr>
      <p:grpSpPr>
        <a:xfrm>
          <a:off x="0" y="0"/>
          <a:ext cx="0" cy="0"/>
          <a:chOff x="0" y="0"/>
          <a:chExt cx="0" cy="0"/>
        </a:xfrm>
      </p:grpSpPr>
      <p:sp>
        <p:nvSpPr>
          <p:cNvPr id="3456" name="Google Shape;3456;p20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7" name="Google Shape;3457;p20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Các toán tử là các biểu thức logic.</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Tất cả đều trả về TRUE hoặc FALSE.</a:t>
            </a:r>
            <a:endParaRPr b="0" sz="1200">
              <a:solidFill>
                <a:schemeClr val="dk1"/>
              </a:solidFill>
              <a:latin typeface="Arial"/>
              <a:ea typeface="Arial"/>
              <a:cs typeface="Arial"/>
              <a:sym typeface="Arial"/>
            </a:endParaRPr>
          </a:p>
        </p:txBody>
      </p:sp>
      <p:sp>
        <p:nvSpPr>
          <p:cNvPr id="3458" name="Google Shape;3458;p20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5" name="Shape 3465"/>
        <p:cNvGrpSpPr/>
        <p:nvPr/>
      </p:nvGrpSpPr>
      <p:grpSpPr>
        <a:xfrm>
          <a:off x="0" y="0"/>
          <a:ext cx="0" cy="0"/>
          <a:chOff x="0" y="0"/>
          <a:chExt cx="0" cy="0"/>
        </a:xfrm>
      </p:grpSpPr>
      <p:sp>
        <p:nvSpPr>
          <p:cNvPr id="3466" name="Google Shape;3466;p20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7" name="Google Shape;3467;p20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Các toán tử này cung cấp một biểu thức để truy cập các phần tử của Loại phức hợp (mảng, bản đồ, cấu trúc).</a:t>
            </a:r>
            <a:endParaRPr/>
          </a:p>
        </p:txBody>
      </p:sp>
      <p:sp>
        <p:nvSpPr>
          <p:cNvPr id="3468" name="Google Shape;3468;p20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6" name="Shape 3476"/>
        <p:cNvGrpSpPr/>
        <p:nvPr/>
      </p:nvGrpSpPr>
      <p:grpSpPr>
        <a:xfrm>
          <a:off x="0" y="0"/>
          <a:ext cx="0" cy="0"/>
          <a:chOff x="0" y="0"/>
          <a:chExt cx="0" cy="0"/>
        </a:xfrm>
      </p:grpSpPr>
      <p:sp>
        <p:nvSpPr>
          <p:cNvPr id="3477" name="Google Shape;3477;p20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8" name="Google Shape;3478;p20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Lưu ý rằng các phím không được chỉ định trong câu lệnh CREATE TABLE.</a:t>
            </a:r>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Điều này có nghĩa là các khóa mới có thể được thêm vào dữ liệu mà không cần cập nhật định nghĩa bảng.</a:t>
            </a:r>
            <a:endParaRPr/>
          </a:p>
          <a:p>
            <a:pPr indent="0" lvl="0" marL="0" marR="0" rtl="0" algn="l">
              <a:lnSpc>
                <a:spcPct val="100000"/>
              </a:lnSpc>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Giải thích sự khác biệt cột MAP và Struct.</a:t>
            </a:r>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Tệp dữ liệu như sau:</a:t>
            </a:r>
            <a:endParaRPr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1       hadoop  node:10|name:Hdfs |location:Seoul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5       spark   node:20|name:Kafka|location:Busan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7       nosql   node:30|name:HBase|location:Jeju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3479" name="Google Shape;3479;p20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8" name="Shape 3488"/>
        <p:cNvGrpSpPr/>
        <p:nvPr/>
      </p:nvGrpSpPr>
      <p:grpSpPr>
        <a:xfrm>
          <a:off x="0" y="0"/>
          <a:ext cx="0" cy="0"/>
          <a:chOff x="0" y="0"/>
          <a:chExt cx="0" cy="0"/>
        </a:xfrm>
      </p:grpSpPr>
      <p:sp>
        <p:nvSpPr>
          <p:cNvPr id="3489" name="Google Shape;3489;p20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0" name="Google Shape;3490;p20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khóa Map phân biệt chữ hoa chữ thường.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Cũng giống như với ARRAY, nếu chúng ta tham chiếu một giá trị khóa không tồn tại (chẳng hạn như điện thoại nhà của Bob), chúng ta sẽ nhận được giá trị NULL.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khóa được sử dụng để tra cứu giá trị tương ứng nên điều quan trọng là mỗi khóa phải là duy nhất trong MAP ở một vị trí hàng/cột nhất định.</a:t>
            </a:r>
            <a:endParaRPr b="0" sz="1200">
              <a:solidFill>
                <a:schemeClr val="dk1"/>
              </a:solidFill>
              <a:latin typeface="Arial"/>
              <a:ea typeface="Arial"/>
              <a:cs typeface="Arial"/>
              <a:sym typeface="Arial"/>
            </a:endParaRPr>
          </a:p>
        </p:txBody>
      </p:sp>
      <p:sp>
        <p:nvSpPr>
          <p:cNvPr id="3491" name="Google Shape;3491;p20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5" name="Shape 3505"/>
        <p:cNvGrpSpPr/>
        <p:nvPr/>
      </p:nvGrpSpPr>
      <p:grpSpPr>
        <a:xfrm>
          <a:off x="0" y="0"/>
          <a:ext cx="0" cy="0"/>
          <a:chOff x="0" y="0"/>
          <a:chExt cx="0" cy="0"/>
        </a:xfrm>
      </p:grpSpPr>
      <p:sp>
        <p:nvSpPr>
          <p:cNvPr id="3506" name="Google Shape;3506;p20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7" name="Google Shape;3507;p20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Tệp dữ liệu như sau: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1       hadoop    10:Hdfs:Seoul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5       spark   	    20:Kafka:Busan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7       nosql   	    30:HBase:Jeju</a:t>
            </a:r>
            <a:endParaRPr/>
          </a:p>
        </p:txBody>
      </p:sp>
      <p:sp>
        <p:nvSpPr>
          <p:cNvPr id="3508" name="Google Shape;3508;p20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7" name="Shape 3517"/>
        <p:cNvGrpSpPr/>
        <p:nvPr/>
      </p:nvGrpSpPr>
      <p:grpSpPr>
        <a:xfrm>
          <a:off x="0" y="0"/>
          <a:ext cx="0" cy="0"/>
          <a:chOff x="0" y="0"/>
          <a:chExt cx="0" cy="0"/>
        </a:xfrm>
      </p:grpSpPr>
      <p:sp>
        <p:nvSpPr>
          <p:cNvPr id="3518" name="Google Shape;3518;p20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9" name="Google Shape;3519;p20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1. Các trường trong STRUCT có thể có các kiểu dữ liệu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2. Trong STRUCT, tên trường không phải là một phần của dữ liệu; chúng là một phần của định nghĩa bảng (giống như tên cột không phải là một phần của dữ liệu)</a:t>
            </a:r>
            <a:endParaRPr b="0" sz="1200">
              <a:solidFill>
                <a:schemeClr val="dk1"/>
              </a:solidFill>
              <a:latin typeface="Arial"/>
              <a:ea typeface="Arial"/>
              <a:cs typeface="Arial"/>
              <a:sym typeface="Arial"/>
            </a:endParaRPr>
          </a:p>
        </p:txBody>
      </p:sp>
      <p:sp>
        <p:nvSpPr>
          <p:cNvPr id="3520" name="Google Shape;3520;p20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4" name="Shape 3534"/>
        <p:cNvGrpSpPr/>
        <p:nvPr/>
      </p:nvGrpSpPr>
      <p:grpSpPr>
        <a:xfrm>
          <a:off x="0" y="0"/>
          <a:ext cx="0" cy="0"/>
          <a:chOff x="0" y="0"/>
          <a:chExt cx="0" cy="0"/>
        </a:xfrm>
      </p:grpSpPr>
      <p:sp>
        <p:nvSpPr>
          <p:cNvPr id="3535" name="Google Shape;3535;p20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6" name="Google Shape;3536;p20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Hàm Hive Aggregate là hàm tích hợp được sử dụng nhiều nhất lấy một tập hợp các giá trị và trả về một giá trị duy nhất, khi được sử dụng với một nhóm, hàm này sẽ tổng hợp tất cả các giá trị trong mỗi nhóm và trả về một giá trị cho mỗi nhóm.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 tổng hợp lấy một tập hợp các giá trị và trả về một giá trị duy nhất bằng cách sử dụng nhóm theo, nó tổng hợp tất cả các giá trị trong mỗi nhóm và trả về một giá trị cho mỗi nhóm. Các hàng trong nhóm được kết hợp.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chức năng được đề cập trước đó hoạt động trên dữ liệu từ một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số hàm hoạt động bằng cách kết hợp các giá trị từ các hàng khác nhau.</a:t>
            </a:r>
            <a:endParaRPr>
              <a:latin typeface="Arial"/>
              <a:ea typeface="Arial"/>
              <a:cs typeface="Arial"/>
              <a:sym typeface="Arial"/>
            </a:endParaRPr>
          </a:p>
        </p:txBody>
      </p:sp>
      <p:sp>
        <p:nvSpPr>
          <p:cNvPr id="3537" name="Google Shape;3537;p20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3" name="Shape 3543"/>
        <p:cNvGrpSpPr/>
        <p:nvPr/>
      </p:nvGrpSpPr>
      <p:grpSpPr>
        <a:xfrm>
          <a:off x="0" y="0"/>
          <a:ext cx="0" cy="0"/>
          <a:chOff x="0" y="0"/>
          <a:chExt cx="0" cy="0"/>
        </a:xfrm>
      </p:grpSpPr>
      <p:sp>
        <p:nvSpPr>
          <p:cNvPr id="3544" name="Google Shape;3544;p20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5" name="Google Shape;3545;p20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Các hàm tổng hợp phổ biến này có thể được sử dụng làm hàm phân tích.</a:t>
            </a:r>
            <a:endParaRPr sz="1200">
              <a:solidFill>
                <a:schemeClr val="dk1"/>
              </a:solidFill>
              <a:latin typeface="Arial"/>
              <a:ea typeface="Arial"/>
              <a:cs typeface="Arial"/>
              <a:sym typeface="Arial"/>
            </a:endParaRPr>
          </a:p>
        </p:txBody>
      </p:sp>
      <p:sp>
        <p:nvSpPr>
          <p:cNvPr id="3546" name="Google Shape;3546;p20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Giải thích khái niệm Quan hệ, Hàng, Cột. Bạn có thể sử dụng hình ảnh của các slide trước.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p>
        </p:txBody>
      </p:sp>
      <p:sp>
        <p:nvSpPr>
          <p:cNvPr id="540" name="Google Shape;540;p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2" name="Shape 3552"/>
        <p:cNvGrpSpPr/>
        <p:nvPr/>
      </p:nvGrpSpPr>
      <p:grpSpPr>
        <a:xfrm>
          <a:off x="0" y="0"/>
          <a:ext cx="0" cy="0"/>
          <a:chOff x="0" y="0"/>
          <a:chExt cx="0" cy="0"/>
        </a:xfrm>
      </p:grpSpPr>
      <p:sp>
        <p:nvSpPr>
          <p:cNvPr id="3553" name="Google Shape;3553;p2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4" name="Google Shape;3554;p2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Khái niệm đầu tiên cần hiểu là cửa sổ là một tập hợp các hàng.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Để áp dụng một chức năng trên một cửa sổ, bạn phải cung cấp thông số kỹ thuật của cửa sổ trong mệnh đề OVER, để chỉ định những hàng nào trong mỗi cửa sổ.</a:t>
            </a:r>
            <a:endParaRPr/>
          </a:p>
          <a:p>
            <a:pPr indent="0" lvl="0" marL="0" rtl="0" algn="l">
              <a:spcBef>
                <a:spcPts val="360"/>
              </a:spcBef>
              <a:spcAft>
                <a:spcPts val="0"/>
              </a:spcAft>
              <a:buNone/>
            </a:pPr>
            <a:r>
              <a:rPr lang="en-US" sz="1200">
                <a:solidFill>
                  <a:schemeClr val="dk1"/>
                </a:solidFill>
                <a:latin typeface="Arial"/>
                <a:ea typeface="Arial"/>
                <a:cs typeface="Arial"/>
                <a:sym typeface="Arial"/>
              </a:rPr>
              <a:t>Làm việc với chúng được gọi là windowing.</a:t>
            </a:r>
            <a:endParaRPr sz="1200">
              <a:solidFill>
                <a:schemeClr val="dk1"/>
              </a:solidFill>
              <a:latin typeface="Arial"/>
              <a:ea typeface="Arial"/>
              <a:cs typeface="Arial"/>
              <a:sym typeface="Arial"/>
            </a:endParaRPr>
          </a:p>
        </p:txBody>
      </p:sp>
      <p:sp>
        <p:nvSpPr>
          <p:cNvPr id="3555" name="Google Shape;3555;p2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3" name="Shape 3573"/>
        <p:cNvGrpSpPr/>
        <p:nvPr/>
      </p:nvGrpSpPr>
      <p:grpSpPr>
        <a:xfrm>
          <a:off x="0" y="0"/>
          <a:ext cx="0" cy="0"/>
          <a:chOff x="0" y="0"/>
          <a:chExt cx="0" cy="0"/>
        </a:xfrm>
      </p:grpSpPr>
      <p:sp>
        <p:nvSpPr>
          <p:cNvPr id="3574" name="Google Shape;3574;p2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5" name="Google Shape;3575;p2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Tập hợp tiêu chuẩn nhóm tập hợp các hàng lại với nhau thành các hàng đơn. Các hàng riêng lẻ không được lưu trong đầu ra.</a:t>
            </a:r>
            <a:endParaRPr/>
          </a:p>
          <a:p>
            <a:pPr indent="0" lvl="0" marL="0" rtl="0" algn="l">
              <a:spcBef>
                <a:spcPts val="360"/>
              </a:spcBef>
              <a:spcAft>
                <a:spcPts val="0"/>
              </a:spcAft>
              <a:buNone/>
            </a:pPr>
            <a:r>
              <a:rPr lang="en-US">
                <a:latin typeface="Arial"/>
                <a:ea typeface="Arial"/>
                <a:cs typeface="Arial"/>
                <a:sym typeface="Arial"/>
              </a:rPr>
              <a:t>Cửa sổ áp dụng một hàm trên các tập hợp hàng mà không cần lược chúng. Các hàng riêng lẻ được giữ nguyên.</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Ba cái này (PARTITION, ORDER BY và Khung cửa sổ) ở một mình hoặc cùng nhau.</a:t>
            </a:r>
            <a:endParaRPr>
              <a:latin typeface="Arial"/>
              <a:ea typeface="Arial"/>
              <a:cs typeface="Arial"/>
              <a:sym typeface="Arial"/>
            </a:endParaRPr>
          </a:p>
        </p:txBody>
      </p:sp>
      <p:sp>
        <p:nvSpPr>
          <p:cNvPr id="3576" name="Google Shape;3576;p2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3" name="Shape 3583"/>
        <p:cNvGrpSpPr/>
        <p:nvPr/>
      </p:nvGrpSpPr>
      <p:grpSpPr>
        <a:xfrm>
          <a:off x="0" y="0"/>
          <a:ext cx="0" cy="0"/>
          <a:chOff x="0" y="0"/>
          <a:chExt cx="0" cy="0"/>
        </a:xfrm>
      </p:grpSpPr>
      <p:sp>
        <p:nvSpPr>
          <p:cNvPr id="3584" name="Google Shape;3584;p2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5" name="Google Shape;3585;p2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Hàm DENSE_RANK tương tự như hàm RANK tuy nhiên hàm DENSE_RANK không bỏ qua bất kỳ thứ hạng nào nếu có sự ràng buộc giữa thứ hạng của các bản ghi trước đó.</a:t>
            </a:r>
            <a:endParaRPr>
              <a:latin typeface="Arial"/>
              <a:ea typeface="Arial"/>
              <a:cs typeface="Arial"/>
              <a:sym typeface="Arial"/>
            </a:endParaRPr>
          </a:p>
          <a:p>
            <a:pPr indent="0" lvl="0" marL="0" rtl="0" algn="l">
              <a:spcBef>
                <a:spcPts val="360"/>
              </a:spcBef>
              <a:spcAft>
                <a:spcPts val="0"/>
              </a:spcAft>
              <a:buNone/>
            </a:pPr>
            <a:r>
              <a:t/>
            </a:r>
            <a:endParaRPr/>
          </a:p>
        </p:txBody>
      </p:sp>
      <p:sp>
        <p:nvSpPr>
          <p:cNvPr id="3586" name="Google Shape;3586;p2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2" name="Shape 3592"/>
        <p:cNvGrpSpPr/>
        <p:nvPr/>
      </p:nvGrpSpPr>
      <p:grpSpPr>
        <a:xfrm>
          <a:off x="0" y="0"/>
          <a:ext cx="0" cy="0"/>
          <a:chOff x="0" y="0"/>
          <a:chExt cx="0" cy="0"/>
        </a:xfrm>
      </p:grpSpPr>
      <p:sp>
        <p:nvSpPr>
          <p:cNvPr id="3593" name="Google Shape;3593;p2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4" name="Google Shape;3594;p2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Hàm DENSE_RANK tương tự như hàm RANK tuy nhiên hàm DENSE_RANK không bỏ qua bất kỳ thứ hạng nào nếu có sự ràng buộc giữa thứ hạng của các bản ghi trước đó.</a:t>
            </a:r>
            <a:endParaRPr/>
          </a:p>
        </p:txBody>
      </p:sp>
      <p:sp>
        <p:nvSpPr>
          <p:cNvPr id="3595" name="Google Shape;3595;p2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4" name="Shape 3604"/>
        <p:cNvGrpSpPr/>
        <p:nvPr/>
      </p:nvGrpSpPr>
      <p:grpSpPr>
        <a:xfrm>
          <a:off x="0" y="0"/>
          <a:ext cx="0" cy="0"/>
          <a:chOff x="0" y="0"/>
          <a:chExt cx="0" cy="0"/>
        </a:xfrm>
      </p:grpSpPr>
      <p:sp>
        <p:nvSpPr>
          <p:cNvPr id="3605" name="Google Shape;3605;p2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6" name="Google Shape;3606;p2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DENSE_RANK()- Nó tương tự như RANK nhưng không để lại khoảng trống trong thứ tự xếp hạng khi có sự ràng buộc.</a:t>
            </a:r>
            <a:endParaRPr/>
          </a:p>
        </p:txBody>
      </p:sp>
      <p:sp>
        <p:nvSpPr>
          <p:cNvPr id="3607" name="Google Shape;3607;p2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7" name="Shape 3617"/>
        <p:cNvGrpSpPr/>
        <p:nvPr/>
      </p:nvGrpSpPr>
      <p:grpSpPr>
        <a:xfrm>
          <a:off x="0" y="0"/>
          <a:ext cx="0" cy="0"/>
          <a:chOff x="0" y="0"/>
          <a:chExt cx="0" cy="0"/>
        </a:xfrm>
      </p:grpSpPr>
      <p:sp>
        <p:nvSpPr>
          <p:cNvPr id="3618" name="Google Shape;3618;p2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9" name="Google Shape;3619;p2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Đây là một trong những ứng dụng phổ biến và hữu ích nhất sử dụng window.</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Sắp xếp các hàng trong cửa sổ, sau đó xếp hạng hoặc đánh số chúng theo thứ tự đó.</a:t>
            </a:r>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Có ba phần tùy chọn của đặc tả cửa sổ</a:t>
            </a:r>
            <a:endParaRPr>
              <a:latin typeface="Arial"/>
              <a:ea typeface="Arial"/>
              <a:cs typeface="Arial"/>
              <a:sym typeface="Arial"/>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Phân vùng – PARTITION BY</a:t>
            </a:r>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Sắp xếp – ORDER BY (ASC hoặc DESC)</a:t>
            </a:r>
            <a:endParaRPr/>
          </a:p>
          <a:p>
            <a:pPr indent="-171450" lvl="1" marL="628650" rtl="0" algn="l">
              <a:spcBef>
                <a:spcPts val="360"/>
              </a:spcBef>
              <a:spcAft>
                <a:spcPts val="0"/>
              </a:spcAft>
              <a:buClr>
                <a:schemeClr val="dk1"/>
              </a:buClr>
              <a:buSzPts val="1200"/>
              <a:buFont typeface="Arial"/>
              <a:buChar char="•"/>
            </a:pPr>
            <a:r>
              <a:rPr lang="en-US">
                <a:latin typeface="Arial"/>
                <a:ea typeface="Arial"/>
                <a:cs typeface="Arial"/>
                <a:sym typeface="Arial"/>
              </a:rPr>
              <a:t>Ranh giới khung– ROWS hoặc RANGE</a:t>
            </a:r>
            <a:endParaRPr/>
          </a:p>
          <a:p>
            <a:pPr indent="-95250" lvl="1" marL="628650" rtl="0" algn="l">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Ranh giới khung chỉ định một cửa sổ trượt, được gọi như vậy vì mọi cửa sổ đều có liên quan đến hàng hiện tại.</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Mệnh đề ROWS giới hạn các hàng trong một phân vùng bằng cách chỉ định một số hàng cố định trước hoặc sau hàng hiện tại.</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Ngoài ra, mệnh đề RANGE giới hạn hợp lý các hàng trong một phân vùng bằng cách chỉ định một dải giá trị tương ứng với giá trị trong hàng hiện tại.</a:t>
            </a:r>
            <a:endParaRPr/>
          </a:p>
        </p:txBody>
      </p:sp>
      <p:sp>
        <p:nvSpPr>
          <p:cNvPr id="3620" name="Google Shape;3620;p2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0" name="Shape 3630"/>
        <p:cNvGrpSpPr/>
        <p:nvPr/>
      </p:nvGrpSpPr>
      <p:grpSpPr>
        <a:xfrm>
          <a:off x="0" y="0"/>
          <a:ext cx="0" cy="0"/>
          <a:chOff x="0" y="0"/>
          <a:chExt cx="0" cy="0"/>
        </a:xfrm>
      </p:grpSpPr>
      <p:sp>
        <p:nvSpPr>
          <p:cNvPr id="3631" name="Google Shape;3631;p2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2" name="Google Shape;3632;p2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Hàm lag và lead là hai hàm phân tích liên quan đến offset. Thông qua hai chức năng này, dữ liệu của N hàng đầu tiên của cùng một trường (độ trễ) và dữ liệu của N hàng cuối cùng (dẫn đầu) có thể được coi là độc lập trong một truy vấn.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FIRST_VALUE(col), LAST_VALUE(col) trả về giá trị cột của hàng đầu tiên / cuối cùng trong khung;</a:t>
            </a:r>
            <a:endParaRPr b="0" i="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Phân cấp hàng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   khung &lt; phân vùng &lt; tập hợp kết quả &lt; Bảng</a:t>
            </a:r>
            <a:endParaRPr b="0" sz="1200">
              <a:solidFill>
                <a:schemeClr val="dk1"/>
              </a:solidFill>
              <a:latin typeface="Arial"/>
              <a:ea typeface="Arial"/>
              <a:cs typeface="Arial"/>
              <a:sym typeface="Arial"/>
            </a:endParaRPr>
          </a:p>
        </p:txBody>
      </p:sp>
      <p:sp>
        <p:nvSpPr>
          <p:cNvPr id="3633" name="Google Shape;3633;p2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9" name="Shape 3639"/>
        <p:cNvGrpSpPr/>
        <p:nvPr/>
      </p:nvGrpSpPr>
      <p:grpSpPr>
        <a:xfrm>
          <a:off x="0" y="0"/>
          <a:ext cx="0" cy="0"/>
          <a:chOff x="0" y="0"/>
          <a:chExt cx="0" cy="0"/>
        </a:xfrm>
      </p:grpSpPr>
      <p:sp>
        <p:nvSpPr>
          <p:cNvPr id="3640" name="Google Shape;3640;p2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1" name="Google Shape;3641;p2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a:t>
            </a:r>
            <a:endParaRPr b="1" sz="1110">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slide này, chúng ta có thể so sánh các tính năng của Hive, Impala và RDBMS truyền thống.</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Hỏi học sinh trong điều kiện nào mỗi Hive và Impala có lợi thế</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Và cho mục đích nào là thích hợp để sử dụng chúng?</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Hive và Impala sử dụng một tập hợp con của tiêu chuẩn SQL-92 (SQL=Ngôn ngữ truy vấn có cấu trúc), cùng với một số phần mở rộng.</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Nó tương tự, nhưng hạn chế, khi so sánh với SQL được sử dụng với Oracle, MySQL và Microsoft SQL Server.</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Vì Hive và Impala thường hoạt động trên dữ liệu được lưu trữ trong HDFS nên các hạn chế của HDFS ảnh hưởng đến Hive và Impala. (HDFS không hỗ trợ đầy đủ cho việc sửa đổi các tệp hiện có, như đã giải thích trước đó).</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Hive hiện yêu cầu hỗ trợ cho các giao dịch ACID, bao gồm CẬP NHẬT và XÓA các bản ghi riêng lẻ.</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Hỗ trợ này nên được coi là thử nghiệm;</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Tuy nhiên. Theo Hive wiki (kể từ tháng 11 năm 2018, thời điểm sửa đổi khóa học này), nó không hỗ trợ BEGIN, CAM KẾT hoặc ROLLBACK và nó chỉ được triển khai khi sử dụng định dạng tệp ORC</a:t>
            </a:r>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Hive tận dụng khả năng chịu lỗi của công cụ MapReduce hoặc Spark. Nếu một nút bị lỗi trong khi truy vấn, chúng sẽ chạy tác vụ trên một nút khác.</a:t>
            </a:r>
            <a:endParaRPr/>
          </a:p>
          <a:p>
            <a:pPr indent="0" lvl="0" marL="0" marR="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trường hợp của Impala, nếu một nút bị lỗi trong khi truy vấn, thì truy vấn đó sẽ không thành công. Chạy lại truy vấn, nhưng nó nhanh hơn truy vấn hive.</a:t>
            </a:r>
            <a:endParaRPr sz="1110"/>
          </a:p>
        </p:txBody>
      </p:sp>
      <p:sp>
        <p:nvSpPr>
          <p:cNvPr id="3642" name="Google Shape;3642;p2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0" name="Shape 3650"/>
        <p:cNvGrpSpPr/>
        <p:nvPr/>
      </p:nvGrpSpPr>
      <p:grpSpPr>
        <a:xfrm>
          <a:off x="0" y="0"/>
          <a:ext cx="0" cy="0"/>
          <a:chOff x="0" y="0"/>
          <a:chExt cx="0" cy="0"/>
        </a:xfrm>
      </p:grpSpPr>
      <p:sp>
        <p:nvSpPr>
          <p:cNvPr id="3651" name="Google Shape;3651;p2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2" name="Google Shape;3652;p2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Câu trả lời 1) Độ trễ, thiếu hỗ trợ giao dịch, thiếu hỗ trợ cập nhật/xóa các bản ghi cụ thể.</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Câu trả lời 2) chi phí thấp và khả năng mở rộng cao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Câu trả lời 3) Trong HDFS, các bảng Hive chỉ đơn giản là các thư mục trong HDFS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Câu trả lời 4) Bảng DROP không xóa dữ liệu HDFS trong bảng bên ngoài, xóa dữ liệu HDFS trong bảng được quản lý.</a:t>
            </a:r>
            <a:endParaRPr b="1"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3653" name="Google Shape;3653;p2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7" name="Shape 3667"/>
        <p:cNvGrpSpPr/>
        <p:nvPr/>
      </p:nvGrpSpPr>
      <p:grpSpPr>
        <a:xfrm>
          <a:off x="0" y="0"/>
          <a:ext cx="0" cy="0"/>
          <a:chOff x="0" y="0"/>
          <a:chExt cx="0" cy="0"/>
        </a:xfrm>
      </p:grpSpPr>
      <p:sp>
        <p:nvSpPr>
          <p:cNvPr id="3668" name="Google Shape;3668;p2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9" name="Google Shape;3669;p2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Dưới đây là một lời giải thích ngắn gọn về các mẫu trong trường hợp này</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hợp 1: Một chuỗi ký tự khớp với một giá trị ký tự. Thông báo trước là một số ký tự thường thấy trong ký tự có ý nghĩa đặc biệt trong biểu thức chính quy. Một ví dụ điển hình là một dấu chấm, khớp với bất kỳ ký tự nào, vì vậy "loo". thực sự sẽ khớp với “loop” hoặc “look” cũng như “loo” theo sau là dấu chấm. Phù hợp với một khoảng thời gian theo nghĩa đen được hiển thị trong #6 và #7.</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hợp 2: So khớp với một chữ số (chữ số đầu tiên nó tìm thấy)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hợp 3: Ghép đúng năm chữ số liên tiếp.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hợp 4: Một chữ số, theo sau là ký tự khoảng trắng (dấu cách, tab, v.v.), sau đó là một hoặc nhiều ký tự từ (chữ hoa hoặc chữ thường, chữ số hoặc dấu gạch dưới).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hợp 5: Từ năm đến chín ký tự từ.</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hợp 6: Bất kỳ ký tự tùy chọn nào theo sau là dấu chấm chữ.</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hợp 7: Bất kỳ số ký tự nào theo sau là dấu chấm chữ.</a:t>
            </a:r>
            <a:endParaRPr>
              <a:latin typeface="Arial"/>
              <a:ea typeface="Arial"/>
              <a:cs typeface="Arial"/>
              <a:sym typeface="Arial"/>
            </a:endParaRPr>
          </a:p>
        </p:txBody>
      </p:sp>
      <p:sp>
        <p:nvSpPr>
          <p:cNvPr id="3670" name="Google Shape;3670;p2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Lực lượng (cardinality)</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SQL (Ngôn ngữ truy vấn có cấu trúc), thuật ngữ cardinality đề cập đến tính duy nhất của các giá trị dữ liệu chứa trong một cột (thuộc tính) cụ thể của bảng cơ sở dữ liệu. Cardinality càng thấp thì càng có nhiều phần tử trùng lặp trong một cột.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Do đó, một cột có số lượng thẻ thấp nhất có thể sẽ có cùng giá trị cho mọi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Cơ sở dữ liệu SQL sử dụng cardinality để giúp xác định kế hoạch truy vấn tối ưu cho một truy vấn nhất định.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Tiếp tục thay đổi theo thời gian (thay đổi bất cứ khi nào một bộ dữ liệu mới được chèn hoặc xóa)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a:t>
            </a: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https://en.wikipedia.org/wiki/Cardinality_(SQL_statements)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549" name="Google Shape;549;p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2" name="Shape 3682"/>
        <p:cNvGrpSpPr/>
        <p:nvPr/>
      </p:nvGrpSpPr>
      <p:grpSpPr>
        <a:xfrm>
          <a:off x="0" y="0"/>
          <a:ext cx="0" cy="0"/>
          <a:chOff x="0" y="0"/>
          <a:chExt cx="0" cy="0"/>
        </a:xfrm>
      </p:grpSpPr>
      <p:sp>
        <p:nvSpPr>
          <p:cNvPr id="3683" name="Google Shape;3683;p2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4" name="Google Shape;3684;p2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3685" name="Google Shape;3685;p2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1" name="Shape 3741"/>
        <p:cNvGrpSpPr/>
        <p:nvPr/>
      </p:nvGrpSpPr>
      <p:grpSpPr>
        <a:xfrm>
          <a:off x="0" y="0"/>
          <a:ext cx="0" cy="0"/>
          <a:chOff x="0" y="0"/>
          <a:chExt cx="0" cy="0"/>
        </a:xfrm>
      </p:grpSpPr>
      <p:sp>
        <p:nvSpPr>
          <p:cNvPr id="3742" name="Google Shape;3742;p2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3" name="Google Shape;3743;p2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3744" name="Google Shape;3744;p2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0" name="Shape 3800"/>
        <p:cNvGrpSpPr/>
        <p:nvPr/>
      </p:nvGrpSpPr>
      <p:grpSpPr>
        <a:xfrm>
          <a:off x="0" y="0"/>
          <a:ext cx="0" cy="0"/>
          <a:chOff x="0" y="0"/>
          <a:chExt cx="0" cy="0"/>
        </a:xfrm>
      </p:grpSpPr>
      <p:sp>
        <p:nvSpPr>
          <p:cNvPr id="3801" name="Google Shape;3801;p2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2" name="Google Shape;3802;p2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3803" name="Google Shape;3803;p2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9" name="Shape 3859"/>
        <p:cNvGrpSpPr/>
        <p:nvPr/>
      </p:nvGrpSpPr>
      <p:grpSpPr>
        <a:xfrm>
          <a:off x="0" y="0"/>
          <a:ext cx="0" cy="0"/>
          <a:chOff x="0" y="0"/>
          <a:chExt cx="0" cy="0"/>
        </a:xfrm>
      </p:grpSpPr>
      <p:sp>
        <p:nvSpPr>
          <p:cNvPr id="3860" name="Google Shape;3860;p2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1" name="Google Shape;3861;p2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Bài 4.1, kiến trúc Lambda được giới thiệu.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thảo luận về những gì người tạo ra kiến trúc ban đầu đã cố gắng hoàn thành.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thảo luận về các tính năng chính của kiến trúc Lambda và các bước tạo ứng dụng bằng Kiến trúc Lambda.</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Bài 4.2, kiến trúc Kappa được giới thiệu.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tôi thảo luận về nền tảng của kiến trúc sư Kiến trúc Kappa với tư cách là một trong những người tạo ra Kafka và điều này ảnh hưởng như thế nào đến sự nghi ngờ của anh ấy về Kiến trúc Lambda, dẫn đến một cách mới để tiếp cận cơ sở dữ liệu và kho dữ liệu của nó, thông qua việc sử dụng nhật ký phân tán đã cam kết.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Cuối cùng, chúng ta xem qua các bước của một cách khả thi để triển khai Kappa với Kafka là phần trung tâm.</a:t>
            </a:r>
            <a:endParaRPr/>
          </a:p>
        </p:txBody>
      </p:sp>
      <p:sp>
        <p:nvSpPr>
          <p:cNvPr id="3862" name="Google Shape;3862;p2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6" name="Shape 3866"/>
        <p:cNvGrpSpPr/>
        <p:nvPr/>
      </p:nvGrpSpPr>
      <p:grpSpPr>
        <a:xfrm>
          <a:off x="0" y="0"/>
          <a:ext cx="0" cy="0"/>
          <a:chOff x="0" y="0"/>
          <a:chExt cx="0" cy="0"/>
        </a:xfrm>
      </p:grpSpPr>
      <p:sp>
        <p:nvSpPr>
          <p:cNvPr id="3867" name="Google Shape;3867;p2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8" name="Google Shape;3868;p2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69" name="Google Shape;3869;p2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7" name="Shape 3877"/>
        <p:cNvGrpSpPr/>
        <p:nvPr/>
      </p:nvGrpSpPr>
      <p:grpSpPr>
        <a:xfrm>
          <a:off x="0" y="0"/>
          <a:ext cx="0" cy="0"/>
          <a:chOff x="0" y="0"/>
          <a:chExt cx="0" cy="0"/>
        </a:xfrm>
      </p:grpSpPr>
      <p:sp>
        <p:nvSpPr>
          <p:cNvPr id="3878" name="Google Shape;3878;p2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9" name="Google Shape;3879;p2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đề cập đến "đọc sửa chữa" một lần nữa trong slide tiếp theo.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Thảo luận với học sinh về thuật toán sửa lỗi đọc có thể trông như thế nào.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Thảo luận về mức độ khó khăn khi cố gắng "điều chỉnh" các bản cập nhật không đồng bộ cho nhiều người dùng của tôi.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hầu như không thể có kết luận và lý do tại sao lại có định lý CAP.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Xem lại định lý CAP cùng với hệ quả của việc chọn tính nhất quán hoặc tính khả dụng làm lựa chọn thứ hai.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Dung sai phân vùng phải là một trong những lựa chọn để xử lý lượng dữ liệu khổng lồ.</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3880" name="Google Shape;3880;p2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1" name="Shape 3901"/>
        <p:cNvGrpSpPr/>
        <p:nvPr/>
      </p:nvGrpSpPr>
      <p:grpSpPr>
        <a:xfrm>
          <a:off x="0" y="0"/>
          <a:ext cx="0" cy="0"/>
          <a:chOff x="0" y="0"/>
          <a:chExt cx="0" cy="0"/>
        </a:xfrm>
      </p:grpSpPr>
      <p:sp>
        <p:nvSpPr>
          <p:cNvPr id="3902" name="Google Shape;3902;p2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3" name="Google Shape;3903;p2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a:t>
            </a:r>
            <a:endParaRPr b="1"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Dữ liệu được tạo và đi vào "pháo đài" (tương tự như bất biến).</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Dữ liệu chỉ có thể được đọc.</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Không thể có bất kỳ cập nhật hoặc xóa.</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[Thông điệp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Về cơ bản dữ liệu là bất biến (bất biến có nghĩa là không có khả năng thay đổi).</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Vì dữ liệu ghi lại các sự kiện và thông tin nên mọi phần dữ liệu đã được ghi lại chính xác (tức là không có lỗi người dùng) sẽ luôn đúng nếu dấu thời gian được liên kết với dữ liệu đó.</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Hiện tại, địa chỉ của Sally không phải là Chicago, nhưng với dấu thời gian, cô ấy đã sống ở Chicago trong khoảng thời gian có dấu thời gian.</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Nếu dữ liệu được giữ cố định, thì các thao tác CRUD (Tạo, Đọc, Cập nhật và Xóa) trên dữ liệu chỉ có thể được giới hạn ở CR (Tạo và Đọc).</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Tức là chúng tôi sẽ không bao giờ cập nhật hoặc xóa bất kỳ bản ghi nào (bất biến).</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Nếu có thay đổi, chúng tôi sẽ (C)tạo một bản ghi mới với dấu thời gian mới, có thể (R)đọc cùng với dữ liệu cũ hơn.</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http://lambda-architecture.net/</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t/>
            </a:r>
            <a:endParaRPr sz="1110"/>
          </a:p>
        </p:txBody>
      </p:sp>
      <p:sp>
        <p:nvSpPr>
          <p:cNvPr id="3904" name="Google Shape;3904;p2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2" name="Shape 3922"/>
        <p:cNvGrpSpPr/>
        <p:nvPr/>
      </p:nvGrpSpPr>
      <p:grpSpPr>
        <a:xfrm>
          <a:off x="0" y="0"/>
          <a:ext cx="0" cy="0"/>
          <a:chOff x="0" y="0"/>
          <a:chExt cx="0" cy="0"/>
        </a:xfrm>
      </p:grpSpPr>
      <p:sp>
        <p:nvSpPr>
          <p:cNvPr id="3923" name="Google Shape;3923;p2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4" name="Google Shape;3924;p2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 vấn được thực hiện trên toàn bộ "pháo đài" bất biến.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Cầu pháo đài được mở để truy cập toàn bộ tập dữ liệu.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Vấn đề chính là định lý CAP và "cập nhật gia tăng" không hoạt động tốt với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đã thay đổi điều này thành chỉ tạo với dấu thời gian.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chúng ta có thể thực hiện các truy vấn trên toàn bộ tập dữ liệu mà không phải lo lắng về độ trễ và tập dữ liệu là bất biến, thì việc xử lý các giới hạn của định lý CAP sẽ trở nên dễ dàng hơn nhiều.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Trên thực tế, vấn đề "sửa chữa đọc" đã biến mất, vì tất cả các thay đổi không đồng bộ hiện là các dữ liệu mới được tạo không đồng bộ với các dấu thời gian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Khi tất cả dữ liệu trở nên nhất quán, truy vấn sẽ luôn đưa ra câu trả lời chính xác và nhất quán.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3925" name="Google Shape;3925;p2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1" name="Shape 3941"/>
        <p:cNvGrpSpPr/>
        <p:nvPr/>
      </p:nvGrpSpPr>
      <p:grpSpPr>
        <a:xfrm>
          <a:off x="0" y="0"/>
          <a:ext cx="0" cy="0"/>
          <a:chOff x="0" y="0"/>
          <a:chExt cx="0" cy="0"/>
        </a:xfrm>
      </p:grpSpPr>
      <p:sp>
        <p:nvSpPr>
          <p:cNvPr id="3942" name="Google Shape;3942;p2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3" name="Google Shape;3943;p2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Ý tưởng thực hiện chức năng trên toàn bộ tập dữ liệu chỉ là một thử nghiệm suy nghĩ.</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các ứng dụng trong thế giới thực, điều này thực sự sẽ khiến hệ thống cơ sở dữ liệu phát nổ.</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một hoạt hình nhỏ thú vị để minh họa điều này.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Cap Theorem đã không được đánh bại.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Tập dữ liệu sẽ tiếp tục phát triển và phát triển, và không thể truy vấn toàn bộ tập dữ liệu mỗi lần.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3944" name="Google Shape;3944;p2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9" name="Shape 3959"/>
        <p:cNvGrpSpPr/>
        <p:nvPr/>
      </p:nvGrpSpPr>
      <p:grpSpPr>
        <a:xfrm>
          <a:off x="0" y="0"/>
          <a:ext cx="0" cy="0"/>
          <a:chOff x="0" y="0"/>
          <a:chExt cx="0" cy="0"/>
        </a:xfrm>
      </p:grpSpPr>
      <p:sp>
        <p:nvSpPr>
          <p:cNvPr id="3960" name="Google Shape;3960;p2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1" name="Google Shape;3961;p2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Chia vấn đề thành dữ liệu đã thu thập và dữ liệu phát trực tuyến mới.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cho phép xử lý từng tập dữ liệu riêng lẻ.</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3962" name="Google Shape;3962;p2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Trong mô hình dữ liệu quan hệ, siêu khóa là một tập hợp các thuộc tính xác định duy nhất từng bộ của một quan hệ.</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Bởi vì các giá trị siêu khóa là duy nhất, các bộ có cùng giá trị siêu khóa cũng phải có cùng các giá trị thuộc tính không khóa.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Nghĩa là, các thuộc tính không khóa phụ thuộc chức năng vào siêu khóa.</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Tập hợp tất cả các thuộc tính luôn là một siêu khóa (siêu khóa tầm thường). Các bộ trong một quan hệ theo định nghĩa là duy nhất, với các bản sao bị loại bỏ sau mỗi thao tác, vì vậy tập hợp tất cả các thuộc tính luôn có giá trị duy nhất cho mỗi bộ.</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Trong quan hệ khách hàng ở trên, (số cư trú), (số cư trú, tên), (số khách hàng, tên, số an sinh xã hội, địa chỉ, điện thoại di động), v.v., có thể là một số siêu khóa.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564" name="Google Shape;564;p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5" name="Shape 3985"/>
        <p:cNvGrpSpPr/>
        <p:nvPr/>
      </p:nvGrpSpPr>
      <p:grpSpPr>
        <a:xfrm>
          <a:off x="0" y="0"/>
          <a:ext cx="0" cy="0"/>
          <a:chOff x="0" y="0"/>
          <a:chExt cx="0" cy="0"/>
        </a:xfrm>
      </p:grpSpPr>
      <p:sp>
        <p:nvSpPr>
          <p:cNvPr id="3986" name="Google Shape;3986;p2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7" name="Google Shape;3987;p2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Yêu cầu học sinh suy nghĩ về những gì có thể là một hệ thống phù hợp cho các yêu cầu như đã nêu.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HDFS cho bộ lưu trữ và MapReduce (Hive) cho máy tính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Bằng cách nới lỏng các yêu cầu, có thể tiến rất gần đến việc phá vỡ định lý giới hạn với cả tính nhất quán và tính khả dụng, cùng với dung sai phân vùng cần thiết.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Thay vì nhất quán theo thời gian thực ngay lập tức, chúng tôi thư giãn sao cho hệ thống sẽ nhất quán và chính xác trong một vùng đồng bằng được định cấu hình (giờ, ngày, trong mọi trường hợp là cài đặt có thể định cấu hình).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Hệ thống luôn sẵn sàng vì chúng tôi đang viết mọi bản ghi mới có dấu thời gian trên đó và dữ liệu là bất biến.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3988" name="Google Shape;3988;p2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5" name="Shape 4015"/>
        <p:cNvGrpSpPr/>
        <p:nvPr/>
      </p:nvGrpSpPr>
      <p:grpSpPr>
        <a:xfrm>
          <a:off x="0" y="0"/>
          <a:ext cx="0" cy="0"/>
          <a:chOff x="0" y="0"/>
          <a:chExt cx="0" cy="0"/>
        </a:xfrm>
      </p:grpSpPr>
      <p:sp>
        <p:nvSpPr>
          <p:cNvPr id="4016" name="Google Shape;4016;p2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7" name="Google Shape;4017;p2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đang hiển thị một ví dụ về việc tạo quyền truy cập URL được tính toán trước cho mỗi khoảng thời gian 1 giờ.</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Liên hệ điều này với slide trước và giá trị của delta.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Tần suất chúng tôi nên tổng hợp dữ liệu phát trực tuyến vào tập dữ liệu đã thu thập.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nên làm điều này tối thiểu 1 giờ một lần.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gì sẽ là hậu quả của delta lớn hơn 1 giờ?</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bỏ lỡ yêu cầu chi tiết của ứng dụng.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Với bất kỳ URL nào trên một trang web, chúng tôi muốn biết có bao nhiêu lượt xem trang. Mức độ chi tiết trong vòng một giờ - nghĩa là tôi có thể truy vấn theo đơn vị 1 giờ.</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vậy, ví dụ: số lượt xem trang từ 8 giờ sáng đến 10 giờ sáng.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018" name="Google Shape;4018;p2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8" name="Shape 4048"/>
        <p:cNvGrpSpPr/>
        <p:nvPr/>
      </p:nvGrpSpPr>
      <p:grpSpPr>
        <a:xfrm>
          <a:off x="0" y="0"/>
          <a:ext cx="0" cy="0"/>
          <a:chOff x="0" y="0"/>
          <a:chExt cx="0" cy="0"/>
        </a:xfrm>
      </p:grpSpPr>
      <p:sp>
        <p:nvSpPr>
          <p:cNvPr id="4049" name="Google Shape;4049;p2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0" name="Google Shape;4050;p2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Khối lượng công việc của bộ xử lý dữ liệu phát trực tuyến thời gian thực đã được giảm bớt bằng cách chuyển tất cả dữ liệu cũ hơn sang lớp lô.</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051" name="Google Shape;4051;p2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7" name="Shape 4077"/>
        <p:cNvGrpSpPr/>
        <p:nvPr/>
      </p:nvGrpSpPr>
      <p:grpSpPr>
        <a:xfrm>
          <a:off x="0" y="0"/>
          <a:ext cx="0" cy="0"/>
          <a:chOff x="0" y="0"/>
          <a:chExt cx="0" cy="0"/>
        </a:xfrm>
      </p:grpSpPr>
      <p:sp>
        <p:nvSpPr>
          <p:cNvPr id="4078" name="Google Shape;4078;p2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9" name="Google Shape;4079;p2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Mục đích của lớp phục vụ là kết hợp chế độ xem hàng loạt và chế độ xem thời gian thực.</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Đối với chế độ xem hàng loạt, cần có cơ sở dữ liệu tra cứu được lập chỉ mục nhanh, chẳng hạn như loại cơ sở dữ liệu khóa:giá trị để nhanh chóng tìm nạp kết quả từ chế độ xem được tính toán trước.</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Tuy nhiên, cơ sở dữ liệu này không nhất thiết phải có khả năng đọc/ghi cũng như cập nhật gia tăng.</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Mỗi lần tính toán trước sẽ được tính toán lại sau mỗi delta (phút, giờ, v.v.).</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Lớp tốc độ yêu cầu cơ sở dữ liệu nơi chúng tôi sẽ tiếp tục cập nhật dần dần chế độ xem thời gian thực trong cửa sổ delta trước khi tổng hợp khác và hợp nhất với tập dữ liệu đã thu thập (tập dữ liệu lớp lô).</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Bản cập nhật gia tăng sẽ diễn ra mỗi đợt vi mô (trong bộ xử lý phát trực tuyến vi bồn tắm) hoặc mọi sự kiện trong công cụ xử lý thời gian thực dựa trên trình kích hoạt hướng sự kiện.</a:t>
            </a:r>
            <a:endParaRPr b="0"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9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9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lnSpc>
                <a:spcPct val="90000"/>
              </a:lnSpc>
              <a:spcBef>
                <a:spcPts val="360"/>
              </a:spcBef>
              <a:spcAft>
                <a:spcPts val="0"/>
              </a:spcAft>
              <a:buNone/>
            </a:pPr>
            <a:r>
              <a:t/>
            </a:r>
            <a:endParaRPr/>
          </a:p>
        </p:txBody>
      </p:sp>
      <p:sp>
        <p:nvSpPr>
          <p:cNvPr id="4080" name="Google Shape;4080;p2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4" name="Shape 4104"/>
        <p:cNvGrpSpPr/>
        <p:nvPr/>
      </p:nvGrpSpPr>
      <p:grpSpPr>
        <a:xfrm>
          <a:off x="0" y="0"/>
          <a:ext cx="0" cy="0"/>
          <a:chOff x="0" y="0"/>
          <a:chExt cx="0" cy="0"/>
        </a:xfrm>
      </p:grpSpPr>
      <p:sp>
        <p:nvSpPr>
          <p:cNvPr id="4105" name="Google Shape;4105;p2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6" name="Google Shape;4106;p2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Thảo luận với học viên về mức độ hài lòng của từng tính năng và khả năng này trên Cụm Hadoop.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Hadoop mang đến Khả năng chịu lỗi và khả năng mở rộng như một phần trong các tính năng cốt lõi của nó.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Bộ xử lý phát trực tuyến như Storm (ngày nay không được sử dụng nhiều) hoặc Spark Streaming là những kiến trúc hoạt động nhanh với độ trễ thấp.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có thể trộn và kết hợp nhiều công cụ khác nhau để xử lý từng lớp khác nhau trong số nhiều công cụ của hệ sinh thái Hadoop sao cho kiến trúc cuối cùng phù hợp nhất với trường hợp sử dụng của doanh nghiệp.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tóm tắt khả năng và tính năng của Kiến trúc Lambda</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107" name="Google Shape;4107;p2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3" name="Shape 4133"/>
        <p:cNvGrpSpPr/>
        <p:nvPr/>
      </p:nvGrpSpPr>
      <p:grpSpPr>
        <a:xfrm>
          <a:off x="0" y="0"/>
          <a:ext cx="0" cy="0"/>
          <a:chOff x="0" y="0"/>
          <a:chExt cx="0" cy="0"/>
        </a:xfrm>
      </p:grpSpPr>
      <p:sp>
        <p:nvSpPr>
          <p:cNvPr id="4134" name="Google Shape;4134;p2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5" name="Google Shape;4135;p2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Lambda Architecture is generic and allows developers to mix and match tools for their use-case and performance requirements.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Here is a common layout for low latency analysis which can serve as the basis for the speed layer.</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136" name="Google Shape;4136;p2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3" name="Shape 4183"/>
        <p:cNvGrpSpPr/>
        <p:nvPr/>
      </p:nvGrpSpPr>
      <p:grpSpPr>
        <a:xfrm>
          <a:off x="0" y="0"/>
          <a:ext cx="0" cy="0"/>
          <a:chOff x="0" y="0"/>
          <a:chExt cx="0" cy="0"/>
        </a:xfrm>
      </p:grpSpPr>
      <p:sp>
        <p:nvSpPr>
          <p:cNvPr id="4184" name="Google Shape;4184;p2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5" name="Google Shape;4185;p2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Kiến trúc Lambda là chung và cho phép các nhà phát triển kết hợp và kết hợp các công cụ cho các yêu cầu về hiệu suất và trường hợp sử dụng của họ.</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Đây là một bố cục phổ biến cho phân tích thông lượng cao có thể dùng làm cơ sở cho lớp hàng loạt.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186" name="Google Shape;4186;p2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1" name="Shape 4231"/>
        <p:cNvGrpSpPr/>
        <p:nvPr/>
      </p:nvGrpSpPr>
      <p:grpSpPr>
        <a:xfrm>
          <a:off x="0" y="0"/>
          <a:ext cx="0" cy="0"/>
          <a:chOff x="0" y="0"/>
          <a:chExt cx="0" cy="0"/>
        </a:xfrm>
      </p:grpSpPr>
      <p:sp>
        <p:nvSpPr>
          <p:cNvPr id="4232" name="Google Shape;4232;p2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3" name="Google Shape;4233;p23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Bởi vì dữ liệu là bất biến, nhiều vấn đề về khả năng chịu lỗi trở nên đơn giản để khắc phục.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Không giống như cơ sở dữ liệu thông thường, nơi dữ liệu có thể bị ghi đè hoặc sửa đổi do lỗi, kho lưu trữ dữ liệu không thay đổi giữ lại tất cả các phiên bản của dữ liệu với dấu thời gian.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234" name="Google Shape;4234;p23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0" name="Shape 4240"/>
        <p:cNvGrpSpPr/>
        <p:nvPr/>
      </p:nvGrpSpPr>
      <p:grpSpPr>
        <a:xfrm>
          <a:off x="0" y="0"/>
          <a:ext cx="0" cy="0"/>
          <a:chOff x="0" y="0"/>
          <a:chExt cx="0" cy="0"/>
        </a:xfrm>
      </p:grpSpPr>
      <p:sp>
        <p:nvSpPr>
          <p:cNvPr id="4241" name="Google Shape;4241;p23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2" name="Google Shape;4242;p23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Kiến trúc Lambda là chung, nên nó không chỉ định cách thu thập dữ liệu trong lớp bó, chẳng hạn.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hầu hết các thiết kế Kiến trúc Lambda hiện tại, dữ liệu được tích lũy trước tiên trước khi lưu trữ vào HDFS.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Ví dụ, Apache NiFi là một công cụ tuyệt vời cho phần này.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Gửi dữ liệu truyền phát đến cho cả lớp hàng loạt và lớp tốc độ.</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243" name="Google Shape;4243;p23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6" name="Shape 4276"/>
        <p:cNvGrpSpPr/>
        <p:nvPr/>
      </p:nvGrpSpPr>
      <p:grpSpPr>
        <a:xfrm>
          <a:off x="0" y="0"/>
          <a:ext cx="0" cy="0"/>
          <a:chOff x="0" y="0"/>
          <a:chExt cx="0" cy="0"/>
        </a:xfrm>
      </p:grpSpPr>
      <p:sp>
        <p:nvSpPr>
          <p:cNvPr id="4277" name="Google Shape;4277;p23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8" name="Google Shape;4278;p23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Tích lũy toàn bộ tập dữ liệu trong một bộ lưu trữ cố định, tức là HDFS.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Tính toán trước các chế độ xem hàng loạt.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Nhiều công cụ có thể xử lý việc này bao gồm cả MapReduce chung hoặc sử dụng HiveQL mà cuối cùng sẽ chạy MapReduce.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279" name="Google Shape;4279;p23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p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Giải thích khái niệm và đặc điểm của khóa chính.</a:t>
            </a:r>
            <a:endParaRPr/>
          </a:p>
          <a:p>
            <a:pPr indent="0" lvl="0" marL="0" rtl="0" algn="l">
              <a:spcBef>
                <a:spcPts val="360"/>
              </a:spcBef>
              <a:spcAft>
                <a:spcPts val="0"/>
              </a:spcAft>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Khóa chính là khóa chọn một trong các khóa ứng cử viên để đại diện cho nó. Bất kỳ khóa ứng cử viên nào khác là khóa thay thế.</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p:txBody>
      </p:sp>
      <p:sp>
        <p:nvSpPr>
          <p:cNvPr id="575" name="Google Shape;575;p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2" name="Shape 4312"/>
        <p:cNvGrpSpPr/>
        <p:nvPr/>
      </p:nvGrpSpPr>
      <p:grpSpPr>
        <a:xfrm>
          <a:off x="0" y="0"/>
          <a:ext cx="0" cy="0"/>
          <a:chOff x="0" y="0"/>
          <a:chExt cx="0" cy="0"/>
        </a:xfrm>
      </p:grpSpPr>
      <p:sp>
        <p:nvSpPr>
          <p:cNvPr id="4313" name="Google Shape;4313;p24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4" name="Google Shape;4314;p24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Lập chỉ mục các chế độ xem hàng loạt để chúng có thể được truy xuất nhanh chóng và dễ dàng.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lần nữa, nhiều cơ sở dữ liệu khác nhau có thể được sử dụng cho việc này.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Yêu cầu sẽ là khả năng lập chỉ mục để truy cập nhanh.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Ngay cả HBase cũng là một ứng cử viên vì khả năng truy cập ngẫu nhiên nhanh và độ trễ thấp.</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315" name="Google Shape;4315;p24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8" name="Shape 4348"/>
        <p:cNvGrpSpPr/>
        <p:nvPr/>
      </p:nvGrpSpPr>
      <p:grpSpPr>
        <a:xfrm>
          <a:off x="0" y="0"/>
          <a:ext cx="0" cy="0"/>
          <a:chOff x="0" y="0"/>
          <a:chExt cx="0" cy="0"/>
        </a:xfrm>
      </p:grpSpPr>
      <p:sp>
        <p:nvSpPr>
          <p:cNvPr id="4349" name="Google Shape;4349;p24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50" name="Google Shape;4350;p24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Lớp tốc độ đã xử lý dữ liệu phát trực tuyến theo thời gian thực đến. Mặc dù Storm từng là ứng cử viên nặng ký, nhưng nó đã nhường chỗ cho Apache Spark Dstream hoặc Spark Structured Streaming (Thực tế, chúng ta sẽ thấy trong chương Spark rằng Spark Structure Streaming ở chế độ hàng loạt hoạt động như một Kiến trúc Kappa)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351" name="Google Shape;4351;p24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4" name="Shape 4384"/>
        <p:cNvGrpSpPr/>
        <p:nvPr/>
      </p:nvGrpSpPr>
      <p:grpSpPr>
        <a:xfrm>
          <a:off x="0" y="0"/>
          <a:ext cx="0" cy="0"/>
          <a:chOff x="0" y="0"/>
          <a:chExt cx="0" cy="0"/>
        </a:xfrm>
      </p:grpSpPr>
      <p:sp>
        <p:nvSpPr>
          <p:cNvPr id="4385" name="Google Shape;4385;p24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6" name="Google Shape;4386;p24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[Thông điệp chính]</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Cuối cùng, bất kỳ công cụ truy vấn ad-hoc nào, chẳng hạn như Impala, đều có thể được sử dụng để nối các chế độ xem từ lớp tốc độ và lớp lô để trả lời các truy vấn tương tác.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http://lambda-architecture.net/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http://nathanmarz.com/blog/how-to-beat-the-cap-theorem.html</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387" name="Google Shape;4387;p24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0" name="Shape 4420"/>
        <p:cNvGrpSpPr/>
        <p:nvPr/>
      </p:nvGrpSpPr>
      <p:grpSpPr>
        <a:xfrm>
          <a:off x="0" y="0"/>
          <a:ext cx="0" cy="0"/>
          <a:chOff x="0" y="0"/>
          <a:chExt cx="0" cy="0"/>
        </a:xfrm>
      </p:grpSpPr>
      <p:sp>
        <p:nvSpPr>
          <p:cNvPr id="4421" name="Google Shape;4421;p24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2" name="Google Shape;4422;p24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23" name="Google Shape;4423;p24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1" name="Shape 4431"/>
        <p:cNvGrpSpPr/>
        <p:nvPr/>
      </p:nvGrpSpPr>
      <p:grpSpPr>
        <a:xfrm>
          <a:off x="0" y="0"/>
          <a:ext cx="0" cy="0"/>
          <a:chOff x="0" y="0"/>
          <a:chExt cx="0" cy="0"/>
        </a:xfrm>
      </p:grpSpPr>
      <p:sp>
        <p:nvSpPr>
          <p:cNvPr id="4432" name="Google Shape;4432;p24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3" name="Google Shape;4433;p24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Sinh viên có thể thắc mắc tại sao chúng ta lại nói về kiến trúc Lambda khi chúng ta đã bắt đầu Bài con Kiến trúc Kappa.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Giải thích rằng Kiến trúc Kappa ra đời như một phản ứng đối với Kiến trúc Lambda, và không thể nhìn vào Kappa mà không nhìn vào những điểm tốt của Lambda, nhưng nó đã thất bại ở đâu, và do đó, Kiến trúc Kappa ra đời.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https://www.oreilly.com/radar/questioning-the-lambda-architecture/</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434" name="Google Shape;4434;p24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1" name="Shape 4441"/>
        <p:cNvGrpSpPr/>
        <p:nvPr/>
      </p:nvGrpSpPr>
      <p:grpSpPr>
        <a:xfrm>
          <a:off x="0" y="0"/>
          <a:ext cx="0" cy="0"/>
          <a:chOff x="0" y="0"/>
          <a:chExt cx="0" cy="0"/>
        </a:xfrm>
      </p:grpSpPr>
      <p:sp>
        <p:nvSpPr>
          <p:cNvPr id="4442" name="Google Shape;4442;p24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3" name="Google Shape;4443;p24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Jay Kreps là người đồng sáng tạo Kafka khi còn ở LinkedIn và là Giám đốc điều hành/Đồng sáng lập của Confluent.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Ban đầu, ông đề xuất Kappa như một giải pháp thay thế cho kiến trúc Lambda.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https://www.oreilly.com/radar/questioning-the-lambda-architecture/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https://www.youtube.com/watch?v=fU9hR3kiOK0&amp;ab_channel=StrangeLoopConference</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444" name="Google Shape;4444;p24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0" name="Shape 4450"/>
        <p:cNvGrpSpPr/>
        <p:nvPr/>
      </p:nvGrpSpPr>
      <p:grpSpPr>
        <a:xfrm>
          <a:off x="0" y="0"/>
          <a:ext cx="0" cy="0"/>
          <a:chOff x="0" y="0"/>
          <a:chExt cx="0" cy="0"/>
        </a:xfrm>
      </p:grpSpPr>
      <p:sp>
        <p:nvSpPr>
          <p:cNvPr id="4451" name="Google Shape;4451;p24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2" name="Google Shape;4452;p24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Cơ sở dữ liệu có thể được coi là một kho dữ liệu truyền phát các sự kiện bất biến.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dịch tốt cho những gì Kafka cung cấp.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Ở Kafka, chúng tôi tiến thêm một bước và không chỉ lưu trữ các sự kiện bất biến đang phát trực tuyến, nó còn xử lý chúng theo thời gian thực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https://www.oreilly.com/radar/questioning-the-lambda-architecture/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https://www.youtube.com/watch?v=fU9hR3kiOK0&amp;ab_channel=StrangeLoopConference</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453" name="Google Shape;4453;p24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9" name="Shape 4459"/>
        <p:cNvGrpSpPr/>
        <p:nvPr/>
      </p:nvGrpSpPr>
      <p:grpSpPr>
        <a:xfrm>
          <a:off x="0" y="0"/>
          <a:ext cx="0" cy="0"/>
          <a:chOff x="0" y="0"/>
          <a:chExt cx="0" cy="0"/>
        </a:xfrm>
      </p:grpSpPr>
      <p:sp>
        <p:nvSpPr>
          <p:cNvPr id="4460" name="Google Shape;4460;p24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1" name="Google Shape;4461;p24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930"/>
              <a:buFont typeface="Arial"/>
              <a:buNone/>
            </a:pPr>
            <a:r>
              <a:rPr b="1" lang="en-US" sz="930">
                <a:latin typeface="Arial"/>
                <a:ea typeface="Arial"/>
                <a:cs typeface="Arial"/>
                <a:sym typeface="Arial"/>
              </a:rPr>
              <a:t>[Hướng dẫn của giảng viên]</a:t>
            </a:r>
            <a:endParaRPr b="1" sz="930">
              <a:latin typeface="Arial"/>
              <a:ea typeface="Arial"/>
              <a:cs typeface="Arial"/>
              <a:sym typeface="Arial"/>
            </a:endParaRPr>
          </a:p>
          <a:p>
            <a:pPr indent="0" lvl="0" marL="0" rtl="0" algn="l">
              <a:lnSpc>
                <a:spcPct val="80000"/>
              </a:lnSpc>
              <a:spcBef>
                <a:spcPts val="279"/>
              </a:spcBef>
              <a:spcAft>
                <a:spcPts val="0"/>
              </a:spcAft>
              <a:buNone/>
            </a:pPr>
            <a:r>
              <a:rPr b="1" lang="en-US" sz="930">
                <a:latin typeface="Arial"/>
                <a:ea typeface="Arial"/>
                <a:cs typeface="Arial"/>
                <a:sym typeface="Arial"/>
              </a:rPr>
              <a:t>Slide này nguyên gốc từ chương 3, bài 2. Trình bày cho học sinh xem lại các định nghĩa về truyền dữ liệu.</a:t>
            </a:r>
            <a:endParaRPr b="1" sz="930">
              <a:latin typeface="Arial"/>
              <a:ea typeface="Arial"/>
              <a:cs typeface="Arial"/>
              <a:sym typeface="Arial"/>
            </a:endParaRPr>
          </a:p>
          <a:p>
            <a:pPr indent="0" lvl="0" marL="0" rtl="0" algn="l">
              <a:lnSpc>
                <a:spcPct val="80000"/>
              </a:lnSpc>
              <a:spcBef>
                <a:spcPts val="279"/>
              </a:spcBef>
              <a:spcAft>
                <a:spcPts val="0"/>
              </a:spcAft>
              <a:buNone/>
            </a:pPr>
            <a:r>
              <a:t/>
            </a:r>
            <a:endParaRPr b="1" sz="930">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Slide này là trang trình bày tổng quan về quá trình nhập và xử lý dữ liệu truyền trực tuyến theo thời gian thực.</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Thảo luận về những loại hoạt động có thể được yêu cầu ở đây.</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Hãy cho học sinh biết rằng dữ liệu thường không đến ở định dạng chính xác mà chúng tôi yêu cầu để xử lý chúng tiếp theo.</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Chúng ta thường phải dọn dẹp dữ liệu bao gồm loại bỏ mọi dữ liệu trùng lặp, đồng bộ hóa các cột dữ liệu và loại dữ liệu, xóa các hàng ngoại lệ, xóa các cột không cần thiết, nối các tập dữ liệu, v.v. cột, nối các tập dữ liệu, v.v.</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sz="930">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1" lang="en-US" sz="930">
                <a:latin typeface="Arial"/>
                <a:ea typeface="Arial"/>
                <a:cs typeface="Arial"/>
                <a:sym typeface="Arial"/>
              </a:rPr>
              <a:t>[Thông điệp chính]</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Nhập dữ liệu theo luồng thời gian thực là quá trình lấy luồng dữ liệu và xử lý luồng dữ liệu theo thời gian thực.</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Dữ liệu có thể đến từ nhiều nguồn phát trực tuyến khác nhau như nhật ký web, dữ liệu cảm biến, hệ thống mạng xã hội, v.v.</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Dữ liệu thường sẽ có những thăng trầm (số lượng dữ liệu đến) và thậm chí đôi khi có thể có các đợt dữ liệu (khi dữ liệu đến nhiều hơn những gì hệ thống có thể xử lý trong thời gian thực và yêu cầu lưu vào bộ đệm).</a:t>
            </a:r>
            <a:endParaRPr/>
          </a:p>
          <a:p>
            <a:pPr indent="0" lvl="0" marL="0" marR="0" rtl="0" algn="l">
              <a:lnSpc>
                <a:spcPct val="80000"/>
              </a:lnSpc>
              <a:spcBef>
                <a:spcPts val="279"/>
              </a:spcBef>
              <a:spcAft>
                <a:spcPts val="0"/>
              </a:spcAft>
              <a:buClr>
                <a:schemeClr val="dk1"/>
              </a:buClr>
              <a:buSzPts val="930"/>
              <a:buFont typeface="Arial"/>
              <a:buNone/>
            </a:pPr>
            <a:r>
              <a:t/>
            </a:r>
            <a:endParaRPr b="0"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Hệ thống xử lý và nhập dữ liệu trực tuyến phải có khả năng xử lý tất cả những điều này khi đối mặt với những nghịch cảnh này.</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Nó phải làm như vậy một cách nhất quán và có khả năng chịu lỗi (chúng tôi không muốn xử lý các sự kiện đã được xử lý nhưng đã bị sao chép bởi luồng nguồn vì nhiều lý do).</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Vì chúng tôi đã được xử lý nhưng đã bị sao chép bởi luồng nguồn vì nhiều lý do).</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Khi nhập dữ liệu, chúng tôi cũng thường xử lý dữ liệu đó trước khi lưu vào một nguồn lâu bền.</a:t>
            </a:r>
            <a:endParaRPr/>
          </a:p>
          <a:p>
            <a:pPr indent="0" lvl="0" marL="0" marR="0" rtl="0" algn="l">
              <a:lnSpc>
                <a:spcPct val="80000"/>
              </a:lnSpc>
              <a:spcBef>
                <a:spcPts val="279"/>
              </a:spcBef>
              <a:spcAft>
                <a:spcPts val="0"/>
              </a:spcAft>
              <a:buClr>
                <a:schemeClr val="dk1"/>
              </a:buClr>
              <a:buSzPts val="930"/>
              <a:buFont typeface="Arial"/>
              <a:buNone/>
            </a:pPr>
            <a:r>
              <a:rPr b="0" lang="en-US" sz="930">
                <a:solidFill>
                  <a:schemeClr val="dk1"/>
                </a:solidFill>
                <a:latin typeface="Arial"/>
                <a:ea typeface="Arial"/>
                <a:cs typeface="Arial"/>
                <a:sym typeface="Arial"/>
              </a:rPr>
              <a:t>Quá trình này được gọi là ETL (Trích xuất, chuyển đổi và tải) cũng như sắp xếp dữ liệu.</a:t>
            </a:r>
            <a:endParaRPr b="1" sz="930">
              <a:solidFill>
                <a:schemeClr val="dk1"/>
              </a:solidFill>
              <a:latin typeface="Arial"/>
              <a:ea typeface="Arial"/>
              <a:cs typeface="Arial"/>
              <a:sym typeface="Arial"/>
            </a:endParaRPr>
          </a:p>
          <a:p>
            <a:pPr indent="0" lvl="0" marL="0" rtl="0" algn="l">
              <a:lnSpc>
                <a:spcPct val="80000"/>
              </a:lnSpc>
              <a:spcBef>
                <a:spcPts val="279"/>
              </a:spcBef>
              <a:spcAft>
                <a:spcPts val="0"/>
              </a:spcAft>
              <a:buNone/>
            </a:pPr>
            <a:r>
              <a:t/>
            </a:r>
            <a:endParaRPr sz="930"/>
          </a:p>
        </p:txBody>
      </p:sp>
      <p:sp>
        <p:nvSpPr>
          <p:cNvPr id="4462" name="Google Shape;4462;p24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4" name="Shape 4554"/>
        <p:cNvGrpSpPr/>
        <p:nvPr/>
      </p:nvGrpSpPr>
      <p:grpSpPr>
        <a:xfrm>
          <a:off x="0" y="0"/>
          <a:ext cx="0" cy="0"/>
          <a:chOff x="0" y="0"/>
          <a:chExt cx="0" cy="0"/>
        </a:xfrm>
      </p:grpSpPr>
      <p:sp>
        <p:nvSpPr>
          <p:cNvPr id="4555" name="Google Shape;4555;p24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6" name="Google Shape;4556;p24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930"/>
              <a:buFont typeface="Arial"/>
              <a:buNone/>
            </a:pPr>
            <a:r>
              <a:rPr b="1" lang="en-US" sz="930">
                <a:latin typeface="Arial"/>
                <a:ea typeface="Arial"/>
                <a:cs typeface="Arial"/>
                <a:sym typeface="Arial"/>
              </a:rPr>
              <a:t>[Hướng dẫn của giảng viên]</a:t>
            </a:r>
            <a:endParaRPr b="1" sz="930">
              <a:latin typeface="Arial"/>
              <a:ea typeface="Arial"/>
              <a:cs typeface="Arial"/>
              <a:sym typeface="Arial"/>
            </a:endParaRPr>
          </a:p>
          <a:p>
            <a:pPr indent="0" lvl="0" marL="0" rtl="0" algn="l">
              <a:lnSpc>
                <a:spcPct val="80000"/>
              </a:lnSpc>
              <a:spcBef>
                <a:spcPts val="279"/>
              </a:spcBef>
              <a:spcAft>
                <a:spcPts val="0"/>
              </a:spcAft>
              <a:buNone/>
            </a:pPr>
            <a:r>
              <a:rPr b="1" lang="en-US" sz="930">
                <a:latin typeface="Arial"/>
                <a:ea typeface="Arial"/>
                <a:cs typeface="Arial"/>
                <a:sym typeface="Arial"/>
              </a:rPr>
              <a:t>Slide này nguyên gốc từ chương 3, bài 2. Trình bày cho học sinh xem lại các định nghĩa về truyền dữ liệu.</a:t>
            </a:r>
            <a:endParaRPr b="1" sz="930">
              <a:latin typeface="Arial"/>
              <a:ea typeface="Arial"/>
              <a:cs typeface="Arial"/>
              <a:sym typeface="Arial"/>
            </a:endParaRPr>
          </a:p>
          <a:p>
            <a:pPr indent="0" lvl="0" marL="0" rtl="0" algn="l">
              <a:lnSpc>
                <a:spcPct val="80000"/>
              </a:lnSpc>
              <a:spcBef>
                <a:spcPts val="279"/>
              </a:spcBef>
              <a:spcAft>
                <a:spcPts val="0"/>
              </a:spcAft>
              <a:buNone/>
            </a:pPr>
            <a:r>
              <a:t/>
            </a:r>
            <a:endParaRPr b="1" sz="930">
              <a:latin typeface="Arial"/>
              <a:ea typeface="Arial"/>
              <a:cs typeface="Arial"/>
              <a:sym typeface="Arial"/>
            </a:endParaRPr>
          </a:p>
          <a:p>
            <a:pPr indent="0" lvl="0" marL="0" rtl="0" algn="l">
              <a:lnSpc>
                <a:spcPct val="80000"/>
              </a:lnSpc>
              <a:spcBef>
                <a:spcPts val="279"/>
              </a:spcBef>
              <a:spcAft>
                <a:spcPts val="0"/>
              </a:spcAft>
              <a:buNone/>
            </a:pPr>
            <a:r>
              <a:rPr b="0" lang="en-US" sz="930">
                <a:latin typeface="Arial"/>
                <a:ea typeface="Arial"/>
                <a:cs typeface="Arial"/>
                <a:sym typeface="Arial"/>
              </a:rPr>
              <a:t>Khuyến khích học sinh suy nghĩ về một số khó khăn khi xử lý các luồng dữ liệu không giới hạn có thể là gì.</a:t>
            </a:r>
            <a:endParaRPr/>
          </a:p>
          <a:p>
            <a:pPr indent="0" lvl="0" marL="0" rtl="0" algn="l">
              <a:lnSpc>
                <a:spcPct val="80000"/>
              </a:lnSpc>
              <a:spcBef>
                <a:spcPts val="279"/>
              </a:spcBef>
              <a:spcAft>
                <a:spcPts val="0"/>
              </a:spcAft>
              <a:buNone/>
            </a:pPr>
            <a:r>
              <a:rPr b="0" lang="en-US" sz="930">
                <a:latin typeface="Arial"/>
                <a:ea typeface="Arial"/>
                <a:cs typeface="Arial"/>
                <a:sym typeface="Arial"/>
              </a:rPr>
              <a:t>Bắt đầu với ràng buộc mà chúng tôi đang cố gắng hiểu rõ hơn trong thời gian thực dựa trên dữ liệu phát trực tuyến.</a:t>
            </a:r>
            <a:endParaRPr/>
          </a:p>
          <a:p>
            <a:pPr indent="0" lvl="0" marL="0" rtl="0" algn="l">
              <a:lnSpc>
                <a:spcPct val="80000"/>
              </a:lnSpc>
              <a:spcBef>
                <a:spcPts val="279"/>
              </a:spcBef>
              <a:spcAft>
                <a:spcPts val="0"/>
              </a:spcAft>
              <a:buNone/>
            </a:pPr>
            <a:r>
              <a:rPr b="0" lang="en-US" sz="930">
                <a:latin typeface="Arial"/>
                <a:ea typeface="Arial"/>
                <a:cs typeface="Arial"/>
                <a:sym typeface="Arial"/>
              </a:rPr>
              <a:t>Để có được cái nhìn sâu sắc đòi hỏi chúng ta phải xử lý dữ liệu khi chúng xuất hiện và theo thứ tự xuất hiện.</a:t>
            </a:r>
            <a:endParaRPr/>
          </a:p>
          <a:p>
            <a:pPr indent="0" lvl="0" marL="0" rtl="0" algn="l">
              <a:lnSpc>
                <a:spcPct val="80000"/>
              </a:lnSpc>
              <a:spcBef>
                <a:spcPts val="279"/>
              </a:spcBef>
              <a:spcAft>
                <a:spcPts val="0"/>
              </a:spcAft>
              <a:buNone/>
            </a:pPr>
            <a:r>
              <a:rPr b="0" lang="en-US" sz="930">
                <a:latin typeface="Arial"/>
                <a:ea typeface="Arial"/>
                <a:cs typeface="Arial"/>
                <a:sym typeface="Arial"/>
              </a:rPr>
              <a:t>Thảo luận về việc đôi khi, do sự chậm trễ trong quá trình xử lý ngược dòng, một số sự kiện có thể xảy ra không đúng thứ tự.</a:t>
            </a:r>
            <a:endParaRPr/>
          </a:p>
          <a:p>
            <a:pPr indent="0" lvl="0" marL="0" rtl="0" algn="l">
              <a:lnSpc>
                <a:spcPct val="80000"/>
              </a:lnSpc>
              <a:spcBef>
                <a:spcPts val="279"/>
              </a:spcBef>
              <a:spcAft>
                <a:spcPts val="0"/>
              </a:spcAft>
              <a:buNone/>
            </a:pPr>
            <a:r>
              <a:rPr b="0" lang="en-US" sz="930">
                <a:latin typeface="Arial"/>
                <a:ea typeface="Arial"/>
                <a:cs typeface="Arial"/>
                <a:sym typeface="Arial"/>
              </a:rPr>
              <a:t>Yêu cầu học sinh suy nghĩ về những gì có thể được thực hiện về điều này?</a:t>
            </a:r>
            <a:endParaRPr/>
          </a:p>
          <a:p>
            <a:pPr indent="0" lvl="0" marL="0" rtl="0" algn="l">
              <a:lnSpc>
                <a:spcPct val="80000"/>
              </a:lnSpc>
              <a:spcBef>
                <a:spcPts val="279"/>
              </a:spcBef>
              <a:spcAft>
                <a:spcPts val="0"/>
              </a:spcAft>
              <a:buNone/>
            </a:pPr>
            <a:r>
              <a:rPr b="0" lang="en-US" sz="930">
                <a:latin typeface="Arial"/>
                <a:ea typeface="Arial"/>
                <a:cs typeface="Arial"/>
                <a:sym typeface="Arial"/>
              </a:rPr>
              <a:t>Khuyến khích họ nghĩ về Windows và hình mờ.</a:t>
            </a:r>
            <a:endParaRPr/>
          </a:p>
          <a:p>
            <a:pPr indent="0" lvl="0" marL="0" rtl="0" algn="l">
              <a:lnSpc>
                <a:spcPct val="80000"/>
              </a:lnSpc>
              <a:spcBef>
                <a:spcPts val="279"/>
              </a:spcBef>
              <a:spcAft>
                <a:spcPts val="0"/>
              </a:spcAft>
              <a:buNone/>
            </a:pPr>
            <a:r>
              <a:rPr b="0" lang="en-US" sz="930">
                <a:latin typeface="Arial"/>
                <a:ea typeface="Arial"/>
                <a:cs typeface="Arial"/>
                <a:sym typeface="Arial"/>
              </a:rPr>
              <a:t>Ở đây, vấn đề không phải là thực sự giới thiệu cho sinh viên "khái niệm" về Windows và hình mờ, Giữ cho cuộc thảo luận không mang tính kỹ thuật.</a:t>
            </a:r>
            <a:endParaRPr/>
          </a:p>
          <a:p>
            <a:pPr indent="0" lvl="0" marL="0" rtl="0" algn="l">
              <a:lnSpc>
                <a:spcPct val="80000"/>
              </a:lnSpc>
              <a:spcBef>
                <a:spcPts val="279"/>
              </a:spcBef>
              <a:spcAft>
                <a:spcPts val="0"/>
              </a:spcAft>
              <a:buNone/>
            </a:pPr>
            <a:r>
              <a:rPr b="0" lang="en-US" sz="930">
                <a:latin typeface="Arial"/>
                <a:ea typeface="Arial"/>
                <a:cs typeface="Arial"/>
                <a:sym typeface="Arial"/>
              </a:rPr>
              <a:t>Đặt câu hỏi là "Chúng tôi đang tổ chức một sự kiện lớn trên trang web của mình và muốn tính xem người dùng có thể duyệt qua sự kiện trên trang web của chúng tôi như thế nào.</a:t>
            </a:r>
            <a:endParaRPr/>
          </a:p>
          <a:p>
            <a:pPr indent="0" lvl="0" marL="0" rtl="0" algn="l">
              <a:lnSpc>
                <a:spcPct val="80000"/>
              </a:lnSpc>
              <a:spcBef>
                <a:spcPts val="279"/>
              </a:spcBef>
              <a:spcAft>
                <a:spcPts val="0"/>
              </a:spcAft>
              <a:buNone/>
            </a:pPr>
            <a:r>
              <a:rPr b="0" lang="en-US" sz="930">
                <a:latin typeface="Arial"/>
                <a:ea typeface="Arial"/>
                <a:cs typeface="Arial"/>
                <a:sym typeface="Arial"/>
              </a:rPr>
              <a:t>Chúng tôi đã quyết định tổng hợp số lượng cứ sau năm phút. Đôi khi, vì có quá nhiều người dùng vào trang web của chúng tôi, dữ liệu weblog bị chậm và đến muộn. Một số điều mà công cụ phát trực tuyến dữ liệu của chúng tôi phải xử lý là gì?“</a:t>
            </a:r>
            <a:endParaRPr b="0" sz="930">
              <a:latin typeface="Arial"/>
              <a:ea typeface="Arial"/>
              <a:cs typeface="Arial"/>
              <a:sym typeface="Arial"/>
            </a:endParaRPr>
          </a:p>
          <a:p>
            <a:pPr indent="0" lvl="0" marL="0" rtl="0" algn="l">
              <a:lnSpc>
                <a:spcPct val="80000"/>
              </a:lnSpc>
              <a:spcBef>
                <a:spcPts val="279"/>
              </a:spcBef>
              <a:spcAft>
                <a:spcPts val="0"/>
              </a:spcAft>
              <a:buNone/>
            </a:pPr>
            <a:r>
              <a:t/>
            </a:r>
            <a:endParaRPr b="0" sz="930">
              <a:latin typeface="Arial"/>
              <a:ea typeface="Arial"/>
              <a:cs typeface="Arial"/>
              <a:sym typeface="Arial"/>
            </a:endParaRPr>
          </a:p>
          <a:p>
            <a:pPr indent="0" lvl="0" marL="0" rtl="0" algn="l">
              <a:lnSpc>
                <a:spcPct val="80000"/>
              </a:lnSpc>
              <a:spcBef>
                <a:spcPts val="279"/>
              </a:spcBef>
              <a:spcAft>
                <a:spcPts val="0"/>
              </a:spcAft>
              <a:buNone/>
            </a:pPr>
            <a:r>
              <a:t/>
            </a:r>
            <a:endParaRPr b="0" sz="930">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rPr b="1" lang="en-US" sz="930">
                <a:latin typeface="Arial"/>
                <a:ea typeface="Arial"/>
                <a:cs typeface="Arial"/>
                <a:sym typeface="Arial"/>
              </a:rPr>
              <a:t>[Thông điệp chính]</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Các luồng dữ liệu không giới hạn phải được xử lý trong thời gian thực.</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Không có cơ hội để đợi toàn bộ luồng được đọc vì chúng tôi không mong đợi luồng kết thúc.</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Các sự kiện trong luồng thường phải được xử lý theo thứ tự cụ thể để tạo kết quả truy vấn có bất kỳ kết quả có ý nghĩa nào.</a:t>
            </a:r>
            <a:endParaRPr/>
          </a:p>
          <a:p>
            <a:pPr indent="0" lvl="0" marL="0" rtl="0" algn="l">
              <a:lnSpc>
                <a:spcPct val="80000"/>
              </a:lnSpc>
              <a:spcBef>
                <a:spcPts val="279"/>
              </a:spcBef>
              <a:spcAft>
                <a:spcPts val="0"/>
              </a:spcAft>
              <a:buNone/>
            </a:pPr>
            <a:r>
              <a:rPr b="0" lang="en-US" sz="930">
                <a:solidFill>
                  <a:schemeClr val="dk1"/>
                </a:solidFill>
                <a:latin typeface="Arial"/>
                <a:ea typeface="Arial"/>
                <a:cs typeface="Arial"/>
                <a:sym typeface="Arial"/>
              </a:rPr>
              <a:t>Ví dụ: nếu chúng tôi đang xử lý dữ liệu cảm biến đến và nhiệt độ trên một trong các cảm biến tăng lên, thì sự kiện đó phải được xử lý với tất cả dữ liệu cảm biến khác xung quanh sự kiện đó để hiểu rõ hơn về những gì đã xảy ra.</a:t>
            </a:r>
            <a:endParaRPr b="1"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sz="930">
              <a:solidFill>
                <a:schemeClr val="dk1"/>
              </a:solidFill>
              <a:latin typeface="Arial"/>
              <a:ea typeface="Arial"/>
              <a:cs typeface="Arial"/>
              <a:sym typeface="Arial"/>
            </a:endParaRPr>
          </a:p>
          <a:p>
            <a:pPr indent="0" lvl="0" marL="0" marR="0" rtl="0" algn="l">
              <a:lnSpc>
                <a:spcPct val="80000"/>
              </a:lnSpc>
              <a:spcBef>
                <a:spcPts val="279"/>
              </a:spcBef>
              <a:spcAft>
                <a:spcPts val="0"/>
              </a:spcAft>
              <a:buClr>
                <a:schemeClr val="dk1"/>
              </a:buClr>
              <a:buSzPts val="930"/>
              <a:buFont typeface="Arial"/>
              <a:buNone/>
            </a:pPr>
            <a:r>
              <a:t/>
            </a:r>
            <a:endParaRPr sz="930">
              <a:solidFill>
                <a:schemeClr val="dk1"/>
              </a:solidFill>
              <a:latin typeface="Arial"/>
              <a:ea typeface="Arial"/>
              <a:cs typeface="Arial"/>
              <a:sym typeface="Arial"/>
            </a:endParaRPr>
          </a:p>
        </p:txBody>
      </p:sp>
      <p:sp>
        <p:nvSpPr>
          <p:cNvPr id="4557" name="Google Shape;4557;p24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6" name="Shape 4606"/>
        <p:cNvGrpSpPr/>
        <p:nvPr/>
      </p:nvGrpSpPr>
      <p:grpSpPr>
        <a:xfrm>
          <a:off x="0" y="0"/>
          <a:ext cx="0" cy="0"/>
          <a:chOff x="0" y="0"/>
          <a:chExt cx="0" cy="0"/>
        </a:xfrm>
      </p:grpSpPr>
      <p:sp>
        <p:nvSpPr>
          <p:cNvPr id="4607" name="Google Shape;4607;p24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8" name="Google Shape;4608;p24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839"/>
              <a:buFont typeface="Arial"/>
              <a:buNone/>
            </a:pPr>
            <a:r>
              <a:rPr b="1" lang="en-US" sz="839">
                <a:latin typeface="Arial"/>
                <a:ea typeface="Arial"/>
                <a:cs typeface="Arial"/>
                <a:sym typeface="Arial"/>
              </a:rPr>
              <a:t>[Hướng dẫn của giảng viên]</a:t>
            </a:r>
            <a:endParaRPr b="1" sz="839">
              <a:latin typeface="Arial"/>
              <a:ea typeface="Arial"/>
              <a:cs typeface="Arial"/>
              <a:sym typeface="Arial"/>
            </a:endParaRPr>
          </a:p>
          <a:p>
            <a:pPr indent="0" lvl="0" marL="0" rtl="0" algn="l">
              <a:lnSpc>
                <a:spcPct val="80000"/>
              </a:lnSpc>
              <a:spcBef>
                <a:spcPts val="252"/>
              </a:spcBef>
              <a:spcAft>
                <a:spcPts val="0"/>
              </a:spcAft>
              <a:buNone/>
            </a:pPr>
            <a:r>
              <a:rPr b="1" lang="en-US" sz="839">
                <a:latin typeface="Arial"/>
                <a:ea typeface="Arial"/>
                <a:cs typeface="Arial"/>
                <a:sym typeface="Arial"/>
              </a:rPr>
              <a:t>Slide này nguyên gốc từ chương 3, bài 2. Trình bày cho học sinh xem lại các định nghĩa về truyền dữ liệu.</a:t>
            </a:r>
            <a:endParaRPr b="1" sz="839">
              <a:latin typeface="Arial"/>
              <a:ea typeface="Arial"/>
              <a:cs typeface="Arial"/>
              <a:sym typeface="Arial"/>
            </a:endParaRPr>
          </a:p>
          <a:p>
            <a:pPr indent="0" lvl="0" marL="0" rtl="0" algn="l">
              <a:lnSpc>
                <a:spcPct val="80000"/>
              </a:lnSpc>
              <a:spcBef>
                <a:spcPts val="252"/>
              </a:spcBef>
              <a:spcAft>
                <a:spcPts val="0"/>
              </a:spcAft>
              <a:buNone/>
            </a:pPr>
            <a:r>
              <a:t/>
            </a:r>
            <a:endParaRPr b="1" sz="839">
              <a:latin typeface="Arial"/>
              <a:ea typeface="Arial"/>
              <a:cs typeface="Arial"/>
              <a:sym typeface="Arial"/>
            </a:endParaRPr>
          </a:p>
          <a:p>
            <a:pPr indent="0" lvl="0" marL="0" rtl="0" algn="l">
              <a:lnSpc>
                <a:spcPct val="80000"/>
              </a:lnSpc>
              <a:spcBef>
                <a:spcPts val="252"/>
              </a:spcBef>
              <a:spcAft>
                <a:spcPts val="0"/>
              </a:spcAft>
              <a:buNone/>
            </a:pPr>
            <a:r>
              <a:rPr b="0" lang="en-US" sz="839">
                <a:latin typeface="Arial"/>
                <a:ea typeface="Arial"/>
                <a:cs typeface="Arial"/>
                <a:sym typeface="Arial"/>
              </a:rPr>
              <a:t>Trong kiến trúc Lambda, chúng tôi tạo ra 2 công cụ xử lý.</a:t>
            </a:r>
            <a:endParaRPr/>
          </a:p>
          <a:p>
            <a:pPr indent="0" lvl="0" marL="0" rtl="0" algn="l">
              <a:lnSpc>
                <a:spcPct val="80000"/>
              </a:lnSpc>
              <a:spcBef>
                <a:spcPts val="252"/>
              </a:spcBef>
              <a:spcAft>
                <a:spcPts val="0"/>
              </a:spcAft>
              <a:buNone/>
            </a:pPr>
            <a:r>
              <a:rPr b="0" lang="en-US" sz="839">
                <a:latin typeface="Arial"/>
                <a:ea typeface="Arial"/>
                <a:cs typeface="Arial"/>
                <a:sym typeface="Arial"/>
              </a:rPr>
              <a:t>Công cụ hàng loạt xử lý dữ liệu ở trạng thái nghỉ, công cụ phát trực tuyến xử lý dữ liệu đang chuyển động.</a:t>
            </a:r>
            <a:endParaRPr/>
          </a:p>
          <a:p>
            <a:pPr indent="0" lvl="0" marL="0" rtl="0" algn="l">
              <a:lnSpc>
                <a:spcPct val="80000"/>
              </a:lnSpc>
              <a:spcBef>
                <a:spcPts val="252"/>
              </a:spcBef>
              <a:spcAft>
                <a:spcPts val="0"/>
              </a:spcAft>
              <a:buNone/>
            </a:pPr>
            <a:r>
              <a:rPr b="0" lang="en-US" sz="839">
                <a:latin typeface="Arial"/>
                <a:ea typeface="Arial"/>
                <a:cs typeface="Arial"/>
                <a:sym typeface="Arial"/>
              </a:rPr>
              <a:t>Chúng tôi kết hợp ở đó hai kết quả trong lớp phục vụ.</a:t>
            </a:r>
            <a:endParaRPr/>
          </a:p>
          <a:p>
            <a:pPr indent="0" lvl="0" marL="0" rtl="0" algn="l">
              <a:lnSpc>
                <a:spcPct val="80000"/>
              </a:lnSpc>
              <a:spcBef>
                <a:spcPts val="252"/>
              </a:spcBef>
              <a:spcAft>
                <a:spcPts val="0"/>
              </a:spcAft>
              <a:buNone/>
            </a:pPr>
            <a:r>
              <a:rPr b="0" lang="en-US" sz="839">
                <a:latin typeface="Arial"/>
                <a:ea typeface="Arial"/>
                <a:cs typeface="Arial"/>
                <a:sym typeface="Arial"/>
              </a:rPr>
              <a:t>Phía lô cung cấp cho chúng tôi thông tin chi tiết về lịch sử trong khi quy trình phát trực tuyến cung cấp cho chúng tôi thông tin chi tiết về sự kiện hiện tại theo thời gian thực.</a:t>
            </a:r>
            <a:endParaRPr/>
          </a:p>
          <a:p>
            <a:pPr indent="0" lvl="0" marL="0" rtl="0" algn="l">
              <a:lnSpc>
                <a:spcPct val="80000"/>
              </a:lnSpc>
              <a:spcBef>
                <a:spcPts val="252"/>
              </a:spcBef>
              <a:spcAft>
                <a:spcPts val="0"/>
              </a:spcAft>
              <a:buNone/>
            </a:pPr>
            <a:r>
              <a:rPr b="0" lang="en-US" sz="839">
                <a:latin typeface="Arial"/>
                <a:ea typeface="Arial"/>
                <a:cs typeface="Arial"/>
                <a:sym typeface="Arial"/>
              </a:rPr>
              <a:t>Khi chúng tôi kết hợp hai chế độ xem trong lớp phục vụ, chúng tôi có thể so sánh .vs lịch sử. các sự kiện hiện tại.</a:t>
            </a:r>
            <a:endParaRPr/>
          </a:p>
          <a:p>
            <a:pPr indent="0" lvl="0" marL="0" rtl="0" algn="l">
              <a:lnSpc>
                <a:spcPct val="80000"/>
              </a:lnSpc>
              <a:spcBef>
                <a:spcPts val="252"/>
              </a:spcBef>
              <a:spcAft>
                <a:spcPts val="0"/>
              </a:spcAft>
              <a:buNone/>
            </a:pPr>
            <a:r>
              <a:rPr b="0" lang="en-US" sz="839">
                <a:latin typeface="Arial"/>
                <a:ea typeface="Arial"/>
                <a:cs typeface="Arial"/>
                <a:sym typeface="Arial"/>
              </a:rPr>
              <a:t>Kịch bản trường hợp sử dụng cho kiểu kiến trúc này là phát hiện bất thường.</a:t>
            </a:r>
            <a:endParaRPr/>
          </a:p>
          <a:p>
            <a:pPr indent="0" lvl="0" marL="0" rtl="0" algn="l">
              <a:lnSpc>
                <a:spcPct val="80000"/>
              </a:lnSpc>
              <a:spcBef>
                <a:spcPts val="252"/>
              </a:spcBef>
              <a:spcAft>
                <a:spcPts val="0"/>
              </a:spcAft>
              <a:buNone/>
            </a:pPr>
            <a:r>
              <a:rPr b="0" lang="en-US" sz="839">
                <a:latin typeface="Arial"/>
                <a:ea typeface="Arial"/>
                <a:cs typeface="Arial"/>
                <a:sym typeface="Arial"/>
              </a:rPr>
              <a:t>Trong sản xuất, đây có thể là phát hiện dữ liệu cảm biến nằm ngoài điều kiện hoạt động bình thường.</a:t>
            </a:r>
            <a:endParaRPr/>
          </a:p>
          <a:p>
            <a:pPr indent="0" lvl="0" marL="0" rtl="0" algn="l">
              <a:lnSpc>
                <a:spcPct val="80000"/>
              </a:lnSpc>
              <a:spcBef>
                <a:spcPts val="252"/>
              </a:spcBef>
              <a:spcAft>
                <a:spcPts val="0"/>
              </a:spcAft>
              <a:buNone/>
            </a:pPr>
            <a:r>
              <a:rPr b="0" lang="en-US" sz="839">
                <a:latin typeface="Arial"/>
                <a:ea typeface="Arial"/>
                <a:cs typeface="Arial"/>
                <a:sym typeface="Arial"/>
              </a:rPr>
              <a:t>Trong các trường hợp sử dụng tài chính, đây có thể là phát hiện các giao dịch gian lận.</a:t>
            </a:r>
            <a:endParaRPr/>
          </a:p>
          <a:p>
            <a:pPr indent="0" lvl="0" marL="0" rtl="0" algn="l">
              <a:lnSpc>
                <a:spcPct val="80000"/>
              </a:lnSpc>
              <a:spcBef>
                <a:spcPts val="252"/>
              </a:spcBef>
              <a:spcAft>
                <a:spcPts val="0"/>
              </a:spcAft>
              <a:buNone/>
            </a:pPr>
            <a:r>
              <a:rPr b="0" lang="en-US" sz="839">
                <a:latin typeface="Arial"/>
                <a:ea typeface="Arial"/>
                <a:cs typeface="Arial"/>
                <a:sym typeface="Arial"/>
              </a:rPr>
              <a:t>Nhược điểm của kiến trúc Lambda là doanh nghiệp phải phát triển và duy trì 2 ứng dụng riêng biệt để xử lý dữ liệu theo lô và dữ liệu theo thời gian thực. Đây là một rào cản lớn đối với nhiều công ty.</a:t>
            </a:r>
            <a:endParaRPr/>
          </a:p>
          <a:p>
            <a:pPr indent="0" lvl="0" marL="0" rtl="0" algn="l">
              <a:lnSpc>
                <a:spcPct val="80000"/>
              </a:lnSpc>
              <a:spcBef>
                <a:spcPts val="252"/>
              </a:spcBef>
              <a:spcAft>
                <a:spcPts val="0"/>
              </a:spcAft>
              <a:buNone/>
            </a:pPr>
            <a:r>
              <a:t/>
            </a:r>
            <a:endParaRPr b="0" sz="839">
              <a:latin typeface="Arial"/>
              <a:ea typeface="Arial"/>
              <a:cs typeface="Arial"/>
              <a:sym typeface="Arial"/>
            </a:endParaRPr>
          </a:p>
          <a:p>
            <a:pPr indent="0" lvl="0" marL="0" rtl="0" algn="l">
              <a:lnSpc>
                <a:spcPct val="80000"/>
              </a:lnSpc>
              <a:spcBef>
                <a:spcPts val="252"/>
              </a:spcBef>
              <a:spcAft>
                <a:spcPts val="0"/>
              </a:spcAft>
              <a:buNone/>
            </a:pPr>
            <a:r>
              <a:rPr b="0" lang="en-US" sz="839">
                <a:latin typeface="Arial"/>
                <a:ea typeface="Arial"/>
                <a:cs typeface="Arial"/>
                <a:sym typeface="Arial"/>
              </a:rPr>
              <a:t>Bằng cách phân loại lại 2 luồng ở trên thành luồng dữ liệu bị chặn và không bị chặn, chúng tôi có thể xử lý hiệu quả cả hai chế độ xem bằng cùng một công cụ.</a:t>
            </a:r>
            <a:endParaRPr/>
          </a:p>
          <a:p>
            <a:pPr indent="0" lvl="0" marL="0" rtl="0" algn="l">
              <a:lnSpc>
                <a:spcPct val="80000"/>
              </a:lnSpc>
              <a:spcBef>
                <a:spcPts val="252"/>
              </a:spcBef>
              <a:spcAft>
                <a:spcPts val="0"/>
              </a:spcAft>
              <a:buNone/>
            </a:pPr>
            <a:r>
              <a:rPr b="0" lang="en-US" sz="839">
                <a:latin typeface="Arial"/>
                <a:ea typeface="Arial"/>
                <a:cs typeface="Arial"/>
                <a:sym typeface="Arial"/>
              </a:rPr>
              <a:t>Đây là cơ sở của kiến trúc Kappa.</a:t>
            </a:r>
            <a:endParaRPr/>
          </a:p>
          <a:p>
            <a:pPr indent="0" lvl="0" marL="0" rtl="0" algn="l">
              <a:lnSpc>
                <a:spcPct val="80000"/>
              </a:lnSpc>
              <a:spcBef>
                <a:spcPts val="252"/>
              </a:spcBef>
              <a:spcAft>
                <a:spcPts val="0"/>
              </a:spcAft>
              <a:buNone/>
            </a:pPr>
            <a:r>
              <a:rPr b="0" lang="en-US" sz="839">
                <a:latin typeface="Arial"/>
                <a:ea typeface="Arial"/>
                <a:cs typeface="Arial"/>
                <a:sym typeface="Arial"/>
              </a:rPr>
              <a:t>Kiến trúc Kappa cho phép các doanh nghiệp phát triển và duy trì một công cụ xử lý và nhập duy nhất vì cả dữ liệu ở trạng thái nghỉ và dữ liệu đang chuyển động đều được coi là luồng dữ liệu.</a:t>
            </a:r>
            <a:endParaRPr b="0" sz="839">
              <a:latin typeface="Arial"/>
              <a:ea typeface="Arial"/>
              <a:cs typeface="Arial"/>
              <a:sym typeface="Arial"/>
            </a:endParaRPr>
          </a:p>
          <a:p>
            <a:pPr indent="0" lvl="0" marL="0" rtl="0" algn="l">
              <a:lnSpc>
                <a:spcPct val="80000"/>
              </a:lnSpc>
              <a:spcBef>
                <a:spcPts val="252"/>
              </a:spcBef>
              <a:spcAft>
                <a:spcPts val="0"/>
              </a:spcAft>
              <a:buNone/>
            </a:pPr>
            <a:r>
              <a:t/>
            </a:r>
            <a:endParaRPr b="0" sz="839">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1" lang="en-US" sz="839">
                <a:latin typeface="Arial"/>
                <a:ea typeface="Arial"/>
                <a:cs typeface="Arial"/>
                <a:sym typeface="Arial"/>
              </a:rPr>
              <a:t>[Thông điệp chính]</a:t>
            </a:r>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Có rất nhiều sự linh hoạt hơn trong việc nhập và xử lý dữ liệu có giới hạn.</a:t>
            </a:r>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Điều này là do chúng tôi biết rằng cuối cùng sẽ có kết thúc và do đó, không cần phải xử lý theo thời gian thực.</a:t>
            </a:r>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Chúng tôi có thể nhập toàn bộ tập dữ liệu trước khi phải xử lý nó.</a:t>
            </a:r>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Đặt hàng cũng linh hoạt hơn nhiều vì dữ liệu có thể được xử lý sau khi lưu trữ.</a:t>
            </a:r>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Vì chúng tôi đã lưu trữ toàn bộ tập dữ liệu nên chúng tôi luôn có thể sử dụng dữ liệu để phù hợp với các điều kiện truy vấn của mình.</a:t>
            </a:r>
            <a:endParaRPr b="1"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40"/>
              <a:buFont typeface="Arial"/>
              <a:buNone/>
            </a:pPr>
            <a:r>
              <a:t/>
            </a:r>
            <a:endParaRPr b="1"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1" lang="en-US" sz="839">
                <a:solidFill>
                  <a:schemeClr val="dk1"/>
                </a:solidFill>
                <a:latin typeface="Arial"/>
                <a:ea typeface="Arial"/>
                <a:cs typeface="Arial"/>
                <a:sym typeface="Arial"/>
              </a:rPr>
              <a:t>[Tài liệu tham khảo]</a:t>
            </a:r>
            <a:endParaRPr/>
          </a:p>
          <a:p>
            <a:pPr indent="0" lvl="0" marL="0" rtl="0" algn="l">
              <a:lnSpc>
                <a:spcPct val="80000"/>
              </a:lnSpc>
              <a:spcBef>
                <a:spcPts val="252"/>
              </a:spcBef>
              <a:spcAft>
                <a:spcPts val="0"/>
              </a:spcAft>
              <a:buNone/>
            </a:pPr>
            <a:r>
              <a:rPr b="0" lang="en-US" sz="839">
                <a:solidFill>
                  <a:schemeClr val="dk1"/>
                </a:solidFill>
                <a:latin typeface="Arial"/>
                <a:ea typeface="Arial"/>
                <a:cs typeface="Arial"/>
                <a:sym typeface="Arial"/>
              </a:rPr>
              <a:t>https://flink.apache.org/flink-architecture.html</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t/>
            </a:r>
            <a:endParaRPr sz="839">
              <a:latin typeface="Arial"/>
              <a:ea typeface="Arial"/>
              <a:cs typeface="Arial"/>
              <a:sym typeface="Arial"/>
            </a:endParaRPr>
          </a:p>
        </p:txBody>
      </p:sp>
      <p:sp>
        <p:nvSpPr>
          <p:cNvPr id="4609" name="Google Shape;4609;p24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p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Giải thích khái niệm và đặc điểm của khóa ngoại.</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584" name="Google Shape;584;p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1" name="Shape 4661"/>
        <p:cNvGrpSpPr/>
        <p:nvPr/>
      </p:nvGrpSpPr>
      <p:grpSpPr>
        <a:xfrm>
          <a:off x="0" y="0"/>
          <a:ext cx="0" cy="0"/>
          <a:chOff x="0" y="0"/>
          <a:chExt cx="0" cy="0"/>
        </a:xfrm>
      </p:grpSpPr>
      <p:sp>
        <p:nvSpPr>
          <p:cNvPr id="4662" name="Google Shape;4662;p25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3" name="Google Shape;4663;p25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https://www.oreilly.com/radar/questioning-the-lambda-architecture/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https://www.youtube.com/watch?v=fU9hR3kiOK0&amp;ab_channel=StrangeLoopConference</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664" name="Google Shape;4664;p25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5" name="Shape 4685"/>
        <p:cNvGrpSpPr/>
        <p:nvPr/>
      </p:nvGrpSpPr>
      <p:grpSpPr>
        <a:xfrm>
          <a:off x="0" y="0"/>
          <a:ext cx="0" cy="0"/>
          <a:chOff x="0" y="0"/>
          <a:chExt cx="0" cy="0"/>
        </a:xfrm>
      </p:grpSpPr>
      <p:sp>
        <p:nvSpPr>
          <p:cNvPr id="4686" name="Google Shape;4686;p25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7" name="Google Shape;4687;p25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360"/>
              </a:spcBef>
              <a:spcAft>
                <a:spcPts val="0"/>
              </a:spcAft>
              <a:buNone/>
            </a:pPr>
            <a:r>
              <a:rPr lang="en-US">
                <a:latin typeface="Arial"/>
                <a:ea typeface="Arial"/>
                <a:cs typeface="Arial"/>
                <a:sym typeface="Arial"/>
              </a:rPr>
              <a:t>Các phân vùng chủ đề Apache Kafka là các bản ghi giao dịch cam kết và có thể được coi là một tập hợp các giao dịch cơ sở dữ liệu được sắp xếp theo thứ tự.</a:t>
            </a:r>
            <a:endParaRPr/>
          </a:p>
          <a:p>
            <a:pPr indent="0" lvl="0" marL="0" rtl="0" algn="l">
              <a:spcBef>
                <a:spcPts val="360"/>
              </a:spcBef>
              <a:spcAft>
                <a:spcPts val="0"/>
              </a:spcAft>
              <a:buNone/>
            </a:pPr>
            <a:r>
              <a:rPr lang="en-US">
                <a:latin typeface="Arial"/>
                <a:ea typeface="Arial"/>
                <a:cs typeface="Arial"/>
                <a:sym typeface="Arial"/>
              </a:rPr>
              <a:t>Chúng tôi có thể điều chỉnh thời gian lưu giữ cho từng chủ đề để quay ngược thời gian mà chúng tôi muốn xem xét các giao dịch lịch sử.</a:t>
            </a:r>
            <a:endParaRPr/>
          </a:p>
          <a:p>
            <a:pPr indent="0" lvl="0" marL="0" rtl="0" algn="l">
              <a:spcBef>
                <a:spcPts val="360"/>
              </a:spcBef>
              <a:spcAft>
                <a:spcPts val="0"/>
              </a:spcAft>
              <a:buNone/>
            </a:pPr>
            <a:r>
              <a:rPr lang="en-US">
                <a:latin typeface="Arial"/>
                <a:ea typeface="Arial"/>
                <a:cs typeface="Arial"/>
                <a:sym typeface="Arial"/>
              </a:rPr>
              <a:t>Kafka cho phép đọc các giao dịch này từ đầu hoặc mới nhất.</a:t>
            </a:r>
            <a:endParaRPr/>
          </a:p>
          <a:p>
            <a:pPr indent="0" lvl="0" marL="0" rtl="0" algn="l">
              <a:spcBef>
                <a:spcPts val="360"/>
              </a:spcBef>
              <a:spcAft>
                <a:spcPts val="0"/>
              </a:spcAft>
              <a:buNone/>
            </a:pPr>
            <a:r>
              <a:rPr lang="en-US">
                <a:latin typeface="Arial"/>
                <a:ea typeface="Arial"/>
                <a:cs typeface="Arial"/>
                <a:sym typeface="Arial"/>
              </a:rPr>
              <a:t>Nếu chúng ta đọc một chủ đề ngay từ đầu, chúng ta sẽ lướt qua tất cả các giao dịch lịch sử một cách hiệu quả.</a:t>
            </a:r>
            <a:endParaRPr/>
          </a:p>
          <a:p>
            <a:pPr indent="0" lvl="0" marL="0" rtl="0" algn="l">
              <a:spcBef>
                <a:spcPts val="360"/>
              </a:spcBef>
              <a:spcAft>
                <a:spcPts val="0"/>
              </a:spcAft>
              <a:buNone/>
            </a:pPr>
            <a:r>
              <a:rPr lang="en-US">
                <a:latin typeface="Arial"/>
                <a:ea typeface="Arial"/>
                <a:cs typeface="Arial"/>
                <a:sym typeface="Arial"/>
              </a:rPr>
              <a:t>Khi ứng dụng bắt kịp và bắt đầu đọc giao dịch mới nhất, chúng ta hiện đã tạo một chế độ xem tổng thể, bao gồm chế độ xem lịch sử và hiện tại của giao dịch.</a:t>
            </a:r>
            <a:endParaRPr/>
          </a:p>
          <a:p>
            <a:pPr indent="0" lvl="0" marL="0" rtl="0" algn="l">
              <a:spcBef>
                <a:spcPts val="360"/>
              </a:spcBef>
              <a:spcAft>
                <a:spcPts val="0"/>
              </a:spcAft>
              <a:buNone/>
            </a:pPr>
            <a:r>
              <a:rPr lang="en-US">
                <a:latin typeface="Arial"/>
                <a:ea typeface="Arial"/>
                <a:cs typeface="Arial"/>
                <a:sym typeface="Arial"/>
              </a:rPr>
              <a:t>Điều này có thể được truy vấn bởi cùng một ứng dụng và không cần một quy trình riêng để tạo chế độ xem lịch sử.</a:t>
            </a:r>
            <a:endParaRPr>
              <a:latin typeface="Arial"/>
              <a:ea typeface="Arial"/>
              <a:cs typeface="Arial"/>
              <a:sym typeface="Arial"/>
            </a:endParaRPr>
          </a:p>
        </p:txBody>
      </p:sp>
      <p:sp>
        <p:nvSpPr>
          <p:cNvPr id="4688" name="Google Shape;4688;p25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9" name="Shape 4749"/>
        <p:cNvGrpSpPr/>
        <p:nvPr/>
      </p:nvGrpSpPr>
      <p:grpSpPr>
        <a:xfrm>
          <a:off x="0" y="0"/>
          <a:ext cx="0" cy="0"/>
          <a:chOff x="0" y="0"/>
          <a:chExt cx="0" cy="0"/>
        </a:xfrm>
      </p:grpSpPr>
      <p:sp>
        <p:nvSpPr>
          <p:cNvPr id="4750" name="Google Shape;4750;p25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1" name="Google Shape;4751;p25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[Thông điệp chính]</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Từ slide trước, chúng tôi đã xem xét rằng trong Kafka, chúng tôi có thể đặt thời gian lưu giữ của một chủ đề và hướng dẫn bất kỳ người tiêu dùng Kafka nào đọc từ đầu hoặc từ các tin nhắn mới nhất.</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Trong phương pháp này, chúng tôi sử dụng các tính năng này để bắt đầu tác vụ xử lý luồng thứ hai.</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Công việc đầu tiên tiếp tục phục vụ cho đến khi công việc thứ hai hoàn thành việc đọc tất cả các giao dịch lịch sử cũ (vì chúng tôi đã đặt nó để đọc từ đầu) và cập nhật các giao dịch mới nhất.</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Kết quả của quá trình thứ hai này được lưu vào một bảng đầu ra mới.</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này là để quy trình đầu tiên có thể tiếp tục cập nhật bảng đầu ra cũ và ứng dụng tiếp tục tham chiếu đến bảng cũ này cho các truy vấn của nó cho đến khi quy trình thứ hai bắt kịp các giao dịch hiện tại.</a:t>
            </a:r>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Sau khi bắt kịp, bây giờ chúng tôi hướng ứng dụng tham chiếu đến đầu ra mới được tạo kết hợp tất cả dữ liệu cũ cũng như dữ liệu mới.</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https://www.oreilly.com/radar/questioning-the-lambda-architecture/</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lang="en-US" sz="1110">
                <a:latin typeface="Arial"/>
                <a:ea typeface="Arial"/>
                <a:cs typeface="Arial"/>
                <a:sym typeface="Arial"/>
              </a:rPr>
              <a:t>https://www.youtube.com/watch?v=fU9hR3kiOK0&amp;ab_channel=StrangeLoopConference</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spcBef>
                <a:spcPts val="333"/>
              </a:spcBef>
              <a:spcAft>
                <a:spcPts val="0"/>
              </a:spcAft>
              <a:buNone/>
            </a:pPr>
            <a:r>
              <a:t/>
            </a:r>
            <a:endParaRPr sz="1110"/>
          </a:p>
        </p:txBody>
      </p:sp>
      <p:sp>
        <p:nvSpPr>
          <p:cNvPr id="4752" name="Google Shape;4752;p25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0" name="Shape 4780"/>
        <p:cNvGrpSpPr/>
        <p:nvPr/>
      </p:nvGrpSpPr>
      <p:grpSpPr>
        <a:xfrm>
          <a:off x="0" y="0"/>
          <a:ext cx="0" cy="0"/>
          <a:chOff x="0" y="0"/>
          <a:chExt cx="0" cy="0"/>
        </a:xfrm>
      </p:grpSpPr>
      <p:sp>
        <p:nvSpPr>
          <p:cNvPr id="4781" name="Google Shape;4781;p25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2" name="Google Shape;4782;p25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của các chương trình.</a:t>
            </a:r>
            <a:endParaRPr/>
          </a:p>
        </p:txBody>
      </p:sp>
      <p:sp>
        <p:nvSpPr>
          <p:cNvPr id="4783" name="Google Shape;4783;p25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9" name="Shape 4839"/>
        <p:cNvGrpSpPr/>
        <p:nvPr/>
      </p:nvGrpSpPr>
      <p:grpSpPr>
        <a:xfrm>
          <a:off x="0" y="0"/>
          <a:ext cx="0" cy="0"/>
          <a:chOff x="0" y="0"/>
          <a:chExt cx="0" cy="0"/>
        </a:xfrm>
      </p:grpSpPr>
      <p:sp>
        <p:nvSpPr>
          <p:cNvPr id="4840" name="Google Shape;4840;p25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1" name="Google Shape;4841;p25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của các chương trình.</a:t>
            </a:r>
            <a:endParaRPr/>
          </a:p>
        </p:txBody>
      </p:sp>
      <p:sp>
        <p:nvSpPr>
          <p:cNvPr id="4842" name="Google Shape;4842;p25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8" name="Shape 4898"/>
        <p:cNvGrpSpPr/>
        <p:nvPr/>
      </p:nvGrpSpPr>
      <p:grpSpPr>
        <a:xfrm>
          <a:off x="0" y="0"/>
          <a:ext cx="0" cy="0"/>
          <a:chOff x="0" y="0"/>
          <a:chExt cx="0" cy="0"/>
        </a:xfrm>
      </p:grpSpPr>
      <p:sp>
        <p:nvSpPr>
          <p:cNvPr id="4899" name="Google Shape;4899;p255: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00" name="Google Shape;4900;p25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Chuẩn hóa cơ sở dữ liệu là quá trình cấu trúc cơ sở dữ liệu, thường là cơ sở dữ liệu quan hệ, theo một loạt cái gọi là biểu mẫu chuẩn nhằm giảm dư thừa dữ liệu và cải thiện tính toàn vẹn của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Nó lần đầu tiên được đề xuất bởi Edgar F. Codd như là một phần của mô hình quan hệ của ông.</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Chuẩn hóa đòi hỏi phải tổ chức các cột (thuộc tính) và bảng (quan hệ) của cơ sở dữ liệu để đảm bảo rằng các phần phụ thuộc của chúng được thực thi đúng bởi các ràng buộc toàn vẹn của cơ sở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Nó được thực hiện bằng cách áp dụng một số quy tắc chính thức hoặc bằng quá trình tổng hợp (tạo thiết kế cơ sở dữ liệu mới) hoặc phân tách (cải thiện thiết kế cơ sở dữ liệu hiện có).</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https://en.wikipedia.org/wiki/Database_normalization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593" name="Google Shape;593;p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p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Trước khi học hệ sinh thái để xử lý dữ liệu lớn, hãy hiểu các khái niệm về SQL và DBMS, là các ngôn ngữ phân tích dữ liệu tiêu chuẩn và giải thích các nền tảng dữ liệu lớn (Hive, Impala) bằng cách sử dụng chúng.</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360"/>
              </a:spcBef>
              <a:spcAft>
                <a:spcPts val="0"/>
              </a:spcAft>
              <a:buNone/>
            </a:pPr>
            <a:r>
              <a:rPr lang="en-US">
                <a:latin typeface="Arial"/>
                <a:ea typeface="Arial"/>
                <a:cs typeface="Arial"/>
                <a:sym typeface="Arial"/>
              </a:rPr>
              <a:t>SQL là viết tắt của Ngôn ngữ truy vấn có cấu trúc.</a:t>
            </a:r>
            <a:endParaRPr/>
          </a:p>
          <a:p>
            <a:pPr indent="0" lvl="0" marL="0" rtl="0" algn="l">
              <a:spcBef>
                <a:spcPts val="360"/>
              </a:spcBef>
              <a:spcAft>
                <a:spcPts val="0"/>
              </a:spcAft>
              <a:buNone/>
            </a:pPr>
            <a:r>
              <a:rPr lang="en-US">
                <a:latin typeface="Arial"/>
                <a:ea typeface="Arial"/>
                <a:cs typeface="Arial"/>
                <a:sym typeface="Arial"/>
              </a:rPr>
              <a:t>SQL là ngôn ngữ dành riêng cho miền được sử dụng trong lập trình và được thiết kế để quản lý dữ liệu được giữ trong hệ thống quản lý cơ sở dữ liệu quan hệ (RDBMS) hoặc để xử lý luồng trong hệ thống quản lý luồng dữ liệu quan hệ (RDSMS).</a:t>
            </a:r>
            <a:endParaRPr/>
          </a:p>
          <a:p>
            <a:pPr indent="0" lvl="0" marL="0" rtl="0" algn="l">
              <a:spcBef>
                <a:spcPts val="360"/>
              </a:spcBef>
              <a:spcAft>
                <a:spcPts val="0"/>
              </a:spcAft>
              <a:buNone/>
            </a:pPr>
            <a:r>
              <a:rPr lang="en-US">
                <a:latin typeface="Arial"/>
                <a:ea typeface="Arial"/>
                <a:cs typeface="Arial"/>
                <a:sym typeface="Arial"/>
              </a:rPr>
              <a:t>Nó đặc biệt hữu ích trong việc xử lý dữ liệu có cấu trúc, tức là dữ liệu kết hợp các mối quan hệ giữa các thực thể và biến.</a:t>
            </a:r>
            <a:endParaRPr>
              <a:latin typeface="Arial"/>
              <a:ea typeface="Arial"/>
              <a:cs typeface="Arial"/>
              <a:sym typeface="Arial"/>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https://en.wikipedia.org/wiki/SQL</a:t>
            </a:r>
            <a:endParaRPr>
              <a:latin typeface="Arial"/>
              <a:ea typeface="Arial"/>
              <a:cs typeface="Arial"/>
              <a:sym typeface="Arial"/>
            </a:endParaRPr>
          </a:p>
        </p:txBody>
      </p:sp>
      <p:sp>
        <p:nvSpPr>
          <p:cNvPr id="602" name="Google Shape;602;p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Từ quan điểm của nhà phân tích, các yếu tố quan trọng là DML và DDL, sẽ được thảo luận chi tiết sau.</a:t>
            </a:r>
            <a:endParaRPr b="0" sz="1200">
              <a:solidFill>
                <a:schemeClr val="dk1"/>
              </a:solidFill>
            </a:endParaRPr>
          </a:p>
        </p:txBody>
      </p:sp>
      <p:sp>
        <p:nvSpPr>
          <p:cNvPr id="611" name="Google Shape;611;p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SQL ban đầu được phát triển tại IBM bởi Donald D. Chamberlin và Raymond F.</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Boyce sau khi biết về mô hình quan hệ từ Edgar F.</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Codd vào đầu những năm 1970.</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Phiên bản này, ban đầu được gọi là SEQUEL (Ngôn ngữ truy vấn tiếng Anh có cấu trúc), được thiết kế để thao tác và truy xuất dữ liệu được lưu trữ trong hệ thống quản lý cơ sở dữ liệu gần như quan hệ ban đầu của IBM, System R, mà một nhóm tại Phòng thí nghiệm nghiên cứu IBM San Jose đã phát triển trong những năm 1970.</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Nỗ lực đầu tiên của Chamberlin và Boyce đối với ngôn ngữ cơ sở dữ liệu quan hệ là Square, nhưng ngôn ngữ này khó sử dụng do ký hiệu chỉ số dưới.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Sau khi chuyển đến Phòng thí nghiệm Nghiên cứu San Jose vào năm 1973, họ bắt đầu làm việc trên PHẦN tiếp theo.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Từ viết tắt SEQUEL sau đó được đổi thành SQL vì "SEQUEL" là nhãn hiệu của công ty Hawker Siddeley Dynamics Engineering Limited có trụ sở tại Vương quốc Anh.</a:t>
            </a:r>
            <a:endParaRPr/>
          </a:p>
        </p:txBody>
      </p:sp>
      <p:sp>
        <p:nvSpPr>
          <p:cNvPr id="637" name="Google Shape;637;p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2" name="Google Shape;112;p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p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Mô tả rằng SQL được sử dụng để truy xuất dữ liệu hoặc giao diện với cơ sở dữ liệu quan hệ.</a:t>
            </a:r>
            <a:endParaRPr/>
          </a:p>
          <a:p>
            <a:pPr indent="0" lvl="0" marL="0" rtl="0" algn="l">
              <a:spcBef>
                <a:spcPts val="360"/>
              </a:spcBef>
              <a:spcAft>
                <a:spcPts val="0"/>
              </a:spcAft>
              <a:buNone/>
            </a:pPr>
            <a:r>
              <a:rPr lang="en-US">
                <a:latin typeface="Arial"/>
                <a:ea typeface="Arial"/>
                <a:cs typeface="Arial"/>
                <a:sym typeface="Arial"/>
              </a:rPr>
              <a:t>Chúng tôi sẽ trình bày chi tiết hơn trong các slide tiếp theo.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endParaRPr>
          </a:p>
        </p:txBody>
      </p:sp>
      <p:sp>
        <p:nvSpPr>
          <p:cNvPr id="682" name="Google Shape;682;p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0" name="Google Shape;690;p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SQL là viết tắt của Ngôn ngữ truy vấn có cấu trúc.</a:t>
            </a:r>
            <a:endParaRPr/>
          </a:p>
          <a:p>
            <a:pPr indent="0" lvl="0" marL="0" rtl="0" algn="l">
              <a:spcBef>
                <a:spcPts val="360"/>
              </a:spcBef>
              <a:spcAft>
                <a:spcPts val="0"/>
              </a:spcAft>
              <a:buNone/>
            </a:pPr>
            <a:r>
              <a:rPr lang="en-US">
                <a:latin typeface="Arial"/>
                <a:ea typeface="Arial"/>
                <a:cs typeface="Arial"/>
                <a:sym typeface="Arial"/>
              </a:rPr>
              <a:t>Các lệnh SQL là các hướng dẫn được sử dụng để giao tiếp với cơ sở dữ liệu nhằm thực hiện các tác vụ, chức năng và truy vấn dữ liệu.</a:t>
            </a:r>
            <a:endParaRPr/>
          </a:p>
          <a:p>
            <a:pPr indent="0" lvl="0" marL="0" rtl="0" algn="l">
              <a:spcBef>
                <a:spcPts val="360"/>
              </a:spcBef>
              <a:spcAft>
                <a:spcPts val="0"/>
              </a:spcAft>
              <a:buNone/>
            </a:pPr>
            <a:r>
              <a:rPr lang="en-US">
                <a:latin typeface="Arial"/>
                <a:ea typeface="Arial"/>
                <a:cs typeface="Arial"/>
                <a:sym typeface="Arial"/>
              </a:rPr>
              <a:t>Các lệnh SQL có thể được sử dụng để tìm kiếm cơ sở dữ liệu và thực hiện các chức năng khác như tạo bảng, thêm dữ liệu vào bảng, sửa đổi dữ liệu và xóa bảng.</a:t>
            </a:r>
            <a:endParaRPr b="0" sz="1200">
              <a:solidFill>
                <a:schemeClr val="dk1"/>
              </a:solidFill>
              <a:latin typeface="Arial"/>
              <a:ea typeface="Arial"/>
              <a:cs typeface="Arial"/>
              <a:sym typeface="Arial"/>
            </a:endParaRPr>
          </a:p>
        </p:txBody>
      </p:sp>
      <p:sp>
        <p:nvSpPr>
          <p:cNvPr id="691" name="Google Shape;691;p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Mô tả ngắn gọn quy trình SQL và mối quan hệ giữa các thành phần chính bằng hình ảnh.</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700" name="Google Shape;700;p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Từ khóa: Mỗi câu lệnh SQL chứa một hoặc nhiều từ khóa.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Mã định danh: Mã định danh là tên của một đối tượng trong cơ sở dữ liệu, chẳng hạn như ID người dùng, bảng và cột.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Chuỗi: Một chuỗi có thể là một chuỗi ký tự hoặc một biểu thức có kiểu dữ liệu VARCHAR hoặc CHAR.</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Biểu thức: Một biểu thức bao gồm một số thành phần: hằng số, toán tử SQL, tên cột và truy vấn con.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kiện tìm kiếm: Điều kiện được sử dụng để chọn một tập hợp con các hàng từ bảng hoặc để kiểm soát các câu lệnh, chẳng hạn như câu lệnh IF để xác định kiểm soát luồng.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Giá trị Đặc biệt: Các giá trị đặc biệt nên được sử dụng làm giá trị mặc định của biểu thức và cột khi tạo bảng.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Biến: Sybase IQ hỗ trợ biến cục bộ, biến toàn cầu và biến cấp độ kết nối.</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 thích: Chú thích là một phần tử SQL khác được sử dụng để đính kèm văn bản mô tả vào một câu lệnh hoặc khối câu lệnh SQL. Máy chủ cơ sở dữ liệu không chạy bình luận.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Giá trị NULL: Sử dụng NULL để giúp chỉ định các giá trị không xác định, bị thiếu hoặc không áp dụng được.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721" name="Google Shape;721;p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9" name="Google Shape;739;p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DDL là một cú pháp để tạo và sửa đổi các đối tượng cơ sở dữ liệu như bảng, chỉ mục và các câu lệnh DDL tương tự như ngôn ngữ lập trình.</a:t>
            </a:r>
            <a:endParaRPr>
              <a:latin typeface="Arial"/>
              <a:ea typeface="Arial"/>
              <a:cs typeface="Arial"/>
              <a:sym typeface="Arial"/>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https://en.wikipedia.org/wiki/Data_definition_language</a:t>
            </a:r>
            <a:endParaRPr/>
          </a:p>
          <a:p>
            <a:pPr indent="0" lvl="0" marL="0" rtl="0" algn="l">
              <a:spcBef>
                <a:spcPts val="360"/>
              </a:spcBef>
              <a:spcAft>
                <a:spcPts val="0"/>
              </a:spcAft>
              <a:buNone/>
            </a:pPr>
            <a:r>
              <a:t/>
            </a:r>
            <a:endParaRPr>
              <a:latin typeface="Arial"/>
              <a:ea typeface="Arial"/>
              <a:cs typeface="Arial"/>
              <a:sym typeface="Arial"/>
            </a:endParaRPr>
          </a:p>
        </p:txBody>
      </p:sp>
      <p:sp>
        <p:nvSpPr>
          <p:cNvPr id="740" name="Google Shape;740;p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p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1110">
                <a:latin typeface="Arial"/>
                <a:ea typeface="Arial"/>
                <a:cs typeface="Arial"/>
                <a:sym typeface="Arial"/>
              </a:rPr>
              <a:t>[Hướng dẫn của giảng viên]</a:t>
            </a:r>
            <a:endParaRPr b="1" sz="1110">
              <a:latin typeface="Arial"/>
              <a:ea typeface="Arial"/>
              <a:cs typeface="Arial"/>
              <a:sym typeface="Arial"/>
            </a:endParaRPr>
          </a:p>
          <a:p>
            <a:pPr indent="0" lvl="0" marL="0" rtl="0" algn="l">
              <a:spcBef>
                <a:spcPts val="333"/>
              </a:spcBef>
              <a:spcAft>
                <a:spcPts val="0"/>
              </a:spcAft>
              <a:buNone/>
            </a:pPr>
            <a:r>
              <a:rPr lang="en-US" sz="1110">
                <a:latin typeface="Arial"/>
                <a:ea typeface="Arial"/>
                <a:cs typeface="Arial"/>
                <a:sym typeface="Arial"/>
              </a:rPr>
              <a:t>Cụm cơ sở dữ liệu PostgreSQL chứa một hoặc nhiều cơ sở dữ liệu được đặt tên. Người dùng và nhóm người dùng được chia sẻ trên toàn bộ cụm nhưng không có dữ liệu nào khác được chia sẻ trên cơ sở dữ liệu.</a:t>
            </a:r>
            <a:endParaRPr/>
          </a:p>
          <a:p>
            <a:pPr indent="0" lvl="0" marL="0" rtl="0" algn="l">
              <a:spcBef>
                <a:spcPts val="333"/>
              </a:spcBef>
              <a:spcAft>
                <a:spcPts val="0"/>
              </a:spcAft>
              <a:buNone/>
            </a:pPr>
            <a:r>
              <a:rPr lang="en-US" sz="1110">
                <a:latin typeface="Arial"/>
                <a:ea typeface="Arial"/>
                <a:cs typeface="Arial"/>
                <a:sym typeface="Arial"/>
              </a:rPr>
              <a:t>Bất kỳ kết nối máy khách cụ thể nào với máy chủ chỉ có thể truy cập dữ liệu trong một cơ sở dữ liệu duy nhất, cơ sở dữ liệu được chỉ định trong yêu cầu kết nối.</a:t>
            </a:r>
            <a:endParaRPr/>
          </a:p>
          <a:p>
            <a:pPr indent="0" lvl="0" marL="0" rtl="0" algn="l">
              <a:spcBef>
                <a:spcPts val="333"/>
              </a:spcBef>
              <a:spcAft>
                <a:spcPts val="0"/>
              </a:spcAft>
              <a:buNone/>
            </a:pPr>
            <a:r>
              <a:rPr lang="en-US" sz="1110">
                <a:latin typeface="Arial"/>
                <a:ea typeface="Arial"/>
                <a:cs typeface="Arial"/>
                <a:sym typeface="Arial"/>
              </a:rPr>
              <a:t>Cơ sở dữ liệu chứa một hoặc nhiều lược đồ được đặt tên, do đó chứa các bảng.</a:t>
            </a:r>
            <a:endParaRPr/>
          </a:p>
          <a:p>
            <a:pPr indent="0" lvl="0" marL="0" rtl="0" algn="l">
              <a:spcBef>
                <a:spcPts val="333"/>
              </a:spcBef>
              <a:spcAft>
                <a:spcPts val="0"/>
              </a:spcAft>
              <a:buNone/>
            </a:pPr>
            <a:r>
              <a:rPr lang="en-US" sz="1110">
                <a:latin typeface="Arial"/>
                <a:ea typeface="Arial"/>
                <a:cs typeface="Arial"/>
                <a:sym typeface="Arial"/>
              </a:rPr>
              <a:t>Lược đồ cũng chứa các loại đối tượng được đặt tên khác, bao gồm kiểu dữ liệu, hàm và toán tử.</a:t>
            </a:r>
            <a:endParaRPr/>
          </a:p>
          <a:p>
            <a:pPr indent="0" lvl="0" marL="0" rtl="0" algn="l">
              <a:spcBef>
                <a:spcPts val="333"/>
              </a:spcBef>
              <a:spcAft>
                <a:spcPts val="0"/>
              </a:spcAft>
              <a:buNone/>
            </a:pPr>
            <a:r>
              <a:t/>
            </a:r>
            <a:endParaRPr sz="1110">
              <a:latin typeface="Arial"/>
              <a:ea typeface="Arial"/>
              <a:cs typeface="Arial"/>
              <a:sym typeface="Arial"/>
            </a:endParaRPr>
          </a:p>
          <a:p>
            <a:pPr indent="0" lvl="0" marL="0" rtl="0" algn="l">
              <a:spcBef>
                <a:spcPts val="333"/>
              </a:spcBef>
              <a:spcAft>
                <a:spcPts val="0"/>
              </a:spcAft>
              <a:buNone/>
            </a:pPr>
            <a:r>
              <a:rPr lang="en-US" sz="1110">
                <a:latin typeface="Arial"/>
                <a:ea typeface="Arial"/>
                <a:cs typeface="Arial"/>
                <a:sym typeface="Arial"/>
              </a:rPr>
              <a:t>Tên đối tượng giống nhau có thể được sử dụng trong các lược đồ khác nhau mà không có xung đột; ví dụ: cả lược đồ1 và lược đồ2 đều có thể chứa các bảng có tên là tài khoản.</a:t>
            </a:r>
            <a:endParaRPr/>
          </a:p>
          <a:p>
            <a:pPr indent="0" lvl="0" marL="0" rtl="0" algn="l">
              <a:spcBef>
                <a:spcPts val="333"/>
              </a:spcBef>
              <a:spcAft>
                <a:spcPts val="0"/>
              </a:spcAft>
              <a:buNone/>
            </a:pPr>
            <a:r>
              <a:rPr lang="en-US" sz="1110">
                <a:latin typeface="Arial"/>
                <a:ea typeface="Arial"/>
                <a:cs typeface="Arial"/>
                <a:sym typeface="Arial"/>
              </a:rPr>
              <a:t>Không giống như cơ sở dữ liệu, các lược đồ không bị tách biệt một cách cứng nhắc: người dùng có thể truy cập các đối tượng trong bất kỳ lược đồ nào trong cơ sở dữ liệu mà anh ta được kết nối, nếu anh ta có đặc quyền để làm như vậy.</a:t>
            </a:r>
            <a:endParaRPr/>
          </a:p>
          <a:p>
            <a:pPr indent="0" lvl="0" marL="0" rtl="0" algn="l">
              <a:spcBef>
                <a:spcPts val="333"/>
              </a:spcBef>
              <a:spcAft>
                <a:spcPts val="0"/>
              </a:spcAft>
              <a:buNone/>
            </a:pPr>
            <a:r>
              <a:rPr lang="en-US" sz="1110">
                <a:latin typeface="Arial"/>
                <a:ea typeface="Arial"/>
                <a:cs typeface="Arial"/>
                <a:sym typeface="Arial"/>
              </a:rPr>
              <a:t>Schema là một tập hợp các bảng, một khái niệm được sử dụng trong postgreSQL và không được sử dụng trong các cơ sở dữ liệu khác.</a:t>
            </a:r>
            <a:endParaRPr/>
          </a:p>
          <a:p>
            <a:pPr indent="0" lvl="0" marL="0" rtl="0" algn="l">
              <a:spcBef>
                <a:spcPts val="333"/>
              </a:spcBef>
              <a:spcAft>
                <a:spcPts val="0"/>
              </a:spcAft>
              <a:buNone/>
            </a:pPr>
            <a:r>
              <a:rPr lang="en-US" sz="1110">
                <a:latin typeface="Arial"/>
                <a:ea typeface="Arial"/>
                <a:cs typeface="Arial"/>
                <a:sym typeface="Arial"/>
              </a:rPr>
              <a:t>Cụm &gt;&gt; DB &gt;&gt; Lược đồ &gt;&gt; bảng (chức năng, chế độ xem ...) &gt;&gt; Tuple &gt; cột</a:t>
            </a:r>
            <a:endParaRPr sz="1110">
              <a:latin typeface="Arial"/>
              <a:ea typeface="Arial"/>
              <a:cs typeface="Arial"/>
              <a:sym typeface="Arial"/>
            </a:endParaRPr>
          </a:p>
          <a:p>
            <a:pPr indent="0" lvl="0" marL="0" rtl="0" algn="l">
              <a:spcBef>
                <a:spcPts val="333"/>
              </a:spcBef>
              <a:spcAft>
                <a:spcPts val="0"/>
              </a:spcAft>
              <a:buNone/>
            </a:pPr>
            <a:r>
              <a:t/>
            </a:r>
            <a:endParaRPr b="1"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solidFill>
                  <a:schemeClr val="dk1"/>
                </a:solidFill>
                <a:latin typeface="Arial"/>
                <a:ea typeface="Arial"/>
                <a:cs typeface="Arial"/>
                <a:sym typeface="Arial"/>
              </a:rPr>
              <a:t>[Tài liệu tham khảo]</a:t>
            </a:r>
            <a:endParaRPr sz="1110">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https://www.postgresql.org/</a:t>
            </a:r>
            <a:endParaRPr b="0" sz="1110">
              <a:solidFill>
                <a:schemeClr val="dk1"/>
              </a:solidFill>
              <a:latin typeface="Arial"/>
              <a:ea typeface="Arial"/>
              <a:cs typeface="Arial"/>
              <a:sym typeface="Arial"/>
            </a:endParaRPr>
          </a:p>
          <a:p>
            <a:pPr indent="0" lvl="0" marL="0" rtl="0" algn="l">
              <a:spcBef>
                <a:spcPts val="333"/>
              </a:spcBef>
              <a:spcAft>
                <a:spcPts val="0"/>
              </a:spcAft>
              <a:buNone/>
            </a:pPr>
            <a:r>
              <a:t/>
            </a:r>
            <a:endParaRPr sz="1110">
              <a:latin typeface="Arial"/>
              <a:ea typeface="Arial"/>
              <a:cs typeface="Arial"/>
              <a:sym typeface="Arial"/>
            </a:endParaRPr>
          </a:p>
        </p:txBody>
      </p:sp>
      <p:sp>
        <p:nvSpPr>
          <p:cNvPr id="749" name="Google Shape;749;p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9" name="Google Shape;759;p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020">
                <a:latin typeface="Arial"/>
                <a:ea typeface="Arial"/>
                <a:cs typeface="Arial"/>
                <a:sym typeface="Arial"/>
              </a:rPr>
              <a:t>[Hướng dẫn của giảng viên] </a:t>
            </a:r>
            <a:endParaRPr/>
          </a:p>
          <a:p>
            <a:pPr indent="0" lvl="0" marL="0" rtl="0" algn="l">
              <a:lnSpc>
                <a:spcPct val="80000"/>
              </a:lnSpc>
              <a:spcBef>
                <a:spcPts val="306"/>
              </a:spcBef>
              <a:spcAft>
                <a:spcPts val="0"/>
              </a:spcAft>
              <a:buNone/>
            </a:pPr>
            <a:r>
              <a:rPr lang="en-US" sz="1020">
                <a:latin typeface="Arial"/>
                <a:ea typeface="Arial"/>
                <a:cs typeface="Arial"/>
                <a:sym typeface="Arial"/>
              </a:rPr>
              <a:t>Trước tiên, hãy chỉ định tên của bảng sau từ khóa CREATE TABLE.</a:t>
            </a:r>
            <a:endParaRPr/>
          </a:p>
          <a:p>
            <a:pPr indent="0" lvl="0" marL="0" rtl="0" algn="l">
              <a:lnSpc>
                <a:spcPct val="80000"/>
              </a:lnSpc>
              <a:spcBef>
                <a:spcPts val="306"/>
              </a:spcBef>
              <a:spcAft>
                <a:spcPts val="0"/>
              </a:spcAft>
              <a:buNone/>
            </a:pPr>
            <a:r>
              <a:t/>
            </a:r>
            <a:endParaRPr sz="1020">
              <a:latin typeface="Arial"/>
              <a:ea typeface="Arial"/>
              <a:cs typeface="Arial"/>
              <a:sym typeface="Arial"/>
            </a:endParaRPr>
          </a:p>
          <a:p>
            <a:pPr indent="0" lvl="0" marL="0" rtl="0" algn="l">
              <a:lnSpc>
                <a:spcPct val="80000"/>
              </a:lnSpc>
              <a:spcBef>
                <a:spcPts val="306"/>
              </a:spcBef>
              <a:spcAft>
                <a:spcPts val="0"/>
              </a:spcAft>
              <a:buNone/>
            </a:pPr>
            <a:r>
              <a:rPr lang="en-US" sz="1020">
                <a:latin typeface="Arial"/>
                <a:ea typeface="Arial"/>
                <a:cs typeface="Arial"/>
                <a:sym typeface="Arial"/>
              </a:rPr>
              <a:t>Thứ hai, tạo một bảng đã tồn tại sẽ dẫn đến lỗi.</a:t>
            </a:r>
            <a:endParaRPr/>
          </a:p>
          <a:p>
            <a:pPr indent="0" lvl="0" marL="0" rtl="0" algn="l">
              <a:lnSpc>
                <a:spcPct val="80000"/>
              </a:lnSpc>
              <a:spcBef>
                <a:spcPts val="306"/>
              </a:spcBef>
              <a:spcAft>
                <a:spcPts val="0"/>
              </a:spcAft>
              <a:buNone/>
            </a:pPr>
            <a:r>
              <a:rPr lang="en-US" sz="1020">
                <a:latin typeface="Arial"/>
                <a:ea typeface="Arial"/>
                <a:cs typeface="Arial"/>
                <a:sym typeface="Arial"/>
              </a:rPr>
              <a:t>Tùy chọn NẾU KHÔNG TỒN TẠI chỉ cho phép bạn tạo bảng mới nếu nó không tồn tại.</a:t>
            </a:r>
            <a:endParaRPr/>
          </a:p>
          <a:p>
            <a:pPr indent="0" lvl="0" marL="0" rtl="0" algn="l">
              <a:lnSpc>
                <a:spcPct val="80000"/>
              </a:lnSpc>
              <a:spcBef>
                <a:spcPts val="306"/>
              </a:spcBef>
              <a:spcAft>
                <a:spcPts val="0"/>
              </a:spcAft>
              <a:buNone/>
            </a:pPr>
            <a:r>
              <a:rPr lang="en-US" sz="1020">
                <a:latin typeface="Arial"/>
                <a:ea typeface="Arial"/>
                <a:cs typeface="Arial"/>
                <a:sym typeface="Arial"/>
              </a:rPr>
              <a:t>Khi bạn sử dụng tùy chọn NẾU KHÔNG TỒN TẠI và bảng đã tồn tại.</a:t>
            </a:r>
            <a:endParaRPr/>
          </a:p>
          <a:p>
            <a:pPr indent="0" lvl="0" marL="0" rtl="0" algn="l">
              <a:lnSpc>
                <a:spcPct val="80000"/>
              </a:lnSpc>
              <a:spcBef>
                <a:spcPts val="306"/>
              </a:spcBef>
              <a:spcAft>
                <a:spcPts val="0"/>
              </a:spcAft>
              <a:buNone/>
            </a:pPr>
            <a:r>
              <a:t/>
            </a:r>
            <a:endParaRPr sz="1020">
              <a:latin typeface="Arial"/>
              <a:ea typeface="Arial"/>
              <a:cs typeface="Arial"/>
              <a:sym typeface="Arial"/>
            </a:endParaRPr>
          </a:p>
          <a:p>
            <a:pPr indent="0" lvl="0" marL="0" rtl="0" algn="l">
              <a:lnSpc>
                <a:spcPct val="80000"/>
              </a:lnSpc>
              <a:spcBef>
                <a:spcPts val="306"/>
              </a:spcBef>
              <a:spcAft>
                <a:spcPts val="0"/>
              </a:spcAft>
              <a:buNone/>
            </a:pPr>
            <a:r>
              <a:rPr lang="en-US" sz="1020">
                <a:latin typeface="Arial"/>
                <a:ea typeface="Arial"/>
                <a:cs typeface="Arial"/>
                <a:sym typeface="Arial"/>
              </a:rPr>
              <a:t>Thứ ba, chỉ định danh sách các cột trong bảng được phân tách bằng dấu phẩy.</a:t>
            </a:r>
            <a:endParaRPr/>
          </a:p>
          <a:p>
            <a:pPr indent="0" lvl="0" marL="0" rtl="0" algn="l">
              <a:lnSpc>
                <a:spcPct val="80000"/>
              </a:lnSpc>
              <a:spcBef>
                <a:spcPts val="306"/>
              </a:spcBef>
              <a:spcAft>
                <a:spcPts val="0"/>
              </a:spcAft>
              <a:buNone/>
            </a:pPr>
            <a:r>
              <a:rPr lang="en-US" sz="1020">
                <a:latin typeface="Arial"/>
                <a:ea typeface="Arial"/>
                <a:cs typeface="Arial"/>
                <a:sym typeface="Arial"/>
              </a:rPr>
              <a:t>Mỗi cột bao gồm tên cột, loại dữ liệu mà cột lưu trữ, độ dài của dữ liệu và ràng buộc cột.</a:t>
            </a:r>
            <a:endParaRPr/>
          </a:p>
          <a:p>
            <a:pPr indent="0" lvl="0" marL="0" rtl="0" algn="l">
              <a:lnSpc>
                <a:spcPct val="80000"/>
              </a:lnSpc>
              <a:spcBef>
                <a:spcPts val="306"/>
              </a:spcBef>
              <a:spcAft>
                <a:spcPts val="0"/>
              </a:spcAft>
              <a:buNone/>
            </a:pPr>
            <a:r>
              <a:rPr lang="en-US" sz="1020">
                <a:latin typeface="Arial"/>
                <a:ea typeface="Arial"/>
                <a:cs typeface="Arial"/>
                <a:sym typeface="Arial"/>
              </a:rPr>
              <a:t>Các ràng buộc cột xác định các quy tắc mà dữ liệu được lưu trữ trong cột phải tuân theo.</a:t>
            </a:r>
            <a:endParaRPr/>
          </a:p>
          <a:p>
            <a:pPr indent="0" lvl="0" marL="0" rtl="0" algn="l">
              <a:lnSpc>
                <a:spcPct val="80000"/>
              </a:lnSpc>
              <a:spcBef>
                <a:spcPts val="306"/>
              </a:spcBef>
              <a:spcAft>
                <a:spcPts val="0"/>
              </a:spcAft>
              <a:buNone/>
            </a:pPr>
            <a:r>
              <a:t/>
            </a:r>
            <a:endParaRPr sz="1020">
              <a:latin typeface="Arial"/>
              <a:ea typeface="Arial"/>
              <a:cs typeface="Arial"/>
              <a:sym typeface="Arial"/>
            </a:endParaRPr>
          </a:p>
          <a:p>
            <a:pPr indent="0" lvl="0" marL="0" rtl="0" algn="l">
              <a:lnSpc>
                <a:spcPct val="80000"/>
              </a:lnSpc>
              <a:spcBef>
                <a:spcPts val="306"/>
              </a:spcBef>
              <a:spcAft>
                <a:spcPts val="0"/>
              </a:spcAft>
              <a:buNone/>
            </a:pPr>
            <a:r>
              <a:rPr lang="en-US" sz="1020">
                <a:latin typeface="Arial"/>
                <a:ea typeface="Arial"/>
                <a:cs typeface="Arial"/>
                <a:sym typeface="Arial"/>
              </a:rPr>
              <a:t>Ví dụ: ràng buộc không null bắt buộc các giá trị trong cột không thể là NULL.</a:t>
            </a:r>
            <a:endParaRPr/>
          </a:p>
          <a:p>
            <a:pPr indent="0" lvl="0" marL="0" rtl="0" algn="l">
              <a:lnSpc>
                <a:spcPct val="80000"/>
              </a:lnSpc>
              <a:spcBef>
                <a:spcPts val="306"/>
              </a:spcBef>
              <a:spcAft>
                <a:spcPts val="0"/>
              </a:spcAft>
              <a:buNone/>
            </a:pPr>
            <a:r>
              <a:rPr lang="en-US" sz="1020">
                <a:latin typeface="Arial"/>
                <a:ea typeface="Arial"/>
                <a:cs typeface="Arial"/>
                <a:sym typeface="Arial"/>
              </a:rPr>
              <a:t>Các ràng buộc cột bao gồm các ràng buộc không null, duy nhất, khóa chính, kiểm tra, khóa ngoại.</a:t>
            </a:r>
            <a:endParaRPr/>
          </a:p>
          <a:p>
            <a:pPr indent="0" lvl="0" marL="0" rtl="0" algn="l">
              <a:lnSpc>
                <a:spcPct val="80000"/>
              </a:lnSpc>
              <a:spcBef>
                <a:spcPts val="306"/>
              </a:spcBef>
              <a:spcAft>
                <a:spcPts val="0"/>
              </a:spcAft>
              <a:buNone/>
            </a:pPr>
            <a:r>
              <a:rPr lang="en-US" sz="1020">
                <a:latin typeface="Arial"/>
                <a:ea typeface="Arial"/>
                <a:cs typeface="Arial"/>
                <a:sym typeface="Arial"/>
              </a:rPr>
              <a:t>Cuối cùng, chỉ định các ràng buộc bảng bao gồm khóa chính, khóa ngoại và ràng buộc kiểm tra.</a:t>
            </a:r>
            <a:endParaRPr sz="1020">
              <a:latin typeface="Arial"/>
              <a:ea typeface="Arial"/>
              <a:cs typeface="Arial"/>
              <a:sym typeface="Arial"/>
            </a:endParaRPr>
          </a:p>
          <a:p>
            <a:pPr indent="0" lvl="0" marL="0" rtl="0" algn="l">
              <a:lnSpc>
                <a:spcPct val="80000"/>
              </a:lnSpc>
              <a:spcBef>
                <a:spcPts val="306"/>
              </a:spcBef>
              <a:spcAft>
                <a:spcPts val="0"/>
              </a:spcAft>
              <a:buNone/>
            </a:pPr>
            <a:r>
              <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latin typeface="Arial"/>
                <a:ea typeface="Arial"/>
                <a:cs typeface="Arial"/>
                <a:sym typeface="Arial"/>
              </a:rPr>
              <a:t>[Thông điệp chính]</a:t>
            </a:r>
            <a:endParaRPr/>
          </a:p>
          <a:p>
            <a:pPr indent="0" lvl="0" marL="0" marR="0" rtl="0" algn="l">
              <a:lnSpc>
                <a:spcPct val="80000"/>
              </a:lnSpc>
              <a:spcBef>
                <a:spcPts val="306"/>
              </a:spcBef>
              <a:spcAft>
                <a:spcPts val="0"/>
              </a:spcAft>
              <a:buClr>
                <a:schemeClr val="dk1"/>
              </a:buClr>
              <a:buSzPts val="1020"/>
              <a:buFont typeface="Arial"/>
              <a:buNone/>
            </a:pPr>
            <a:r>
              <a:rPr lang="en-US" sz="1020">
                <a:latin typeface="Arial"/>
                <a:ea typeface="Arial"/>
                <a:cs typeface="Arial"/>
                <a:sym typeface="Arial"/>
              </a:rPr>
              <a:t>Cột tài khoản:</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1. USER_ID là khóa chính và phải NOT NULL và UNIQUE.</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2. USERNAME phải UNIQUE và NOT NULL.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3. PASSWORD phải NOT NULL.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4. EMAIL phải UNIQUE và NOT NULL.</a:t>
            </a:r>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5. LAST_LOGIN có thể là NULL.</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1"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1" lang="en-US" sz="1020">
                <a:solidFill>
                  <a:schemeClr val="dk1"/>
                </a:solidFill>
                <a:latin typeface="Arial"/>
                <a:ea typeface="Arial"/>
                <a:cs typeface="Arial"/>
                <a:sym typeface="Arial"/>
              </a:rPr>
              <a:t>[Tài liệu tham khảo]</a:t>
            </a:r>
            <a:endParaRPr sz="1020">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rPr b="0" lang="en-US" sz="1020">
                <a:solidFill>
                  <a:schemeClr val="dk1"/>
                </a:solidFill>
                <a:latin typeface="Arial"/>
                <a:ea typeface="Arial"/>
                <a:cs typeface="Arial"/>
                <a:sym typeface="Arial"/>
              </a:rPr>
              <a:t>https://www.postgresqltutorial.com/</a:t>
            </a:r>
            <a:endParaRPr b="0" sz="1020">
              <a:solidFill>
                <a:schemeClr val="dk1"/>
              </a:solidFill>
              <a:latin typeface="Arial"/>
              <a:ea typeface="Arial"/>
              <a:cs typeface="Arial"/>
              <a:sym typeface="Arial"/>
            </a:endParaRPr>
          </a:p>
          <a:p>
            <a:pPr indent="0" lvl="0" marL="0" marR="0" rtl="0" algn="l">
              <a:lnSpc>
                <a:spcPct val="80000"/>
              </a:lnSpc>
              <a:spcBef>
                <a:spcPts val="306"/>
              </a:spcBef>
              <a:spcAft>
                <a:spcPts val="0"/>
              </a:spcAft>
              <a:buClr>
                <a:schemeClr val="dk1"/>
              </a:buClr>
              <a:buSzPts val="1020"/>
              <a:buFont typeface="Arial"/>
              <a:buNone/>
            </a:pPr>
            <a:r>
              <a:t/>
            </a:r>
            <a:endParaRPr b="0" sz="1020">
              <a:solidFill>
                <a:schemeClr val="dk1"/>
              </a:solidFill>
              <a:latin typeface="Arial"/>
              <a:ea typeface="Arial"/>
              <a:cs typeface="Arial"/>
              <a:sym typeface="Arial"/>
            </a:endParaRPr>
          </a:p>
          <a:p>
            <a:pPr indent="0" lvl="0" marL="0" rtl="0" algn="l">
              <a:lnSpc>
                <a:spcPct val="80000"/>
              </a:lnSpc>
              <a:spcBef>
                <a:spcPts val="306"/>
              </a:spcBef>
              <a:spcAft>
                <a:spcPts val="0"/>
              </a:spcAft>
              <a:buNone/>
            </a:pPr>
            <a:r>
              <a:t/>
            </a:r>
            <a:endParaRPr sz="1020">
              <a:latin typeface="Arial"/>
              <a:ea typeface="Arial"/>
              <a:cs typeface="Arial"/>
              <a:sym typeface="Arial"/>
            </a:endParaRPr>
          </a:p>
        </p:txBody>
      </p:sp>
      <p:sp>
        <p:nvSpPr>
          <p:cNvPr id="760" name="Google Shape;760;p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3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Giải thích các ràng buộc cột trong PostgreSQL.</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endParaRPr>
          </a:p>
        </p:txBody>
      </p:sp>
      <p:sp>
        <p:nvSpPr>
          <p:cNvPr id="776" name="Google Shape;776;p3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3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4" name="Google Shape;784;p3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Giải thích cách thay đổi cấu trúc bảng bằng ALTER TABLE.</a:t>
            </a:r>
            <a:endParaRPr b="1">
              <a:latin typeface="Arial"/>
              <a:ea typeface="Arial"/>
              <a:cs typeface="Arial"/>
              <a:sym typeface="Arial"/>
            </a:endParaRPr>
          </a:p>
        </p:txBody>
      </p:sp>
      <p:sp>
        <p:nvSpPr>
          <p:cNvPr id="785" name="Google Shape;785;p3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3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7" name="Google Shape;797;p3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Giải thích cách tạo bảng bằng câu lệnh Select.</a:t>
            </a:r>
            <a:endParaRPr b="1">
              <a:latin typeface="Arial"/>
              <a:ea typeface="Arial"/>
              <a:cs typeface="Arial"/>
              <a:sym typeface="Arial"/>
            </a:endParaRPr>
          </a:p>
        </p:txBody>
      </p:sp>
      <p:sp>
        <p:nvSpPr>
          <p:cNvPr id="798" name="Google Shape;798;p3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27" name="Google Shape;127;p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4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8" name="Google Shape;808;p4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110">
                <a:latin typeface="Arial"/>
                <a:ea typeface="Arial"/>
                <a:cs typeface="Arial"/>
                <a:sym typeface="Arial"/>
              </a:rPr>
              <a:t>[Hướng dẫn của giảng viên] </a:t>
            </a:r>
            <a:endParaRPr/>
          </a:p>
          <a:p>
            <a:pPr indent="0" lvl="0" marL="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Số nguyên – là một số nguyên có thể có giá trị dương, âm hoặc bằng không. Nó không thể là một phân số cũng như không thể có chữ số thập phân. Nó thường được sử dụng trong lập trình đặc biệt là để tăng giá trị. Phép cộng, phép trừ và phép nhân hai số nguyên cho ra một số nguyên</a:t>
            </a:r>
            <a:endParaRPr/>
          </a:p>
          <a:p>
            <a:pPr indent="0" lvl="0" marL="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Ký tự – đề cập đến bất kỳ số, chữ cái, dấu cách hoặc ký hiệu nào có thể được nhập vào máy tính. Mỗi ký tự chiếm một byte không gian.</a:t>
            </a:r>
            <a:endParaRPr/>
          </a:p>
          <a:p>
            <a:pPr indent="0" lvl="0" marL="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Chuỗi - được sử dụng để đại diện cho văn bản. Nó bao gồm một tập hợp các ký tự có thể có khoảng trắng và số. Các chuỗi được đặt trong dấu ngoặc kép để xác định dữ liệu là chuỗi chứ không phải tên biến hay số.</a:t>
            </a:r>
            <a:endParaRPr/>
          </a:p>
          <a:p>
            <a:pPr indent="0" lvl="0" marL="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Số dấu phẩy động – là một số có chứa số thập phân. Các số có chứa phân số cũng được coi là số dấu chấm động.</a:t>
            </a:r>
            <a:endParaRPr/>
          </a:p>
          <a:p>
            <a:pPr indent="0" lvl="0" marL="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Mảng – chứa một nhóm các phần tử có thể cùng kiểu dữ liệu như số nguyên hoặc chuỗi. Nó được sử dụng để sắp xếp dữ liệu để sắp xếp và tìm kiếm các tập giá trị có liên quan dễ dàng hơn.</a:t>
            </a:r>
            <a:endParaRPr/>
          </a:p>
          <a:p>
            <a:pPr indent="0" lvl="0" marL="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Varchar - như tên ngụ ý là ký tự thay đổi vì bộ nhớ lưu trữ có độ dài thay đổi. Mỗi ký tự chiếm một byte không gian cộng với 2 byte cho thông tin độ dài.</a:t>
            </a:r>
            <a:endParaRPr/>
          </a:p>
          <a:p>
            <a:pPr indent="0" lvl="0" marL="0" rtl="0" algn="l">
              <a:lnSpc>
                <a:spcPct val="8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lnSpc>
                <a:spcPct val="8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Boolean – được sử dụng để tạo câu lệnh đúng hoặc sai. Để so sánh các giá trị, các toán tử sau đang được sử dụng: AND, OR, XOR và NOT.</a:t>
            </a:r>
            <a:endParaRPr b="0" sz="1110">
              <a:solidFill>
                <a:schemeClr val="dk1"/>
              </a:solidFill>
            </a:endParaRPr>
          </a:p>
          <a:p>
            <a:pPr indent="0" lvl="0" marL="0" marR="0" rtl="0" algn="l">
              <a:lnSpc>
                <a:spcPct val="80000"/>
              </a:lnSpc>
              <a:spcBef>
                <a:spcPts val="333"/>
              </a:spcBef>
              <a:spcAft>
                <a:spcPts val="0"/>
              </a:spcAft>
              <a:buClr>
                <a:schemeClr val="dk1"/>
              </a:buClr>
              <a:buSzPts val="1110"/>
              <a:buFont typeface="Arial"/>
              <a:buNone/>
            </a:pPr>
            <a:r>
              <a:t/>
            </a:r>
            <a:endParaRPr b="0" sz="1110">
              <a:solidFill>
                <a:schemeClr val="dk1"/>
              </a:solidFill>
            </a:endParaRPr>
          </a:p>
        </p:txBody>
      </p:sp>
      <p:sp>
        <p:nvSpPr>
          <p:cNvPr id="809" name="Google Shape;809;p4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4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7" name="Google Shape;817;p4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Mô tả các loại khác nhau của dữ liệu số.</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endParaRPr>
          </a:p>
        </p:txBody>
      </p:sp>
      <p:sp>
        <p:nvSpPr>
          <p:cNvPr id="818" name="Google Shape;818;p4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4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6" name="Google Shape;826;p4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Mô tả các loại dữ liệu chuỗi khác nhau.</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827" name="Google Shape;827;p4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4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5" name="Google Shape;835;p4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Mô tả các loại dữ liệu thời gian khác nhau.</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836" name="Google Shape;836;p4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4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4" name="Google Shape;844;p4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1020">
                <a:latin typeface="Arial"/>
                <a:ea typeface="Arial"/>
                <a:cs typeface="Arial"/>
                <a:sym typeface="Arial"/>
              </a:rPr>
              <a:t>[Hướng dẫn của giảng viên]</a:t>
            </a:r>
            <a:endParaRPr b="1" sz="1020">
              <a:latin typeface="Arial"/>
              <a:ea typeface="Arial"/>
              <a:cs typeface="Arial"/>
              <a:sym typeface="Arial"/>
            </a:endParaRPr>
          </a:p>
          <a:p>
            <a:pPr indent="0" lvl="0" marL="0" rtl="0" algn="l">
              <a:lnSpc>
                <a:spcPct val="80000"/>
              </a:lnSpc>
              <a:spcBef>
                <a:spcPts val="306"/>
              </a:spcBef>
              <a:spcAft>
                <a:spcPts val="0"/>
              </a:spcAft>
              <a:buNone/>
            </a:pPr>
            <a:r>
              <a:t/>
            </a:r>
            <a:endParaRPr b="0" sz="1020">
              <a:latin typeface="Arial"/>
              <a:ea typeface="Arial"/>
              <a:cs typeface="Arial"/>
              <a:sym typeface="Arial"/>
            </a:endParaRPr>
          </a:p>
          <a:p>
            <a:pPr indent="0" lvl="0" marL="0" rtl="0" algn="l">
              <a:lnSpc>
                <a:spcPct val="80000"/>
              </a:lnSpc>
              <a:spcBef>
                <a:spcPts val="306"/>
              </a:spcBef>
              <a:spcAft>
                <a:spcPts val="0"/>
              </a:spcAft>
              <a:buNone/>
            </a:pPr>
            <a:r>
              <a:rPr b="0" lang="en-US" sz="1020">
                <a:latin typeface="Arial"/>
                <a:ea typeface="Arial"/>
                <a:cs typeface="Arial"/>
                <a:sym typeface="Arial"/>
              </a:rPr>
              <a:t>Kiểu dữ liệu chuỗi đại diện cho dữ liệu chuỗi và nhị phân. Có Char và Text để hiển thị các chuỗi và Binary và Blob để hiển thị các tệp nhị phân.</a:t>
            </a:r>
            <a:endParaRPr/>
          </a:p>
          <a:p>
            <a:pPr indent="0" lvl="0" marL="0" rtl="0" algn="l">
              <a:lnSpc>
                <a:spcPct val="80000"/>
              </a:lnSpc>
              <a:spcBef>
                <a:spcPts val="306"/>
              </a:spcBef>
              <a:spcAft>
                <a:spcPts val="0"/>
              </a:spcAft>
              <a:buNone/>
            </a:pPr>
            <a:r>
              <a:rPr b="0" lang="en-US" sz="1020">
                <a:latin typeface="Arial"/>
                <a:ea typeface="Arial"/>
                <a:cs typeface="Arial"/>
                <a:sym typeface="Arial"/>
              </a:rPr>
              <a:t>varchar(n) - độ dài thay đổi có giới hạn. n biểu thị độ dài cột tối đa tính bằng ký tự char(n) - chuỗi có độ dài cố định.</a:t>
            </a:r>
            <a:endParaRPr/>
          </a:p>
          <a:p>
            <a:pPr indent="0" lvl="0" marL="0" rtl="0" algn="l">
              <a:lnSpc>
                <a:spcPct val="80000"/>
              </a:lnSpc>
              <a:spcBef>
                <a:spcPts val="306"/>
              </a:spcBef>
              <a:spcAft>
                <a:spcPts val="0"/>
              </a:spcAft>
              <a:buNone/>
            </a:pPr>
            <a:r>
              <a:rPr b="0" lang="en-US" sz="1020">
                <a:latin typeface="Arial"/>
                <a:ea typeface="Arial"/>
                <a:cs typeface="Arial"/>
                <a:sym typeface="Arial"/>
              </a:rPr>
              <a:t>văn bản - cột có độ dài tối đa là 65.535 ký tự.</a:t>
            </a:r>
            <a:endParaRPr/>
          </a:p>
          <a:p>
            <a:pPr indent="0" lvl="0" marL="0" rtl="0" algn="l">
              <a:lnSpc>
                <a:spcPct val="80000"/>
              </a:lnSpc>
              <a:spcBef>
                <a:spcPts val="306"/>
              </a:spcBef>
              <a:spcAft>
                <a:spcPts val="0"/>
              </a:spcAft>
              <a:buNone/>
            </a:pPr>
            <a:r>
              <a:rPr b="0" lang="en-US" sz="1020">
                <a:latin typeface="Arial"/>
                <a:ea typeface="Arial"/>
                <a:cs typeface="Arial"/>
                <a:sym typeface="Arial"/>
              </a:rPr>
              <a:t>chuỗi - biến chiều dài không giới hạn</a:t>
            </a:r>
            <a:endParaRPr/>
          </a:p>
          <a:p>
            <a:pPr indent="0" lvl="0" marL="0" rtl="0" algn="l">
              <a:lnSpc>
                <a:spcPct val="80000"/>
              </a:lnSpc>
              <a:spcBef>
                <a:spcPts val="306"/>
              </a:spcBef>
              <a:spcAft>
                <a:spcPts val="0"/>
              </a:spcAft>
              <a:buNone/>
            </a:pPr>
            <a:r>
              <a:rPr b="0" lang="en-US" sz="1020">
                <a:latin typeface="Arial"/>
                <a:ea typeface="Arial"/>
                <a:cs typeface="Arial"/>
                <a:sym typeface="Arial"/>
              </a:rPr>
              <a:t>nhị phân (n) - Loại BINARY tương tự như loại CHAR, nhưng lưu trữ chuỗi byte nhị phân thay vì chuỗi ký tự không nhị phân.</a:t>
            </a:r>
            <a:endParaRPr/>
          </a:p>
          <a:p>
            <a:pPr indent="0" lvl="0" marL="0" rtl="0" algn="l">
              <a:lnSpc>
                <a:spcPct val="80000"/>
              </a:lnSpc>
              <a:spcBef>
                <a:spcPts val="306"/>
              </a:spcBef>
              <a:spcAft>
                <a:spcPts val="0"/>
              </a:spcAft>
              <a:buNone/>
            </a:pPr>
            <a:r>
              <a:t/>
            </a:r>
            <a:endParaRPr b="0" sz="1020">
              <a:latin typeface="Arial"/>
              <a:ea typeface="Arial"/>
              <a:cs typeface="Arial"/>
              <a:sym typeface="Arial"/>
            </a:endParaRPr>
          </a:p>
          <a:p>
            <a:pPr indent="0" lvl="0" marL="0" rtl="0" algn="l">
              <a:lnSpc>
                <a:spcPct val="80000"/>
              </a:lnSpc>
              <a:spcBef>
                <a:spcPts val="306"/>
              </a:spcBef>
              <a:spcAft>
                <a:spcPts val="0"/>
              </a:spcAft>
              <a:buNone/>
            </a:pPr>
            <a:r>
              <a:rPr b="0" lang="en-US" sz="1020">
                <a:latin typeface="Arial"/>
                <a:ea typeface="Arial"/>
                <a:cs typeface="Arial"/>
                <a:sym typeface="Arial"/>
              </a:rPr>
              <a:t>SQL chỉ xác định kiểu dữ liệu số integer (hoặc int), smallint và bigint. Tên loại int2, int4 và int8 là các phần mở rộng, cũng được sử dụng bởi MariaDB.</a:t>
            </a:r>
            <a:endParaRPr/>
          </a:p>
          <a:p>
            <a:pPr indent="0" lvl="0" marL="0" rtl="0" algn="l">
              <a:lnSpc>
                <a:spcPct val="80000"/>
              </a:lnSpc>
              <a:spcBef>
                <a:spcPts val="306"/>
              </a:spcBef>
              <a:spcAft>
                <a:spcPts val="0"/>
              </a:spcAft>
              <a:buNone/>
            </a:pPr>
            <a:r>
              <a:t/>
            </a:r>
            <a:endParaRPr b="0" sz="1020">
              <a:latin typeface="Arial"/>
              <a:ea typeface="Arial"/>
              <a:cs typeface="Arial"/>
              <a:sym typeface="Arial"/>
            </a:endParaRPr>
          </a:p>
          <a:p>
            <a:pPr indent="0" lvl="0" marL="0" rtl="0" algn="l">
              <a:lnSpc>
                <a:spcPct val="80000"/>
              </a:lnSpc>
              <a:spcBef>
                <a:spcPts val="306"/>
              </a:spcBef>
              <a:spcAft>
                <a:spcPts val="0"/>
              </a:spcAft>
              <a:buNone/>
            </a:pPr>
            <a:r>
              <a:rPr b="0" lang="en-US" sz="1020">
                <a:latin typeface="Arial"/>
                <a:ea typeface="Arial"/>
                <a:cs typeface="Arial"/>
                <a:sym typeface="Arial"/>
              </a:rPr>
              <a:t>float – số dấu chấm động chính xác đơn (4 byte)</a:t>
            </a:r>
            <a:endParaRPr/>
          </a:p>
          <a:p>
            <a:pPr indent="0" lvl="0" marL="0" rtl="0" algn="l">
              <a:lnSpc>
                <a:spcPct val="80000"/>
              </a:lnSpc>
              <a:spcBef>
                <a:spcPts val="306"/>
              </a:spcBef>
              <a:spcAft>
                <a:spcPts val="0"/>
              </a:spcAft>
              <a:buNone/>
            </a:pPr>
            <a:r>
              <a:rPr b="0" lang="en-US" sz="1020">
                <a:latin typeface="Arial"/>
                <a:ea typeface="Arial"/>
                <a:cs typeface="Arial"/>
                <a:sym typeface="Arial"/>
              </a:rPr>
              <a:t>Double – số dấu phẩy động chính xác gấp đôi (8 byte)</a:t>
            </a:r>
            <a:endParaRPr/>
          </a:p>
          <a:p>
            <a:pPr indent="0" lvl="0" marL="0" rtl="0" algn="l">
              <a:lnSpc>
                <a:spcPct val="80000"/>
              </a:lnSpc>
              <a:spcBef>
                <a:spcPts val="306"/>
              </a:spcBef>
              <a:spcAft>
                <a:spcPts val="0"/>
              </a:spcAft>
              <a:buNone/>
            </a:pPr>
            <a:r>
              <a:rPr b="0" lang="en-US" sz="1020">
                <a:latin typeface="Arial"/>
                <a:ea typeface="Arial"/>
                <a:cs typeface="Arial"/>
                <a:sym typeface="Arial"/>
              </a:rPr>
              <a:t>Số thập phân(m,n) - Số chữ số tối đa (m) cho DECIMAL là 65. Số số thập phân được hỗ trợ tối đa (n) là 30</a:t>
            </a:r>
            <a:endParaRPr/>
          </a:p>
          <a:p>
            <a:pPr indent="0" lvl="0" marL="0" rtl="0" algn="l">
              <a:lnSpc>
                <a:spcPct val="80000"/>
              </a:lnSpc>
              <a:spcBef>
                <a:spcPts val="306"/>
              </a:spcBef>
              <a:spcAft>
                <a:spcPts val="0"/>
              </a:spcAft>
              <a:buNone/>
            </a:pPr>
            <a:r>
              <a:t/>
            </a:r>
            <a:endParaRPr b="0" sz="1020">
              <a:latin typeface="Arial"/>
              <a:ea typeface="Arial"/>
              <a:cs typeface="Arial"/>
              <a:sym typeface="Arial"/>
            </a:endParaRPr>
          </a:p>
          <a:p>
            <a:pPr indent="0" lvl="0" marL="0" rtl="0" algn="l">
              <a:lnSpc>
                <a:spcPct val="80000"/>
              </a:lnSpc>
              <a:spcBef>
                <a:spcPts val="306"/>
              </a:spcBef>
              <a:spcAft>
                <a:spcPts val="0"/>
              </a:spcAft>
              <a:buNone/>
            </a:pPr>
            <a:r>
              <a:rPr b="0" lang="en-US" sz="1020">
                <a:latin typeface="Arial"/>
                <a:ea typeface="Arial"/>
                <a:cs typeface="Arial"/>
                <a:sym typeface="Arial"/>
              </a:rPr>
              <a:t>Ngày - ngày dương lịch (năm, tháng, ngày – YYYY-MM-DD)</a:t>
            </a:r>
            <a:endParaRPr/>
          </a:p>
          <a:p>
            <a:pPr indent="0" lvl="0" marL="0" rtl="0" algn="l">
              <a:lnSpc>
                <a:spcPct val="80000"/>
              </a:lnSpc>
              <a:spcBef>
                <a:spcPts val="306"/>
              </a:spcBef>
              <a:spcAft>
                <a:spcPts val="0"/>
              </a:spcAft>
              <a:buNone/>
            </a:pPr>
            <a:r>
              <a:rPr b="0" lang="en-US" sz="1020">
                <a:latin typeface="Arial"/>
                <a:ea typeface="Arial"/>
                <a:cs typeface="Arial"/>
                <a:sym typeface="Arial"/>
              </a:rPr>
              <a:t>Thời gian - thời gian trong ngày (HH:MM:SS)</a:t>
            </a:r>
            <a:endParaRPr/>
          </a:p>
          <a:p>
            <a:pPr indent="0" lvl="0" marL="0" rtl="0" algn="l">
              <a:lnSpc>
                <a:spcPct val="80000"/>
              </a:lnSpc>
              <a:spcBef>
                <a:spcPts val="306"/>
              </a:spcBef>
              <a:spcAft>
                <a:spcPts val="0"/>
              </a:spcAft>
              <a:buNone/>
            </a:pPr>
            <a:r>
              <a:rPr b="0" lang="en-US" sz="1020">
                <a:latin typeface="Arial"/>
                <a:ea typeface="Arial"/>
                <a:cs typeface="Arial"/>
                <a:sym typeface="Arial"/>
              </a:rPr>
              <a:t>Datetiime – (ngày + giờ) định dạng YYYY-MM-DD hh:mm:ss</a:t>
            </a:r>
            <a:endParaRPr/>
          </a:p>
          <a:p>
            <a:pPr indent="0" lvl="0" marL="0" rtl="0" algn="l">
              <a:lnSpc>
                <a:spcPct val="80000"/>
              </a:lnSpc>
              <a:spcBef>
                <a:spcPts val="306"/>
              </a:spcBef>
              <a:spcAft>
                <a:spcPts val="0"/>
              </a:spcAft>
              <a:buNone/>
            </a:pPr>
            <a:r>
              <a:rPr b="0" lang="en-US" sz="1020">
                <a:latin typeface="Arial"/>
                <a:ea typeface="Arial"/>
                <a:cs typeface="Arial"/>
                <a:sym typeface="Arial"/>
              </a:rPr>
              <a:t>Dấu thời gian – giá trị có ngày và giờ, MariaDB lưu trữ các giá trị sử dụng loại dữ liệu DẤU THỜI GIAN làm số giây kể từ '1970-01-01 00:00:00' (UTC).</a:t>
            </a:r>
            <a:endParaRPr/>
          </a:p>
          <a:p>
            <a:pPr indent="0" lvl="0" marL="0" rtl="0" algn="l">
              <a:lnSpc>
                <a:spcPct val="80000"/>
              </a:lnSpc>
              <a:spcBef>
                <a:spcPts val="306"/>
              </a:spcBef>
              <a:spcAft>
                <a:spcPts val="0"/>
              </a:spcAft>
              <a:buNone/>
            </a:pPr>
            <a:r>
              <a:t/>
            </a:r>
            <a:endParaRPr b="0" sz="1020">
              <a:latin typeface="Arial"/>
              <a:ea typeface="Arial"/>
              <a:cs typeface="Arial"/>
              <a:sym typeface="Arial"/>
            </a:endParaRPr>
          </a:p>
          <a:p>
            <a:pPr indent="0" lvl="0" marL="0" rtl="0" algn="l">
              <a:lnSpc>
                <a:spcPct val="80000"/>
              </a:lnSpc>
              <a:spcBef>
                <a:spcPts val="306"/>
              </a:spcBef>
              <a:spcAft>
                <a:spcPts val="0"/>
              </a:spcAft>
              <a:buNone/>
            </a:pPr>
            <a:r>
              <a:rPr b="0" lang="en-US" sz="1020">
                <a:latin typeface="Arial"/>
                <a:ea typeface="Arial"/>
                <a:cs typeface="Arial"/>
                <a:sym typeface="Arial"/>
              </a:rPr>
              <a:t>Boolean - Boolean logic (đúng/sai), giá trị bằng 0 được coi là sai. Giá trị khác không là đúng.</a:t>
            </a:r>
            <a:endParaRPr b="0" sz="1020">
              <a:solidFill>
                <a:schemeClr val="dk1"/>
              </a:solidFill>
              <a:latin typeface="Arial"/>
              <a:ea typeface="Arial"/>
              <a:cs typeface="Arial"/>
              <a:sym typeface="Arial"/>
            </a:endParaRPr>
          </a:p>
        </p:txBody>
      </p:sp>
      <p:sp>
        <p:nvSpPr>
          <p:cNvPr id="845" name="Google Shape;845;p4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4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3" name="Google Shape;853;p4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54" name="Google Shape;854;p4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4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7" name="Google Shape;867;p4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Lưu ý rằng các từ khóa SQL không phân biệt chữ hoa chữ thường.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có nghĩa là CHỌN tương đương với chọn hoặc Chọn.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Theo quy ước, chúng tôi sẽ sử dụng tất cả các từ khóa SQL bằng chữ in hoa để làm cho các truy vấn dễ đọc hơn.</a:t>
            </a:r>
            <a:endParaRPr b="0" sz="1200">
              <a:solidFill>
                <a:schemeClr val="dk1"/>
              </a:solidFill>
              <a:latin typeface="Arial"/>
              <a:ea typeface="Arial"/>
              <a:cs typeface="Arial"/>
              <a:sym typeface="Arial"/>
            </a:endParaRPr>
          </a:p>
        </p:txBody>
      </p:sp>
      <p:sp>
        <p:nvSpPr>
          <p:cNvPr id="868" name="Google Shape;868;p4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4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6" name="Google Shape;876;p4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UPSERT là một tính năng của DBMS cho phép tác giả của câu lệnh DML chèn một hàng hoặc nếu hàng đã tồn tại, thì hãy CẬP NHẬT hàng hiện có đó.</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Đó là lý do tại sao hành động này được gọi là UPSERT (đơn giản là sự kết hợp giữa Cập nhật và Chèn).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877" name="Google Shape;877;p4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4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p4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UPDATE khóa hàng mục tiêu.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Khóa có nghĩa là người dùng khác không thể thao tác trên hàng.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bạn không nhanh chóng COMMIT sau khi UPDATE, tính tương tranh của RDBMS sẽ bị giảm xuống.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Bạn có thể rõ ràng (tùy chọn) giữ khóa trên SELECT.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tiên, chỉ định tên của bảng mà bạn muốn cập nhật dữ liệu sau từ khóa UPDATE.</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Thứ hai, chỉ định các cột và giá trị mới của chúng sau từ khóa SET. Các cột không xuất hiện trong mệnh đề SET vẫn giữ nguyên giá trị ban đầu.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Thứ ba, xác định những hàng nào sẽ cập nhật trong điều kiện của mệnh đề WHERE.</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1" lang="en-US">
                <a:latin typeface="Arial"/>
                <a:ea typeface="Arial"/>
                <a:cs typeface="Arial"/>
                <a:sym typeface="Arial"/>
              </a:rPr>
              <a:t>[Thông điệp chính]</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UPDATE cho phép bạn sửa đổi dữ liệu trong bảng.</a:t>
            </a:r>
            <a:endParaRPr b="0" sz="1200">
              <a:solidFill>
                <a:schemeClr val="dk1"/>
              </a:solidFill>
              <a:latin typeface="Arial"/>
              <a:ea typeface="Arial"/>
              <a:cs typeface="Arial"/>
              <a:sym typeface="Arial"/>
            </a:endParaRPr>
          </a:p>
        </p:txBody>
      </p:sp>
      <p:sp>
        <p:nvSpPr>
          <p:cNvPr id="887" name="Google Shape;887;p4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4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4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Đầu tiên, chỉ định tên của bảng mà bạn muốn xóa dữ liệu sau từ khóa DELETE FROM.</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Thứ hai, sử dụng một điều kiện trong mệnh đề WHERE để chỉ định những hàng nào trong bảng cần xóa.</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360"/>
              </a:spcBef>
              <a:spcAft>
                <a:spcPts val="0"/>
              </a:spcAft>
              <a:buNone/>
            </a:pPr>
            <a:r>
              <a:rPr lang="en-US">
                <a:latin typeface="Arial"/>
                <a:ea typeface="Arial"/>
                <a:cs typeface="Arial"/>
                <a:sym typeface="Arial"/>
              </a:rPr>
              <a:t>DELETE cho phép bạn xóa một hoặc nhiều hàng khỏi một bảng.</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endParaRPr>
          </a:p>
        </p:txBody>
      </p:sp>
      <p:sp>
        <p:nvSpPr>
          <p:cNvPr id="898" name="Google Shape;898;p4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0" lang="en-US">
                <a:latin typeface="Arial"/>
                <a:ea typeface="Arial"/>
                <a:cs typeface="Arial"/>
                <a:sym typeface="Arial"/>
              </a:rPr>
              <a:t>Phần này giải thích cơ sở dữ liệu quan hệ là gì và SQL (Ngôn ngữ truy vấn có cấu trúc) là gì.</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Để sử dụng SQL tiêu chuẩn, khái niệm về cơ sở dữ liệu và DDL cơ bản (Ngôn ngữ định nghĩa dữ liệu) và DML (Ngôn ngữ thao tác dữ liệu) được giải thích.</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Đơn vị này bao gồm 3 phần.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Phần 1 thảo luận về các khái niệm cơ sở dữ liệu và sử dụng SQL trong các hệ cơ sở dữ liệu quan hệ.</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Phần 2 giải thích các loại DDL và cách sử dụng chúng.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Phần 3 mô tả các lệnh DML và cách sử dụng chúng để phân tích dữ liệu.</a:t>
            </a:r>
            <a:endParaRPr/>
          </a:p>
        </p:txBody>
      </p:sp>
      <p:sp>
        <p:nvSpPr>
          <p:cNvPr id="134" name="Google Shape;134;p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7" name="Google Shape;907;p5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i="0" lang="en-US" sz="1200">
                <a:solidFill>
                  <a:schemeClr val="dk1"/>
                </a:solidFill>
                <a:latin typeface="Arial"/>
                <a:ea typeface="Arial"/>
                <a:cs typeface="Arial"/>
                <a:sym typeface="Arial"/>
              </a:rPr>
              <a:t>Câu lệnh INSERT của PostgreSQL cho phép bạn chèn một hàng mới vào một bảng.</a:t>
            </a:r>
            <a:endParaRPr/>
          </a:p>
          <a:p>
            <a:pPr indent="0" lvl="0" marL="0" rtl="0" algn="l">
              <a:spcBef>
                <a:spcPts val="360"/>
              </a:spcBef>
              <a:spcAft>
                <a:spcPts val="0"/>
              </a:spcAft>
              <a:buNone/>
            </a:pPr>
            <a:r>
              <a:t/>
            </a:r>
            <a:endParaRPr b="0" i="0" sz="1200">
              <a:solidFill>
                <a:schemeClr val="dk1"/>
              </a:solidFill>
              <a:latin typeface="Arial"/>
              <a:ea typeface="Arial"/>
              <a:cs typeface="Arial"/>
              <a:sym typeface="Arial"/>
            </a:endParaRPr>
          </a:p>
          <a:p>
            <a:pPr indent="0" lvl="0" marL="0" rtl="0" algn="l">
              <a:spcBef>
                <a:spcPts val="360"/>
              </a:spcBef>
              <a:spcAft>
                <a:spcPts val="0"/>
              </a:spcAft>
              <a:buNone/>
            </a:pPr>
            <a:r>
              <a:rPr b="0" i="0" lang="en-US" sz="1200">
                <a:solidFill>
                  <a:schemeClr val="dk1"/>
                </a:solidFill>
                <a:latin typeface="Arial"/>
                <a:ea typeface="Arial"/>
                <a:cs typeface="Arial"/>
                <a:sym typeface="Arial"/>
              </a:rPr>
              <a:t>Đầu tiên, bạn chỉ định tên bảng (table_name) mà bạn muốn chèn dữ liệu vào sau từ khóa INSERT INTO và danh sách các cột được phân tách bằng dấu phẩy (cột1, cột2, ....).</a:t>
            </a:r>
            <a:endParaRPr/>
          </a:p>
          <a:p>
            <a:pPr indent="0" lvl="0" marL="0" rtl="0" algn="l">
              <a:spcBef>
                <a:spcPts val="360"/>
              </a:spcBef>
              <a:spcAft>
                <a:spcPts val="0"/>
              </a:spcAft>
              <a:buNone/>
            </a:pPr>
            <a:r>
              <a:t/>
            </a:r>
            <a:endParaRPr b="0" i="0" sz="1200">
              <a:solidFill>
                <a:schemeClr val="dk1"/>
              </a:solidFill>
              <a:latin typeface="Arial"/>
              <a:ea typeface="Arial"/>
              <a:cs typeface="Arial"/>
              <a:sym typeface="Arial"/>
            </a:endParaRPr>
          </a:p>
          <a:p>
            <a:pPr indent="0" lvl="0" marL="0" rtl="0" algn="l">
              <a:spcBef>
                <a:spcPts val="360"/>
              </a:spcBef>
              <a:spcAft>
                <a:spcPts val="0"/>
              </a:spcAft>
              <a:buNone/>
            </a:pPr>
            <a:r>
              <a:rPr b="0" i="0" lang="en-US" sz="1200">
                <a:solidFill>
                  <a:schemeClr val="dk1"/>
                </a:solidFill>
                <a:latin typeface="Arial"/>
                <a:ea typeface="Arial"/>
                <a:cs typeface="Arial"/>
                <a:sym typeface="Arial"/>
              </a:rPr>
              <a:t>Thứ hai, cung cấp danh sách các giá trị được phân tách bằng dấu phẩy trong dấu ngoặc đơn (giá trị1, giá trị2, ...) sau từ khóa VALUE. Các cột và giá trị trong danh sách cột và giá trị phải theo cùng một thứ tự.</a:t>
            </a:r>
            <a:br>
              <a:rPr lang="en-US">
                <a:latin typeface="Arial"/>
                <a:ea typeface="Arial"/>
                <a:cs typeface="Arial"/>
                <a:sym typeface="Arial"/>
              </a:rPr>
            </a:b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[Key Message]</a:t>
            </a:r>
            <a:endParaRPr/>
          </a:p>
          <a:p>
            <a:pPr indent="0" lvl="0" marL="0" rtl="0" algn="l">
              <a:spcBef>
                <a:spcPts val="360"/>
              </a:spcBef>
              <a:spcAft>
                <a:spcPts val="0"/>
              </a:spcAft>
              <a:buNone/>
            </a:pPr>
            <a:r>
              <a:rPr lang="en-US">
                <a:latin typeface="Arial"/>
                <a:ea typeface="Arial"/>
                <a:cs typeface="Arial"/>
                <a:sym typeface="Arial"/>
              </a:rPr>
              <a:t>Insert allows you to insert data into a table.</a:t>
            </a:r>
            <a:endParaRPr b="1">
              <a:latin typeface="Arial"/>
              <a:ea typeface="Arial"/>
              <a:cs typeface="Arial"/>
              <a:sym typeface="Arial"/>
            </a:endParaRPr>
          </a:p>
        </p:txBody>
      </p:sp>
      <p:sp>
        <p:nvSpPr>
          <p:cNvPr id="908" name="Google Shape;908;p5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5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8" name="Google Shape;918;p5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Một trong những nhiệm vụ phổ biến nhất khi bạn làm việc với cơ sở dữ liệu là truy vấn dữ liệu từ các bảng bằng cách sử dụng câu lệnh SELECT.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SELECT là một trong những câu lệnh phức tạp nhất trong PostgreSQL.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có nhiều mệnh đề mà bạn có thể sử dụng để tạo thành một truy vấn linh hoạt.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Vì tính phức tạp của nó, chúng tôi sẽ chia nó thành các phần hướng dẫn ngắn hơn và dễ hiểu để học sinh có thể tìm hiểu về từng mệnh đề nhanh hơn.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rtl="0" algn="l">
              <a:spcBef>
                <a:spcPts val="360"/>
              </a:spcBef>
              <a:spcAft>
                <a:spcPts val="0"/>
              </a:spcAft>
              <a:buNone/>
            </a:pPr>
            <a:r>
              <a:rPr lang="en-US">
                <a:latin typeface="Arial"/>
                <a:ea typeface="Arial"/>
                <a:cs typeface="Arial"/>
                <a:sym typeface="Arial"/>
              </a:rPr>
              <a:t>SELECT cho phép bạn truy vấn dữ liệu từ bảng.</a:t>
            </a:r>
            <a:endParaRPr b="1">
              <a:latin typeface="Arial"/>
              <a:ea typeface="Arial"/>
              <a:cs typeface="Arial"/>
              <a:sym typeface="Arial"/>
            </a:endParaRPr>
          </a:p>
        </p:txBody>
      </p:sp>
      <p:sp>
        <p:nvSpPr>
          <p:cNvPr id="919" name="Google Shape;919;p5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5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8" name="Google Shape;928;p5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1110">
                <a:latin typeface="Arial"/>
                <a:ea typeface="Arial"/>
                <a:cs typeface="Arial"/>
                <a:sym typeface="Arial"/>
              </a:rPr>
              <a:t>[Hướng dẫn của giảng viên]</a:t>
            </a:r>
            <a:endParaRPr b="1"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[unique | ALL] là một từ khóa tùy chọn có thể được sử dụng để tinh chỉnh các kết quả được trả về bởi câu lệnh SQL SELECT.</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Nếu không có gì được chỉ định, ALL được coi là mặc định.</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 | [fieldExpression [AS newName]} Ít nhất một phần phải được chỉ định.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 đã chọn tất cả các trường từ tên bảng đã chỉ định.</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fieldExpression thực hiện một số tính toán trên trường đã chỉ định, chẳng hạn như thêm một số hoặc nối hai trường chuỗi thành một.</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FROM tên bảng là bắt buộc và phải chứa ít nhất một bảng.</a:t>
            </a:r>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Nhiều bảng phải được nối hoặc được phân tách bằng dấu phẩy hoặc sử dụng từ khóa JOIN.</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kiện WHERE là tùy chọn và có thể được sử dụng để tạo điều kiện cho tập kết quả do truy vấn trả về.</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GROUP BY được sử dụng để nhóm các bản ghi có cùng giá trị trường.</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Điều kiện HAVING được sử dụng để chỉ định tiêu chí khi làm việc với từ khóa GROUP BY.</a:t>
            </a:r>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solidFill>
                  <a:schemeClr val="dk1"/>
                </a:solidFill>
                <a:latin typeface="Arial"/>
                <a:ea typeface="Arial"/>
                <a:cs typeface="Arial"/>
                <a:sym typeface="Arial"/>
              </a:rPr>
              <a:t>ORDER BY được sử dụng để xác định thứ tự sắp xếp của tập hợp kết quả.</a:t>
            </a:r>
            <a:endParaRPr b="1"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rtl="0" algn="l">
              <a:lnSpc>
                <a:spcPct val="90000"/>
              </a:lnSpc>
              <a:spcBef>
                <a:spcPts val="333"/>
              </a:spcBef>
              <a:spcAft>
                <a:spcPts val="0"/>
              </a:spcAft>
              <a:buNone/>
            </a:pPr>
            <a:r>
              <a:t/>
            </a:r>
            <a:endParaRPr sz="1110"/>
          </a:p>
        </p:txBody>
      </p:sp>
      <p:sp>
        <p:nvSpPr>
          <p:cNvPr id="929" name="Google Shape;929;p5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5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8" name="Google Shape;938;p5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1" lang="en-US" sz="839">
                <a:latin typeface="Arial"/>
                <a:ea typeface="Arial"/>
                <a:cs typeface="Arial"/>
                <a:sym typeface="Arial"/>
              </a:rPr>
              <a:t>[Hướng dẫn của giảng viên]</a:t>
            </a:r>
            <a:endParaRPr b="1" sz="839">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1. FROM và JOINs</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Mệnh đề FROM và các lần JOIN tiếp theo được thực thi trước tiên để xác định tổng bộ dữ liệu đang hoạt động đang được truy vấn. Điều này bao gồm các truy vấn phụ trong mệnh đề này và có thể khiến các bảng tạm thời được tạo dưới mui xe có chứa tất cả các cột và hàng của các bảng được nối.</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40"/>
              <a:buFont typeface="Arial"/>
              <a:buNone/>
            </a:pPr>
            <a:r>
              <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2. WHERE</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rPr b="0" lang="en-US" sz="839">
                <a:solidFill>
                  <a:schemeClr val="dk1"/>
                </a:solidFill>
                <a:latin typeface="Arial"/>
                <a:ea typeface="Arial"/>
                <a:cs typeface="Arial"/>
                <a:sym typeface="Arial"/>
              </a:rPr>
              <a:t>Sau khi chúng tôi có toàn bộ tập hợp dữ liệu đang hoạt động, các ràng buộc WHERE vượt qua lần đầu tiên được áp dụng cho các hàng riêng lẻ và các hàng không thỏa mãn ràng buộc sẽ bị loại bỏ.</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3. GROUP BY</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rPr b="0" lang="en-US" sz="839">
                <a:solidFill>
                  <a:schemeClr val="dk1"/>
                </a:solidFill>
                <a:latin typeface="Arial"/>
                <a:ea typeface="Arial"/>
                <a:cs typeface="Arial"/>
                <a:sym typeface="Arial"/>
              </a:rPr>
              <a:t>Các hàng còn lại sau khi áp dụng các ràng buộc WHERE sẽ được nhóm lại dựa trên các giá trị chung trong cột được chỉ định trong mệnh đề GROUP BY.</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4. HAVING</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rPr b="0" lang="en-US" sz="839">
                <a:solidFill>
                  <a:schemeClr val="dk1"/>
                </a:solidFill>
                <a:latin typeface="Arial"/>
                <a:ea typeface="Arial"/>
                <a:cs typeface="Arial"/>
                <a:sym typeface="Arial"/>
              </a:rPr>
              <a:t>Nếu truy vấn có mệnh đề GROUP BY, thì các ràng buộc trong mệnh đề HAVING sẽ được áp dụng cho các hàng được nhóm, loại bỏ các hàng được nhóm không thỏa mãn ràng buộc.</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5. SELECT</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Bất kỳ biểu thức nào trong phần SELECT của truy vấn cuối cùng đều được tính toán.</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40"/>
              <a:buFont typeface="Arial"/>
              <a:buNone/>
            </a:pPr>
            <a:r>
              <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6. DISTINCT</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Trong số các hàng còn lại, các hàng có giá trị trùng lặp trong cột được đánh dấu là DISTINCT sẽ bị loại bỏ.</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40"/>
              <a:buFont typeface="Arial"/>
              <a:buNone/>
            </a:pPr>
            <a:r>
              <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7. ORDER BY</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rPr b="0" lang="en-US" sz="839">
                <a:solidFill>
                  <a:schemeClr val="dk1"/>
                </a:solidFill>
                <a:latin typeface="Arial"/>
                <a:ea typeface="Arial"/>
                <a:cs typeface="Arial"/>
                <a:sym typeface="Arial"/>
              </a:rPr>
              <a:t>Nếu một thứ tự được chỉ định bởi mệnh đề ORDER BY, thì các hàng sẽ được sắp xếp theo dữ liệu đã chỉ định theo thứ tự tăng dần hoặc giảm dần.</a:t>
            </a:r>
            <a:endParaRPr b="0" sz="839">
              <a:solidFill>
                <a:schemeClr val="dk1"/>
              </a:solidFill>
              <a:latin typeface="Arial"/>
              <a:ea typeface="Arial"/>
              <a:cs typeface="Arial"/>
              <a:sym typeface="Arial"/>
            </a:endParaRPr>
          </a:p>
          <a:p>
            <a:pPr indent="0" lvl="0" marL="0" rtl="0" algn="l">
              <a:lnSpc>
                <a:spcPct val="80000"/>
              </a:lnSpc>
              <a:spcBef>
                <a:spcPts val="252"/>
              </a:spcBef>
              <a:spcAft>
                <a:spcPts val="0"/>
              </a:spcAft>
              <a:buNone/>
            </a:pPr>
            <a:r>
              <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8. LIMIT / OFFSET</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39"/>
              <a:buFont typeface="Arial"/>
              <a:buNone/>
            </a:pPr>
            <a:r>
              <a:rPr b="0" lang="en-US" sz="839">
                <a:solidFill>
                  <a:schemeClr val="dk1"/>
                </a:solidFill>
                <a:latin typeface="Arial"/>
                <a:ea typeface="Arial"/>
                <a:cs typeface="Arial"/>
                <a:sym typeface="Arial"/>
              </a:rPr>
              <a:t>Cuối cùng, các hàng nằm ngoài phạm vi được chỉ định bởi LIMIT và OFFSET sẽ bị loại bỏ, để lại tập hợp các hàng cuối cùng được trả về từ truy vấn.</a:t>
            </a:r>
            <a:endParaRPr b="0" sz="839">
              <a:solidFill>
                <a:schemeClr val="dk1"/>
              </a:solidFill>
              <a:latin typeface="Arial"/>
              <a:ea typeface="Arial"/>
              <a:cs typeface="Arial"/>
              <a:sym typeface="Arial"/>
            </a:endParaRPr>
          </a:p>
          <a:p>
            <a:pPr indent="0" lvl="0" marL="0" marR="0" rtl="0" algn="l">
              <a:lnSpc>
                <a:spcPct val="80000"/>
              </a:lnSpc>
              <a:spcBef>
                <a:spcPts val="252"/>
              </a:spcBef>
              <a:spcAft>
                <a:spcPts val="0"/>
              </a:spcAft>
              <a:buClr>
                <a:schemeClr val="dk1"/>
              </a:buClr>
              <a:buSzPts val="840"/>
              <a:buFont typeface="Arial"/>
              <a:buNone/>
            </a:pPr>
            <a:r>
              <a:t/>
            </a:r>
            <a:endParaRPr b="0" sz="839">
              <a:solidFill>
                <a:schemeClr val="dk1"/>
              </a:solidFill>
            </a:endParaRPr>
          </a:p>
        </p:txBody>
      </p:sp>
      <p:sp>
        <p:nvSpPr>
          <p:cNvPr id="939" name="Google Shape;939;p5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5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0" name="Google Shape;960;p5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Câu lệnh select có thể tạo các điều kiện tìm kiếm khác nhau bằng cách sử dụng câu lệnh where.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toán tử logic được sử dụng ở đây sẽ được giải thích sau.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Tại đây, bạn có thể giải thích dữ liệu về các kết quả được thực hiện bởi từng câu lệnh điều kiện.</a:t>
            </a:r>
            <a:endParaRPr/>
          </a:p>
        </p:txBody>
      </p:sp>
      <p:sp>
        <p:nvSpPr>
          <p:cNvPr id="961" name="Google Shape;961;p5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5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4" name="Google Shape;974;p5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75" name="Google Shape;975;p5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5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8" name="Google Shape;988;p5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Chỉ inner, outer và cross, thường được sử dụng, được giải thích ở đây.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endParaRPr>
          </a:p>
        </p:txBody>
      </p:sp>
      <p:sp>
        <p:nvSpPr>
          <p:cNvPr id="989" name="Google Shape;989;p5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5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9" name="Google Shape;999;p5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So sánh giá trị trong cột animal_a với giá trị trong cột animal_b của mỗi hàng trong bảng thứ hai (set_b).</a:t>
            </a:r>
            <a:endParaRPr/>
          </a:p>
          <a:p>
            <a:pPr indent="0" lvl="0" marL="0" rtl="0" algn="l">
              <a:spcBef>
                <a:spcPts val="360"/>
              </a:spcBef>
              <a:spcAft>
                <a:spcPts val="0"/>
              </a:spcAft>
              <a:buNone/>
            </a:pPr>
            <a:r>
              <a:rPr lang="en-US">
                <a:latin typeface="Arial"/>
                <a:ea typeface="Arial"/>
                <a:cs typeface="Arial"/>
                <a:sym typeface="Arial"/>
              </a:rPr>
              <a:t>Nếu các giá trị này bằng nhau, phép nối bên trong sẽ tạo một hàng mới chứa các cột từ cả hai bảng và thêm hàng mới này vào tập kết quả.</a:t>
            </a:r>
            <a:endParaRPr/>
          </a:p>
        </p:txBody>
      </p:sp>
      <p:sp>
        <p:nvSpPr>
          <p:cNvPr id="1000" name="Google Shape;1000;p5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5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2" name="Google Shape;1012;p5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Phép nối bên trái bắt đầu chọn dữ liệu từ bảng bên trái.</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Nó so sánh các giá trị trong cột set_a với các giá trị trong cột b_animal trong bảng set_b.</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Nếu các giá trị này bằng nhau, phép nối bên trái sẽ tạo một hàng mới chứa các cột của cả hai bảng và thêm hàng mới này vào tập kết quả.</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Trong trường hợp các giá trị không bằng nhau, phép nối bên trái cũng tạo một hàng mới chứa các cột từ cả hai bảng và thêm nó vào tập kết quả.</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Tuy nhiên, nó lấp đầy các cột của bảng bên phải (set_b) bằng null. (xem hàng #3 trong tập hợp kết quả).</a:t>
            </a:r>
            <a:endParaRPr b="0" sz="1200">
              <a:solidFill>
                <a:schemeClr val="dk1"/>
              </a:solidFill>
            </a:endParaRPr>
          </a:p>
        </p:txBody>
      </p:sp>
      <p:sp>
        <p:nvSpPr>
          <p:cNvPr id="1013" name="Google Shape;1013;p5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5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5" name="Google Shape;1025;p5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Phép nối bên phải là phiên bản đảo ngược của phép nối bên trái. Phép nối bên phải bắt đầu chọn dữ liệu từ bảng bên phải. Nó so sánh từng giá trị trong cột b_animal của mỗi hàng trong bảng bên phải với từng giá trị trong cột a_animal của mỗi hàng trong bảng set_a.</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các giá trị này bằng nhau, phép nối bên phải sẽ tạo một hàng mới chứa các cột từ cả hai bảng.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trường hợp các giá trị này không bằng nhau, phép nối bên phải cũng tạo ra một hàng mới chứa các cột từ cả hai bảng. Tuy nhiên, nó điền vào các cột trong bảng bên trái bằng NULL.</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endParaRPr>
          </a:p>
        </p:txBody>
      </p:sp>
      <p:sp>
        <p:nvSpPr>
          <p:cNvPr id="1026" name="Google Shape;1026;p5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latin typeface="Arial"/>
              <a:ea typeface="Arial"/>
              <a:cs typeface="Arial"/>
              <a:sym typeface="Arial"/>
            </a:endParaRPr>
          </a:p>
          <a:p>
            <a:pPr indent="0" lvl="0" marL="0" rtl="0" algn="l">
              <a:spcBef>
                <a:spcPts val="360"/>
              </a:spcBef>
              <a:spcAft>
                <a:spcPts val="0"/>
              </a:spcAft>
              <a:buNone/>
            </a:pPr>
            <a:r>
              <a:rPr b="1" lang="en-US">
                <a:latin typeface="Arial"/>
                <a:ea typeface="Arial"/>
                <a:cs typeface="Arial"/>
                <a:sym typeface="Arial"/>
              </a:rPr>
              <a:t>Cơ sở dữ liệu</a:t>
            </a:r>
            <a:r>
              <a:rPr lang="en-US">
                <a:latin typeface="Arial"/>
                <a:ea typeface="Arial"/>
                <a:cs typeface="Arial"/>
                <a:sym typeface="Arial"/>
              </a:rPr>
              <a:t> là tập hợp có tổ chức gồm thông tin hoặc dữ liệu có cấu trúc, thường được lưu trữ dưới dạng điện tử trong hệ thống máy tính.</a:t>
            </a:r>
            <a:endParaRPr>
              <a:latin typeface="Arial"/>
              <a:ea typeface="Arial"/>
              <a:cs typeface="Arial"/>
              <a:sym typeface="Arial"/>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https://www.youtube.com/watch?v=FR4QIeZaPeM</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148" name="Google Shape;148;p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6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8" name="Google Shape;1038;p6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Nối ngoài đầy đủ hoặc nối đầy đủ trả về một tập kết quả chứa tất cả các hàng từ cả hai bảng bên trái và bên phải, với các hàng phù hợp từ cả hai phía nếu có. Trong trường hợp không khớp, các cột của bảng sẽ được điền bằng NULL</a:t>
            </a:r>
            <a:endParaRPr sz="1200">
              <a:solidFill>
                <a:schemeClr val="dk1"/>
              </a:solidFill>
            </a:endParaRPr>
          </a:p>
        </p:txBody>
      </p:sp>
      <p:sp>
        <p:nvSpPr>
          <p:cNvPr id="1039" name="Google Shape;1039;p6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6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1" name="Google Shape;1051;p6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i="0" lang="en-US" sz="1200">
                <a:solidFill>
                  <a:schemeClr val="dk1"/>
                </a:solidFill>
                <a:latin typeface="Arial"/>
                <a:ea typeface="Arial"/>
                <a:cs typeface="Arial"/>
                <a:sym typeface="Arial"/>
              </a:rPr>
              <a:t>CROSS JOIN còn được gọi là tích Descartes/nối Descartes.</a:t>
            </a:r>
            <a:endParaRPr/>
          </a:p>
          <a:p>
            <a:pPr indent="0" lvl="0" marL="0" rtl="0" algn="l">
              <a:spcBef>
                <a:spcPts val="360"/>
              </a:spcBef>
              <a:spcAft>
                <a:spcPts val="0"/>
              </a:spcAft>
              <a:buNone/>
            </a:pPr>
            <a:r>
              <a:rPr b="0" i="0" lang="en-US" sz="1200">
                <a:solidFill>
                  <a:schemeClr val="dk1"/>
                </a:solidFill>
                <a:latin typeface="Arial"/>
                <a:ea typeface="Arial"/>
                <a:cs typeface="Arial"/>
                <a:sym typeface="Arial"/>
              </a:rPr>
              <a:t>Nối chéo xác định số hàng trong bảng đầu tiên nhân với một số hàng trong bảng thứ hai.</a:t>
            </a:r>
            <a:endParaRPr/>
          </a:p>
          <a:p>
            <a:pPr indent="0" lvl="0" marL="0" rtl="0" algn="l">
              <a:spcBef>
                <a:spcPts val="360"/>
              </a:spcBef>
              <a:spcAft>
                <a:spcPts val="0"/>
              </a:spcAft>
              <a:buNone/>
            </a:pPr>
            <a:r>
              <a:rPr b="0" i="0" lang="en-US" sz="1200">
                <a:solidFill>
                  <a:schemeClr val="dk1"/>
                </a:solidFill>
                <a:latin typeface="Arial"/>
                <a:ea typeface="Arial"/>
                <a:cs typeface="Arial"/>
                <a:sym typeface="Arial"/>
              </a:rPr>
              <a:t>Tham gia chéo áp dụng cho tất cả các cột.</a:t>
            </a:r>
            <a:endParaRPr b="0" sz="1200">
              <a:solidFill>
                <a:schemeClr val="dk1"/>
              </a:solidFill>
              <a:latin typeface="Arial"/>
              <a:ea typeface="Arial"/>
              <a:cs typeface="Arial"/>
              <a:sym typeface="Arial"/>
            </a:endParaRPr>
          </a:p>
        </p:txBody>
      </p:sp>
      <p:sp>
        <p:nvSpPr>
          <p:cNvPr id="1052" name="Google Shape;1052;p6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6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9" name="Google Shape;1099;p6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Hình ảnh hiển thị tất cả các phép nối PostgreSQL mà chúng ta đã thảo luận cho đến nay và phương pháp nối bổ sung với cú pháp chi tiết</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1100" name="Google Shape;1100;p6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6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3" name="Google Shape;1123;p6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Nếu có nhiều toán tử, bạn có thể sử dụng dấu ngoặc đơn để xác định mức độ ưu tiên.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124" name="Google Shape;1124;p6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6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3" name="Google Shape;1133;p6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LIKE được sử dụng trong mệnh đề WHERE để tìm kiếm một mẫu được chỉ định trong một cột.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Có hai ký tự đại diện thường được sử dụng cùng với toán tử LIKE:</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Dấu phần trăm (%) đại diện cho không, một hoặc nhiều ký tự</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Dấu gạch dưới (_) đại diện cho một ký tự đơn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PostgreSQL cũng chấp nhận các hằng số chuỗi "thoát", là phần mở rộng của tiêu chuẩn SQL.</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sz="1200">
              <a:solidFill>
                <a:schemeClr val="dk1"/>
              </a:solidFill>
            </a:endParaRPr>
          </a:p>
        </p:txBody>
      </p:sp>
      <p:sp>
        <p:nvSpPr>
          <p:cNvPr id="1134" name="Google Shape;1134;p6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6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4" name="Google Shape;1144;p6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Biểu thức chính quy (được viết tắt là regex hoặc regexp; còn được gọi là biểu thức hợp lý) là một chuỗi các ký tự chỉ định mẫu tìm kiếm.</a:t>
            </a:r>
            <a:endParaRPr/>
          </a:p>
          <a:p>
            <a:pPr indent="0" lvl="0" marL="0" rtl="0" algn="l">
              <a:spcBef>
                <a:spcPts val="360"/>
              </a:spcBef>
              <a:spcAft>
                <a:spcPts val="0"/>
              </a:spcAft>
              <a:buNone/>
            </a:pPr>
            <a:r>
              <a:rPr lang="en-US">
                <a:latin typeface="Arial"/>
                <a:ea typeface="Arial"/>
                <a:cs typeface="Arial"/>
                <a:sym typeface="Arial"/>
              </a:rPr>
              <a:t>Thông thường, các mẫu như vậy được thuật toán tìm kiếm chuỗi sử dụng cho các thao tác "tìm" hoặc "tìm và thay thế" trên chuỗi hoặc để xác thực đầu vào.</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Ví dụ: phần đầu và danh sách xếp hạng [abcd] có nghĩa là chỉ những tựa phim bắt đầu bằng a, b, c hoặc d mới được trả về trong tập hợp kết quả của chúng tôi.</a:t>
            </a:r>
            <a:endParaRPr>
              <a:latin typeface="Arial"/>
              <a:ea typeface="Arial"/>
              <a:cs typeface="Arial"/>
              <a:sym typeface="Arial"/>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https://en.wikipedia.org/wiki/Regular_expression</a:t>
            </a:r>
            <a:endParaRPr/>
          </a:p>
          <a:p>
            <a:pPr indent="0" lvl="0" marL="0" rtl="0" algn="l">
              <a:spcBef>
                <a:spcPts val="360"/>
              </a:spcBef>
              <a:spcAft>
                <a:spcPts val="0"/>
              </a:spcAft>
              <a:buNone/>
            </a:pPr>
            <a:r>
              <a:t/>
            </a:r>
            <a:endParaRPr>
              <a:latin typeface="Arial"/>
              <a:ea typeface="Arial"/>
              <a:cs typeface="Arial"/>
              <a:sym typeface="Arial"/>
            </a:endParaRPr>
          </a:p>
        </p:txBody>
      </p:sp>
      <p:sp>
        <p:nvSpPr>
          <p:cNvPr id="1145" name="Google Shape;1145;p6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p6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5" name="Google Shape;1155;p6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SELECT * FROM TABLE_NAME WHERE COLUMN_NAME NOT BETWEEN VALUE_A AND VALUE_B;</a:t>
            </a:r>
            <a:r>
              <a:rPr lang="en-US">
                <a:latin typeface="Arial"/>
                <a:ea typeface="Arial"/>
                <a:cs typeface="Arial"/>
                <a:sym typeface="Arial"/>
              </a:rPr>
              <a:t> </a:t>
            </a:r>
            <a:r>
              <a:rPr b="0" lang="en-US" sz="1200">
                <a:solidFill>
                  <a:schemeClr val="dk1"/>
                </a:solidFill>
                <a:latin typeface="Arial"/>
                <a:ea typeface="Arial"/>
                <a:cs typeface="Arial"/>
                <a:sym typeface="Arial"/>
              </a:rPr>
              <a:t>Nếu toán tử BETWEEN không được sử dụng, nó sẽ như sau.</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COLUMN_NAME &lt; VALUE_A AND COLUMN_NAME &gt; VALUE_B</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1156" name="Google Shape;1156;p6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6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6" name="Google Shape;1166;p6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Group by - Nhóm các hàng được truy xuất từ câu lệnh Select.</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Điểm đặc biệt của mệnh đề GROUP BY là người ta có thể sử dụng các Hàm như SUM() để tính tổng các mục hoặc COUNT() để lấy tổng số mục trong các nhóm.</a:t>
            </a:r>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Mệnh đề GROUP BY SQL được sử dụng để nhóm các hàng có cùng giá trị.</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Mệnh đề GROUP BY được sử dụng với câu lệnh SQL SELECT.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1167" name="Google Shape;1167;p6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6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7" name="Google Shape;1177;p6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hàm tổng hợp chỉ trả về một giá trị và bỏ qua NULL.</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Điều này được xử lý cùng với Group by.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endParaRPr>
          </a:p>
        </p:txBody>
      </p:sp>
      <p:sp>
        <p:nvSpPr>
          <p:cNvPr id="1178" name="Google Shape;1178;p6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p6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6" name="Google Shape;1186;p6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Các hàm này yêu cầu một hoặc nhiều đối số đầu vào và hoạt động trên mỗi hàng, do đó trả về một giá trị đầu ra cho mỗi hàng.</a:t>
            </a:r>
            <a:endParaRPr/>
          </a:p>
          <a:p>
            <a:pPr indent="0" lvl="0" marL="0" rtl="0" algn="l">
              <a:spcBef>
                <a:spcPts val="360"/>
              </a:spcBef>
              <a:spcAft>
                <a:spcPts val="0"/>
              </a:spcAft>
              <a:buNone/>
            </a:pPr>
            <a:r>
              <a:rPr lang="en-US">
                <a:latin typeface="Arial"/>
                <a:ea typeface="Arial"/>
                <a:cs typeface="Arial"/>
                <a:sym typeface="Arial"/>
              </a:rPr>
              <a:t>Đối số có thể là một cột, chữ hoặc một biểu thức. Các hàm single row có thể được sử dụng trong câu lệnh SELECT, mệnh đề WHERE và ORDER BY.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p:txBody>
      </p:sp>
      <p:sp>
        <p:nvSpPr>
          <p:cNvPr id="1187" name="Google Shape;1187;p6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[Thông điệp chính]</a:t>
            </a:r>
            <a:endParaRPr/>
          </a:p>
          <a:p>
            <a:pPr indent="0" lvl="0" marL="0" rtl="0" algn="l">
              <a:spcBef>
                <a:spcPts val="360"/>
              </a:spcBef>
              <a:spcAft>
                <a:spcPts val="0"/>
              </a:spcAft>
              <a:buNone/>
            </a:pPr>
            <a:r>
              <a:rPr lang="en-US">
                <a:latin typeface="Arial"/>
                <a:ea typeface="Arial"/>
                <a:cs typeface="Arial"/>
                <a:sym typeface="Arial"/>
              </a:rPr>
              <a:t>DBMS là một phần mềm rất phức tạp được thiết kế để lưu trữ, truy xuất, xác định và quản lý dữ liệu trong cơ sở dữ liệu.</a:t>
            </a:r>
            <a:endParaRPr/>
          </a:p>
          <a:p>
            <a:pPr indent="0" lvl="0" marL="0" rtl="0" algn="l">
              <a:spcBef>
                <a:spcPts val="360"/>
              </a:spcBef>
              <a:spcAft>
                <a:spcPts val="0"/>
              </a:spcAft>
              <a:buNone/>
            </a:pPr>
            <a:r>
              <a:rPr lang="en-US">
                <a:latin typeface="Arial"/>
                <a:ea typeface="Arial"/>
                <a:cs typeface="Arial"/>
                <a:sym typeface="Arial"/>
              </a:rPr>
              <a:t>Có các DBMS phổ biến: Oracle, MySQL, SQLServer, PostgreSQL, MariaDB, MongoDB.</a:t>
            </a:r>
            <a:endParaRPr>
              <a:latin typeface="Arial"/>
              <a:ea typeface="Arial"/>
              <a:cs typeface="Arial"/>
              <a:sym typeface="Arial"/>
            </a:endParaRPr>
          </a:p>
        </p:txBody>
      </p:sp>
      <p:sp>
        <p:nvSpPr>
          <p:cNvPr id="157" name="Google Shape;157;p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7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5" name="Google Shape;1195;p7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Giải thích từng hàm Chuyển đổi trường hợp và hàm ký tự.</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latin typeface="Arial"/>
              <a:ea typeface="Arial"/>
              <a:cs typeface="Arial"/>
              <a:sym typeface="Arial"/>
            </a:endParaRPr>
          </a:p>
        </p:txBody>
      </p:sp>
      <p:sp>
        <p:nvSpPr>
          <p:cNvPr id="1196" name="Google Shape;1196;p7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7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4" name="Google Shape;1204;p7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string – Chuỗi nguồn với kiểu dữ liệu varchar, char, string, v.v.</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started_position - Cho biết nơi bắt đầu trích xuất chuỗi.</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Nếu bạn bỏ qua tham số này, quá trình trích xuất sẽ bắt đầu ở vị trí 1, ký tự đầu tiên trong chuỗi.</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Length - Đây là một tham số tùy chọn. Cho biết số lượng ký tự để trích xuất từ ​​chuỗi.</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Nếu tham số này bị bỏ qua, hàm sẽ trích từ vị trí bắt đầu đến cuối chuỗi.</a:t>
            </a:r>
            <a:endParaRPr b="0" sz="1200">
              <a:solidFill>
                <a:schemeClr val="dk1"/>
              </a:solidFill>
              <a:latin typeface="Arial"/>
              <a:ea typeface="Arial"/>
              <a:cs typeface="Arial"/>
              <a:sym typeface="Arial"/>
            </a:endParaRPr>
          </a:p>
        </p:txBody>
      </p:sp>
      <p:sp>
        <p:nvSpPr>
          <p:cNvPr id="1205" name="Google Shape;1205;p7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7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6" name="Google Shape;1216;p7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Truy vấn con là một truy vấn được lồng bên trong một truy vấn khác, chẳng hạn như SELECT, INSERT, DELETE và UPDATE. Trong hướng dẫn này, chúng tôi chỉ tập trung vào câu lệnh SELECT.</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xây dựng một truy vấn con, chúng ta đặt truy vấn thứ hai trong ngoặc đơn và sử dụng nó trong mệnh đề WHERE dưới dạng một biểu thức.</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a:p>
        </p:txBody>
      </p:sp>
      <p:sp>
        <p:nvSpPr>
          <p:cNvPr id="1217" name="Google Shape;1217;p7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7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6" name="Google Shape;1226;p7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1227" name="Google Shape;1227;p7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7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5" name="Google Shape;1285;p7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1286" name="Google Shape;1286;p7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7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4" name="Google Shape;1344;p7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1345" name="Google Shape;1345;p7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7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3" name="Google Shape;1403;p7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Hướng dẫn học sinh làm Bài tập sử dụng sách Thí nghiệm các chương.</a:t>
            </a:r>
            <a:endParaRPr/>
          </a:p>
        </p:txBody>
      </p:sp>
      <p:sp>
        <p:nvSpPr>
          <p:cNvPr id="1404" name="Google Shape;1404;p7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7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2" name="Google Shape;1462;p7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63" name="Google Shape;1463;p7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7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9" name="Google Shape;1469;p7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Arial"/>
              <a:buNone/>
            </a:pPr>
            <a:r>
              <a:rPr b="0" lang="en-US" sz="1200">
                <a:solidFill>
                  <a:srgbClr val="000000"/>
                </a:solidFill>
                <a:latin typeface="Arial"/>
                <a:ea typeface="Arial"/>
                <a:cs typeface="Arial"/>
                <a:sym typeface="Arial"/>
              </a:rPr>
              <a:t>Trong bài học này, bạn sẽ dạy:</a:t>
            </a:r>
            <a:endParaRPr/>
          </a:p>
          <a:p>
            <a:pPr indent="0" lvl="0" marL="0" marR="0" rtl="0" algn="l">
              <a:lnSpc>
                <a:spcPct val="100000"/>
              </a:lnSpc>
              <a:spcBef>
                <a:spcPts val="360"/>
              </a:spcBef>
              <a:spcAft>
                <a:spcPts val="0"/>
              </a:spcAft>
              <a:buClr>
                <a:srgbClr val="000000"/>
              </a:buClr>
              <a:buSzPts val="1200"/>
              <a:buFont typeface="Arial"/>
              <a:buNone/>
            </a:pPr>
            <a:r>
              <a:rPr b="0" lang="en-US" sz="1200">
                <a:solidFill>
                  <a:srgbClr val="000000"/>
                </a:solidFill>
                <a:latin typeface="Arial"/>
                <a:ea typeface="Arial"/>
                <a:cs typeface="Arial"/>
                <a:sym typeface="Arial"/>
              </a:rPr>
              <a:t>Mục tiêu của phần này là dạy cú pháp truy vấn cơ bản của Pig, HiveQL và Impala, cũng như cách đưa ra các truy vấn bằng trình bao.</a:t>
            </a:r>
            <a:endParaRPr/>
          </a:p>
          <a:p>
            <a:pPr indent="0" lvl="0" marL="0" marR="0" rtl="0" algn="l">
              <a:lnSpc>
                <a:spcPct val="100000"/>
              </a:lnSpc>
              <a:spcBef>
                <a:spcPts val="360"/>
              </a:spcBef>
              <a:spcAft>
                <a:spcPts val="0"/>
              </a:spcAft>
              <a:buClr>
                <a:srgbClr val="000000"/>
              </a:buClr>
              <a:buSzPts val="1200"/>
              <a:buFont typeface="Arial"/>
              <a:buNone/>
            </a:pPr>
            <a:r>
              <a:rPr b="0" lang="en-US" sz="1200">
                <a:solidFill>
                  <a:srgbClr val="000000"/>
                </a:solidFill>
                <a:latin typeface="Arial"/>
                <a:ea typeface="Arial"/>
                <a:cs typeface="Arial"/>
                <a:sym typeface="Arial"/>
              </a:rPr>
              <a:t>Hầu hết tài liệu trong tài liệu này sẽ quen thuộc với bất kỳ ai biết SQL, nhưng những khác biệt chính cần lưu ý.</a:t>
            </a:r>
            <a:endParaRPr/>
          </a:p>
          <a:p>
            <a:pPr indent="0" lvl="0" marL="0" marR="0" rtl="0" algn="l">
              <a:lnSpc>
                <a:spcPct val="100000"/>
              </a:lnSpc>
              <a:spcBef>
                <a:spcPts val="360"/>
              </a:spcBef>
              <a:spcAft>
                <a:spcPts val="0"/>
              </a:spcAft>
              <a:buClr>
                <a:srgbClr val="000000"/>
              </a:buClr>
              <a:buSzPts val="1200"/>
              <a:buFont typeface="Arial"/>
              <a:buNone/>
            </a:pPr>
            <a:r>
              <a:rPr b="0" lang="en-US" sz="1200">
                <a:solidFill>
                  <a:srgbClr val="000000"/>
                </a:solidFill>
                <a:latin typeface="Arial"/>
                <a:ea typeface="Arial"/>
                <a:cs typeface="Arial"/>
                <a:sym typeface="Arial"/>
              </a:rPr>
              <a:t>Hầu hết mọi thứ trong bài đều áp dụng cho cả Hive và Impala.</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rgbClr val="000000"/>
              </a:solidFill>
              <a:latin typeface="Arial"/>
              <a:ea typeface="Arial"/>
              <a:cs typeface="Arial"/>
              <a:sym typeface="Arial"/>
            </a:endParaRPr>
          </a:p>
          <a:p>
            <a:pPr indent="0" lvl="0" marL="0" marR="0" rtl="0" algn="l">
              <a:lnSpc>
                <a:spcPct val="100000"/>
              </a:lnSpc>
              <a:spcBef>
                <a:spcPts val="360"/>
              </a:spcBef>
              <a:spcAft>
                <a:spcPts val="0"/>
              </a:spcAft>
              <a:buClr>
                <a:srgbClr val="000000"/>
              </a:buClr>
              <a:buSzPts val="1200"/>
              <a:buFont typeface="Arial"/>
              <a:buNone/>
            </a:pPr>
            <a:r>
              <a:rPr b="0" lang="en-US" sz="1200">
                <a:solidFill>
                  <a:srgbClr val="000000"/>
                </a:solidFill>
                <a:latin typeface="Arial"/>
                <a:ea typeface="Arial"/>
                <a:cs typeface="Arial"/>
                <a:sym typeface="Arial"/>
              </a:rPr>
              <a:t>Bài này bao gồm hai phần.</a:t>
            </a:r>
            <a:endParaRPr/>
          </a:p>
          <a:p>
            <a:pPr indent="0" lvl="0" marL="0" marR="0" rtl="0" algn="l">
              <a:lnSpc>
                <a:spcPct val="100000"/>
              </a:lnSpc>
              <a:spcBef>
                <a:spcPts val="360"/>
              </a:spcBef>
              <a:spcAft>
                <a:spcPts val="0"/>
              </a:spcAft>
              <a:buClr>
                <a:srgbClr val="000000"/>
              </a:buClr>
              <a:buSzPts val="1200"/>
              <a:buFont typeface="Arial"/>
              <a:buNone/>
            </a:pPr>
            <a:r>
              <a:rPr b="0" lang="en-US" sz="1200">
                <a:solidFill>
                  <a:srgbClr val="000000"/>
                </a:solidFill>
                <a:latin typeface="Arial"/>
                <a:ea typeface="Arial"/>
                <a:cs typeface="Arial"/>
                <a:sym typeface="Arial"/>
              </a:rPr>
              <a:t>Phần 1 Mô tả các tính năng và cấu trúc của Apache Pig, Hive và Impala, đồng thời giải thích quá trình tiền xử lý dữ liệu đơn giản bằng Pig.</a:t>
            </a:r>
            <a:endParaRPr/>
          </a:p>
          <a:p>
            <a:pPr indent="0" lvl="0" marL="0" marR="0" rtl="0" algn="l">
              <a:lnSpc>
                <a:spcPct val="100000"/>
              </a:lnSpc>
              <a:spcBef>
                <a:spcPts val="360"/>
              </a:spcBef>
              <a:spcAft>
                <a:spcPts val="0"/>
              </a:spcAft>
              <a:buClr>
                <a:srgbClr val="000000"/>
              </a:buClr>
              <a:buSzPts val="1200"/>
              <a:buFont typeface="Arial"/>
              <a:buNone/>
            </a:pPr>
            <a:r>
              <a:rPr b="0" lang="en-US" sz="1200">
                <a:solidFill>
                  <a:srgbClr val="000000"/>
                </a:solidFill>
                <a:latin typeface="Arial"/>
                <a:ea typeface="Arial"/>
                <a:cs typeface="Arial"/>
                <a:sym typeface="Arial"/>
              </a:rPr>
              <a:t>Phần 2 Giải thích lý do tại sao Hive và Impala cải thiện năng suất cho các công việc phân tích và giải thích cú pháp ngôn ngữ và định dạng dữ liệu để tận dụng các công cụ này.</a:t>
            </a:r>
            <a:endParaRPr>
              <a:latin typeface="Arial"/>
              <a:ea typeface="Arial"/>
              <a:cs typeface="Arial"/>
              <a:sym typeface="Arial"/>
            </a:endParaRPr>
          </a:p>
        </p:txBody>
      </p:sp>
      <p:sp>
        <p:nvSpPr>
          <p:cNvPr id="1470" name="Google Shape;1470;p7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7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0" name="Google Shape;1480;p7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MapReduce là công cụ xử lý ban đầu cho Hadoop. Nó cung cấp một bộ thư viện lập trình.</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Spark cũng có những lợi ích tương tự như Map Reduce, cộng với hiệu suất được cải thiện bằng cách sử dụng xử lý trong bộ nhớ và hỗ trợ Scala, Python và R.</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Đó là công cụ xử lý chung cho dữ liệu lớn.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Nhưng chúng rất khó để thành thạo và đòi hỏi kỹ năng lập trình.</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Một cách tương đối, hive, impala và pig là những công cụ mà các nhà phân tích dữ liệu có thể dễ dàng sử dụng để phân tích Big Data.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Mặc dù có sự khác biệt trong cách thức thực hiện, nhưng vẫn có thể phân tích dữ liệu mà không cần kỹ năng lập trình bằng cách sử dụng SQL và tập lệnh pig đã học trước đó.</a:t>
            </a:r>
            <a:endParaRPr b="1">
              <a:latin typeface="Arial"/>
              <a:ea typeface="Arial"/>
              <a:cs typeface="Arial"/>
              <a:sym typeface="Arial"/>
            </a:endParaRPr>
          </a:p>
        </p:txBody>
      </p:sp>
      <p:sp>
        <p:nvSpPr>
          <p:cNvPr id="1481" name="Google Shape;1481;p7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rtl="0" algn="l">
              <a:spcBef>
                <a:spcPts val="360"/>
              </a:spcBef>
              <a:spcAft>
                <a:spcPts val="0"/>
              </a:spcAft>
              <a:buNone/>
            </a:pPr>
            <a:r>
              <a:rPr lang="en-US">
                <a:latin typeface="Arial"/>
                <a:ea typeface="Arial"/>
                <a:cs typeface="Arial"/>
                <a:sym typeface="Arial"/>
              </a:rPr>
              <a:t>Mô tả các loại hệ thống cơ sở dữ liệu.</a:t>
            </a:r>
            <a:endParaRPr/>
          </a:p>
          <a:p>
            <a:pPr indent="0" lvl="0" marL="0" rtl="0" algn="l">
              <a:spcBef>
                <a:spcPts val="360"/>
              </a:spcBef>
              <a:spcAft>
                <a:spcPts val="0"/>
              </a:spcAft>
              <a:buNone/>
            </a:pPr>
            <a:r>
              <a:rPr lang="en-US">
                <a:latin typeface="Arial"/>
                <a:ea typeface="Arial"/>
                <a:cs typeface="Arial"/>
                <a:sym typeface="Arial"/>
              </a:rPr>
              <a:t>Chúng ta sẽ đi vào chi tiết hơn trong vài slide tiếp theo.</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Một </a:t>
            </a:r>
            <a:r>
              <a:rPr b="1" i="0" lang="en-US" sz="1200">
                <a:solidFill>
                  <a:schemeClr val="dk1"/>
                </a:solidFill>
                <a:latin typeface="Arial"/>
                <a:ea typeface="Arial"/>
                <a:cs typeface="Arial"/>
                <a:sym typeface="Arial"/>
              </a:rPr>
              <a:t>hệ thống tệp phẳng lưu trữ dữ liệu </a:t>
            </a:r>
            <a:r>
              <a:rPr b="0" i="0" lang="en-US" sz="1200">
                <a:solidFill>
                  <a:schemeClr val="dk1"/>
                </a:solidFill>
                <a:latin typeface="Arial"/>
                <a:ea typeface="Arial"/>
                <a:cs typeface="Arial"/>
                <a:sym typeface="Arial"/>
              </a:rPr>
              <a:t>trong một tệp văn bản thuần túy, với mỗi dòng văn bản thường chứa một bản ghi.</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Dấu phân cách như dấu phẩy hoặc tab phân tách các trường.</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Cơ sở dữ liệu tệp phẳng sử dụng cấu trúc đơn giản và không giống như cơ sở dữ liệu quan hệ, không thể chứa nhiều bảng và quan hệ.</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66" name="Google Shape;166;p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p8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1" name="Google Shape;1511;p8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sử dụng các dịch vụ này sau.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Nhẹ nhàng giới thiệu tổng quan đơn giản về chúng mà chúng ta sẽ khám phá thêm trong phần tiếp theo.</a:t>
            </a:r>
            <a:endParaRPr b="0" sz="1200">
              <a:solidFill>
                <a:schemeClr val="dk1"/>
              </a:solidFill>
              <a:latin typeface="Arial"/>
              <a:ea typeface="Arial"/>
              <a:cs typeface="Arial"/>
              <a:sym typeface="Arial"/>
            </a:endParaRPr>
          </a:p>
        </p:txBody>
      </p:sp>
      <p:sp>
        <p:nvSpPr>
          <p:cNvPr id="1512" name="Google Shape;1512;p8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8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0" name="Google Shape;1520;p8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Apache Pig là một nền tảng để phân tích các tập dữ liệu lớn bao gồm một ngôn ngữ cấp cao để thể hiện các chương trình phân tích dữ liệu, cùng với cơ sở hạ tầng để đánh giá các chương trình này.</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Đặc điểm nổi bật của các chương trình Pig là cấu trúc của chúng có khả năng song song hóa đáng kể, do đó cho phép chúng xử lý các tập dữ liệu rất lớn.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Pig là một công cụ để truy vấn dữ liệu trên cụm Hadoop.</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là một giải pháp thay thế cho việc viết mã MapReduce cấp thấp khó sử dụng.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ta có thể sử dụng Pig để thực hiện quy trình ETL (Extract Transform Load) trên dữ liệu thô.</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[Tài liệu tham khảo]</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https://pig.apache.org/</a:t>
            </a:r>
            <a:endParaRPr/>
          </a:p>
          <a:p>
            <a:pPr indent="0" lvl="0" marL="0" rtl="0" algn="l">
              <a:spcBef>
                <a:spcPts val="360"/>
              </a:spcBef>
              <a:spcAft>
                <a:spcPts val="0"/>
              </a:spcAft>
              <a:buNone/>
            </a:pPr>
            <a:r>
              <a:t/>
            </a:r>
            <a:endParaRPr/>
          </a:p>
        </p:txBody>
      </p:sp>
      <p:sp>
        <p:nvSpPr>
          <p:cNvPr id="1521" name="Google Shape;1521;p8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8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0" name="Google Shape;1530;p8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Mô tả ngắn gọn những lợi thế của lợn và tại sao nó được sử dụng.</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Pig được sử dụng vì các thuộc tính của nó như:</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Ít thời gian phát triển hơn: Nó tiêu tốn ít thời gian phát triển hơn. Một trong những lợi thế lớn.</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Dễ học</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Ngôn ngữ thủ tục: Nó không phải là ngôn ngữ khai báo như SQL. Do đó, chúng ta có thể dễ dàng làm theo các lệnh.</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Dễ dàng kiểm soát việc thực thi: Chúng ta có thể kiểm soát việc thực hiện từng bước vì bản chất nó mang tính thủ tục.</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Luồng dữ liệu: có nghĩa là mọi thứ đều là về dữ liệu mặc dù chúng ta hy sinh các cấu trúc điều khiển như vòng lặp for.</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UDF (Chức năng xác định người dùng): Chúng ta có thể viết các UDF của riêng mình.</a:t>
            </a:r>
            <a:endParaRPr/>
          </a:p>
        </p:txBody>
      </p:sp>
      <p:sp>
        <p:nvSpPr>
          <p:cNvPr id="1531" name="Google Shape;1531;p8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p8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9" name="Google Shape;1539;p8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slide này, mô tả ngắn gọn về Pig so với MapReduce và những ưu và nhược điểm.</a:t>
            </a:r>
            <a:endParaRPr/>
          </a:p>
        </p:txBody>
      </p:sp>
      <p:sp>
        <p:nvSpPr>
          <p:cNvPr id="1540" name="Google Shape;1540;p8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p8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9" name="Google Shape;1549;p8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Trong slide này, mô tả ngắn gọn về Pig so với SQL và những ưu và nhược điểm.</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550" name="Google Shape;1550;p8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8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9" name="Google Shape;1559;p8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PigLatin là một ngôn ngữ để định nghĩa luồng dữ liệu.</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Grunt là một trình bao Tương tác để nhập và thực thi các câu lệnh PigLatin.</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Parser đã nhận được tập lệnh Pig và kiểm tra cú pháp cũng như những thứ khác.</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Optimizer thực hiện các tối ưu hóa logic như chiếu và đẩy xuống</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Compiler biên dịch kế hoạch logic được tối ưu hóa thành một loạt các Công việc MapReduce.</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560" name="Google Shape;1560;p8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p8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1" name="Google Shape;1591;p8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latin typeface="Arial"/>
                <a:ea typeface="Arial"/>
                <a:cs typeface="Arial"/>
                <a:sym typeface="Arial"/>
              </a:rPr>
              <a:t>Pig diễn giải từng câu lệnh Pig Latin khi bạn nhập nó</a:t>
            </a:r>
            <a:endParaRPr sz="1200">
              <a:latin typeface="Arial"/>
              <a:ea typeface="Arial"/>
              <a:cs typeface="Arial"/>
              <a:sym typeface="Arial"/>
            </a:endParaRPr>
          </a:p>
          <a:p>
            <a:pPr indent="-171450" lvl="1" marL="628650" marR="0" rtl="0" algn="l">
              <a:lnSpc>
                <a:spcPct val="100000"/>
              </a:lnSpc>
              <a:spcBef>
                <a:spcPts val="360"/>
              </a:spcBef>
              <a:spcAft>
                <a:spcPts val="0"/>
              </a:spcAft>
              <a:buClr>
                <a:schemeClr val="dk1"/>
              </a:buClr>
              <a:buSzPts val="1200"/>
              <a:buFont typeface="Arial"/>
              <a:buChar char="•"/>
            </a:pPr>
            <a:r>
              <a:rPr lang="en-US" sz="1200">
                <a:latin typeface="Arial"/>
                <a:ea typeface="Arial"/>
                <a:cs typeface="Arial"/>
                <a:sym typeface="Arial"/>
              </a:rPr>
              <a:t>grunt&gt; sh ls : gọi lệnh ls của linux shell từ grunt shell.</a:t>
            </a:r>
            <a:endParaRPr/>
          </a:p>
          <a:p>
            <a:pPr indent="-171450" lvl="1" marL="628650" marR="0" rtl="0" algn="l">
              <a:lnSpc>
                <a:spcPct val="100000"/>
              </a:lnSpc>
              <a:spcBef>
                <a:spcPts val="360"/>
              </a:spcBef>
              <a:spcAft>
                <a:spcPts val="0"/>
              </a:spcAft>
              <a:buClr>
                <a:schemeClr val="dk1"/>
              </a:buClr>
              <a:buSzPts val="1200"/>
              <a:buFont typeface="Arial"/>
              <a:buChar char="•"/>
            </a:pPr>
            <a:r>
              <a:rPr lang="en-US" sz="1200">
                <a:latin typeface="Arial"/>
                <a:ea typeface="Arial"/>
                <a:cs typeface="Arial"/>
                <a:sym typeface="Arial"/>
              </a:rPr>
              <a:t>grunt&gt;fs –ls : gọi lệnh ls cho HDFS. Tương tác với HDFS bằng lệnh fs.</a:t>
            </a:r>
            <a:endParaRPr sz="1200">
              <a:latin typeface="Arial"/>
              <a:ea typeface="Arial"/>
              <a:cs typeface="Arial"/>
              <a:sym typeface="Arial"/>
            </a:endParaRPr>
          </a:p>
          <a:p>
            <a:pPr indent="-95250" lvl="1" marL="6286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Grunt là lớp vỏ tương tác của Pig. Nó cho phép người dùng nhập Pig Latin một cách tương tác và sử dụng các tập lệnh.</a:t>
            </a:r>
            <a:endParaRPr>
              <a:latin typeface="Arial"/>
              <a:ea typeface="Arial"/>
              <a:cs typeface="Arial"/>
              <a:sym typeface="Arial"/>
            </a:endParaRPr>
          </a:p>
        </p:txBody>
      </p:sp>
      <p:sp>
        <p:nvSpPr>
          <p:cNvPr id="1592" name="Google Shape;1592;p8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p8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1" name="Google Shape;1601;p8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Tập lệnh Pig chỉ đơn giản là mã Pig Latin được lưu trữ trong tệp văn bản tương tự như tập lệnh shell thông thường.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Bạn có thể thực thi tập lệnh Pig từ trình bao (Linux) như hình trên.</a:t>
            </a:r>
            <a:endParaRPr>
              <a:latin typeface="Arial"/>
              <a:ea typeface="Arial"/>
              <a:cs typeface="Arial"/>
              <a:sym typeface="Arial"/>
            </a:endParaRPr>
          </a:p>
        </p:txBody>
      </p:sp>
      <p:sp>
        <p:nvSpPr>
          <p:cNvPr id="1602" name="Google Shape;1602;p8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8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1" name="Google Shape;1611;p8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Ngôn ngữ Pig Latin sẽ được mô tả chi tiết hơn trong các slide sau. Giải thích nhận xét và định danh trong slide này.</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612" name="Google Shape;1612;p8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8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1" name="Google Shape;1621;p8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Yêu cầu học sinh đã biết các toán tử này nhưng hãy xem lại và xác nhận lại.</a:t>
            </a:r>
            <a:endParaRPr/>
          </a:p>
        </p:txBody>
      </p:sp>
      <p:sp>
        <p:nvSpPr>
          <p:cNvPr id="1622" name="Google Shape;1622;p8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Một </a:t>
            </a:r>
            <a:r>
              <a:rPr b="1" i="0" lang="en-US" sz="1200">
                <a:solidFill>
                  <a:schemeClr val="dk1"/>
                </a:solidFill>
                <a:latin typeface="Arial"/>
                <a:ea typeface="Arial"/>
                <a:cs typeface="Arial"/>
                <a:sym typeface="Arial"/>
              </a:rPr>
              <a:t>hệ thống tệp phẳng</a:t>
            </a:r>
            <a:r>
              <a:rPr b="0" i="0" lang="en-US" sz="1200">
                <a:solidFill>
                  <a:schemeClr val="dk1"/>
                </a:solidFill>
                <a:latin typeface="Arial"/>
                <a:ea typeface="Arial"/>
                <a:cs typeface="Arial"/>
                <a:sym typeface="Arial"/>
              </a:rPr>
              <a:t> lưu trữ dữ liệu trong một tệp văn bản thuần túy, với mỗi dòng văn bản thường chứa một bản ghi.</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Dấu phân cách như dấu phẩy hoặc tab phân tách các trường.</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Cơ sở dữ liệu tệp phẳng sử dụng cấu trúc đơn giản và không giống như cơ sở dữ liệu quan hệ, không thể chứa nhiều bảng và quan hệ.</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Không có xử lý truy vấn hiệu quả trong hệ thống tệp. Có ít tính nhất quán dữ liệu hơn trong hệ thống tệp.</a:t>
            </a:r>
            <a:endParaRPr b="1"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75" name="Google Shape;175;p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9" name="Shape 1629"/>
        <p:cNvGrpSpPr/>
        <p:nvPr/>
      </p:nvGrpSpPr>
      <p:grpSpPr>
        <a:xfrm>
          <a:off x="0" y="0"/>
          <a:ext cx="0" cy="0"/>
          <a:chOff x="0" y="0"/>
          <a:chExt cx="0" cy="0"/>
        </a:xfrm>
      </p:grpSpPr>
      <p:sp>
        <p:nvSpPr>
          <p:cNvPr id="1630" name="Google Shape;1630;p9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1" name="Google Shape;1631;p9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Các kiểu dữ liệu trong các slide là kiểu dữ liệu đơn giản.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Ngoài ra, còn có các loại phức tạp như:</a:t>
            </a:r>
            <a:endParaRPr b="0" sz="1200">
              <a:solidFill>
                <a:schemeClr val="dk1"/>
              </a:solidFill>
              <a:latin typeface="Arial"/>
              <a:ea typeface="Arial"/>
              <a:cs typeface="Arial"/>
              <a:sym typeface="Arial"/>
            </a:endParaRPr>
          </a:p>
          <a:p>
            <a:pPr indent="-171450" lvl="1" marL="6286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tuple: một tập hợp các trường được sắp xếp theo thứ tự.</a:t>
            </a:r>
            <a:endParaRPr/>
          </a:p>
          <a:p>
            <a:pPr indent="-171450" lvl="1" marL="6286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bag: một tập hợp các bộ dữ liệu.</a:t>
            </a:r>
            <a:endParaRPr/>
          </a:p>
          <a:p>
            <a:pPr indent="-171450" lvl="1" marL="6286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map: một tập hợp các cặp giá trị khóa.</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Chúng tôi sẽ đề cập đến các loại dữ liệu phức tạp này sau một vài slide.</a:t>
            </a:r>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Trường là một phần tử duy nhất của dữ liệu và tương ứng với một trong tám loại dữ liệu.</a:t>
            </a:r>
            <a:endParaRPr b="1" sz="1200">
              <a:solidFill>
                <a:schemeClr val="dk1"/>
              </a:solidFill>
              <a:latin typeface="Arial"/>
              <a:ea typeface="Arial"/>
              <a:cs typeface="Arial"/>
              <a:sym typeface="Arial"/>
            </a:endParaRPr>
          </a:p>
        </p:txBody>
      </p:sp>
      <p:sp>
        <p:nvSpPr>
          <p:cNvPr id="1632" name="Google Shape;1632;p9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p9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1" name="Google Shape;1641;p9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Bags {} - Bộ sưu tập các tuple.</a:t>
            </a:r>
            <a:endParaRPr>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Tuples () - Tập hợp các trường có thứ tự.</a:t>
            </a:r>
            <a:endParaRPr>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Fields - Mảnh dữ liệu</a:t>
            </a:r>
            <a:endParaRPr>
              <a:latin typeface="Arial"/>
              <a:ea typeface="Arial"/>
              <a:cs typeface="Arial"/>
              <a:sym typeface="Arial"/>
            </a:endParaRPr>
          </a:p>
        </p:txBody>
      </p:sp>
      <p:sp>
        <p:nvSpPr>
          <p:cNvPr id="1642" name="Google Shape;1642;p9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p9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8" name="Google Shape;1678;p9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Mối quan hệ có thể xác định và sử dụng tên trường được liên kết với bí danh.</a:t>
            </a:r>
            <a:endParaRPr/>
          </a:p>
          <a:p>
            <a:pPr indent="0" lvl="0" marL="0" marR="0" rtl="0" algn="l">
              <a:lnSpc>
                <a:spcPct val="100000"/>
              </a:lnSpc>
              <a:spcBef>
                <a:spcPts val="36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Quan hệ là một khái niệm tương tự như một bảng trong cơ sở dữ liệu quan hệ.</a:t>
            </a:r>
            <a:endParaRPr/>
          </a:p>
          <a:p>
            <a:pPr indent="0" lvl="0" marL="0" marR="0" rtl="0" algn="l">
              <a:lnSpc>
                <a:spcPct val="100000"/>
              </a:lnSpc>
              <a:spcBef>
                <a:spcPts val="36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Các tuple tương ứng với các hàng CSDL quan hệ.</a:t>
            </a:r>
            <a:endParaRPr/>
          </a:p>
          <a:p>
            <a:pPr indent="0" lvl="0" marL="0" marR="0" rtl="0" algn="l">
              <a:lnSpc>
                <a:spcPct val="100000"/>
              </a:lnSpc>
              <a:spcBef>
                <a:spcPts val="36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Không giống như CSDL quan hệ, số trường cấu thành một bộ trong một quan hệ có thể khác nhau đối với mỗi tuple.</a:t>
            </a:r>
            <a:endParaRPr>
              <a:latin typeface="Arial"/>
              <a:ea typeface="Arial"/>
              <a:cs typeface="Arial"/>
              <a:sym typeface="Arial"/>
            </a:endParaRPr>
          </a:p>
        </p:txBody>
      </p:sp>
      <p:sp>
        <p:nvSpPr>
          <p:cNvPr id="1679" name="Google Shape;1679;p9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p9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8" name="Google Shape;1688;p9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Hàm tải mặc định của Pig được gọi là PigStorage.</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689" name="Google Shape;1689;p9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p9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8" name="Google Shape;1698;p9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Bạn có thể chỉ định bất kỳ ký tự nào dưới dạng chữ ("a"), ký tự thoát đã biết ("\\t") hoặc giá trị dec hoặc hex ("\\u001", "\\x0A").</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699" name="Google Shape;1699;p9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p9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8" name="Google Shape;1708;p9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Toán tử </a:t>
            </a:r>
            <a:r>
              <a:rPr b="1" i="0" lang="en-US" sz="1200">
                <a:solidFill>
                  <a:schemeClr val="dk1"/>
                </a:solidFill>
                <a:latin typeface="Arial"/>
                <a:ea typeface="Arial"/>
                <a:cs typeface="Arial"/>
                <a:sym typeface="Arial"/>
              </a:rPr>
              <a:t>DUMP</a:t>
            </a:r>
            <a:r>
              <a:rPr b="0" i="0" lang="en-US" sz="1200">
                <a:solidFill>
                  <a:schemeClr val="dk1"/>
                </a:solidFill>
                <a:latin typeface="Arial"/>
                <a:ea typeface="Arial"/>
                <a:cs typeface="Arial"/>
                <a:sym typeface="Arial"/>
              </a:rPr>
              <a:t> được dùng để </a:t>
            </a:r>
            <a:r>
              <a:rPr b="1" i="0" lang="en-US" sz="1200">
                <a:solidFill>
                  <a:schemeClr val="dk1"/>
                </a:solidFill>
                <a:latin typeface="Arial"/>
                <a:ea typeface="Arial"/>
                <a:cs typeface="Arial"/>
                <a:sym typeface="Arial"/>
              </a:rPr>
              <a:t>chạy các câu lệnh Pig Latin và hiển thị kết quả trên màn hình.</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Nó thường được sử dụng cho Mục đích gỡ lỗi.</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Sử dụng toán tử STORE và các hàm load/store để ghi kết quả vào hệ thống tệp (PigStorage là hàm lưu trữ mặc định).</a:t>
            </a:r>
            <a:endParaRPr>
              <a:latin typeface="Arial"/>
              <a:ea typeface="Arial"/>
              <a:cs typeface="Arial"/>
              <a:sym typeface="Arial"/>
            </a:endParaRPr>
          </a:p>
        </p:txBody>
      </p:sp>
      <p:sp>
        <p:nvSpPr>
          <p:cNvPr id="1709" name="Google Shape;1709;p9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p9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0" name="Google Shape;1720;p9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a:t>
            </a:r>
            <a:r>
              <a:rPr b="1" lang="en-US" sz="1200">
                <a:solidFill>
                  <a:schemeClr val="dk1"/>
                </a:solidFill>
                <a:latin typeface="Arial"/>
                <a:ea typeface="Arial"/>
                <a:cs typeface="Arial"/>
                <a:sym typeface="Arial"/>
              </a:rPr>
              <a:t>DESCRIBE </a:t>
            </a:r>
            <a:r>
              <a:rPr b="0" lang="en-US" sz="1200">
                <a:solidFill>
                  <a:schemeClr val="dk1"/>
                </a:solidFill>
                <a:latin typeface="Arial"/>
                <a:ea typeface="Arial"/>
                <a:cs typeface="Arial"/>
                <a:sym typeface="Arial"/>
              </a:rPr>
              <a:t>được sử dụng để xem lược đồ của một quan hệ.</a:t>
            </a:r>
            <a:endParaRPr b="0"/>
          </a:p>
        </p:txBody>
      </p:sp>
      <p:sp>
        <p:nvSpPr>
          <p:cNvPr id="1721" name="Google Shape;1721;p9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p9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1" name="Google Shape;1731;p9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 hỗ trợ bất kỳ loại nào.</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khớp mẫu thông qua các biểu thức chính quy Java, hãy sử dụng toán tử MATCHS.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name = FILTER allsales BY tên MATCHS 'A.*';</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a:t>
            </a:r>
            <a:r>
              <a:rPr b="1" lang="en-US" sz="1200">
                <a:solidFill>
                  <a:schemeClr val="dk1"/>
                </a:solidFill>
                <a:latin typeface="Arial"/>
                <a:ea typeface="Arial"/>
                <a:cs typeface="Arial"/>
                <a:sym typeface="Arial"/>
              </a:rPr>
              <a:t>FILTER </a:t>
            </a:r>
            <a:r>
              <a:rPr b="0" lang="en-US" sz="1200">
                <a:solidFill>
                  <a:schemeClr val="dk1"/>
                </a:solidFill>
                <a:latin typeface="Arial"/>
                <a:ea typeface="Arial"/>
                <a:cs typeface="Arial"/>
                <a:sym typeface="Arial"/>
              </a:rPr>
              <a:t>được sử dụng để chọn các bộ được yêu cầu từ một quan hệ dựa trên một điều kiện.</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732" name="Google Shape;1732;p9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4" name="Shape 1744"/>
        <p:cNvGrpSpPr/>
        <p:nvPr/>
      </p:nvGrpSpPr>
      <p:grpSpPr>
        <a:xfrm>
          <a:off x="0" y="0"/>
          <a:ext cx="0" cy="0"/>
          <a:chOff x="0" y="0"/>
          <a:chExt cx="0" cy="0"/>
        </a:xfrm>
      </p:grpSpPr>
      <p:sp>
        <p:nvSpPr>
          <p:cNvPr id="1745" name="Google Shape;1745;p9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6" name="Google Shape;1746;p9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Toán tử FOREACH là một công cụ tuyệt vời để chuyển đổi dữ liệu của bạn thành các tập dữ liệu khác nhau.</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Biểu thức trong </a:t>
            </a:r>
            <a:r>
              <a:rPr b="1" lang="en-US">
                <a:latin typeface="Arial"/>
                <a:ea typeface="Arial"/>
                <a:cs typeface="Arial"/>
                <a:sym typeface="Arial"/>
              </a:rPr>
              <a:t>FOREACH</a:t>
            </a:r>
            <a:r>
              <a:rPr lang="en-US">
                <a:latin typeface="Arial"/>
                <a:ea typeface="Arial"/>
                <a:cs typeface="Arial"/>
                <a:sym typeface="Arial"/>
              </a:rPr>
              <a:t> có thể chứa các trường, hằng số, biểu thức toán học, kết quả của việc gọi hàm Pig cũng như nhiều biến thể và lồng nhau khác.</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[Thông điệp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Toán tử </a:t>
            </a:r>
            <a:r>
              <a:rPr b="1" lang="en-US" sz="1200">
                <a:solidFill>
                  <a:schemeClr val="dk1"/>
                </a:solidFill>
                <a:latin typeface="Arial"/>
                <a:ea typeface="Arial"/>
                <a:cs typeface="Arial"/>
                <a:sym typeface="Arial"/>
              </a:rPr>
              <a:t>FOREACH </a:t>
            </a:r>
            <a:r>
              <a:rPr b="0" lang="en-US" sz="1200">
                <a:solidFill>
                  <a:schemeClr val="dk1"/>
                </a:solidFill>
                <a:latin typeface="Arial"/>
                <a:ea typeface="Arial"/>
                <a:cs typeface="Arial"/>
                <a:sym typeface="Arial"/>
              </a:rPr>
              <a:t>được sử dụng để tạo các phép biến đổi dữ liệu được chỉ định dựa trên dữ liệu cột.</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1747" name="Google Shape;1747;p9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0" name="Shape 1760"/>
        <p:cNvGrpSpPr/>
        <p:nvPr/>
      </p:nvGrpSpPr>
      <p:grpSpPr>
        <a:xfrm>
          <a:off x="0" y="0"/>
          <a:ext cx="0" cy="0"/>
          <a:chOff x="0" y="0"/>
          <a:chExt cx="0" cy="0"/>
        </a:xfrm>
      </p:grpSpPr>
      <p:sp>
        <p:nvSpPr>
          <p:cNvPr id="1761" name="Google Shape;1761;p9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2" name="Google Shape;1762;p9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1763" name="Google Shape;1763;p9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F2F2F2"/>
        </a:solidFill>
      </p:bgPr>
    </p:bg>
    <p:spTree>
      <p:nvGrpSpPr>
        <p:cNvPr id="10" name="Shape 10"/>
        <p:cNvGrpSpPr/>
        <p:nvPr/>
      </p:nvGrpSpPr>
      <p:grpSpPr>
        <a:xfrm>
          <a:off x="0" y="0"/>
          <a:ext cx="0" cy="0"/>
          <a:chOff x="0" y="0"/>
          <a:chExt cx="0" cy="0"/>
        </a:xfrm>
      </p:grpSpPr>
      <p:pic>
        <p:nvPicPr>
          <p:cNvPr id="11" name="Google Shape;11;p257"/>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2" name="Google Shape;12;p257"/>
          <p:cNvSpPr/>
          <p:nvPr/>
        </p:nvSpPr>
        <p:spPr>
          <a:xfrm>
            <a:off x="449612" y="450000"/>
            <a:ext cx="1282433"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2200" lIns="84400" spcFirstLastPara="1" rIns="84400" wrap="square" tIns="42200">
            <a:noAutofit/>
          </a:bodyPr>
          <a:lstStyle/>
          <a:p>
            <a:pPr indent="0" lvl="0" marL="0" marR="0" rtl="0" algn="l">
              <a:lnSpc>
                <a:spcPct val="100000"/>
              </a:lnSpc>
              <a:spcBef>
                <a:spcPts val="0"/>
              </a:spcBef>
              <a:spcAft>
                <a:spcPts val="0"/>
              </a:spcAft>
              <a:buClr>
                <a:schemeClr val="dk1"/>
              </a:buClr>
              <a:buSzPts val="1809"/>
              <a:buFont typeface="Gulim"/>
              <a:buNone/>
            </a:pPr>
            <a:r>
              <a:t/>
            </a:r>
            <a:endParaRPr b="0" i="0" sz="1809" u="none" cap="none" strike="noStrike">
              <a:solidFill>
                <a:schemeClr val="dk1"/>
              </a:solidFill>
              <a:latin typeface="Arial"/>
              <a:ea typeface="Arial"/>
              <a:cs typeface="Arial"/>
              <a:sym typeface="Arial"/>
            </a:endParaRPr>
          </a:p>
        </p:txBody>
      </p:sp>
      <p:pic>
        <p:nvPicPr>
          <p:cNvPr id="13" name="Google Shape;13;p257"/>
          <p:cNvPicPr preferRelativeResize="0"/>
          <p:nvPr/>
        </p:nvPicPr>
        <p:blipFill rotWithShape="1">
          <a:blip r:embed="rId3">
            <a:alphaModFix/>
          </a:blip>
          <a:srcRect b="0" l="0" r="0" t="0"/>
          <a:stretch/>
        </p:blipFill>
        <p:spPr>
          <a:xfrm>
            <a:off x="4266999" y="6141164"/>
            <a:ext cx="1372004" cy="450000"/>
          </a:xfrm>
          <a:prstGeom prst="rect">
            <a:avLst/>
          </a:prstGeom>
          <a:noFill/>
          <a:ln>
            <a:noFill/>
          </a:ln>
        </p:spPr>
      </p:pic>
      <p:sp>
        <p:nvSpPr>
          <p:cNvPr id="14" name="Google Shape;14;p257"/>
          <p:cNvSpPr/>
          <p:nvPr/>
        </p:nvSpPr>
        <p:spPr>
          <a:xfrm>
            <a:off x="720000" y="1710000"/>
            <a:ext cx="8366984" cy="221599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Samsung </a:t>
            </a:r>
            <a:endParaRPr/>
          </a:p>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Innovation </a:t>
            </a:r>
            <a:endParaRPr/>
          </a:p>
          <a:p>
            <a:pPr indent="0" lvl="0" marL="0" marR="0" rtl="0" algn="l">
              <a:spcBef>
                <a:spcPts val="0"/>
              </a:spcBef>
              <a:spcAft>
                <a:spcPts val="0"/>
              </a:spcAft>
              <a:buNone/>
            </a:pPr>
            <a:r>
              <a:rPr b="0" i="0" lang="en-US" sz="4800" u="none" cap="none" strike="noStrike">
                <a:solidFill>
                  <a:schemeClr val="dk1"/>
                </a:solidFill>
                <a:latin typeface="Arial"/>
                <a:ea typeface="Arial"/>
                <a:cs typeface="Arial"/>
                <a:sym typeface="Arial"/>
              </a:rPr>
              <a:t>Campus</a:t>
            </a:r>
            <a:endParaRPr/>
          </a:p>
        </p:txBody>
      </p:sp>
      <p:sp>
        <p:nvSpPr>
          <p:cNvPr id="15" name="Google Shape;15;p257"/>
          <p:cNvSpPr/>
          <p:nvPr/>
        </p:nvSpPr>
        <p:spPr>
          <a:xfrm>
            <a:off x="990000" y="4320002"/>
            <a:ext cx="5832526"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2400" u="none" cap="none" strike="noStrike">
                <a:solidFill>
                  <a:srgbClr val="1428A0"/>
                </a:solidFill>
                <a:latin typeface="Arial"/>
                <a:ea typeface="Arial"/>
                <a:cs typeface="Arial"/>
                <a:sym typeface="Arial"/>
              </a:rPr>
              <a:t>Khoá học Big Data</a:t>
            </a:r>
            <a:endParaRPr b="0" i="0" sz="2400" u="none" cap="none" strike="noStrike">
              <a:solidFill>
                <a:srgbClr val="1428A0"/>
              </a:solidFill>
              <a:latin typeface="Arial"/>
              <a:ea typeface="Arial"/>
              <a:cs typeface="Arial"/>
              <a:sym typeface="Arial"/>
            </a:endParaRPr>
          </a:p>
        </p:txBody>
      </p:sp>
      <p:sp>
        <p:nvSpPr>
          <p:cNvPr id="16" name="Google Shape;16;p257"/>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84" name="Shape 84"/>
        <p:cNvGrpSpPr/>
        <p:nvPr/>
      </p:nvGrpSpPr>
      <p:grpSpPr>
        <a:xfrm>
          <a:off x="0" y="0"/>
          <a:ext cx="0" cy="0"/>
          <a:chOff x="0" y="0"/>
          <a:chExt cx="0" cy="0"/>
        </a:xfrm>
      </p:grpSpPr>
      <p:sp>
        <p:nvSpPr>
          <p:cNvPr id="85" name="Google Shape;85;p266"/>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86" name="Google Shape;86;p266"/>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87" name="Google Shape;87;p266"/>
          <p:cNvSpPr txBox="1"/>
          <p:nvPr/>
        </p:nvSpPr>
        <p:spPr>
          <a:xfrm>
            <a:off x="6849054" y="6498000"/>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5. Phân tích Big Data</a:t>
            </a:r>
            <a:endParaRPr/>
          </a:p>
        </p:txBody>
      </p:sp>
      <p:sp>
        <p:nvSpPr>
          <p:cNvPr id="88" name="Google Shape;88;p266"/>
          <p:cNvSpPr/>
          <p:nvPr/>
        </p:nvSpPr>
        <p:spPr>
          <a:xfrm>
            <a:off x="450000" y="450000"/>
            <a:ext cx="3776943"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rgbClr val="002F8E"/>
                </a:solidFill>
                <a:latin typeface="Arial"/>
                <a:ea typeface="Arial"/>
                <a:cs typeface="Arial"/>
                <a:sym typeface="Arial"/>
              </a:rPr>
              <a:t>Mô tả chương</a:t>
            </a:r>
            <a:endParaRPr sz="2400">
              <a:solidFill>
                <a:srgbClr val="002F8E"/>
              </a:solidFill>
              <a:latin typeface="Arial"/>
              <a:ea typeface="Arial"/>
              <a:cs typeface="Arial"/>
              <a:sym typeface="Arial"/>
            </a:endParaRPr>
          </a:p>
        </p:txBody>
      </p:sp>
      <p:cxnSp>
        <p:nvCxnSpPr>
          <p:cNvPr id="89" name="Google Shape;89;p266"/>
          <p:cNvCxnSpPr/>
          <p:nvPr/>
        </p:nvCxnSpPr>
        <p:spPr>
          <a:xfrm>
            <a:off x="4497572" y="630000"/>
            <a:ext cx="4954771" cy="0"/>
          </a:xfrm>
          <a:prstGeom prst="straightConnector1">
            <a:avLst/>
          </a:prstGeom>
          <a:noFill/>
          <a:ln cap="flat" cmpd="sng" w="12700">
            <a:solidFill>
              <a:srgbClr val="1428A0"/>
            </a:solidFill>
            <a:prstDash val="solid"/>
            <a:miter lim="800000"/>
            <a:headEnd len="sm" w="sm" type="none"/>
            <a:tailEnd len="sm" w="sm" type="none"/>
          </a:ln>
        </p:spPr>
      </p:cxnSp>
      <p:cxnSp>
        <p:nvCxnSpPr>
          <p:cNvPr id="90" name="Google Shape;90;p266"/>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91" name="Google Shape;91;p266"/>
          <p:cNvSpPr txBox="1"/>
          <p:nvPr>
            <p:ph idx="1" type="body"/>
          </p:nvPr>
        </p:nvSpPr>
        <p:spPr>
          <a:xfrm>
            <a:off x="711202" y="1597422"/>
            <a:ext cx="8632825" cy="1439736"/>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lvl1pPr indent="-311150" lvl="0" marL="457200" marR="0" rtl="0" algn="l">
              <a:lnSpc>
                <a:spcPct val="100000"/>
              </a:lnSpc>
              <a:spcBef>
                <a:spcPts val="0"/>
              </a:spcBef>
              <a:spcAft>
                <a:spcPts val="0"/>
              </a:spcAft>
              <a:buClr>
                <a:srgbClr val="A5A5A5"/>
              </a:buClr>
              <a:buSzPts val="1300"/>
              <a:buFont typeface="Noto Sans Symbols"/>
              <a:buChar char="✔"/>
              <a:defRPr b="0" i="0" sz="1300" u="none" cap="none" strike="noStrike">
                <a:solidFill>
                  <a:srgbClr val="262626"/>
                </a:solidFill>
                <a:latin typeface="Arial"/>
                <a:ea typeface="Arial"/>
                <a:cs typeface="Arial"/>
                <a:sym typeface="Arial"/>
              </a:defRPr>
            </a:lvl1pPr>
            <a:lvl2pPr indent="-311150" lvl="1" marL="914400" marR="0" rtl="0" algn="l">
              <a:lnSpc>
                <a:spcPct val="90000"/>
              </a:lnSpc>
              <a:spcBef>
                <a:spcPts val="800"/>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92" name="Google Shape;92;p266"/>
          <p:cNvSpPr/>
          <p:nvPr/>
        </p:nvSpPr>
        <p:spPr>
          <a:xfrm>
            <a:off x="711202" y="4553330"/>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Nội dung:</a:t>
            </a:r>
            <a:endParaRPr/>
          </a:p>
        </p:txBody>
      </p:sp>
      <p:sp>
        <p:nvSpPr>
          <p:cNvPr id="93" name="Google Shape;93;p266"/>
          <p:cNvSpPr/>
          <p:nvPr/>
        </p:nvSpPr>
        <p:spPr>
          <a:xfrm>
            <a:off x="441747" y="4545956"/>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266"/>
          <p:cNvSpPr/>
          <p:nvPr/>
        </p:nvSpPr>
        <p:spPr>
          <a:xfrm>
            <a:off x="711203" y="1275649"/>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Mục tiêu:</a:t>
            </a:r>
            <a:endParaRPr/>
          </a:p>
        </p:txBody>
      </p:sp>
      <p:sp>
        <p:nvSpPr>
          <p:cNvPr id="95" name="Google Shape;95;p266"/>
          <p:cNvSpPr/>
          <p:nvPr/>
        </p:nvSpPr>
        <p:spPr>
          <a:xfrm>
            <a:off x="441747" y="1266487"/>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266"/>
          <p:cNvSpPr txBox="1"/>
          <p:nvPr>
            <p:ph idx="2" type="body"/>
          </p:nvPr>
        </p:nvSpPr>
        <p:spPr>
          <a:xfrm>
            <a:off x="711202" y="4875103"/>
            <a:ext cx="8632825" cy="345461"/>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lvl1pPr indent="-311150" lvl="0" marL="457200" marR="0" rtl="0" algn="l">
              <a:lnSpc>
                <a:spcPct val="100000"/>
              </a:lnSpc>
              <a:spcBef>
                <a:spcPts val="923"/>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1pPr>
            <a:lvl2pPr indent="-369252" lvl="1" marL="914400" marR="0" rtl="0" algn="l">
              <a:lnSpc>
                <a:spcPct val="90000"/>
              </a:lnSpc>
              <a:spcBef>
                <a:spcPts val="462"/>
              </a:spcBef>
              <a:spcAft>
                <a:spcPts val="0"/>
              </a:spcAft>
              <a:buClr>
                <a:schemeClr val="lt1"/>
              </a:buClr>
              <a:buSzPts val="2215"/>
              <a:buFont typeface="Arial"/>
              <a:buChar char="•"/>
              <a:defRPr b="0" i="0" sz="2215" u="none" cap="none" strike="noStrike">
                <a:solidFill>
                  <a:schemeClr val="lt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391">
          <p15:clr>
            <a:srgbClr val="FBAE40"/>
          </p15:clr>
        </p15:guide>
        <p15:guide id="2" pos="285">
          <p15:clr>
            <a:srgbClr val="FBAE40"/>
          </p15:clr>
        </p15:guide>
        <p15:guide id="3" pos="5887">
          <p15:clr>
            <a:srgbClr val="FBAE40"/>
          </p15:clr>
        </p15:guide>
        <p15:guide id="4" orient="horz" pos="799">
          <p15:clr>
            <a:srgbClr val="FBAE40"/>
          </p15:clr>
        </p15:guide>
        <p15:guide id="5" orient="horz" pos="2863">
          <p15:clr>
            <a:srgbClr val="FBAE40"/>
          </p15:clr>
        </p15:guide>
        <p15:guide id="6" pos="444">
          <p15:clr>
            <a:srgbClr val="FBAE40"/>
          </p15:clr>
        </p15:guide>
        <p15:guide id="7" orient="horz" pos="38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cSld name="CHAPTER">
    <p:spTree>
      <p:nvGrpSpPr>
        <p:cNvPr id="17" name="Shape 17"/>
        <p:cNvGrpSpPr/>
        <p:nvPr/>
      </p:nvGrpSpPr>
      <p:grpSpPr>
        <a:xfrm>
          <a:off x="0" y="0"/>
          <a:ext cx="0" cy="0"/>
          <a:chOff x="0" y="0"/>
          <a:chExt cx="0" cy="0"/>
        </a:xfrm>
      </p:grpSpPr>
      <p:pic>
        <p:nvPicPr>
          <p:cNvPr id="18" name="Google Shape;18;p258"/>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9" name="Google Shape;19;p258"/>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20" name="Google Shape;20;p258"/>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21" name="Google Shape;21;p258"/>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2" name="Google Shape;22;p258"/>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100" u="none" cap="none" strike="noStrike">
                <a:solidFill>
                  <a:srgbClr val="7F7F7F"/>
                </a:solidFill>
                <a:latin typeface="Arial"/>
                <a:ea typeface="Arial"/>
                <a:cs typeface="Arial"/>
                <a:sym typeface="Arial"/>
              </a:rPr>
              <a:t>Samsung Innovation Campus</a:t>
            </a:r>
            <a:endParaRPr/>
          </a:p>
        </p:txBody>
      </p:sp>
      <p:sp>
        <p:nvSpPr>
          <p:cNvPr id="23" name="Google Shape;23;p258"/>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4" name="Google Shape;24;p258"/>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5" name="Google Shape;25;p258"/>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26" name="Google Shape;26;p258"/>
          <p:cNvSpPr/>
          <p:nvPr/>
        </p:nvSpPr>
        <p:spPr>
          <a:xfrm>
            <a:off x="990000" y="4157757"/>
            <a:ext cx="3355497"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2100" u="none" cap="none" strike="noStrike">
                <a:solidFill>
                  <a:srgbClr val="1428A0"/>
                </a:solidFill>
                <a:latin typeface="Arial"/>
                <a:ea typeface="Arial"/>
                <a:cs typeface="Arial"/>
                <a:sym typeface="Arial"/>
              </a:rPr>
              <a:t>Khoá học Big Data</a:t>
            </a:r>
            <a:endParaRPr b="0" i="0" sz="2100" u="none" cap="none" strike="noStrike">
              <a:solidFill>
                <a:srgbClr val="1428A0"/>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27" name="Shape 27"/>
        <p:cNvGrpSpPr/>
        <p:nvPr/>
      </p:nvGrpSpPr>
      <p:grpSpPr>
        <a:xfrm>
          <a:off x="0" y="0"/>
          <a:ext cx="0" cy="0"/>
          <a:chOff x="0" y="0"/>
          <a:chExt cx="0" cy="0"/>
        </a:xfrm>
      </p:grpSpPr>
      <p:cxnSp>
        <p:nvCxnSpPr>
          <p:cNvPr id="28" name="Google Shape;28;p259"/>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29" name="Google Shape;29;p259"/>
          <p:cNvSpPr txBox="1"/>
          <p:nvPr/>
        </p:nvSpPr>
        <p:spPr>
          <a:xfrm>
            <a:off x="8839176" y="6503321"/>
            <a:ext cx="614036" cy="127856"/>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831"/>
              <a:buFont typeface="Arial"/>
              <a:buNone/>
            </a:pPr>
            <a:fld id="{00000000-1234-1234-1234-123412341234}" type="slidenum">
              <a:rPr b="0" i="0" lang="en-US" sz="831" u="none" cap="none" strike="noStrike">
                <a:solidFill>
                  <a:srgbClr val="7F7F7F"/>
                </a:solidFill>
                <a:latin typeface="Arial"/>
                <a:ea typeface="Arial"/>
                <a:cs typeface="Arial"/>
                <a:sym typeface="Arial"/>
              </a:rPr>
              <a:t>‹#›</a:t>
            </a:fld>
            <a:endParaRPr b="0" i="0" sz="831" u="none" cap="none" strike="noStrike">
              <a:solidFill>
                <a:srgbClr val="7F7F7F"/>
              </a:solidFill>
              <a:latin typeface="Arial"/>
              <a:ea typeface="Arial"/>
              <a:cs typeface="Arial"/>
              <a:sym typeface="Arial"/>
            </a:endParaRPr>
          </a:p>
        </p:txBody>
      </p:sp>
      <p:sp>
        <p:nvSpPr>
          <p:cNvPr id="30" name="Google Shape;30;p259"/>
          <p:cNvSpPr/>
          <p:nvPr/>
        </p:nvSpPr>
        <p:spPr>
          <a:xfrm>
            <a:off x="449612" y="6498002"/>
            <a:ext cx="2889714" cy="1561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014" u="none" cap="none" strike="noStrike">
                <a:solidFill>
                  <a:srgbClr val="7F7F7F"/>
                </a:solidFill>
                <a:latin typeface="Arial"/>
                <a:ea typeface="Arial"/>
                <a:cs typeface="Arial"/>
                <a:sym typeface="Arial"/>
              </a:rPr>
              <a:t>Samsung Innovation Campus</a:t>
            </a:r>
            <a:endParaRPr/>
          </a:p>
        </p:txBody>
      </p:sp>
      <p:sp>
        <p:nvSpPr>
          <p:cNvPr id="31" name="Google Shape;31;p259"/>
          <p:cNvSpPr txBox="1"/>
          <p:nvPr/>
        </p:nvSpPr>
        <p:spPr>
          <a:xfrm>
            <a:off x="6849054" y="6503321"/>
            <a:ext cx="2350254" cy="127856"/>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0" i="0" lang="en-US" sz="831" u="none" cap="none" strike="noStrike">
                <a:solidFill>
                  <a:srgbClr val="7F7F7F"/>
                </a:solidFill>
                <a:latin typeface="Arial"/>
                <a:ea typeface="Arial"/>
                <a:cs typeface="Arial"/>
                <a:sym typeface="Arial"/>
              </a:rPr>
              <a:t>Chương 5. Phân tích Big Data</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
  <p:cSld name="UNIT">
    <p:spTree>
      <p:nvGrpSpPr>
        <p:cNvPr id="32" name="Shape 32"/>
        <p:cNvGrpSpPr/>
        <p:nvPr/>
      </p:nvGrpSpPr>
      <p:grpSpPr>
        <a:xfrm>
          <a:off x="0" y="0"/>
          <a:ext cx="0" cy="0"/>
          <a:chOff x="0" y="0"/>
          <a:chExt cx="0" cy="0"/>
        </a:xfrm>
      </p:grpSpPr>
      <p:pic>
        <p:nvPicPr>
          <p:cNvPr id="33" name="Google Shape;33;p260"/>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34" name="Google Shape;34;p260"/>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35" name="Google Shape;35;p260"/>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36" name="Google Shape;36;p260"/>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37" name="Google Shape;37;p260"/>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38" name="Google Shape;38;p260"/>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39" name="Google Shape;39;p260"/>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0" name="Google Shape;40;p260"/>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1" name="Google Shape;41;p260"/>
          <p:cNvSpPr/>
          <p:nvPr/>
        </p:nvSpPr>
        <p:spPr>
          <a:xfrm>
            <a:off x="990000" y="4157760"/>
            <a:ext cx="3178420"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2100">
                <a:solidFill>
                  <a:srgbClr val="1428A0"/>
                </a:solidFill>
                <a:latin typeface="Arial"/>
                <a:ea typeface="Arial"/>
                <a:cs typeface="Arial"/>
                <a:sym typeface="Arial"/>
              </a:rPr>
              <a:t>Phân tích Big Data</a:t>
            </a:r>
            <a:endParaRPr sz="2100">
              <a:solidFill>
                <a:srgbClr val="1428A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_Detail">
  <p:cSld name="UNIT_Detail">
    <p:spTree>
      <p:nvGrpSpPr>
        <p:cNvPr id="42" name="Shape 42"/>
        <p:cNvGrpSpPr/>
        <p:nvPr/>
      </p:nvGrpSpPr>
      <p:grpSpPr>
        <a:xfrm>
          <a:off x="0" y="0"/>
          <a:ext cx="0" cy="0"/>
          <a:chOff x="0" y="0"/>
          <a:chExt cx="0" cy="0"/>
        </a:xfrm>
      </p:grpSpPr>
      <p:pic>
        <p:nvPicPr>
          <p:cNvPr id="43" name="Google Shape;43;p261"/>
          <p:cNvPicPr preferRelativeResize="0"/>
          <p:nvPr/>
        </p:nvPicPr>
        <p:blipFill rotWithShape="1">
          <a:blip r:embed="rId2">
            <a:alphaModFix/>
          </a:blip>
          <a:srcRect b="0" l="0" r="0" t="0"/>
          <a:stretch/>
        </p:blipFill>
        <p:spPr>
          <a:xfrm>
            <a:off x="0" y="0"/>
            <a:ext cx="9906000" cy="6858000"/>
          </a:xfrm>
          <a:prstGeom prst="rect">
            <a:avLst/>
          </a:prstGeom>
          <a:noFill/>
          <a:ln>
            <a:noFill/>
          </a:ln>
        </p:spPr>
      </p:pic>
      <p:cxnSp>
        <p:nvCxnSpPr>
          <p:cNvPr id="44" name="Google Shape;44;p261"/>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45" name="Google Shape;45;p261"/>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46" name="Google Shape;46;p261"/>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47" name="Google Shape;47;p261"/>
          <p:cNvSpPr txBox="1"/>
          <p:nvPr/>
        </p:nvSpPr>
        <p:spPr>
          <a:xfrm>
            <a:off x="6849055" y="6498002"/>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5. Phân tích Big Data</a:t>
            </a:r>
            <a:endParaRPr/>
          </a:p>
        </p:txBody>
      </p:sp>
      <p:sp>
        <p:nvSpPr>
          <p:cNvPr id="48" name="Google Shape;48;p261"/>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9" name="Google Shape;49;p261"/>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50" name="Shape 50"/>
        <p:cNvGrpSpPr/>
        <p:nvPr/>
      </p:nvGrpSpPr>
      <p:grpSpPr>
        <a:xfrm>
          <a:off x="0" y="0"/>
          <a:ext cx="0" cy="0"/>
          <a:chOff x="0" y="0"/>
          <a:chExt cx="0" cy="0"/>
        </a:xfrm>
      </p:grpSpPr>
      <p:pic>
        <p:nvPicPr>
          <p:cNvPr id="51" name="Google Shape;51;p262"/>
          <p:cNvPicPr preferRelativeResize="0"/>
          <p:nvPr/>
        </p:nvPicPr>
        <p:blipFill rotWithShape="1">
          <a:blip r:embed="rId2">
            <a:alphaModFix/>
          </a:blip>
          <a:srcRect b="0" l="0" r="0" t="0"/>
          <a:stretch/>
        </p:blipFill>
        <p:spPr>
          <a:xfrm>
            <a:off x="-3172" y="0"/>
            <a:ext cx="9909172" cy="6858000"/>
          </a:xfrm>
          <a:prstGeom prst="rect">
            <a:avLst/>
          </a:prstGeom>
          <a:noFill/>
          <a:ln>
            <a:noFill/>
          </a:ln>
        </p:spPr>
      </p:pic>
      <p:cxnSp>
        <p:nvCxnSpPr>
          <p:cNvPr id="52" name="Google Shape;52;p262"/>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53" name="Google Shape;53;p262"/>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4" name="Google Shape;54;p262"/>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55" name="Google Shape;55;p262"/>
          <p:cNvSpPr txBox="1"/>
          <p:nvPr/>
        </p:nvSpPr>
        <p:spPr>
          <a:xfrm>
            <a:off x="6849054" y="6498000"/>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5. Phân tích Big Data</a:t>
            </a:r>
            <a:endParaRPr/>
          </a:p>
        </p:txBody>
      </p:sp>
      <p:sp>
        <p:nvSpPr>
          <p:cNvPr id="56" name="Google Shape;56;p262"/>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57" name="Google Shape;57;p26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131313"/>
              </a:buClr>
              <a:buSzPts val="3200"/>
              <a:buFont typeface="Arial"/>
              <a:buNone/>
              <a:defRPr b="0" i="0" sz="3200" u="none" cap="none" strike="noStrike">
                <a:solidFill>
                  <a:srgbClr val="131313"/>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58" name="Google Shape;58;p26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rgbClr val="D8D8D8"/>
              </a:buClr>
              <a:buSzPts val="1600"/>
              <a:buFont typeface="Arial"/>
              <a:buNone/>
              <a:defRPr b="0" i="0" sz="1600" u="none" cap="none" strike="noStrike">
                <a:solidFill>
                  <a:srgbClr val="D8D8D8"/>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59" name="Google Shape;59;p26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lvl1pPr indent="-317500" lvl="0" marL="457200" marR="0" rtl="0" algn="l">
              <a:lnSpc>
                <a:spcPct val="128571"/>
              </a:lnSpc>
              <a:spcBef>
                <a:spcPts val="100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2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ody">
  <p:cSld name="3_Body">
    <p:spTree>
      <p:nvGrpSpPr>
        <p:cNvPr id="60" name="Shape 60"/>
        <p:cNvGrpSpPr/>
        <p:nvPr/>
      </p:nvGrpSpPr>
      <p:grpSpPr>
        <a:xfrm>
          <a:off x="0" y="0"/>
          <a:ext cx="0" cy="0"/>
          <a:chOff x="0" y="0"/>
          <a:chExt cx="0" cy="0"/>
        </a:xfrm>
      </p:grpSpPr>
      <p:pic>
        <p:nvPicPr>
          <p:cNvPr id="61" name="Google Shape;61;p263"/>
          <p:cNvPicPr preferRelativeResize="0"/>
          <p:nvPr/>
        </p:nvPicPr>
        <p:blipFill rotWithShape="1">
          <a:blip r:embed="rId2">
            <a:alphaModFix/>
          </a:blip>
          <a:srcRect b="0" l="0" r="0" t="0"/>
          <a:stretch/>
        </p:blipFill>
        <p:spPr>
          <a:xfrm>
            <a:off x="-3172" y="0"/>
            <a:ext cx="9909172" cy="6858000"/>
          </a:xfrm>
          <a:prstGeom prst="rect">
            <a:avLst/>
          </a:prstGeom>
          <a:noFill/>
          <a:ln>
            <a:noFill/>
          </a:ln>
        </p:spPr>
      </p:pic>
      <p:cxnSp>
        <p:nvCxnSpPr>
          <p:cNvPr id="62" name="Google Shape;62;p263"/>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63" name="Google Shape;63;p263"/>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64" name="Google Shape;64;p26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5" name="Google Shape;65;p26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131313"/>
              </a:buClr>
              <a:buSzPts val="3200"/>
              <a:buFont typeface="Arial"/>
              <a:buNone/>
              <a:defRPr b="0" i="0" sz="3200" u="none" cap="none" strike="noStrike">
                <a:solidFill>
                  <a:srgbClr val="131313"/>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6" name="Google Shape;66;p26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rgbClr val="D8D8D8"/>
              </a:buClr>
              <a:buSzPts val="1600"/>
              <a:buFont typeface="Arial"/>
              <a:buNone/>
              <a:defRPr b="0" i="0" sz="1600" u="none" cap="none" strike="noStrike">
                <a:solidFill>
                  <a:srgbClr val="D8D8D8"/>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7" name="Google Shape;67;p26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lvl1pPr indent="-317500" lvl="0" marL="457200" marR="0" rtl="0" algn="l">
              <a:lnSpc>
                <a:spcPct val="128571"/>
              </a:lnSpc>
              <a:spcBef>
                <a:spcPts val="100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2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8" name="Google Shape;68;p263"/>
          <p:cNvSpPr txBox="1"/>
          <p:nvPr/>
        </p:nvSpPr>
        <p:spPr>
          <a:xfrm>
            <a:off x="6849055" y="6498002"/>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5.</a:t>
            </a:r>
            <a:r>
              <a:rPr lang="en-US" sz="900">
                <a:solidFill>
                  <a:srgbClr val="7F7F7F"/>
                </a:solidFill>
                <a:latin typeface="Arial"/>
                <a:ea typeface="Arial"/>
                <a:cs typeface="Arial"/>
                <a:sym typeface="Arial"/>
              </a:rPr>
              <a:t> Phân tích Big Data</a:t>
            </a:r>
            <a:endParaRPr sz="900">
              <a:solidFill>
                <a:srgbClr val="7F7F7F"/>
              </a:solidFill>
              <a:latin typeface="Arial"/>
              <a:ea typeface="Arial"/>
              <a:cs typeface="Arial"/>
              <a:sym typeface="Arial"/>
            </a:endParaRPr>
          </a:p>
        </p:txBody>
      </p:sp>
      <p:sp>
        <p:nvSpPr>
          <p:cNvPr id="69" name="Google Shape;69;p263"/>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UNIT_Detail">
  <p:cSld name="1_UNIT_Detail">
    <p:spTree>
      <p:nvGrpSpPr>
        <p:cNvPr id="70" name="Shape 70"/>
        <p:cNvGrpSpPr/>
        <p:nvPr/>
      </p:nvGrpSpPr>
      <p:grpSpPr>
        <a:xfrm>
          <a:off x="0" y="0"/>
          <a:ext cx="0" cy="0"/>
          <a:chOff x="0" y="0"/>
          <a:chExt cx="0" cy="0"/>
        </a:xfrm>
      </p:grpSpPr>
      <p:pic>
        <p:nvPicPr>
          <p:cNvPr id="71" name="Google Shape;71;p264"/>
          <p:cNvPicPr preferRelativeResize="0"/>
          <p:nvPr/>
        </p:nvPicPr>
        <p:blipFill rotWithShape="1">
          <a:blip r:embed="rId2">
            <a:alphaModFix/>
          </a:blip>
          <a:srcRect b="0" l="0" r="0" t="0"/>
          <a:stretch/>
        </p:blipFill>
        <p:spPr>
          <a:xfrm>
            <a:off x="0" y="0"/>
            <a:ext cx="9906000" cy="6858000"/>
          </a:xfrm>
          <a:prstGeom prst="rect">
            <a:avLst/>
          </a:prstGeom>
          <a:noFill/>
          <a:ln>
            <a:noFill/>
          </a:ln>
        </p:spPr>
      </p:pic>
      <p:cxnSp>
        <p:nvCxnSpPr>
          <p:cNvPr id="72" name="Google Shape;72;p264"/>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73" name="Google Shape;73;p264"/>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lang="en-US" sz="1100">
                <a:solidFill>
                  <a:srgbClr val="7F7F7F"/>
                </a:solidFill>
                <a:latin typeface="Arial"/>
                <a:ea typeface="Arial"/>
                <a:cs typeface="Arial"/>
                <a:sym typeface="Arial"/>
              </a:rPr>
              <a:t>Samsung Innovation Campus</a:t>
            </a:r>
            <a:endParaRPr/>
          </a:p>
        </p:txBody>
      </p:sp>
      <p:sp>
        <p:nvSpPr>
          <p:cNvPr id="74" name="Google Shape;74;p264"/>
          <p:cNvSpPr txBox="1"/>
          <p:nvPr>
            <p:ph idx="1" type="body"/>
          </p:nvPr>
        </p:nvSpPr>
        <p:spPr>
          <a:xfrm>
            <a:off x="850835" y="3044359"/>
            <a:ext cx="8348472" cy="67665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75" name="Google Shape;75;p264"/>
          <p:cNvSpPr txBox="1"/>
          <p:nvPr>
            <p:ph idx="2" type="body"/>
          </p:nvPr>
        </p:nvSpPr>
        <p:spPr>
          <a:xfrm>
            <a:off x="850836" y="2718248"/>
            <a:ext cx="5477256" cy="310896"/>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0"/>
              </a:spcBef>
              <a:spcAft>
                <a:spcPts val="0"/>
              </a:spcAft>
              <a:buClr>
                <a:srgbClr val="7F7F7F"/>
              </a:buClr>
              <a:buSzPts val="2000"/>
              <a:buFont typeface="Arial"/>
              <a:buNone/>
              <a:defRPr b="0"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76" name="Google Shape;76;p264"/>
          <p:cNvSpPr txBox="1"/>
          <p:nvPr/>
        </p:nvSpPr>
        <p:spPr>
          <a:xfrm>
            <a:off x="6849055" y="6498002"/>
            <a:ext cx="235025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lang="en-US" sz="900">
                <a:solidFill>
                  <a:srgbClr val="7F7F7F"/>
                </a:solidFill>
                <a:latin typeface="Arial"/>
                <a:ea typeface="Arial"/>
                <a:cs typeface="Arial"/>
                <a:sym typeface="Arial"/>
              </a:rPr>
              <a:t>Chương 5.</a:t>
            </a:r>
            <a:r>
              <a:rPr lang="en-US" sz="900">
                <a:solidFill>
                  <a:srgbClr val="7F7F7F"/>
                </a:solidFill>
                <a:latin typeface="Arial"/>
                <a:ea typeface="Arial"/>
                <a:cs typeface="Arial"/>
                <a:sym typeface="Arial"/>
              </a:rPr>
              <a:t> Phân tích Big Data</a:t>
            </a:r>
            <a:endParaRPr sz="900">
              <a:solidFill>
                <a:srgbClr val="7F7F7F"/>
              </a:solidFill>
              <a:latin typeface="Arial"/>
              <a:ea typeface="Arial"/>
              <a:cs typeface="Arial"/>
              <a:sym typeface="Arial"/>
            </a:endParaRPr>
          </a:p>
        </p:txBody>
      </p:sp>
      <p:sp>
        <p:nvSpPr>
          <p:cNvPr id="77" name="Google Shape;77;p264"/>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78" name="Shape 78"/>
        <p:cNvGrpSpPr/>
        <p:nvPr/>
      </p:nvGrpSpPr>
      <p:grpSpPr>
        <a:xfrm>
          <a:off x="0" y="0"/>
          <a:ext cx="0" cy="0"/>
          <a:chOff x="0" y="0"/>
          <a:chExt cx="0" cy="0"/>
        </a:xfrm>
      </p:grpSpPr>
      <p:pic>
        <p:nvPicPr>
          <p:cNvPr id="79" name="Google Shape;79;p265"/>
          <p:cNvPicPr preferRelativeResize="0"/>
          <p:nvPr/>
        </p:nvPicPr>
        <p:blipFill rotWithShape="1">
          <a:blip r:embed="rId2">
            <a:alphaModFix/>
          </a:blip>
          <a:srcRect b="0" l="0" r="0" t="0"/>
          <a:stretch/>
        </p:blipFill>
        <p:spPr>
          <a:xfrm>
            <a:off x="1" y="4395"/>
            <a:ext cx="9902825" cy="6853605"/>
          </a:xfrm>
          <a:prstGeom prst="rect">
            <a:avLst/>
          </a:prstGeom>
          <a:noFill/>
          <a:ln>
            <a:noFill/>
          </a:ln>
        </p:spPr>
      </p:pic>
      <p:sp>
        <p:nvSpPr>
          <p:cNvPr id="80" name="Google Shape;80;p265"/>
          <p:cNvSpPr/>
          <p:nvPr/>
        </p:nvSpPr>
        <p:spPr>
          <a:xfrm>
            <a:off x="1" y="0"/>
            <a:ext cx="9902825"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60">
              <a:solidFill>
                <a:schemeClr val="lt1"/>
              </a:solidFill>
              <a:latin typeface="Gulim"/>
              <a:ea typeface="Gulim"/>
              <a:cs typeface="Gulim"/>
              <a:sym typeface="Gulim"/>
            </a:endParaRPr>
          </a:p>
        </p:txBody>
      </p:sp>
      <p:sp>
        <p:nvSpPr>
          <p:cNvPr id="81" name="Google Shape;81;p265"/>
          <p:cNvSpPr/>
          <p:nvPr/>
        </p:nvSpPr>
        <p:spPr>
          <a:xfrm>
            <a:off x="449612" y="5677031"/>
            <a:ext cx="9003600" cy="7309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ⓒ2021 SAMSUNG. All rights reserved.</a:t>
            </a:r>
            <a:endParaRPr/>
          </a:p>
          <a:p>
            <a:pPr indent="0" lvl="0" marL="0" marR="0" rtl="0" algn="l">
              <a:lnSpc>
                <a:spcPct val="100000"/>
              </a:lnSpc>
              <a:spcBef>
                <a:spcPts val="6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Samsung Electronics Corporate Citizenship Office holds the copyright of book.</a:t>
            </a:r>
            <a:endParaRPr/>
          </a:p>
          <a:p>
            <a:pPr indent="0" lvl="0" marL="0" marR="0" rtl="0" algn="l">
              <a:lnSpc>
                <a:spcPct val="100000"/>
              </a:lnSpc>
              <a:spcBef>
                <a:spcPts val="3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82" name="Google Shape;82;p265"/>
          <p:cNvPicPr preferRelativeResize="0"/>
          <p:nvPr/>
        </p:nvPicPr>
        <p:blipFill rotWithShape="1">
          <a:blip r:embed="rId3">
            <a:alphaModFix/>
          </a:blip>
          <a:srcRect b="0" l="0" r="0" t="0"/>
          <a:stretch/>
        </p:blipFill>
        <p:spPr>
          <a:xfrm>
            <a:off x="3713012" y="3022951"/>
            <a:ext cx="2476800" cy="812098"/>
          </a:xfrm>
          <a:prstGeom prst="rect">
            <a:avLst/>
          </a:prstGeom>
          <a:noFill/>
          <a:ln>
            <a:noFill/>
          </a:ln>
        </p:spPr>
      </p:pic>
      <p:sp>
        <p:nvSpPr>
          <p:cNvPr id="83" name="Google Shape;83;p265"/>
          <p:cNvSpPr/>
          <p:nvPr/>
        </p:nvSpPr>
        <p:spPr>
          <a:xfrm>
            <a:off x="449612" y="450000"/>
            <a:ext cx="129098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60"/>
              <a:buFont typeface="Gulim"/>
              <a:buNone/>
            </a:pPr>
            <a:r>
              <a:t/>
            </a:r>
            <a:endParaRPr sz="1960">
              <a:solidFill>
                <a:schemeClr val="dk1"/>
              </a:solidFill>
              <a:latin typeface="Gulim"/>
              <a:ea typeface="Gulim"/>
              <a:cs typeface="Gulim"/>
              <a:sym typeface="Gulim"/>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1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106.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1.xml"/><Relationship Id="rId3" Type="http://schemas.openxmlformats.org/officeDocument/2006/relationships/image" Target="../media/image61.png"/><Relationship Id="rId4" Type="http://schemas.openxmlformats.org/officeDocument/2006/relationships/image" Target="../media/image71.png"/><Relationship Id="rId5" Type="http://schemas.openxmlformats.org/officeDocument/2006/relationships/image" Target="../media/image7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4.xml"/><Relationship Id="rId3" Type="http://schemas.openxmlformats.org/officeDocument/2006/relationships/image" Target="../media/image71.png"/><Relationship Id="rId4" Type="http://schemas.openxmlformats.org/officeDocument/2006/relationships/image" Target="../media/image6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5.xml"/><Relationship Id="rId3" Type="http://schemas.openxmlformats.org/officeDocument/2006/relationships/image" Target="../media/image69.png"/><Relationship Id="rId4" Type="http://schemas.openxmlformats.org/officeDocument/2006/relationships/image" Target="../media/image74.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3.xml"/><Relationship Id="rId3" Type="http://schemas.openxmlformats.org/officeDocument/2006/relationships/image" Target="../media/image76.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5.xml"/><Relationship Id="rId3" Type="http://schemas.openxmlformats.org/officeDocument/2006/relationships/image" Target="../media/image72.png"/><Relationship Id="rId4" Type="http://schemas.openxmlformats.org/officeDocument/2006/relationships/image" Target="../media/image75.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0.xml"/><Relationship Id="rId3" Type="http://schemas.openxmlformats.org/officeDocument/2006/relationships/image" Target="../media/image78.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148.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1.xml"/><Relationship Id="rId3" Type="http://schemas.openxmlformats.org/officeDocument/2006/relationships/image" Target="../media/image79.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0.xml"/><Relationship Id="rId3" Type="http://schemas.openxmlformats.org/officeDocument/2006/relationships/image" Target="../media/image86.png"/><Relationship Id="rId4" Type="http://schemas.openxmlformats.org/officeDocument/2006/relationships/image" Target="../media/image81.png"/><Relationship Id="rId5" Type="http://schemas.openxmlformats.org/officeDocument/2006/relationships/image" Target="../media/image85.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1.xml"/><Relationship Id="rId3" Type="http://schemas.openxmlformats.org/officeDocument/2006/relationships/image" Target="../media/image86.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2.xml"/><Relationship Id="rId3" Type="http://schemas.openxmlformats.org/officeDocument/2006/relationships/image" Target="../media/image85.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3.xml"/><Relationship Id="rId3" Type="http://schemas.openxmlformats.org/officeDocument/2006/relationships/image" Target="../media/image85.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4.xml"/><Relationship Id="rId3" Type="http://schemas.openxmlformats.org/officeDocument/2006/relationships/image" Target="../media/image8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5.xml"/><Relationship Id="rId3" Type="http://schemas.openxmlformats.org/officeDocument/2006/relationships/image" Target="../media/image83.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8.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9.xml"/><Relationship Id="rId3" Type="http://schemas.openxmlformats.org/officeDocument/2006/relationships/hyperlink" Target="about:blank" TargetMode="External"/><Relationship Id="rId4" Type="http://schemas.openxmlformats.org/officeDocument/2006/relationships/hyperlink" Target="about:blan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20.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220.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221.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221.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222.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222.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6.xml"/><Relationship Id="rId3" Type="http://schemas.openxmlformats.org/officeDocument/2006/relationships/image" Target="../media/image88.png"/><Relationship Id="rId4" Type="http://schemas.openxmlformats.org/officeDocument/2006/relationships/image" Target="../media/image91.png"/><Relationship Id="rId5" Type="http://schemas.openxmlformats.org/officeDocument/2006/relationships/image" Target="../media/image97.png"/><Relationship Id="rId6" Type="http://schemas.openxmlformats.org/officeDocument/2006/relationships/image" Target="../media/image87.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7.xml"/><Relationship Id="rId3" Type="http://schemas.openxmlformats.org/officeDocument/2006/relationships/image" Target="../media/image88.png"/><Relationship Id="rId4" Type="http://schemas.openxmlformats.org/officeDocument/2006/relationships/image" Target="../media/image9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8.xml"/><Relationship Id="rId3" Type="http://schemas.openxmlformats.org/officeDocument/2006/relationships/image" Target="../media/image122.png"/><Relationship Id="rId4" Type="http://schemas.openxmlformats.org/officeDocument/2006/relationships/image" Target="../media/image88.png"/><Relationship Id="rId5" Type="http://schemas.openxmlformats.org/officeDocument/2006/relationships/image" Target="../media/image94.png"/><Relationship Id="rId6" Type="http://schemas.openxmlformats.org/officeDocument/2006/relationships/image" Target="../media/image96.png"/><Relationship Id="rId7" Type="http://schemas.openxmlformats.org/officeDocument/2006/relationships/image" Target="../media/image120.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9.xml"/><Relationship Id="rId3" Type="http://schemas.openxmlformats.org/officeDocument/2006/relationships/image" Target="../media/image95.png"/><Relationship Id="rId4" Type="http://schemas.openxmlformats.org/officeDocument/2006/relationships/image" Target="../media/image102.png"/><Relationship Id="rId5" Type="http://schemas.openxmlformats.org/officeDocument/2006/relationships/image" Target="../media/image91.png"/><Relationship Id="rId6" Type="http://schemas.openxmlformats.org/officeDocument/2006/relationships/image" Target="../media/image9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0.xml"/><Relationship Id="rId3" Type="http://schemas.openxmlformats.org/officeDocument/2006/relationships/image" Target="../media/image95.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2.xml"/><Relationship Id="rId3" Type="http://schemas.openxmlformats.org/officeDocument/2006/relationships/image" Target="../media/image102.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4.xml"/><Relationship Id="rId3" Type="http://schemas.openxmlformats.org/officeDocument/2006/relationships/image" Target="../media/image105.png"/></Relationships>
</file>

<file path=ppt/slides/_rels/slide235.xml.rels><?xml version="1.0" encoding="UTF-8" standalone="yes"?><Relationships xmlns="http://schemas.openxmlformats.org/package/2006/relationships"><Relationship Id="rId11" Type="http://schemas.openxmlformats.org/officeDocument/2006/relationships/image" Target="../media/image109.png"/><Relationship Id="rId10" Type="http://schemas.openxmlformats.org/officeDocument/2006/relationships/image" Target="../media/image106.png"/><Relationship Id="rId13" Type="http://schemas.openxmlformats.org/officeDocument/2006/relationships/image" Target="../media/image113.png"/><Relationship Id="rId12" Type="http://schemas.openxmlformats.org/officeDocument/2006/relationships/image" Target="../media/image104.png"/><Relationship Id="rId1" Type="http://schemas.openxmlformats.org/officeDocument/2006/relationships/slideLayout" Target="../slideLayouts/slideLayout7.xml"/><Relationship Id="rId2" Type="http://schemas.openxmlformats.org/officeDocument/2006/relationships/notesSlide" Target="../notesSlides/notesSlide235.xml"/><Relationship Id="rId3" Type="http://schemas.openxmlformats.org/officeDocument/2006/relationships/image" Target="../media/image101.png"/><Relationship Id="rId4" Type="http://schemas.openxmlformats.org/officeDocument/2006/relationships/image" Target="../media/image116.png"/><Relationship Id="rId9" Type="http://schemas.openxmlformats.org/officeDocument/2006/relationships/image" Target="../media/image72.png"/><Relationship Id="rId15" Type="http://schemas.openxmlformats.org/officeDocument/2006/relationships/image" Target="../media/image134.png"/><Relationship Id="rId14" Type="http://schemas.openxmlformats.org/officeDocument/2006/relationships/image" Target="../media/image112.png"/><Relationship Id="rId16" Type="http://schemas.openxmlformats.org/officeDocument/2006/relationships/image" Target="../media/image115.png"/><Relationship Id="rId5" Type="http://schemas.openxmlformats.org/officeDocument/2006/relationships/image" Target="../media/image125.png"/><Relationship Id="rId6" Type="http://schemas.openxmlformats.org/officeDocument/2006/relationships/image" Target="../media/image108.png"/><Relationship Id="rId7" Type="http://schemas.openxmlformats.org/officeDocument/2006/relationships/image" Target="../media/image103.png"/><Relationship Id="rId8" Type="http://schemas.openxmlformats.org/officeDocument/2006/relationships/image" Target="../media/image110.png"/></Relationships>
</file>

<file path=ppt/slides/_rels/slide236.xml.rels><?xml version="1.0" encoding="UTF-8" standalone="yes"?><Relationships xmlns="http://schemas.openxmlformats.org/package/2006/relationships"><Relationship Id="rId11" Type="http://schemas.openxmlformats.org/officeDocument/2006/relationships/image" Target="../media/image112.png"/><Relationship Id="rId10" Type="http://schemas.openxmlformats.org/officeDocument/2006/relationships/image" Target="../media/image113.png"/><Relationship Id="rId13" Type="http://schemas.openxmlformats.org/officeDocument/2006/relationships/image" Target="../media/image115.png"/><Relationship Id="rId12" Type="http://schemas.openxmlformats.org/officeDocument/2006/relationships/image" Target="../media/image134.png"/><Relationship Id="rId1" Type="http://schemas.openxmlformats.org/officeDocument/2006/relationships/slideLayout" Target="../slideLayouts/slideLayout7.xml"/><Relationship Id="rId2" Type="http://schemas.openxmlformats.org/officeDocument/2006/relationships/notesSlide" Target="../notesSlides/notesSlide236.xml"/><Relationship Id="rId3" Type="http://schemas.openxmlformats.org/officeDocument/2006/relationships/image" Target="../media/image101.png"/><Relationship Id="rId4" Type="http://schemas.openxmlformats.org/officeDocument/2006/relationships/image" Target="../media/image116.png"/><Relationship Id="rId9" Type="http://schemas.openxmlformats.org/officeDocument/2006/relationships/image" Target="../media/image104.png"/><Relationship Id="rId15" Type="http://schemas.openxmlformats.org/officeDocument/2006/relationships/image" Target="../media/image127.png"/><Relationship Id="rId14" Type="http://schemas.openxmlformats.org/officeDocument/2006/relationships/image" Target="../media/image121.png"/><Relationship Id="rId5" Type="http://schemas.openxmlformats.org/officeDocument/2006/relationships/image" Target="../media/image110.png"/><Relationship Id="rId6" Type="http://schemas.openxmlformats.org/officeDocument/2006/relationships/image" Target="../media/image72.png"/><Relationship Id="rId7" Type="http://schemas.openxmlformats.org/officeDocument/2006/relationships/image" Target="../media/image106.png"/><Relationship Id="rId8" Type="http://schemas.openxmlformats.org/officeDocument/2006/relationships/image" Target="../media/image109.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4.xml"/><Relationship Id="rId3" Type="http://schemas.openxmlformats.org/officeDocument/2006/relationships/image" Target="../media/image132.jp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6.xml"/></Relationships>
</file>

<file path=ppt/slides/_rels/slide247.xml.rels><?xml version="1.0" encoding="UTF-8" standalone="yes"?><Relationships xmlns="http://schemas.openxmlformats.org/package/2006/relationships"><Relationship Id="rId11" Type="http://schemas.openxmlformats.org/officeDocument/2006/relationships/image" Target="../media/image142.png"/><Relationship Id="rId10" Type="http://schemas.openxmlformats.org/officeDocument/2006/relationships/image" Target="../media/image147.png"/><Relationship Id="rId13" Type="http://schemas.openxmlformats.org/officeDocument/2006/relationships/image" Target="../media/image150.png"/><Relationship Id="rId12" Type="http://schemas.openxmlformats.org/officeDocument/2006/relationships/image" Target="../media/image129.png"/><Relationship Id="rId1" Type="http://schemas.openxmlformats.org/officeDocument/2006/relationships/slideLayout" Target="../slideLayouts/slideLayout7.xml"/><Relationship Id="rId2" Type="http://schemas.openxmlformats.org/officeDocument/2006/relationships/notesSlide" Target="../notesSlides/notesSlide247.xml"/><Relationship Id="rId3" Type="http://schemas.openxmlformats.org/officeDocument/2006/relationships/image" Target="../media/image152.png"/><Relationship Id="rId4" Type="http://schemas.openxmlformats.org/officeDocument/2006/relationships/image" Target="../media/image136.png"/><Relationship Id="rId9" Type="http://schemas.openxmlformats.org/officeDocument/2006/relationships/image" Target="../media/image148.png"/><Relationship Id="rId15" Type="http://schemas.openxmlformats.org/officeDocument/2006/relationships/image" Target="../media/image143.png"/><Relationship Id="rId14" Type="http://schemas.openxmlformats.org/officeDocument/2006/relationships/image" Target="../media/image153.png"/><Relationship Id="rId17" Type="http://schemas.openxmlformats.org/officeDocument/2006/relationships/image" Target="../media/image145.png"/><Relationship Id="rId16" Type="http://schemas.openxmlformats.org/officeDocument/2006/relationships/image" Target="../media/image151.png"/><Relationship Id="rId5" Type="http://schemas.openxmlformats.org/officeDocument/2006/relationships/image" Target="../media/image128.png"/><Relationship Id="rId6" Type="http://schemas.openxmlformats.org/officeDocument/2006/relationships/image" Target="../media/image130.png"/><Relationship Id="rId18" Type="http://schemas.openxmlformats.org/officeDocument/2006/relationships/image" Target="../media/image144.png"/><Relationship Id="rId7" Type="http://schemas.openxmlformats.org/officeDocument/2006/relationships/image" Target="../media/image140.png"/><Relationship Id="rId8" Type="http://schemas.openxmlformats.org/officeDocument/2006/relationships/image" Target="../media/image139.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0.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2.xml"/></Relationships>
</file>

<file path=ppt/slides/_rels/slide253.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253.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254.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254.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 Id="rId3"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34.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9.png"/><Relationship Id="rId7"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74.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75.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76.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33.png"/><Relationship Id="rId13" Type="http://schemas.openxmlformats.org/officeDocument/2006/relationships/image" Target="../media/image44.png"/><Relationship Id="rId12" Type="http://schemas.openxmlformats.org/officeDocument/2006/relationships/image" Target="../media/image42.png"/><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30.png"/><Relationship Id="rId4" Type="http://schemas.openxmlformats.org/officeDocument/2006/relationships/image" Target="../media/image41.png"/><Relationship Id="rId9" Type="http://schemas.openxmlformats.org/officeDocument/2006/relationships/image" Target="../media/image50.png"/><Relationship Id="rId15" Type="http://schemas.openxmlformats.org/officeDocument/2006/relationships/image" Target="../media/image47.png"/><Relationship Id="rId14" Type="http://schemas.openxmlformats.org/officeDocument/2006/relationships/image" Target="../media/image58.png"/><Relationship Id="rId17" Type="http://schemas.openxmlformats.org/officeDocument/2006/relationships/image" Target="../media/image38.png"/><Relationship Id="rId16" Type="http://schemas.openxmlformats.org/officeDocument/2006/relationships/image" Target="../media/image39.png"/><Relationship Id="rId5" Type="http://schemas.openxmlformats.org/officeDocument/2006/relationships/image" Target="../media/image65.png"/><Relationship Id="rId6" Type="http://schemas.openxmlformats.org/officeDocument/2006/relationships/image" Target="../media/image28.png"/><Relationship Id="rId7" Type="http://schemas.openxmlformats.org/officeDocument/2006/relationships/image" Target="../media/image37.png"/><Relationship Id="rId8" Type="http://schemas.openxmlformats.org/officeDocument/2006/relationships/image" Target="../media/image3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63.png"/><Relationship Id="rId6" Type="http://schemas.openxmlformats.org/officeDocument/2006/relationships/image" Target="../media/image68.png"/><Relationship Id="rId7" Type="http://schemas.openxmlformats.org/officeDocument/2006/relationships/image" Target="../media/image6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 Id="rId3" Type="http://schemas.openxmlformats.org/officeDocument/2006/relationships/image" Target="../media/image62.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8.xml"/><Relationship Id="rId3" Type="http://schemas.openxmlformats.org/officeDocument/2006/relationships/image" Target="../media/image3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207" name="Google Shape;207;p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CSDL phân cấp</a:t>
            </a:r>
            <a:endParaRPr/>
          </a:p>
        </p:txBody>
      </p:sp>
      <p:sp>
        <p:nvSpPr>
          <p:cNvPr id="208" name="Google Shape;208;p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09" name="Google Shape;209;p1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Dữ liệu được phân cấp và cấu trúc trong các mối quan hệ cấp dưới và cấp dưới</a:t>
            </a:r>
            <a:endParaRPr/>
          </a:p>
          <a:p>
            <a:pPr indent="-182563" lvl="1" marL="360363" rtl="0" algn="l">
              <a:lnSpc>
                <a:spcPct val="138461"/>
              </a:lnSpc>
              <a:spcBef>
                <a:spcPts val="200"/>
              </a:spcBef>
              <a:spcAft>
                <a:spcPts val="0"/>
              </a:spcAft>
              <a:buClr>
                <a:srgbClr val="262626"/>
              </a:buClr>
              <a:buSzPts val="1040"/>
              <a:buChar char="•"/>
            </a:pPr>
            <a:r>
              <a:rPr lang="en-US"/>
              <a:t>Ưu điểm: Tốc độ truy cập dữ liệu nhanh và có thể dễ dàng dự đoán được việc sử dụng dữ liệu.</a:t>
            </a:r>
            <a:endParaRPr/>
          </a:p>
          <a:p>
            <a:pPr indent="-182563" lvl="1" marL="360363" rtl="0" algn="l">
              <a:lnSpc>
                <a:spcPct val="138461"/>
              </a:lnSpc>
              <a:spcBef>
                <a:spcPts val="200"/>
              </a:spcBef>
              <a:spcAft>
                <a:spcPts val="0"/>
              </a:spcAft>
              <a:buClr>
                <a:srgbClr val="262626"/>
              </a:buClr>
              <a:buSzPts val="1040"/>
              <a:buChar char="•"/>
            </a:pPr>
            <a:r>
              <a:rPr lang="en-US"/>
              <a:t>Nhược điểm: Không dễ để điều chỉnh quy trình thay đổi sau khi cài đặt ban đầu vì nó bao gồm mối quan hệ cấp dưới.</a:t>
            </a:r>
            <a:endParaRPr/>
          </a:p>
        </p:txBody>
      </p:sp>
      <p:grpSp>
        <p:nvGrpSpPr>
          <p:cNvPr id="210" name="Google Shape;210;p10"/>
          <p:cNvGrpSpPr/>
          <p:nvPr/>
        </p:nvGrpSpPr>
        <p:grpSpPr>
          <a:xfrm>
            <a:off x="2058956" y="3601770"/>
            <a:ext cx="5863481" cy="2651924"/>
            <a:chOff x="2058956" y="3601770"/>
            <a:chExt cx="5863481" cy="2651924"/>
          </a:xfrm>
        </p:grpSpPr>
        <p:grpSp>
          <p:nvGrpSpPr>
            <p:cNvPr id="211" name="Google Shape;211;p10"/>
            <p:cNvGrpSpPr/>
            <p:nvPr/>
          </p:nvGrpSpPr>
          <p:grpSpPr>
            <a:xfrm>
              <a:off x="2058956" y="4511774"/>
              <a:ext cx="1240327" cy="662737"/>
              <a:chOff x="2292249" y="4003784"/>
              <a:chExt cx="1483760" cy="792809"/>
            </a:xfrm>
          </p:grpSpPr>
          <p:sp>
            <p:nvSpPr>
              <p:cNvPr id="212" name="Google Shape;212;p10"/>
              <p:cNvSpPr/>
              <p:nvPr/>
            </p:nvSpPr>
            <p:spPr>
              <a:xfrm>
                <a:off x="2519190" y="4003784"/>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13" name="Google Shape;213;p10"/>
              <p:cNvSpPr/>
              <p:nvPr/>
            </p:nvSpPr>
            <p:spPr>
              <a:xfrm>
                <a:off x="2443362" y="4064032"/>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14" name="Google Shape;214;p10"/>
              <p:cNvSpPr/>
              <p:nvPr/>
            </p:nvSpPr>
            <p:spPr>
              <a:xfrm>
                <a:off x="2364172" y="4121347"/>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15" name="Google Shape;215;p10"/>
              <p:cNvSpPr/>
              <p:nvPr/>
            </p:nvSpPr>
            <p:spPr>
              <a:xfrm>
                <a:off x="2292249" y="4180108"/>
                <a:ext cx="1256819" cy="616485"/>
              </a:xfrm>
              <a:prstGeom prst="roundRect">
                <a:avLst>
                  <a:gd fmla="val 16667"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Giáo dục</a:t>
                </a:r>
                <a:endParaRPr sz="1400">
                  <a:solidFill>
                    <a:srgbClr val="193EB0"/>
                  </a:solidFill>
                  <a:latin typeface="Arial"/>
                  <a:ea typeface="Arial"/>
                  <a:cs typeface="Arial"/>
                  <a:sym typeface="Arial"/>
                </a:endParaRPr>
              </a:p>
            </p:txBody>
          </p:sp>
        </p:grpSp>
        <p:grpSp>
          <p:nvGrpSpPr>
            <p:cNvPr id="216" name="Google Shape;216;p10"/>
            <p:cNvGrpSpPr/>
            <p:nvPr/>
          </p:nvGrpSpPr>
          <p:grpSpPr>
            <a:xfrm>
              <a:off x="4159601" y="5590957"/>
              <a:ext cx="1240327" cy="662737"/>
              <a:chOff x="2292249" y="4003784"/>
              <a:chExt cx="1483760" cy="792809"/>
            </a:xfrm>
          </p:grpSpPr>
          <p:sp>
            <p:nvSpPr>
              <p:cNvPr id="217" name="Google Shape;217;p10"/>
              <p:cNvSpPr/>
              <p:nvPr/>
            </p:nvSpPr>
            <p:spPr>
              <a:xfrm>
                <a:off x="2519190" y="4003784"/>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18" name="Google Shape;218;p10"/>
              <p:cNvSpPr/>
              <p:nvPr/>
            </p:nvSpPr>
            <p:spPr>
              <a:xfrm>
                <a:off x="2443362" y="4064032"/>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19" name="Google Shape;219;p10"/>
              <p:cNvSpPr/>
              <p:nvPr/>
            </p:nvSpPr>
            <p:spPr>
              <a:xfrm>
                <a:off x="2364172" y="4121347"/>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20" name="Google Shape;220;p10"/>
              <p:cNvSpPr/>
              <p:nvPr/>
            </p:nvSpPr>
            <p:spPr>
              <a:xfrm>
                <a:off x="2292249" y="4180107"/>
                <a:ext cx="1256819" cy="616486"/>
              </a:xfrm>
              <a:prstGeom prst="roundRect">
                <a:avLst>
                  <a:gd fmla="val 16667"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Bình thường</a:t>
                </a:r>
                <a:endParaRPr sz="1400">
                  <a:solidFill>
                    <a:srgbClr val="193EB0"/>
                  </a:solidFill>
                  <a:latin typeface="Arial"/>
                  <a:ea typeface="Arial"/>
                  <a:cs typeface="Arial"/>
                  <a:sym typeface="Arial"/>
                </a:endParaRPr>
              </a:p>
            </p:txBody>
          </p:sp>
        </p:grpSp>
        <p:grpSp>
          <p:nvGrpSpPr>
            <p:cNvPr id="221" name="Google Shape;221;p10"/>
            <p:cNvGrpSpPr/>
            <p:nvPr/>
          </p:nvGrpSpPr>
          <p:grpSpPr>
            <a:xfrm>
              <a:off x="6682110" y="5557395"/>
              <a:ext cx="1240327" cy="662737"/>
              <a:chOff x="2292249" y="4003784"/>
              <a:chExt cx="1483760" cy="792809"/>
            </a:xfrm>
          </p:grpSpPr>
          <p:sp>
            <p:nvSpPr>
              <p:cNvPr id="222" name="Google Shape;222;p10"/>
              <p:cNvSpPr/>
              <p:nvPr/>
            </p:nvSpPr>
            <p:spPr>
              <a:xfrm>
                <a:off x="2519190" y="4003784"/>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23" name="Google Shape;223;p10"/>
              <p:cNvSpPr/>
              <p:nvPr/>
            </p:nvSpPr>
            <p:spPr>
              <a:xfrm>
                <a:off x="2443362" y="4064032"/>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24" name="Google Shape;224;p10"/>
              <p:cNvSpPr/>
              <p:nvPr/>
            </p:nvSpPr>
            <p:spPr>
              <a:xfrm>
                <a:off x="2364172" y="4121347"/>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25" name="Google Shape;225;p10"/>
              <p:cNvSpPr/>
              <p:nvPr/>
            </p:nvSpPr>
            <p:spPr>
              <a:xfrm>
                <a:off x="2292249" y="4180108"/>
                <a:ext cx="1256819" cy="616485"/>
              </a:xfrm>
              <a:prstGeom prst="roundRect">
                <a:avLst>
                  <a:gd fmla="val 16667"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Thưởng</a:t>
                </a:r>
                <a:endParaRPr sz="1400">
                  <a:solidFill>
                    <a:srgbClr val="193EB0"/>
                  </a:solidFill>
                  <a:latin typeface="Arial"/>
                  <a:ea typeface="Arial"/>
                  <a:cs typeface="Arial"/>
                  <a:sym typeface="Arial"/>
                </a:endParaRPr>
              </a:p>
            </p:txBody>
          </p:sp>
        </p:grpSp>
        <p:grpSp>
          <p:nvGrpSpPr>
            <p:cNvPr id="226" name="Google Shape;226;p10"/>
            <p:cNvGrpSpPr/>
            <p:nvPr/>
          </p:nvGrpSpPr>
          <p:grpSpPr>
            <a:xfrm>
              <a:off x="5421833" y="4511774"/>
              <a:ext cx="1240327" cy="662737"/>
              <a:chOff x="2292249" y="4003784"/>
              <a:chExt cx="1483760" cy="792809"/>
            </a:xfrm>
          </p:grpSpPr>
          <p:sp>
            <p:nvSpPr>
              <p:cNvPr id="227" name="Google Shape;227;p10"/>
              <p:cNvSpPr/>
              <p:nvPr/>
            </p:nvSpPr>
            <p:spPr>
              <a:xfrm>
                <a:off x="2519190" y="4003784"/>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28" name="Google Shape;228;p10"/>
              <p:cNvSpPr/>
              <p:nvPr/>
            </p:nvSpPr>
            <p:spPr>
              <a:xfrm>
                <a:off x="2443362" y="4064032"/>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29" name="Google Shape;229;p10"/>
              <p:cNvSpPr/>
              <p:nvPr/>
            </p:nvSpPr>
            <p:spPr>
              <a:xfrm>
                <a:off x="2364172" y="4121347"/>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30" name="Google Shape;230;p10"/>
              <p:cNvSpPr/>
              <p:nvPr/>
            </p:nvSpPr>
            <p:spPr>
              <a:xfrm>
                <a:off x="2292249" y="4180108"/>
                <a:ext cx="1256819" cy="616485"/>
              </a:xfrm>
              <a:prstGeom prst="roundRect">
                <a:avLst>
                  <a:gd fmla="val 16667"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Lương </a:t>
                </a:r>
                <a:endParaRPr sz="1400">
                  <a:solidFill>
                    <a:srgbClr val="193EB0"/>
                  </a:solidFill>
                  <a:latin typeface="Arial"/>
                  <a:ea typeface="Arial"/>
                  <a:cs typeface="Arial"/>
                  <a:sym typeface="Arial"/>
                </a:endParaRPr>
              </a:p>
            </p:txBody>
          </p:sp>
        </p:grpSp>
        <p:grpSp>
          <p:nvGrpSpPr>
            <p:cNvPr id="231" name="Google Shape;231;p10"/>
            <p:cNvGrpSpPr/>
            <p:nvPr/>
          </p:nvGrpSpPr>
          <p:grpSpPr>
            <a:xfrm>
              <a:off x="3818837" y="3601770"/>
              <a:ext cx="1240327" cy="662737"/>
              <a:chOff x="2292249" y="4003784"/>
              <a:chExt cx="1483760" cy="792809"/>
            </a:xfrm>
          </p:grpSpPr>
          <p:sp>
            <p:nvSpPr>
              <p:cNvPr id="232" name="Google Shape;232;p10"/>
              <p:cNvSpPr/>
              <p:nvPr/>
            </p:nvSpPr>
            <p:spPr>
              <a:xfrm>
                <a:off x="2519190" y="4003784"/>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33" name="Google Shape;233;p10"/>
              <p:cNvSpPr/>
              <p:nvPr/>
            </p:nvSpPr>
            <p:spPr>
              <a:xfrm>
                <a:off x="2443362" y="4064032"/>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34" name="Google Shape;234;p10"/>
              <p:cNvSpPr/>
              <p:nvPr/>
            </p:nvSpPr>
            <p:spPr>
              <a:xfrm>
                <a:off x="2364172" y="4121347"/>
                <a:ext cx="1256819" cy="61648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education</a:t>
                </a:r>
                <a:endParaRPr sz="1400">
                  <a:solidFill>
                    <a:srgbClr val="193EB0"/>
                  </a:solidFill>
                  <a:latin typeface="Arial"/>
                  <a:ea typeface="Arial"/>
                  <a:cs typeface="Arial"/>
                  <a:sym typeface="Arial"/>
                </a:endParaRPr>
              </a:p>
            </p:txBody>
          </p:sp>
          <p:sp>
            <p:nvSpPr>
              <p:cNvPr id="235" name="Google Shape;235;p10"/>
              <p:cNvSpPr/>
              <p:nvPr/>
            </p:nvSpPr>
            <p:spPr>
              <a:xfrm>
                <a:off x="2292249" y="4180108"/>
                <a:ext cx="1256819" cy="616485"/>
              </a:xfrm>
              <a:prstGeom prst="roundRect">
                <a:avLst>
                  <a:gd fmla="val 16667"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Gốc:</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 nhân viên</a:t>
                </a:r>
                <a:endParaRPr sz="1400">
                  <a:solidFill>
                    <a:schemeClr val="lt1"/>
                  </a:solidFill>
                  <a:latin typeface="Arial"/>
                  <a:ea typeface="Arial"/>
                  <a:cs typeface="Arial"/>
                  <a:sym typeface="Arial"/>
                </a:endParaRPr>
              </a:p>
            </p:txBody>
          </p:sp>
        </p:grpSp>
        <p:grpSp>
          <p:nvGrpSpPr>
            <p:cNvPr id="236" name="Google Shape;236;p10"/>
            <p:cNvGrpSpPr/>
            <p:nvPr/>
          </p:nvGrpSpPr>
          <p:grpSpPr>
            <a:xfrm>
              <a:off x="2584266" y="4264369"/>
              <a:ext cx="4683177" cy="1473982"/>
              <a:chOff x="2584266" y="4264369"/>
              <a:chExt cx="4683177" cy="1473982"/>
            </a:xfrm>
          </p:grpSpPr>
          <p:cxnSp>
            <p:nvCxnSpPr>
              <p:cNvPr id="237" name="Google Shape;237;p10"/>
              <p:cNvCxnSpPr>
                <a:stCxn id="215" idx="0"/>
                <a:endCxn id="235" idx="2"/>
              </p:cNvCxnSpPr>
              <p:nvPr/>
            </p:nvCxnSpPr>
            <p:spPr>
              <a:xfrm rot="-5400000">
                <a:off x="3266766" y="3581869"/>
                <a:ext cx="394800" cy="1759800"/>
              </a:xfrm>
              <a:prstGeom prst="bentConnector3">
                <a:avLst>
                  <a:gd fmla="val 66090" name="adj1"/>
                </a:avLst>
              </a:prstGeom>
              <a:noFill/>
              <a:ln cap="flat" cmpd="sng" w="28575">
                <a:solidFill>
                  <a:srgbClr val="193EB0"/>
                </a:solidFill>
                <a:prstDash val="solid"/>
                <a:miter lim="800000"/>
                <a:headEnd len="sm" w="sm" type="none"/>
                <a:tailEnd len="sm" w="sm" type="none"/>
              </a:ln>
            </p:spPr>
          </p:cxnSp>
          <p:cxnSp>
            <p:nvCxnSpPr>
              <p:cNvPr id="238" name="Google Shape;238;p10"/>
              <p:cNvCxnSpPr>
                <a:stCxn id="235" idx="2"/>
                <a:endCxn id="230" idx="0"/>
              </p:cNvCxnSpPr>
              <p:nvPr/>
            </p:nvCxnSpPr>
            <p:spPr>
              <a:xfrm flipH="1" rot="-5400000">
                <a:off x="4948197" y="3660457"/>
                <a:ext cx="394800" cy="1602900"/>
              </a:xfrm>
              <a:prstGeom prst="bentConnector3">
                <a:avLst>
                  <a:gd fmla="val 33910" name="adj1"/>
                </a:avLst>
              </a:prstGeom>
              <a:noFill/>
              <a:ln cap="flat" cmpd="sng" w="28575">
                <a:solidFill>
                  <a:srgbClr val="193EB0"/>
                </a:solidFill>
                <a:prstDash val="solid"/>
                <a:miter lim="800000"/>
                <a:headEnd len="sm" w="sm" type="none"/>
                <a:tailEnd len="sm" w="sm" type="none"/>
              </a:ln>
            </p:spPr>
          </p:cxnSp>
          <p:cxnSp>
            <p:nvCxnSpPr>
              <p:cNvPr id="239" name="Google Shape;239;p10"/>
              <p:cNvCxnSpPr>
                <a:stCxn id="220" idx="0"/>
                <a:endCxn id="230" idx="2"/>
              </p:cNvCxnSpPr>
              <p:nvPr/>
            </p:nvCxnSpPr>
            <p:spPr>
              <a:xfrm rot="-5400000">
                <a:off x="5034111" y="4825452"/>
                <a:ext cx="563700" cy="1262100"/>
              </a:xfrm>
              <a:prstGeom prst="bentConnector3">
                <a:avLst>
                  <a:gd fmla="val 50000" name="adj1"/>
                </a:avLst>
              </a:prstGeom>
              <a:noFill/>
              <a:ln cap="flat" cmpd="sng" w="28575">
                <a:solidFill>
                  <a:srgbClr val="193EB0"/>
                </a:solidFill>
                <a:prstDash val="solid"/>
                <a:miter lim="800000"/>
                <a:headEnd len="sm" w="sm" type="none"/>
                <a:tailEnd len="sm" w="sm" type="none"/>
              </a:ln>
            </p:spPr>
          </p:cxnSp>
          <p:cxnSp>
            <p:nvCxnSpPr>
              <p:cNvPr id="240" name="Google Shape;240;p10"/>
              <p:cNvCxnSpPr>
                <a:stCxn id="230" idx="2"/>
                <a:endCxn id="224" idx="0"/>
              </p:cNvCxnSpPr>
              <p:nvPr/>
            </p:nvCxnSpPr>
            <p:spPr>
              <a:xfrm flipH="1" rot="-5400000">
                <a:off x="6366693" y="4754961"/>
                <a:ext cx="481200" cy="1320300"/>
              </a:xfrm>
              <a:prstGeom prst="bentConnector3">
                <a:avLst>
                  <a:gd fmla="val 57757" name="adj1"/>
                </a:avLst>
              </a:prstGeom>
              <a:noFill/>
              <a:ln cap="flat" cmpd="sng" w="28575">
                <a:solidFill>
                  <a:srgbClr val="193EB0"/>
                </a:solidFill>
                <a:prstDash val="solid"/>
                <a:miter lim="800000"/>
                <a:headEnd len="sm" w="sm" type="none"/>
                <a:tailEnd len="sm" w="sm" type="none"/>
              </a:ln>
            </p:spPr>
          </p:cxnSp>
        </p:grpSp>
      </p:gr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6" name="Shape 1776"/>
        <p:cNvGrpSpPr/>
        <p:nvPr/>
      </p:nvGrpSpPr>
      <p:grpSpPr>
        <a:xfrm>
          <a:off x="0" y="0"/>
          <a:ext cx="0" cy="0"/>
          <a:chOff x="0" y="0"/>
          <a:chExt cx="0" cy="0"/>
        </a:xfrm>
      </p:grpSpPr>
      <p:sp>
        <p:nvSpPr>
          <p:cNvPr id="1777" name="Google Shape;1777;p10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778" name="Google Shape;1778;p10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DISTINCT / LIMIT </a:t>
            </a:r>
            <a:endParaRPr/>
          </a:p>
        </p:txBody>
      </p:sp>
      <p:sp>
        <p:nvSpPr>
          <p:cNvPr id="1779" name="Google Shape;1779;p10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780" name="Google Shape;1780;p10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Loại bỏ các bản ghi trùng lặp trong một bag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LIMIT</a:t>
            </a:r>
            <a:endParaRPr/>
          </a:p>
          <a:p>
            <a:pPr indent="-182563" lvl="1" marL="360363" rtl="0" algn="l">
              <a:lnSpc>
                <a:spcPct val="138461"/>
              </a:lnSpc>
              <a:spcBef>
                <a:spcPts val="200"/>
              </a:spcBef>
              <a:spcAft>
                <a:spcPts val="0"/>
              </a:spcAft>
              <a:buClr>
                <a:srgbClr val="262626"/>
              </a:buClr>
              <a:buSzPts val="1040"/>
              <a:buChar char="•"/>
            </a:pPr>
            <a:r>
              <a:rPr lang="en-US"/>
              <a:t>Giảm số lượng bản ghi đầu ra</a:t>
            </a:r>
            <a:endParaRPr/>
          </a:p>
          <a:p>
            <a:pPr indent="-182563" lvl="1" marL="360363" rtl="0" algn="l">
              <a:lnSpc>
                <a:spcPct val="138461"/>
              </a:lnSpc>
              <a:spcBef>
                <a:spcPts val="200"/>
              </a:spcBef>
              <a:spcAft>
                <a:spcPts val="0"/>
              </a:spcAft>
              <a:buClr>
                <a:srgbClr val="262626"/>
              </a:buClr>
              <a:buSzPts val="1040"/>
              <a:buChar char="•"/>
            </a:pPr>
            <a:r>
              <a:rPr lang="en-US"/>
              <a:t>Cú pháp</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Ví dụ</a:t>
            </a:r>
            <a:endParaRPr/>
          </a:p>
        </p:txBody>
      </p:sp>
      <p:sp>
        <p:nvSpPr>
          <p:cNvPr id="1781" name="Google Shape;1781;p100"/>
          <p:cNvSpPr txBox="1"/>
          <p:nvPr/>
        </p:nvSpPr>
        <p:spPr>
          <a:xfrm>
            <a:off x="571711" y="2508632"/>
            <a:ext cx="7812000" cy="64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44546A"/>
                </a:solidFill>
                <a:latin typeface="Arial"/>
                <a:ea typeface="Arial"/>
                <a:cs typeface="Arial"/>
                <a:sym typeface="Arial"/>
              </a:rPr>
              <a:t>grunt&gt; </a:t>
            </a:r>
            <a:r>
              <a:rPr lang="en-US" sz="1400">
                <a:solidFill>
                  <a:schemeClr val="dk1"/>
                </a:solidFill>
                <a:latin typeface="Arial"/>
                <a:ea typeface="Arial"/>
                <a:cs typeface="Arial"/>
                <a:sym typeface="Arial"/>
              </a:rPr>
              <a:t>result_2cols = load ‘mydata.log’ as (name: chararray, grade: int)</a:t>
            </a:r>
            <a:endParaRPr/>
          </a:p>
          <a:p>
            <a:pPr indent="0" lvl="0" marL="182563" marR="0" rtl="0" algn="l">
              <a:spcBef>
                <a:spcPts val="0"/>
              </a:spcBef>
              <a:spcAft>
                <a:spcPts val="0"/>
              </a:spcAft>
              <a:buNone/>
            </a:pPr>
            <a:r>
              <a:rPr lang="en-US" sz="1400">
                <a:solidFill>
                  <a:srgbClr val="44546A"/>
                </a:solidFill>
                <a:latin typeface="Arial"/>
                <a:ea typeface="Arial"/>
                <a:cs typeface="Arial"/>
                <a:sym typeface="Arial"/>
              </a:rPr>
              <a:t>grunt&gt; </a:t>
            </a:r>
            <a:r>
              <a:rPr lang="en-US" sz="1400">
                <a:solidFill>
                  <a:schemeClr val="dk1"/>
                </a:solidFill>
                <a:latin typeface="Arial"/>
                <a:ea typeface="Arial"/>
                <a:cs typeface="Arial"/>
                <a:sym typeface="Arial"/>
              </a:rPr>
              <a:t>unique_2cols = </a:t>
            </a:r>
            <a:r>
              <a:rPr lang="en-US" sz="1400">
                <a:solidFill>
                  <a:srgbClr val="193EB0"/>
                </a:solidFill>
                <a:latin typeface="Arial"/>
                <a:ea typeface="Arial"/>
                <a:cs typeface="Arial"/>
                <a:sym typeface="Arial"/>
              </a:rPr>
              <a:t>DISTINCT</a:t>
            </a:r>
            <a:r>
              <a:rPr lang="en-US" sz="1400">
                <a:solidFill>
                  <a:schemeClr val="dk1"/>
                </a:solidFill>
                <a:latin typeface="Arial"/>
                <a:ea typeface="Arial"/>
                <a:cs typeface="Arial"/>
                <a:sym typeface="Arial"/>
              </a:rPr>
              <a:t> result_2cols;</a:t>
            </a:r>
            <a:endParaRPr/>
          </a:p>
        </p:txBody>
      </p:sp>
      <p:sp>
        <p:nvSpPr>
          <p:cNvPr id="1782" name="Google Shape;1782;p100"/>
          <p:cNvSpPr txBox="1"/>
          <p:nvPr/>
        </p:nvSpPr>
        <p:spPr>
          <a:xfrm>
            <a:off x="711199" y="4943059"/>
            <a:ext cx="7812000" cy="64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44546A"/>
                </a:solidFill>
                <a:latin typeface="Arial"/>
                <a:ea typeface="Arial"/>
                <a:cs typeface="Arial"/>
                <a:sym typeface="Arial"/>
              </a:rPr>
              <a:t>grunt&gt; </a:t>
            </a:r>
            <a:r>
              <a:rPr lang="en-US" sz="1400">
                <a:solidFill>
                  <a:schemeClr val="dk1"/>
                </a:solidFill>
                <a:latin typeface="Arial"/>
                <a:ea typeface="Arial"/>
                <a:cs typeface="Arial"/>
                <a:sym typeface="Arial"/>
              </a:rPr>
              <a:t>unique_2cols = </a:t>
            </a:r>
            <a:r>
              <a:rPr lang="en-US" sz="1400">
                <a:solidFill>
                  <a:srgbClr val="193EB0"/>
                </a:solidFill>
                <a:latin typeface="Arial"/>
                <a:ea typeface="Arial"/>
                <a:cs typeface="Arial"/>
                <a:sym typeface="Arial"/>
              </a:rPr>
              <a:t>DISTINCT</a:t>
            </a:r>
            <a:r>
              <a:rPr lang="en-US" sz="1400">
                <a:solidFill>
                  <a:schemeClr val="dk1"/>
                </a:solidFill>
                <a:latin typeface="Arial"/>
                <a:ea typeface="Arial"/>
                <a:cs typeface="Arial"/>
                <a:sym typeface="Arial"/>
              </a:rPr>
              <a:t> result_2cols; </a:t>
            </a:r>
            <a:endParaRPr/>
          </a:p>
          <a:p>
            <a:pPr indent="0" lvl="0" marL="182563" marR="0" rtl="0" algn="l">
              <a:spcBef>
                <a:spcPts val="0"/>
              </a:spcBef>
              <a:spcAft>
                <a:spcPts val="0"/>
              </a:spcAft>
              <a:buNone/>
            </a:pPr>
            <a:r>
              <a:rPr lang="en-US" sz="1400">
                <a:solidFill>
                  <a:srgbClr val="44546A"/>
                </a:solidFill>
                <a:latin typeface="Arial"/>
                <a:ea typeface="Arial"/>
                <a:cs typeface="Arial"/>
                <a:sym typeface="Arial"/>
              </a:rPr>
              <a:t>grunt&gt; </a:t>
            </a:r>
            <a:r>
              <a:rPr lang="en-US" sz="1400">
                <a:solidFill>
                  <a:schemeClr val="dk1"/>
                </a:solidFill>
                <a:latin typeface="Arial"/>
                <a:ea typeface="Arial"/>
                <a:cs typeface="Arial"/>
                <a:sym typeface="Arial"/>
              </a:rPr>
              <a:t>limit10_2cols = </a:t>
            </a:r>
            <a:r>
              <a:rPr lang="en-US" sz="1400">
                <a:solidFill>
                  <a:srgbClr val="193EB0"/>
                </a:solidFill>
                <a:latin typeface="Arial"/>
                <a:ea typeface="Arial"/>
                <a:cs typeface="Arial"/>
                <a:sym typeface="Arial"/>
              </a:rPr>
              <a:t>LIMIT </a:t>
            </a:r>
            <a:r>
              <a:rPr lang="en-US" sz="1400">
                <a:solidFill>
                  <a:schemeClr val="dk1"/>
                </a:solidFill>
                <a:latin typeface="Arial"/>
                <a:ea typeface="Arial"/>
                <a:cs typeface="Arial"/>
                <a:sym typeface="Arial"/>
              </a:rPr>
              <a:t>unique_2cols 10;</a:t>
            </a:r>
            <a:endParaRPr sz="1400">
              <a:solidFill>
                <a:schemeClr val="dk1"/>
              </a:solidFill>
              <a:latin typeface="Arial"/>
              <a:ea typeface="Arial"/>
              <a:cs typeface="Arial"/>
              <a:sym typeface="Arial"/>
            </a:endParaRPr>
          </a:p>
        </p:txBody>
      </p:sp>
      <p:sp>
        <p:nvSpPr>
          <p:cNvPr id="1783" name="Google Shape;1783;p100"/>
          <p:cNvSpPr txBox="1"/>
          <p:nvPr/>
        </p:nvSpPr>
        <p:spPr>
          <a:xfrm>
            <a:off x="711199" y="4305863"/>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Result = </a:t>
            </a:r>
            <a:r>
              <a:rPr lang="en-US" sz="1400">
                <a:solidFill>
                  <a:srgbClr val="193EB0"/>
                </a:solidFill>
                <a:latin typeface="Arial"/>
                <a:ea typeface="Arial"/>
                <a:cs typeface="Arial"/>
                <a:sym typeface="Arial"/>
              </a:rPr>
              <a:t>LIMIT</a:t>
            </a:r>
            <a:r>
              <a:rPr lang="en-US" sz="1400">
                <a:solidFill>
                  <a:schemeClr val="dk1"/>
                </a:solidFill>
                <a:latin typeface="Arial"/>
                <a:ea typeface="Arial"/>
                <a:cs typeface="Arial"/>
                <a:sym typeface="Arial"/>
              </a:rPr>
              <a:t> Relation_name required number of tuples;</a:t>
            </a:r>
            <a:endParaRPr sz="1400">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8" name="Shape 1788"/>
        <p:cNvGrpSpPr/>
        <p:nvPr/>
      </p:nvGrpSpPr>
      <p:grpSpPr>
        <a:xfrm>
          <a:off x="0" y="0"/>
          <a:ext cx="0" cy="0"/>
          <a:chOff x="0" y="0"/>
          <a:chExt cx="0" cy="0"/>
        </a:xfrm>
      </p:grpSpPr>
      <p:sp>
        <p:nvSpPr>
          <p:cNvPr id="1789" name="Google Shape;1789;p10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790" name="Google Shape;1790;p10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ORDER BY</a:t>
            </a:r>
            <a:endParaRPr/>
          </a:p>
        </p:txBody>
      </p:sp>
      <p:sp>
        <p:nvSpPr>
          <p:cNvPr id="1791" name="Google Shape;1791;p10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792" name="Google Shape;1792;p10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Được sử dụng để hiển thị nội dung của một quan hệ theo thứ tự được sắp xếp dựa trên một hoặc nhiều trường</a:t>
            </a:r>
            <a:endParaRPr/>
          </a:p>
          <a:p>
            <a:pPr indent="-177800" lvl="0" marL="177800" rtl="0" algn="l">
              <a:lnSpc>
                <a:spcPct val="128571"/>
              </a:lnSpc>
              <a:spcBef>
                <a:spcPts val="1000"/>
              </a:spcBef>
              <a:spcAft>
                <a:spcPts val="0"/>
              </a:spcAft>
              <a:buClr>
                <a:srgbClr val="262626"/>
              </a:buClr>
              <a:buSzPts val="1400"/>
              <a:buFont typeface="Arial"/>
              <a:buChar char="•"/>
            </a:pPr>
            <a:r>
              <a:rPr lang="en-US"/>
              <a:t>Thứ tự bản ghi là ngẫu nhiên trừ khi được chỉ định với </a:t>
            </a:r>
            <a:r>
              <a:rPr b="1" lang="en-US"/>
              <a:t>ORDER BY</a:t>
            </a:r>
            <a:endParaRPr/>
          </a:p>
          <a:p>
            <a:pPr indent="-177800" lvl="0" marL="177800" rtl="0" algn="l">
              <a:lnSpc>
                <a:spcPct val="128571"/>
              </a:lnSpc>
              <a:spcBef>
                <a:spcPts val="1000"/>
              </a:spcBef>
              <a:spcAft>
                <a:spcPts val="0"/>
              </a:spcAft>
              <a:buClr>
                <a:srgbClr val="262626"/>
              </a:buClr>
              <a:buSzPts val="1400"/>
              <a:buFont typeface="Arial"/>
              <a:buChar char="•"/>
            </a:pPr>
            <a:r>
              <a:rPr lang="en-US"/>
              <a:t>Dưới đây là ví dụ về toán tử </a:t>
            </a:r>
            <a:r>
              <a:rPr b="1" lang="en-US"/>
              <a:t>ORDER BY </a:t>
            </a:r>
            <a:r>
              <a:rPr lang="en-US"/>
              <a:t>(TOP 5)</a:t>
            </a:r>
            <a:endParaRPr/>
          </a:p>
          <a:p>
            <a:pPr indent="-182563" lvl="1" marL="360363" rtl="0" algn="l">
              <a:lnSpc>
                <a:spcPct val="138461"/>
              </a:lnSpc>
              <a:spcBef>
                <a:spcPts val="200"/>
              </a:spcBef>
              <a:spcAft>
                <a:spcPts val="0"/>
              </a:spcAft>
              <a:buClr>
                <a:srgbClr val="262626"/>
              </a:buClr>
              <a:buSzPts val="1040"/>
              <a:buChar char="•"/>
            </a:pPr>
            <a:r>
              <a:rPr lang="en-US"/>
              <a:t>Sắp xếp tăng dần theo cấp (ASC: thứ tự tăng dần, DESC: thứ tự giảm dần)</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0" lvl="0" marL="0" rtl="0" algn="l">
              <a:lnSpc>
                <a:spcPct val="128571"/>
              </a:lnSpc>
              <a:spcBef>
                <a:spcPts val="1000"/>
              </a:spcBef>
              <a:spcAft>
                <a:spcPts val="0"/>
              </a:spcAft>
              <a:buClr>
                <a:srgbClr val="262626"/>
              </a:buClr>
              <a:buSzPts val="1400"/>
              <a:buNone/>
            </a:pPr>
            <a:r>
              <a:t/>
            </a:r>
            <a:endParaRPr/>
          </a:p>
        </p:txBody>
      </p:sp>
      <p:sp>
        <p:nvSpPr>
          <p:cNvPr id="1793" name="Google Shape;1793;p101"/>
          <p:cNvSpPr txBox="1"/>
          <p:nvPr/>
        </p:nvSpPr>
        <p:spPr>
          <a:xfrm>
            <a:off x="711199" y="3501707"/>
            <a:ext cx="7812000" cy="111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result_2cols = load ‘mydata.log’ as (name: chararray, grade: int)</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sorted_2cols = </a:t>
            </a:r>
            <a:r>
              <a:rPr lang="en-US" sz="1400">
                <a:solidFill>
                  <a:srgbClr val="193EB0"/>
                </a:solidFill>
                <a:latin typeface="Arial"/>
                <a:ea typeface="Arial"/>
                <a:cs typeface="Arial"/>
                <a:sym typeface="Arial"/>
              </a:rPr>
              <a:t>ORDER</a:t>
            </a:r>
            <a:r>
              <a:rPr lang="en-US" sz="1400">
                <a:solidFill>
                  <a:schemeClr val="dk1"/>
                </a:solidFill>
                <a:latin typeface="Arial"/>
                <a:ea typeface="Arial"/>
                <a:cs typeface="Arial"/>
                <a:sym typeface="Arial"/>
              </a:rPr>
              <a:t> result_2cols </a:t>
            </a:r>
            <a:r>
              <a:rPr lang="en-US" sz="1400">
                <a:solidFill>
                  <a:srgbClr val="193EB0"/>
                </a:solidFill>
                <a:latin typeface="Arial"/>
                <a:ea typeface="Arial"/>
                <a:cs typeface="Arial"/>
                <a:sym typeface="Arial"/>
              </a:rPr>
              <a:t>BY</a:t>
            </a:r>
            <a:r>
              <a:rPr lang="en-US" sz="1400">
                <a:solidFill>
                  <a:schemeClr val="dk1"/>
                </a:solidFill>
                <a:latin typeface="Arial"/>
                <a:ea typeface="Arial"/>
                <a:cs typeface="Arial"/>
                <a:sym typeface="Arial"/>
              </a:rPr>
              <a:t> grade DESC;</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top_five = </a:t>
            </a:r>
            <a:r>
              <a:rPr lang="en-US" sz="1400">
                <a:solidFill>
                  <a:srgbClr val="193EB0"/>
                </a:solidFill>
                <a:latin typeface="Arial"/>
                <a:ea typeface="Arial"/>
                <a:cs typeface="Arial"/>
                <a:sym typeface="Arial"/>
              </a:rPr>
              <a:t>LIMIT</a:t>
            </a:r>
            <a:r>
              <a:rPr lang="en-US" sz="1400">
                <a:solidFill>
                  <a:schemeClr val="dk1"/>
                </a:solidFill>
                <a:latin typeface="Arial"/>
                <a:ea typeface="Arial"/>
                <a:cs typeface="Arial"/>
                <a:sym typeface="Arial"/>
              </a:rPr>
              <a:t> sorted_2cols 5;</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10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800" name="Google Shape;1800;p10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GROUP</a:t>
            </a:r>
            <a:endParaRPr/>
          </a:p>
        </p:txBody>
      </p:sp>
      <p:sp>
        <p:nvSpPr>
          <p:cNvPr id="1801" name="Google Shape;1801;p10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802" name="Google Shape;1802;p10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Nhóm dữ liệu trong một hoặc nhiều quan hệ dựa trên một khóa cụ thể</a:t>
            </a:r>
            <a:endParaRPr/>
          </a:p>
          <a:p>
            <a:pPr indent="-182563" lvl="1" marL="360363" rtl="0" algn="l">
              <a:lnSpc>
                <a:spcPct val="138461"/>
              </a:lnSpc>
              <a:spcBef>
                <a:spcPts val="200"/>
              </a:spcBef>
              <a:spcAft>
                <a:spcPts val="0"/>
              </a:spcAft>
              <a:buClr>
                <a:srgbClr val="262626"/>
              </a:buClr>
              <a:buSzPts val="1040"/>
              <a:buChar char="•"/>
            </a:pPr>
            <a:r>
              <a:rPr lang="en-US"/>
              <a:t>Có thể nhóm ngay cả đối với nhiều khóa</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GROUP All</a:t>
            </a:r>
            <a:endParaRPr/>
          </a:p>
          <a:p>
            <a:pPr indent="-182563" lvl="1" marL="360363" rtl="0" algn="l">
              <a:lnSpc>
                <a:spcPct val="138461"/>
              </a:lnSpc>
              <a:spcBef>
                <a:spcPts val="200"/>
              </a:spcBef>
              <a:spcAft>
                <a:spcPts val="0"/>
              </a:spcAft>
              <a:buClr>
                <a:srgbClr val="262626"/>
              </a:buClr>
              <a:buSzPts val="1040"/>
              <a:buChar char="•"/>
            </a:pPr>
            <a:r>
              <a:rPr lang="en-US"/>
              <a:t>Bạn có thể nhóm một mối quan hệ theo tất cả các cột</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1803" name="Google Shape;1803;p102"/>
          <p:cNvSpPr txBox="1"/>
          <p:nvPr/>
        </p:nvSpPr>
        <p:spPr>
          <a:xfrm>
            <a:off x="711199" y="3031723"/>
            <a:ext cx="7812000" cy="86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result_2cols = load ‘mydata.log’ as (name: chararray, grade: int)</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group_2cols_by_name = </a:t>
            </a:r>
            <a:r>
              <a:rPr lang="en-US" sz="1400">
                <a:solidFill>
                  <a:srgbClr val="193EB0"/>
                </a:solidFill>
                <a:latin typeface="Arial"/>
                <a:ea typeface="Arial"/>
                <a:cs typeface="Arial"/>
                <a:sym typeface="Arial"/>
              </a:rPr>
              <a:t>GROUP</a:t>
            </a:r>
            <a:r>
              <a:rPr lang="en-US" sz="1400">
                <a:solidFill>
                  <a:schemeClr val="dk1"/>
                </a:solidFill>
                <a:latin typeface="Arial"/>
                <a:ea typeface="Arial"/>
                <a:cs typeface="Arial"/>
                <a:sym typeface="Arial"/>
              </a:rPr>
              <a:t> result_2cols </a:t>
            </a:r>
            <a:r>
              <a:rPr lang="en-US" sz="1400">
                <a:solidFill>
                  <a:srgbClr val="193EB0"/>
                </a:solidFill>
                <a:latin typeface="Arial"/>
                <a:ea typeface="Arial"/>
                <a:cs typeface="Arial"/>
                <a:sym typeface="Arial"/>
              </a:rPr>
              <a:t>BY</a:t>
            </a:r>
            <a:r>
              <a:rPr lang="en-US" sz="1400">
                <a:solidFill>
                  <a:schemeClr val="dk1"/>
                </a:solidFill>
                <a:latin typeface="Arial"/>
                <a:ea typeface="Arial"/>
                <a:cs typeface="Arial"/>
                <a:sym typeface="Arial"/>
              </a:rPr>
              <a:t> name;</a:t>
            </a:r>
            <a:endParaRPr/>
          </a:p>
        </p:txBody>
      </p:sp>
      <p:sp>
        <p:nvSpPr>
          <p:cNvPr id="1804" name="Google Shape;1804;p102"/>
          <p:cNvSpPr txBox="1"/>
          <p:nvPr/>
        </p:nvSpPr>
        <p:spPr>
          <a:xfrm>
            <a:off x="711199" y="4929074"/>
            <a:ext cx="7812000" cy="86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result_2cols = load ‘mydata.log’ as (name: chararray, grade: int)</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a:t>
            </a:r>
            <a:r>
              <a:rPr lang="en-US" sz="1400">
                <a:solidFill>
                  <a:schemeClr val="dk1"/>
                </a:solidFill>
                <a:latin typeface="Arial"/>
                <a:ea typeface="Arial"/>
                <a:cs typeface="Arial"/>
                <a:sym typeface="Arial"/>
              </a:rPr>
              <a:t> group_all = </a:t>
            </a:r>
            <a:r>
              <a:rPr lang="en-US" sz="1400">
                <a:solidFill>
                  <a:srgbClr val="193EB0"/>
                </a:solidFill>
                <a:latin typeface="Arial"/>
                <a:ea typeface="Arial"/>
                <a:cs typeface="Arial"/>
                <a:sym typeface="Arial"/>
              </a:rPr>
              <a:t>GROUP</a:t>
            </a:r>
            <a:r>
              <a:rPr lang="en-US" sz="1400">
                <a:solidFill>
                  <a:schemeClr val="dk1"/>
                </a:solidFill>
                <a:latin typeface="Arial"/>
                <a:ea typeface="Arial"/>
                <a:cs typeface="Arial"/>
                <a:sym typeface="Arial"/>
              </a:rPr>
              <a:t> result_2cols </a:t>
            </a:r>
            <a:r>
              <a:rPr lang="en-US" sz="1400">
                <a:solidFill>
                  <a:srgbClr val="193EB0"/>
                </a:solidFill>
                <a:latin typeface="Arial"/>
                <a:ea typeface="Arial"/>
                <a:cs typeface="Arial"/>
                <a:sym typeface="Arial"/>
              </a:rPr>
              <a:t>All</a:t>
            </a:r>
            <a:r>
              <a:rPr lang="en-US" sz="1400">
                <a:solidFill>
                  <a:schemeClr val="dk1"/>
                </a:solidFill>
                <a:latin typeface="Arial"/>
                <a:ea typeface="Arial"/>
                <a:cs typeface="Arial"/>
                <a:sym typeface="Arial"/>
              </a:rPr>
              <a: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0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811" name="Google Shape;1811;p10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UNION</a:t>
            </a:r>
            <a:endParaRPr/>
          </a:p>
        </p:txBody>
      </p:sp>
      <p:sp>
        <p:nvSpPr>
          <p:cNvPr id="1812" name="Google Shape;1812;p10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813" name="Google Shape;1813;p10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Dùng để hợp nhất hai quan hệ có cùng cấu trúc</a:t>
            </a:r>
            <a:endParaRPr/>
          </a:p>
          <a:p>
            <a:pPr indent="-182563" lvl="1" marL="360363" rtl="0" algn="l">
              <a:lnSpc>
                <a:spcPct val="138461"/>
              </a:lnSpc>
              <a:spcBef>
                <a:spcPts val="200"/>
              </a:spcBef>
              <a:spcAft>
                <a:spcPts val="0"/>
              </a:spcAft>
              <a:buClr>
                <a:srgbClr val="262626"/>
              </a:buClr>
              <a:buSzPts val="1040"/>
              <a:buChar char="•"/>
            </a:pPr>
            <a:r>
              <a:rPr lang="en-US"/>
              <a:t>Cú pháp</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0" lvl="1" marL="177800" rtl="0" algn="l">
              <a:lnSpc>
                <a:spcPct val="138461"/>
              </a:lnSpc>
              <a:spcBef>
                <a:spcPts val="2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1814" name="Google Shape;1814;p103"/>
          <p:cNvSpPr txBox="1"/>
          <p:nvPr/>
        </p:nvSpPr>
        <p:spPr>
          <a:xfrm>
            <a:off x="704850" y="3792593"/>
            <a:ext cx="7812000" cy="1080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data_june = load ‘mydata_jun.log’ as (name: chararray, grade: int)</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data_july = load ‘mydata_jul.log’ as (name: chararray,  grade: int)</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data_union = </a:t>
            </a:r>
            <a:r>
              <a:rPr lang="en-US" sz="1400">
                <a:solidFill>
                  <a:srgbClr val="193EB0"/>
                </a:solidFill>
                <a:latin typeface="Arial"/>
                <a:ea typeface="Arial"/>
                <a:cs typeface="Arial"/>
                <a:sym typeface="Arial"/>
              </a:rPr>
              <a:t>UNION</a:t>
            </a:r>
            <a:r>
              <a:rPr lang="en-US" sz="1400">
                <a:solidFill>
                  <a:schemeClr val="dk1"/>
                </a:solidFill>
                <a:latin typeface="Arial"/>
                <a:ea typeface="Arial"/>
                <a:cs typeface="Arial"/>
                <a:sym typeface="Arial"/>
              </a:rPr>
              <a:t> data_june, data_july;</a:t>
            </a:r>
            <a:endParaRPr/>
          </a:p>
        </p:txBody>
      </p:sp>
      <p:sp>
        <p:nvSpPr>
          <p:cNvPr id="1815" name="Google Shape;1815;p103"/>
          <p:cNvSpPr txBox="1"/>
          <p:nvPr/>
        </p:nvSpPr>
        <p:spPr>
          <a:xfrm>
            <a:off x="711199" y="2773692"/>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Relation_name3 = </a:t>
            </a:r>
            <a:r>
              <a:rPr lang="en-US" sz="1400">
                <a:solidFill>
                  <a:srgbClr val="193EB0"/>
                </a:solidFill>
                <a:latin typeface="Arial"/>
                <a:ea typeface="Arial"/>
                <a:cs typeface="Arial"/>
                <a:sym typeface="Arial"/>
              </a:rPr>
              <a:t>UNION</a:t>
            </a:r>
            <a:r>
              <a:rPr lang="en-US" sz="1400">
                <a:solidFill>
                  <a:schemeClr val="dk1"/>
                </a:solidFill>
                <a:latin typeface="Arial"/>
                <a:ea typeface="Arial"/>
                <a:cs typeface="Arial"/>
                <a:sym typeface="Arial"/>
              </a:rPr>
              <a:t> Relation_name1, Relation_name2;</a:t>
            </a:r>
            <a:endParaRPr sz="1400">
              <a:solidFill>
                <a:schemeClr val="dk1"/>
              </a:solidFill>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10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822" name="Google Shape;1822;p10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Built-in Functions (Hàm tích hợp sẵn)</a:t>
            </a:r>
            <a:endParaRPr/>
          </a:p>
        </p:txBody>
      </p:sp>
      <p:sp>
        <p:nvSpPr>
          <p:cNvPr id="1823" name="Google Shape;1823;p10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824" name="Google Shape;1824;p10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000000"/>
              </a:buClr>
              <a:buSzPts val="1400"/>
              <a:buFont typeface="Arial"/>
              <a:buChar char="•"/>
            </a:pPr>
            <a:r>
              <a:rPr lang="en-US">
                <a:solidFill>
                  <a:srgbClr val="000000"/>
                </a:solidFill>
              </a:rPr>
              <a:t>Các hàm toán học – ABS(số tiền), SUM(số tiền), AVERAGE(số tiền), MINIMUM(số tiền), MAX(số tiền)</a:t>
            </a:r>
            <a:endParaRPr/>
          </a:p>
          <a:p>
            <a:pPr indent="-177800" lvl="0" marL="177800" rtl="0" algn="l">
              <a:lnSpc>
                <a:spcPct val="128571"/>
              </a:lnSpc>
              <a:spcBef>
                <a:spcPts val="1000"/>
              </a:spcBef>
              <a:spcAft>
                <a:spcPts val="0"/>
              </a:spcAft>
              <a:buClr>
                <a:srgbClr val="000000"/>
              </a:buClr>
              <a:buSzPts val="1400"/>
              <a:buFont typeface="Arial"/>
              <a:buChar char="•"/>
            </a:pPr>
            <a:r>
              <a:rPr lang="en-US">
                <a:solidFill>
                  <a:srgbClr val="000000"/>
                </a:solidFill>
              </a:rPr>
              <a:t>Hàm chuỗi – CONCAT(a, b), REPLACE(a, ‘-’, ‘/’)</a:t>
            </a:r>
            <a:endParaRPr/>
          </a:p>
          <a:p>
            <a:pPr indent="-177800" lvl="0" marL="177800" rtl="0" algn="l">
              <a:lnSpc>
                <a:spcPct val="128571"/>
              </a:lnSpc>
              <a:spcBef>
                <a:spcPts val="1000"/>
              </a:spcBef>
              <a:spcAft>
                <a:spcPts val="0"/>
              </a:spcAft>
              <a:buClr>
                <a:srgbClr val="000000"/>
              </a:buClr>
              <a:buSzPts val="1400"/>
              <a:buFont typeface="Arial"/>
              <a:buChar char="•"/>
            </a:pPr>
            <a:r>
              <a:rPr lang="en-US">
                <a:solidFill>
                  <a:srgbClr val="000000"/>
                </a:solidFill>
              </a:rPr>
              <a:t>Chức năng ngày và giờ</a:t>
            </a:r>
            <a:endParaRPr>
              <a:solidFill>
                <a:srgbClr val="000000"/>
              </a:solidFill>
            </a:endParaRPr>
          </a:p>
        </p:txBody>
      </p:sp>
      <p:graphicFrame>
        <p:nvGraphicFramePr>
          <p:cNvPr id="1825" name="Google Shape;1825;p104"/>
          <p:cNvGraphicFramePr/>
          <p:nvPr/>
        </p:nvGraphicFramePr>
        <p:xfrm>
          <a:off x="718064" y="3281747"/>
          <a:ext cx="3000000" cy="3000000"/>
        </p:xfrm>
        <a:graphic>
          <a:graphicData uri="http://schemas.openxmlformats.org/drawingml/2006/table">
            <a:tbl>
              <a:tblPr bandRow="1" firstRow="1">
                <a:noFill/>
                <a:tableStyleId>{F5026A60-8AA6-43BD-A47F-B19B4713E4A2}</a:tableStyleId>
              </a:tblPr>
              <a:tblGrid>
                <a:gridCol w="2736450"/>
                <a:gridCol w="2940300"/>
                <a:gridCol w="1475400"/>
                <a:gridCol w="1475400"/>
              </a:tblGrid>
              <a:tr h="360000">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Mô</a:t>
                      </a:r>
                      <a:r>
                        <a:rPr lang="en-US" sz="1400" u="none" strike="noStrike">
                          <a:solidFill>
                            <a:schemeClr val="dk1"/>
                          </a:solidFill>
                          <a:latin typeface="Arial"/>
                          <a:ea typeface="Arial"/>
                          <a:cs typeface="Arial"/>
                          <a:sym typeface="Arial"/>
                        </a:rPr>
                        <a:t> tả hàm</a:t>
                      </a:r>
                      <a:endParaRPr sz="1400" u="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u="none" strike="noStrike">
                          <a:solidFill>
                            <a:schemeClr val="dk1"/>
                          </a:solidFill>
                          <a:latin typeface="Arial"/>
                          <a:ea typeface="Arial"/>
                          <a:cs typeface="Arial"/>
                          <a:sym typeface="Arial"/>
                        </a:rPr>
                        <a:t>Yêu cầu ví dụ</a:t>
                      </a:r>
                      <a:endParaRPr sz="1400" u="none" strike="noStrike">
                        <a:solidFill>
                          <a:schemeClr val="dk1"/>
                        </a:solidFill>
                        <a:latin typeface="Arial"/>
                        <a:ea typeface="Arial"/>
                        <a:cs typeface="Arial"/>
                        <a:sym typeface="Arial"/>
                      </a:endParaRPr>
                    </a:p>
                  </a:txBody>
                  <a:tcPr marT="9525" marB="0"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Dữ</a:t>
                      </a:r>
                      <a:r>
                        <a:rPr lang="en-US" sz="1400">
                          <a:solidFill>
                            <a:schemeClr val="dk1"/>
                          </a:solidFill>
                          <a:latin typeface="Arial"/>
                          <a:ea typeface="Arial"/>
                          <a:cs typeface="Arial"/>
                          <a:sym typeface="Arial"/>
                        </a:rPr>
                        <a:t> liệu nhập</a:t>
                      </a:r>
                      <a:endParaRPr sz="1400">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Dữ</a:t>
                      </a:r>
                      <a:r>
                        <a:rPr lang="en-US" sz="1400">
                          <a:solidFill>
                            <a:schemeClr val="dk1"/>
                          </a:solidFill>
                          <a:latin typeface="Arial"/>
                          <a:ea typeface="Arial"/>
                          <a:cs typeface="Arial"/>
                          <a:sym typeface="Arial"/>
                        </a:rPr>
                        <a:t> liệu xuất</a:t>
                      </a:r>
                      <a:endParaRPr sz="1400">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0027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Convert to uppercase</a:t>
                      </a:r>
                      <a:endParaRPr sz="1300" u="none" cap="none" strike="noStrike">
                        <a:solidFill>
                          <a:schemeClr val="dk1"/>
                        </a:solidFill>
                        <a:latin typeface="Arial"/>
                        <a:ea typeface="Arial"/>
                        <a:cs typeface="Arial"/>
                        <a:sym typeface="Arial"/>
                      </a:endParaRPr>
                    </a:p>
                  </a:txBody>
                  <a:tcPr marT="20725" marB="20725" marR="20725"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UPPER(quốc gia)</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UK</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UK</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0027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Remove leading/trailing spaces</a:t>
                      </a:r>
                      <a:endParaRPr sz="1300" u="none" cap="none" strike="noStrike">
                        <a:solidFill>
                          <a:schemeClr val="dk1"/>
                        </a:solidFill>
                        <a:latin typeface="Arial"/>
                        <a:ea typeface="Arial"/>
                        <a:cs typeface="Arial"/>
                        <a:sym typeface="Arial"/>
                      </a:endParaRPr>
                    </a:p>
                  </a:txBody>
                  <a:tcPr marT="20725" marB="20725" marR="20725"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TRIM(tên)</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Bob</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Bob</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0027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Return a random number</a:t>
                      </a:r>
                      <a:endParaRPr sz="1300" u="none" cap="none" strike="noStrike">
                        <a:solidFill>
                          <a:schemeClr val="dk1"/>
                        </a:solidFill>
                        <a:latin typeface="Arial"/>
                        <a:ea typeface="Arial"/>
                        <a:cs typeface="Arial"/>
                        <a:sym typeface="Arial"/>
                      </a:endParaRPr>
                    </a:p>
                  </a:txBody>
                  <a:tcPr marT="20725" marB="20725" marR="20725"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RANDOM()</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0.4816132</a:t>
                      </a:r>
                      <a:endParaRPr/>
                    </a:p>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6652569</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0027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Round to closest whole number</a:t>
                      </a:r>
                      <a:endParaRPr sz="1300" u="none" cap="none" strike="noStrike">
                        <a:solidFill>
                          <a:schemeClr val="dk1"/>
                        </a:solidFill>
                        <a:latin typeface="Arial"/>
                        <a:ea typeface="Arial"/>
                        <a:cs typeface="Arial"/>
                        <a:sym typeface="Arial"/>
                      </a:endParaRPr>
                    </a:p>
                  </a:txBody>
                  <a:tcPr marT="20725" marB="20725" marR="20725"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ROUND(giá)</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37.19</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37</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0027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Return chars between two positions</a:t>
                      </a:r>
                      <a:endParaRPr sz="1300" u="none" cap="none" strike="noStrike">
                        <a:solidFill>
                          <a:schemeClr val="dk1"/>
                        </a:solidFill>
                        <a:latin typeface="Arial"/>
                        <a:ea typeface="Arial"/>
                        <a:cs typeface="Arial"/>
                        <a:sym typeface="Arial"/>
                      </a:endParaRPr>
                    </a:p>
                  </a:txBody>
                  <a:tcPr marT="20725" marB="20725" marR="20725"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SUBSTRING(tên, 0, 2)</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Alice</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1" marL="0" marR="0" rtl="0" algn="ctr">
                        <a:spcBef>
                          <a:spcPts val="0"/>
                        </a:spcBef>
                        <a:spcAft>
                          <a:spcPts val="0"/>
                        </a:spcAft>
                        <a:buNone/>
                      </a:pPr>
                      <a:r>
                        <a:rPr lang="en-US" sz="1300" u="none" cap="none" strike="noStrike">
                          <a:solidFill>
                            <a:schemeClr val="dk1"/>
                          </a:solidFill>
                          <a:latin typeface="Arial"/>
                          <a:ea typeface="Arial"/>
                          <a:cs typeface="Arial"/>
                          <a:sym typeface="Arial"/>
                        </a:rPr>
                        <a:t>AI</a:t>
                      </a:r>
                      <a:endParaRPr sz="1300" u="none" cap="none" strike="noStrike">
                        <a:solidFill>
                          <a:schemeClr val="dk1"/>
                        </a:solidFill>
                        <a:latin typeface="Arial"/>
                        <a:ea typeface="Arial"/>
                        <a:cs typeface="Arial"/>
                        <a:sym typeface="Arial"/>
                      </a:endParaRPr>
                    </a:p>
                  </a:txBody>
                  <a:tcPr marT="20725" marB="20725" marR="14400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105"/>
          <p:cNvSpPr txBox="1"/>
          <p:nvPr>
            <p:ph idx="1" type="body"/>
          </p:nvPr>
        </p:nvSpPr>
        <p:spPr>
          <a:xfrm>
            <a:off x="449611" y="447879"/>
            <a:ext cx="7642203" cy="279119"/>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832" name="Google Shape;1832;p10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Câu hỏi ôn tập</a:t>
            </a:r>
            <a:endParaRPr/>
          </a:p>
        </p:txBody>
      </p:sp>
      <p:sp>
        <p:nvSpPr>
          <p:cNvPr id="1833" name="Google Shape;1833;p10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834" name="Google Shape;1834;p105"/>
          <p:cNvSpPr txBox="1"/>
          <p:nvPr>
            <p:ph idx="4" type="body"/>
          </p:nvPr>
        </p:nvSpPr>
        <p:spPr>
          <a:xfrm>
            <a:off x="535872" y="2226567"/>
            <a:ext cx="8796528" cy="3694547"/>
          </a:xfrm>
          <a:prstGeom prst="rect">
            <a:avLst/>
          </a:prstGeom>
          <a:noFill/>
          <a:ln>
            <a:noFill/>
          </a:ln>
        </p:spPr>
        <p:txBody>
          <a:bodyPr anchorCtr="0" anchor="t" bIns="0" lIns="0" spcFirstLastPara="1" rIns="0" wrap="square" tIns="0">
            <a:noAutofit/>
          </a:bodyPr>
          <a:lstStyle/>
          <a:p>
            <a:pPr indent="-88900" lvl="0" marL="177800" rtl="0" algn="l">
              <a:lnSpc>
                <a:spcPct val="128571"/>
              </a:lnSpc>
              <a:spcBef>
                <a:spcPts val="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1835" name="Google Shape;1835;p105"/>
          <p:cNvSpPr txBox="1"/>
          <p:nvPr/>
        </p:nvSpPr>
        <p:spPr>
          <a:xfrm>
            <a:off x="8414951" y="1909494"/>
            <a:ext cx="923517"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262626"/>
                </a:solidFill>
                <a:latin typeface="Arial"/>
                <a:ea typeface="Arial"/>
                <a:cs typeface="Arial"/>
                <a:sym typeface="Arial"/>
              </a:rPr>
              <a:t>[Câu hỏi]</a:t>
            </a:r>
            <a:endParaRPr sz="1600">
              <a:solidFill>
                <a:srgbClr val="262626"/>
              </a:solidFill>
              <a:latin typeface="Arial"/>
              <a:ea typeface="Arial"/>
              <a:cs typeface="Arial"/>
              <a:sym typeface="Arial"/>
            </a:endParaRPr>
          </a:p>
        </p:txBody>
      </p:sp>
      <p:sp>
        <p:nvSpPr>
          <p:cNvPr id="1836" name="Google Shape;1836;p105"/>
          <p:cNvSpPr/>
          <p:nvPr/>
        </p:nvSpPr>
        <p:spPr>
          <a:xfrm>
            <a:off x="761830" y="2570698"/>
            <a:ext cx="8357456" cy="858302"/>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t/>
            </a:r>
            <a:endParaRPr b="0" i="0" sz="1400" u="none" cap="none" strike="noStrike">
              <a:solidFill>
                <a:srgbClr val="1F45BC"/>
              </a:solidFill>
              <a:latin typeface="Arial"/>
              <a:ea typeface="Arial"/>
              <a:cs typeface="Arial"/>
              <a:sym typeface="Arial"/>
            </a:endParaRPr>
          </a:p>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Một số thành phần chính của Pig là gì?</a:t>
            </a:r>
            <a:endParaRPr/>
          </a:p>
          <a:p>
            <a:pPr indent="0" lvl="1" marL="457200" marR="0" rtl="0" algn="l">
              <a:spcBef>
                <a:spcPts val="0"/>
              </a:spcBef>
              <a:spcAft>
                <a:spcPts val="0"/>
              </a:spcAft>
              <a:buNone/>
            </a:pPr>
            <a:r>
              <a:t/>
            </a:r>
            <a:endParaRPr b="0" i="0" sz="1800" u="none" cap="none" strike="noStrike">
              <a:solidFill>
                <a:srgbClr val="1F45BC"/>
              </a:solidFill>
              <a:latin typeface="Gulim"/>
              <a:ea typeface="Gulim"/>
              <a:cs typeface="Gulim"/>
              <a:sym typeface="Gulim"/>
            </a:endParaRPr>
          </a:p>
        </p:txBody>
      </p:sp>
      <p:sp>
        <p:nvSpPr>
          <p:cNvPr id="1837" name="Google Shape;1837;p105"/>
          <p:cNvSpPr/>
          <p:nvPr/>
        </p:nvSpPr>
        <p:spPr>
          <a:xfrm>
            <a:off x="761830" y="2311840"/>
            <a:ext cx="1131801" cy="36862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1</a:t>
            </a:r>
            <a:endParaRPr/>
          </a:p>
        </p:txBody>
      </p:sp>
      <p:sp>
        <p:nvSpPr>
          <p:cNvPr id="1838" name="Google Shape;1838;p105"/>
          <p:cNvSpPr/>
          <p:nvPr/>
        </p:nvSpPr>
        <p:spPr>
          <a:xfrm>
            <a:off x="761830" y="3836121"/>
            <a:ext cx="8357456" cy="858302"/>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Sự khác biệt giữa chế độ MapReduce và chế độ Cục bộ là gì?</a:t>
            </a:r>
            <a:endParaRPr/>
          </a:p>
        </p:txBody>
      </p:sp>
      <p:sp>
        <p:nvSpPr>
          <p:cNvPr id="1839" name="Google Shape;1839;p105"/>
          <p:cNvSpPr/>
          <p:nvPr/>
        </p:nvSpPr>
        <p:spPr>
          <a:xfrm>
            <a:off x="761830" y="3577263"/>
            <a:ext cx="1131801" cy="36862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2</a:t>
            </a:r>
            <a:endParaRPr/>
          </a:p>
        </p:txBody>
      </p:sp>
      <p:sp>
        <p:nvSpPr>
          <p:cNvPr id="1840" name="Google Shape;1840;p105"/>
          <p:cNvSpPr/>
          <p:nvPr/>
        </p:nvSpPr>
        <p:spPr>
          <a:xfrm>
            <a:off x="761830" y="5132091"/>
            <a:ext cx="8357456" cy="858302"/>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Nếu bạn không chỉ định loại dữ liệu được tải, Pig sẽ sử dụng loại dữ liệu nào làm loại mặc định?</a:t>
            </a:r>
            <a:endParaRPr b="0" i="0" sz="1400" u="none" cap="none" strike="noStrike">
              <a:solidFill>
                <a:srgbClr val="1F45BC"/>
              </a:solidFill>
              <a:latin typeface="Arial"/>
              <a:ea typeface="Arial"/>
              <a:cs typeface="Arial"/>
              <a:sym typeface="Arial"/>
            </a:endParaRPr>
          </a:p>
        </p:txBody>
      </p:sp>
      <p:sp>
        <p:nvSpPr>
          <p:cNvPr id="1841" name="Google Shape;1841;p105"/>
          <p:cNvSpPr/>
          <p:nvPr/>
        </p:nvSpPr>
        <p:spPr>
          <a:xfrm>
            <a:off x="761830" y="4873233"/>
            <a:ext cx="1131801" cy="36862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3</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6" name="Shape 1846"/>
        <p:cNvGrpSpPr/>
        <p:nvPr/>
      </p:nvGrpSpPr>
      <p:grpSpPr>
        <a:xfrm>
          <a:off x="0" y="0"/>
          <a:ext cx="0" cy="0"/>
          <a:chOff x="0" y="0"/>
          <a:chExt cx="0" cy="0"/>
        </a:xfrm>
      </p:grpSpPr>
      <p:sp>
        <p:nvSpPr>
          <p:cNvPr id="1847" name="Google Shape;1847;p10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1848" name="Google Shape;1848;p106"/>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[Lab5]</a:t>
            </a:r>
            <a:endParaRPr/>
          </a:p>
          <a:p>
            <a:pPr indent="0" lvl="0" marL="0" rtl="0" algn="l">
              <a:lnSpc>
                <a:spcPct val="100000"/>
              </a:lnSpc>
              <a:spcBef>
                <a:spcPts val="0"/>
              </a:spcBef>
              <a:spcAft>
                <a:spcPts val="0"/>
              </a:spcAft>
              <a:buClr>
                <a:srgbClr val="131313"/>
              </a:buClr>
              <a:buSzPts val="2800"/>
              <a:buNone/>
            </a:pPr>
            <a:r>
              <a:rPr lang="en-US" sz="2800"/>
              <a:t>Sử dụng Pig để xử lý ETL (Tiền xử lý)</a:t>
            </a:r>
            <a:endParaRPr/>
          </a:p>
        </p:txBody>
      </p:sp>
      <p:sp>
        <p:nvSpPr>
          <p:cNvPr id="1849" name="Google Shape;1849;p10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1850" name="Google Shape;1850;p106"/>
          <p:cNvGrpSpPr/>
          <p:nvPr/>
        </p:nvGrpSpPr>
        <p:grpSpPr>
          <a:xfrm>
            <a:off x="6107364" y="2643200"/>
            <a:ext cx="3152299" cy="3546161"/>
            <a:chOff x="4401919" y="2167994"/>
            <a:chExt cx="3437990" cy="3962229"/>
          </a:xfrm>
        </p:grpSpPr>
        <p:grpSp>
          <p:nvGrpSpPr>
            <p:cNvPr id="1851" name="Google Shape;1851;p106"/>
            <p:cNvGrpSpPr/>
            <p:nvPr/>
          </p:nvGrpSpPr>
          <p:grpSpPr>
            <a:xfrm>
              <a:off x="4401919" y="2167994"/>
              <a:ext cx="3437990" cy="3962229"/>
              <a:chOff x="4401919" y="2167994"/>
              <a:chExt cx="3437990" cy="3962229"/>
            </a:xfrm>
          </p:grpSpPr>
          <p:grpSp>
            <p:nvGrpSpPr>
              <p:cNvPr id="1852" name="Google Shape;1852;p106"/>
              <p:cNvGrpSpPr/>
              <p:nvPr/>
            </p:nvGrpSpPr>
            <p:grpSpPr>
              <a:xfrm>
                <a:off x="4641130" y="2383352"/>
                <a:ext cx="2969068" cy="3746871"/>
                <a:chOff x="4641130" y="2383352"/>
                <a:chExt cx="2969068" cy="3746871"/>
              </a:xfrm>
            </p:grpSpPr>
            <p:sp>
              <p:nvSpPr>
                <p:cNvPr id="1853" name="Google Shape;1853;p106"/>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54" name="Google Shape;1854;p106"/>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1855" name="Google Shape;1855;p106"/>
              <p:cNvGrpSpPr/>
              <p:nvPr/>
            </p:nvGrpSpPr>
            <p:grpSpPr>
              <a:xfrm>
                <a:off x="4420634" y="3215388"/>
                <a:ext cx="478421" cy="478421"/>
                <a:chOff x="4119360" y="4255504"/>
                <a:chExt cx="478421" cy="478421"/>
              </a:xfrm>
            </p:grpSpPr>
            <p:sp>
              <p:nvSpPr>
                <p:cNvPr id="1856" name="Google Shape;1856;p106"/>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57" name="Google Shape;1857;p106"/>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1858" name="Google Shape;1858;p106"/>
              <p:cNvGrpSpPr/>
              <p:nvPr/>
            </p:nvGrpSpPr>
            <p:grpSpPr>
              <a:xfrm>
                <a:off x="4401919" y="3767007"/>
                <a:ext cx="478421" cy="478421"/>
                <a:chOff x="4466311" y="3598005"/>
                <a:chExt cx="478421" cy="478421"/>
              </a:xfrm>
            </p:grpSpPr>
            <p:sp>
              <p:nvSpPr>
                <p:cNvPr id="1859" name="Google Shape;1859;p106"/>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860" name="Google Shape;1860;p106"/>
                <p:cNvGrpSpPr/>
                <p:nvPr/>
              </p:nvGrpSpPr>
              <p:grpSpPr>
                <a:xfrm>
                  <a:off x="4556408" y="3722669"/>
                  <a:ext cx="311620" cy="219568"/>
                  <a:chOff x="4550446" y="3712368"/>
                  <a:chExt cx="311620" cy="219568"/>
                </a:xfrm>
              </p:grpSpPr>
              <p:pic>
                <p:nvPicPr>
                  <p:cNvPr id="1861" name="Google Shape;1861;p106"/>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1862" name="Google Shape;1862;p106"/>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1863" name="Google Shape;1863;p106"/>
              <p:cNvGrpSpPr/>
              <p:nvPr/>
            </p:nvGrpSpPr>
            <p:grpSpPr>
              <a:xfrm>
                <a:off x="4656757" y="2730802"/>
                <a:ext cx="478421" cy="478421"/>
                <a:chOff x="5779974" y="3346111"/>
                <a:chExt cx="478421" cy="478421"/>
              </a:xfrm>
            </p:grpSpPr>
            <p:sp>
              <p:nvSpPr>
                <p:cNvPr id="1864" name="Google Shape;1864;p106"/>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65" name="Google Shape;1865;p106"/>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1866" name="Google Shape;1866;p106"/>
              <p:cNvGrpSpPr/>
              <p:nvPr/>
            </p:nvGrpSpPr>
            <p:grpSpPr>
              <a:xfrm>
                <a:off x="7040382" y="2725220"/>
                <a:ext cx="478421" cy="478421"/>
                <a:chOff x="6653952" y="3105086"/>
                <a:chExt cx="478421" cy="478421"/>
              </a:xfrm>
            </p:grpSpPr>
            <p:sp>
              <p:nvSpPr>
                <p:cNvPr id="1867" name="Google Shape;1867;p106"/>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68" name="Google Shape;1868;p106"/>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1869" name="Google Shape;1869;p106"/>
              <p:cNvGrpSpPr/>
              <p:nvPr/>
            </p:nvGrpSpPr>
            <p:grpSpPr>
              <a:xfrm>
                <a:off x="7214808" y="4305262"/>
                <a:ext cx="478421" cy="478421"/>
                <a:chOff x="6939282" y="3583507"/>
                <a:chExt cx="478421" cy="478421"/>
              </a:xfrm>
            </p:grpSpPr>
            <p:sp>
              <p:nvSpPr>
                <p:cNvPr id="1870" name="Google Shape;1870;p106"/>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71" name="Google Shape;1871;p106"/>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1872" name="Google Shape;1872;p106"/>
              <p:cNvGrpSpPr/>
              <p:nvPr/>
            </p:nvGrpSpPr>
            <p:grpSpPr>
              <a:xfrm>
                <a:off x="5052593" y="2375387"/>
                <a:ext cx="478421" cy="478421"/>
                <a:chOff x="4903300" y="2692339"/>
                <a:chExt cx="478421" cy="478421"/>
              </a:xfrm>
            </p:grpSpPr>
            <p:sp>
              <p:nvSpPr>
                <p:cNvPr id="1873" name="Google Shape;1873;p106"/>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74" name="Google Shape;1874;p106"/>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1875" name="Google Shape;1875;p106"/>
              <p:cNvGrpSpPr/>
              <p:nvPr/>
            </p:nvGrpSpPr>
            <p:grpSpPr>
              <a:xfrm>
                <a:off x="5557339" y="2167994"/>
                <a:ext cx="1018218" cy="478422"/>
                <a:chOff x="5546651" y="2194994"/>
                <a:chExt cx="1018218" cy="478422"/>
              </a:xfrm>
            </p:grpSpPr>
            <p:grpSp>
              <p:nvGrpSpPr>
                <p:cNvPr id="1876" name="Google Shape;1876;p106"/>
                <p:cNvGrpSpPr/>
                <p:nvPr/>
              </p:nvGrpSpPr>
              <p:grpSpPr>
                <a:xfrm>
                  <a:off x="6086448" y="2194994"/>
                  <a:ext cx="478421" cy="478421"/>
                  <a:chOff x="5724126" y="3483458"/>
                  <a:chExt cx="478421" cy="478421"/>
                </a:xfrm>
              </p:grpSpPr>
              <p:sp>
                <p:nvSpPr>
                  <p:cNvPr id="1877" name="Google Shape;1877;p106"/>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78" name="Google Shape;1878;p106"/>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1879" name="Google Shape;1879;p106"/>
                <p:cNvGrpSpPr/>
                <p:nvPr/>
              </p:nvGrpSpPr>
              <p:grpSpPr>
                <a:xfrm>
                  <a:off x="5546651" y="2194995"/>
                  <a:ext cx="478421" cy="478421"/>
                  <a:chOff x="5381721" y="2534589"/>
                  <a:chExt cx="478421" cy="478421"/>
                </a:xfrm>
              </p:grpSpPr>
              <p:sp>
                <p:nvSpPr>
                  <p:cNvPr id="1880" name="Google Shape;1880;p106"/>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81" name="Google Shape;1881;p106"/>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1882" name="Google Shape;1882;p106"/>
              <p:cNvGrpSpPr/>
              <p:nvPr/>
            </p:nvGrpSpPr>
            <p:grpSpPr>
              <a:xfrm>
                <a:off x="6617712" y="2373853"/>
                <a:ext cx="478421" cy="478421"/>
                <a:chOff x="6346155" y="2692338"/>
                <a:chExt cx="478421" cy="478421"/>
              </a:xfrm>
            </p:grpSpPr>
            <p:sp>
              <p:nvSpPr>
                <p:cNvPr id="1883" name="Google Shape;1883;p106"/>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84" name="Google Shape;1884;p106"/>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1885" name="Google Shape;1885;p106"/>
              <p:cNvGrpSpPr/>
              <p:nvPr/>
            </p:nvGrpSpPr>
            <p:grpSpPr>
              <a:xfrm>
                <a:off x="7361488" y="3771502"/>
                <a:ext cx="478421" cy="478421"/>
                <a:chOff x="6930239" y="4605839"/>
                <a:chExt cx="478421" cy="478421"/>
              </a:xfrm>
            </p:grpSpPr>
            <p:sp>
              <p:nvSpPr>
                <p:cNvPr id="1886" name="Google Shape;1886;p106"/>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87" name="Google Shape;1887;p106"/>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1888" name="Google Shape;1888;p106"/>
              <p:cNvGrpSpPr/>
              <p:nvPr/>
            </p:nvGrpSpPr>
            <p:grpSpPr>
              <a:xfrm>
                <a:off x="6799004" y="4732022"/>
                <a:ext cx="478421" cy="478421"/>
                <a:chOff x="6716684" y="5103232"/>
                <a:chExt cx="478421" cy="478421"/>
              </a:xfrm>
            </p:grpSpPr>
            <p:sp>
              <p:nvSpPr>
                <p:cNvPr id="1889" name="Google Shape;1889;p106"/>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90" name="Google Shape;1890;p106"/>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1891" name="Google Shape;1891;p106"/>
              <p:cNvGrpSpPr/>
              <p:nvPr/>
            </p:nvGrpSpPr>
            <p:grpSpPr>
              <a:xfrm>
                <a:off x="7312778" y="3209223"/>
                <a:ext cx="478421" cy="478421"/>
                <a:chOff x="7063894" y="3536553"/>
                <a:chExt cx="478421" cy="478421"/>
              </a:xfrm>
            </p:grpSpPr>
            <p:sp>
              <p:nvSpPr>
                <p:cNvPr id="1892" name="Google Shape;1892;p106"/>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93" name="Google Shape;1893;p106"/>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1894" name="Google Shape;1894;p106"/>
              <p:cNvGrpSpPr/>
              <p:nvPr/>
            </p:nvGrpSpPr>
            <p:grpSpPr>
              <a:xfrm>
                <a:off x="4558099" y="4323978"/>
                <a:ext cx="478421" cy="478421"/>
                <a:chOff x="4839474" y="4392074"/>
                <a:chExt cx="478421" cy="478421"/>
              </a:xfrm>
            </p:grpSpPr>
            <p:sp>
              <p:nvSpPr>
                <p:cNvPr id="1895" name="Google Shape;1895;p106"/>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96" name="Google Shape;1896;p106"/>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1897" name="Google Shape;1897;p106"/>
              <p:cNvGrpSpPr/>
              <p:nvPr/>
            </p:nvGrpSpPr>
            <p:grpSpPr>
              <a:xfrm>
                <a:off x="4988332" y="4732022"/>
                <a:ext cx="478421" cy="478421"/>
                <a:chOff x="4980019" y="4733181"/>
                <a:chExt cx="478421" cy="478421"/>
              </a:xfrm>
            </p:grpSpPr>
            <p:sp>
              <p:nvSpPr>
                <p:cNvPr id="1898" name="Google Shape;1898;p106"/>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899" name="Google Shape;1899;p106"/>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1900" name="Google Shape;1900;p106"/>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107"/>
          <p:cNvSpPr txBox="1"/>
          <p:nvPr>
            <p:ph idx="1" type="body"/>
          </p:nvPr>
        </p:nvSpPr>
        <p:spPr>
          <a:xfrm>
            <a:off x="850835" y="3044359"/>
            <a:ext cx="8348472" cy="6766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None/>
            </a:pPr>
            <a:r>
              <a:rPr lang="en-US"/>
              <a:t>Phân tích cơ bản</a:t>
            </a:r>
            <a:endParaRPr/>
          </a:p>
        </p:txBody>
      </p:sp>
      <p:sp>
        <p:nvSpPr>
          <p:cNvPr id="1907" name="Google Shape;1907;p107"/>
          <p:cNvSpPr txBox="1"/>
          <p:nvPr>
            <p:ph idx="2" type="body"/>
          </p:nvPr>
        </p:nvSpPr>
        <p:spPr>
          <a:xfrm>
            <a:off x="850836" y="2718248"/>
            <a:ext cx="5477256"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
        <p:nvSpPr>
          <p:cNvPr id="1908" name="Google Shape;1908;p107"/>
          <p:cNvSpPr/>
          <p:nvPr/>
        </p:nvSpPr>
        <p:spPr>
          <a:xfrm>
            <a:off x="1234524" y="4531034"/>
            <a:ext cx="7235708"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2.2. Truy vấn cơ bản với Apache Hive và Impala</a:t>
            </a:r>
            <a:endParaRPr sz="1800">
              <a:solidFill>
                <a:srgbClr val="3F3F3F"/>
              </a:solidFill>
              <a:latin typeface="Arial"/>
              <a:ea typeface="Arial"/>
              <a:cs typeface="Arial"/>
              <a:sym typeface="Arial"/>
            </a:endParaRPr>
          </a:p>
        </p:txBody>
      </p:sp>
      <p:sp>
        <p:nvSpPr>
          <p:cNvPr id="1909" name="Google Shape;1909;p107"/>
          <p:cNvSpPr/>
          <p:nvPr/>
        </p:nvSpPr>
        <p:spPr>
          <a:xfrm>
            <a:off x="1049897" y="4522416"/>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
        <p:nvSpPr>
          <p:cNvPr id="1910" name="Google Shape;1910;p107"/>
          <p:cNvSpPr/>
          <p:nvPr/>
        </p:nvSpPr>
        <p:spPr>
          <a:xfrm>
            <a:off x="1234524" y="4128545"/>
            <a:ext cx="6972774"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2.1. Tiền xử lý dữ liệu và phân tích dữ liệu cơ bản với Apache Pig</a:t>
            </a:r>
            <a:endParaRPr sz="1800">
              <a:solidFill>
                <a:srgbClr val="A5A5A5"/>
              </a:solidFill>
              <a:latin typeface="Arial"/>
              <a:ea typeface="Arial"/>
              <a:cs typeface="Arial"/>
              <a:sym typeface="Arial"/>
            </a:endParaRPr>
          </a:p>
        </p:txBody>
      </p:sp>
      <p:sp>
        <p:nvSpPr>
          <p:cNvPr id="1911" name="Google Shape;1911;p107"/>
          <p:cNvSpPr/>
          <p:nvPr/>
        </p:nvSpPr>
        <p:spPr>
          <a:xfrm>
            <a:off x="1049897" y="4128545"/>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10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1918" name="Google Shape;1918;p10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HIVE là gì?</a:t>
            </a:r>
            <a:endParaRPr/>
          </a:p>
        </p:txBody>
      </p:sp>
      <p:sp>
        <p:nvSpPr>
          <p:cNvPr id="1919" name="Google Shape;1919;p10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920" name="Google Shape;1920;p10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hệ thống truy vấn và quản lý dữ liệu có cấu trúc được xây dựng trên Hadoop</a:t>
            </a:r>
            <a:endParaRPr/>
          </a:p>
          <a:p>
            <a:pPr indent="-182563" lvl="1" marL="360363" rtl="0" algn="l">
              <a:lnSpc>
                <a:spcPct val="138461"/>
              </a:lnSpc>
              <a:spcBef>
                <a:spcPts val="200"/>
              </a:spcBef>
              <a:spcAft>
                <a:spcPts val="0"/>
              </a:spcAft>
              <a:buClr>
                <a:srgbClr val="262626"/>
              </a:buClr>
              <a:buSzPts val="1040"/>
              <a:buChar char="•"/>
            </a:pPr>
            <a:r>
              <a:rPr lang="en-US"/>
              <a:t>Sử dụng Map-Reduce để thực hiện</a:t>
            </a:r>
            <a:endParaRPr/>
          </a:p>
          <a:p>
            <a:pPr indent="-182563" lvl="1" marL="360363" rtl="0" algn="l">
              <a:lnSpc>
                <a:spcPct val="138461"/>
              </a:lnSpc>
              <a:spcBef>
                <a:spcPts val="200"/>
              </a:spcBef>
              <a:spcAft>
                <a:spcPts val="0"/>
              </a:spcAft>
              <a:buClr>
                <a:srgbClr val="262626"/>
              </a:buClr>
              <a:buSzPts val="1040"/>
              <a:buChar char="•"/>
            </a:pPr>
            <a:r>
              <a:rPr lang="en-US"/>
              <a:t>HDFS để lưu trữ - nhưng bất kỳ hệ thống nào triển khai API Hadoop FS</a:t>
            </a:r>
            <a:endParaRPr/>
          </a:p>
          <a:p>
            <a:pPr indent="-177800" lvl="0" marL="177800" rtl="0" algn="l">
              <a:lnSpc>
                <a:spcPct val="128571"/>
              </a:lnSpc>
              <a:spcBef>
                <a:spcPts val="1000"/>
              </a:spcBef>
              <a:spcAft>
                <a:spcPts val="0"/>
              </a:spcAft>
              <a:buClr>
                <a:srgbClr val="262626"/>
              </a:buClr>
              <a:buSzPts val="1400"/>
              <a:buFont typeface="Arial"/>
              <a:buChar char="•"/>
            </a:pPr>
            <a:r>
              <a:rPr lang="en-US"/>
              <a:t>Các nguyên tắc xây dựng chính:</a:t>
            </a:r>
            <a:endParaRPr/>
          </a:p>
          <a:p>
            <a:pPr indent="-182563" lvl="1" marL="360363" rtl="0" algn="l">
              <a:lnSpc>
                <a:spcPct val="138461"/>
              </a:lnSpc>
              <a:spcBef>
                <a:spcPts val="200"/>
              </a:spcBef>
              <a:spcAft>
                <a:spcPts val="0"/>
              </a:spcAft>
              <a:buClr>
                <a:srgbClr val="262626"/>
              </a:buClr>
              <a:buSzPts val="1040"/>
              <a:buChar char="•"/>
            </a:pPr>
            <a:r>
              <a:rPr lang="en-US"/>
              <a:t>Dữ liệu có cấu trúc với các loại dữ liệu phong phú (cấu trúc, danh sách và bản đồ)</a:t>
            </a:r>
            <a:endParaRPr/>
          </a:p>
          <a:p>
            <a:pPr indent="-182563" lvl="1" marL="360363" rtl="0" algn="l">
              <a:lnSpc>
                <a:spcPct val="138461"/>
              </a:lnSpc>
              <a:spcBef>
                <a:spcPts val="200"/>
              </a:spcBef>
              <a:spcAft>
                <a:spcPts val="0"/>
              </a:spcAft>
              <a:buClr>
                <a:srgbClr val="262626"/>
              </a:buClr>
              <a:buSzPts val="1040"/>
              <a:buChar char="•"/>
            </a:pPr>
            <a:r>
              <a:rPr lang="en-US"/>
              <a:t>Truy vấn trực tiếp dữ liệu từ các định dạng khác nhau (văn bản/nhị phân) và định dạng tệp (Phẳng/Tuần tự)</a:t>
            </a:r>
            <a:endParaRPr/>
          </a:p>
          <a:p>
            <a:pPr indent="-182563" lvl="1" marL="360363" rtl="0" algn="l">
              <a:lnSpc>
                <a:spcPct val="138461"/>
              </a:lnSpc>
              <a:spcBef>
                <a:spcPts val="200"/>
              </a:spcBef>
              <a:spcAft>
                <a:spcPts val="0"/>
              </a:spcAft>
              <a:buClr>
                <a:srgbClr val="262626"/>
              </a:buClr>
              <a:buSzPts val="1040"/>
              <a:buChar char="•"/>
            </a:pPr>
            <a:r>
              <a:rPr lang="en-US"/>
              <a:t>SQL như một công cụ lập trình quen thuộc và để phân tích tiêu chuẩn</a:t>
            </a:r>
            <a:endParaRPr/>
          </a:p>
          <a:p>
            <a:pPr indent="-182563" lvl="1" marL="360363" rtl="0" algn="l">
              <a:lnSpc>
                <a:spcPct val="138461"/>
              </a:lnSpc>
              <a:spcBef>
                <a:spcPts val="200"/>
              </a:spcBef>
              <a:spcAft>
                <a:spcPts val="0"/>
              </a:spcAft>
              <a:buClr>
                <a:srgbClr val="262626"/>
              </a:buClr>
              <a:buSzPts val="1040"/>
              <a:buChar char="•"/>
            </a:pPr>
            <a:r>
              <a:rPr lang="en-US"/>
              <a:t>Cho phép các tập lệnh nhúng để có khả năng mở rộng và cho các ứng dụng không chuẩn</a:t>
            </a:r>
            <a:endParaRPr/>
          </a:p>
          <a:p>
            <a:pPr indent="-182563" lvl="1" marL="360363" rtl="0" algn="l">
              <a:lnSpc>
                <a:spcPct val="138461"/>
              </a:lnSpc>
              <a:spcBef>
                <a:spcPts val="200"/>
              </a:spcBef>
              <a:spcAft>
                <a:spcPts val="0"/>
              </a:spcAft>
              <a:buClr>
                <a:srgbClr val="262626"/>
              </a:buClr>
              <a:buSzPts val="1040"/>
              <a:buChar char="•"/>
            </a:pPr>
            <a:r>
              <a:rPr lang="en-US"/>
              <a:t>Siêu dữ liệu phong phú để cho phép khám phá dữ liệu và tối ưu hóa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5" name="Shape 1925"/>
        <p:cNvGrpSpPr/>
        <p:nvPr/>
      </p:nvGrpSpPr>
      <p:grpSpPr>
        <a:xfrm>
          <a:off x="0" y="0"/>
          <a:ext cx="0" cy="0"/>
          <a:chOff x="0" y="0"/>
          <a:chExt cx="0" cy="0"/>
        </a:xfrm>
      </p:grpSpPr>
      <p:sp>
        <p:nvSpPr>
          <p:cNvPr id="1926" name="Google Shape;1926;p10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1927" name="Google Shape;1927;p10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Hive cung cấp những gì?</a:t>
            </a:r>
            <a:endParaRPr/>
          </a:p>
        </p:txBody>
      </p:sp>
      <p:sp>
        <p:nvSpPr>
          <p:cNvPr id="1928" name="Google Shape;1928;p10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929" name="Google Shape;1929;p10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cho phép người dùng truy vấn dữ liệu bằng HiveQL, một ngôn ngữ rất giống với SQL tiêu chuẩn</a:t>
            </a:r>
            <a:endParaRPr/>
          </a:p>
          <a:p>
            <a:pPr indent="-177800" lvl="0" marL="177800" rtl="0" algn="l">
              <a:lnSpc>
                <a:spcPct val="128571"/>
              </a:lnSpc>
              <a:spcBef>
                <a:spcPts val="1000"/>
              </a:spcBef>
              <a:spcAft>
                <a:spcPts val="0"/>
              </a:spcAft>
              <a:buClr>
                <a:srgbClr val="262626"/>
              </a:buClr>
              <a:buSzPts val="1400"/>
              <a:buFont typeface="Arial"/>
              <a:buChar char="•"/>
            </a:pPr>
            <a:r>
              <a:rPr lang="en-US"/>
              <a:t>Hive biến các truy vấn HiveQL thành MapReduce tiêu chuẩn</a:t>
            </a:r>
            <a:endParaRPr/>
          </a:p>
          <a:p>
            <a:pPr indent="-182563" lvl="1" marL="360363" rtl="0" algn="l">
              <a:lnSpc>
                <a:spcPct val="138461"/>
              </a:lnSpc>
              <a:spcBef>
                <a:spcPts val="200"/>
              </a:spcBef>
              <a:spcAft>
                <a:spcPts val="0"/>
              </a:spcAft>
              <a:buClr>
                <a:srgbClr val="262626"/>
              </a:buClr>
              <a:buSzPts val="1040"/>
              <a:buChar char="•"/>
            </a:pPr>
            <a:r>
              <a:rPr lang="en-US"/>
              <a:t>Tự động chạy công việc và hiển thị kết quả</a:t>
            </a:r>
            <a:endParaRPr/>
          </a:p>
          <a:p>
            <a:pPr indent="-177800" lvl="0" marL="177800" rtl="0" algn="l">
              <a:lnSpc>
                <a:spcPct val="128571"/>
              </a:lnSpc>
              <a:spcBef>
                <a:spcPts val="1000"/>
              </a:spcBef>
              <a:spcAft>
                <a:spcPts val="0"/>
              </a:spcAft>
              <a:buClr>
                <a:srgbClr val="262626"/>
              </a:buClr>
              <a:buSzPts val="1400"/>
              <a:buFont typeface="Arial"/>
              <a:buChar char="•"/>
            </a:pPr>
            <a:r>
              <a:rPr lang="en-US"/>
              <a:t>Hive KHÔNG phải là một RDBMS</a:t>
            </a:r>
            <a:endParaRPr/>
          </a:p>
          <a:p>
            <a:pPr indent="-182563" lvl="1" marL="360363" rtl="0" algn="l">
              <a:lnSpc>
                <a:spcPct val="138461"/>
              </a:lnSpc>
              <a:spcBef>
                <a:spcPts val="200"/>
              </a:spcBef>
              <a:spcAft>
                <a:spcPts val="0"/>
              </a:spcAft>
              <a:buClr>
                <a:srgbClr val="262626"/>
              </a:buClr>
              <a:buSzPts val="1040"/>
              <a:buChar char="•"/>
            </a:pPr>
            <a:r>
              <a:rPr lang="en-US"/>
              <a:t>Kết quả của các truy vấn được chuyển đổi thành công việc MapReduce và có thể mất khá nhiều thời gian để hoàn thành</a:t>
            </a:r>
            <a:endParaRPr/>
          </a:p>
          <a:p>
            <a:pPr indent="-182563" lvl="1" marL="360363" rtl="0" algn="l">
              <a:lnSpc>
                <a:spcPct val="138461"/>
              </a:lnSpc>
              <a:spcBef>
                <a:spcPts val="200"/>
              </a:spcBef>
              <a:spcAft>
                <a:spcPts val="0"/>
              </a:spcAft>
              <a:buClr>
                <a:srgbClr val="262626"/>
              </a:buClr>
              <a:buSzPts val="1040"/>
              <a:buChar char="•"/>
            </a:pPr>
            <a:r>
              <a:rPr lang="en-US"/>
              <a:t>Bạn không thể sửa đổi dữ liệu ở cấp hàng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247" name="Google Shape;247;p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Mạng cơ sở dữ liệu</a:t>
            </a:r>
            <a:endParaRPr/>
          </a:p>
        </p:txBody>
      </p:sp>
      <p:sp>
        <p:nvSpPr>
          <p:cNvPr id="248" name="Google Shape;248;p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49" name="Google Shape;249;p1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mô hình dữ liệu thể hiện một cách logic cấu trúc dữ liệu dưới dạng một nút trên mạng và một hệ thống trong đó mỗi nút được định cấu hình trong một mối quan hệ bình đẳng (ở đây, nút đề cập đến dữ liệu, không phải hệ thống)</a:t>
            </a:r>
            <a:endParaRPr/>
          </a:p>
          <a:p>
            <a:pPr indent="-182563" lvl="1" marL="360363" rtl="0" algn="l">
              <a:lnSpc>
                <a:spcPct val="138461"/>
              </a:lnSpc>
              <a:spcBef>
                <a:spcPts val="200"/>
              </a:spcBef>
              <a:spcAft>
                <a:spcPts val="0"/>
              </a:spcAft>
              <a:buClr>
                <a:srgbClr val="262626"/>
              </a:buClr>
              <a:buSzPts val="1040"/>
              <a:buChar char="•"/>
            </a:pPr>
            <a:r>
              <a:rPr lang="en-US"/>
              <a:t>Ưu điểm: Giải quyết được nhược điểm của CSDL phân cấp. Nó có thể chứa các mối quan hệ khác nhau giữa các thực thể dữ liệu.</a:t>
            </a:r>
            <a:endParaRPr/>
          </a:p>
          <a:p>
            <a:pPr indent="-182563" lvl="1" marL="360363" rtl="0" algn="l">
              <a:lnSpc>
                <a:spcPct val="138461"/>
              </a:lnSpc>
              <a:spcBef>
                <a:spcPts val="200"/>
              </a:spcBef>
              <a:spcAft>
                <a:spcPts val="0"/>
              </a:spcAft>
              <a:buClr>
                <a:srgbClr val="262626"/>
              </a:buClr>
              <a:buSzPts val="1040"/>
              <a:buChar char="•"/>
            </a:pPr>
            <a:r>
              <a:rPr lang="en-US"/>
              <a:t>Nhược điểm: Xây dựng và thiết kế phức tạp, và cuối cùng là phụ thuộc vào dữ liệu</a:t>
            </a:r>
            <a:endParaRPr/>
          </a:p>
        </p:txBody>
      </p:sp>
      <p:grpSp>
        <p:nvGrpSpPr>
          <p:cNvPr id="250" name="Google Shape;250;p11"/>
          <p:cNvGrpSpPr/>
          <p:nvPr/>
        </p:nvGrpSpPr>
        <p:grpSpPr>
          <a:xfrm>
            <a:off x="2273643" y="3825873"/>
            <a:ext cx="5544228" cy="2292478"/>
            <a:chOff x="2324662" y="3787848"/>
            <a:chExt cx="5544228" cy="2292478"/>
          </a:xfrm>
        </p:grpSpPr>
        <p:sp>
          <p:nvSpPr>
            <p:cNvPr id="251" name="Google Shape;251;p11"/>
            <p:cNvSpPr/>
            <p:nvPr/>
          </p:nvSpPr>
          <p:spPr>
            <a:xfrm>
              <a:off x="4540603" y="4678067"/>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Ghi danh</a:t>
              </a:r>
              <a:endParaRPr sz="1400">
                <a:solidFill>
                  <a:schemeClr val="lt1"/>
                </a:solidFill>
                <a:latin typeface="Gulim"/>
                <a:ea typeface="Gulim"/>
                <a:cs typeface="Gulim"/>
                <a:sym typeface="Gulim"/>
              </a:endParaRPr>
            </a:p>
          </p:txBody>
        </p:sp>
        <p:sp>
          <p:nvSpPr>
            <p:cNvPr id="252" name="Google Shape;252;p11"/>
            <p:cNvSpPr/>
            <p:nvPr/>
          </p:nvSpPr>
          <p:spPr>
            <a:xfrm>
              <a:off x="5134311" y="3787848"/>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Học sinh</a:t>
              </a:r>
              <a:endParaRPr sz="1400">
                <a:solidFill>
                  <a:schemeClr val="lt1"/>
                </a:solidFill>
                <a:latin typeface="Gulim"/>
                <a:ea typeface="Gulim"/>
                <a:cs typeface="Gulim"/>
                <a:sym typeface="Gulim"/>
              </a:endParaRPr>
            </a:p>
          </p:txBody>
        </p:sp>
        <p:sp>
          <p:nvSpPr>
            <p:cNvPr id="253" name="Google Shape;253;p11"/>
            <p:cNvSpPr/>
            <p:nvPr/>
          </p:nvSpPr>
          <p:spPr>
            <a:xfrm>
              <a:off x="6681474" y="5372458"/>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Khóa học</a:t>
              </a:r>
              <a:endParaRPr sz="1400">
                <a:solidFill>
                  <a:srgbClr val="193EB0"/>
                </a:solidFill>
                <a:latin typeface="Arial"/>
                <a:ea typeface="Arial"/>
                <a:cs typeface="Arial"/>
                <a:sym typeface="Arial"/>
              </a:endParaRPr>
            </a:p>
          </p:txBody>
        </p:sp>
        <p:sp>
          <p:nvSpPr>
            <p:cNvPr id="254" name="Google Shape;254;p11"/>
            <p:cNvSpPr/>
            <p:nvPr/>
          </p:nvSpPr>
          <p:spPr>
            <a:xfrm>
              <a:off x="3499518" y="5481828"/>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lang="en-US" sz="1400">
                  <a:solidFill>
                    <a:srgbClr val="193EB0"/>
                  </a:solidFill>
                  <a:latin typeface="Arial"/>
                  <a:ea typeface="Arial"/>
                  <a:cs typeface="Arial"/>
                  <a:sym typeface="Arial"/>
                </a:rPr>
                <a:t>Khóa học được cung cấp</a:t>
              </a:r>
              <a:endParaRPr sz="1400">
                <a:solidFill>
                  <a:srgbClr val="193EB0"/>
                </a:solidFill>
                <a:latin typeface="Arial"/>
                <a:ea typeface="Arial"/>
                <a:cs typeface="Arial"/>
                <a:sym typeface="Arial"/>
              </a:endParaRPr>
            </a:p>
          </p:txBody>
        </p:sp>
        <p:sp>
          <p:nvSpPr>
            <p:cNvPr id="255" name="Google Shape;255;p11"/>
            <p:cNvSpPr/>
            <p:nvPr/>
          </p:nvSpPr>
          <p:spPr>
            <a:xfrm>
              <a:off x="2324662" y="4848244"/>
              <a:ext cx="1223609"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Người hướng dẫn</a:t>
              </a:r>
              <a:endParaRPr sz="1400">
                <a:solidFill>
                  <a:srgbClr val="193EB0"/>
                </a:solidFill>
                <a:latin typeface="Arial"/>
                <a:ea typeface="Arial"/>
                <a:cs typeface="Arial"/>
                <a:sym typeface="Arial"/>
              </a:endParaRPr>
            </a:p>
          </p:txBody>
        </p:sp>
        <p:cxnSp>
          <p:nvCxnSpPr>
            <p:cNvPr id="256" name="Google Shape;256;p11"/>
            <p:cNvCxnSpPr>
              <a:stCxn id="252" idx="3"/>
              <a:endCxn id="253" idx="0"/>
            </p:cNvCxnSpPr>
            <p:nvPr/>
          </p:nvCxnSpPr>
          <p:spPr>
            <a:xfrm>
              <a:off x="6321727" y="4087097"/>
              <a:ext cx="953400" cy="1285500"/>
            </a:xfrm>
            <a:prstGeom prst="straightConnector1">
              <a:avLst/>
            </a:prstGeom>
            <a:noFill/>
            <a:ln cap="flat" cmpd="sng" w="12700">
              <a:solidFill>
                <a:srgbClr val="193EB0"/>
              </a:solidFill>
              <a:prstDash val="solid"/>
              <a:miter lim="800000"/>
              <a:headEnd len="sm" w="sm" type="none"/>
              <a:tailEnd len="sm" w="sm" type="none"/>
            </a:ln>
          </p:spPr>
        </p:cxnSp>
        <p:cxnSp>
          <p:nvCxnSpPr>
            <p:cNvPr id="257" name="Google Shape;257;p11"/>
            <p:cNvCxnSpPr>
              <a:stCxn id="251" idx="3"/>
              <a:endCxn id="253" idx="0"/>
            </p:cNvCxnSpPr>
            <p:nvPr/>
          </p:nvCxnSpPr>
          <p:spPr>
            <a:xfrm>
              <a:off x="5728019" y="4977316"/>
              <a:ext cx="1547100" cy="395100"/>
            </a:xfrm>
            <a:prstGeom prst="straightConnector1">
              <a:avLst/>
            </a:prstGeom>
            <a:noFill/>
            <a:ln cap="flat" cmpd="sng" w="12700">
              <a:solidFill>
                <a:srgbClr val="193EB0"/>
              </a:solidFill>
              <a:prstDash val="solid"/>
              <a:miter lim="800000"/>
              <a:headEnd len="sm" w="sm" type="none"/>
              <a:tailEnd len="sm" w="sm" type="none"/>
            </a:ln>
          </p:spPr>
        </p:cxnSp>
        <p:cxnSp>
          <p:nvCxnSpPr>
            <p:cNvPr id="258" name="Google Shape;258;p11"/>
            <p:cNvCxnSpPr>
              <a:stCxn id="252" idx="2"/>
              <a:endCxn id="251" idx="0"/>
            </p:cNvCxnSpPr>
            <p:nvPr/>
          </p:nvCxnSpPr>
          <p:spPr>
            <a:xfrm flipH="1">
              <a:off x="5134319" y="4386346"/>
              <a:ext cx="593700" cy="291600"/>
            </a:xfrm>
            <a:prstGeom prst="straightConnector1">
              <a:avLst/>
            </a:prstGeom>
            <a:noFill/>
            <a:ln cap="flat" cmpd="sng" w="12700">
              <a:solidFill>
                <a:srgbClr val="193EB0"/>
              </a:solidFill>
              <a:prstDash val="solid"/>
              <a:miter lim="800000"/>
              <a:headEnd len="sm" w="sm" type="none"/>
              <a:tailEnd len="sm" w="sm" type="none"/>
            </a:ln>
          </p:spPr>
        </p:cxnSp>
        <p:cxnSp>
          <p:nvCxnSpPr>
            <p:cNvPr id="259" name="Google Shape;259;p11"/>
            <p:cNvCxnSpPr>
              <a:stCxn id="255" idx="3"/>
              <a:endCxn id="252" idx="1"/>
            </p:cNvCxnSpPr>
            <p:nvPr/>
          </p:nvCxnSpPr>
          <p:spPr>
            <a:xfrm flipH="1" rot="10800000">
              <a:off x="3548271" y="4086993"/>
              <a:ext cx="1586100" cy="1060500"/>
            </a:xfrm>
            <a:prstGeom prst="straightConnector1">
              <a:avLst/>
            </a:prstGeom>
            <a:noFill/>
            <a:ln cap="flat" cmpd="sng" w="12700">
              <a:solidFill>
                <a:srgbClr val="193EB0"/>
              </a:solidFill>
              <a:prstDash val="solid"/>
              <a:miter lim="800000"/>
              <a:headEnd len="sm" w="sm" type="none"/>
              <a:tailEnd len="sm" w="sm" type="none"/>
            </a:ln>
          </p:spPr>
        </p:cxnSp>
        <p:cxnSp>
          <p:nvCxnSpPr>
            <p:cNvPr id="260" name="Google Shape;260;p11"/>
            <p:cNvCxnSpPr>
              <a:stCxn id="255" idx="3"/>
              <a:endCxn id="253" idx="1"/>
            </p:cNvCxnSpPr>
            <p:nvPr/>
          </p:nvCxnSpPr>
          <p:spPr>
            <a:xfrm>
              <a:off x="3548271" y="5147493"/>
              <a:ext cx="3133200" cy="524100"/>
            </a:xfrm>
            <a:prstGeom prst="straightConnector1">
              <a:avLst/>
            </a:prstGeom>
            <a:noFill/>
            <a:ln cap="flat" cmpd="sng" w="12700">
              <a:solidFill>
                <a:srgbClr val="193EB0"/>
              </a:solidFill>
              <a:prstDash val="solid"/>
              <a:miter lim="800000"/>
              <a:headEnd len="sm" w="sm" type="none"/>
              <a:tailEnd len="sm" w="sm" type="none"/>
            </a:ln>
          </p:spPr>
        </p:cxnSp>
        <p:cxnSp>
          <p:nvCxnSpPr>
            <p:cNvPr id="261" name="Google Shape;261;p11"/>
            <p:cNvCxnSpPr>
              <a:stCxn id="254" idx="3"/>
              <a:endCxn id="253" idx="1"/>
            </p:cNvCxnSpPr>
            <p:nvPr/>
          </p:nvCxnSpPr>
          <p:spPr>
            <a:xfrm flipH="1" rot="10800000">
              <a:off x="4686934" y="5671577"/>
              <a:ext cx="1994400" cy="109500"/>
            </a:xfrm>
            <a:prstGeom prst="straightConnector1">
              <a:avLst/>
            </a:prstGeom>
            <a:noFill/>
            <a:ln cap="flat" cmpd="sng" w="12700">
              <a:solidFill>
                <a:srgbClr val="193EB0"/>
              </a:solidFill>
              <a:prstDash val="solid"/>
              <a:miter lim="800000"/>
              <a:headEnd len="sm" w="sm" type="none"/>
              <a:tailEnd len="sm" w="sm" type="none"/>
            </a:ln>
          </p:spPr>
        </p:cxnSp>
        <p:cxnSp>
          <p:nvCxnSpPr>
            <p:cNvPr id="262" name="Google Shape;262;p11"/>
            <p:cNvCxnSpPr>
              <a:stCxn id="255" idx="2"/>
              <a:endCxn id="254" idx="1"/>
            </p:cNvCxnSpPr>
            <p:nvPr/>
          </p:nvCxnSpPr>
          <p:spPr>
            <a:xfrm>
              <a:off x="2936467" y="5446742"/>
              <a:ext cx="563100" cy="334200"/>
            </a:xfrm>
            <a:prstGeom prst="straightConnector1">
              <a:avLst/>
            </a:prstGeom>
            <a:noFill/>
            <a:ln cap="flat" cmpd="sng" w="12700">
              <a:solidFill>
                <a:srgbClr val="193EB0"/>
              </a:solidFill>
              <a:prstDash val="solid"/>
              <a:miter lim="800000"/>
              <a:headEnd len="sm" w="sm" type="none"/>
              <a:tailEnd len="sm" w="sm" type="none"/>
            </a:ln>
          </p:spPr>
        </p:cxnSp>
        <p:cxnSp>
          <p:nvCxnSpPr>
            <p:cNvPr id="263" name="Google Shape;263;p11"/>
            <p:cNvCxnSpPr>
              <a:stCxn id="255" idx="0"/>
              <a:endCxn id="252" idx="1"/>
            </p:cNvCxnSpPr>
            <p:nvPr/>
          </p:nvCxnSpPr>
          <p:spPr>
            <a:xfrm flipH="1" rot="10800000">
              <a:off x="2936467" y="4087144"/>
              <a:ext cx="2197800" cy="761100"/>
            </a:xfrm>
            <a:prstGeom prst="straightConnector1">
              <a:avLst/>
            </a:prstGeom>
            <a:noFill/>
            <a:ln cap="flat" cmpd="sng" w="12700">
              <a:solidFill>
                <a:srgbClr val="193EB0"/>
              </a:solidFill>
              <a:prstDash val="solid"/>
              <a:miter lim="800000"/>
              <a:headEnd len="sm" w="sm" type="none"/>
              <a:tailEnd len="sm" w="sm" type="none"/>
            </a:ln>
          </p:spPr>
        </p:cxnSp>
        <p:cxnSp>
          <p:nvCxnSpPr>
            <p:cNvPr id="264" name="Google Shape;264;p11"/>
            <p:cNvCxnSpPr>
              <a:stCxn id="255" idx="3"/>
              <a:endCxn id="251" idx="1"/>
            </p:cNvCxnSpPr>
            <p:nvPr/>
          </p:nvCxnSpPr>
          <p:spPr>
            <a:xfrm flipH="1" rot="10800000">
              <a:off x="3548271" y="4977393"/>
              <a:ext cx="992400" cy="170100"/>
            </a:xfrm>
            <a:prstGeom prst="straightConnector1">
              <a:avLst/>
            </a:prstGeom>
            <a:noFill/>
            <a:ln cap="flat" cmpd="sng" w="12700">
              <a:solidFill>
                <a:srgbClr val="193EB0"/>
              </a:solidFill>
              <a:prstDash val="solid"/>
              <a:miter lim="800000"/>
              <a:headEnd len="sm" w="sm" type="none"/>
              <a:tailEnd len="sm" w="sm" type="none"/>
            </a:ln>
          </p:spPr>
        </p:cxnSp>
      </p:gr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4" name="Shape 1934"/>
        <p:cNvGrpSpPr/>
        <p:nvPr/>
      </p:nvGrpSpPr>
      <p:grpSpPr>
        <a:xfrm>
          <a:off x="0" y="0"/>
          <a:ext cx="0" cy="0"/>
          <a:chOff x="0" y="0"/>
          <a:chExt cx="0" cy="0"/>
        </a:xfrm>
      </p:grpSpPr>
      <p:sp>
        <p:nvSpPr>
          <p:cNvPr id="1935" name="Google Shape;1935;p11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1936" name="Google Shape;1936;p1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Tại sao lại là Hive?</a:t>
            </a:r>
            <a:endParaRPr/>
          </a:p>
        </p:txBody>
      </p:sp>
      <p:sp>
        <p:nvSpPr>
          <p:cNvPr id="1937" name="Google Shape;1937;p1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938" name="Google Shape;1938;p11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MapReduce rất khó lập trình.</a:t>
            </a:r>
            <a:endParaRPr/>
          </a:p>
          <a:p>
            <a:pPr indent="-177800" lvl="0" marL="177800" rtl="0" algn="l">
              <a:lnSpc>
                <a:spcPct val="128571"/>
              </a:lnSpc>
              <a:spcBef>
                <a:spcPts val="1000"/>
              </a:spcBef>
              <a:spcAft>
                <a:spcPts val="0"/>
              </a:spcAft>
              <a:buClr>
                <a:srgbClr val="262626"/>
              </a:buClr>
              <a:buSzPts val="1400"/>
              <a:buFont typeface="Arial"/>
              <a:buChar char="•"/>
            </a:pPr>
            <a:r>
              <a:rPr lang="en-US"/>
              <a:t>Các nhà phân tích của Facebook là chuyên gia SQL</a:t>
            </a:r>
            <a:endParaRPr/>
          </a:p>
          <a:p>
            <a:pPr indent="-177800" lvl="0" marL="177800" rtl="0" algn="l">
              <a:lnSpc>
                <a:spcPct val="128571"/>
              </a:lnSpc>
              <a:spcBef>
                <a:spcPts val="1000"/>
              </a:spcBef>
              <a:spcAft>
                <a:spcPts val="0"/>
              </a:spcAft>
              <a:buClr>
                <a:srgbClr val="262626"/>
              </a:buClr>
              <a:buSzPts val="1400"/>
              <a:buFont typeface="Arial"/>
              <a:buChar char="•"/>
            </a:pPr>
            <a:r>
              <a:rPr lang="en-US"/>
              <a:t>Được phát triển để tận dụng khả năng xử lý dữ liệu khổng lồ của Hadoop và kinh nghiệm nội bộ của chuyên gia SQL hiện có.</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11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1945" name="Google Shape;1945;p111"/>
          <p:cNvSpPr txBox="1"/>
          <p:nvPr>
            <p:ph idx="2" type="body"/>
          </p:nvPr>
        </p:nvSpPr>
        <p:spPr>
          <a:xfrm>
            <a:off x="535872" y="1523052"/>
            <a:ext cx="8796528" cy="49377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31313"/>
              </a:buClr>
              <a:buSzPts val="3200"/>
              <a:buNone/>
            </a:pPr>
            <a:r>
              <a:rPr lang="en-US"/>
              <a:t>Đặc điểm của Apache Hive</a:t>
            </a:r>
            <a:endParaRPr/>
          </a:p>
        </p:txBody>
      </p:sp>
      <p:sp>
        <p:nvSpPr>
          <p:cNvPr id="1946" name="Google Shape;1946;p1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947" name="Google Shape;1947;p11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công cụ cấp cao sử dụng cú pháp giống như SQL để truy vấn HDFS</a:t>
            </a:r>
            <a:endParaRPr/>
          </a:p>
          <a:p>
            <a:pPr indent="-177800" lvl="0" marL="177800" rtl="0" algn="l">
              <a:lnSpc>
                <a:spcPct val="128571"/>
              </a:lnSpc>
              <a:spcBef>
                <a:spcPts val="1000"/>
              </a:spcBef>
              <a:spcAft>
                <a:spcPts val="0"/>
              </a:spcAft>
              <a:buClr>
                <a:srgbClr val="262626"/>
              </a:buClr>
              <a:buSzPts val="1400"/>
              <a:buFont typeface="Arial"/>
              <a:buChar char="•"/>
            </a:pPr>
            <a:r>
              <a:rPr lang="en-US"/>
              <a:t>Khi xử lý Hadoop, nó được thay đổi thành Map-Reduce thực tế và được thực thi.</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công cụ Map-Reduce và SPARK</a:t>
            </a:r>
            <a:endParaRPr/>
          </a:p>
          <a:p>
            <a:pPr indent="-177800" lvl="0" marL="177800" rtl="0" algn="l">
              <a:lnSpc>
                <a:spcPct val="128571"/>
              </a:lnSpc>
              <a:spcBef>
                <a:spcPts val="1000"/>
              </a:spcBef>
              <a:spcAft>
                <a:spcPts val="0"/>
              </a:spcAft>
              <a:buClr>
                <a:srgbClr val="262626"/>
              </a:buClr>
              <a:buSzPts val="1400"/>
              <a:buFont typeface="Arial"/>
              <a:buChar char="•"/>
            </a:pPr>
            <a:r>
              <a:rPr lang="en-US"/>
              <a:t>Dịch vụ xử lý/phân tích dữ liệu do Facebook phát triển</a:t>
            </a:r>
            <a:endParaRPr/>
          </a:p>
          <a:p>
            <a:pPr indent="-182563" lvl="1" marL="360363" rtl="0" algn="l">
              <a:lnSpc>
                <a:spcPct val="138461"/>
              </a:lnSpc>
              <a:spcBef>
                <a:spcPts val="200"/>
              </a:spcBef>
              <a:spcAft>
                <a:spcPts val="0"/>
              </a:spcAft>
              <a:buClr>
                <a:srgbClr val="262626"/>
              </a:buClr>
              <a:buSzPts val="1040"/>
              <a:buChar char="•"/>
            </a:pPr>
            <a:r>
              <a:rPr lang="en-US"/>
              <a:t>Được sử dụng để truy cập dữ liệu HDFS bằng cú pháp giống như SQL</a:t>
            </a:r>
            <a:endParaRPr/>
          </a:p>
          <a:p>
            <a:pPr indent="-182563" lvl="1" marL="360363" rtl="0" algn="l">
              <a:lnSpc>
                <a:spcPct val="138461"/>
              </a:lnSpc>
              <a:spcBef>
                <a:spcPts val="200"/>
              </a:spcBef>
              <a:spcAft>
                <a:spcPts val="0"/>
              </a:spcAft>
              <a:buClr>
                <a:srgbClr val="262626"/>
              </a:buClr>
              <a:buSzPts val="1040"/>
              <a:buChar char="•"/>
            </a:pPr>
            <a:r>
              <a:rPr lang="en-US"/>
              <a:t>Kho dữ liệu trên nền tảng Hadoop</a:t>
            </a:r>
            <a:endParaRPr/>
          </a:p>
          <a:p>
            <a:pPr indent="-182563" lvl="1" marL="360363" rtl="0" algn="l">
              <a:lnSpc>
                <a:spcPct val="138461"/>
              </a:lnSpc>
              <a:spcBef>
                <a:spcPts val="200"/>
              </a:spcBef>
              <a:spcAft>
                <a:spcPts val="0"/>
              </a:spcAft>
              <a:buClr>
                <a:srgbClr val="262626"/>
              </a:buClr>
              <a:buSzPts val="1040"/>
              <a:buChar char="•"/>
            </a:pPr>
            <a:r>
              <a:rPr lang="en-US"/>
              <a:t>Chuẩn bị dữ liệu hàng loạt / ETL</a:t>
            </a:r>
            <a:endParaRPr/>
          </a:p>
        </p:txBody>
      </p:sp>
      <p:grpSp>
        <p:nvGrpSpPr>
          <p:cNvPr id="1948" name="Google Shape;1948;p111"/>
          <p:cNvGrpSpPr/>
          <p:nvPr/>
        </p:nvGrpSpPr>
        <p:grpSpPr>
          <a:xfrm>
            <a:off x="1233085" y="4618104"/>
            <a:ext cx="7229581" cy="1285160"/>
            <a:chOff x="1243579" y="3776897"/>
            <a:chExt cx="7229581" cy="1285160"/>
          </a:xfrm>
        </p:grpSpPr>
        <p:sp>
          <p:nvSpPr>
            <p:cNvPr id="1949" name="Google Shape;1949;p111"/>
            <p:cNvSpPr txBox="1"/>
            <p:nvPr/>
          </p:nvSpPr>
          <p:spPr>
            <a:xfrm>
              <a:off x="7180404" y="3776897"/>
              <a:ext cx="129275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MapReduce Jobs</a:t>
              </a:r>
              <a:endParaRPr sz="1200">
                <a:solidFill>
                  <a:srgbClr val="1F45BC"/>
                </a:solidFill>
                <a:latin typeface="Arial"/>
                <a:ea typeface="Arial"/>
                <a:cs typeface="Arial"/>
                <a:sym typeface="Arial"/>
              </a:endParaRPr>
            </a:p>
          </p:txBody>
        </p:sp>
        <p:grpSp>
          <p:nvGrpSpPr>
            <p:cNvPr id="1950" name="Google Shape;1950;p111"/>
            <p:cNvGrpSpPr/>
            <p:nvPr/>
          </p:nvGrpSpPr>
          <p:grpSpPr>
            <a:xfrm>
              <a:off x="1243579" y="3776897"/>
              <a:ext cx="5936797" cy="1285160"/>
              <a:chOff x="1243579" y="3776897"/>
              <a:chExt cx="5936797" cy="1285160"/>
            </a:xfrm>
          </p:grpSpPr>
          <p:cxnSp>
            <p:nvCxnSpPr>
              <p:cNvPr id="1951" name="Google Shape;1951;p111"/>
              <p:cNvCxnSpPr>
                <a:stCxn id="1952" idx="3"/>
              </p:cNvCxnSpPr>
              <p:nvPr/>
            </p:nvCxnSpPr>
            <p:spPr>
              <a:xfrm flipH="1" rot="10800000">
                <a:off x="4812476" y="4581479"/>
                <a:ext cx="2367900" cy="3000"/>
              </a:xfrm>
              <a:prstGeom prst="straightConnector1">
                <a:avLst/>
              </a:prstGeom>
              <a:noFill/>
              <a:ln cap="flat" cmpd="sng" w="38100">
                <a:solidFill>
                  <a:srgbClr val="1F45BC"/>
                </a:solidFill>
                <a:prstDash val="solid"/>
                <a:miter lim="800000"/>
                <a:headEnd len="sm" w="sm" type="none"/>
                <a:tailEnd len="med" w="med" type="triangle"/>
              </a:ln>
            </p:spPr>
          </p:cxnSp>
          <p:pic>
            <p:nvPicPr>
              <p:cNvPr descr="조류이(가) 표시된 사진&#10;&#10;자동 생성된 설명" id="1952" name="Google Shape;1952;p111"/>
              <p:cNvPicPr preferRelativeResize="0"/>
              <p:nvPr/>
            </p:nvPicPr>
            <p:blipFill rotWithShape="1">
              <a:blip r:embed="rId3">
                <a:alphaModFix/>
              </a:blip>
              <a:srcRect b="3518" l="961" r="1205" t="2955"/>
              <a:stretch/>
            </p:blipFill>
            <p:spPr>
              <a:xfrm>
                <a:off x="1243579" y="4116426"/>
                <a:ext cx="3568897" cy="936105"/>
              </a:xfrm>
              <a:prstGeom prst="rect">
                <a:avLst/>
              </a:prstGeom>
              <a:solidFill>
                <a:srgbClr val="BFBFBF"/>
              </a:solidFill>
              <a:ln cap="flat" cmpd="sng" w="19050">
                <a:solidFill>
                  <a:srgbClr val="7F7F7F"/>
                </a:solidFill>
                <a:prstDash val="solid"/>
                <a:round/>
                <a:headEnd len="sm" w="sm" type="none"/>
                <a:tailEnd len="sm" w="sm" type="none"/>
              </a:ln>
            </p:spPr>
          </p:pic>
          <p:sp>
            <p:nvSpPr>
              <p:cNvPr id="1953" name="Google Shape;1953;p111"/>
              <p:cNvSpPr txBox="1"/>
              <p:nvPr/>
            </p:nvSpPr>
            <p:spPr>
              <a:xfrm>
                <a:off x="2357063" y="3776897"/>
                <a:ext cx="1292756"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Truy vấn HiveQL</a:t>
                </a:r>
                <a:endParaRPr sz="1200">
                  <a:solidFill>
                    <a:srgbClr val="1F45BC"/>
                  </a:solidFill>
                  <a:latin typeface="Arial"/>
                  <a:ea typeface="Arial"/>
                  <a:cs typeface="Arial"/>
                  <a:sym typeface="Arial"/>
                </a:endParaRPr>
              </a:p>
            </p:txBody>
          </p:sp>
          <p:sp>
            <p:nvSpPr>
              <p:cNvPr id="1954" name="Google Shape;1954;p111"/>
              <p:cNvSpPr/>
              <p:nvPr/>
            </p:nvSpPr>
            <p:spPr>
              <a:xfrm>
                <a:off x="1243579" y="4100866"/>
                <a:ext cx="3568897" cy="961191"/>
              </a:xfrm>
              <a:prstGeom prst="rect">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pic>
          <p:nvPicPr>
            <p:cNvPr id="1955" name="Google Shape;1955;p111"/>
            <p:cNvPicPr preferRelativeResize="0"/>
            <p:nvPr/>
          </p:nvPicPr>
          <p:blipFill rotWithShape="1">
            <a:blip r:embed="rId4">
              <a:alphaModFix/>
            </a:blip>
            <a:srcRect b="0" l="0" r="0" t="0"/>
            <a:stretch/>
          </p:blipFill>
          <p:spPr>
            <a:xfrm>
              <a:off x="5492868" y="4081391"/>
              <a:ext cx="920059" cy="828814"/>
            </a:xfrm>
            <a:prstGeom prst="rect">
              <a:avLst/>
            </a:prstGeom>
            <a:noFill/>
            <a:ln>
              <a:noFill/>
            </a:ln>
          </p:spPr>
        </p:pic>
        <p:pic>
          <p:nvPicPr>
            <p:cNvPr id="1956" name="Google Shape;1956;p111"/>
            <p:cNvPicPr preferRelativeResize="0"/>
            <p:nvPr/>
          </p:nvPicPr>
          <p:blipFill rotWithShape="1">
            <a:blip r:embed="rId5">
              <a:alphaModFix/>
            </a:blip>
            <a:srcRect b="0" l="0" r="0" t="0"/>
            <a:stretch/>
          </p:blipFill>
          <p:spPr>
            <a:xfrm>
              <a:off x="7414962" y="4169827"/>
              <a:ext cx="870589" cy="842951"/>
            </a:xfrm>
            <a:prstGeom prst="rect">
              <a:avLst/>
            </a:prstGeom>
            <a:noFill/>
            <a:ln>
              <a:noFill/>
            </a:ln>
          </p:spPr>
        </p:pic>
      </p:gr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sp>
        <p:nvSpPr>
          <p:cNvPr id="1962" name="Google Shape;1962;p11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1963" name="Google Shape;1963;p112"/>
          <p:cNvSpPr txBox="1"/>
          <p:nvPr>
            <p:ph idx="2" type="body"/>
          </p:nvPr>
        </p:nvSpPr>
        <p:spPr>
          <a:xfrm>
            <a:off x="535872" y="1523052"/>
            <a:ext cx="8796528" cy="49377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31313"/>
              </a:buClr>
              <a:buSzPts val="3200"/>
              <a:buNone/>
            </a:pPr>
            <a:r>
              <a:rPr lang="en-US"/>
              <a:t>Đặc điểm của từng phiên bản cụ thể</a:t>
            </a:r>
            <a:endParaRPr/>
          </a:p>
        </p:txBody>
      </p:sp>
      <p:sp>
        <p:nvSpPr>
          <p:cNvPr id="1964" name="Google Shape;1964;p1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965" name="Google Shape;1965;p112"/>
          <p:cNvSpPr txBox="1"/>
          <p:nvPr>
            <p:ph idx="4" type="body"/>
          </p:nvPr>
        </p:nvSpPr>
        <p:spPr>
          <a:xfrm>
            <a:off x="535872" y="2226568"/>
            <a:ext cx="8796528" cy="3333574"/>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1.0</a:t>
            </a:r>
            <a:endParaRPr/>
          </a:p>
          <a:p>
            <a:pPr indent="-182563" lvl="1" marL="360363" rtl="0" algn="l">
              <a:lnSpc>
                <a:spcPct val="138461"/>
              </a:lnSpc>
              <a:spcBef>
                <a:spcPts val="200"/>
              </a:spcBef>
              <a:spcAft>
                <a:spcPts val="0"/>
              </a:spcAft>
              <a:buClr>
                <a:srgbClr val="262626"/>
              </a:buClr>
              <a:buSzPts val="1040"/>
              <a:buChar char="•"/>
            </a:pPr>
            <a:r>
              <a:rPr lang="en-US"/>
              <a:t>Nó dần dần được phát triển bắt đầu với phiên bản 0.10 vào năm 2012 và phiên bản 1.0 được phát hành vào tháng 2 năm 2015.</a:t>
            </a:r>
            <a:endParaRPr/>
          </a:p>
          <a:p>
            <a:pPr indent="-182563" lvl="1" marL="360363" rtl="0" algn="l">
              <a:lnSpc>
                <a:spcPct val="138461"/>
              </a:lnSpc>
              <a:spcBef>
                <a:spcPts val="200"/>
              </a:spcBef>
              <a:spcAft>
                <a:spcPts val="0"/>
              </a:spcAft>
              <a:buClr>
                <a:srgbClr val="262626"/>
              </a:buClr>
              <a:buSzPts val="1040"/>
              <a:buChar char="•"/>
            </a:pPr>
            <a:r>
              <a:rPr lang="en-US"/>
              <a:t>Xử lý </a:t>
            </a:r>
            <a:r>
              <a:rPr b="1" lang="en-US"/>
              <a:t>MapReduce</a:t>
            </a:r>
            <a:r>
              <a:rPr lang="en-US"/>
              <a:t> bằng SQL</a:t>
            </a:r>
            <a:endParaRPr/>
          </a:p>
          <a:p>
            <a:pPr indent="-182563" lvl="1" marL="360363" rtl="0" algn="l">
              <a:lnSpc>
                <a:spcPct val="138461"/>
              </a:lnSpc>
              <a:spcBef>
                <a:spcPts val="200"/>
              </a:spcBef>
              <a:spcAft>
                <a:spcPts val="0"/>
              </a:spcAft>
              <a:buClr>
                <a:srgbClr val="262626"/>
              </a:buClr>
              <a:buSzPts val="1040"/>
              <a:buChar char="•"/>
            </a:pPr>
            <a:r>
              <a:rPr lang="en-US"/>
              <a:t>Biểu diễn logic của dữ liệu tệp</a:t>
            </a:r>
            <a:endParaRPr/>
          </a:p>
          <a:p>
            <a:pPr indent="-182563" lvl="1" marL="360363" rtl="0" algn="l">
              <a:lnSpc>
                <a:spcPct val="138461"/>
              </a:lnSpc>
              <a:spcBef>
                <a:spcPts val="200"/>
              </a:spcBef>
              <a:spcAft>
                <a:spcPts val="0"/>
              </a:spcAft>
              <a:buClr>
                <a:srgbClr val="262626"/>
              </a:buClr>
              <a:buSzPts val="1040"/>
              <a:buChar char="•"/>
            </a:pPr>
            <a:r>
              <a:rPr lang="en-US"/>
              <a:t>Nhằm mục đích xử lý hàng loạt Big Data</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Hive 2.0</a:t>
            </a:r>
            <a:endParaRPr/>
          </a:p>
          <a:p>
            <a:pPr indent="-182563" lvl="1" marL="360363" rtl="0" algn="l">
              <a:lnSpc>
                <a:spcPct val="138461"/>
              </a:lnSpc>
              <a:spcBef>
                <a:spcPts val="200"/>
              </a:spcBef>
              <a:spcAft>
                <a:spcPts val="0"/>
              </a:spcAft>
              <a:buClr>
                <a:srgbClr val="262626"/>
              </a:buClr>
              <a:buSzPts val="1040"/>
              <a:buChar char="•"/>
            </a:pPr>
            <a:r>
              <a:rPr lang="en-US"/>
              <a:t>Vào tháng 2 năm 2016, phiên bản 2.0 đã được phát hành bằng cách cải thiện Hive 1.0. Với sự ra đời của LLAP và công cụ thực thi mặc định được đổi thành </a:t>
            </a:r>
            <a:r>
              <a:rPr b="1" lang="en-US"/>
              <a:t>TEZ</a:t>
            </a:r>
            <a:r>
              <a:rPr lang="en-US"/>
              <a:t>, hiệu suất đã được cải thiện.</a:t>
            </a:r>
            <a:endParaRPr/>
          </a:p>
          <a:p>
            <a:pPr indent="-182563" lvl="1" marL="360363" rtl="0" algn="l">
              <a:lnSpc>
                <a:spcPct val="138461"/>
              </a:lnSpc>
              <a:spcBef>
                <a:spcPts val="200"/>
              </a:spcBef>
              <a:spcAft>
                <a:spcPts val="0"/>
              </a:spcAft>
              <a:buClr>
                <a:srgbClr val="262626"/>
              </a:buClr>
              <a:buSzPts val="1040"/>
              <a:buChar char="•"/>
            </a:pPr>
            <a:r>
              <a:rPr lang="en-US"/>
              <a:t>Thêm cấu trúc Live Long and Process (LLAP)</a:t>
            </a:r>
            <a:endParaRPr/>
          </a:p>
          <a:p>
            <a:pPr indent="-182563" lvl="1" marL="360363" rtl="0" algn="l">
              <a:lnSpc>
                <a:spcPct val="138461"/>
              </a:lnSpc>
              <a:spcBef>
                <a:spcPts val="200"/>
              </a:spcBef>
              <a:spcAft>
                <a:spcPts val="0"/>
              </a:spcAft>
              <a:buClr>
                <a:srgbClr val="262626"/>
              </a:buClr>
              <a:buSzPts val="1040"/>
              <a:buChar char="•"/>
            </a:pPr>
            <a:r>
              <a:rPr lang="en-US"/>
              <a:t>Hỗ trợ Spark nâng cao</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11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1972" name="Google Shape;1972;p113"/>
          <p:cNvSpPr txBox="1"/>
          <p:nvPr>
            <p:ph idx="2" type="body"/>
          </p:nvPr>
        </p:nvSpPr>
        <p:spPr>
          <a:xfrm>
            <a:off x="535872" y="1523052"/>
            <a:ext cx="8796528" cy="49377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31313"/>
              </a:buClr>
              <a:buSzPts val="3200"/>
              <a:buNone/>
            </a:pPr>
            <a:r>
              <a:rPr lang="en-US"/>
              <a:t>Đặc điểm của từng phiên bản cụ thể</a:t>
            </a:r>
            <a:endParaRPr/>
          </a:p>
        </p:txBody>
      </p:sp>
      <p:sp>
        <p:nvSpPr>
          <p:cNvPr id="1973" name="Google Shape;1973;p1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974" name="Google Shape;1974;p11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3.0</a:t>
            </a:r>
            <a:endParaRPr/>
          </a:p>
          <a:p>
            <a:pPr indent="-182563" lvl="1" marL="360363" rtl="0" algn="l">
              <a:lnSpc>
                <a:spcPct val="138461"/>
              </a:lnSpc>
              <a:spcBef>
                <a:spcPts val="200"/>
              </a:spcBef>
              <a:spcAft>
                <a:spcPts val="0"/>
              </a:spcAft>
              <a:buClr>
                <a:srgbClr val="262626"/>
              </a:buClr>
              <a:buSzPts val="1040"/>
              <a:buChar char="•"/>
            </a:pPr>
            <a:r>
              <a:rPr lang="en-US"/>
              <a:t>Vào tháng 5 năm 2018, phiên bản 3.0 đã được phát hành. Nó đã được sửa đổi để </a:t>
            </a:r>
            <a:r>
              <a:rPr b="1" lang="en-US"/>
              <a:t>loại bỏ công cụ MapReduce </a:t>
            </a:r>
            <a:r>
              <a:rPr lang="en-US"/>
              <a:t>và Hive CLI và xử lý tác vụ </a:t>
            </a:r>
            <a:r>
              <a:rPr b="1" lang="en-US"/>
              <a:t>bằng công cụ TEZ và Beeline.</a:t>
            </a:r>
            <a:endParaRPr/>
          </a:p>
          <a:p>
            <a:pPr indent="-182563" lvl="1" marL="360363" rtl="0" algn="l">
              <a:lnSpc>
                <a:spcPct val="138461"/>
              </a:lnSpc>
              <a:spcBef>
                <a:spcPts val="200"/>
              </a:spcBef>
              <a:spcAft>
                <a:spcPts val="0"/>
              </a:spcAft>
              <a:buClr>
                <a:srgbClr val="262626"/>
              </a:buClr>
              <a:buSzPts val="1040"/>
              <a:buChar char="•"/>
            </a:pPr>
            <a:r>
              <a:rPr lang="en-US"/>
              <a:t>Quản lý khối lượng công việc bằng vai trò</a:t>
            </a:r>
            <a:endParaRPr/>
          </a:p>
          <a:p>
            <a:pPr indent="-182563" lvl="1" marL="360363" rtl="0" algn="l">
              <a:lnSpc>
                <a:spcPct val="138461"/>
              </a:lnSpc>
              <a:spcBef>
                <a:spcPts val="200"/>
              </a:spcBef>
              <a:spcAft>
                <a:spcPts val="0"/>
              </a:spcAft>
              <a:buClr>
                <a:srgbClr val="262626"/>
              </a:buClr>
              <a:buSzPts val="1040"/>
              <a:buChar char="•"/>
            </a:pPr>
            <a:r>
              <a:rPr lang="en-US"/>
              <a:t>Tăng cường xử lý giao dịch</a:t>
            </a:r>
            <a:endParaRPr/>
          </a:p>
          <a:p>
            <a:pPr indent="-182563" lvl="1" marL="360363" rtl="0" algn="l">
              <a:lnSpc>
                <a:spcPct val="138461"/>
              </a:lnSpc>
              <a:spcBef>
                <a:spcPts val="200"/>
              </a:spcBef>
              <a:spcAft>
                <a:spcPts val="0"/>
              </a:spcAft>
              <a:buClr>
                <a:srgbClr val="262626"/>
              </a:buClr>
              <a:buSzPts val="1040"/>
              <a:buChar char="•"/>
            </a:pPr>
            <a:r>
              <a:rPr lang="en-US"/>
              <a:t>Thêm chế độ xem cụ thể hóa</a:t>
            </a:r>
            <a:endParaRPr/>
          </a:p>
          <a:p>
            <a:pPr indent="-182563" lvl="1" marL="360363" rtl="0" algn="l">
              <a:lnSpc>
                <a:spcPct val="138461"/>
              </a:lnSpc>
              <a:spcBef>
                <a:spcPts val="200"/>
              </a:spcBef>
              <a:spcAft>
                <a:spcPts val="0"/>
              </a:spcAft>
              <a:buClr>
                <a:srgbClr val="262626"/>
              </a:buClr>
              <a:buSzPts val="1040"/>
              <a:buChar char="•"/>
            </a:pPr>
            <a:r>
              <a:rPr lang="en-US"/>
              <a:t>Kết quả truy vấn bộ đệm hoạt động nhanh hơn</a:t>
            </a:r>
            <a:endParaRPr/>
          </a:p>
          <a:p>
            <a:pPr indent="-182563" lvl="1" marL="360363" rtl="0" algn="l">
              <a:lnSpc>
                <a:spcPct val="138461"/>
              </a:lnSpc>
              <a:spcBef>
                <a:spcPts val="200"/>
              </a:spcBef>
              <a:spcAft>
                <a:spcPts val="0"/>
              </a:spcAft>
              <a:buClr>
                <a:srgbClr val="262626"/>
              </a:buClr>
              <a:buSzPts val="1040"/>
              <a:buChar char="•"/>
            </a:pPr>
            <a:r>
              <a:rPr lang="en-US"/>
              <a:t>Thêm cơ sở dữ liệu quản lý thông tin bảng</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11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1981" name="Google Shape;1981;p1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Hive Metastore</a:t>
            </a:r>
            <a:endParaRPr/>
          </a:p>
        </p:txBody>
      </p:sp>
      <p:sp>
        <p:nvSpPr>
          <p:cNvPr id="1982" name="Google Shape;1982;p1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983" name="Google Shape;1983;p11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Metastore</a:t>
            </a:r>
            <a:endParaRPr/>
          </a:p>
          <a:p>
            <a:pPr indent="-182563" lvl="1" marL="360363" rtl="0" algn="l">
              <a:lnSpc>
                <a:spcPct val="138461"/>
              </a:lnSpc>
              <a:spcBef>
                <a:spcPts val="200"/>
              </a:spcBef>
              <a:spcAft>
                <a:spcPts val="0"/>
              </a:spcAft>
              <a:buClr>
                <a:srgbClr val="262626"/>
              </a:buClr>
              <a:buSzPts val="1040"/>
              <a:buChar char="•"/>
            </a:pPr>
            <a:r>
              <a:rPr lang="en-US"/>
              <a:t>Lược đồ dữ liệu</a:t>
            </a:r>
            <a:endParaRPr/>
          </a:p>
          <a:p>
            <a:pPr indent="-182563" lvl="1" marL="360363" rtl="0" algn="l">
              <a:lnSpc>
                <a:spcPct val="138461"/>
              </a:lnSpc>
              <a:spcBef>
                <a:spcPts val="200"/>
              </a:spcBef>
              <a:spcAft>
                <a:spcPts val="0"/>
              </a:spcAft>
              <a:buClr>
                <a:srgbClr val="262626"/>
              </a:buClr>
              <a:buSzPts val="1040"/>
              <a:buChar char="•"/>
            </a:pPr>
            <a:r>
              <a:rPr lang="en-US"/>
              <a:t>Các bảng và trường cơ sở dữ liệu</a:t>
            </a:r>
            <a:endParaRPr/>
          </a:p>
          <a:p>
            <a:pPr indent="-182563" lvl="1" marL="360363" rtl="0" algn="l">
              <a:lnSpc>
                <a:spcPct val="138461"/>
              </a:lnSpc>
              <a:spcBef>
                <a:spcPts val="200"/>
              </a:spcBef>
              <a:spcAft>
                <a:spcPts val="0"/>
              </a:spcAft>
              <a:buClr>
                <a:srgbClr val="262626"/>
              </a:buClr>
              <a:buSzPts val="1040"/>
              <a:buChar char="•"/>
            </a:pPr>
            <a:r>
              <a:rPr lang="en-US"/>
              <a:t>Loại trường</a:t>
            </a:r>
            <a:endParaRPr/>
          </a:p>
          <a:p>
            <a:pPr indent="-182563" lvl="1" marL="360363" rtl="0" algn="l">
              <a:lnSpc>
                <a:spcPct val="138461"/>
              </a:lnSpc>
              <a:spcBef>
                <a:spcPts val="200"/>
              </a:spcBef>
              <a:spcAft>
                <a:spcPts val="0"/>
              </a:spcAft>
              <a:buClr>
                <a:srgbClr val="262626"/>
              </a:buClr>
              <a:buSzPts val="1040"/>
              <a:buChar char="•"/>
            </a:pPr>
            <a:r>
              <a:rPr lang="en-US"/>
              <a:t>Thông tin vị trí dữ liệu</a:t>
            </a:r>
            <a:endParaRPr/>
          </a:p>
          <a:p>
            <a:pPr indent="-182563" lvl="1" marL="360363" rtl="0" algn="l">
              <a:lnSpc>
                <a:spcPct val="138461"/>
              </a:lnSpc>
              <a:spcBef>
                <a:spcPts val="200"/>
              </a:spcBef>
              <a:spcAft>
                <a:spcPts val="0"/>
              </a:spcAft>
              <a:buClr>
                <a:srgbClr val="262626"/>
              </a:buClr>
              <a:buSzPts val="1040"/>
              <a:buChar char="•"/>
            </a:pPr>
            <a:r>
              <a:rPr lang="en-US"/>
              <a:t>Lược đồ dữ liệu được quản lý trong cơ sở dữ liệu riêng</a:t>
            </a:r>
            <a:endParaRPr/>
          </a:p>
        </p:txBody>
      </p:sp>
      <p:grpSp>
        <p:nvGrpSpPr>
          <p:cNvPr id="1984" name="Google Shape;1984;p114"/>
          <p:cNvGrpSpPr/>
          <p:nvPr/>
        </p:nvGrpSpPr>
        <p:grpSpPr>
          <a:xfrm>
            <a:off x="4725303" y="2714306"/>
            <a:ext cx="3630034" cy="3292598"/>
            <a:chOff x="4725303" y="2714306"/>
            <a:chExt cx="3630034" cy="3292598"/>
          </a:xfrm>
        </p:grpSpPr>
        <p:sp>
          <p:nvSpPr>
            <p:cNvPr id="1985" name="Google Shape;1985;p114"/>
            <p:cNvSpPr/>
            <p:nvPr/>
          </p:nvSpPr>
          <p:spPr>
            <a:xfrm>
              <a:off x="5726994" y="3835317"/>
              <a:ext cx="2628343" cy="2171587"/>
            </a:xfrm>
            <a:prstGeom prst="can">
              <a:avLst>
                <a:gd fmla="val 25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46"/>
                <a:buFont typeface="Gulim"/>
                <a:buNone/>
              </a:pPr>
              <a:r>
                <a:t/>
              </a:r>
              <a:endParaRPr b="0" i="0" sz="1246" u="none" cap="none" strike="noStrike">
                <a:solidFill>
                  <a:srgbClr val="1F3864"/>
                </a:solidFill>
                <a:latin typeface="Arial"/>
                <a:ea typeface="Arial"/>
                <a:cs typeface="Arial"/>
                <a:sym typeface="Arial"/>
              </a:endParaRPr>
            </a:p>
          </p:txBody>
        </p:sp>
        <p:pic>
          <p:nvPicPr>
            <p:cNvPr id="1986" name="Google Shape;1986;p114"/>
            <p:cNvPicPr preferRelativeResize="0"/>
            <p:nvPr/>
          </p:nvPicPr>
          <p:blipFill rotWithShape="1">
            <a:blip r:embed="rId3">
              <a:alphaModFix/>
            </a:blip>
            <a:srcRect b="0" l="0" r="0" t="0"/>
            <a:stretch/>
          </p:blipFill>
          <p:spPr>
            <a:xfrm>
              <a:off x="4725303" y="2714306"/>
              <a:ext cx="920059" cy="828814"/>
            </a:xfrm>
            <a:prstGeom prst="rect">
              <a:avLst/>
            </a:prstGeom>
            <a:noFill/>
            <a:ln>
              <a:noFill/>
            </a:ln>
          </p:spPr>
        </p:pic>
        <p:pic>
          <p:nvPicPr>
            <p:cNvPr id="1987" name="Google Shape;1987;p114"/>
            <p:cNvPicPr preferRelativeResize="0"/>
            <p:nvPr/>
          </p:nvPicPr>
          <p:blipFill rotWithShape="1">
            <a:blip r:embed="rId4">
              <a:alphaModFix/>
            </a:blip>
            <a:srcRect b="0" l="0" r="0" t="0"/>
            <a:stretch/>
          </p:blipFill>
          <p:spPr>
            <a:xfrm rot="5400000">
              <a:off x="5430573" y="3048900"/>
              <a:ext cx="1013570" cy="988440"/>
            </a:xfrm>
            <a:prstGeom prst="rect">
              <a:avLst/>
            </a:prstGeom>
            <a:noFill/>
            <a:ln>
              <a:noFill/>
            </a:ln>
          </p:spPr>
        </p:pic>
        <p:sp>
          <p:nvSpPr>
            <p:cNvPr id="1988" name="Google Shape;1988;p114"/>
            <p:cNvSpPr txBox="1"/>
            <p:nvPr/>
          </p:nvSpPr>
          <p:spPr>
            <a:xfrm>
              <a:off x="6568279" y="3894173"/>
              <a:ext cx="945773" cy="43088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1F45BC"/>
                </a:buClr>
                <a:buSzPts val="1600"/>
                <a:buFont typeface="Arial"/>
                <a:buNone/>
              </a:pPr>
              <a:r>
                <a:rPr b="1" i="0" lang="en-US" sz="1600" u="none" cap="none" strike="noStrike">
                  <a:solidFill>
                    <a:srgbClr val="1F45BC"/>
                  </a:solidFill>
                  <a:latin typeface="Arial"/>
                  <a:ea typeface="Arial"/>
                  <a:cs typeface="Arial"/>
                  <a:sym typeface="Arial"/>
                </a:rPr>
                <a:t>Metastore</a:t>
              </a:r>
              <a:endParaRPr/>
            </a:p>
            <a:p>
              <a:pPr indent="0" lvl="0" marL="0" marR="0" rtl="0" algn="ctr">
                <a:lnSpc>
                  <a:spcPct val="100000"/>
                </a:lnSpc>
                <a:spcBef>
                  <a:spcPts val="0"/>
                </a:spcBef>
                <a:spcAft>
                  <a:spcPts val="0"/>
                </a:spcAft>
                <a:buClr>
                  <a:srgbClr val="1F45BC"/>
                </a:buClr>
                <a:buSzPts val="1200"/>
                <a:buFont typeface="Arial"/>
                <a:buNone/>
              </a:pPr>
              <a:r>
                <a:rPr b="0" i="0" lang="en-US" sz="1200" u="none" cap="none" strike="noStrike">
                  <a:solidFill>
                    <a:srgbClr val="1F45BC"/>
                  </a:solidFill>
                  <a:latin typeface="Arial"/>
                  <a:ea typeface="Arial"/>
                  <a:cs typeface="Arial"/>
                  <a:sym typeface="Arial"/>
                </a:rPr>
                <a:t>Thrift API</a:t>
              </a:r>
              <a:endParaRPr/>
            </a:p>
          </p:txBody>
        </p:sp>
        <p:grpSp>
          <p:nvGrpSpPr>
            <p:cNvPr id="1989" name="Google Shape;1989;p114"/>
            <p:cNvGrpSpPr/>
            <p:nvPr/>
          </p:nvGrpSpPr>
          <p:grpSpPr>
            <a:xfrm>
              <a:off x="6040704" y="4606143"/>
              <a:ext cx="2000250" cy="1037166"/>
              <a:chOff x="5703247" y="4497286"/>
              <a:chExt cx="2000250" cy="1037166"/>
            </a:xfrm>
          </p:grpSpPr>
          <p:sp>
            <p:nvSpPr>
              <p:cNvPr id="1990" name="Google Shape;1990;p114"/>
              <p:cNvSpPr/>
              <p:nvPr/>
            </p:nvSpPr>
            <p:spPr>
              <a:xfrm>
                <a:off x="5703247" y="4497286"/>
                <a:ext cx="2000250" cy="1037166"/>
              </a:xfrm>
              <a:prstGeom prst="roundRect">
                <a:avLst>
                  <a:gd fmla="val 8096"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991" name="Google Shape;1991;p114"/>
              <p:cNvGrpSpPr/>
              <p:nvPr/>
            </p:nvGrpSpPr>
            <p:grpSpPr>
              <a:xfrm>
                <a:off x="5725468" y="4595345"/>
                <a:ext cx="1905680" cy="850359"/>
                <a:chOff x="7957120" y="4590003"/>
                <a:chExt cx="1905680" cy="850359"/>
              </a:xfrm>
            </p:grpSpPr>
            <p:grpSp>
              <p:nvGrpSpPr>
                <p:cNvPr id="1992" name="Google Shape;1992;p114"/>
                <p:cNvGrpSpPr/>
                <p:nvPr/>
              </p:nvGrpSpPr>
              <p:grpSpPr>
                <a:xfrm>
                  <a:off x="8031972" y="4590003"/>
                  <a:ext cx="1830828" cy="850359"/>
                  <a:chOff x="8031972" y="4590003"/>
                  <a:chExt cx="1830828" cy="850359"/>
                </a:xfrm>
              </p:grpSpPr>
              <p:sp>
                <p:nvSpPr>
                  <p:cNvPr id="1993" name="Google Shape;1993;p114"/>
                  <p:cNvSpPr/>
                  <p:nvPr/>
                </p:nvSpPr>
                <p:spPr>
                  <a:xfrm>
                    <a:off x="9302655" y="4590003"/>
                    <a:ext cx="560145" cy="791622"/>
                  </a:xfrm>
                  <a:prstGeom prst="round2SameRect">
                    <a:avLst>
                      <a:gd fmla="val 12416" name="adj1"/>
                      <a:gd fmla="val 0" name="adj2"/>
                    </a:avLst>
                  </a:prstGeom>
                  <a:solidFill>
                    <a:srgbClr val="ABCB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994" name="Google Shape;1994;p114"/>
                  <p:cNvSpPr/>
                  <p:nvPr/>
                </p:nvSpPr>
                <p:spPr>
                  <a:xfrm>
                    <a:off x="8031976" y="4590003"/>
                    <a:ext cx="560145" cy="791622"/>
                  </a:xfrm>
                  <a:prstGeom prst="round2SameRect">
                    <a:avLst>
                      <a:gd fmla="val 12416" name="adj1"/>
                      <a:gd fmla="val 0" name="adj2"/>
                    </a:avLst>
                  </a:prstGeom>
                  <a:solidFill>
                    <a:srgbClr val="ABCB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995" name="Google Shape;1995;p114"/>
                  <p:cNvSpPr/>
                  <p:nvPr/>
                </p:nvSpPr>
                <p:spPr>
                  <a:xfrm rot="10800000">
                    <a:off x="8031972" y="5299131"/>
                    <a:ext cx="1830825" cy="141231"/>
                  </a:xfrm>
                  <a:prstGeom prst="round2SameRect">
                    <a:avLst>
                      <a:gd fmla="val 12416" name="adj1"/>
                      <a:gd fmla="val 0" name="adj2"/>
                    </a:avLst>
                  </a:prstGeom>
                  <a:solidFill>
                    <a:srgbClr val="ABCB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1996" name="Google Shape;1996;p114"/>
                <p:cNvSpPr/>
                <p:nvPr/>
              </p:nvSpPr>
              <p:spPr>
                <a:xfrm>
                  <a:off x="8649276" y="4590003"/>
                  <a:ext cx="596225" cy="676275"/>
                </a:xfrm>
                <a:prstGeom prst="roundRect">
                  <a:avLst>
                    <a:gd fmla="val 8679" name="adj"/>
                  </a:avLst>
                </a:prstGeom>
                <a:solidFill>
                  <a:srgbClr val="E6E6E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997" name="Google Shape;1997;p114"/>
                <p:cNvGrpSpPr/>
                <p:nvPr/>
              </p:nvGrpSpPr>
              <p:grpSpPr>
                <a:xfrm>
                  <a:off x="9336666" y="4766216"/>
                  <a:ext cx="492125" cy="431800"/>
                  <a:chOff x="9987453" y="4812253"/>
                  <a:chExt cx="492125" cy="431800"/>
                </a:xfrm>
              </p:grpSpPr>
              <p:sp>
                <p:nvSpPr>
                  <p:cNvPr id="1998" name="Google Shape;1998;p114"/>
                  <p:cNvSpPr/>
                  <p:nvPr/>
                </p:nvSpPr>
                <p:spPr>
                  <a:xfrm>
                    <a:off x="9987453" y="4812253"/>
                    <a:ext cx="492125" cy="107950"/>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product</a:t>
                    </a:r>
                    <a:endParaRPr sz="600">
                      <a:solidFill>
                        <a:srgbClr val="1F45BC"/>
                      </a:solidFill>
                      <a:latin typeface="Arial"/>
                      <a:ea typeface="Arial"/>
                      <a:cs typeface="Arial"/>
                      <a:sym typeface="Arial"/>
                    </a:endParaRPr>
                  </a:p>
                </p:txBody>
              </p:sp>
              <p:sp>
                <p:nvSpPr>
                  <p:cNvPr id="1999" name="Google Shape;1999;p114"/>
                  <p:cNvSpPr/>
                  <p:nvPr/>
                </p:nvSpPr>
                <p:spPr>
                  <a:xfrm>
                    <a:off x="9987453" y="492020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id</a:t>
                    </a:r>
                    <a:endParaRPr sz="500">
                      <a:solidFill>
                        <a:srgbClr val="1F45BC"/>
                      </a:solidFill>
                      <a:latin typeface="Arial"/>
                      <a:ea typeface="Arial"/>
                      <a:cs typeface="Arial"/>
                      <a:sym typeface="Arial"/>
                    </a:endParaRPr>
                  </a:p>
                </p:txBody>
              </p:sp>
              <p:sp>
                <p:nvSpPr>
                  <p:cNvPr id="2000" name="Google Shape;2000;p114"/>
                  <p:cNvSpPr/>
                  <p:nvPr/>
                </p:nvSpPr>
                <p:spPr>
                  <a:xfrm>
                    <a:off x="9987453" y="502815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code</a:t>
                    </a:r>
                    <a:endParaRPr sz="600">
                      <a:solidFill>
                        <a:srgbClr val="1F45BC"/>
                      </a:solidFill>
                      <a:latin typeface="Arial"/>
                      <a:ea typeface="Arial"/>
                      <a:cs typeface="Arial"/>
                      <a:sym typeface="Arial"/>
                    </a:endParaRPr>
                  </a:p>
                </p:txBody>
              </p:sp>
              <p:sp>
                <p:nvSpPr>
                  <p:cNvPr id="2001" name="Google Shape;2001;p114"/>
                  <p:cNvSpPr/>
                  <p:nvPr/>
                </p:nvSpPr>
                <p:spPr>
                  <a:xfrm>
                    <a:off x="9987453" y="513610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name</a:t>
                    </a:r>
                    <a:endParaRPr sz="600">
                      <a:solidFill>
                        <a:srgbClr val="1F45BC"/>
                      </a:solidFill>
                      <a:latin typeface="Arial"/>
                      <a:ea typeface="Arial"/>
                      <a:cs typeface="Arial"/>
                      <a:sym typeface="Arial"/>
                    </a:endParaRPr>
                  </a:p>
                </p:txBody>
              </p:sp>
            </p:grpSp>
            <p:grpSp>
              <p:nvGrpSpPr>
                <p:cNvPr id="2002" name="Google Shape;2002;p114"/>
                <p:cNvGrpSpPr/>
                <p:nvPr/>
              </p:nvGrpSpPr>
              <p:grpSpPr>
                <a:xfrm>
                  <a:off x="7957120" y="4648741"/>
                  <a:ext cx="596900" cy="549275"/>
                  <a:chOff x="9153041" y="4796378"/>
                  <a:chExt cx="596900" cy="549275"/>
                </a:xfrm>
              </p:grpSpPr>
              <p:grpSp>
                <p:nvGrpSpPr>
                  <p:cNvPr id="2003" name="Google Shape;2003;p114"/>
                  <p:cNvGrpSpPr/>
                  <p:nvPr/>
                </p:nvGrpSpPr>
                <p:grpSpPr>
                  <a:xfrm>
                    <a:off x="9257816" y="4913853"/>
                    <a:ext cx="492125" cy="431800"/>
                    <a:chOff x="9987453" y="4812253"/>
                    <a:chExt cx="492125" cy="431800"/>
                  </a:xfrm>
                </p:grpSpPr>
                <p:sp>
                  <p:nvSpPr>
                    <p:cNvPr id="2004" name="Google Shape;2004;p114"/>
                    <p:cNvSpPr/>
                    <p:nvPr/>
                  </p:nvSpPr>
                  <p:spPr>
                    <a:xfrm>
                      <a:off x="9987453" y="4812253"/>
                      <a:ext cx="492125" cy="107950"/>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store</a:t>
                      </a:r>
                      <a:endParaRPr sz="800">
                        <a:solidFill>
                          <a:srgbClr val="1F45BC"/>
                        </a:solidFill>
                        <a:latin typeface="Arial"/>
                        <a:ea typeface="Arial"/>
                        <a:cs typeface="Arial"/>
                        <a:sym typeface="Arial"/>
                      </a:endParaRPr>
                    </a:p>
                  </p:txBody>
                </p:sp>
                <p:sp>
                  <p:nvSpPr>
                    <p:cNvPr id="2005" name="Google Shape;2005;p114"/>
                    <p:cNvSpPr/>
                    <p:nvPr/>
                  </p:nvSpPr>
                  <p:spPr>
                    <a:xfrm>
                      <a:off x="9987453" y="492020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id</a:t>
                      </a:r>
                      <a:endParaRPr sz="600">
                        <a:solidFill>
                          <a:srgbClr val="1F45BC"/>
                        </a:solidFill>
                        <a:latin typeface="Arial"/>
                        <a:ea typeface="Arial"/>
                        <a:cs typeface="Arial"/>
                        <a:sym typeface="Arial"/>
                      </a:endParaRPr>
                    </a:p>
                  </p:txBody>
                </p:sp>
                <p:sp>
                  <p:nvSpPr>
                    <p:cNvPr id="2006" name="Google Shape;2006;p114"/>
                    <p:cNvSpPr/>
                    <p:nvPr/>
                  </p:nvSpPr>
                  <p:spPr>
                    <a:xfrm>
                      <a:off x="9987453" y="502815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code</a:t>
                      </a:r>
                      <a:endParaRPr sz="600">
                        <a:solidFill>
                          <a:srgbClr val="1F45BC"/>
                        </a:solidFill>
                        <a:latin typeface="Arial"/>
                        <a:ea typeface="Arial"/>
                        <a:cs typeface="Arial"/>
                        <a:sym typeface="Arial"/>
                      </a:endParaRPr>
                    </a:p>
                  </p:txBody>
                </p:sp>
                <p:sp>
                  <p:nvSpPr>
                    <p:cNvPr id="2007" name="Google Shape;2007;p114"/>
                    <p:cNvSpPr/>
                    <p:nvPr/>
                  </p:nvSpPr>
                  <p:spPr>
                    <a:xfrm>
                      <a:off x="9987453" y="513610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address</a:t>
                      </a:r>
                      <a:endParaRPr sz="600">
                        <a:solidFill>
                          <a:srgbClr val="1F45BC"/>
                        </a:solidFill>
                        <a:latin typeface="Arial"/>
                        <a:ea typeface="Arial"/>
                        <a:cs typeface="Arial"/>
                        <a:sym typeface="Arial"/>
                      </a:endParaRPr>
                    </a:p>
                  </p:txBody>
                </p:sp>
              </p:grpSp>
              <p:sp>
                <p:nvSpPr>
                  <p:cNvPr id="2008" name="Google Shape;2008;p114"/>
                  <p:cNvSpPr/>
                  <p:nvPr/>
                </p:nvSpPr>
                <p:spPr>
                  <a:xfrm>
                    <a:off x="9153041" y="4796378"/>
                    <a:ext cx="577850" cy="10795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00">
                        <a:solidFill>
                          <a:srgbClr val="1F45BC"/>
                        </a:solidFill>
                        <a:latin typeface="Arial"/>
                        <a:ea typeface="Arial"/>
                        <a:cs typeface="Arial"/>
                        <a:sym typeface="Arial"/>
                      </a:rPr>
                      <a:t>Kích thước</a:t>
                    </a:r>
                    <a:endParaRPr sz="600">
                      <a:solidFill>
                        <a:srgbClr val="1F45BC"/>
                      </a:solidFill>
                      <a:latin typeface="Arial"/>
                      <a:ea typeface="Arial"/>
                      <a:cs typeface="Arial"/>
                      <a:sym typeface="Arial"/>
                    </a:endParaRPr>
                  </a:p>
                </p:txBody>
              </p:sp>
            </p:grpSp>
            <p:grpSp>
              <p:nvGrpSpPr>
                <p:cNvPr id="2009" name="Google Shape;2009;p114"/>
                <p:cNvGrpSpPr/>
                <p:nvPr/>
              </p:nvGrpSpPr>
              <p:grpSpPr>
                <a:xfrm>
                  <a:off x="8620699" y="4658266"/>
                  <a:ext cx="577850" cy="539750"/>
                  <a:chOff x="9749941" y="4796378"/>
                  <a:chExt cx="577850" cy="539750"/>
                </a:xfrm>
              </p:grpSpPr>
              <p:grpSp>
                <p:nvGrpSpPr>
                  <p:cNvPr id="2010" name="Google Shape;2010;p114"/>
                  <p:cNvGrpSpPr/>
                  <p:nvPr/>
                </p:nvGrpSpPr>
                <p:grpSpPr>
                  <a:xfrm>
                    <a:off x="9749941" y="4796378"/>
                    <a:ext cx="577850" cy="539750"/>
                    <a:chOff x="9749941" y="4796378"/>
                    <a:chExt cx="577850" cy="539750"/>
                  </a:xfrm>
                </p:grpSpPr>
                <p:grpSp>
                  <p:nvGrpSpPr>
                    <p:cNvPr id="2011" name="Google Shape;2011;p114"/>
                    <p:cNvGrpSpPr/>
                    <p:nvPr/>
                  </p:nvGrpSpPr>
                  <p:grpSpPr>
                    <a:xfrm>
                      <a:off x="9835666" y="4904328"/>
                      <a:ext cx="492125" cy="431800"/>
                      <a:chOff x="9987453" y="4812253"/>
                      <a:chExt cx="492125" cy="431800"/>
                    </a:xfrm>
                  </p:grpSpPr>
                  <p:sp>
                    <p:nvSpPr>
                      <p:cNvPr id="2012" name="Google Shape;2012;p114"/>
                      <p:cNvSpPr/>
                      <p:nvPr/>
                    </p:nvSpPr>
                    <p:spPr>
                      <a:xfrm>
                        <a:off x="9987453" y="4812253"/>
                        <a:ext cx="492125" cy="107950"/>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00">
                            <a:solidFill>
                              <a:srgbClr val="1F45BC"/>
                            </a:solidFill>
                            <a:latin typeface="Arial"/>
                            <a:ea typeface="Arial"/>
                            <a:cs typeface="Arial"/>
                            <a:sym typeface="Arial"/>
                          </a:rPr>
                          <a:t>sales</a:t>
                        </a:r>
                        <a:endParaRPr sz="800">
                          <a:solidFill>
                            <a:srgbClr val="1F45BC"/>
                          </a:solidFill>
                          <a:latin typeface="Arial"/>
                          <a:ea typeface="Arial"/>
                          <a:cs typeface="Arial"/>
                          <a:sym typeface="Arial"/>
                        </a:endParaRPr>
                      </a:p>
                    </p:txBody>
                  </p:sp>
                  <p:sp>
                    <p:nvSpPr>
                      <p:cNvPr id="2013" name="Google Shape;2013;p114"/>
                      <p:cNvSpPr/>
                      <p:nvPr/>
                    </p:nvSpPr>
                    <p:spPr>
                      <a:xfrm>
                        <a:off x="9987453" y="492020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
                            <a:solidFill>
                              <a:srgbClr val="1F45BC"/>
                            </a:solidFill>
                            <a:latin typeface="Arial"/>
                            <a:ea typeface="Arial"/>
                            <a:cs typeface="Arial"/>
                            <a:sym typeface="Arial"/>
                          </a:rPr>
                          <a:t>product_id</a:t>
                        </a:r>
                        <a:endParaRPr sz="400">
                          <a:solidFill>
                            <a:srgbClr val="1F45BC"/>
                          </a:solidFill>
                          <a:latin typeface="Arial"/>
                          <a:ea typeface="Arial"/>
                          <a:cs typeface="Arial"/>
                          <a:sym typeface="Arial"/>
                        </a:endParaRPr>
                      </a:p>
                    </p:txBody>
                  </p:sp>
                  <p:sp>
                    <p:nvSpPr>
                      <p:cNvPr id="2014" name="Google Shape;2014;p114"/>
                      <p:cNvSpPr/>
                      <p:nvPr/>
                    </p:nvSpPr>
                    <p:spPr>
                      <a:xfrm>
                        <a:off x="9987453" y="502815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store_id</a:t>
                        </a:r>
                        <a:endParaRPr sz="600">
                          <a:solidFill>
                            <a:srgbClr val="1F45BC"/>
                          </a:solidFill>
                          <a:latin typeface="Arial"/>
                          <a:ea typeface="Arial"/>
                          <a:cs typeface="Arial"/>
                          <a:sym typeface="Arial"/>
                        </a:endParaRPr>
                      </a:p>
                    </p:txBody>
                  </p:sp>
                  <p:sp>
                    <p:nvSpPr>
                      <p:cNvPr id="2015" name="Google Shape;2015;p114"/>
                      <p:cNvSpPr/>
                      <p:nvPr/>
                    </p:nvSpPr>
                    <p:spPr>
                      <a:xfrm>
                        <a:off x="9987453" y="5136103"/>
                        <a:ext cx="492125" cy="107950"/>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amount</a:t>
                        </a:r>
                        <a:endParaRPr sz="600">
                          <a:solidFill>
                            <a:srgbClr val="1F45BC"/>
                          </a:solidFill>
                          <a:latin typeface="Arial"/>
                          <a:ea typeface="Arial"/>
                          <a:cs typeface="Arial"/>
                          <a:sym typeface="Arial"/>
                        </a:endParaRPr>
                      </a:p>
                    </p:txBody>
                  </p:sp>
                </p:grpSp>
                <p:sp>
                  <p:nvSpPr>
                    <p:cNvPr id="2016" name="Google Shape;2016;p114"/>
                    <p:cNvSpPr/>
                    <p:nvPr/>
                  </p:nvSpPr>
                  <p:spPr>
                    <a:xfrm>
                      <a:off x="9749941" y="4796378"/>
                      <a:ext cx="577850" cy="10795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600">
                          <a:solidFill>
                            <a:srgbClr val="1F45BC"/>
                          </a:solidFill>
                          <a:latin typeface="Arial"/>
                          <a:ea typeface="Arial"/>
                          <a:cs typeface="Arial"/>
                          <a:sym typeface="Arial"/>
                        </a:rPr>
                        <a:t>Thông tin</a:t>
                      </a:r>
                      <a:endParaRPr sz="600">
                        <a:solidFill>
                          <a:srgbClr val="1F45BC"/>
                        </a:solidFill>
                        <a:latin typeface="Arial"/>
                        <a:ea typeface="Arial"/>
                        <a:cs typeface="Arial"/>
                        <a:sym typeface="Arial"/>
                      </a:endParaRPr>
                    </a:p>
                  </p:txBody>
                </p:sp>
              </p:grpSp>
              <p:sp>
                <p:nvSpPr>
                  <p:cNvPr id="2017" name="Google Shape;2017;p114"/>
                  <p:cNvSpPr/>
                  <p:nvPr/>
                </p:nvSpPr>
                <p:spPr>
                  <a:xfrm>
                    <a:off x="10224120" y="4812253"/>
                    <a:ext cx="101600" cy="101600"/>
                  </a:xfrm>
                  <a:prstGeom prst="cube">
                    <a:avLst>
                      <a:gd fmla="val 25000" name="adj"/>
                    </a:avLst>
                  </a:prstGeom>
                  <a:solidFill>
                    <a:srgbClr val="ABCBFF"/>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grpSp>
            <p:nvGrpSpPr>
              <p:cNvPr id="2018" name="Google Shape;2018;p114"/>
              <p:cNvGrpSpPr/>
              <p:nvPr/>
            </p:nvGrpSpPr>
            <p:grpSpPr>
              <a:xfrm>
                <a:off x="6322368" y="4825533"/>
                <a:ext cx="782529" cy="0"/>
                <a:chOff x="6322368" y="4825533"/>
                <a:chExt cx="782529" cy="0"/>
              </a:xfrm>
            </p:grpSpPr>
            <p:cxnSp>
              <p:nvCxnSpPr>
                <p:cNvPr id="2019" name="Google Shape;2019;p114"/>
                <p:cNvCxnSpPr>
                  <a:stCxn id="2004" idx="3"/>
                  <a:endCxn id="2012" idx="1"/>
                </p:cNvCxnSpPr>
                <p:nvPr/>
              </p:nvCxnSpPr>
              <p:spPr>
                <a:xfrm>
                  <a:off x="6322368" y="4825533"/>
                  <a:ext cx="152400" cy="0"/>
                </a:xfrm>
                <a:prstGeom prst="straightConnector1">
                  <a:avLst/>
                </a:prstGeom>
                <a:noFill/>
                <a:ln cap="flat" cmpd="sng" w="38100">
                  <a:solidFill>
                    <a:srgbClr val="1F45BC"/>
                  </a:solidFill>
                  <a:prstDash val="solid"/>
                  <a:miter lim="800000"/>
                  <a:headEnd len="sm" w="sm" type="none"/>
                  <a:tailEnd len="sm" w="sm" type="none"/>
                </a:ln>
              </p:spPr>
            </p:cxnSp>
            <p:cxnSp>
              <p:nvCxnSpPr>
                <p:cNvPr id="2020" name="Google Shape;2020;p114"/>
                <p:cNvCxnSpPr>
                  <a:stCxn id="2012" idx="3"/>
                  <a:endCxn id="1998" idx="1"/>
                </p:cNvCxnSpPr>
                <p:nvPr/>
              </p:nvCxnSpPr>
              <p:spPr>
                <a:xfrm>
                  <a:off x="6966897" y="4825533"/>
                  <a:ext cx="138000" cy="0"/>
                </a:xfrm>
                <a:prstGeom prst="straightConnector1">
                  <a:avLst/>
                </a:prstGeom>
                <a:noFill/>
                <a:ln cap="flat" cmpd="sng" w="38100">
                  <a:solidFill>
                    <a:srgbClr val="1F45BC"/>
                  </a:solidFill>
                  <a:prstDash val="solid"/>
                  <a:miter lim="800000"/>
                  <a:headEnd len="sm" w="sm" type="none"/>
                  <a:tailEnd len="sm" w="sm" type="none"/>
                </a:ln>
              </p:spPr>
            </p:cxnSp>
          </p:grpSp>
        </p:grpSp>
      </p:gr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5" name="Shape 2025"/>
        <p:cNvGrpSpPr/>
        <p:nvPr/>
      </p:nvGrpSpPr>
      <p:grpSpPr>
        <a:xfrm>
          <a:off x="0" y="0"/>
          <a:ext cx="0" cy="0"/>
          <a:chOff x="0" y="0"/>
          <a:chExt cx="0" cy="0"/>
        </a:xfrm>
      </p:grpSpPr>
      <p:sp>
        <p:nvSpPr>
          <p:cNvPr id="2026" name="Google Shape;2026;p11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027" name="Google Shape;2027;p1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Lấy dữ liệu từ Apache Hive</a:t>
            </a:r>
            <a:endParaRPr/>
          </a:p>
        </p:txBody>
      </p:sp>
      <p:sp>
        <p:nvSpPr>
          <p:cNvPr id="2028" name="Google Shape;2028;p1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029" name="Google Shape;2029;p11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38461"/>
              </a:lnSpc>
              <a:spcBef>
                <a:spcPts val="0"/>
              </a:spcBef>
              <a:spcAft>
                <a:spcPts val="0"/>
              </a:spcAft>
              <a:buClr>
                <a:srgbClr val="262626"/>
              </a:buClr>
              <a:buSzPts val="1300"/>
              <a:buFont typeface="Arial"/>
              <a:buChar char="•"/>
            </a:pPr>
            <a:r>
              <a:rPr lang="en-US" sz="1300"/>
              <a:t>Truy xuất dữ liệu từ Hive theo hai bước</a:t>
            </a:r>
            <a:endParaRPr sz="1300"/>
          </a:p>
          <a:p>
            <a:pPr indent="-182245" lvl="1" marL="360045" rtl="0" algn="l">
              <a:lnSpc>
                <a:spcPct val="138461"/>
              </a:lnSpc>
              <a:spcBef>
                <a:spcPts val="200"/>
              </a:spcBef>
              <a:spcAft>
                <a:spcPts val="0"/>
              </a:spcAft>
              <a:buClr>
                <a:srgbClr val="262626"/>
              </a:buClr>
              <a:buSzPts val="1040"/>
              <a:buChar char="•"/>
            </a:pPr>
            <a:r>
              <a:rPr lang="en-US"/>
              <a:t>Bước đầu tiên:  kiểm tra cấu trúc dữ liệu trong Metastore</a:t>
            </a:r>
            <a:endParaRPr sz="1662"/>
          </a:p>
          <a:p>
            <a:pPr indent="0" lvl="1" marL="177800" rtl="0" algn="l">
              <a:lnSpc>
                <a:spcPct val="108303"/>
              </a:lnSpc>
              <a:spcBef>
                <a:spcPts val="200"/>
              </a:spcBef>
              <a:spcAft>
                <a:spcPts val="0"/>
              </a:spcAft>
              <a:buClr>
                <a:srgbClr val="262626"/>
              </a:buClr>
              <a:buSzPts val="1330"/>
              <a:buNone/>
            </a:pPr>
            <a:r>
              <a:rPr lang="en-US" sz="1662"/>
              <a:t>    </a:t>
            </a:r>
            <a:r>
              <a:rPr lang="en-US"/>
              <a:t>Truy xuất thông tin trường, loại và vị trí trong bảng</a:t>
            </a:r>
            <a:endParaRPr sz="1300"/>
          </a:p>
          <a:p>
            <a:pPr indent="-116204" lvl="1" marL="360045" rtl="0" algn="l">
              <a:lnSpc>
                <a:spcPct val="138461"/>
              </a:lnSpc>
              <a:spcBef>
                <a:spcPts val="200"/>
              </a:spcBef>
              <a:spcAft>
                <a:spcPts val="0"/>
              </a:spcAft>
              <a:buClr>
                <a:srgbClr val="262626"/>
              </a:buClr>
              <a:buSzPts val="1040"/>
              <a:buNone/>
            </a:pPr>
            <a:r>
              <a:t/>
            </a:r>
            <a:endParaRPr/>
          </a:p>
          <a:p>
            <a:pPr indent="-116204" lvl="1" marL="360045" rtl="0" algn="l">
              <a:lnSpc>
                <a:spcPct val="138461"/>
              </a:lnSpc>
              <a:spcBef>
                <a:spcPts val="200"/>
              </a:spcBef>
              <a:spcAft>
                <a:spcPts val="0"/>
              </a:spcAft>
              <a:buClr>
                <a:srgbClr val="262626"/>
              </a:buClr>
              <a:buSzPts val="1040"/>
              <a:buNone/>
            </a:pPr>
            <a:r>
              <a:t/>
            </a:r>
            <a:endParaRPr/>
          </a:p>
          <a:p>
            <a:pPr indent="-116204" lvl="1" marL="360045" rtl="0" algn="l">
              <a:lnSpc>
                <a:spcPct val="138461"/>
              </a:lnSpc>
              <a:spcBef>
                <a:spcPts val="200"/>
              </a:spcBef>
              <a:spcAft>
                <a:spcPts val="0"/>
              </a:spcAft>
              <a:buClr>
                <a:srgbClr val="262626"/>
              </a:buClr>
              <a:buSzPts val="1040"/>
              <a:buNone/>
            </a:pPr>
            <a:r>
              <a:t/>
            </a:r>
            <a:endParaRPr/>
          </a:p>
          <a:p>
            <a:pPr indent="-116204" lvl="1" marL="360045" rtl="0" algn="l">
              <a:lnSpc>
                <a:spcPct val="138461"/>
              </a:lnSpc>
              <a:spcBef>
                <a:spcPts val="200"/>
              </a:spcBef>
              <a:spcAft>
                <a:spcPts val="0"/>
              </a:spcAft>
              <a:buClr>
                <a:srgbClr val="262626"/>
              </a:buClr>
              <a:buSzPts val="1040"/>
              <a:buNone/>
            </a:pPr>
            <a:r>
              <a:t/>
            </a:r>
            <a:endParaRPr/>
          </a:p>
          <a:p>
            <a:pPr indent="-116204" lvl="1" marL="360045" rtl="0" algn="l">
              <a:lnSpc>
                <a:spcPct val="138461"/>
              </a:lnSpc>
              <a:spcBef>
                <a:spcPts val="200"/>
              </a:spcBef>
              <a:spcAft>
                <a:spcPts val="0"/>
              </a:spcAft>
              <a:buClr>
                <a:srgbClr val="262626"/>
              </a:buClr>
              <a:buSzPts val="1040"/>
              <a:buNone/>
            </a:pPr>
            <a:r>
              <a:t/>
            </a:r>
            <a:endParaRPr/>
          </a:p>
          <a:p>
            <a:pPr indent="-116204" lvl="1" marL="360045" rtl="0" algn="l">
              <a:lnSpc>
                <a:spcPct val="138461"/>
              </a:lnSpc>
              <a:spcBef>
                <a:spcPts val="200"/>
              </a:spcBef>
              <a:spcAft>
                <a:spcPts val="0"/>
              </a:spcAft>
              <a:buClr>
                <a:srgbClr val="262626"/>
              </a:buClr>
              <a:buSzPts val="1040"/>
              <a:buNone/>
            </a:pPr>
            <a:r>
              <a:t/>
            </a:r>
            <a:endParaRPr/>
          </a:p>
          <a:p>
            <a:pPr indent="-182245" lvl="1" marL="360045" rtl="0" algn="l">
              <a:lnSpc>
                <a:spcPct val="138461"/>
              </a:lnSpc>
              <a:spcBef>
                <a:spcPts val="200"/>
              </a:spcBef>
              <a:spcAft>
                <a:spcPts val="0"/>
              </a:spcAft>
              <a:buClr>
                <a:srgbClr val="262626"/>
              </a:buClr>
              <a:buSzPts val="1040"/>
              <a:buChar char="•"/>
            </a:pPr>
            <a:r>
              <a:rPr lang="en-US"/>
              <a:t>Bước thứ hai: dữ liệu thực tế là từ HDFS</a:t>
            </a:r>
            <a:endParaRPr/>
          </a:p>
          <a:p>
            <a:pPr indent="0" lvl="1" marL="177800" rtl="0" algn="l">
              <a:lnSpc>
                <a:spcPct val="138461"/>
              </a:lnSpc>
              <a:spcBef>
                <a:spcPts val="200"/>
              </a:spcBef>
              <a:spcAft>
                <a:spcPts val="0"/>
              </a:spcAft>
              <a:buClr>
                <a:srgbClr val="262626"/>
              </a:buClr>
              <a:buSzPts val="1040"/>
              <a:buNone/>
            </a:pPr>
            <a:r>
              <a:rPr lang="en-US"/>
              <a:t>     Truy xuất dữ liệu thực trong HDFS</a:t>
            </a:r>
            <a:endParaRPr/>
          </a:p>
        </p:txBody>
      </p:sp>
      <p:grpSp>
        <p:nvGrpSpPr>
          <p:cNvPr id="2030" name="Google Shape;2030;p115"/>
          <p:cNvGrpSpPr/>
          <p:nvPr/>
        </p:nvGrpSpPr>
        <p:grpSpPr>
          <a:xfrm>
            <a:off x="1328006" y="3597417"/>
            <a:ext cx="7306330" cy="743115"/>
            <a:chOff x="1589218" y="3494774"/>
            <a:chExt cx="7306330" cy="743115"/>
          </a:xfrm>
        </p:grpSpPr>
        <p:cxnSp>
          <p:nvCxnSpPr>
            <p:cNvPr id="2031" name="Google Shape;2031;p115"/>
            <p:cNvCxnSpPr/>
            <p:nvPr/>
          </p:nvCxnSpPr>
          <p:spPr>
            <a:xfrm>
              <a:off x="1589218" y="3866331"/>
              <a:ext cx="778574" cy="0"/>
            </a:xfrm>
            <a:prstGeom prst="straightConnector1">
              <a:avLst/>
            </a:prstGeom>
            <a:noFill/>
            <a:ln cap="flat" cmpd="sng" w="38100">
              <a:solidFill>
                <a:srgbClr val="1F45BC"/>
              </a:solidFill>
              <a:prstDash val="solid"/>
              <a:miter lim="800000"/>
              <a:headEnd len="sm" w="sm" type="none"/>
              <a:tailEnd len="med" w="med" type="triangle"/>
            </a:ln>
          </p:spPr>
        </p:cxnSp>
        <p:pic>
          <p:nvPicPr>
            <p:cNvPr id="2032" name="Google Shape;2032;p115"/>
            <p:cNvPicPr preferRelativeResize="0"/>
            <p:nvPr/>
          </p:nvPicPr>
          <p:blipFill rotWithShape="1">
            <a:blip r:embed="rId3">
              <a:alphaModFix/>
            </a:blip>
            <a:srcRect b="0" l="0" r="0" t="0"/>
            <a:stretch/>
          </p:blipFill>
          <p:spPr>
            <a:xfrm rot="5400000">
              <a:off x="2564083" y="3503986"/>
              <a:ext cx="743115" cy="724691"/>
            </a:xfrm>
            <a:prstGeom prst="rect">
              <a:avLst/>
            </a:prstGeom>
            <a:noFill/>
            <a:ln>
              <a:noFill/>
            </a:ln>
          </p:spPr>
        </p:pic>
        <p:grpSp>
          <p:nvGrpSpPr>
            <p:cNvPr id="2033" name="Google Shape;2033;p115"/>
            <p:cNvGrpSpPr/>
            <p:nvPr/>
          </p:nvGrpSpPr>
          <p:grpSpPr>
            <a:xfrm>
              <a:off x="3354797" y="3575223"/>
              <a:ext cx="5540751" cy="582216"/>
              <a:chOff x="3354797" y="3710182"/>
              <a:chExt cx="5540751" cy="582216"/>
            </a:xfrm>
          </p:grpSpPr>
          <p:cxnSp>
            <p:nvCxnSpPr>
              <p:cNvPr id="2034" name="Google Shape;2034;p115"/>
              <p:cNvCxnSpPr>
                <a:stCxn id="2035" idx="3"/>
                <a:endCxn id="2036" idx="1"/>
              </p:cNvCxnSpPr>
              <p:nvPr/>
            </p:nvCxnSpPr>
            <p:spPr>
              <a:xfrm>
                <a:off x="4376696" y="4001291"/>
                <a:ext cx="1156500" cy="0"/>
              </a:xfrm>
              <a:prstGeom prst="straightConnector1">
                <a:avLst/>
              </a:prstGeom>
              <a:noFill/>
              <a:ln cap="flat" cmpd="sng" w="38100">
                <a:solidFill>
                  <a:srgbClr val="1F45BC"/>
                </a:solidFill>
                <a:prstDash val="solid"/>
                <a:miter lim="800000"/>
                <a:headEnd len="med" w="med" type="triangle"/>
                <a:tailEnd len="med" w="med" type="triangle"/>
              </a:ln>
            </p:spPr>
          </p:cxnSp>
          <p:cxnSp>
            <p:nvCxnSpPr>
              <p:cNvPr id="2037" name="Google Shape;2037;p115"/>
              <p:cNvCxnSpPr>
                <a:stCxn id="2036" idx="3"/>
                <a:endCxn id="2038" idx="2"/>
              </p:cNvCxnSpPr>
              <p:nvPr/>
            </p:nvCxnSpPr>
            <p:spPr>
              <a:xfrm>
                <a:off x="6883623" y="4001290"/>
                <a:ext cx="1096200" cy="2100"/>
              </a:xfrm>
              <a:prstGeom prst="straightConnector1">
                <a:avLst/>
              </a:prstGeom>
              <a:noFill/>
              <a:ln cap="flat" cmpd="sng" w="38100">
                <a:solidFill>
                  <a:srgbClr val="1F45BC"/>
                </a:solidFill>
                <a:prstDash val="solid"/>
                <a:miter lim="800000"/>
                <a:headEnd len="med" w="med" type="triangle"/>
                <a:tailEnd len="med" w="med" type="triangle"/>
              </a:ln>
            </p:spPr>
          </p:cxnSp>
          <p:sp>
            <p:nvSpPr>
              <p:cNvPr id="2035" name="Google Shape;2035;p115"/>
              <p:cNvSpPr/>
              <p:nvPr/>
            </p:nvSpPr>
            <p:spPr>
              <a:xfrm>
                <a:off x="3354797" y="3806534"/>
                <a:ext cx="1021899" cy="389513"/>
              </a:xfrm>
              <a:prstGeom prst="roundRect">
                <a:avLst>
                  <a:gd fmla="val 50000" name="adj"/>
                </a:avLst>
              </a:prstGeom>
              <a:solidFill>
                <a:srgbClr val="ABCBFF"/>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Máy khách</a:t>
                </a:r>
                <a:endParaRPr sz="1200">
                  <a:solidFill>
                    <a:schemeClr val="dk1"/>
                  </a:solidFill>
                  <a:latin typeface="Arial"/>
                  <a:ea typeface="Arial"/>
                  <a:cs typeface="Arial"/>
                  <a:sym typeface="Arial"/>
                </a:endParaRPr>
              </a:p>
            </p:txBody>
          </p:sp>
          <p:sp>
            <p:nvSpPr>
              <p:cNvPr id="2036" name="Google Shape;2036;p115"/>
              <p:cNvSpPr/>
              <p:nvPr/>
            </p:nvSpPr>
            <p:spPr>
              <a:xfrm>
                <a:off x="5533102" y="3710182"/>
                <a:ext cx="1350521" cy="582216"/>
              </a:xfrm>
              <a:prstGeom prst="roundRect">
                <a:avLst>
                  <a:gd fmla="val 36412" name="adj"/>
                </a:avLst>
              </a:prstGeom>
              <a:solidFill>
                <a:srgbClr val="66A1FE"/>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Dịch vụ </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Hive Metastore</a:t>
                </a:r>
                <a:endParaRPr sz="1200">
                  <a:solidFill>
                    <a:schemeClr val="lt1"/>
                  </a:solidFill>
                  <a:latin typeface="Arial"/>
                  <a:ea typeface="Arial"/>
                  <a:cs typeface="Arial"/>
                  <a:sym typeface="Arial"/>
                </a:endParaRPr>
              </a:p>
            </p:txBody>
          </p:sp>
          <p:sp>
            <p:nvSpPr>
              <p:cNvPr id="2038" name="Google Shape;2038;p115"/>
              <p:cNvSpPr/>
              <p:nvPr/>
            </p:nvSpPr>
            <p:spPr>
              <a:xfrm>
                <a:off x="7979912" y="3718865"/>
                <a:ext cx="915636" cy="568821"/>
              </a:xfrm>
              <a:prstGeom prst="can">
                <a:avLst>
                  <a:gd fmla="val 13020" name="adj"/>
                </a:avLst>
              </a:prstGeom>
              <a:solidFill>
                <a:srgbClr val="E9F2FC"/>
              </a:solidFill>
              <a:ln cap="flat" cmpd="sng" w="1270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CSDL Hive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Metastore</a:t>
                </a:r>
                <a:endParaRPr sz="1200">
                  <a:solidFill>
                    <a:srgbClr val="1F45BC"/>
                  </a:solidFill>
                  <a:latin typeface="Arial"/>
                  <a:ea typeface="Arial"/>
                  <a:cs typeface="Arial"/>
                  <a:sym typeface="Arial"/>
                </a:endParaRPr>
              </a:p>
            </p:txBody>
          </p:sp>
          <p:sp>
            <p:nvSpPr>
              <p:cNvPr id="2039" name="Google Shape;2039;p115"/>
              <p:cNvSpPr/>
              <p:nvPr/>
            </p:nvSpPr>
            <p:spPr>
              <a:xfrm>
                <a:off x="4536076" y="3862791"/>
                <a:ext cx="837089"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Thrift API</a:t>
                </a:r>
                <a:endParaRPr sz="1200">
                  <a:solidFill>
                    <a:schemeClr val="dk1"/>
                  </a:solidFill>
                  <a:latin typeface="Arial"/>
                  <a:ea typeface="Arial"/>
                  <a:cs typeface="Arial"/>
                  <a:sym typeface="Arial"/>
                </a:endParaRPr>
              </a:p>
            </p:txBody>
          </p:sp>
          <p:sp>
            <p:nvSpPr>
              <p:cNvPr id="2040" name="Google Shape;2040;p115"/>
              <p:cNvSpPr/>
              <p:nvPr/>
            </p:nvSpPr>
            <p:spPr>
              <a:xfrm>
                <a:off x="7180538" y="3862791"/>
                <a:ext cx="546945" cy="276999"/>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JDBC</a:t>
                </a:r>
                <a:endParaRPr sz="1200">
                  <a:solidFill>
                    <a:schemeClr val="dk1"/>
                  </a:solidFill>
                  <a:latin typeface="Arial"/>
                  <a:ea typeface="Arial"/>
                  <a:cs typeface="Arial"/>
                  <a:sym typeface="Arial"/>
                </a:endParaRPr>
              </a:p>
            </p:txBody>
          </p:sp>
        </p:grpSp>
      </p:grpSp>
      <p:pic>
        <p:nvPicPr>
          <p:cNvPr descr="http://getindata.com/wp-content/uploads/2014/09/hadoop-hdfs-post.jpg" id="2041" name="Google Shape;2041;p115"/>
          <p:cNvPicPr preferRelativeResize="0"/>
          <p:nvPr/>
        </p:nvPicPr>
        <p:blipFill rotWithShape="1">
          <a:blip r:embed="rId4">
            <a:alphaModFix/>
          </a:blip>
          <a:srcRect b="32605" l="16962" r="22275" t="19022"/>
          <a:stretch/>
        </p:blipFill>
        <p:spPr>
          <a:xfrm>
            <a:off x="6567135" y="4853371"/>
            <a:ext cx="2344668" cy="943495"/>
          </a:xfrm>
          <a:prstGeom prst="rect">
            <a:avLst/>
          </a:prstGeom>
          <a:solidFill>
            <a:srgbClr val="E1EFD8"/>
          </a:solidFill>
          <a:ln>
            <a:noFill/>
          </a:ln>
        </p:spPr>
      </p:pic>
      <p:cxnSp>
        <p:nvCxnSpPr>
          <p:cNvPr id="2042" name="Google Shape;2042;p115"/>
          <p:cNvCxnSpPr/>
          <p:nvPr/>
        </p:nvCxnSpPr>
        <p:spPr>
          <a:xfrm>
            <a:off x="3039132" y="5312585"/>
            <a:ext cx="3397763" cy="0"/>
          </a:xfrm>
          <a:prstGeom prst="straightConnector1">
            <a:avLst/>
          </a:prstGeom>
          <a:noFill/>
          <a:ln cap="flat" cmpd="sng" w="38100">
            <a:solidFill>
              <a:srgbClr val="1F45BC"/>
            </a:solidFill>
            <a:prstDash val="solid"/>
            <a:miter lim="800000"/>
            <a:headEnd len="sm" w="sm" type="none"/>
            <a:tailEnd len="med" w="med" type="triangle"/>
          </a:ln>
        </p:spPr>
      </p:cxn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11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049" name="Google Shape;2049;p1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Cách thức hoạt động của Hive (1/3)</a:t>
            </a:r>
            <a:endParaRPr/>
          </a:p>
        </p:txBody>
      </p:sp>
      <p:sp>
        <p:nvSpPr>
          <p:cNvPr id="2050" name="Google Shape;2050;p1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051" name="Google Shape;2051;p11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Bảng trong Hive là một thư mục trong HDFS</a:t>
            </a:r>
            <a:endParaRPr/>
          </a:p>
          <a:p>
            <a:pPr indent="-182563" lvl="1" marL="360363" rtl="0" algn="l">
              <a:lnSpc>
                <a:spcPct val="138461"/>
              </a:lnSpc>
              <a:spcBef>
                <a:spcPts val="200"/>
              </a:spcBef>
              <a:spcAft>
                <a:spcPts val="0"/>
              </a:spcAft>
              <a:buClr>
                <a:srgbClr val="262626"/>
              </a:buClr>
              <a:buSzPts val="1040"/>
              <a:buChar char="•"/>
            </a:pPr>
            <a:r>
              <a:rPr lang="en-US"/>
              <a:t>Tất cả các tệp trong thư mục là nội dung của Bảng</a:t>
            </a:r>
            <a:endParaRPr/>
          </a:p>
          <a:p>
            <a:pPr indent="-182563" lvl="1" marL="360363" rtl="0" algn="l">
              <a:lnSpc>
                <a:spcPct val="138461"/>
              </a:lnSpc>
              <a:spcBef>
                <a:spcPts val="200"/>
              </a:spcBef>
              <a:spcAft>
                <a:spcPts val="0"/>
              </a:spcAft>
              <a:buClr>
                <a:srgbClr val="262626"/>
              </a:buClr>
              <a:buSzPts val="1040"/>
              <a:buChar char="•"/>
            </a:pPr>
            <a:r>
              <a:rPr lang="en-US"/>
              <a:t>Thông tin lược đồ và cách các hàng và cột được phân tách được lưu trữ trong Hive Metastore</a:t>
            </a:r>
            <a:endParaRPr/>
          </a:p>
          <a:p>
            <a:pPr indent="-177800" lvl="0" marL="177800" rtl="0" algn="l">
              <a:lnSpc>
                <a:spcPct val="128571"/>
              </a:lnSpc>
              <a:spcBef>
                <a:spcPts val="1000"/>
              </a:spcBef>
              <a:spcAft>
                <a:spcPts val="0"/>
              </a:spcAft>
              <a:buClr>
                <a:srgbClr val="262626"/>
              </a:buClr>
              <a:buSzPts val="1400"/>
              <a:buFont typeface="Arial"/>
              <a:buChar char="•"/>
            </a:pPr>
            <a:r>
              <a:rPr lang="en-US"/>
              <a:t>Các thư mục con trong thư mục “Bảng” là các phân vùng do người dùng xác định</a:t>
            </a:r>
            <a:endParaRPr/>
          </a:p>
          <a:p>
            <a:pPr indent="-177800" lvl="0" marL="177800" rtl="0" algn="l">
              <a:lnSpc>
                <a:spcPct val="128571"/>
              </a:lnSpc>
              <a:spcBef>
                <a:spcPts val="1000"/>
              </a:spcBef>
              <a:spcAft>
                <a:spcPts val="0"/>
              </a:spcAft>
              <a:buClr>
                <a:srgbClr val="262626"/>
              </a:buClr>
              <a:buSzPts val="1400"/>
              <a:buFont typeface="Arial"/>
              <a:buChar char="•"/>
            </a:pPr>
            <a:r>
              <a:rPr lang="en-US"/>
              <a:t>Siêu dữ liệu (cấu trúc bảng và vị trí cho dữ liệu) được lưu trữ trong RDBMS</a:t>
            </a:r>
            <a:endParaRPr/>
          </a:p>
          <a:p>
            <a:pPr indent="-177800" lvl="0" marL="177800" rtl="0" algn="l">
              <a:lnSpc>
                <a:spcPct val="128571"/>
              </a:lnSpc>
              <a:spcBef>
                <a:spcPts val="1000"/>
              </a:spcBef>
              <a:spcAft>
                <a:spcPts val="0"/>
              </a:spcAft>
              <a:buClr>
                <a:srgbClr val="262626"/>
              </a:buClr>
              <a:buSzPts val="1400"/>
              <a:buFont typeface="Arial"/>
              <a:buChar char="•"/>
            </a:pPr>
            <a:r>
              <a:rPr lang="en-US"/>
              <a:t>Các bảng được tạo dưới dạng được quản lý hoặc bên ngoài</a:t>
            </a:r>
            <a:endParaRPr>
              <a:solidFill>
                <a:srgbClr val="000000"/>
              </a:solidFill>
            </a:endParaRPr>
          </a:p>
          <a:p>
            <a:pPr indent="-182563" lvl="1" marL="360363" rtl="0" algn="l">
              <a:lnSpc>
                <a:spcPct val="138461"/>
              </a:lnSpc>
              <a:spcBef>
                <a:spcPts val="200"/>
              </a:spcBef>
              <a:spcAft>
                <a:spcPts val="0"/>
              </a:spcAft>
              <a:buClr>
                <a:srgbClr val="262626"/>
              </a:buClr>
              <a:buSzPts val="1040"/>
              <a:buChar char="•"/>
            </a:pPr>
            <a:r>
              <a:rPr lang="en-US"/>
              <a:t>Quản lý: nếu bảng bị hủy, dữ liệu HDFS sẽ bị xóa</a:t>
            </a:r>
            <a:endParaRPr/>
          </a:p>
          <a:p>
            <a:pPr indent="-182563" lvl="1" marL="360363" rtl="0" algn="l">
              <a:lnSpc>
                <a:spcPct val="138461"/>
              </a:lnSpc>
              <a:spcBef>
                <a:spcPts val="200"/>
              </a:spcBef>
              <a:spcAft>
                <a:spcPts val="0"/>
              </a:spcAft>
              <a:buClr>
                <a:srgbClr val="262626"/>
              </a:buClr>
              <a:buSzPts val="1040"/>
              <a:buChar char="•"/>
            </a:pPr>
            <a:r>
              <a:rPr lang="en-US"/>
              <a:t>Bên ngoài: bảng bị hủy, chỉ lược đồ bảng bị xóa. Dữ liệu không bị xóa</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6" name="Shape 2056"/>
        <p:cNvGrpSpPr/>
        <p:nvPr/>
      </p:nvGrpSpPr>
      <p:grpSpPr>
        <a:xfrm>
          <a:off x="0" y="0"/>
          <a:ext cx="0" cy="0"/>
          <a:chOff x="0" y="0"/>
          <a:chExt cx="0" cy="0"/>
        </a:xfrm>
      </p:grpSpPr>
      <p:sp>
        <p:nvSpPr>
          <p:cNvPr id="2057" name="Google Shape;2057;p11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058" name="Google Shape;2058;p1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Cách thức hoạt động của Hive (2/3)</a:t>
            </a:r>
            <a:endParaRPr/>
          </a:p>
        </p:txBody>
      </p:sp>
      <p:sp>
        <p:nvSpPr>
          <p:cNvPr id="2059" name="Google Shape;2059;p1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060" name="Google Shape;2060;p11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Mô hình dữ liệu Hive và HDFS</a:t>
            </a:r>
            <a:endParaRPr/>
          </a:p>
        </p:txBody>
      </p:sp>
      <p:grpSp>
        <p:nvGrpSpPr>
          <p:cNvPr id="2061" name="Google Shape;2061;p117"/>
          <p:cNvGrpSpPr/>
          <p:nvPr/>
        </p:nvGrpSpPr>
        <p:grpSpPr>
          <a:xfrm>
            <a:off x="1398846" y="3099068"/>
            <a:ext cx="7108308" cy="3174732"/>
            <a:chOff x="1101013" y="2865880"/>
            <a:chExt cx="7492091" cy="3346138"/>
          </a:xfrm>
        </p:grpSpPr>
        <p:sp>
          <p:nvSpPr>
            <p:cNvPr id="2062" name="Google Shape;2062;p117"/>
            <p:cNvSpPr txBox="1"/>
            <p:nvPr/>
          </p:nvSpPr>
          <p:spPr>
            <a:xfrm>
              <a:off x="1553263" y="2865880"/>
              <a:ext cx="1209719" cy="233563"/>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1F45BC"/>
                </a:buClr>
                <a:buSzPts val="1280"/>
                <a:buFont typeface="Arial"/>
                <a:buNone/>
              </a:pPr>
              <a:r>
                <a:rPr lang="en-US" sz="1600" u="none" cap="none" strike="noStrike">
                  <a:solidFill>
                    <a:srgbClr val="1F45BC"/>
                  </a:solidFill>
                  <a:latin typeface="Arial"/>
                  <a:ea typeface="Arial"/>
                  <a:cs typeface="Arial"/>
                  <a:sym typeface="Arial"/>
                </a:rPr>
                <a:t>Cơ</a:t>
              </a:r>
              <a:r>
                <a:rPr lang="en-US" sz="1600" u="none" cap="none" strike="noStrike">
                  <a:solidFill>
                    <a:srgbClr val="1F45BC"/>
                  </a:solidFill>
                  <a:latin typeface="Arial"/>
                  <a:ea typeface="Arial"/>
                  <a:cs typeface="Arial"/>
                  <a:sym typeface="Arial"/>
                </a:rPr>
                <a:t> sở dữ liệu</a:t>
              </a:r>
              <a:endParaRPr sz="1600" u="none" cap="none" strike="noStrike">
                <a:solidFill>
                  <a:srgbClr val="1F45BC"/>
                </a:solidFill>
                <a:latin typeface="Arial"/>
                <a:ea typeface="Arial"/>
                <a:cs typeface="Arial"/>
                <a:sym typeface="Arial"/>
              </a:endParaRPr>
            </a:p>
          </p:txBody>
        </p:sp>
        <p:sp>
          <p:nvSpPr>
            <p:cNvPr id="2063" name="Google Shape;2063;p117"/>
            <p:cNvSpPr txBox="1"/>
            <p:nvPr/>
          </p:nvSpPr>
          <p:spPr>
            <a:xfrm>
              <a:off x="6126254" y="2865880"/>
              <a:ext cx="527140" cy="233563"/>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1F45BC"/>
                </a:buClr>
                <a:buSzPts val="1280"/>
                <a:buFont typeface="Arial"/>
                <a:buNone/>
              </a:pPr>
              <a:r>
                <a:rPr lang="en-US" sz="1600" u="none" cap="none" strike="noStrike">
                  <a:solidFill>
                    <a:srgbClr val="1F45BC"/>
                  </a:solidFill>
                  <a:latin typeface="Arial"/>
                  <a:ea typeface="Arial"/>
                  <a:cs typeface="Arial"/>
                  <a:sym typeface="Arial"/>
                </a:rPr>
                <a:t>HDFS</a:t>
              </a:r>
              <a:endParaRPr/>
            </a:p>
          </p:txBody>
        </p:sp>
        <p:grpSp>
          <p:nvGrpSpPr>
            <p:cNvPr id="2064" name="Google Shape;2064;p117"/>
            <p:cNvGrpSpPr/>
            <p:nvPr/>
          </p:nvGrpSpPr>
          <p:grpSpPr>
            <a:xfrm>
              <a:off x="1101013" y="3253231"/>
              <a:ext cx="2060519" cy="2585312"/>
              <a:chOff x="989233" y="3464782"/>
              <a:chExt cx="2060519" cy="2585312"/>
            </a:xfrm>
          </p:grpSpPr>
          <p:sp>
            <p:nvSpPr>
              <p:cNvPr id="2065" name="Google Shape;2065;p117"/>
              <p:cNvSpPr/>
              <p:nvPr/>
            </p:nvSpPr>
            <p:spPr>
              <a:xfrm>
                <a:off x="989233" y="3464782"/>
                <a:ext cx="2060519" cy="2585312"/>
              </a:xfrm>
              <a:prstGeom prst="can">
                <a:avLst>
                  <a:gd fmla="val 21713"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a:solidFill>
                    <a:srgbClr val="1F45BC"/>
                  </a:solidFill>
                  <a:latin typeface="Arial"/>
                  <a:ea typeface="Arial"/>
                  <a:cs typeface="Arial"/>
                  <a:sym typeface="Arial"/>
                </a:endParaRPr>
              </a:p>
              <a:p>
                <a:pPr indent="0" lvl="0" marL="0" marR="0" rtl="0" algn="ctr">
                  <a:lnSpc>
                    <a:spcPct val="100000"/>
                  </a:lnSpc>
                  <a:spcBef>
                    <a:spcPts val="0"/>
                  </a:spcBef>
                  <a:spcAft>
                    <a:spcPts val="0"/>
                  </a:spcAft>
                  <a:buClr>
                    <a:srgbClr val="1F45BC"/>
                  </a:buClr>
                  <a:buSzPts val="1400"/>
                  <a:buFont typeface="Arial"/>
                  <a:buNone/>
                </a:pPr>
                <a:r>
                  <a:rPr lang="en-US" sz="1400" u="none" cap="none" strike="noStrike">
                    <a:solidFill>
                      <a:srgbClr val="1F45BC"/>
                    </a:solidFill>
                    <a:latin typeface="Arial"/>
                    <a:ea typeface="Arial"/>
                    <a:cs typeface="Arial"/>
                    <a:sym typeface="Arial"/>
                  </a:rPr>
                  <a:t>Bảng</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sp>
            <p:nvSpPr>
              <p:cNvPr id="2066" name="Google Shape;2066;p117"/>
              <p:cNvSpPr/>
              <p:nvPr/>
            </p:nvSpPr>
            <p:spPr>
              <a:xfrm>
                <a:off x="1242640" y="4106081"/>
                <a:ext cx="1553705" cy="1759709"/>
              </a:xfrm>
              <a:prstGeom prst="roundRect">
                <a:avLst>
                  <a:gd fmla="val 16667" name="adj"/>
                </a:avLst>
              </a:prstGeom>
              <a:solidFill>
                <a:srgbClr val="ABCBFF"/>
              </a:solidFill>
              <a:ln cap="flat" cmpd="sng" w="12700">
                <a:solidFill>
                  <a:srgbClr val="1F45BC"/>
                </a:solidFill>
                <a:prstDash val="dot"/>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Bảng khách hàng</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sp>
            <p:nvSpPr>
              <p:cNvPr id="2067" name="Google Shape;2067;p117"/>
              <p:cNvSpPr/>
              <p:nvPr/>
            </p:nvSpPr>
            <p:spPr>
              <a:xfrm>
                <a:off x="1340105" y="4556775"/>
                <a:ext cx="1358775" cy="1167935"/>
              </a:xfrm>
              <a:prstGeom prst="roundRect">
                <a:avLst>
                  <a:gd fmla="val 16667" name="adj"/>
                </a:avLst>
              </a:prstGeom>
              <a:solidFill>
                <a:srgbClr val="E9F2FC"/>
              </a:solidFill>
              <a:ln cap="flat" cmpd="sng" w="12700">
                <a:solidFill>
                  <a:srgbClr val="1F45BC"/>
                </a:solidFill>
                <a:prstDash val="dot"/>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California</a:t>
                </a:r>
                <a:endParaRPr/>
              </a:p>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u="none" cap="none" strike="noStrike">
                  <a:solidFill>
                    <a:srgbClr val="1F45BC"/>
                  </a:solidFill>
                  <a:latin typeface="Arial"/>
                  <a:ea typeface="Arial"/>
                  <a:cs typeface="Arial"/>
                  <a:sym typeface="Arial"/>
                </a:endParaRPr>
              </a:p>
            </p:txBody>
          </p:sp>
          <p:grpSp>
            <p:nvGrpSpPr>
              <p:cNvPr id="2068" name="Google Shape;2068;p117"/>
              <p:cNvGrpSpPr/>
              <p:nvPr/>
            </p:nvGrpSpPr>
            <p:grpSpPr>
              <a:xfrm>
                <a:off x="1577840" y="5125750"/>
                <a:ext cx="883304" cy="515140"/>
                <a:chOff x="1465436" y="4971092"/>
                <a:chExt cx="1355840" cy="790719"/>
              </a:xfrm>
            </p:grpSpPr>
            <p:sp>
              <p:nvSpPr>
                <p:cNvPr id="2069" name="Google Shape;2069;p117"/>
                <p:cNvSpPr/>
                <p:nvPr/>
              </p:nvSpPr>
              <p:spPr>
                <a:xfrm>
                  <a:off x="1465436" y="4971092"/>
                  <a:ext cx="1096761" cy="553653"/>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Hash #</a:t>
                  </a:r>
                  <a:endParaRPr/>
                </a:p>
              </p:txBody>
            </p:sp>
            <p:sp>
              <p:nvSpPr>
                <p:cNvPr id="2070" name="Google Shape;2070;p117"/>
                <p:cNvSpPr/>
                <p:nvPr/>
              </p:nvSpPr>
              <p:spPr>
                <a:xfrm>
                  <a:off x="1540789" y="5046444"/>
                  <a:ext cx="1096761" cy="553655"/>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Hash #</a:t>
                  </a:r>
                  <a:endParaRPr/>
                </a:p>
              </p:txBody>
            </p:sp>
            <p:sp>
              <p:nvSpPr>
                <p:cNvPr id="2071" name="Google Shape;2071;p117"/>
                <p:cNvSpPr/>
                <p:nvPr/>
              </p:nvSpPr>
              <p:spPr>
                <a:xfrm>
                  <a:off x="1627148" y="5121797"/>
                  <a:ext cx="1096761" cy="553655"/>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Hash #</a:t>
                  </a:r>
                  <a:endParaRPr/>
                </a:p>
              </p:txBody>
            </p:sp>
            <p:sp>
              <p:nvSpPr>
                <p:cNvPr id="2072" name="Google Shape;2072;p117"/>
                <p:cNvSpPr/>
                <p:nvPr/>
              </p:nvSpPr>
              <p:spPr>
                <a:xfrm>
                  <a:off x="1724515" y="5208156"/>
                  <a:ext cx="1096761" cy="553655"/>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grpSp>
        </p:grpSp>
        <p:sp>
          <p:nvSpPr>
            <p:cNvPr id="2073" name="Google Shape;2073;p117"/>
            <p:cNvSpPr/>
            <p:nvPr/>
          </p:nvSpPr>
          <p:spPr>
            <a:xfrm>
              <a:off x="3420683" y="3913415"/>
              <a:ext cx="1073234" cy="1321207"/>
            </a:xfrm>
            <a:prstGeom prst="rightArrow">
              <a:avLst>
                <a:gd fmla="val 50000" name="adj1"/>
                <a:gd fmla="val 50000" name="adj2"/>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sp>
          <p:nvSpPr>
            <p:cNvPr id="2074" name="Google Shape;2074;p117"/>
            <p:cNvSpPr/>
            <p:nvPr/>
          </p:nvSpPr>
          <p:spPr>
            <a:xfrm>
              <a:off x="4491990" y="3252913"/>
              <a:ext cx="1306159" cy="554417"/>
            </a:xfrm>
            <a:prstGeom prst="roundRect">
              <a:avLst>
                <a:gd fmla="val 16667"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Bảng</a:t>
              </a:r>
              <a:r>
                <a:rPr lang="en-US" sz="1200" u="none" cap="none" strike="noStrike">
                  <a:solidFill>
                    <a:srgbClr val="1F45BC"/>
                  </a:solidFill>
                  <a:latin typeface="Arial"/>
                  <a:ea typeface="Arial"/>
                  <a:cs typeface="Arial"/>
                  <a:sym typeface="Arial"/>
                </a:rPr>
                <a:t> </a:t>
              </a:r>
              <a:endParaRPr sz="1200" u="none" cap="none" strike="noStrike">
                <a:solidFill>
                  <a:srgbClr val="1F45BC"/>
                </a:solidFill>
                <a:latin typeface="Arial"/>
                <a:ea typeface="Arial"/>
                <a:cs typeface="Arial"/>
                <a:sym typeface="Arial"/>
              </a:endParaRPr>
            </a:p>
          </p:txBody>
        </p:sp>
        <p:sp>
          <p:nvSpPr>
            <p:cNvPr id="2075" name="Google Shape;2075;p117"/>
            <p:cNvSpPr/>
            <p:nvPr/>
          </p:nvSpPr>
          <p:spPr>
            <a:xfrm>
              <a:off x="4491990" y="3643031"/>
              <a:ext cx="1306159" cy="294986"/>
            </a:xfrm>
            <a:prstGeom prst="roundRect">
              <a:avLst>
                <a:gd fmla="val 16667" name="adj"/>
              </a:avLst>
            </a:prstGeom>
            <a:solidFill>
              <a:srgbClr val="ABCBFF"/>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Khách</a:t>
              </a:r>
              <a:r>
                <a:rPr lang="en-US" sz="1200" u="none" cap="none" strike="noStrike">
                  <a:solidFill>
                    <a:srgbClr val="1F45BC"/>
                  </a:solidFill>
                  <a:latin typeface="Arial"/>
                  <a:ea typeface="Arial"/>
                  <a:cs typeface="Arial"/>
                  <a:sym typeface="Arial"/>
                </a:rPr>
                <a:t> hàng</a:t>
              </a:r>
              <a:endParaRPr sz="1200" u="none" cap="none" strike="noStrike">
                <a:solidFill>
                  <a:srgbClr val="1F45BC"/>
                </a:solidFill>
                <a:latin typeface="Arial"/>
                <a:ea typeface="Arial"/>
                <a:cs typeface="Arial"/>
                <a:sym typeface="Arial"/>
              </a:endParaRPr>
            </a:p>
          </p:txBody>
        </p:sp>
        <p:sp>
          <p:nvSpPr>
            <p:cNvPr id="2076" name="Google Shape;2076;p117"/>
            <p:cNvSpPr/>
            <p:nvPr/>
          </p:nvSpPr>
          <p:spPr>
            <a:xfrm>
              <a:off x="5559086" y="4591700"/>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Arizona</a:t>
              </a:r>
              <a:endParaRPr sz="1200" u="none" cap="none" strike="noStrike">
                <a:solidFill>
                  <a:srgbClr val="1F45BC"/>
                </a:solidFill>
                <a:latin typeface="Arial"/>
                <a:ea typeface="Arial"/>
                <a:cs typeface="Arial"/>
                <a:sym typeface="Arial"/>
              </a:endParaRPr>
            </a:p>
          </p:txBody>
        </p:sp>
        <p:sp>
          <p:nvSpPr>
            <p:cNvPr id="2077" name="Google Shape;2077;p117"/>
            <p:cNvSpPr/>
            <p:nvPr/>
          </p:nvSpPr>
          <p:spPr>
            <a:xfrm>
              <a:off x="5559086" y="5072232"/>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California</a:t>
              </a:r>
              <a:endParaRPr/>
            </a:p>
          </p:txBody>
        </p:sp>
        <p:grpSp>
          <p:nvGrpSpPr>
            <p:cNvPr id="2078" name="Google Shape;2078;p117"/>
            <p:cNvGrpSpPr/>
            <p:nvPr/>
          </p:nvGrpSpPr>
          <p:grpSpPr>
            <a:xfrm>
              <a:off x="6554064" y="5673359"/>
              <a:ext cx="1200796" cy="538659"/>
              <a:chOff x="6554064" y="5673359"/>
              <a:chExt cx="1200796" cy="538659"/>
            </a:xfrm>
          </p:grpSpPr>
          <p:sp>
            <p:nvSpPr>
              <p:cNvPr id="2079" name="Google Shape;2079;p117"/>
              <p:cNvSpPr/>
              <p:nvPr/>
            </p:nvSpPr>
            <p:spPr>
              <a:xfrm>
                <a:off x="6554064" y="5673359"/>
                <a:ext cx="1200796" cy="24367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sp>
            <p:nvSpPr>
              <p:cNvPr id="2080" name="Google Shape;2080;p117"/>
              <p:cNvSpPr/>
              <p:nvPr/>
            </p:nvSpPr>
            <p:spPr>
              <a:xfrm>
                <a:off x="6554064" y="5968345"/>
                <a:ext cx="1200796" cy="24367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grpSp>
        <p:grpSp>
          <p:nvGrpSpPr>
            <p:cNvPr id="2081" name="Google Shape;2081;p117"/>
            <p:cNvGrpSpPr/>
            <p:nvPr/>
          </p:nvGrpSpPr>
          <p:grpSpPr>
            <a:xfrm>
              <a:off x="5145069" y="3938017"/>
              <a:ext cx="525012" cy="1348205"/>
              <a:chOff x="5145069" y="3938017"/>
              <a:chExt cx="525012" cy="1348205"/>
            </a:xfrm>
          </p:grpSpPr>
          <p:cxnSp>
            <p:nvCxnSpPr>
              <p:cNvPr id="2082" name="Google Shape;2082;p117"/>
              <p:cNvCxnSpPr/>
              <p:nvPr/>
            </p:nvCxnSpPr>
            <p:spPr>
              <a:xfrm flipH="1" rot="-5400000">
                <a:off x="5211833" y="3871252"/>
                <a:ext cx="391483" cy="525012"/>
              </a:xfrm>
              <a:prstGeom prst="bentConnector2">
                <a:avLst/>
              </a:prstGeom>
              <a:noFill/>
              <a:ln cap="flat" cmpd="sng" w="19050">
                <a:solidFill>
                  <a:srgbClr val="1F45BC"/>
                </a:solidFill>
                <a:prstDash val="solid"/>
                <a:miter lim="800000"/>
                <a:headEnd len="sm" w="sm" type="none"/>
                <a:tailEnd len="sm" w="sm" type="none"/>
              </a:ln>
            </p:spPr>
          </p:cxnSp>
          <p:cxnSp>
            <p:nvCxnSpPr>
              <p:cNvPr id="2083" name="Google Shape;2083;p117"/>
              <p:cNvCxnSpPr/>
              <p:nvPr/>
            </p:nvCxnSpPr>
            <p:spPr>
              <a:xfrm flipH="1" rot="-5400000">
                <a:off x="4918242" y="4164844"/>
                <a:ext cx="867671" cy="414017"/>
              </a:xfrm>
              <a:prstGeom prst="bentConnector2">
                <a:avLst/>
              </a:prstGeom>
              <a:noFill/>
              <a:ln cap="flat" cmpd="sng" w="19050">
                <a:solidFill>
                  <a:srgbClr val="1F45BC"/>
                </a:solidFill>
                <a:prstDash val="solid"/>
                <a:miter lim="800000"/>
                <a:headEnd len="sm" w="sm" type="none"/>
                <a:tailEnd len="sm" w="sm" type="none"/>
              </a:ln>
            </p:spPr>
          </p:cxnSp>
          <p:cxnSp>
            <p:nvCxnSpPr>
              <p:cNvPr id="2084" name="Google Shape;2084;p117"/>
              <p:cNvCxnSpPr/>
              <p:nvPr/>
            </p:nvCxnSpPr>
            <p:spPr>
              <a:xfrm flipH="1" rot="-5400000">
                <a:off x="4677976" y="4405111"/>
                <a:ext cx="1348204" cy="414017"/>
              </a:xfrm>
              <a:prstGeom prst="bentConnector2">
                <a:avLst/>
              </a:prstGeom>
              <a:noFill/>
              <a:ln cap="flat" cmpd="sng" w="19050">
                <a:solidFill>
                  <a:srgbClr val="1F45BC"/>
                </a:solidFill>
                <a:prstDash val="solid"/>
                <a:miter lim="800000"/>
                <a:headEnd len="sm" w="sm" type="none"/>
                <a:tailEnd len="sm" w="sm" type="none"/>
              </a:ln>
            </p:spPr>
          </p:cxnSp>
        </p:grpSp>
        <p:grpSp>
          <p:nvGrpSpPr>
            <p:cNvPr id="2085" name="Google Shape;2085;p117"/>
            <p:cNvGrpSpPr/>
            <p:nvPr/>
          </p:nvGrpSpPr>
          <p:grpSpPr>
            <a:xfrm>
              <a:off x="6159484" y="5500209"/>
              <a:ext cx="394580" cy="589972"/>
              <a:chOff x="6159484" y="5500209"/>
              <a:chExt cx="394580" cy="589972"/>
            </a:xfrm>
          </p:grpSpPr>
          <p:cxnSp>
            <p:nvCxnSpPr>
              <p:cNvPr id="2086" name="Google Shape;2086;p117"/>
              <p:cNvCxnSpPr/>
              <p:nvPr/>
            </p:nvCxnSpPr>
            <p:spPr>
              <a:xfrm flipH="1" rot="-5400000">
                <a:off x="6209281" y="5450412"/>
                <a:ext cx="294986" cy="394580"/>
              </a:xfrm>
              <a:prstGeom prst="bentConnector2">
                <a:avLst/>
              </a:prstGeom>
              <a:noFill/>
              <a:ln cap="flat" cmpd="sng" w="19050">
                <a:solidFill>
                  <a:srgbClr val="1F45BC"/>
                </a:solidFill>
                <a:prstDash val="solid"/>
                <a:miter lim="800000"/>
                <a:headEnd len="sm" w="sm" type="none"/>
                <a:tailEnd len="sm" w="sm" type="none"/>
              </a:ln>
            </p:spPr>
          </p:cxnSp>
          <p:cxnSp>
            <p:nvCxnSpPr>
              <p:cNvPr id="2087" name="Google Shape;2087;p117"/>
              <p:cNvCxnSpPr/>
              <p:nvPr/>
            </p:nvCxnSpPr>
            <p:spPr>
              <a:xfrm flipH="1" rot="-5400000">
                <a:off x="6061788" y="5597905"/>
                <a:ext cx="589972" cy="394580"/>
              </a:xfrm>
              <a:prstGeom prst="bentConnector2">
                <a:avLst/>
              </a:prstGeom>
              <a:noFill/>
              <a:ln cap="flat" cmpd="sng" w="19050">
                <a:solidFill>
                  <a:srgbClr val="1F45BC"/>
                </a:solidFill>
                <a:prstDash val="solid"/>
                <a:miter lim="800000"/>
                <a:headEnd len="sm" w="sm" type="none"/>
                <a:tailEnd len="sm" w="sm" type="none"/>
              </a:ln>
            </p:spPr>
          </p:cxnSp>
        </p:grpSp>
        <p:sp>
          <p:nvSpPr>
            <p:cNvPr id="2088" name="Google Shape;2088;p117"/>
            <p:cNvSpPr/>
            <p:nvPr/>
          </p:nvSpPr>
          <p:spPr>
            <a:xfrm>
              <a:off x="5559087" y="4115512"/>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New York</a:t>
              </a:r>
              <a:endParaRPr sz="1200" u="none" cap="none" strike="noStrike">
                <a:solidFill>
                  <a:srgbClr val="1F45BC"/>
                </a:solidFill>
                <a:latin typeface="Arial"/>
                <a:ea typeface="Arial"/>
                <a:cs typeface="Arial"/>
                <a:sym typeface="Arial"/>
              </a:endParaRPr>
            </a:p>
          </p:txBody>
        </p:sp>
        <p:sp>
          <p:nvSpPr>
            <p:cNvPr id="2089" name="Google Shape;2089;p117"/>
            <p:cNvSpPr txBox="1"/>
            <p:nvPr/>
          </p:nvSpPr>
          <p:spPr>
            <a:xfrm>
              <a:off x="5935523" y="3524030"/>
              <a:ext cx="1679413" cy="20436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00">
                  <a:solidFill>
                    <a:srgbClr val="1F45BC"/>
                  </a:solidFill>
                  <a:latin typeface="Arial"/>
                  <a:ea typeface="Arial"/>
                  <a:cs typeface="Arial"/>
                  <a:sym typeface="Arial"/>
                </a:rPr>
                <a:t>Mỗi Bảng = Thư mục</a:t>
              </a:r>
              <a:endParaRPr sz="1400" u="none" cap="none" strike="noStrike">
                <a:solidFill>
                  <a:srgbClr val="1F45BC"/>
                </a:solidFill>
                <a:latin typeface="Arial"/>
                <a:ea typeface="Arial"/>
                <a:cs typeface="Arial"/>
                <a:sym typeface="Arial"/>
              </a:endParaRPr>
            </a:p>
          </p:txBody>
        </p:sp>
        <p:sp>
          <p:nvSpPr>
            <p:cNvPr id="2090" name="Google Shape;2090;p117"/>
            <p:cNvSpPr txBox="1"/>
            <p:nvPr/>
          </p:nvSpPr>
          <p:spPr>
            <a:xfrm>
              <a:off x="6858562" y="4608981"/>
              <a:ext cx="1353423" cy="454151"/>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00">
                  <a:solidFill>
                    <a:srgbClr val="1F45BC"/>
                  </a:solidFill>
                  <a:latin typeface="Arial"/>
                  <a:ea typeface="Arial"/>
                  <a:cs typeface="Arial"/>
                  <a:sym typeface="Arial"/>
                </a:rPr>
                <a:t>Phân vùng</a:t>
              </a:r>
              <a:endParaRPr/>
            </a:p>
            <a:p>
              <a:pPr indent="0" lvl="0" marL="0" marR="0" rtl="0" algn="l">
                <a:lnSpc>
                  <a:spcPct val="90000"/>
                </a:lnSpc>
                <a:spcBef>
                  <a:spcPts val="280"/>
                </a:spcBef>
                <a:spcAft>
                  <a:spcPts val="0"/>
                </a:spcAft>
                <a:buNone/>
              </a:pPr>
              <a:r>
                <a:rPr lang="en-US" sz="1400">
                  <a:solidFill>
                    <a:srgbClr val="1F45BC"/>
                  </a:solidFill>
                  <a:latin typeface="Arial"/>
                  <a:ea typeface="Arial"/>
                  <a:cs typeface="Arial"/>
                  <a:sym typeface="Arial"/>
                </a:rPr>
                <a:t>(Tiểu thư mục)</a:t>
              </a:r>
              <a:endParaRPr sz="1400" u="none" cap="none" strike="noStrike">
                <a:solidFill>
                  <a:srgbClr val="1F45BC"/>
                </a:solidFill>
                <a:latin typeface="Arial"/>
                <a:ea typeface="Arial"/>
                <a:cs typeface="Arial"/>
                <a:sym typeface="Arial"/>
              </a:endParaRPr>
            </a:p>
          </p:txBody>
        </p:sp>
        <p:sp>
          <p:nvSpPr>
            <p:cNvPr id="2091" name="Google Shape;2091;p117"/>
            <p:cNvSpPr txBox="1"/>
            <p:nvPr/>
          </p:nvSpPr>
          <p:spPr>
            <a:xfrm>
              <a:off x="7879127" y="5705760"/>
              <a:ext cx="713977" cy="454151"/>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1F45BC"/>
                </a:buClr>
                <a:buSzPts val="1120"/>
                <a:buFont typeface="Arial"/>
                <a:buNone/>
              </a:pPr>
              <a:r>
                <a:rPr lang="en-US" sz="1400" u="none" cap="none" strike="noStrike">
                  <a:solidFill>
                    <a:srgbClr val="1F45BC"/>
                  </a:solidFill>
                  <a:latin typeface="Arial"/>
                  <a:ea typeface="Arial"/>
                  <a:cs typeface="Arial"/>
                  <a:sym typeface="Arial"/>
                </a:rPr>
                <a:t>Buckets</a:t>
              </a:r>
              <a:endParaRPr/>
            </a:p>
            <a:p>
              <a:pPr indent="0" lvl="0" marL="0" marR="0" rtl="0" algn="l">
                <a:lnSpc>
                  <a:spcPct val="90000"/>
                </a:lnSpc>
                <a:spcBef>
                  <a:spcPts val="280"/>
                </a:spcBef>
                <a:spcAft>
                  <a:spcPts val="0"/>
                </a:spcAft>
                <a:buClr>
                  <a:srgbClr val="1F45BC"/>
                </a:buClr>
                <a:buSzPts val="1120"/>
                <a:buFont typeface="Arial"/>
                <a:buNone/>
              </a:pPr>
              <a:r>
                <a:rPr lang="en-US" sz="1400" u="none" cap="none" strike="noStrike">
                  <a:solidFill>
                    <a:srgbClr val="1F45BC"/>
                  </a:solidFill>
                  <a:latin typeface="Arial"/>
                  <a:ea typeface="Arial"/>
                  <a:cs typeface="Arial"/>
                  <a:sym typeface="Arial"/>
                </a:rPr>
                <a:t>(Tệp)</a:t>
              </a:r>
              <a:endParaRPr/>
            </a:p>
          </p:txBody>
        </p:sp>
      </p:gr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11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098" name="Google Shape;2098;p1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Cách thức hoạt động của Hive (3/3)</a:t>
            </a:r>
            <a:endParaRPr/>
          </a:p>
        </p:txBody>
      </p:sp>
      <p:sp>
        <p:nvSpPr>
          <p:cNvPr id="2099" name="Google Shape;2099;p1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100" name="Google Shape;2100;p11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sử dụng metastore để xác định lược đồ dữ liệu và vị trí</a:t>
            </a:r>
            <a:endParaRPr/>
          </a:p>
          <a:p>
            <a:pPr indent="-177800" lvl="0" marL="177800" rtl="0" algn="l">
              <a:lnSpc>
                <a:spcPct val="128571"/>
              </a:lnSpc>
              <a:spcBef>
                <a:spcPts val="1000"/>
              </a:spcBef>
              <a:spcAft>
                <a:spcPts val="0"/>
              </a:spcAft>
              <a:buClr>
                <a:srgbClr val="262626"/>
              </a:buClr>
              <a:buSzPts val="1400"/>
              <a:buFont typeface="Arial"/>
              <a:buChar char="•"/>
            </a:pPr>
            <a:r>
              <a:rPr lang="en-US"/>
              <a:t>Bản thân truy vấn hoạt động trên dữ liệu được lưu trữ trong hệ thống tệp (thường là HDFS)</a:t>
            </a:r>
            <a:endParaRPr/>
          </a:p>
        </p:txBody>
      </p:sp>
      <p:grpSp>
        <p:nvGrpSpPr>
          <p:cNvPr id="2101" name="Google Shape;2101;p118"/>
          <p:cNvGrpSpPr/>
          <p:nvPr/>
        </p:nvGrpSpPr>
        <p:grpSpPr>
          <a:xfrm>
            <a:off x="1398846" y="3099068"/>
            <a:ext cx="7108308" cy="3174732"/>
            <a:chOff x="1101013" y="2865880"/>
            <a:chExt cx="7492091" cy="3346138"/>
          </a:xfrm>
        </p:grpSpPr>
        <p:sp>
          <p:nvSpPr>
            <p:cNvPr id="2102" name="Google Shape;2102;p118"/>
            <p:cNvSpPr txBox="1"/>
            <p:nvPr/>
          </p:nvSpPr>
          <p:spPr>
            <a:xfrm>
              <a:off x="1553264" y="2865880"/>
              <a:ext cx="1209719" cy="233563"/>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1F45BC"/>
                </a:buClr>
                <a:buSzPts val="1280"/>
                <a:buFont typeface="Arial"/>
                <a:buNone/>
              </a:pPr>
              <a:r>
                <a:rPr lang="en-US" sz="1600" u="none" cap="none" strike="noStrike">
                  <a:solidFill>
                    <a:srgbClr val="1F45BC"/>
                  </a:solidFill>
                  <a:latin typeface="Arial"/>
                  <a:ea typeface="Arial"/>
                  <a:cs typeface="Arial"/>
                  <a:sym typeface="Arial"/>
                </a:rPr>
                <a:t>Cơ</a:t>
              </a:r>
              <a:r>
                <a:rPr lang="en-US" sz="1600" u="none" cap="none" strike="noStrike">
                  <a:solidFill>
                    <a:srgbClr val="1F45BC"/>
                  </a:solidFill>
                  <a:latin typeface="Arial"/>
                  <a:ea typeface="Arial"/>
                  <a:cs typeface="Arial"/>
                  <a:sym typeface="Arial"/>
                </a:rPr>
                <a:t> sở dữ liệu</a:t>
              </a:r>
              <a:endParaRPr sz="1600" u="none" cap="none" strike="noStrike">
                <a:solidFill>
                  <a:srgbClr val="1F45BC"/>
                </a:solidFill>
                <a:latin typeface="Arial"/>
                <a:ea typeface="Arial"/>
                <a:cs typeface="Arial"/>
                <a:sym typeface="Arial"/>
              </a:endParaRPr>
            </a:p>
          </p:txBody>
        </p:sp>
        <p:sp>
          <p:nvSpPr>
            <p:cNvPr id="2103" name="Google Shape;2103;p118"/>
            <p:cNvSpPr txBox="1"/>
            <p:nvPr/>
          </p:nvSpPr>
          <p:spPr>
            <a:xfrm>
              <a:off x="6126254" y="2865880"/>
              <a:ext cx="527140" cy="233563"/>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1F45BC"/>
                </a:buClr>
                <a:buSzPts val="1280"/>
                <a:buFont typeface="Arial"/>
                <a:buNone/>
              </a:pPr>
              <a:r>
                <a:rPr lang="en-US" sz="1600" u="none" cap="none" strike="noStrike">
                  <a:solidFill>
                    <a:srgbClr val="1F45BC"/>
                  </a:solidFill>
                  <a:latin typeface="Arial"/>
                  <a:ea typeface="Arial"/>
                  <a:cs typeface="Arial"/>
                  <a:sym typeface="Arial"/>
                </a:rPr>
                <a:t>HDFS</a:t>
              </a:r>
              <a:endParaRPr/>
            </a:p>
          </p:txBody>
        </p:sp>
        <p:grpSp>
          <p:nvGrpSpPr>
            <p:cNvPr id="2104" name="Google Shape;2104;p118"/>
            <p:cNvGrpSpPr/>
            <p:nvPr/>
          </p:nvGrpSpPr>
          <p:grpSpPr>
            <a:xfrm>
              <a:off x="1101013" y="3253231"/>
              <a:ext cx="2060519" cy="2585312"/>
              <a:chOff x="989233" y="3464782"/>
              <a:chExt cx="2060519" cy="2585312"/>
            </a:xfrm>
          </p:grpSpPr>
          <p:sp>
            <p:nvSpPr>
              <p:cNvPr id="2105" name="Google Shape;2105;p118"/>
              <p:cNvSpPr/>
              <p:nvPr/>
            </p:nvSpPr>
            <p:spPr>
              <a:xfrm>
                <a:off x="989233" y="3464782"/>
                <a:ext cx="2060519" cy="2585312"/>
              </a:xfrm>
              <a:prstGeom prst="can">
                <a:avLst>
                  <a:gd fmla="val 21713"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a:solidFill>
                    <a:srgbClr val="1F45BC"/>
                  </a:solidFill>
                  <a:latin typeface="Arial"/>
                  <a:ea typeface="Arial"/>
                  <a:cs typeface="Arial"/>
                  <a:sym typeface="Arial"/>
                </a:endParaRPr>
              </a:p>
              <a:p>
                <a:pPr indent="0" lvl="0" marL="0" marR="0" rtl="0" algn="ctr">
                  <a:lnSpc>
                    <a:spcPct val="100000"/>
                  </a:lnSpc>
                  <a:spcBef>
                    <a:spcPts val="0"/>
                  </a:spcBef>
                  <a:spcAft>
                    <a:spcPts val="0"/>
                  </a:spcAft>
                  <a:buClr>
                    <a:srgbClr val="1F45BC"/>
                  </a:buClr>
                  <a:buSzPts val="1400"/>
                  <a:buFont typeface="Arial"/>
                  <a:buNone/>
                </a:pPr>
                <a:r>
                  <a:rPr lang="en-US" sz="1400" u="none" cap="none" strike="noStrike">
                    <a:solidFill>
                      <a:srgbClr val="1F45BC"/>
                    </a:solidFill>
                    <a:latin typeface="Arial"/>
                    <a:ea typeface="Arial"/>
                    <a:cs typeface="Arial"/>
                    <a:sym typeface="Arial"/>
                  </a:rPr>
                  <a:t>Bảng</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sp>
            <p:nvSpPr>
              <p:cNvPr id="2106" name="Google Shape;2106;p118"/>
              <p:cNvSpPr/>
              <p:nvPr/>
            </p:nvSpPr>
            <p:spPr>
              <a:xfrm>
                <a:off x="1242640" y="4106081"/>
                <a:ext cx="1553705" cy="1759709"/>
              </a:xfrm>
              <a:prstGeom prst="roundRect">
                <a:avLst>
                  <a:gd fmla="val 16667" name="adj"/>
                </a:avLst>
              </a:prstGeom>
              <a:solidFill>
                <a:srgbClr val="ABCBFF"/>
              </a:solidFill>
              <a:ln cap="flat" cmpd="sng" w="12700">
                <a:solidFill>
                  <a:srgbClr val="1F45BC"/>
                </a:solidFill>
                <a:prstDash val="dot"/>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Bảng</a:t>
                </a:r>
                <a:r>
                  <a:rPr lang="en-US" sz="1200" u="none" cap="none" strike="noStrike">
                    <a:solidFill>
                      <a:srgbClr val="1F45BC"/>
                    </a:solidFill>
                    <a:latin typeface="Arial"/>
                    <a:ea typeface="Arial"/>
                    <a:cs typeface="Arial"/>
                    <a:sym typeface="Arial"/>
                  </a:rPr>
                  <a:t> khách hàng</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sp>
            <p:nvSpPr>
              <p:cNvPr id="2107" name="Google Shape;2107;p118"/>
              <p:cNvSpPr/>
              <p:nvPr/>
            </p:nvSpPr>
            <p:spPr>
              <a:xfrm>
                <a:off x="1340105" y="4556775"/>
                <a:ext cx="1358775" cy="1167935"/>
              </a:xfrm>
              <a:prstGeom prst="roundRect">
                <a:avLst>
                  <a:gd fmla="val 16667" name="adj"/>
                </a:avLst>
              </a:prstGeom>
              <a:solidFill>
                <a:srgbClr val="E9F2FC"/>
              </a:solidFill>
              <a:ln cap="flat" cmpd="sng" w="12700">
                <a:solidFill>
                  <a:srgbClr val="1F45BC"/>
                </a:solidFill>
                <a:prstDash val="dot"/>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Khách</a:t>
                </a:r>
                <a:r>
                  <a:rPr lang="en-US" sz="1200" u="none" cap="none" strike="noStrike">
                    <a:solidFill>
                      <a:srgbClr val="1F45BC"/>
                    </a:solidFill>
                    <a:latin typeface="Arial"/>
                    <a:ea typeface="Arial"/>
                    <a:cs typeface="Arial"/>
                    <a:sym typeface="Arial"/>
                  </a:rPr>
                  <a:t> hàng</a:t>
                </a:r>
                <a:r>
                  <a:rPr lang="en-US" sz="1200" u="none" cap="none" strike="noStrike">
                    <a:solidFill>
                      <a:srgbClr val="1F45BC"/>
                    </a:solidFill>
                    <a:latin typeface="Arial"/>
                    <a:ea typeface="Arial"/>
                    <a:cs typeface="Arial"/>
                    <a:sym typeface="Arial"/>
                  </a:rPr>
                  <a:t> California</a:t>
                </a:r>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grpSp>
            <p:nvGrpSpPr>
              <p:cNvPr id="2108" name="Google Shape;2108;p118"/>
              <p:cNvGrpSpPr/>
              <p:nvPr/>
            </p:nvGrpSpPr>
            <p:grpSpPr>
              <a:xfrm>
                <a:off x="1577840" y="5125750"/>
                <a:ext cx="883304" cy="515140"/>
                <a:chOff x="1465436" y="4971092"/>
                <a:chExt cx="1355840" cy="790719"/>
              </a:xfrm>
            </p:grpSpPr>
            <p:sp>
              <p:nvSpPr>
                <p:cNvPr id="2109" name="Google Shape;2109;p118"/>
                <p:cNvSpPr/>
                <p:nvPr/>
              </p:nvSpPr>
              <p:spPr>
                <a:xfrm>
                  <a:off x="1465436" y="4971092"/>
                  <a:ext cx="1096761" cy="553653"/>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Hash #</a:t>
                  </a:r>
                  <a:endParaRPr/>
                </a:p>
              </p:txBody>
            </p:sp>
            <p:sp>
              <p:nvSpPr>
                <p:cNvPr id="2110" name="Google Shape;2110;p118"/>
                <p:cNvSpPr/>
                <p:nvPr/>
              </p:nvSpPr>
              <p:spPr>
                <a:xfrm>
                  <a:off x="1540789" y="5046444"/>
                  <a:ext cx="1096761" cy="553655"/>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Hash #</a:t>
                  </a:r>
                  <a:endParaRPr/>
                </a:p>
              </p:txBody>
            </p:sp>
            <p:sp>
              <p:nvSpPr>
                <p:cNvPr id="2111" name="Google Shape;2111;p118"/>
                <p:cNvSpPr/>
                <p:nvPr/>
              </p:nvSpPr>
              <p:spPr>
                <a:xfrm>
                  <a:off x="1627148" y="5121797"/>
                  <a:ext cx="1096761" cy="553655"/>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Hash #</a:t>
                  </a:r>
                  <a:endParaRPr/>
                </a:p>
              </p:txBody>
            </p:sp>
            <p:sp>
              <p:nvSpPr>
                <p:cNvPr id="2112" name="Google Shape;2112;p118"/>
                <p:cNvSpPr/>
                <p:nvPr/>
              </p:nvSpPr>
              <p:spPr>
                <a:xfrm>
                  <a:off x="1724515" y="5208156"/>
                  <a:ext cx="1096761" cy="553655"/>
                </a:xfrm>
                <a:prstGeom prst="roundRect">
                  <a:avLst>
                    <a:gd fmla="val 16667" name="adj"/>
                  </a:avLst>
                </a:prstGeom>
                <a:solidFill>
                  <a:srgbClr val="E6E6E6"/>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grpSp>
        </p:grpSp>
        <p:sp>
          <p:nvSpPr>
            <p:cNvPr id="2113" name="Google Shape;2113;p118"/>
            <p:cNvSpPr/>
            <p:nvPr/>
          </p:nvSpPr>
          <p:spPr>
            <a:xfrm>
              <a:off x="3420683" y="3913415"/>
              <a:ext cx="1073234" cy="1321207"/>
            </a:xfrm>
            <a:prstGeom prst="rightArrow">
              <a:avLst>
                <a:gd fmla="val 50000" name="adj1"/>
                <a:gd fmla="val 50000" name="adj2"/>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sp>
          <p:nvSpPr>
            <p:cNvPr id="2114" name="Google Shape;2114;p118"/>
            <p:cNvSpPr/>
            <p:nvPr/>
          </p:nvSpPr>
          <p:spPr>
            <a:xfrm>
              <a:off x="4491990" y="3252913"/>
              <a:ext cx="1306159" cy="554417"/>
            </a:xfrm>
            <a:prstGeom prst="roundRect">
              <a:avLst>
                <a:gd fmla="val 16667"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Bảng</a:t>
              </a:r>
              <a:endParaRPr sz="1200" u="none" cap="none" strike="noStrike">
                <a:solidFill>
                  <a:srgbClr val="1F45BC"/>
                </a:solidFill>
                <a:latin typeface="Arial"/>
                <a:ea typeface="Arial"/>
                <a:cs typeface="Arial"/>
                <a:sym typeface="Arial"/>
              </a:endParaRPr>
            </a:p>
          </p:txBody>
        </p:sp>
        <p:sp>
          <p:nvSpPr>
            <p:cNvPr id="2115" name="Google Shape;2115;p118"/>
            <p:cNvSpPr/>
            <p:nvPr/>
          </p:nvSpPr>
          <p:spPr>
            <a:xfrm>
              <a:off x="4491990" y="3643031"/>
              <a:ext cx="1306159" cy="294986"/>
            </a:xfrm>
            <a:prstGeom prst="roundRect">
              <a:avLst>
                <a:gd fmla="val 16667" name="adj"/>
              </a:avLst>
            </a:prstGeom>
            <a:solidFill>
              <a:srgbClr val="ABCBFF"/>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Khách</a:t>
              </a:r>
              <a:r>
                <a:rPr lang="en-US" sz="1200" u="none" cap="none" strike="noStrike">
                  <a:solidFill>
                    <a:srgbClr val="1F45BC"/>
                  </a:solidFill>
                  <a:latin typeface="Arial"/>
                  <a:ea typeface="Arial"/>
                  <a:cs typeface="Arial"/>
                  <a:sym typeface="Arial"/>
                </a:rPr>
                <a:t> hàng</a:t>
              </a:r>
              <a:endParaRPr sz="1200" u="none" cap="none" strike="noStrike">
                <a:solidFill>
                  <a:srgbClr val="1F45BC"/>
                </a:solidFill>
                <a:latin typeface="Arial"/>
                <a:ea typeface="Arial"/>
                <a:cs typeface="Arial"/>
                <a:sym typeface="Arial"/>
              </a:endParaRPr>
            </a:p>
          </p:txBody>
        </p:sp>
        <p:sp>
          <p:nvSpPr>
            <p:cNvPr id="2116" name="Google Shape;2116;p118"/>
            <p:cNvSpPr/>
            <p:nvPr/>
          </p:nvSpPr>
          <p:spPr>
            <a:xfrm>
              <a:off x="5559086" y="4591700"/>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Arizona</a:t>
              </a:r>
              <a:endParaRPr/>
            </a:p>
          </p:txBody>
        </p:sp>
        <p:sp>
          <p:nvSpPr>
            <p:cNvPr id="2117" name="Google Shape;2117;p118"/>
            <p:cNvSpPr/>
            <p:nvPr/>
          </p:nvSpPr>
          <p:spPr>
            <a:xfrm>
              <a:off x="5559086" y="5072232"/>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California</a:t>
              </a:r>
              <a:endParaRPr/>
            </a:p>
          </p:txBody>
        </p:sp>
        <p:grpSp>
          <p:nvGrpSpPr>
            <p:cNvPr id="2118" name="Google Shape;2118;p118"/>
            <p:cNvGrpSpPr/>
            <p:nvPr/>
          </p:nvGrpSpPr>
          <p:grpSpPr>
            <a:xfrm>
              <a:off x="6554064" y="5673359"/>
              <a:ext cx="1200796" cy="538659"/>
              <a:chOff x="6554064" y="5673359"/>
              <a:chExt cx="1200796" cy="538659"/>
            </a:xfrm>
          </p:grpSpPr>
          <p:sp>
            <p:nvSpPr>
              <p:cNvPr id="2119" name="Google Shape;2119;p118"/>
              <p:cNvSpPr/>
              <p:nvPr/>
            </p:nvSpPr>
            <p:spPr>
              <a:xfrm>
                <a:off x="6554064" y="5673359"/>
                <a:ext cx="1200796" cy="24367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sp>
            <p:nvSpPr>
              <p:cNvPr id="2120" name="Google Shape;2120;p118"/>
              <p:cNvSpPr/>
              <p:nvPr/>
            </p:nvSpPr>
            <p:spPr>
              <a:xfrm>
                <a:off x="6554064" y="5968345"/>
                <a:ext cx="1200796" cy="24367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p:txBody>
          </p:sp>
        </p:grpSp>
        <p:grpSp>
          <p:nvGrpSpPr>
            <p:cNvPr id="2121" name="Google Shape;2121;p118"/>
            <p:cNvGrpSpPr/>
            <p:nvPr/>
          </p:nvGrpSpPr>
          <p:grpSpPr>
            <a:xfrm>
              <a:off x="5145069" y="3938017"/>
              <a:ext cx="525012" cy="1348205"/>
              <a:chOff x="5145069" y="3938017"/>
              <a:chExt cx="525012" cy="1348205"/>
            </a:xfrm>
          </p:grpSpPr>
          <p:cxnSp>
            <p:nvCxnSpPr>
              <p:cNvPr id="2122" name="Google Shape;2122;p118"/>
              <p:cNvCxnSpPr/>
              <p:nvPr/>
            </p:nvCxnSpPr>
            <p:spPr>
              <a:xfrm flipH="1" rot="-5400000">
                <a:off x="5211833" y="3871252"/>
                <a:ext cx="391483" cy="525012"/>
              </a:xfrm>
              <a:prstGeom prst="bentConnector2">
                <a:avLst/>
              </a:prstGeom>
              <a:noFill/>
              <a:ln cap="flat" cmpd="sng" w="19050">
                <a:solidFill>
                  <a:srgbClr val="1F45BC"/>
                </a:solidFill>
                <a:prstDash val="solid"/>
                <a:miter lim="800000"/>
                <a:headEnd len="sm" w="sm" type="none"/>
                <a:tailEnd len="sm" w="sm" type="none"/>
              </a:ln>
            </p:spPr>
          </p:cxnSp>
          <p:cxnSp>
            <p:nvCxnSpPr>
              <p:cNvPr id="2123" name="Google Shape;2123;p118"/>
              <p:cNvCxnSpPr/>
              <p:nvPr/>
            </p:nvCxnSpPr>
            <p:spPr>
              <a:xfrm flipH="1" rot="-5400000">
                <a:off x="4918242" y="4164844"/>
                <a:ext cx="867671" cy="414017"/>
              </a:xfrm>
              <a:prstGeom prst="bentConnector2">
                <a:avLst/>
              </a:prstGeom>
              <a:noFill/>
              <a:ln cap="flat" cmpd="sng" w="19050">
                <a:solidFill>
                  <a:srgbClr val="1F45BC"/>
                </a:solidFill>
                <a:prstDash val="solid"/>
                <a:miter lim="800000"/>
                <a:headEnd len="sm" w="sm" type="none"/>
                <a:tailEnd len="sm" w="sm" type="none"/>
              </a:ln>
            </p:spPr>
          </p:cxnSp>
          <p:cxnSp>
            <p:nvCxnSpPr>
              <p:cNvPr id="2124" name="Google Shape;2124;p118"/>
              <p:cNvCxnSpPr/>
              <p:nvPr/>
            </p:nvCxnSpPr>
            <p:spPr>
              <a:xfrm flipH="1" rot="-5400000">
                <a:off x="4677976" y="4405111"/>
                <a:ext cx="1348204" cy="414017"/>
              </a:xfrm>
              <a:prstGeom prst="bentConnector2">
                <a:avLst/>
              </a:prstGeom>
              <a:noFill/>
              <a:ln cap="flat" cmpd="sng" w="19050">
                <a:solidFill>
                  <a:srgbClr val="1F45BC"/>
                </a:solidFill>
                <a:prstDash val="solid"/>
                <a:miter lim="800000"/>
                <a:headEnd len="sm" w="sm" type="none"/>
                <a:tailEnd len="sm" w="sm" type="none"/>
              </a:ln>
            </p:spPr>
          </p:cxnSp>
        </p:grpSp>
        <p:grpSp>
          <p:nvGrpSpPr>
            <p:cNvPr id="2125" name="Google Shape;2125;p118"/>
            <p:cNvGrpSpPr/>
            <p:nvPr/>
          </p:nvGrpSpPr>
          <p:grpSpPr>
            <a:xfrm>
              <a:off x="6159484" y="5500209"/>
              <a:ext cx="394580" cy="589972"/>
              <a:chOff x="6159484" y="5500209"/>
              <a:chExt cx="394580" cy="589972"/>
            </a:xfrm>
          </p:grpSpPr>
          <p:cxnSp>
            <p:nvCxnSpPr>
              <p:cNvPr id="2126" name="Google Shape;2126;p118"/>
              <p:cNvCxnSpPr/>
              <p:nvPr/>
            </p:nvCxnSpPr>
            <p:spPr>
              <a:xfrm flipH="1" rot="-5400000">
                <a:off x="6209281" y="5450412"/>
                <a:ext cx="294986" cy="394580"/>
              </a:xfrm>
              <a:prstGeom prst="bentConnector2">
                <a:avLst/>
              </a:prstGeom>
              <a:noFill/>
              <a:ln cap="flat" cmpd="sng" w="19050">
                <a:solidFill>
                  <a:srgbClr val="1F45BC"/>
                </a:solidFill>
                <a:prstDash val="solid"/>
                <a:miter lim="800000"/>
                <a:headEnd len="sm" w="sm" type="none"/>
                <a:tailEnd len="sm" w="sm" type="none"/>
              </a:ln>
            </p:spPr>
          </p:cxnSp>
          <p:cxnSp>
            <p:nvCxnSpPr>
              <p:cNvPr id="2127" name="Google Shape;2127;p118"/>
              <p:cNvCxnSpPr/>
              <p:nvPr/>
            </p:nvCxnSpPr>
            <p:spPr>
              <a:xfrm flipH="1" rot="-5400000">
                <a:off x="6061788" y="5597905"/>
                <a:ext cx="589972" cy="394580"/>
              </a:xfrm>
              <a:prstGeom prst="bentConnector2">
                <a:avLst/>
              </a:prstGeom>
              <a:noFill/>
              <a:ln cap="flat" cmpd="sng" w="19050">
                <a:solidFill>
                  <a:srgbClr val="1F45BC"/>
                </a:solidFill>
                <a:prstDash val="solid"/>
                <a:miter lim="800000"/>
                <a:headEnd len="sm" w="sm" type="none"/>
                <a:tailEnd len="sm" w="sm" type="none"/>
              </a:ln>
            </p:spPr>
          </p:cxnSp>
        </p:grpSp>
        <p:sp>
          <p:nvSpPr>
            <p:cNvPr id="2128" name="Google Shape;2128;p118"/>
            <p:cNvSpPr/>
            <p:nvPr/>
          </p:nvSpPr>
          <p:spPr>
            <a:xfrm>
              <a:off x="5559087" y="4115512"/>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New York</a:t>
              </a:r>
              <a:endParaRPr/>
            </a:p>
          </p:txBody>
        </p:sp>
        <p:sp>
          <p:nvSpPr>
            <p:cNvPr id="2129" name="Google Shape;2129;p118"/>
            <p:cNvSpPr txBox="1"/>
            <p:nvPr/>
          </p:nvSpPr>
          <p:spPr>
            <a:xfrm>
              <a:off x="5935523" y="3524030"/>
              <a:ext cx="1679413" cy="20436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00">
                  <a:solidFill>
                    <a:srgbClr val="1F45BC"/>
                  </a:solidFill>
                  <a:latin typeface="Arial"/>
                  <a:ea typeface="Arial"/>
                  <a:cs typeface="Arial"/>
                  <a:sym typeface="Arial"/>
                </a:rPr>
                <a:t>Mỗi Bảng = Thư mục</a:t>
              </a:r>
              <a:endParaRPr sz="1400" u="none" cap="none" strike="noStrike">
                <a:solidFill>
                  <a:srgbClr val="1F45BC"/>
                </a:solidFill>
                <a:latin typeface="Arial"/>
                <a:ea typeface="Arial"/>
                <a:cs typeface="Arial"/>
                <a:sym typeface="Arial"/>
              </a:endParaRPr>
            </a:p>
          </p:txBody>
        </p:sp>
        <p:sp>
          <p:nvSpPr>
            <p:cNvPr id="2130" name="Google Shape;2130;p118"/>
            <p:cNvSpPr txBox="1"/>
            <p:nvPr/>
          </p:nvSpPr>
          <p:spPr>
            <a:xfrm>
              <a:off x="6858562" y="4608981"/>
              <a:ext cx="1353423" cy="454151"/>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00">
                  <a:solidFill>
                    <a:srgbClr val="1F45BC"/>
                  </a:solidFill>
                  <a:latin typeface="Arial"/>
                  <a:ea typeface="Arial"/>
                  <a:cs typeface="Arial"/>
                  <a:sym typeface="Arial"/>
                </a:rPr>
                <a:t>Phân vùng</a:t>
              </a:r>
              <a:endParaRPr/>
            </a:p>
            <a:p>
              <a:pPr indent="0" lvl="0" marL="0" marR="0" rtl="0" algn="l">
                <a:lnSpc>
                  <a:spcPct val="90000"/>
                </a:lnSpc>
                <a:spcBef>
                  <a:spcPts val="280"/>
                </a:spcBef>
                <a:spcAft>
                  <a:spcPts val="0"/>
                </a:spcAft>
                <a:buNone/>
              </a:pPr>
              <a:r>
                <a:rPr lang="en-US" sz="1400">
                  <a:solidFill>
                    <a:srgbClr val="1F45BC"/>
                  </a:solidFill>
                  <a:latin typeface="Arial"/>
                  <a:ea typeface="Arial"/>
                  <a:cs typeface="Arial"/>
                  <a:sym typeface="Arial"/>
                </a:rPr>
                <a:t>(Tiểu thư mục)</a:t>
              </a:r>
              <a:endParaRPr sz="1400">
                <a:solidFill>
                  <a:srgbClr val="1F45BC"/>
                </a:solidFill>
                <a:latin typeface="Arial"/>
                <a:ea typeface="Arial"/>
                <a:cs typeface="Arial"/>
                <a:sym typeface="Arial"/>
              </a:endParaRPr>
            </a:p>
          </p:txBody>
        </p:sp>
        <p:sp>
          <p:nvSpPr>
            <p:cNvPr id="2131" name="Google Shape;2131;p118"/>
            <p:cNvSpPr txBox="1"/>
            <p:nvPr/>
          </p:nvSpPr>
          <p:spPr>
            <a:xfrm>
              <a:off x="7879127" y="5705760"/>
              <a:ext cx="713977" cy="454151"/>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1F45BC"/>
                </a:buClr>
                <a:buSzPts val="1120"/>
                <a:buFont typeface="Arial"/>
                <a:buNone/>
              </a:pPr>
              <a:r>
                <a:rPr lang="en-US" sz="1400" u="none" cap="none" strike="noStrike">
                  <a:solidFill>
                    <a:srgbClr val="1F45BC"/>
                  </a:solidFill>
                  <a:latin typeface="Arial"/>
                  <a:ea typeface="Arial"/>
                  <a:cs typeface="Arial"/>
                  <a:sym typeface="Arial"/>
                </a:rPr>
                <a:t>Buckets</a:t>
              </a:r>
              <a:endParaRPr/>
            </a:p>
            <a:p>
              <a:pPr indent="0" lvl="0" marL="0" marR="0" rtl="0" algn="l">
                <a:lnSpc>
                  <a:spcPct val="90000"/>
                </a:lnSpc>
                <a:spcBef>
                  <a:spcPts val="280"/>
                </a:spcBef>
                <a:spcAft>
                  <a:spcPts val="0"/>
                </a:spcAft>
                <a:buClr>
                  <a:srgbClr val="1F45BC"/>
                </a:buClr>
                <a:buSzPts val="1120"/>
                <a:buFont typeface="Arial"/>
                <a:buNone/>
              </a:pPr>
              <a:r>
                <a:rPr lang="en-US" sz="1400" u="none" cap="none" strike="noStrike">
                  <a:solidFill>
                    <a:srgbClr val="1F45BC"/>
                  </a:solidFill>
                  <a:latin typeface="Arial"/>
                  <a:ea typeface="Arial"/>
                  <a:cs typeface="Arial"/>
                  <a:sym typeface="Arial"/>
                </a:rPr>
                <a:t>(Tệp)</a:t>
              </a:r>
              <a:endParaRPr/>
            </a:p>
          </p:txBody>
        </p:sp>
      </p:gr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11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138" name="Google Shape;2138;p1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Thành phần HIVE</a:t>
            </a:r>
            <a:endParaRPr/>
          </a:p>
        </p:txBody>
      </p:sp>
      <p:sp>
        <p:nvSpPr>
          <p:cNvPr id="2139" name="Google Shape;2139;p1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140" name="Google Shape;2140;p119"/>
          <p:cNvSpPr txBox="1"/>
          <p:nvPr>
            <p:ph idx="4" type="body"/>
          </p:nvPr>
        </p:nvSpPr>
        <p:spPr>
          <a:xfrm>
            <a:off x="535872" y="2226568"/>
            <a:ext cx="525147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UI</a:t>
            </a:r>
            <a:endParaRPr/>
          </a:p>
          <a:p>
            <a:pPr indent="-182563" lvl="1" marL="360363" rtl="0" algn="l">
              <a:lnSpc>
                <a:spcPct val="138461"/>
              </a:lnSpc>
              <a:spcBef>
                <a:spcPts val="200"/>
              </a:spcBef>
              <a:spcAft>
                <a:spcPts val="0"/>
              </a:spcAft>
              <a:buClr>
                <a:srgbClr val="262626"/>
              </a:buClr>
              <a:buSzPts val="1040"/>
              <a:buChar char="•"/>
            </a:pPr>
            <a:r>
              <a:rPr lang="en-US"/>
              <a:t>Giao diện người dùng thông qua đó người dùng gửi truy vấn và các hành động khác cho hệ thống</a:t>
            </a:r>
            <a:endParaRPr/>
          </a:p>
          <a:p>
            <a:pPr indent="-182563" lvl="1" marL="360363" rtl="0" algn="l">
              <a:lnSpc>
                <a:spcPct val="138461"/>
              </a:lnSpc>
              <a:spcBef>
                <a:spcPts val="200"/>
              </a:spcBef>
              <a:spcAft>
                <a:spcPts val="0"/>
              </a:spcAft>
              <a:buClr>
                <a:srgbClr val="262626"/>
              </a:buClr>
              <a:buSzPts val="1040"/>
              <a:buChar char="•"/>
            </a:pPr>
            <a:r>
              <a:rPr lang="en-US"/>
              <a:t>CLI, Beeline, JDBC, v.v.</a:t>
            </a:r>
            <a:endParaRPr/>
          </a:p>
          <a:p>
            <a:pPr indent="-177800" lvl="0" marL="177800" rtl="0" algn="l">
              <a:lnSpc>
                <a:spcPct val="128571"/>
              </a:lnSpc>
              <a:spcBef>
                <a:spcPts val="1000"/>
              </a:spcBef>
              <a:spcAft>
                <a:spcPts val="0"/>
              </a:spcAft>
              <a:buClr>
                <a:srgbClr val="262626"/>
              </a:buClr>
              <a:buSzPts val="1400"/>
              <a:buFont typeface="Arial"/>
              <a:buChar char="•"/>
            </a:pPr>
            <a:r>
              <a:rPr lang="en-US"/>
              <a:t>Driver</a:t>
            </a:r>
            <a:endParaRPr/>
          </a:p>
          <a:p>
            <a:pPr indent="-182563" lvl="1" marL="360363" rtl="0" algn="l">
              <a:lnSpc>
                <a:spcPct val="138461"/>
              </a:lnSpc>
              <a:spcBef>
                <a:spcPts val="200"/>
              </a:spcBef>
              <a:spcAft>
                <a:spcPts val="0"/>
              </a:spcAft>
              <a:buClr>
                <a:srgbClr val="262626"/>
              </a:buClr>
              <a:buSzPts val="1040"/>
              <a:buChar char="•"/>
            </a:pPr>
            <a:r>
              <a:rPr lang="en-US"/>
              <a:t>Nhận đầu vào truy vấn và vận hành quy trình</a:t>
            </a:r>
            <a:endParaRPr/>
          </a:p>
          <a:p>
            <a:pPr indent="-182563" lvl="1" marL="360363" rtl="0" algn="l">
              <a:lnSpc>
                <a:spcPct val="138461"/>
              </a:lnSpc>
              <a:spcBef>
                <a:spcPts val="200"/>
              </a:spcBef>
              <a:spcAft>
                <a:spcPts val="0"/>
              </a:spcAft>
              <a:buClr>
                <a:srgbClr val="262626"/>
              </a:buClr>
              <a:buSzPts val="1040"/>
              <a:buChar char="•"/>
            </a:pPr>
            <a:r>
              <a:rPr lang="en-US"/>
              <a:t>Triển khai phiên người dùng và cung cấp API giao diện JDBC/ODBC</a:t>
            </a:r>
            <a:endParaRPr/>
          </a:p>
          <a:p>
            <a:pPr indent="-177800" lvl="0" marL="177800" rtl="0" algn="l">
              <a:lnSpc>
                <a:spcPct val="128571"/>
              </a:lnSpc>
              <a:spcBef>
                <a:spcPts val="1000"/>
              </a:spcBef>
              <a:spcAft>
                <a:spcPts val="0"/>
              </a:spcAft>
              <a:buClr>
                <a:srgbClr val="262626"/>
              </a:buClr>
              <a:buSzPts val="1400"/>
              <a:buFont typeface="Arial"/>
              <a:buChar char="•"/>
            </a:pPr>
            <a:r>
              <a:rPr lang="en-US"/>
              <a:t>Compiler (Trình biên dịch)</a:t>
            </a:r>
            <a:endParaRPr/>
          </a:p>
          <a:p>
            <a:pPr indent="-182563" lvl="1" marL="360363" rtl="0" algn="l">
              <a:lnSpc>
                <a:spcPct val="138461"/>
              </a:lnSpc>
              <a:spcBef>
                <a:spcPts val="200"/>
              </a:spcBef>
              <a:spcAft>
                <a:spcPts val="0"/>
              </a:spcAft>
              <a:buClr>
                <a:srgbClr val="262626"/>
              </a:buClr>
              <a:buSzPts val="1040"/>
              <a:buChar char="•"/>
            </a:pPr>
            <a:r>
              <a:rPr lang="en-US"/>
              <a:t>Đề cập đến metastore để phân tích cú pháp truy vấn và tạo kế hoạch thực hiện</a:t>
            </a:r>
            <a:endParaRPr/>
          </a:p>
          <a:p>
            <a:pPr indent="-177800" lvl="0" marL="177800" rtl="0" algn="l">
              <a:lnSpc>
                <a:spcPct val="128571"/>
              </a:lnSpc>
              <a:spcBef>
                <a:spcPts val="1000"/>
              </a:spcBef>
              <a:spcAft>
                <a:spcPts val="0"/>
              </a:spcAft>
              <a:buClr>
                <a:srgbClr val="262626"/>
              </a:buClr>
              <a:buSzPts val="1400"/>
              <a:buFont typeface="Arial"/>
              <a:buChar char="•"/>
            </a:pPr>
            <a:r>
              <a:rPr lang="en-US"/>
              <a:t>Metastore</a:t>
            </a:r>
            <a:endParaRPr/>
          </a:p>
          <a:p>
            <a:pPr indent="-182563" lvl="1" marL="360363" rtl="0" algn="l">
              <a:lnSpc>
                <a:spcPct val="138461"/>
              </a:lnSpc>
              <a:spcBef>
                <a:spcPts val="200"/>
              </a:spcBef>
              <a:spcAft>
                <a:spcPts val="0"/>
              </a:spcAft>
              <a:buClr>
                <a:srgbClr val="262626"/>
              </a:buClr>
              <a:buSzPts val="1040"/>
              <a:buChar char="•"/>
            </a:pPr>
            <a:r>
              <a:rPr lang="en-US"/>
              <a:t>Lưu trữ thông tin về db, bảng và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Công cụ thực thi</a:t>
            </a:r>
            <a:endParaRPr/>
          </a:p>
          <a:p>
            <a:pPr indent="-182563" lvl="1" marL="360363" rtl="0" algn="l">
              <a:lnSpc>
                <a:spcPct val="138461"/>
              </a:lnSpc>
              <a:spcBef>
                <a:spcPts val="200"/>
              </a:spcBef>
              <a:spcAft>
                <a:spcPts val="0"/>
              </a:spcAft>
              <a:buClr>
                <a:srgbClr val="262626"/>
              </a:buClr>
              <a:buSzPts val="1040"/>
              <a:buChar char="•"/>
            </a:pPr>
            <a:r>
              <a:rPr lang="en-US"/>
              <a:t>Thực hiện kế hoạch thực hiện được tạo bởi trình biên dịch</a:t>
            </a:r>
            <a:endParaRPr/>
          </a:p>
        </p:txBody>
      </p:sp>
      <p:grpSp>
        <p:nvGrpSpPr>
          <p:cNvPr id="2141" name="Google Shape;2141;p119"/>
          <p:cNvGrpSpPr/>
          <p:nvPr/>
        </p:nvGrpSpPr>
        <p:grpSpPr>
          <a:xfrm>
            <a:off x="6067251" y="2812881"/>
            <a:ext cx="3091528" cy="2801999"/>
            <a:chOff x="6242724" y="3311469"/>
            <a:chExt cx="3091528" cy="2801999"/>
          </a:xfrm>
        </p:grpSpPr>
        <p:grpSp>
          <p:nvGrpSpPr>
            <p:cNvPr id="2142" name="Google Shape;2142;p119"/>
            <p:cNvGrpSpPr/>
            <p:nvPr/>
          </p:nvGrpSpPr>
          <p:grpSpPr>
            <a:xfrm>
              <a:off x="6242724" y="3311469"/>
              <a:ext cx="3091528" cy="2618099"/>
              <a:chOff x="6311304" y="3311469"/>
              <a:chExt cx="3091528" cy="2618099"/>
            </a:xfrm>
          </p:grpSpPr>
          <p:sp>
            <p:nvSpPr>
              <p:cNvPr id="2143" name="Google Shape;2143;p119"/>
              <p:cNvSpPr/>
              <p:nvPr/>
            </p:nvSpPr>
            <p:spPr>
              <a:xfrm>
                <a:off x="7075199" y="4358288"/>
                <a:ext cx="613227" cy="428195"/>
              </a:xfrm>
              <a:prstGeom prst="roundRect">
                <a:avLst>
                  <a:gd fmla="val 24996" name="adj"/>
                </a:avLst>
              </a:prstGeom>
              <a:solidFill>
                <a:srgbClr val="193EB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Driver</a:t>
                </a:r>
                <a:endParaRPr sz="1200">
                  <a:solidFill>
                    <a:schemeClr val="lt1"/>
                  </a:solidFill>
                  <a:latin typeface="Arial"/>
                  <a:ea typeface="Arial"/>
                  <a:cs typeface="Arial"/>
                  <a:sym typeface="Arial"/>
                </a:endParaRPr>
              </a:p>
            </p:txBody>
          </p:sp>
          <p:sp>
            <p:nvSpPr>
              <p:cNvPr id="2144" name="Google Shape;2144;p119"/>
              <p:cNvSpPr/>
              <p:nvPr/>
            </p:nvSpPr>
            <p:spPr>
              <a:xfrm>
                <a:off x="7644535" y="3311469"/>
                <a:ext cx="775565" cy="513995"/>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Công cụ thực thi</a:t>
                </a:r>
                <a:endParaRPr sz="1200">
                  <a:solidFill>
                    <a:srgbClr val="193EB0"/>
                  </a:solidFill>
                  <a:latin typeface="Arial"/>
                  <a:ea typeface="Arial"/>
                  <a:cs typeface="Arial"/>
                  <a:sym typeface="Arial"/>
                </a:endParaRPr>
              </a:p>
            </p:txBody>
          </p:sp>
          <p:sp>
            <p:nvSpPr>
              <p:cNvPr id="2145" name="Google Shape;2145;p119"/>
              <p:cNvSpPr/>
              <p:nvPr/>
            </p:nvSpPr>
            <p:spPr>
              <a:xfrm>
                <a:off x="8030732" y="5555857"/>
                <a:ext cx="825565" cy="373711"/>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Metastore</a:t>
                </a:r>
                <a:endParaRPr sz="1200">
                  <a:solidFill>
                    <a:srgbClr val="193EB0"/>
                  </a:solidFill>
                  <a:latin typeface="Arial"/>
                  <a:ea typeface="Arial"/>
                  <a:cs typeface="Arial"/>
                  <a:sym typeface="Arial"/>
                </a:endParaRPr>
              </a:p>
            </p:txBody>
          </p:sp>
          <p:sp>
            <p:nvSpPr>
              <p:cNvPr id="2146" name="Google Shape;2146;p119"/>
              <p:cNvSpPr/>
              <p:nvPr/>
            </p:nvSpPr>
            <p:spPr>
              <a:xfrm>
                <a:off x="6995900" y="5555856"/>
                <a:ext cx="775565" cy="373711"/>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Trình biên dịch</a:t>
                </a:r>
                <a:endParaRPr sz="1200">
                  <a:solidFill>
                    <a:srgbClr val="193EB0"/>
                  </a:solidFill>
                  <a:latin typeface="Arial"/>
                  <a:ea typeface="Arial"/>
                  <a:cs typeface="Arial"/>
                  <a:sym typeface="Arial"/>
                </a:endParaRPr>
              </a:p>
            </p:txBody>
          </p:sp>
          <p:sp>
            <p:nvSpPr>
              <p:cNvPr id="2147" name="Google Shape;2147;p119"/>
              <p:cNvSpPr/>
              <p:nvPr/>
            </p:nvSpPr>
            <p:spPr>
              <a:xfrm>
                <a:off x="6311304" y="4363634"/>
                <a:ext cx="407655" cy="422708"/>
              </a:xfrm>
              <a:prstGeom prst="roundRect">
                <a:avLst>
                  <a:gd fmla="val 22415"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UI</a:t>
                </a:r>
                <a:endParaRPr/>
              </a:p>
            </p:txBody>
          </p:sp>
          <p:grpSp>
            <p:nvGrpSpPr>
              <p:cNvPr id="2148" name="Google Shape;2148;p119"/>
              <p:cNvGrpSpPr/>
              <p:nvPr/>
            </p:nvGrpSpPr>
            <p:grpSpPr>
              <a:xfrm>
                <a:off x="6718958" y="4480311"/>
                <a:ext cx="356242" cy="168276"/>
                <a:chOff x="6292992" y="4480311"/>
                <a:chExt cx="782210" cy="168276"/>
              </a:xfrm>
            </p:grpSpPr>
            <p:cxnSp>
              <p:nvCxnSpPr>
                <p:cNvPr id="2149" name="Google Shape;2149;p119"/>
                <p:cNvCxnSpPr/>
                <p:nvPr/>
              </p:nvCxnSpPr>
              <p:spPr>
                <a:xfrm>
                  <a:off x="6292996" y="4480311"/>
                  <a:ext cx="782203" cy="0"/>
                </a:xfrm>
                <a:prstGeom prst="straightConnector1">
                  <a:avLst/>
                </a:prstGeom>
                <a:noFill/>
                <a:ln cap="flat" cmpd="sng" w="19050">
                  <a:solidFill>
                    <a:srgbClr val="193EB0"/>
                  </a:solidFill>
                  <a:prstDash val="solid"/>
                  <a:miter lim="800000"/>
                  <a:headEnd len="sm" w="sm" type="none"/>
                  <a:tailEnd len="med" w="med" type="triangle"/>
                </a:ln>
              </p:spPr>
            </p:cxnSp>
            <p:cxnSp>
              <p:nvCxnSpPr>
                <p:cNvPr id="2150" name="Google Shape;2150;p119"/>
                <p:cNvCxnSpPr/>
                <p:nvPr/>
              </p:nvCxnSpPr>
              <p:spPr>
                <a:xfrm rot="10800000">
                  <a:off x="6292992" y="4648585"/>
                  <a:ext cx="782210" cy="2"/>
                </a:xfrm>
                <a:prstGeom prst="straightConnector1">
                  <a:avLst/>
                </a:prstGeom>
                <a:noFill/>
                <a:ln cap="flat" cmpd="sng" w="19050">
                  <a:solidFill>
                    <a:srgbClr val="193EB0"/>
                  </a:solidFill>
                  <a:prstDash val="solid"/>
                  <a:miter lim="800000"/>
                  <a:headEnd len="sm" w="sm" type="none"/>
                  <a:tailEnd len="med" w="med" type="triangle"/>
                </a:ln>
              </p:spPr>
            </p:cxnSp>
          </p:grpSp>
          <p:cxnSp>
            <p:nvCxnSpPr>
              <p:cNvPr id="2151" name="Google Shape;2151;p119"/>
              <p:cNvCxnSpPr/>
              <p:nvPr/>
            </p:nvCxnSpPr>
            <p:spPr>
              <a:xfrm rot="-5400000">
                <a:off x="7007526" y="3719227"/>
                <a:ext cx="863720" cy="410297"/>
              </a:xfrm>
              <a:prstGeom prst="bentConnector3">
                <a:avLst>
                  <a:gd fmla="val 100176" name="adj1"/>
                </a:avLst>
              </a:prstGeom>
              <a:noFill/>
              <a:ln cap="flat" cmpd="sng" w="19050">
                <a:solidFill>
                  <a:srgbClr val="193EB0"/>
                </a:solidFill>
                <a:prstDash val="solid"/>
                <a:miter lim="800000"/>
                <a:headEnd len="med" w="med" type="triangle"/>
                <a:tailEnd len="med" w="med" type="triangle"/>
              </a:ln>
            </p:spPr>
          </p:cxnSp>
          <p:cxnSp>
            <p:nvCxnSpPr>
              <p:cNvPr id="2152" name="Google Shape;2152;p119"/>
              <p:cNvCxnSpPr>
                <a:stCxn id="2143" idx="0"/>
              </p:cNvCxnSpPr>
              <p:nvPr/>
            </p:nvCxnSpPr>
            <p:spPr>
              <a:xfrm rot="-5400000">
                <a:off x="7152463" y="3871838"/>
                <a:ext cx="715800" cy="257100"/>
              </a:xfrm>
              <a:prstGeom prst="bentConnector3">
                <a:avLst>
                  <a:gd fmla="val 100121" name="adj1"/>
                </a:avLst>
              </a:prstGeom>
              <a:noFill/>
              <a:ln cap="flat" cmpd="sng" w="19050">
                <a:solidFill>
                  <a:srgbClr val="193EB0"/>
                </a:solidFill>
                <a:prstDash val="solid"/>
                <a:miter lim="800000"/>
                <a:headEnd len="sm" w="sm" type="none"/>
                <a:tailEnd len="med" w="med" type="triangle"/>
              </a:ln>
            </p:spPr>
          </p:cxnSp>
          <p:cxnSp>
            <p:nvCxnSpPr>
              <p:cNvPr id="2153" name="Google Shape;2153;p119"/>
              <p:cNvCxnSpPr/>
              <p:nvPr/>
            </p:nvCxnSpPr>
            <p:spPr>
              <a:xfrm>
                <a:off x="7292913" y="4786483"/>
                <a:ext cx="1870" cy="769373"/>
              </a:xfrm>
              <a:prstGeom prst="straightConnector1">
                <a:avLst/>
              </a:prstGeom>
              <a:noFill/>
              <a:ln cap="flat" cmpd="sng" w="19050">
                <a:solidFill>
                  <a:srgbClr val="193EB0"/>
                </a:solidFill>
                <a:prstDash val="solid"/>
                <a:miter lim="800000"/>
                <a:headEnd len="sm" w="sm" type="none"/>
                <a:tailEnd len="med" w="med" type="triangle"/>
              </a:ln>
            </p:spPr>
          </p:cxnSp>
          <p:cxnSp>
            <p:nvCxnSpPr>
              <p:cNvPr id="2154" name="Google Shape;2154;p119"/>
              <p:cNvCxnSpPr/>
              <p:nvPr/>
            </p:nvCxnSpPr>
            <p:spPr>
              <a:xfrm rot="10800000">
                <a:off x="7489763" y="4786483"/>
                <a:ext cx="1870" cy="769373"/>
              </a:xfrm>
              <a:prstGeom prst="straightConnector1">
                <a:avLst/>
              </a:prstGeom>
              <a:noFill/>
              <a:ln cap="flat" cmpd="sng" w="19050">
                <a:solidFill>
                  <a:srgbClr val="193EB0"/>
                </a:solidFill>
                <a:prstDash val="solid"/>
                <a:miter lim="800000"/>
                <a:headEnd len="sm" w="sm" type="none"/>
                <a:tailEnd len="med" w="med" type="triangle"/>
              </a:ln>
            </p:spPr>
          </p:cxnSp>
          <p:grpSp>
            <p:nvGrpSpPr>
              <p:cNvPr id="2155" name="Google Shape;2155;p119"/>
              <p:cNvGrpSpPr/>
              <p:nvPr/>
            </p:nvGrpSpPr>
            <p:grpSpPr>
              <a:xfrm>
                <a:off x="7780211" y="5658573"/>
                <a:ext cx="252106" cy="168275"/>
                <a:chOff x="7787877" y="5199690"/>
                <a:chExt cx="527486" cy="168275"/>
              </a:xfrm>
            </p:grpSpPr>
            <p:cxnSp>
              <p:nvCxnSpPr>
                <p:cNvPr id="2156" name="Google Shape;2156;p119"/>
                <p:cNvCxnSpPr/>
                <p:nvPr/>
              </p:nvCxnSpPr>
              <p:spPr>
                <a:xfrm>
                  <a:off x="7787877" y="5199690"/>
                  <a:ext cx="527486" cy="0"/>
                </a:xfrm>
                <a:prstGeom prst="straightConnector1">
                  <a:avLst/>
                </a:prstGeom>
                <a:noFill/>
                <a:ln cap="flat" cmpd="sng" w="19050">
                  <a:solidFill>
                    <a:srgbClr val="193EB0"/>
                  </a:solidFill>
                  <a:prstDash val="solid"/>
                  <a:miter lim="800000"/>
                  <a:headEnd len="sm" w="sm" type="none"/>
                  <a:tailEnd len="med" w="med" type="triangle"/>
                </a:ln>
              </p:spPr>
            </p:cxnSp>
            <p:cxnSp>
              <p:nvCxnSpPr>
                <p:cNvPr id="2157" name="Google Shape;2157;p119"/>
                <p:cNvCxnSpPr/>
                <p:nvPr/>
              </p:nvCxnSpPr>
              <p:spPr>
                <a:xfrm rot="10800000">
                  <a:off x="7787877" y="5367964"/>
                  <a:ext cx="527486" cy="1"/>
                </a:xfrm>
                <a:prstGeom prst="straightConnector1">
                  <a:avLst/>
                </a:prstGeom>
                <a:noFill/>
                <a:ln cap="flat" cmpd="sng" w="19050">
                  <a:solidFill>
                    <a:srgbClr val="193EB0"/>
                  </a:solidFill>
                  <a:prstDash val="solid"/>
                  <a:miter lim="800000"/>
                  <a:headEnd len="sm" w="sm" type="none"/>
                  <a:tailEnd len="med" w="med" type="triangle"/>
                </a:ln>
              </p:spPr>
            </p:cxnSp>
          </p:grpSp>
          <p:cxnSp>
            <p:nvCxnSpPr>
              <p:cNvPr id="2158" name="Google Shape;2158;p119"/>
              <p:cNvCxnSpPr/>
              <p:nvPr/>
            </p:nvCxnSpPr>
            <p:spPr>
              <a:xfrm>
                <a:off x="8238565" y="3814766"/>
                <a:ext cx="0" cy="1741090"/>
              </a:xfrm>
              <a:prstGeom prst="straightConnector1">
                <a:avLst/>
              </a:prstGeom>
              <a:noFill/>
              <a:ln cap="flat" cmpd="sng" w="19050">
                <a:solidFill>
                  <a:srgbClr val="193EB0"/>
                </a:solidFill>
                <a:prstDash val="solid"/>
                <a:miter lim="800000"/>
                <a:headEnd len="med" w="med" type="triangle"/>
                <a:tailEnd len="med" w="med" type="triangle"/>
              </a:ln>
            </p:spPr>
          </p:cxnSp>
          <p:sp>
            <p:nvSpPr>
              <p:cNvPr id="2159" name="Google Shape;2159;p119"/>
              <p:cNvSpPr/>
              <p:nvPr/>
            </p:nvSpPr>
            <p:spPr>
              <a:xfrm>
                <a:off x="8656827" y="3349795"/>
                <a:ext cx="746005" cy="442337"/>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HADOOP</a:t>
                </a:r>
                <a:endParaRPr sz="1000">
                  <a:solidFill>
                    <a:srgbClr val="193EB0"/>
                  </a:solidFill>
                  <a:latin typeface="Arial"/>
                  <a:ea typeface="Arial"/>
                  <a:cs typeface="Arial"/>
                  <a:sym typeface="Arial"/>
                </a:endParaRPr>
              </a:p>
            </p:txBody>
          </p:sp>
          <p:cxnSp>
            <p:nvCxnSpPr>
              <p:cNvPr id="2160" name="Google Shape;2160;p119"/>
              <p:cNvCxnSpPr>
                <a:stCxn id="2144" idx="3"/>
                <a:endCxn id="2159" idx="1"/>
              </p:cNvCxnSpPr>
              <p:nvPr/>
            </p:nvCxnSpPr>
            <p:spPr>
              <a:xfrm>
                <a:off x="8420100" y="3568467"/>
                <a:ext cx="236700" cy="2400"/>
              </a:xfrm>
              <a:prstGeom prst="straightConnector1">
                <a:avLst/>
              </a:prstGeom>
              <a:noFill/>
              <a:ln cap="flat" cmpd="sng" w="19050">
                <a:solidFill>
                  <a:srgbClr val="193EB0"/>
                </a:solidFill>
                <a:prstDash val="solid"/>
                <a:miter lim="800000"/>
                <a:headEnd len="med" w="med" type="triangle"/>
                <a:tailEnd len="med" w="med" type="triangle"/>
              </a:ln>
            </p:spPr>
          </p:cxnSp>
        </p:grpSp>
        <p:sp>
          <p:nvSpPr>
            <p:cNvPr id="2161" name="Google Shape;2161;p119"/>
            <p:cNvSpPr/>
            <p:nvPr/>
          </p:nvSpPr>
          <p:spPr>
            <a:xfrm>
              <a:off x="6555061" y="4142787"/>
              <a:ext cx="73901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193EB0"/>
                  </a:solidFill>
                  <a:latin typeface="Arial"/>
                  <a:ea typeface="Arial"/>
                  <a:cs typeface="Arial"/>
                  <a:sym typeface="Arial"/>
                </a:rPr>
                <a:t>1) Thực hiện truy vấn</a:t>
              </a:r>
              <a:endParaRPr sz="700">
                <a:solidFill>
                  <a:schemeClr val="dk1"/>
                </a:solidFill>
                <a:latin typeface="Arial"/>
                <a:ea typeface="Arial"/>
                <a:cs typeface="Arial"/>
                <a:sym typeface="Arial"/>
              </a:endParaRPr>
            </a:p>
          </p:txBody>
        </p:sp>
        <p:sp>
          <p:nvSpPr>
            <p:cNvPr id="2162" name="Google Shape;2162;p119"/>
            <p:cNvSpPr/>
            <p:nvPr/>
          </p:nvSpPr>
          <p:spPr>
            <a:xfrm>
              <a:off x="6504372" y="3747220"/>
              <a:ext cx="737702"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193EB0"/>
                  </a:solidFill>
                  <a:latin typeface="Arial"/>
                  <a:ea typeface="Arial"/>
                  <a:cs typeface="Arial"/>
                  <a:sym typeface="Arial"/>
                </a:rPr>
                <a:t>8) Gửi kết quả</a:t>
              </a:r>
              <a:endParaRPr sz="700">
                <a:solidFill>
                  <a:schemeClr val="dk1"/>
                </a:solidFill>
                <a:latin typeface="Arial"/>
                <a:ea typeface="Arial"/>
                <a:cs typeface="Arial"/>
                <a:sym typeface="Arial"/>
              </a:endParaRPr>
            </a:p>
          </p:txBody>
        </p:sp>
        <p:sp>
          <p:nvSpPr>
            <p:cNvPr id="2163" name="Google Shape;2163;p119"/>
            <p:cNvSpPr/>
            <p:nvPr/>
          </p:nvSpPr>
          <p:spPr>
            <a:xfrm>
              <a:off x="6469569" y="4732718"/>
              <a:ext cx="732893"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193EB0"/>
                  </a:solidFill>
                  <a:latin typeface="Arial"/>
                  <a:ea typeface="Arial"/>
                  <a:cs typeface="Arial"/>
                  <a:sym typeface="Arial"/>
                </a:rPr>
                <a:t>7) Lấy kết quả</a:t>
              </a:r>
              <a:endParaRPr sz="700">
                <a:solidFill>
                  <a:schemeClr val="dk1"/>
                </a:solidFill>
                <a:latin typeface="Arial"/>
                <a:ea typeface="Arial"/>
                <a:cs typeface="Arial"/>
                <a:sym typeface="Arial"/>
              </a:endParaRPr>
            </a:p>
          </p:txBody>
        </p:sp>
        <p:sp>
          <p:nvSpPr>
            <p:cNvPr id="2164" name="Google Shape;2164;p119"/>
            <p:cNvSpPr/>
            <p:nvPr/>
          </p:nvSpPr>
          <p:spPr>
            <a:xfrm>
              <a:off x="7263277" y="3980267"/>
              <a:ext cx="68640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193EB0"/>
                  </a:solidFill>
                  <a:latin typeface="Arial"/>
                  <a:ea typeface="Arial"/>
                  <a:cs typeface="Arial"/>
                  <a:sym typeface="Arial"/>
                </a:rPr>
                <a:t>6) Thực hiện </a:t>
              </a:r>
              <a:endParaRPr/>
            </a:p>
            <a:p>
              <a:pPr indent="0" lvl="0" marL="0" marR="0" rtl="0" algn="l">
                <a:spcBef>
                  <a:spcPts val="0"/>
                </a:spcBef>
                <a:spcAft>
                  <a:spcPts val="0"/>
                </a:spcAft>
                <a:buNone/>
              </a:pPr>
              <a:r>
                <a:rPr lang="en-US" sz="700">
                  <a:solidFill>
                    <a:srgbClr val="193EB0"/>
                  </a:solidFill>
                  <a:latin typeface="Arial"/>
                  <a:ea typeface="Arial"/>
                  <a:cs typeface="Arial"/>
                  <a:sym typeface="Arial"/>
                </a:rPr>
                <a:t>kế hoạch</a:t>
              </a:r>
              <a:endParaRPr sz="700">
                <a:solidFill>
                  <a:schemeClr val="dk1"/>
                </a:solidFill>
                <a:latin typeface="Arial"/>
                <a:ea typeface="Arial"/>
                <a:cs typeface="Arial"/>
                <a:sym typeface="Arial"/>
              </a:endParaRPr>
            </a:p>
          </p:txBody>
        </p:sp>
        <p:sp>
          <p:nvSpPr>
            <p:cNvPr id="2165" name="Google Shape;2165;p119"/>
            <p:cNvSpPr/>
            <p:nvPr/>
          </p:nvSpPr>
          <p:spPr>
            <a:xfrm>
              <a:off x="6708554" y="5104387"/>
              <a:ext cx="5739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193EB0"/>
                  </a:solidFill>
                  <a:latin typeface="Arial"/>
                  <a:ea typeface="Arial"/>
                  <a:cs typeface="Arial"/>
                  <a:sym typeface="Arial"/>
                </a:rPr>
                <a:t>2) Nhận kế hoạch</a:t>
              </a:r>
              <a:endParaRPr sz="700">
                <a:solidFill>
                  <a:schemeClr val="dk1"/>
                </a:solidFill>
                <a:latin typeface="Arial"/>
                <a:ea typeface="Arial"/>
                <a:cs typeface="Arial"/>
                <a:sym typeface="Arial"/>
              </a:endParaRPr>
            </a:p>
          </p:txBody>
        </p:sp>
        <p:sp>
          <p:nvSpPr>
            <p:cNvPr id="2166" name="Google Shape;2166;p119"/>
            <p:cNvSpPr/>
            <p:nvPr/>
          </p:nvSpPr>
          <p:spPr>
            <a:xfrm>
              <a:off x="7372374" y="4957851"/>
              <a:ext cx="5469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193EB0"/>
                  </a:solidFill>
                  <a:latin typeface="Arial"/>
                  <a:ea typeface="Arial"/>
                  <a:cs typeface="Arial"/>
                  <a:sym typeface="Arial"/>
                </a:rPr>
                <a:t>5) Gửi</a:t>
              </a:r>
              <a:endParaRPr sz="700">
                <a:solidFill>
                  <a:srgbClr val="193EB0"/>
                </a:solidFill>
                <a:latin typeface="Arial"/>
                <a:ea typeface="Arial"/>
                <a:cs typeface="Arial"/>
                <a:sym typeface="Arial"/>
              </a:endParaRPr>
            </a:p>
            <a:p>
              <a:pPr indent="0" lvl="0" marL="0" marR="0" rtl="0" algn="l">
                <a:spcBef>
                  <a:spcPts val="0"/>
                </a:spcBef>
                <a:spcAft>
                  <a:spcPts val="0"/>
                </a:spcAft>
                <a:buNone/>
              </a:pPr>
              <a:r>
                <a:rPr lang="en-US" sz="700">
                  <a:solidFill>
                    <a:srgbClr val="193EB0"/>
                  </a:solidFill>
                  <a:latin typeface="Arial"/>
                  <a:ea typeface="Arial"/>
                  <a:cs typeface="Arial"/>
                  <a:sym typeface="Arial"/>
                </a:rPr>
                <a:t>Kế hoạch</a:t>
              </a:r>
              <a:endParaRPr sz="700">
                <a:solidFill>
                  <a:schemeClr val="dk1"/>
                </a:solidFill>
                <a:latin typeface="Arial"/>
                <a:ea typeface="Arial"/>
                <a:cs typeface="Arial"/>
                <a:sym typeface="Arial"/>
              </a:endParaRPr>
            </a:p>
          </p:txBody>
        </p:sp>
        <p:sp>
          <p:nvSpPr>
            <p:cNvPr id="2167" name="Google Shape;2167;p119"/>
            <p:cNvSpPr/>
            <p:nvPr/>
          </p:nvSpPr>
          <p:spPr>
            <a:xfrm>
              <a:off x="7608026" y="5313272"/>
              <a:ext cx="6082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193EB0"/>
                  </a:solidFill>
                  <a:latin typeface="Arial"/>
                  <a:ea typeface="Arial"/>
                  <a:cs typeface="Arial"/>
                  <a:sym typeface="Arial"/>
                </a:rPr>
                <a:t>3) Lấy siêu dữ liệu</a:t>
              </a:r>
              <a:endParaRPr sz="700">
                <a:solidFill>
                  <a:schemeClr val="dk1"/>
                </a:solidFill>
                <a:latin typeface="Arial"/>
                <a:ea typeface="Arial"/>
                <a:cs typeface="Arial"/>
                <a:sym typeface="Arial"/>
              </a:endParaRPr>
            </a:p>
          </p:txBody>
        </p:sp>
        <p:sp>
          <p:nvSpPr>
            <p:cNvPr id="2168" name="Google Shape;2168;p119"/>
            <p:cNvSpPr/>
            <p:nvPr/>
          </p:nvSpPr>
          <p:spPr>
            <a:xfrm>
              <a:off x="7437749" y="5913413"/>
              <a:ext cx="904415"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700">
                  <a:solidFill>
                    <a:srgbClr val="193EB0"/>
                  </a:solidFill>
                  <a:latin typeface="Arial"/>
                  <a:ea typeface="Arial"/>
                  <a:cs typeface="Arial"/>
                  <a:sym typeface="Arial"/>
                </a:rPr>
                <a:t>4) Gửi Siêu dữ liệu</a:t>
              </a:r>
              <a:endParaRPr sz="700">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271" name="Google Shape;271;p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CSDL quan hệ</a:t>
            </a:r>
            <a:endParaRPr/>
          </a:p>
        </p:txBody>
      </p:sp>
      <p:sp>
        <p:nvSpPr>
          <p:cNvPr id="272" name="Google Shape;272;p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73" name="Google Shape;273;p1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cấu trúc trong đó các mối quan hệ toán học và logic được hình thành dưới dạng một bảng và một số cột trong bảng được sao chép với các bảng khác để xác định mối tương quan giữa mỗi bảng.</a:t>
            </a:r>
            <a:endParaRPr/>
          </a:p>
          <a:p>
            <a:pPr indent="-182563" lvl="1" marL="360363" rtl="0" algn="l">
              <a:lnSpc>
                <a:spcPct val="138461"/>
              </a:lnSpc>
              <a:spcBef>
                <a:spcPts val="200"/>
              </a:spcBef>
              <a:spcAft>
                <a:spcPts val="0"/>
              </a:spcAft>
              <a:buClr>
                <a:srgbClr val="262626"/>
              </a:buClr>
              <a:buSzPts val="1040"/>
              <a:buChar char="•"/>
            </a:pPr>
            <a:r>
              <a:rPr lang="en-US"/>
              <a:t>Ưu điểm: Khả năng thích ứng cao với những thay đổi trong công việc, dễ dàng sử dụng để thay đổi công việc và bảo trì thuận tiện. Do đó, năng suất cũng được cải thiện.</a:t>
            </a:r>
            <a:endParaRPr/>
          </a:p>
          <a:p>
            <a:pPr indent="-182563" lvl="1" marL="360363" rtl="0" algn="l">
              <a:lnSpc>
                <a:spcPct val="138461"/>
              </a:lnSpc>
              <a:spcBef>
                <a:spcPts val="200"/>
              </a:spcBef>
              <a:spcAft>
                <a:spcPts val="0"/>
              </a:spcAft>
              <a:buClr>
                <a:srgbClr val="262626"/>
              </a:buClr>
              <a:buSzPts val="1040"/>
              <a:buChar char="•"/>
            </a:pPr>
            <a:r>
              <a:rPr lang="en-US"/>
              <a:t>Nhược điểm: Tải hệ thống cao do sử dụng nhiều tài nguyên hơn các DBMS khác.</a:t>
            </a:r>
            <a:endParaRPr/>
          </a:p>
        </p:txBody>
      </p:sp>
      <p:pic>
        <p:nvPicPr>
          <p:cNvPr id="274" name="Google Shape;274;p12"/>
          <p:cNvPicPr preferRelativeResize="0"/>
          <p:nvPr/>
        </p:nvPicPr>
        <p:blipFill rotWithShape="1">
          <a:blip r:embed="rId3">
            <a:alphaModFix/>
          </a:blip>
          <a:srcRect b="0" l="0" r="0" t="0"/>
          <a:stretch/>
        </p:blipFill>
        <p:spPr>
          <a:xfrm>
            <a:off x="6292397" y="4187383"/>
            <a:ext cx="2676646" cy="840741"/>
          </a:xfrm>
          <a:prstGeom prst="rect">
            <a:avLst/>
          </a:prstGeom>
          <a:noFill/>
          <a:ln>
            <a:noFill/>
          </a:ln>
        </p:spPr>
      </p:pic>
      <p:pic>
        <p:nvPicPr>
          <p:cNvPr id="275" name="Google Shape;275;p12"/>
          <p:cNvPicPr preferRelativeResize="0"/>
          <p:nvPr/>
        </p:nvPicPr>
        <p:blipFill rotWithShape="1">
          <a:blip r:embed="rId4">
            <a:alphaModFix/>
          </a:blip>
          <a:srcRect b="0" l="0" r="0" t="0"/>
          <a:stretch/>
        </p:blipFill>
        <p:spPr>
          <a:xfrm>
            <a:off x="5929041" y="5010310"/>
            <a:ext cx="3403359" cy="710129"/>
          </a:xfrm>
          <a:prstGeom prst="rect">
            <a:avLst/>
          </a:prstGeom>
          <a:noFill/>
          <a:ln>
            <a:noFill/>
          </a:ln>
        </p:spPr>
      </p:pic>
      <p:graphicFrame>
        <p:nvGraphicFramePr>
          <p:cNvPr id="276" name="Google Shape;276;p12"/>
          <p:cNvGraphicFramePr/>
          <p:nvPr/>
        </p:nvGraphicFramePr>
        <p:xfrm>
          <a:off x="1031177" y="4083369"/>
          <a:ext cx="3000000" cy="3000000"/>
        </p:xfrm>
        <a:graphic>
          <a:graphicData uri="http://schemas.openxmlformats.org/drawingml/2006/table">
            <a:tbl>
              <a:tblPr>
                <a:noFill/>
                <a:tableStyleId>{1223B764-F223-4FCE-9519-C7F1BB71A7D2}</a:tableStyleId>
              </a:tblPr>
              <a:tblGrid>
                <a:gridCol w="465450"/>
                <a:gridCol w="571850"/>
                <a:gridCol w="961025"/>
              </a:tblGrid>
              <a:tr h="2309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STT.</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Tên</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Số điện thoại</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1</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Jason</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999-1234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2</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Oliver</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888-1234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3</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Scott</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777-1234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Lonan</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666-1234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Henry</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555-1234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277" name="Google Shape;277;p12"/>
          <p:cNvSpPr/>
          <p:nvPr/>
        </p:nvSpPr>
        <p:spPr>
          <a:xfrm>
            <a:off x="1467108" y="5970999"/>
            <a:ext cx="1360759" cy="24787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Column = Field</a:t>
            </a:r>
            <a:endParaRPr sz="1200">
              <a:solidFill>
                <a:srgbClr val="1F45BC"/>
              </a:solidFill>
              <a:latin typeface="Arial"/>
              <a:ea typeface="Arial"/>
              <a:cs typeface="Arial"/>
              <a:sym typeface="Arial"/>
            </a:endParaRPr>
          </a:p>
        </p:txBody>
      </p:sp>
      <p:cxnSp>
        <p:nvCxnSpPr>
          <p:cNvPr id="278" name="Google Shape;278;p12"/>
          <p:cNvCxnSpPr>
            <a:stCxn id="277" idx="0"/>
          </p:cNvCxnSpPr>
          <p:nvPr/>
        </p:nvCxnSpPr>
        <p:spPr>
          <a:xfrm rot="10800000">
            <a:off x="1900888" y="5759199"/>
            <a:ext cx="246600" cy="211800"/>
          </a:xfrm>
          <a:prstGeom prst="straightConnector1">
            <a:avLst/>
          </a:prstGeom>
          <a:noFill/>
          <a:ln cap="flat" cmpd="sng" w="9525">
            <a:solidFill>
              <a:srgbClr val="1F45BC"/>
            </a:solidFill>
            <a:prstDash val="solid"/>
            <a:miter lim="800000"/>
            <a:headEnd len="sm" w="sm" type="none"/>
            <a:tailEnd len="med" w="med" type="triangle"/>
          </a:ln>
        </p:spPr>
      </p:cxnSp>
      <p:cxnSp>
        <p:nvCxnSpPr>
          <p:cNvPr id="279" name="Google Shape;279;p12"/>
          <p:cNvCxnSpPr>
            <a:stCxn id="277" idx="0"/>
          </p:cNvCxnSpPr>
          <p:nvPr/>
        </p:nvCxnSpPr>
        <p:spPr>
          <a:xfrm flipH="1" rot="10800000">
            <a:off x="2147488" y="5824899"/>
            <a:ext cx="354600" cy="146100"/>
          </a:xfrm>
          <a:prstGeom prst="straightConnector1">
            <a:avLst/>
          </a:prstGeom>
          <a:noFill/>
          <a:ln cap="flat" cmpd="sng" w="9525">
            <a:solidFill>
              <a:srgbClr val="1F45BC"/>
            </a:solidFill>
            <a:prstDash val="solid"/>
            <a:miter lim="800000"/>
            <a:headEnd len="sm" w="sm" type="none"/>
            <a:tailEnd len="med" w="med" type="triangle"/>
          </a:ln>
        </p:spPr>
      </p:cxnSp>
      <p:cxnSp>
        <p:nvCxnSpPr>
          <p:cNvPr id="280" name="Google Shape;280;p12"/>
          <p:cNvCxnSpPr>
            <a:stCxn id="277" idx="0"/>
          </p:cNvCxnSpPr>
          <p:nvPr/>
        </p:nvCxnSpPr>
        <p:spPr>
          <a:xfrm rot="10800000">
            <a:off x="1299988" y="5824899"/>
            <a:ext cx="847500" cy="146100"/>
          </a:xfrm>
          <a:prstGeom prst="straightConnector1">
            <a:avLst/>
          </a:prstGeom>
          <a:noFill/>
          <a:ln cap="flat" cmpd="sng" w="9525">
            <a:solidFill>
              <a:srgbClr val="1F45BC"/>
            </a:solidFill>
            <a:prstDash val="solid"/>
            <a:miter lim="800000"/>
            <a:headEnd len="sm" w="sm" type="none"/>
            <a:tailEnd len="med" w="med" type="triangle"/>
          </a:ln>
        </p:spPr>
      </p:cxnSp>
      <p:grpSp>
        <p:nvGrpSpPr>
          <p:cNvPr id="281" name="Google Shape;281;p12"/>
          <p:cNvGrpSpPr/>
          <p:nvPr/>
        </p:nvGrpSpPr>
        <p:grpSpPr>
          <a:xfrm>
            <a:off x="3078970" y="4414394"/>
            <a:ext cx="181631" cy="1118466"/>
            <a:chOff x="3955270" y="4515994"/>
            <a:chExt cx="181631" cy="1118466"/>
          </a:xfrm>
        </p:grpSpPr>
        <p:cxnSp>
          <p:nvCxnSpPr>
            <p:cNvPr id="282" name="Google Shape;282;p12"/>
            <p:cNvCxnSpPr/>
            <p:nvPr/>
          </p:nvCxnSpPr>
          <p:spPr>
            <a:xfrm rot="10800000">
              <a:off x="3955271" y="4515994"/>
              <a:ext cx="181628" cy="448550"/>
            </a:xfrm>
            <a:prstGeom prst="straightConnector1">
              <a:avLst/>
            </a:prstGeom>
            <a:noFill/>
            <a:ln cap="flat" cmpd="sng" w="9525">
              <a:solidFill>
                <a:srgbClr val="1F45BC"/>
              </a:solidFill>
              <a:prstDash val="solid"/>
              <a:miter lim="800000"/>
              <a:headEnd len="sm" w="sm" type="none"/>
              <a:tailEnd len="med" w="med" type="triangle"/>
            </a:ln>
          </p:spPr>
        </p:cxnSp>
        <p:cxnSp>
          <p:nvCxnSpPr>
            <p:cNvPr id="283" name="Google Shape;283;p12"/>
            <p:cNvCxnSpPr/>
            <p:nvPr/>
          </p:nvCxnSpPr>
          <p:spPr>
            <a:xfrm flipH="1">
              <a:off x="3975616" y="4964544"/>
              <a:ext cx="161284" cy="669916"/>
            </a:xfrm>
            <a:prstGeom prst="straightConnector1">
              <a:avLst/>
            </a:prstGeom>
            <a:noFill/>
            <a:ln cap="flat" cmpd="sng" w="9525">
              <a:solidFill>
                <a:srgbClr val="1F45BC"/>
              </a:solidFill>
              <a:prstDash val="solid"/>
              <a:miter lim="800000"/>
              <a:headEnd len="sm" w="sm" type="none"/>
              <a:tailEnd len="med" w="med" type="triangle"/>
            </a:ln>
          </p:spPr>
        </p:cxnSp>
        <p:cxnSp>
          <p:nvCxnSpPr>
            <p:cNvPr id="284" name="Google Shape;284;p12"/>
            <p:cNvCxnSpPr/>
            <p:nvPr/>
          </p:nvCxnSpPr>
          <p:spPr>
            <a:xfrm rot="10800000">
              <a:off x="3955270" y="4782939"/>
              <a:ext cx="181628" cy="181605"/>
            </a:xfrm>
            <a:prstGeom prst="straightConnector1">
              <a:avLst/>
            </a:prstGeom>
            <a:noFill/>
            <a:ln cap="flat" cmpd="sng" w="9525">
              <a:solidFill>
                <a:srgbClr val="1F45BC"/>
              </a:solidFill>
              <a:prstDash val="solid"/>
              <a:miter lim="800000"/>
              <a:headEnd len="sm" w="sm" type="none"/>
              <a:tailEnd len="med" w="med" type="triangle"/>
            </a:ln>
          </p:spPr>
        </p:cxnSp>
        <p:cxnSp>
          <p:nvCxnSpPr>
            <p:cNvPr id="285" name="Google Shape;285;p12"/>
            <p:cNvCxnSpPr/>
            <p:nvPr/>
          </p:nvCxnSpPr>
          <p:spPr>
            <a:xfrm flipH="1">
              <a:off x="3955273" y="4964544"/>
              <a:ext cx="181628" cy="374432"/>
            </a:xfrm>
            <a:prstGeom prst="straightConnector1">
              <a:avLst/>
            </a:prstGeom>
            <a:noFill/>
            <a:ln cap="flat" cmpd="sng" w="9525">
              <a:solidFill>
                <a:srgbClr val="1F45BC"/>
              </a:solidFill>
              <a:prstDash val="solid"/>
              <a:miter lim="800000"/>
              <a:headEnd len="sm" w="sm" type="none"/>
              <a:tailEnd len="med" w="med" type="triangle"/>
            </a:ln>
          </p:spPr>
        </p:cxnSp>
        <p:cxnSp>
          <p:nvCxnSpPr>
            <p:cNvPr id="286" name="Google Shape;286;p12"/>
            <p:cNvCxnSpPr/>
            <p:nvPr/>
          </p:nvCxnSpPr>
          <p:spPr>
            <a:xfrm flipH="1">
              <a:off x="3955273" y="4964544"/>
              <a:ext cx="181628" cy="125654"/>
            </a:xfrm>
            <a:prstGeom prst="straightConnector1">
              <a:avLst/>
            </a:prstGeom>
            <a:noFill/>
            <a:ln cap="flat" cmpd="sng" w="9525">
              <a:solidFill>
                <a:srgbClr val="1F45BC"/>
              </a:solidFill>
              <a:prstDash val="solid"/>
              <a:miter lim="800000"/>
              <a:headEnd len="sm" w="sm" type="none"/>
              <a:tailEnd len="med" w="med" type="triangle"/>
            </a:ln>
          </p:spPr>
        </p:cxnSp>
      </p:grpSp>
      <p:sp>
        <p:nvSpPr>
          <p:cNvPr id="287" name="Google Shape;287;p12"/>
          <p:cNvSpPr/>
          <p:nvPr/>
        </p:nvSpPr>
        <p:spPr>
          <a:xfrm>
            <a:off x="1414209" y="3776770"/>
            <a:ext cx="66556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Bảng A</a:t>
            </a:r>
            <a:endParaRPr sz="1200">
              <a:solidFill>
                <a:srgbClr val="1F45BC"/>
              </a:solidFill>
              <a:latin typeface="Arial"/>
              <a:ea typeface="Arial"/>
              <a:cs typeface="Arial"/>
              <a:sym typeface="Arial"/>
            </a:endParaRPr>
          </a:p>
        </p:txBody>
      </p:sp>
      <p:sp>
        <p:nvSpPr>
          <p:cNvPr id="288" name="Google Shape;288;p12"/>
          <p:cNvSpPr/>
          <p:nvPr/>
        </p:nvSpPr>
        <p:spPr>
          <a:xfrm>
            <a:off x="3199453" y="4551571"/>
            <a:ext cx="100540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Hàng ngang</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 Bản ghi</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 Tuple</a:t>
            </a:r>
            <a:endParaRPr sz="1200">
              <a:solidFill>
                <a:srgbClr val="1F45BC"/>
              </a:solidFill>
              <a:latin typeface="Arial"/>
              <a:ea typeface="Arial"/>
              <a:cs typeface="Arial"/>
              <a:sym typeface="Arial"/>
            </a:endParaRPr>
          </a:p>
        </p:txBody>
      </p:sp>
      <p:graphicFrame>
        <p:nvGraphicFramePr>
          <p:cNvPr id="289" name="Google Shape;289;p12"/>
          <p:cNvGraphicFramePr/>
          <p:nvPr/>
        </p:nvGraphicFramePr>
        <p:xfrm>
          <a:off x="4496193" y="4350164"/>
          <a:ext cx="3000000" cy="3000000"/>
        </p:xfrm>
        <a:graphic>
          <a:graphicData uri="http://schemas.openxmlformats.org/drawingml/2006/table">
            <a:tbl>
              <a:tblPr>
                <a:noFill/>
                <a:tableStyleId>{1223B764-F223-4FCE-9519-C7F1BB71A7D2}</a:tableStyleId>
              </a:tblPr>
              <a:tblGrid>
                <a:gridCol w="471375"/>
                <a:gridCol w="788225"/>
              </a:tblGrid>
              <a:tr h="2309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Mã</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Giá</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1</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700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2</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2,000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3</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700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290" name="Google Shape;290;p12"/>
          <p:cNvSpPr/>
          <p:nvPr/>
        </p:nvSpPr>
        <p:spPr>
          <a:xfrm>
            <a:off x="4793218" y="4062616"/>
            <a:ext cx="66556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Bảng B</a:t>
            </a:r>
            <a:endParaRPr sz="1200">
              <a:solidFill>
                <a:srgbClr val="1F45BC"/>
              </a:solidFill>
              <a:latin typeface="Arial"/>
              <a:ea typeface="Arial"/>
              <a:cs typeface="Arial"/>
              <a:sym typeface="Arial"/>
            </a:endParaRPr>
          </a:p>
        </p:txBody>
      </p:sp>
      <p:cxnSp>
        <p:nvCxnSpPr>
          <p:cNvPr id="291" name="Google Shape;291;p12"/>
          <p:cNvCxnSpPr/>
          <p:nvPr/>
        </p:nvCxnSpPr>
        <p:spPr>
          <a:xfrm flipH="1" rot="-5400000">
            <a:off x="3850969" y="3801856"/>
            <a:ext cx="823500" cy="419700"/>
          </a:xfrm>
          <a:prstGeom prst="bentConnector2">
            <a:avLst/>
          </a:prstGeom>
          <a:noFill/>
          <a:ln cap="flat" cmpd="sng" w="19050">
            <a:solidFill>
              <a:srgbClr val="193EB0"/>
            </a:solidFill>
            <a:prstDash val="solid"/>
            <a:miter lim="800000"/>
            <a:headEnd len="sm" w="sm" type="none"/>
            <a:tailEnd len="med" w="med" type="triangle"/>
          </a:ln>
        </p:spPr>
      </p:cxnSp>
      <p:cxnSp>
        <p:nvCxnSpPr>
          <p:cNvPr id="292" name="Google Shape;292;p12"/>
          <p:cNvCxnSpPr/>
          <p:nvPr/>
        </p:nvCxnSpPr>
        <p:spPr>
          <a:xfrm flipH="1">
            <a:off x="1031270" y="3599954"/>
            <a:ext cx="3021600" cy="587400"/>
          </a:xfrm>
          <a:prstGeom prst="bentConnector3">
            <a:avLst>
              <a:gd fmla="val 107568" name="adj1"/>
            </a:avLst>
          </a:prstGeom>
          <a:noFill/>
          <a:ln cap="flat" cmpd="sng" w="19050">
            <a:solidFill>
              <a:srgbClr val="193EB0"/>
            </a:solidFill>
            <a:prstDash val="solid"/>
            <a:miter lim="800000"/>
            <a:headEnd len="sm" w="sm" type="none"/>
            <a:tailEnd len="med" w="med" type="triangle"/>
          </a:ln>
        </p:spPr>
      </p:cxnSp>
      <p:sp>
        <p:nvSpPr>
          <p:cNvPr id="293" name="Google Shape;293;p12"/>
          <p:cNvSpPr/>
          <p:nvPr/>
        </p:nvSpPr>
        <p:spPr>
          <a:xfrm>
            <a:off x="2886474" y="3648153"/>
            <a:ext cx="997668" cy="24331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Quan hệ</a:t>
            </a:r>
            <a:endParaRPr sz="1200">
              <a:solidFill>
                <a:srgbClr val="1F45BC"/>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3" name="Shape 2173"/>
        <p:cNvGrpSpPr/>
        <p:nvPr/>
      </p:nvGrpSpPr>
      <p:grpSpPr>
        <a:xfrm>
          <a:off x="0" y="0"/>
          <a:ext cx="0" cy="0"/>
          <a:chOff x="0" y="0"/>
          <a:chExt cx="0" cy="0"/>
        </a:xfrm>
      </p:grpSpPr>
      <p:sp>
        <p:nvSpPr>
          <p:cNvPr id="2174" name="Google Shape;2174;p12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175" name="Google Shape;2175;p12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Dịch vụ Hive</a:t>
            </a:r>
            <a:endParaRPr/>
          </a:p>
        </p:txBody>
      </p:sp>
      <p:sp>
        <p:nvSpPr>
          <p:cNvPr id="2176" name="Google Shape;2176;p120"/>
          <p:cNvSpPr txBox="1"/>
          <p:nvPr>
            <p:ph idx="4" type="body"/>
          </p:nvPr>
        </p:nvSpPr>
        <p:spPr>
          <a:xfrm>
            <a:off x="535872" y="2226568"/>
            <a:ext cx="569130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metastore</a:t>
            </a:r>
            <a:endParaRPr/>
          </a:p>
          <a:p>
            <a:pPr indent="-182563" lvl="1" marL="360363" rtl="0" algn="l">
              <a:lnSpc>
                <a:spcPct val="138461"/>
              </a:lnSpc>
              <a:spcBef>
                <a:spcPts val="200"/>
              </a:spcBef>
              <a:spcAft>
                <a:spcPts val="0"/>
              </a:spcAft>
              <a:buClr>
                <a:srgbClr val="262626"/>
              </a:buClr>
              <a:buSzPts val="1040"/>
              <a:buChar char="•"/>
            </a:pPr>
            <a:r>
              <a:rPr lang="en-US"/>
              <a:t>Dịch vụ metastore có cơ sở dữ liệu vật lý lưu trữ cấu trúc dữ liệu HDFS. Metastore có ba chế độ thực hiện.</a:t>
            </a:r>
            <a:endParaRPr/>
          </a:p>
          <a:p>
            <a:pPr indent="-182563" lvl="1" marL="360363" rtl="0" algn="l">
              <a:lnSpc>
                <a:spcPct val="138461"/>
              </a:lnSpc>
              <a:spcBef>
                <a:spcPts val="200"/>
              </a:spcBef>
              <a:spcAft>
                <a:spcPts val="0"/>
              </a:spcAft>
              <a:buClr>
                <a:srgbClr val="262626"/>
              </a:buClr>
              <a:buSzPts val="1040"/>
              <a:buChar char="•"/>
            </a:pPr>
            <a:r>
              <a:rPr lang="en-US"/>
              <a:t>Nhúng: Chế độ sử dụng Derby DB mà không cần định cấu hình cơ sở dữ liệu riêng. Chỉ một người dùng có thể truy cập tại một thời điểm</a:t>
            </a:r>
            <a:endParaRPr/>
          </a:p>
          <a:p>
            <a:pPr indent="-182563" lvl="1" marL="360363" rtl="0" algn="l">
              <a:lnSpc>
                <a:spcPct val="138461"/>
              </a:lnSpc>
              <a:spcBef>
                <a:spcPts val="200"/>
              </a:spcBef>
              <a:spcAft>
                <a:spcPts val="0"/>
              </a:spcAft>
              <a:buClr>
                <a:srgbClr val="262626"/>
              </a:buClr>
              <a:buSzPts val="1040"/>
              <a:buChar char="•"/>
            </a:pPr>
            <a:r>
              <a:rPr lang="en-US"/>
              <a:t>Cục bộ: Nó có một cơ sở dữ liệu riêng nhưng chạy trên cùng một JVM với trình điều khiển tổ ong.</a:t>
            </a:r>
            <a:endParaRPr/>
          </a:p>
          <a:p>
            <a:pPr indent="-182563" lvl="1" marL="360363" rtl="0" algn="l">
              <a:lnSpc>
                <a:spcPct val="138461"/>
              </a:lnSpc>
              <a:spcBef>
                <a:spcPts val="200"/>
              </a:spcBef>
              <a:spcAft>
                <a:spcPts val="0"/>
              </a:spcAft>
              <a:buClr>
                <a:srgbClr val="262626"/>
              </a:buClr>
              <a:buSzPts val="1040"/>
              <a:buChar char="•"/>
            </a:pPr>
            <a:r>
              <a:rPr lang="en-US"/>
              <a:t>Từ xa: Chế độ có cơ sở dữ liệu riêng và hoạt động độc lập trong một JVM riêng</a:t>
            </a:r>
            <a:endParaRPr/>
          </a:p>
          <a:p>
            <a:pPr indent="-177800" lvl="0" marL="177800" rtl="0" algn="l">
              <a:lnSpc>
                <a:spcPct val="128571"/>
              </a:lnSpc>
              <a:spcBef>
                <a:spcPts val="1000"/>
              </a:spcBef>
              <a:spcAft>
                <a:spcPts val="0"/>
              </a:spcAft>
              <a:buClr>
                <a:srgbClr val="262626"/>
              </a:buClr>
              <a:buSzPts val="1400"/>
              <a:buFont typeface="Arial"/>
              <a:buChar char="•"/>
            </a:pPr>
            <a:r>
              <a:rPr lang="en-US"/>
              <a:t>Hiveserver2 (hiveserver2)</a:t>
            </a:r>
            <a:endParaRPr/>
          </a:p>
          <a:p>
            <a:pPr indent="-182563" lvl="1" marL="360363" rtl="0" algn="l">
              <a:lnSpc>
                <a:spcPct val="138461"/>
              </a:lnSpc>
              <a:spcBef>
                <a:spcPts val="200"/>
              </a:spcBef>
              <a:spcAft>
                <a:spcPts val="0"/>
              </a:spcAft>
              <a:buClr>
                <a:srgbClr val="262626"/>
              </a:buClr>
              <a:buSzPts val="1040"/>
              <a:buChar char="•"/>
            </a:pPr>
            <a:r>
              <a:rPr lang="en-US"/>
              <a:t>HiveServer2 cung cấp các dịch vụ liên kết với các máy khách được phát triển bằng các ngôn ngữ khác.</a:t>
            </a:r>
            <a:endParaRPr/>
          </a:p>
          <a:p>
            <a:pPr indent="-177800" lvl="0" marL="177800" rtl="0" algn="l">
              <a:lnSpc>
                <a:spcPct val="128571"/>
              </a:lnSpc>
              <a:spcBef>
                <a:spcPts val="1000"/>
              </a:spcBef>
              <a:spcAft>
                <a:spcPts val="0"/>
              </a:spcAft>
              <a:buClr>
                <a:srgbClr val="262626"/>
              </a:buClr>
              <a:buSzPts val="1400"/>
              <a:buFont typeface="Arial"/>
              <a:buChar char="•"/>
            </a:pPr>
            <a:r>
              <a:rPr lang="en-US"/>
              <a:t>beeline</a:t>
            </a:r>
            <a:endParaRPr/>
          </a:p>
          <a:p>
            <a:pPr indent="-182563" lvl="1" marL="360363" rtl="0" algn="l">
              <a:lnSpc>
                <a:spcPct val="138461"/>
              </a:lnSpc>
              <a:spcBef>
                <a:spcPts val="200"/>
              </a:spcBef>
              <a:spcAft>
                <a:spcPts val="0"/>
              </a:spcAft>
              <a:buClr>
                <a:srgbClr val="262626"/>
              </a:buClr>
              <a:buSzPts val="1040"/>
              <a:buChar char="•"/>
            </a:pPr>
            <a:r>
              <a:rPr lang="en-US"/>
              <a:t>Đây là giao diện dòng lệnh của Hive hoạt động ở chế độ nhúng giống như CLI thông thường hoặc truy cập quy trình HiveServer2 bằng JDBC.</a:t>
            </a:r>
            <a:endParaRPr/>
          </a:p>
        </p:txBody>
      </p:sp>
      <p:sp>
        <p:nvSpPr>
          <p:cNvPr id="2177" name="Google Shape;2177;p1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2178" name="Google Shape;2178;p120"/>
          <p:cNvGrpSpPr/>
          <p:nvPr/>
        </p:nvGrpSpPr>
        <p:grpSpPr>
          <a:xfrm>
            <a:off x="6538664" y="3481751"/>
            <a:ext cx="2766487" cy="1910623"/>
            <a:chOff x="10416114" y="1878364"/>
            <a:chExt cx="2766487" cy="1910623"/>
          </a:xfrm>
        </p:grpSpPr>
        <p:sp>
          <p:nvSpPr>
            <p:cNvPr id="2179" name="Google Shape;2179;p120"/>
            <p:cNvSpPr/>
            <p:nvPr/>
          </p:nvSpPr>
          <p:spPr>
            <a:xfrm>
              <a:off x="10416114" y="1881763"/>
              <a:ext cx="874374" cy="442337"/>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BeeLine CLI</a:t>
              </a:r>
              <a:endParaRPr sz="1000">
                <a:solidFill>
                  <a:srgbClr val="193EB0"/>
                </a:solidFill>
                <a:latin typeface="Arial"/>
                <a:ea typeface="Arial"/>
                <a:cs typeface="Arial"/>
                <a:sym typeface="Arial"/>
              </a:endParaRPr>
            </a:p>
          </p:txBody>
        </p:sp>
        <p:sp>
          <p:nvSpPr>
            <p:cNvPr id="2180" name="Google Shape;2180;p120"/>
            <p:cNvSpPr/>
            <p:nvPr/>
          </p:nvSpPr>
          <p:spPr>
            <a:xfrm>
              <a:off x="10416114" y="2616169"/>
              <a:ext cx="874374" cy="442337"/>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HiveServer2</a:t>
              </a:r>
              <a:endParaRPr sz="1000">
                <a:solidFill>
                  <a:srgbClr val="193EB0"/>
                </a:solidFill>
                <a:latin typeface="Arial"/>
                <a:ea typeface="Arial"/>
                <a:cs typeface="Arial"/>
                <a:sym typeface="Arial"/>
              </a:endParaRPr>
            </a:p>
          </p:txBody>
        </p:sp>
        <p:sp>
          <p:nvSpPr>
            <p:cNvPr id="2181" name="Google Shape;2181;p120"/>
            <p:cNvSpPr/>
            <p:nvPr/>
          </p:nvSpPr>
          <p:spPr>
            <a:xfrm>
              <a:off x="10416114" y="3346650"/>
              <a:ext cx="874374" cy="442337"/>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Hue</a:t>
              </a:r>
              <a:endParaRPr sz="1000">
                <a:solidFill>
                  <a:srgbClr val="193EB0"/>
                </a:solidFill>
                <a:latin typeface="Arial"/>
                <a:ea typeface="Arial"/>
                <a:cs typeface="Arial"/>
                <a:sym typeface="Arial"/>
              </a:endParaRPr>
            </a:p>
          </p:txBody>
        </p:sp>
        <p:sp>
          <p:nvSpPr>
            <p:cNvPr id="2182" name="Google Shape;2182;p120"/>
            <p:cNvSpPr/>
            <p:nvPr/>
          </p:nvSpPr>
          <p:spPr>
            <a:xfrm>
              <a:off x="11484518" y="1878364"/>
              <a:ext cx="874374" cy="442337"/>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Hive CLI</a:t>
              </a:r>
              <a:endParaRPr sz="1000">
                <a:solidFill>
                  <a:srgbClr val="193EB0"/>
                </a:solidFill>
                <a:latin typeface="Arial"/>
                <a:ea typeface="Arial"/>
                <a:cs typeface="Arial"/>
                <a:sym typeface="Arial"/>
              </a:endParaRPr>
            </a:p>
          </p:txBody>
        </p:sp>
        <p:sp>
          <p:nvSpPr>
            <p:cNvPr id="2183" name="Google Shape;2183;p120"/>
            <p:cNvSpPr/>
            <p:nvPr/>
          </p:nvSpPr>
          <p:spPr>
            <a:xfrm>
              <a:off x="11484518" y="2612507"/>
              <a:ext cx="874374" cy="442337"/>
            </a:xfrm>
            <a:prstGeom prst="roundRect">
              <a:avLst>
                <a:gd fmla="val 16667" name="adj"/>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Metastore</a:t>
              </a:r>
              <a:endParaRPr sz="1000">
                <a:solidFill>
                  <a:schemeClr val="lt1"/>
                </a:solidFill>
                <a:latin typeface="Arial"/>
                <a:ea typeface="Arial"/>
                <a:cs typeface="Arial"/>
                <a:sym typeface="Arial"/>
              </a:endParaRPr>
            </a:p>
          </p:txBody>
        </p:sp>
        <p:sp>
          <p:nvSpPr>
            <p:cNvPr id="2184" name="Google Shape;2184;p120"/>
            <p:cNvSpPr/>
            <p:nvPr/>
          </p:nvSpPr>
          <p:spPr>
            <a:xfrm>
              <a:off x="11484518" y="3346650"/>
              <a:ext cx="874374" cy="442337"/>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Impala</a:t>
              </a:r>
              <a:endParaRPr sz="1000">
                <a:solidFill>
                  <a:srgbClr val="193EB0"/>
                </a:solidFill>
                <a:latin typeface="Arial"/>
                <a:ea typeface="Arial"/>
                <a:cs typeface="Arial"/>
                <a:sym typeface="Arial"/>
              </a:endParaRPr>
            </a:p>
          </p:txBody>
        </p:sp>
        <p:sp>
          <p:nvSpPr>
            <p:cNvPr id="2185" name="Google Shape;2185;p120"/>
            <p:cNvSpPr/>
            <p:nvPr/>
          </p:nvSpPr>
          <p:spPr>
            <a:xfrm>
              <a:off x="12572161" y="2619577"/>
              <a:ext cx="610440" cy="428195"/>
            </a:xfrm>
            <a:prstGeom prst="roundRect">
              <a:avLst>
                <a:gd fmla="val 50000" name="adj"/>
              </a:avLst>
            </a:prstGeom>
            <a:solidFill>
              <a:srgbClr val="2E75B6"/>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DB</a:t>
              </a:r>
              <a:endParaRPr sz="1200">
                <a:solidFill>
                  <a:schemeClr val="lt1"/>
                </a:solidFill>
                <a:latin typeface="Arial"/>
                <a:ea typeface="Arial"/>
                <a:cs typeface="Arial"/>
                <a:sym typeface="Arial"/>
              </a:endParaRPr>
            </a:p>
          </p:txBody>
        </p:sp>
        <p:cxnSp>
          <p:nvCxnSpPr>
            <p:cNvPr id="2186" name="Google Shape;2186;p120"/>
            <p:cNvCxnSpPr>
              <a:stCxn id="2179" idx="2"/>
              <a:endCxn id="2180" idx="0"/>
            </p:cNvCxnSpPr>
            <p:nvPr/>
          </p:nvCxnSpPr>
          <p:spPr>
            <a:xfrm>
              <a:off x="10853301" y="2324100"/>
              <a:ext cx="0" cy="292200"/>
            </a:xfrm>
            <a:prstGeom prst="straightConnector1">
              <a:avLst/>
            </a:prstGeom>
            <a:noFill/>
            <a:ln cap="flat" cmpd="sng" w="19050">
              <a:solidFill>
                <a:srgbClr val="193EB0"/>
              </a:solidFill>
              <a:prstDash val="solid"/>
              <a:miter lim="800000"/>
              <a:headEnd len="sm" w="sm" type="none"/>
              <a:tailEnd len="med" w="med" type="triangle"/>
            </a:ln>
          </p:spPr>
        </p:cxnSp>
        <p:cxnSp>
          <p:nvCxnSpPr>
            <p:cNvPr id="2187" name="Google Shape;2187;p120"/>
            <p:cNvCxnSpPr>
              <a:stCxn id="2181" idx="0"/>
              <a:endCxn id="2180" idx="2"/>
            </p:cNvCxnSpPr>
            <p:nvPr/>
          </p:nvCxnSpPr>
          <p:spPr>
            <a:xfrm rot="10800000">
              <a:off x="10853301" y="3058650"/>
              <a:ext cx="0" cy="288000"/>
            </a:xfrm>
            <a:prstGeom prst="straightConnector1">
              <a:avLst/>
            </a:prstGeom>
            <a:noFill/>
            <a:ln cap="flat" cmpd="sng" w="19050">
              <a:solidFill>
                <a:srgbClr val="193EB0"/>
              </a:solidFill>
              <a:prstDash val="solid"/>
              <a:miter lim="800000"/>
              <a:headEnd len="sm" w="sm" type="none"/>
              <a:tailEnd len="med" w="med" type="triangle"/>
            </a:ln>
          </p:spPr>
        </p:cxnSp>
        <p:cxnSp>
          <p:nvCxnSpPr>
            <p:cNvPr id="2188" name="Google Shape;2188;p120"/>
            <p:cNvCxnSpPr>
              <a:stCxn id="2180" idx="3"/>
              <a:endCxn id="2183" idx="1"/>
            </p:cNvCxnSpPr>
            <p:nvPr/>
          </p:nvCxnSpPr>
          <p:spPr>
            <a:xfrm flipH="1" rot="10800000">
              <a:off x="11290488" y="2833738"/>
              <a:ext cx="194100" cy="3600"/>
            </a:xfrm>
            <a:prstGeom prst="straightConnector1">
              <a:avLst/>
            </a:prstGeom>
            <a:noFill/>
            <a:ln cap="flat" cmpd="sng" w="19050">
              <a:solidFill>
                <a:srgbClr val="193EB0"/>
              </a:solidFill>
              <a:prstDash val="solid"/>
              <a:miter lim="800000"/>
              <a:headEnd len="sm" w="sm" type="none"/>
              <a:tailEnd len="med" w="med" type="triangle"/>
            </a:ln>
          </p:spPr>
        </p:cxnSp>
        <p:cxnSp>
          <p:nvCxnSpPr>
            <p:cNvPr id="2189" name="Google Shape;2189;p120"/>
            <p:cNvCxnSpPr>
              <a:stCxn id="2183" idx="3"/>
              <a:endCxn id="2185" idx="1"/>
            </p:cNvCxnSpPr>
            <p:nvPr/>
          </p:nvCxnSpPr>
          <p:spPr>
            <a:xfrm>
              <a:off x="12358892" y="2833676"/>
              <a:ext cx="213300" cy="0"/>
            </a:xfrm>
            <a:prstGeom prst="straightConnector1">
              <a:avLst/>
            </a:prstGeom>
            <a:noFill/>
            <a:ln cap="flat" cmpd="sng" w="19050">
              <a:solidFill>
                <a:srgbClr val="193EB0"/>
              </a:solidFill>
              <a:prstDash val="solid"/>
              <a:miter lim="800000"/>
              <a:headEnd len="sm" w="sm" type="none"/>
              <a:tailEnd len="med" w="med" type="triangle"/>
            </a:ln>
          </p:spPr>
        </p:cxnSp>
        <p:cxnSp>
          <p:nvCxnSpPr>
            <p:cNvPr id="2190" name="Google Shape;2190;p120"/>
            <p:cNvCxnSpPr>
              <a:stCxn id="2182" idx="2"/>
              <a:endCxn id="2183" idx="0"/>
            </p:cNvCxnSpPr>
            <p:nvPr/>
          </p:nvCxnSpPr>
          <p:spPr>
            <a:xfrm>
              <a:off x="11921705" y="2320701"/>
              <a:ext cx="0" cy="291900"/>
            </a:xfrm>
            <a:prstGeom prst="straightConnector1">
              <a:avLst/>
            </a:prstGeom>
            <a:noFill/>
            <a:ln cap="flat" cmpd="sng" w="19050">
              <a:solidFill>
                <a:srgbClr val="193EB0"/>
              </a:solidFill>
              <a:prstDash val="solid"/>
              <a:miter lim="800000"/>
              <a:headEnd len="sm" w="sm" type="none"/>
              <a:tailEnd len="med" w="med" type="triangle"/>
            </a:ln>
          </p:spPr>
        </p:cxnSp>
        <p:cxnSp>
          <p:nvCxnSpPr>
            <p:cNvPr id="2191" name="Google Shape;2191;p120"/>
            <p:cNvCxnSpPr>
              <a:stCxn id="2184" idx="0"/>
              <a:endCxn id="2183" idx="2"/>
            </p:cNvCxnSpPr>
            <p:nvPr/>
          </p:nvCxnSpPr>
          <p:spPr>
            <a:xfrm rot="10800000">
              <a:off x="11921705" y="3054750"/>
              <a:ext cx="0" cy="291900"/>
            </a:xfrm>
            <a:prstGeom prst="straightConnector1">
              <a:avLst/>
            </a:prstGeom>
            <a:noFill/>
            <a:ln cap="flat" cmpd="sng" w="19050">
              <a:solidFill>
                <a:srgbClr val="193EB0"/>
              </a:solidFill>
              <a:prstDash val="solid"/>
              <a:miter lim="800000"/>
              <a:headEnd len="sm" w="sm" type="none"/>
              <a:tailEnd len="med" w="med" type="triangle"/>
            </a:ln>
          </p:spPr>
        </p:cxnSp>
      </p:gr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12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198" name="Google Shape;2198;p1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HIVE CLI</a:t>
            </a:r>
            <a:endParaRPr/>
          </a:p>
        </p:txBody>
      </p:sp>
      <p:sp>
        <p:nvSpPr>
          <p:cNvPr id="2199" name="Google Shape;2199;p1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200" name="Google Shape;2200;p12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Giao diện dòng lệnh Hive (CLI) là công cụ cơ bản nhất để chạy truy vấn Hive</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Shell tương tác</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2201" name="Google Shape;2201;p121"/>
          <p:cNvSpPr txBox="1"/>
          <p:nvPr/>
        </p:nvSpPr>
        <p:spPr>
          <a:xfrm>
            <a:off x="704850" y="4907354"/>
            <a:ext cx="7812000" cy="1260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--hive execution</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hive</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hive&gt; </a:t>
            </a:r>
            <a:r>
              <a:rPr lang="en-US" sz="1400">
                <a:solidFill>
                  <a:schemeClr val="dk1"/>
                </a:solidFill>
                <a:latin typeface="Arial"/>
                <a:ea typeface="Arial"/>
                <a:cs typeface="Arial"/>
                <a:sym typeface="Arial"/>
              </a:rPr>
              <a:t>select * from product;</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Show the result</a:t>
            </a:r>
            <a:endParaRPr/>
          </a:p>
        </p:txBody>
      </p:sp>
      <p:graphicFrame>
        <p:nvGraphicFramePr>
          <p:cNvPr id="2202" name="Google Shape;2202;p121"/>
          <p:cNvGraphicFramePr/>
          <p:nvPr/>
        </p:nvGraphicFramePr>
        <p:xfrm>
          <a:off x="703264" y="2529102"/>
          <a:ext cx="3000000" cy="3000000"/>
        </p:xfrm>
        <a:graphic>
          <a:graphicData uri="http://schemas.openxmlformats.org/drawingml/2006/table">
            <a:tbl>
              <a:tblPr bandRow="1" firstRow="1">
                <a:noFill/>
                <a:tableStyleId>{F5026A60-8AA6-43BD-A47F-B19B4713E4A2}</a:tableStyleId>
              </a:tblPr>
              <a:tblGrid>
                <a:gridCol w="5989175"/>
                <a:gridCol w="2639975"/>
              </a:tblGrid>
              <a:tr h="334000">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Tùy chọn Hive CLI</a:t>
                      </a:r>
                      <a:endParaRPr/>
                    </a:p>
                  </a:txBody>
                  <a:tcPr marT="0" marB="0" marR="72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Mô</a:t>
                      </a:r>
                      <a:r>
                        <a:rPr b="0" lang="en-US" sz="1400">
                          <a:solidFill>
                            <a:schemeClr val="dk1"/>
                          </a:solidFill>
                          <a:latin typeface="Arial"/>
                          <a:ea typeface="Arial"/>
                          <a:cs typeface="Arial"/>
                          <a:sym typeface="Arial"/>
                        </a:rPr>
                        <a:t> tả</a:t>
                      </a:r>
                      <a:endParaRPr b="0" sz="1400">
                        <a:solidFill>
                          <a:schemeClr val="dk1"/>
                        </a:solidFill>
                        <a:latin typeface="Arial"/>
                        <a:ea typeface="Arial"/>
                        <a:cs typeface="Arial"/>
                        <a:sym typeface="Arial"/>
                      </a:endParaRPr>
                    </a:p>
                  </a:txBody>
                  <a:tcPr marT="0" marB="0" marR="7200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88000">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hive –e ‘select a.col from tab1 a’</a:t>
                      </a:r>
                      <a:endParaRPr/>
                    </a:p>
                  </a:txBody>
                  <a:tcPr marT="45725" marB="45725" marR="91450" marL="14400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Chạy truy vấn</a:t>
                      </a:r>
                      <a:endParaRPr b="0" sz="1200">
                        <a:solidFill>
                          <a:schemeClr val="dk1"/>
                        </a:solidFill>
                        <a:latin typeface="Arial"/>
                        <a:ea typeface="Arial"/>
                        <a:cs typeface="Arial"/>
                        <a:sym typeface="Arial"/>
                      </a:endParaRPr>
                    </a:p>
                  </a:txBody>
                  <a:tcPr marT="45725" marB="45725" marR="91450" marL="1440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88000">
                <a:tc>
                  <a:txBody>
                    <a:bodyPr/>
                    <a:lstStyle/>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hive –S –e  ‘select a.col from tab1 a’</a:t>
                      </a:r>
                      <a:endParaRPr/>
                    </a:p>
                  </a:txBody>
                  <a:tcPr marT="45725" marB="45725" marR="91450" marL="14400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Chạy chế độ im lặng truy vấn</a:t>
                      </a:r>
                      <a:endParaRPr b="0" sz="1200">
                        <a:solidFill>
                          <a:schemeClr val="dk1"/>
                        </a:solidFill>
                        <a:latin typeface="Arial"/>
                        <a:ea typeface="Arial"/>
                        <a:cs typeface="Arial"/>
                        <a:sym typeface="Arial"/>
                      </a:endParaRPr>
                    </a:p>
                  </a:txBody>
                  <a:tcPr marT="45725" marB="45725" marR="91450" marL="1440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88000">
                <a:tc>
                  <a:txBody>
                    <a:bodyPr/>
                    <a:lstStyle/>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hive –e ‘select a.col from tab1 a’ –hiveconf hive.root.logger=DEBUG, console</a:t>
                      </a:r>
                      <a:endParaRPr/>
                    </a:p>
                  </a:txBody>
                  <a:tcPr marT="45725" marB="45725" marR="91450" marL="14400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Đặt biến cấu hình hive</a:t>
                      </a:r>
                      <a:endParaRPr/>
                    </a:p>
                  </a:txBody>
                  <a:tcPr marT="45725" marB="45725" marR="91450" marL="1440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88000">
                <a:tc>
                  <a:txBody>
                    <a:bodyPr/>
                    <a:lstStyle/>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hive –i initialize.sql</a:t>
                      </a:r>
                      <a:endParaRPr/>
                    </a:p>
                  </a:txBody>
                  <a:tcPr marT="45725" marB="45725" marR="91450" marL="14400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Sử dụng tập lệnh khởi tạo</a:t>
                      </a:r>
                      <a:endParaRPr b="0" sz="1200">
                        <a:solidFill>
                          <a:schemeClr val="dk1"/>
                        </a:solidFill>
                        <a:latin typeface="Arial"/>
                        <a:ea typeface="Arial"/>
                        <a:cs typeface="Arial"/>
                        <a:sym typeface="Arial"/>
                      </a:endParaRPr>
                    </a:p>
                  </a:txBody>
                  <a:tcPr marT="45725" marB="45725" marR="91450" marL="1440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288000">
                <a:tc>
                  <a:txBody>
                    <a:bodyPr/>
                    <a:lstStyle/>
                    <a:p>
                      <a:pPr indent="0" lvl="0" marL="0" marR="0" rtl="0" algn="l">
                        <a:lnSpc>
                          <a:spcPct val="100000"/>
                        </a:lnSpc>
                        <a:spcBef>
                          <a:spcPts val="0"/>
                        </a:spcBef>
                        <a:spcAft>
                          <a:spcPts val="0"/>
                        </a:spcAft>
                        <a:buClr>
                          <a:schemeClr val="dk1"/>
                        </a:buClr>
                        <a:buSzPts val="1200"/>
                        <a:buFont typeface="Arial"/>
                        <a:buNone/>
                      </a:pPr>
                      <a:r>
                        <a:rPr b="0" lang="en-US" sz="1200">
                          <a:solidFill>
                            <a:schemeClr val="dk1"/>
                          </a:solidFill>
                          <a:latin typeface="Arial"/>
                          <a:ea typeface="Arial"/>
                          <a:cs typeface="Arial"/>
                          <a:sym typeface="Arial"/>
                        </a:rPr>
                        <a:t>hive –f script.sql</a:t>
                      </a:r>
                      <a:endParaRPr/>
                    </a:p>
                  </a:txBody>
                  <a:tcPr marT="45725" marB="45725" marR="91450" marL="144000">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200">
                          <a:solidFill>
                            <a:schemeClr val="dk1"/>
                          </a:solidFill>
                          <a:latin typeface="Arial"/>
                          <a:ea typeface="Arial"/>
                          <a:cs typeface="Arial"/>
                          <a:sym typeface="Arial"/>
                        </a:rPr>
                        <a:t>Chạy tập lệnh không tương tác</a:t>
                      </a:r>
                      <a:endParaRPr b="0" sz="1200">
                        <a:solidFill>
                          <a:schemeClr val="dk1"/>
                        </a:solidFill>
                        <a:latin typeface="Arial"/>
                        <a:ea typeface="Arial"/>
                        <a:cs typeface="Arial"/>
                        <a:sym typeface="Arial"/>
                      </a:endParaRPr>
                    </a:p>
                  </a:txBody>
                  <a:tcPr marT="45725" marB="45725" marR="91450" marL="1440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7" name="Shape 2207"/>
        <p:cNvGrpSpPr/>
        <p:nvPr/>
      </p:nvGrpSpPr>
      <p:grpSpPr>
        <a:xfrm>
          <a:off x="0" y="0"/>
          <a:ext cx="0" cy="0"/>
          <a:chOff x="0" y="0"/>
          <a:chExt cx="0" cy="0"/>
        </a:xfrm>
      </p:grpSpPr>
      <p:sp>
        <p:nvSpPr>
          <p:cNvPr id="2208" name="Google Shape;2208;p12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209" name="Google Shape;2209;p12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Beeline</a:t>
            </a:r>
            <a:endParaRPr/>
          </a:p>
        </p:txBody>
      </p:sp>
      <p:sp>
        <p:nvSpPr>
          <p:cNvPr id="2210" name="Google Shape;2210;p1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211" name="Google Shape;2211;p12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Beeline là một công cụ để thực hiện truy vấn bằng cách kết nối với Hiveserver2 dựa trên SQLLine.</a:t>
            </a:r>
            <a:endParaRPr/>
          </a:p>
          <a:p>
            <a:pPr indent="-182563" lvl="1" marL="360363" rtl="0" algn="l">
              <a:lnSpc>
                <a:spcPct val="138461"/>
              </a:lnSpc>
              <a:spcBef>
                <a:spcPts val="200"/>
              </a:spcBef>
              <a:spcAft>
                <a:spcPts val="0"/>
              </a:spcAft>
              <a:buClr>
                <a:srgbClr val="262626"/>
              </a:buClr>
              <a:buSzPts val="1040"/>
              <a:buChar char="•"/>
            </a:pPr>
            <a:r>
              <a:rPr lang="en-US"/>
              <a:t>Kết nối với Hive Server 2 bằng JDBC.</a:t>
            </a:r>
            <a:endParaRPr/>
          </a:p>
          <a:p>
            <a:pPr indent="-177800" lvl="0" marL="177800" rtl="0" algn="l">
              <a:lnSpc>
                <a:spcPct val="128571"/>
              </a:lnSpc>
              <a:spcBef>
                <a:spcPts val="1000"/>
              </a:spcBef>
              <a:spcAft>
                <a:spcPts val="0"/>
              </a:spcAft>
              <a:buClr>
                <a:srgbClr val="262626"/>
              </a:buClr>
              <a:buSzPts val="1400"/>
              <a:buFont typeface="Arial"/>
              <a:buChar char="•"/>
            </a:pPr>
            <a:r>
              <a:rPr lang="en-US"/>
              <a:t>Có hai cách để kết nối với Hive Server 2</a:t>
            </a:r>
            <a:endParaRPr/>
          </a:p>
          <a:p>
            <a:pPr indent="-182563" lvl="1" marL="360363" rtl="0" algn="l">
              <a:lnSpc>
                <a:spcPct val="138461"/>
              </a:lnSpc>
              <a:spcBef>
                <a:spcPts val="200"/>
              </a:spcBef>
              <a:spcAft>
                <a:spcPts val="0"/>
              </a:spcAft>
              <a:buClr>
                <a:srgbClr val="262626"/>
              </a:buClr>
              <a:buSzPts val="1040"/>
              <a:buChar char="•"/>
            </a:pPr>
            <a:r>
              <a:rPr lang="en-US"/>
              <a:t>Nhập chuỗi kết nối làm tham số cho beeline</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Nhập lệnh kết nối với </a:t>
            </a:r>
            <a:r>
              <a:rPr lang="en-US">
                <a:solidFill>
                  <a:srgbClr val="193EB0"/>
                </a:solidFill>
                <a:latin typeface="Arial"/>
                <a:ea typeface="Arial"/>
                <a:cs typeface="Arial"/>
                <a:sym typeface="Arial"/>
              </a:rPr>
              <a:t>!connect </a:t>
            </a:r>
            <a:r>
              <a:rPr lang="en-US"/>
              <a:t>từ beeline shell</a:t>
            </a:r>
            <a:endParaRPr/>
          </a:p>
        </p:txBody>
      </p:sp>
      <p:sp>
        <p:nvSpPr>
          <p:cNvPr id="2212" name="Google Shape;2212;p122"/>
          <p:cNvSpPr txBox="1"/>
          <p:nvPr/>
        </p:nvSpPr>
        <p:spPr>
          <a:xfrm>
            <a:off x="711199" y="3370375"/>
            <a:ext cx="7812000" cy="93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beeline –u</a:t>
            </a:r>
            <a:r>
              <a:rPr lang="en-US" sz="1400">
                <a:solidFill>
                  <a:schemeClr val="dk1"/>
                </a:solidFill>
                <a:latin typeface="Arial"/>
                <a:ea typeface="Arial"/>
                <a:cs typeface="Arial"/>
                <a:sym typeface="Arial"/>
              </a:rPr>
              <a:t> jdbc:hive2://localhost:10000 –n jsjeong –p password</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jdbc:hive2://localhost:10000&gt; select * from product;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jdbc:hive2://localhost:10000&gt;!quit</a:t>
            </a:r>
            <a:endParaRPr/>
          </a:p>
        </p:txBody>
      </p:sp>
      <p:sp>
        <p:nvSpPr>
          <p:cNvPr id="2213" name="Google Shape;2213;p122"/>
          <p:cNvSpPr txBox="1"/>
          <p:nvPr/>
        </p:nvSpPr>
        <p:spPr>
          <a:xfrm>
            <a:off x="711199" y="4621583"/>
            <a:ext cx="7812000" cy="82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beeline</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beeline&gt; </a:t>
            </a:r>
            <a:r>
              <a:rPr lang="en-US" sz="1400">
                <a:solidFill>
                  <a:srgbClr val="193EB0"/>
                </a:solidFill>
                <a:latin typeface="Arial"/>
                <a:ea typeface="Arial"/>
                <a:cs typeface="Arial"/>
                <a:sym typeface="Arial"/>
              </a:rPr>
              <a:t>!connect </a:t>
            </a:r>
            <a:r>
              <a:rPr lang="en-US" sz="1400">
                <a:solidFill>
                  <a:schemeClr val="dk1"/>
                </a:solidFill>
                <a:latin typeface="Arial"/>
                <a:ea typeface="Arial"/>
                <a:cs typeface="Arial"/>
                <a:sym typeface="Arial"/>
              </a:rPr>
              <a:t>jdbc:hive2://localhost:10000 –jsjeong password</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p12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220" name="Google Shape;2220;p1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Impala là gì? (1/2)</a:t>
            </a:r>
            <a:endParaRPr/>
          </a:p>
        </p:txBody>
      </p:sp>
      <p:sp>
        <p:nvSpPr>
          <p:cNvPr id="2221" name="Google Shape;2221;p1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222" name="Google Shape;2222;p12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Công cụ xử lý dữ liệu và phân tích do Cloudera phát triển</a:t>
            </a:r>
            <a:endParaRPr/>
          </a:p>
          <a:p>
            <a:pPr indent="-177800" lvl="0" marL="177800" rtl="0" algn="l">
              <a:lnSpc>
                <a:spcPct val="128571"/>
              </a:lnSpc>
              <a:spcBef>
                <a:spcPts val="1000"/>
              </a:spcBef>
              <a:spcAft>
                <a:spcPts val="0"/>
              </a:spcAft>
              <a:buClr>
                <a:srgbClr val="262626"/>
              </a:buClr>
              <a:buSzPts val="1400"/>
              <a:buFont typeface="Arial"/>
              <a:buChar char="•"/>
            </a:pPr>
            <a:r>
              <a:rPr lang="en-US"/>
              <a:t>Giống như Hive, dữ liệu HDFS có thể được truy cập thông qua các câu lệnh Truy vấn giống như SQL.</a:t>
            </a:r>
            <a:endParaRPr/>
          </a:p>
          <a:p>
            <a:pPr indent="-177800" lvl="0" marL="177800" rtl="0" algn="l">
              <a:lnSpc>
                <a:spcPct val="128571"/>
              </a:lnSpc>
              <a:spcBef>
                <a:spcPts val="1000"/>
              </a:spcBef>
              <a:spcAft>
                <a:spcPts val="0"/>
              </a:spcAft>
              <a:buClr>
                <a:srgbClr val="262626"/>
              </a:buClr>
              <a:buSzPts val="1400"/>
              <a:buFont typeface="Arial"/>
              <a:buChar char="•"/>
            </a:pPr>
            <a:r>
              <a:rPr lang="en-US"/>
              <a:t>Không giống như Hive, nó không sử dụng MR hoặc Spark làm Công cụ thực thi.</a:t>
            </a:r>
            <a:endParaRPr/>
          </a:p>
          <a:p>
            <a:pPr indent="-182563" lvl="1" marL="360363" rtl="0" algn="l">
              <a:lnSpc>
                <a:spcPct val="138461"/>
              </a:lnSpc>
              <a:spcBef>
                <a:spcPts val="200"/>
              </a:spcBef>
              <a:spcAft>
                <a:spcPts val="0"/>
              </a:spcAft>
              <a:buClr>
                <a:srgbClr val="262626"/>
              </a:buClr>
              <a:buSzPts val="1040"/>
              <a:buChar char="•"/>
            </a:pPr>
            <a:r>
              <a:rPr lang="en-US"/>
              <a:t>Nó có Công cụ truy vấn riêng và thực thi Truy vấn thông qua Impala Daemon</a:t>
            </a:r>
            <a:endParaRPr/>
          </a:p>
          <a:p>
            <a:pPr indent="-182563" lvl="1" marL="360363" rtl="0" algn="l">
              <a:lnSpc>
                <a:spcPct val="138461"/>
              </a:lnSpc>
              <a:spcBef>
                <a:spcPts val="200"/>
              </a:spcBef>
              <a:spcAft>
                <a:spcPts val="0"/>
              </a:spcAft>
              <a:buClr>
                <a:srgbClr val="262626"/>
              </a:buClr>
              <a:buSzPts val="1040"/>
              <a:buChar char="•"/>
            </a:pPr>
            <a:r>
              <a:rPr lang="en-US"/>
              <a:t>Nhanh hơn khoảng 10 đến 50 lần so với Hive</a:t>
            </a:r>
            <a:endParaRPr/>
          </a:p>
          <a:p>
            <a:pPr indent="-182563" lvl="1" marL="360363" rtl="0" algn="l">
              <a:lnSpc>
                <a:spcPct val="138461"/>
              </a:lnSpc>
              <a:spcBef>
                <a:spcPts val="200"/>
              </a:spcBef>
              <a:spcAft>
                <a:spcPts val="0"/>
              </a:spcAft>
              <a:buClr>
                <a:srgbClr val="262626"/>
              </a:buClr>
              <a:buSzPts val="1040"/>
              <a:buChar char="•"/>
            </a:pPr>
            <a:r>
              <a:rPr lang="en-US"/>
              <a:t>Khả năng truy cập đồng thời vào nhiều máy khách được cung cấp hiệu quả hơn so với Hive</a:t>
            </a:r>
            <a:endParaRPr/>
          </a:p>
          <a:p>
            <a:pPr indent="-177800" lvl="0" marL="177800" rtl="0" algn="l">
              <a:lnSpc>
                <a:spcPct val="128571"/>
              </a:lnSpc>
              <a:spcBef>
                <a:spcPts val="1000"/>
              </a:spcBef>
              <a:spcAft>
                <a:spcPts val="0"/>
              </a:spcAft>
              <a:buClr>
                <a:srgbClr val="262626"/>
              </a:buClr>
              <a:buSzPts val="1400"/>
              <a:buFont typeface="Arial"/>
              <a:buChar char="•"/>
            </a:pPr>
            <a:r>
              <a:rPr lang="en-US"/>
              <a:t>Chia sẻ Metastore với Hive</a:t>
            </a:r>
            <a:endParaRPr/>
          </a:p>
          <a:p>
            <a:pPr indent="-182563" lvl="1" marL="360363" rtl="0" algn="l">
              <a:lnSpc>
                <a:spcPct val="138461"/>
              </a:lnSpc>
              <a:spcBef>
                <a:spcPts val="200"/>
              </a:spcBef>
              <a:spcAft>
                <a:spcPts val="0"/>
              </a:spcAft>
              <a:buClr>
                <a:srgbClr val="262626"/>
              </a:buClr>
              <a:buSzPts val="1040"/>
              <a:buChar char="•"/>
            </a:pPr>
            <a:r>
              <a:rPr lang="en-US"/>
              <a:t>Các bảng được tạo trong Hive có thể được sử dụng</a:t>
            </a:r>
            <a:endParaRPr/>
          </a:p>
          <a:p>
            <a:pPr indent="-182563" lvl="1" marL="360363" rtl="0" algn="l">
              <a:lnSpc>
                <a:spcPct val="138461"/>
              </a:lnSpc>
              <a:spcBef>
                <a:spcPts val="200"/>
              </a:spcBef>
              <a:spcAft>
                <a:spcPts val="0"/>
              </a:spcAft>
              <a:buClr>
                <a:srgbClr val="262626"/>
              </a:buClr>
              <a:buSzPts val="1040"/>
              <a:buChar char="•"/>
            </a:pPr>
            <a:r>
              <a:rPr lang="en-US"/>
              <a:t>Tương tự, các bảng được tạo trong Impala có thể được sử dụng trong Hive</a:t>
            </a:r>
            <a:endParaRPr/>
          </a:p>
          <a:p>
            <a:pPr indent="-177800" lvl="0" marL="177800" rtl="0" algn="l">
              <a:lnSpc>
                <a:spcPct val="128571"/>
              </a:lnSpc>
              <a:spcBef>
                <a:spcPts val="1000"/>
              </a:spcBef>
              <a:spcAft>
                <a:spcPts val="0"/>
              </a:spcAft>
              <a:buClr>
                <a:srgbClr val="262626"/>
              </a:buClr>
              <a:buSzPts val="1400"/>
              <a:buFont typeface="Arial"/>
              <a:buChar char="•"/>
            </a:pPr>
            <a:r>
              <a:rPr lang="en-US"/>
              <a:t>Chủ yếu được sử dụng cho Truy vấn tương tác hoặc phân tích dữ liệu</a:t>
            </a:r>
            <a:endParaRPr/>
          </a:p>
        </p:txBody>
      </p:sp>
      <p:pic>
        <p:nvPicPr>
          <p:cNvPr id="2223" name="Google Shape;2223;p123"/>
          <p:cNvPicPr preferRelativeResize="0"/>
          <p:nvPr/>
        </p:nvPicPr>
        <p:blipFill rotWithShape="1">
          <a:blip r:embed="rId3">
            <a:alphaModFix/>
          </a:blip>
          <a:srcRect b="0" l="0" r="0" t="0"/>
          <a:stretch/>
        </p:blipFill>
        <p:spPr>
          <a:xfrm>
            <a:off x="7699701" y="2822336"/>
            <a:ext cx="1546439" cy="2897449"/>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12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230" name="Google Shape;2230;p1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Impala là gì? (2/2)</a:t>
            </a:r>
            <a:endParaRPr/>
          </a:p>
        </p:txBody>
      </p:sp>
      <p:sp>
        <p:nvSpPr>
          <p:cNvPr id="2231" name="Google Shape;2231;p1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232" name="Google Shape;2232;p12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Impala là một công cụ SQL hiệu suất cao cho lượng dữ liệu khổng lồ</a:t>
            </a:r>
            <a:endParaRPr/>
          </a:p>
          <a:p>
            <a:pPr indent="-182563" lvl="1" marL="360363" rtl="0" algn="l">
              <a:lnSpc>
                <a:spcPct val="138461"/>
              </a:lnSpc>
              <a:spcBef>
                <a:spcPts val="200"/>
              </a:spcBef>
              <a:spcAft>
                <a:spcPts val="0"/>
              </a:spcAft>
              <a:buClr>
                <a:srgbClr val="262626"/>
              </a:buClr>
              <a:buSzPts val="1040"/>
              <a:buChar char="•"/>
            </a:pPr>
            <a:r>
              <a:rPr lang="en-US"/>
              <a:t>Xử lý song song lớn (MPP)</a:t>
            </a:r>
            <a:endParaRPr/>
          </a:p>
          <a:p>
            <a:pPr indent="-177800" lvl="0" marL="177800" rtl="0" algn="l">
              <a:lnSpc>
                <a:spcPct val="128571"/>
              </a:lnSpc>
              <a:spcBef>
                <a:spcPts val="1000"/>
              </a:spcBef>
              <a:spcAft>
                <a:spcPts val="0"/>
              </a:spcAft>
              <a:buClr>
                <a:srgbClr val="262626"/>
              </a:buClr>
              <a:buSzPts val="1400"/>
              <a:buFont typeface="Arial"/>
              <a:buChar char="•"/>
            </a:pPr>
            <a:r>
              <a:rPr lang="en-US"/>
              <a:t>Impala có thể truy vấn dữ liệu được lưu trữ trong HBase, Kudu, S3, ADLS thay vì HDFS</a:t>
            </a:r>
            <a:endParaRPr/>
          </a:p>
          <a:p>
            <a:pPr indent="-177800" lvl="0" marL="177800" rtl="0" algn="l">
              <a:lnSpc>
                <a:spcPct val="128571"/>
              </a:lnSpc>
              <a:spcBef>
                <a:spcPts val="1000"/>
              </a:spcBef>
              <a:spcAft>
                <a:spcPts val="0"/>
              </a:spcAft>
              <a:buClr>
                <a:srgbClr val="262626"/>
              </a:buClr>
              <a:buSzPts val="1400"/>
              <a:buFont typeface="Arial"/>
              <a:buChar char="•"/>
            </a:pPr>
            <a:r>
              <a:rPr lang="en-US"/>
              <a:t>Đọc và ghi dữ liệu ở các định dạng tệp Hadoop phổ biến</a:t>
            </a:r>
            <a:endParaRPr/>
          </a:p>
          <a:p>
            <a:pPr indent="-177800" lvl="0" marL="177800" rtl="0" algn="l">
              <a:lnSpc>
                <a:spcPct val="128571"/>
              </a:lnSpc>
              <a:spcBef>
                <a:spcPts val="1000"/>
              </a:spcBef>
              <a:spcAft>
                <a:spcPts val="0"/>
              </a:spcAft>
              <a:buClr>
                <a:srgbClr val="262626"/>
              </a:buClr>
              <a:buSzPts val="1400"/>
              <a:buFont typeface="Arial"/>
              <a:buChar char="•"/>
            </a:pPr>
            <a:r>
              <a:rPr lang="en-US"/>
              <a:t>Trực tiếp thực hiện truy vấn trên cụm</a:t>
            </a:r>
            <a:endParaRPr/>
          </a:p>
          <a:p>
            <a:pPr indent="-177800" lvl="0" marL="177800" rtl="0" algn="l">
              <a:lnSpc>
                <a:spcPct val="128571"/>
              </a:lnSpc>
              <a:spcBef>
                <a:spcPts val="1000"/>
              </a:spcBef>
              <a:spcAft>
                <a:spcPts val="0"/>
              </a:spcAft>
              <a:buClr>
                <a:srgbClr val="262626"/>
              </a:buClr>
              <a:buSzPts val="1400"/>
              <a:buFont typeface="Arial"/>
              <a:buChar char="•"/>
            </a:pPr>
            <a:r>
              <a:rPr lang="en-US"/>
              <a:t>Ngôn ngữ truy vấn Impala : Impala SQL</a:t>
            </a:r>
            <a:endParaRPr/>
          </a:p>
          <a:p>
            <a:pPr indent="-182563" lvl="1" marL="360363" rtl="0" algn="l">
              <a:lnSpc>
                <a:spcPct val="138461"/>
              </a:lnSpc>
              <a:spcBef>
                <a:spcPts val="200"/>
              </a:spcBef>
              <a:spcAft>
                <a:spcPts val="0"/>
              </a:spcAft>
              <a:buClr>
                <a:srgbClr val="262626"/>
              </a:buClr>
              <a:buSzPts val="1040"/>
              <a:buChar char="•"/>
            </a:pPr>
            <a:r>
              <a:rPr lang="en-US"/>
              <a:t>Nó tương thích với SQL và HiveQL tiêu chuẩn, nhưng có một số khác biệt</a:t>
            </a:r>
            <a:endParaRPr/>
          </a:p>
          <a:p>
            <a:pPr indent="-182563" lvl="1" marL="360363" rtl="0" algn="l">
              <a:lnSpc>
                <a:spcPct val="138461"/>
              </a:lnSpc>
              <a:spcBef>
                <a:spcPts val="200"/>
              </a:spcBef>
              <a:spcAft>
                <a:spcPts val="0"/>
              </a:spcAft>
              <a:buClr>
                <a:srgbClr val="262626"/>
              </a:buClr>
              <a:buSzPts val="1040"/>
              <a:buChar char="•"/>
            </a:pPr>
            <a:r>
              <a:rPr lang="en-US"/>
              <a:t>HiveQL và Impala SQL rất giống nhau</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2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239" name="Google Shape;2239;p1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Dữ liệu truy vấn Impala</a:t>
            </a:r>
            <a:endParaRPr/>
          </a:p>
        </p:txBody>
      </p:sp>
      <p:sp>
        <p:nvSpPr>
          <p:cNvPr id="2240" name="Google Shape;2240;p1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241" name="Google Shape;2241;p12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Đầu tiên, Impala sử dụng metastore để kiểm tra lược đồ dữ liệu và vị trí cho bảng</a:t>
            </a:r>
            <a:endParaRPr/>
          </a:p>
          <a:p>
            <a:pPr indent="-177800" lvl="0" marL="177800" rtl="0" algn="l">
              <a:lnSpc>
                <a:spcPct val="128571"/>
              </a:lnSpc>
              <a:spcBef>
                <a:spcPts val="1000"/>
              </a:spcBef>
              <a:spcAft>
                <a:spcPts val="0"/>
              </a:spcAft>
              <a:buClr>
                <a:srgbClr val="262626"/>
              </a:buClr>
              <a:buSzPts val="1400"/>
              <a:buFont typeface="Arial"/>
              <a:buChar char="•"/>
            </a:pPr>
            <a:r>
              <a:rPr lang="en-US"/>
              <a:t>Sau đó, Truy vấn dữ liệu bảng thực tế trong HDFS hoặc bộ lưu trữ khác</a:t>
            </a:r>
            <a:endParaRPr/>
          </a:p>
        </p:txBody>
      </p:sp>
      <p:grpSp>
        <p:nvGrpSpPr>
          <p:cNvPr id="2242" name="Google Shape;2242;p125"/>
          <p:cNvGrpSpPr/>
          <p:nvPr/>
        </p:nvGrpSpPr>
        <p:grpSpPr>
          <a:xfrm>
            <a:off x="1696324" y="3236643"/>
            <a:ext cx="6475624" cy="2399183"/>
            <a:chOff x="1892872" y="3259792"/>
            <a:chExt cx="6070510" cy="2399183"/>
          </a:xfrm>
        </p:grpSpPr>
        <p:sp>
          <p:nvSpPr>
            <p:cNvPr id="2243" name="Google Shape;2243;p125"/>
            <p:cNvSpPr/>
            <p:nvPr/>
          </p:nvSpPr>
          <p:spPr>
            <a:xfrm>
              <a:off x="2633810" y="4137026"/>
              <a:ext cx="76976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Truy vấn</a:t>
              </a:r>
              <a:endParaRPr sz="1200">
                <a:solidFill>
                  <a:srgbClr val="1F45BC"/>
                </a:solidFill>
                <a:latin typeface="Arial"/>
                <a:ea typeface="Arial"/>
                <a:cs typeface="Arial"/>
                <a:sym typeface="Arial"/>
              </a:endParaRPr>
            </a:p>
          </p:txBody>
        </p:sp>
        <p:sp>
          <p:nvSpPr>
            <p:cNvPr id="2244" name="Google Shape;2244;p125"/>
            <p:cNvSpPr/>
            <p:nvPr/>
          </p:nvSpPr>
          <p:spPr>
            <a:xfrm rot="-1380220">
              <a:off x="4433823" y="3582836"/>
              <a:ext cx="167866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 Nhận cấu trúc bảng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và vị trí của dữ liệu</a:t>
              </a:r>
              <a:endParaRPr sz="1200">
                <a:solidFill>
                  <a:srgbClr val="1F45BC"/>
                </a:solidFill>
                <a:latin typeface="Arial"/>
                <a:ea typeface="Arial"/>
                <a:cs typeface="Arial"/>
                <a:sym typeface="Arial"/>
              </a:endParaRPr>
            </a:p>
          </p:txBody>
        </p:sp>
        <p:sp>
          <p:nvSpPr>
            <p:cNvPr id="2245" name="Google Shape;2245;p125"/>
            <p:cNvSpPr/>
            <p:nvPr/>
          </p:nvSpPr>
          <p:spPr>
            <a:xfrm rot="1498724">
              <a:off x="4661727" y="4765234"/>
              <a:ext cx="115929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2. Truy vấn </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dữ liệu thực tế</a:t>
              </a:r>
              <a:endParaRPr sz="1200">
                <a:solidFill>
                  <a:srgbClr val="1F45BC"/>
                </a:solidFill>
                <a:latin typeface="Arial"/>
                <a:ea typeface="Arial"/>
                <a:cs typeface="Arial"/>
                <a:sym typeface="Arial"/>
              </a:endParaRPr>
            </a:p>
          </p:txBody>
        </p:sp>
        <p:grpSp>
          <p:nvGrpSpPr>
            <p:cNvPr id="2246" name="Google Shape;2246;p125"/>
            <p:cNvGrpSpPr/>
            <p:nvPr/>
          </p:nvGrpSpPr>
          <p:grpSpPr>
            <a:xfrm>
              <a:off x="1892872" y="3259792"/>
              <a:ext cx="6070510" cy="2399183"/>
              <a:chOff x="1466685" y="3264153"/>
              <a:chExt cx="6070510" cy="2399183"/>
            </a:xfrm>
          </p:grpSpPr>
          <p:grpSp>
            <p:nvGrpSpPr>
              <p:cNvPr id="2247" name="Google Shape;2247;p125"/>
              <p:cNvGrpSpPr/>
              <p:nvPr/>
            </p:nvGrpSpPr>
            <p:grpSpPr>
              <a:xfrm>
                <a:off x="1466685" y="3264153"/>
                <a:ext cx="6070510" cy="2399183"/>
                <a:chOff x="6343485" y="5318234"/>
                <a:chExt cx="6070510" cy="2399183"/>
              </a:xfrm>
            </p:grpSpPr>
            <p:sp>
              <p:nvSpPr>
                <p:cNvPr id="2248" name="Google Shape;2248;p125"/>
                <p:cNvSpPr/>
                <p:nvPr/>
              </p:nvSpPr>
              <p:spPr>
                <a:xfrm>
                  <a:off x="7853273" y="6194968"/>
                  <a:ext cx="1149189" cy="645715"/>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Impala</a:t>
                  </a:r>
                  <a:endParaRPr/>
                </a:p>
              </p:txBody>
            </p:sp>
            <p:grpSp>
              <p:nvGrpSpPr>
                <p:cNvPr id="2249" name="Google Shape;2249;p125"/>
                <p:cNvGrpSpPr/>
                <p:nvPr/>
              </p:nvGrpSpPr>
              <p:grpSpPr>
                <a:xfrm>
                  <a:off x="10533081" y="5318234"/>
                  <a:ext cx="1880914" cy="2399183"/>
                  <a:chOff x="5702972" y="3300861"/>
                  <a:chExt cx="1880914" cy="2399183"/>
                </a:xfrm>
              </p:grpSpPr>
              <p:sp>
                <p:nvSpPr>
                  <p:cNvPr id="2250" name="Google Shape;2250;p125"/>
                  <p:cNvSpPr/>
                  <p:nvPr/>
                </p:nvSpPr>
                <p:spPr>
                  <a:xfrm>
                    <a:off x="5702972" y="3300861"/>
                    <a:ext cx="1859490" cy="1112362"/>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l">
                      <a:lnSpc>
                        <a:spcPct val="100000"/>
                      </a:lnSpc>
                      <a:spcBef>
                        <a:spcPts val="0"/>
                      </a:spcBef>
                      <a:spcAft>
                        <a:spcPts val="0"/>
                      </a:spcAft>
                      <a:buClr>
                        <a:srgbClr val="1F45BC"/>
                      </a:buClr>
                      <a:buSzPts val="1400"/>
                      <a:buFont typeface="Arial"/>
                      <a:buNone/>
                    </a:pPr>
                    <a:r>
                      <a:rPr lang="en-US" sz="1400" u="none" cap="none" strike="noStrike">
                        <a:solidFill>
                          <a:srgbClr val="1F45BC"/>
                        </a:solidFill>
                        <a:latin typeface="Arial"/>
                        <a:ea typeface="Arial"/>
                        <a:cs typeface="Arial"/>
                        <a:sym typeface="Arial"/>
                      </a:rPr>
                      <a:t>Siêu</a:t>
                    </a:r>
                    <a:r>
                      <a:rPr lang="en-US" sz="1400" u="none" cap="none" strike="noStrike">
                        <a:solidFill>
                          <a:srgbClr val="1F45BC"/>
                        </a:solidFill>
                        <a:latin typeface="Arial"/>
                        <a:ea typeface="Arial"/>
                        <a:cs typeface="Arial"/>
                        <a:sym typeface="Arial"/>
                      </a:rPr>
                      <a:t> dữ liệu</a:t>
                    </a:r>
                    <a:endParaRPr sz="1200" u="none" cap="none" strike="noStrike">
                      <a:solidFill>
                        <a:srgbClr val="1F45B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200"/>
                      <a:buFont typeface="Gulim"/>
                      <a:buNone/>
                    </a:pPr>
                    <a:r>
                      <a:t/>
                    </a:r>
                    <a:endParaRPr sz="1200">
                      <a:solidFill>
                        <a:srgbClr val="1F45B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l">
                      <a:lnSpc>
                        <a:spcPct val="100000"/>
                      </a:lnSpc>
                      <a:spcBef>
                        <a:spcPts val="0"/>
                      </a:spcBef>
                      <a:spcAft>
                        <a:spcPts val="0"/>
                      </a:spcAft>
                      <a:buClr>
                        <a:srgbClr val="1F45BC"/>
                      </a:buClr>
                      <a:buSzPts val="1200"/>
                      <a:buFont typeface="Arial"/>
                      <a:buNone/>
                    </a:pPr>
                    <a:r>
                      <a:rPr lang="en-US" sz="1200">
                        <a:solidFill>
                          <a:srgbClr val="1F45BC"/>
                        </a:solidFill>
                        <a:latin typeface="Arial"/>
                        <a:ea typeface="Arial"/>
                        <a:cs typeface="Arial"/>
                        <a:sym typeface="Arial"/>
                      </a:rPr>
                      <a:t>(trong metastore)</a:t>
                    </a:r>
                    <a:endParaRPr sz="1200" u="none" cap="none" strike="noStrike">
                      <a:solidFill>
                        <a:srgbClr val="1F45BC"/>
                      </a:solidFill>
                      <a:latin typeface="Arial"/>
                      <a:ea typeface="Arial"/>
                      <a:cs typeface="Arial"/>
                      <a:sym typeface="Arial"/>
                    </a:endParaRPr>
                  </a:p>
                </p:txBody>
              </p:sp>
              <p:sp>
                <p:nvSpPr>
                  <p:cNvPr id="2251" name="Google Shape;2251;p125"/>
                  <p:cNvSpPr/>
                  <p:nvPr/>
                </p:nvSpPr>
                <p:spPr>
                  <a:xfrm>
                    <a:off x="5702972" y="4587682"/>
                    <a:ext cx="1880914" cy="1112362"/>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l">
                      <a:lnSpc>
                        <a:spcPct val="100000"/>
                      </a:lnSpc>
                      <a:spcBef>
                        <a:spcPts val="0"/>
                      </a:spcBef>
                      <a:spcAft>
                        <a:spcPts val="0"/>
                      </a:spcAft>
                      <a:buClr>
                        <a:srgbClr val="1F45BC"/>
                      </a:buClr>
                      <a:buSzPts val="1400"/>
                      <a:buFont typeface="Arial"/>
                      <a:buNone/>
                    </a:pPr>
                    <a:r>
                      <a:rPr lang="en-US" sz="1400">
                        <a:solidFill>
                          <a:srgbClr val="1F45BC"/>
                        </a:solidFill>
                        <a:latin typeface="Arial"/>
                        <a:ea typeface="Arial"/>
                        <a:cs typeface="Arial"/>
                        <a:sym typeface="Arial"/>
                      </a:rPr>
                      <a:t>Dữ liệu</a:t>
                    </a:r>
                    <a:endParaRPr sz="1400">
                      <a:solidFill>
                        <a:srgbClr val="1F45B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200"/>
                      <a:buFont typeface="Gulim"/>
                      <a:buNone/>
                    </a:pPr>
                    <a:r>
                      <a:t/>
                    </a:r>
                    <a:endParaRPr sz="1200">
                      <a:solidFill>
                        <a:srgbClr val="1F45B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200"/>
                      <a:buFont typeface="Gulim"/>
                      <a:buNone/>
                    </a:pPr>
                    <a:r>
                      <a:t/>
                    </a:r>
                    <a:endParaRPr sz="1200" u="none" cap="none" strike="noStrike">
                      <a:solidFill>
                        <a:srgbClr val="1F45BC"/>
                      </a:solidFill>
                      <a:latin typeface="Arial"/>
                      <a:ea typeface="Arial"/>
                      <a:cs typeface="Arial"/>
                      <a:sym typeface="Arial"/>
                    </a:endParaRPr>
                  </a:p>
                  <a:p>
                    <a:pPr indent="0" lvl="0" marL="0" marR="0" rtl="0" algn="l">
                      <a:spcBef>
                        <a:spcPts val="0"/>
                      </a:spcBef>
                      <a:spcAft>
                        <a:spcPts val="0"/>
                      </a:spcAft>
                      <a:buNone/>
                    </a:pPr>
                    <a:r>
                      <a:rPr lang="en-US" sz="1200">
                        <a:solidFill>
                          <a:srgbClr val="1F45BC"/>
                        </a:solidFill>
                        <a:latin typeface="Arial"/>
                        <a:ea typeface="Arial"/>
                        <a:cs typeface="Arial"/>
                        <a:sym typeface="Arial"/>
                      </a:rPr>
                      <a:t>(tệp trong thư mục HDFS)</a:t>
                    </a:r>
                    <a:endParaRPr sz="1200" u="none" cap="none" strike="noStrike">
                      <a:solidFill>
                        <a:srgbClr val="1F45BC"/>
                      </a:solidFill>
                      <a:latin typeface="Arial"/>
                      <a:ea typeface="Arial"/>
                      <a:cs typeface="Arial"/>
                      <a:sym typeface="Arial"/>
                    </a:endParaRPr>
                  </a:p>
                </p:txBody>
              </p:sp>
            </p:grpSp>
            <p:pic>
              <p:nvPicPr>
                <p:cNvPr id="2252" name="Google Shape;2252;p125"/>
                <p:cNvPicPr preferRelativeResize="0"/>
                <p:nvPr/>
              </p:nvPicPr>
              <p:blipFill rotWithShape="1">
                <a:blip r:embed="rId3">
                  <a:alphaModFix/>
                </a:blip>
                <a:srcRect b="0" l="0" r="0" t="0"/>
                <a:stretch/>
              </p:blipFill>
              <p:spPr>
                <a:xfrm>
                  <a:off x="6343485" y="6199188"/>
                  <a:ext cx="763856" cy="637274"/>
                </a:xfrm>
                <a:prstGeom prst="rect">
                  <a:avLst/>
                </a:prstGeom>
                <a:noFill/>
                <a:ln>
                  <a:noFill/>
                </a:ln>
              </p:spPr>
            </p:pic>
            <p:pic>
              <p:nvPicPr>
                <p:cNvPr id="2253" name="Google Shape;2253;p125"/>
                <p:cNvPicPr preferRelativeResize="0"/>
                <p:nvPr/>
              </p:nvPicPr>
              <p:blipFill rotWithShape="1">
                <a:blip r:embed="rId4">
                  <a:alphaModFix/>
                </a:blip>
                <a:srcRect b="0" l="0" r="0" t="0"/>
                <a:stretch/>
              </p:blipFill>
              <p:spPr>
                <a:xfrm>
                  <a:off x="11284555" y="6695673"/>
                  <a:ext cx="838991" cy="688500"/>
                </a:xfrm>
                <a:prstGeom prst="rect">
                  <a:avLst/>
                </a:prstGeom>
                <a:noFill/>
                <a:ln>
                  <a:noFill/>
                </a:ln>
              </p:spPr>
            </p:pic>
            <p:grpSp>
              <p:nvGrpSpPr>
                <p:cNvPr id="2254" name="Google Shape;2254;p125"/>
                <p:cNvGrpSpPr/>
                <p:nvPr/>
              </p:nvGrpSpPr>
              <p:grpSpPr>
                <a:xfrm>
                  <a:off x="11652571" y="5501910"/>
                  <a:ext cx="521208" cy="494902"/>
                  <a:chOff x="5779008" y="3487923"/>
                  <a:chExt cx="521208" cy="645529"/>
                </a:xfrm>
              </p:grpSpPr>
              <p:sp>
                <p:nvSpPr>
                  <p:cNvPr id="2255" name="Google Shape;2255;p125"/>
                  <p:cNvSpPr/>
                  <p:nvPr/>
                </p:nvSpPr>
                <p:spPr>
                  <a:xfrm>
                    <a:off x="5779008" y="3833420"/>
                    <a:ext cx="521208" cy="300032"/>
                  </a:xfrm>
                  <a:prstGeom prst="can">
                    <a:avLst>
                      <a:gd fmla="val 40873"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256" name="Google Shape;2256;p125"/>
                  <p:cNvSpPr/>
                  <p:nvPr/>
                </p:nvSpPr>
                <p:spPr>
                  <a:xfrm>
                    <a:off x="5779008" y="3663341"/>
                    <a:ext cx="521208" cy="300032"/>
                  </a:xfrm>
                  <a:prstGeom prst="can">
                    <a:avLst>
                      <a:gd fmla="val 40873"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257" name="Google Shape;2257;p125"/>
                  <p:cNvSpPr/>
                  <p:nvPr/>
                </p:nvSpPr>
                <p:spPr>
                  <a:xfrm>
                    <a:off x="5779008" y="3487923"/>
                    <a:ext cx="521208" cy="300032"/>
                  </a:xfrm>
                  <a:prstGeom prst="can">
                    <a:avLst>
                      <a:gd fmla="val 40873"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cxnSp>
            <p:nvCxnSpPr>
              <p:cNvPr id="2258" name="Google Shape;2258;p125"/>
              <p:cNvCxnSpPr>
                <a:stCxn id="2252" idx="3"/>
                <a:endCxn id="2248" idx="1"/>
              </p:cNvCxnSpPr>
              <p:nvPr/>
            </p:nvCxnSpPr>
            <p:spPr>
              <a:xfrm>
                <a:off x="2230541" y="4463744"/>
                <a:ext cx="745800" cy="0"/>
              </a:xfrm>
              <a:prstGeom prst="straightConnector1">
                <a:avLst/>
              </a:prstGeom>
              <a:noFill/>
              <a:ln cap="flat" cmpd="sng" w="28575">
                <a:solidFill>
                  <a:srgbClr val="1F45BC"/>
                </a:solidFill>
                <a:prstDash val="solid"/>
                <a:miter lim="800000"/>
                <a:headEnd len="sm" w="sm" type="none"/>
                <a:tailEnd len="med" w="med" type="triangle"/>
              </a:ln>
            </p:spPr>
          </p:cxnSp>
          <p:grpSp>
            <p:nvGrpSpPr>
              <p:cNvPr id="2259" name="Google Shape;2259;p125"/>
              <p:cNvGrpSpPr/>
              <p:nvPr/>
            </p:nvGrpSpPr>
            <p:grpSpPr>
              <a:xfrm>
                <a:off x="4125662" y="3820244"/>
                <a:ext cx="1530619" cy="1286911"/>
                <a:chOff x="4125662" y="3820245"/>
                <a:chExt cx="1530619" cy="1286911"/>
              </a:xfrm>
            </p:grpSpPr>
            <p:cxnSp>
              <p:nvCxnSpPr>
                <p:cNvPr id="2260" name="Google Shape;2260;p125"/>
                <p:cNvCxnSpPr>
                  <a:stCxn id="2248" idx="3"/>
                  <a:endCxn id="2250" idx="1"/>
                </p:cNvCxnSpPr>
                <p:nvPr/>
              </p:nvCxnSpPr>
              <p:spPr>
                <a:xfrm flipH="1" rot="10800000">
                  <a:off x="4125662" y="3820245"/>
                  <a:ext cx="1530600" cy="643500"/>
                </a:xfrm>
                <a:prstGeom prst="straightConnector1">
                  <a:avLst/>
                </a:prstGeom>
                <a:noFill/>
                <a:ln cap="flat" cmpd="sng" w="28575">
                  <a:solidFill>
                    <a:srgbClr val="1F45BC"/>
                  </a:solidFill>
                  <a:prstDash val="solid"/>
                  <a:miter lim="800000"/>
                  <a:headEnd len="sm" w="sm" type="none"/>
                  <a:tailEnd len="med" w="med" type="triangle"/>
                </a:ln>
              </p:spPr>
            </p:cxnSp>
            <p:cxnSp>
              <p:nvCxnSpPr>
                <p:cNvPr id="2261" name="Google Shape;2261;p125"/>
                <p:cNvCxnSpPr>
                  <a:endCxn id="2251" idx="1"/>
                </p:cNvCxnSpPr>
                <p:nvPr/>
              </p:nvCxnSpPr>
              <p:spPr>
                <a:xfrm>
                  <a:off x="4125681" y="4463655"/>
                  <a:ext cx="1530600" cy="643500"/>
                </a:xfrm>
                <a:prstGeom prst="straightConnector1">
                  <a:avLst/>
                </a:prstGeom>
                <a:noFill/>
                <a:ln cap="flat" cmpd="sng" w="28575">
                  <a:solidFill>
                    <a:srgbClr val="1F45BC"/>
                  </a:solidFill>
                  <a:prstDash val="solid"/>
                  <a:miter lim="800000"/>
                  <a:headEnd len="sm" w="sm" type="none"/>
                  <a:tailEnd len="med" w="med" type="triangle"/>
                </a:ln>
              </p:spPr>
            </p:cxnSp>
          </p:grpSp>
        </p:grpSp>
      </p:gr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6" name="Shape 2266"/>
        <p:cNvGrpSpPr/>
        <p:nvPr/>
      </p:nvGrpSpPr>
      <p:grpSpPr>
        <a:xfrm>
          <a:off x="0" y="0"/>
          <a:ext cx="0" cy="0"/>
          <a:chOff x="0" y="0"/>
          <a:chExt cx="0" cy="0"/>
        </a:xfrm>
      </p:grpSpPr>
      <p:sp>
        <p:nvSpPr>
          <p:cNvPr id="2267" name="Google Shape;2267;p12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268" name="Google Shape;2268;p1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Kiến trúc Apache Impala</a:t>
            </a:r>
            <a:endParaRPr/>
          </a:p>
        </p:txBody>
      </p:sp>
      <p:sp>
        <p:nvSpPr>
          <p:cNvPr id="2269" name="Google Shape;2269;p1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270" name="Google Shape;2270;p12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Impala với HDFS</a:t>
            </a:r>
            <a:endParaRPr/>
          </a:p>
        </p:txBody>
      </p:sp>
      <p:grpSp>
        <p:nvGrpSpPr>
          <p:cNvPr id="2271" name="Google Shape;2271;p126"/>
          <p:cNvGrpSpPr/>
          <p:nvPr/>
        </p:nvGrpSpPr>
        <p:grpSpPr>
          <a:xfrm>
            <a:off x="2119383" y="3142384"/>
            <a:ext cx="5710674" cy="2697075"/>
            <a:chOff x="1454707" y="3281717"/>
            <a:chExt cx="5710674" cy="2697075"/>
          </a:xfrm>
        </p:grpSpPr>
        <p:grpSp>
          <p:nvGrpSpPr>
            <p:cNvPr id="2272" name="Google Shape;2272;p126"/>
            <p:cNvGrpSpPr/>
            <p:nvPr/>
          </p:nvGrpSpPr>
          <p:grpSpPr>
            <a:xfrm>
              <a:off x="1454707" y="3281717"/>
              <a:ext cx="1387551" cy="723738"/>
              <a:chOff x="2704557" y="3109682"/>
              <a:chExt cx="1149189" cy="723738"/>
            </a:xfrm>
          </p:grpSpPr>
          <p:sp>
            <p:nvSpPr>
              <p:cNvPr id="2273" name="Google Shape;2273;p126"/>
              <p:cNvSpPr/>
              <p:nvPr/>
            </p:nvSpPr>
            <p:spPr>
              <a:xfrm>
                <a:off x="2704557" y="3109682"/>
                <a:ext cx="1149189"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Ứng dụng SQL</a:t>
                </a:r>
                <a:endParaRPr/>
              </a:p>
            </p:txBody>
          </p:sp>
          <p:sp>
            <p:nvSpPr>
              <p:cNvPr id="2274" name="Google Shape;2274;p126"/>
              <p:cNvSpPr/>
              <p:nvPr/>
            </p:nvSpPr>
            <p:spPr>
              <a:xfrm>
                <a:off x="2704557" y="3499707"/>
                <a:ext cx="1149189"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ODBC</a:t>
                </a:r>
                <a:endParaRPr/>
              </a:p>
            </p:txBody>
          </p:sp>
        </p:grpSp>
        <p:grpSp>
          <p:nvGrpSpPr>
            <p:cNvPr id="2275" name="Google Shape;2275;p126"/>
            <p:cNvGrpSpPr/>
            <p:nvPr/>
          </p:nvGrpSpPr>
          <p:grpSpPr>
            <a:xfrm>
              <a:off x="4122771" y="3289301"/>
              <a:ext cx="3037921" cy="333713"/>
              <a:chOff x="4312209" y="3443394"/>
              <a:chExt cx="3037921" cy="333713"/>
            </a:xfrm>
          </p:grpSpPr>
          <p:sp>
            <p:nvSpPr>
              <p:cNvPr id="2276" name="Google Shape;2276;p126"/>
              <p:cNvSpPr/>
              <p:nvPr/>
            </p:nvSpPr>
            <p:spPr>
              <a:xfrm>
                <a:off x="4312209" y="3443394"/>
                <a:ext cx="983691"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Hive</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Metastore</a:t>
                </a:r>
                <a:endParaRPr/>
              </a:p>
            </p:txBody>
          </p:sp>
          <p:sp>
            <p:nvSpPr>
              <p:cNvPr id="2277" name="Google Shape;2277;p126"/>
              <p:cNvSpPr/>
              <p:nvPr/>
            </p:nvSpPr>
            <p:spPr>
              <a:xfrm>
                <a:off x="5339324" y="3443394"/>
                <a:ext cx="983691"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HDFS NN</a:t>
                </a:r>
                <a:endParaRPr/>
              </a:p>
            </p:txBody>
          </p:sp>
          <p:sp>
            <p:nvSpPr>
              <p:cNvPr id="2278" name="Google Shape;2278;p126"/>
              <p:cNvSpPr/>
              <p:nvPr/>
            </p:nvSpPr>
            <p:spPr>
              <a:xfrm>
                <a:off x="6366439" y="3443394"/>
                <a:ext cx="98369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Lưu trữ trạng thái</a:t>
                </a:r>
                <a:endParaRPr sz="1200">
                  <a:solidFill>
                    <a:srgbClr val="1F45BC"/>
                  </a:solidFill>
                  <a:latin typeface="Arial"/>
                  <a:ea typeface="Arial"/>
                  <a:cs typeface="Arial"/>
                  <a:sym typeface="Arial"/>
                </a:endParaRPr>
              </a:p>
            </p:txBody>
          </p:sp>
        </p:grpSp>
        <p:grpSp>
          <p:nvGrpSpPr>
            <p:cNvPr id="2279" name="Google Shape;2279;p126"/>
            <p:cNvGrpSpPr/>
            <p:nvPr/>
          </p:nvGrpSpPr>
          <p:grpSpPr>
            <a:xfrm>
              <a:off x="1454707" y="4495491"/>
              <a:ext cx="5710674" cy="1483301"/>
              <a:chOff x="1454707" y="4495491"/>
              <a:chExt cx="5710674" cy="1483301"/>
            </a:xfrm>
          </p:grpSpPr>
          <p:grpSp>
            <p:nvGrpSpPr>
              <p:cNvPr id="2280" name="Google Shape;2280;p126"/>
              <p:cNvGrpSpPr/>
              <p:nvPr/>
            </p:nvGrpSpPr>
            <p:grpSpPr>
              <a:xfrm>
                <a:off x="3616268" y="4495491"/>
                <a:ext cx="1387552" cy="1483301"/>
                <a:chOff x="1408987" y="4479907"/>
                <a:chExt cx="1387552" cy="1483301"/>
              </a:xfrm>
            </p:grpSpPr>
            <p:grpSp>
              <p:nvGrpSpPr>
                <p:cNvPr id="2281" name="Google Shape;2281;p126"/>
                <p:cNvGrpSpPr/>
                <p:nvPr/>
              </p:nvGrpSpPr>
              <p:grpSpPr>
                <a:xfrm>
                  <a:off x="1408987" y="4479907"/>
                  <a:ext cx="1387552" cy="1092813"/>
                  <a:chOff x="1408987" y="4194490"/>
                  <a:chExt cx="1387552" cy="1092813"/>
                </a:xfrm>
              </p:grpSpPr>
              <p:sp>
                <p:nvSpPr>
                  <p:cNvPr id="2282" name="Google Shape;2282;p126"/>
                  <p:cNvSpPr/>
                  <p:nvPr/>
                </p:nvSpPr>
                <p:spPr>
                  <a:xfrm>
                    <a:off x="1408988" y="419449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Trình lập kế hoạch truy vấn</a:t>
                    </a:r>
                    <a:endParaRPr sz="1100">
                      <a:solidFill>
                        <a:srgbClr val="1F45BC"/>
                      </a:solidFill>
                      <a:latin typeface="Arial"/>
                      <a:ea typeface="Arial"/>
                      <a:cs typeface="Arial"/>
                      <a:sym typeface="Arial"/>
                    </a:endParaRPr>
                  </a:p>
                </p:txBody>
              </p:sp>
              <p:sp>
                <p:nvSpPr>
                  <p:cNvPr id="2283" name="Google Shape;2283;p126"/>
                  <p:cNvSpPr/>
                  <p:nvPr/>
                </p:nvSpPr>
                <p:spPr>
                  <a:xfrm>
                    <a:off x="1408988" y="457404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Điều phối truy vấn</a:t>
                    </a:r>
                    <a:endParaRPr sz="1100">
                      <a:solidFill>
                        <a:srgbClr val="1F45BC"/>
                      </a:solidFill>
                      <a:latin typeface="Arial"/>
                      <a:ea typeface="Arial"/>
                      <a:cs typeface="Arial"/>
                      <a:sym typeface="Arial"/>
                    </a:endParaRPr>
                  </a:p>
                </p:txBody>
              </p:sp>
              <p:sp>
                <p:nvSpPr>
                  <p:cNvPr id="2284" name="Google Shape;2284;p126"/>
                  <p:cNvSpPr/>
                  <p:nvPr/>
                </p:nvSpPr>
                <p:spPr>
                  <a:xfrm>
                    <a:off x="1408987" y="495359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Công cụ thực thi truy vấn</a:t>
                    </a:r>
                    <a:endParaRPr sz="1100">
                      <a:solidFill>
                        <a:srgbClr val="1F45BC"/>
                      </a:solidFill>
                      <a:latin typeface="Arial"/>
                      <a:ea typeface="Arial"/>
                      <a:cs typeface="Arial"/>
                      <a:sym typeface="Arial"/>
                    </a:endParaRPr>
                  </a:p>
                </p:txBody>
              </p:sp>
            </p:grpSp>
            <p:grpSp>
              <p:nvGrpSpPr>
                <p:cNvPr id="2285" name="Google Shape;2285;p126"/>
                <p:cNvGrpSpPr/>
                <p:nvPr/>
              </p:nvGrpSpPr>
              <p:grpSpPr>
                <a:xfrm>
                  <a:off x="1408987" y="5629495"/>
                  <a:ext cx="1387551" cy="333713"/>
                  <a:chOff x="1408987" y="5629495"/>
                  <a:chExt cx="1387551" cy="333713"/>
                </a:xfrm>
              </p:grpSpPr>
              <p:sp>
                <p:nvSpPr>
                  <p:cNvPr id="2286" name="Google Shape;2286;p126"/>
                  <p:cNvSpPr/>
                  <p:nvPr/>
                </p:nvSpPr>
                <p:spPr>
                  <a:xfrm>
                    <a:off x="1408987" y="5629495"/>
                    <a:ext cx="656033"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HDFS DN</a:t>
                    </a:r>
                    <a:endParaRPr/>
                  </a:p>
                </p:txBody>
              </p:sp>
              <p:sp>
                <p:nvSpPr>
                  <p:cNvPr id="2287" name="Google Shape;2287;p126"/>
                  <p:cNvSpPr/>
                  <p:nvPr/>
                </p:nvSpPr>
                <p:spPr>
                  <a:xfrm>
                    <a:off x="2140505" y="5629495"/>
                    <a:ext cx="656033"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HBase</a:t>
                    </a:r>
                    <a:endParaRPr/>
                  </a:p>
                </p:txBody>
              </p:sp>
            </p:grpSp>
          </p:grpSp>
          <p:grpSp>
            <p:nvGrpSpPr>
              <p:cNvPr id="2288" name="Google Shape;2288;p126"/>
              <p:cNvGrpSpPr/>
              <p:nvPr/>
            </p:nvGrpSpPr>
            <p:grpSpPr>
              <a:xfrm>
                <a:off x="1454707" y="4495491"/>
                <a:ext cx="1387552" cy="1483301"/>
                <a:chOff x="1408987" y="4479907"/>
                <a:chExt cx="1387552" cy="1483301"/>
              </a:xfrm>
            </p:grpSpPr>
            <p:grpSp>
              <p:nvGrpSpPr>
                <p:cNvPr id="2289" name="Google Shape;2289;p126"/>
                <p:cNvGrpSpPr/>
                <p:nvPr/>
              </p:nvGrpSpPr>
              <p:grpSpPr>
                <a:xfrm>
                  <a:off x="1408987" y="4479907"/>
                  <a:ext cx="1387552" cy="1092813"/>
                  <a:chOff x="1408987" y="4194490"/>
                  <a:chExt cx="1387552" cy="1092813"/>
                </a:xfrm>
              </p:grpSpPr>
              <p:sp>
                <p:nvSpPr>
                  <p:cNvPr id="2290" name="Google Shape;2290;p126"/>
                  <p:cNvSpPr/>
                  <p:nvPr/>
                </p:nvSpPr>
                <p:spPr>
                  <a:xfrm>
                    <a:off x="1408988" y="419449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Trình lập kế hoạch truy vấn</a:t>
                    </a:r>
                    <a:endParaRPr sz="1100">
                      <a:solidFill>
                        <a:srgbClr val="1F45BC"/>
                      </a:solidFill>
                      <a:latin typeface="Arial"/>
                      <a:ea typeface="Arial"/>
                      <a:cs typeface="Arial"/>
                      <a:sym typeface="Arial"/>
                    </a:endParaRPr>
                  </a:p>
                </p:txBody>
              </p:sp>
              <p:sp>
                <p:nvSpPr>
                  <p:cNvPr id="2291" name="Google Shape;2291;p126"/>
                  <p:cNvSpPr/>
                  <p:nvPr/>
                </p:nvSpPr>
                <p:spPr>
                  <a:xfrm>
                    <a:off x="1408988" y="457404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Điều phối truy vấn</a:t>
                    </a:r>
                    <a:endParaRPr sz="1100">
                      <a:solidFill>
                        <a:srgbClr val="1F45BC"/>
                      </a:solidFill>
                      <a:latin typeface="Arial"/>
                      <a:ea typeface="Arial"/>
                      <a:cs typeface="Arial"/>
                      <a:sym typeface="Arial"/>
                    </a:endParaRPr>
                  </a:p>
                </p:txBody>
              </p:sp>
              <p:sp>
                <p:nvSpPr>
                  <p:cNvPr id="2292" name="Google Shape;2292;p126"/>
                  <p:cNvSpPr/>
                  <p:nvPr/>
                </p:nvSpPr>
                <p:spPr>
                  <a:xfrm>
                    <a:off x="1408987" y="495359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Công cụ thực thi truy vấn</a:t>
                    </a:r>
                    <a:endParaRPr sz="1100">
                      <a:solidFill>
                        <a:srgbClr val="1F45BC"/>
                      </a:solidFill>
                      <a:latin typeface="Arial"/>
                      <a:ea typeface="Arial"/>
                      <a:cs typeface="Arial"/>
                      <a:sym typeface="Arial"/>
                    </a:endParaRPr>
                  </a:p>
                </p:txBody>
              </p:sp>
            </p:grpSp>
            <p:grpSp>
              <p:nvGrpSpPr>
                <p:cNvPr id="2293" name="Google Shape;2293;p126"/>
                <p:cNvGrpSpPr/>
                <p:nvPr/>
              </p:nvGrpSpPr>
              <p:grpSpPr>
                <a:xfrm>
                  <a:off x="1408987" y="5629495"/>
                  <a:ext cx="1387551" cy="333713"/>
                  <a:chOff x="1408987" y="5629495"/>
                  <a:chExt cx="1387551" cy="333713"/>
                </a:xfrm>
              </p:grpSpPr>
              <p:sp>
                <p:nvSpPr>
                  <p:cNvPr id="2294" name="Google Shape;2294;p126"/>
                  <p:cNvSpPr/>
                  <p:nvPr/>
                </p:nvSpPr>
                <p:spPr>
                  <a:xfrm>
                    <a:off x="1408987" y="5629495"/>
                    <a:ext cx="656033"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HDFS DN</a:t>
                    </a:r>
                    <a:endParaRPr/>
                  </a:p>
                </p:txBody>
              </p:sp>
              <p:sp>
                <p:nvSpPr>
                  <p:cNvPr id="2295" name="Google Shape;2295;p126"/>
                  <p:cNvSpPr/>
                  <p:nvPr/>
                </p:nvSpPr>
                <p:spPr>
                  <a:xfrm>
                    <a:off x="2140505" y="5629495"/>
                    <a:ext cx="656033"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HBase</a:t>
                    </a:r>
                    <a:endParaRPr/>
                  </a:p>
                </p:txBody>
              </p:sp>
            </p:grpSp>
          </p:grpSp>
          <p:grpSp>
            <p:nvGrpSpPr>
              <p:cNvPr id="2296" name="Google Shape;2296;p126"/>
              <p:cNvGrpSpPr/>
              <p:nvPr/>
            </p:nvGrpSpPr>
            <p:grpSpPr>
              <a:xfrm>
                <a:off x="5777829" y="4495491"/>
                <a:ext cx="1387552" cy="1483301"/>
                <a:chOff x="1408987" y="4479907"/>
                <a:chExt cx="1387552" cy="1483301"/>
              </a:xfrm>
            </p:grpSpPr>
            <p:grpSp>
              <p:nvGrpSpPr>
                <p:cNvPr id="2297" name="Google Shape;2297;p126"/>
                <p:cNvGrpSpPr/>
                <p:nvPr/>
              </p:nvGrpSpPr>
              <p:grpSpPr>
                <a:xfrm>
                  <a:off x="1408987" y="4479907"/>
                  <a:ext cx="1387552" cy="1092813"/>
                  <a:chOff x="1408987" y="4194490"/>
                  <a:chExt cx="1387552" cy="1092813"/>
                </a:xfrm>
              </p:grpSpPr>
              <p:sp>
                <p:nvSpPr>
                  <p:cNvPr id="2298" name="Google Shape;2298;p126"/>
                  <p:cNvSpPr/>
                  <p:nvPr/>
                </p:nvSpPr>
                <p:spPr>
                  <a:xfrm>
                    <a:off x="1408988" y="419449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Trình lập kế hoạch truy vấn</a:t>
                    </a:r>
                    <a:endParaRPr sz="1100">
                      <a:solidFill>
                        <a:srgbClr val="1F45BC"/>
                      </a:solidFill>
                      <a:latin typeface="Arial"/>
                      <a:ea typeface="Arial"/>
                      <a:cs typeface="Arial"/>
                      <a:sym typeface="Arial"/>
                    </a:endParaRPr>
                  </a:p>
                </p:txBody>
              </p:sp>
              <p:sp>
                <p:nvSpPr>
                  <p:cNvPr id="2299" name="Google Shape;2299;p126"/>
                  <p:cNvSpPr/>
                  <p:nvPr/>
                </p:nvSpPr>
                <p:spPr>
                  <a:xfrm>
                    <a:off x="1408988" y="457404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Điều phối truy vấn</a:t>
                    </a:r>
                    <a:endParaRPr sz="1100">
                      <a:solidFill>
                        <a:srgbClr val="1F45BC"/>
                      </a:solidFill>
                      <a:latin typeface="Arial"/>
                      <a:ea typeface="Arial"/>
                      <a:cs typeface="Arial"/>
                      <a:sym typeface="Arial"/>
                    </a:endParaRPr>
                  </a:p>
                </p:txBody>
              </p:sp>
              <p:sp>
                <p:nvSpPr>
                  <p:cNvPr id="2300" name="Google Shape;2300;p126"/>
                  <p:cNvSpPr/>
                  <p:nvPr/>
                </p:nvSpPr>
                <p:spPr>
                  <a:xfrm>
                    <a:off x="1408987" y="4953590"/>
                    <a:ext cx="138755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Công cụ thực thi truy vấn</a:t>
                    </a:r>
                    <a:endParaRPr sz="1100">
                      <a:solidFill>
                        <a:srgbClr val="1F45BC"/>
                      </a:solidFill>
                      <a:latin typeface="Arial"/>
                      <a:ea typeface="Arial"/>
                      <a:cs typeface="Arial"/>
                      <a:sym typeface="Arial"/>
                    </a:endParaRPr>
                  </a:p>
                </p:txBody>
              </p:sp>
            </p:grpSp>
            <p:grpSp>
              <p:nvGrpSpPr>
                <p:cNvPr id="2301" name="Google Shape;2301;p126"/>
                <p:cNvGrpSpPr/>
                <p:nvPr/>
              </p:nvGrpSpPr>
              <p:grpSpPr>
                <a:xfrm>
                  <a:off x="1408987" y="5629495"/>
                  <a:ext cx="1387551" cy="333713"/>
                  <a:chOff x="1408987" y="5629495"/>
                  <a:chExt cx="1387551" cy="333713"/>
                </a:xfrm>
              </p:grpSpPr>
              <p:sp>
                <p:nvSpPr>
                  <p:cNvPr id="2302" name="Google Shape;2302;p126"/>
                  <p:cNvSpPr/>
                  <p:nvPr/>
                </p:nvSpPr>
                <p:spPr>
                  <a:xfrm>
                    <a:off x="1408987" y="5629495"/>
                    <a:ext cx="656033"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HDFS DN</a:t>
                    </a:r>
                    <a:endParaRPr/>
                  </a:p>
                </p:txBody>
              </p:sp>
              <p:sp>
                <p:nvSpPr>
                  <p:cNvPr id="2303" name="Google Shape;2303;p126"/>
                  <p:cNvSpPr/>
                  <p:nvPr/>
                </p:nvSpPr>
                <p:spPr>
                  <a:xfrm>
                    <a:off x="2140505" y="5629495"/>
                    <a:ext cx="656033" cy="333713"/>
                  </a:xfrm>
                  <a:prstGeom prst="roundRect">
                    <a:avLst>
                      <a:gd fmla="val 16667" name="adj"/>
                    </a:avLst>
                  </a:prstGeom>
                  <a:solidFill>
                    <a:schemeClr val="lt1"/>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HBase</a:t>
                    </a:r>
                    <a:endParaRPr/>
                  </a:p>
                </p:txBody>
              </p:sp>
            </p:grpSp>
          </p:grpSp>
        </p:grpSp>
      </p:grpSp>
      <p:grpSp>
        <p:nvGrpSpPr>
          <p:cNvPr id="2304" name="Google Shape;2304;p126"/>
          <p:cNvGrpSpPr/>
          <p:nvPr/>
        </p:nvGrpSpPr>
        <p:grpSpPr>
          <a:xfrm>
            <a:off x="2813158" y="3483758"/>
            <a:ext cx="3629946" cy="2188956"/>
            <a:chOff x="2148483" y="3623091"/>
            <a:chExt cx="3629946" cy="2188956"/>
          </a:xfrm>
        </p:grpSpPr>
        <p:cxnSp>
          <p:nvCxnSpPr>
            <p:cNvPr id="2305" name="Google Shape;2305;p126"/>
            <p:cNvCxnSpPr>
              <a:stCxn id="2274" idx="2"/>
              <a:endCxn id="2282" idx="0"/>
            </p:cNvCxnSpPr>
            <p:nvPr/>
          </p:nvCxnSpPr>
          <p:spPr>
            <a:xfrm flipH="1" rot="-5400000">
              <a:off x="2984283" y="3169655"/>
              <a:ext cx="489900" cy="21615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cxnSp>
          <p:nvCxnSpPr>
            <p:cNvPr id="2306" name="Google Shape;2306;p126"/>
            <p:cNvCxnSpPr>
              <a:stCxn id="2282" idx="0"/>
              <a:endCxn id="2277" idx="2"/>
            </p:cNvCxnSpPr>
            <p:nvPr/>
          </p:nvCxnSpPr>
          <p:spPr>
            <a:xfrm rot="-5400000">
              <a:off x="4539695" y="3393441"/>
              <a:ext cx="872400" cy="13317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cxnSp>
          <p:nvCxnSpPr>
            <p:cNvPr id="2307" name="Google Shape;2307;p126"/>
            <p:cNvCxnSpPr>
              <a:endCxn id="2283" idx="1"/>
            </p:cNvCxnSpPr>
            <p:nvPr/>
          </p:nvCxnSpPr>
          <p:spPr>
            <a:xfrm flipH="1" rot="10800000">
              <a:off x="2842269" y="5041898"/>
              <a:ext cx="774000" cy="4968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cxnSp>
          <p:nvCxnSpPr>
            <p:cNvPr id="2308" name="Google Shape;2308;p126"/>
            <p:cNvCxnSpPr>
              <a:stCxn id="2284" idx="1"/>
              <a:endCxn id="2286" idx="1"/>
            </p:cNvCxnSpPr>
            <p:nvPr/>
          </p:nvCxnSpPr>
          <p:spPr>
            <a:xfrm>
              <a:off x="3616268" y="5421448"/>
              <a:ext cx="600" cy="390600"/>
            </a:xfrm>
            <a:prstGeom prst="bentConnector3">
              <a:avLst>
                <a:gd fmla="val 7033669" name="adj1"/>
              </a:avLst>
            </a:prstGeom>
            <a:noFill/>
            <a:ln cap="flat" cmpd="sng" w="19050">
              <a:solidFill>
                <a:srgbClr val="1F45BC"/>
              </a:solidFill>
              <a:prstDash val="solid"/>
              <a:miter lim="800000"/>
              <a:headEnd len="med" w="med" type="triangle"/>
              <a:tailEnd len="med" w="med" type="triangle"/>
            </a:ln>
          </p:spPr>
        </p:cxnSp>
        <p:cxnSp>
          <p:nvCxnSpPr>
            <p:cNvPr id="2309" name="Google Shape;2309;p126"/>
            <p:cNvCxnSpPr>
              <a:stCxn id="2283" idx="3"/>
              <a:endCxn id="2300" idx="1"/>
            </p:cNvCxnSpPr>
            <p:nvPr/>
          </p:nvCxnSpPr>
          <p:spPr>
            <a:xfrm>
              <a:off x="5003820" y="5041898"/>
              <a:ext cx="774000" cy="3795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cxnSp>
          <p:nvCxnSpPr>
            <p:cNvPr id="2310" name="Google Shape;2310;p126"/>
            <p:cNvCxnSpPr>
              <a:stCxn id="2300" idx="1"/>
              <a:endCxn id="2302" idx="1"/>
            </p:cNvCxnSpPr>
            <p:nvPr/>
          </p:nvCxnSpPr>
          <p:spPr>
            <a:xfrm>
              <a:off x="5777829" y="5421448"/>
              <a:ext cx="600" cy="390600"/>
            </a:xfrm>
            <a:prstGeom prst="bentConnector3">
              <a:avLst>
                <a:gd fmla="val 7133669" name="adj1"/>
              </a:avLst>
            </a:prstGeom>
            <a:noFill/>
            <a:ln cap="flat" cmpd="sng" w="19050">
              <a:solidFill>
                <a:srgbClr val="1F45BC"/>
              </a:solidFill>
              <a:prstDash val="solid"/>
              <a:miter lim="800000"/>
              <a:headEnd len="med" w="med" type="triangle"/>
              <a:tailEnd len="med" w="med" type="triangle"/>
            </a:ln>
          </p:spPr>
        </p:cxnSp>
      </p:grpSp>
      <p:sp>
        <p:nvSpPr>
          <p:cNvPr id="2311" name="Google Shape;2311;p126"/>
          <p:cNvSpPr/>
          <p:nvPr/>
        </p:nvSpPr>
        <p:spPr>
          <a:xfrm>
            <a:off x="1844055" y="2834668"/>
            <a:ext cx="2013692"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Giao diện và SQL Hive phổ biến</a:t>
            </a:r>
            <a:endParaRPr sz="1050">
              <a:solidFill>
                <a:schemeClr val="dk1"/>
              </a:solidFill>
              <a:latin typeface="Arial"/>
              <a:ea typeface="Arial"/>
              <a:cs typeface="Arial"/>
              <a:sym typeface="Arial"/>
            </a:endParaRPr>
          </a:p>
        </p:txBody>
      </p:sp>
      <p:sp>
        <p:nvSpPr>
          <p:cNvPr id="2312" name="Google Shape;2312;p126"/>
          <p:cNvSpPr/>
          <p:nvPr/>
        </p:nvSpPr>
        <p:spPr>
          <a:xfrm>
            <a:off x="5600367" y="2835304"/>
            <a:ext cx="1433406"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Siêu dữ liệu hợp nhất</a:t>
            </a:r>
            <a:endParaRPr sz="1050">
              <a:solidFill>
                <a:schemeClr val="dk1"/>
              </a:solidFill>
              <a:latin typeface="Arial"/>
              <a:ea typeface="Arial"/>
              <a:cs typeface="Arial"/>
              <a:sym typeface="Arial"/>
            </a:endParaRPr>
          </a:p>
        </p:txBody>
      </p:sp>
      <p:sp>
        <p:nvSpPr>
          <p:cNvPr id="2313" name="Google Shape;2313;p126"/>
          <p:cNvSpPr/>
          <p:nvPr/>
        </p:nvSpPr>
        <p:spPr>
          <a:xfrm>
            <a:off x="5654589" y="4338239"/>
            <a:ext cx="801822" cy="57708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MPP được </a:t>
            </a:r>
            <a:endParaRPr sz="1050">
              <a:solidFill>
                <a:srgbClr val="1F45BC"/>
              </a:solidFill>
              <a:latin typeface="Arial"/>
              <a:ea typeface="Arial"/>
              <a:cs typeface="Arial"/>
              <a:sym typeface="Arial"/>
            </a:endParaRPr>
          </a:p>
          <a:p>
            <a:pPr indent="0" lvl="0" marL="0" marR="0" rtl="0" algn="ctr">
              <a:spcBef>
                <a:spcPts val="0"/>
              </a:spcBef>
              <a:spcAft>
                <a:spcPts val="0"/>
              </a:spcAft>
              <a:buNone/>
            </a:pPr>
            <a:r>
              <a:rPr lang="en-US" sz="1050">
                <a:solidFill>
                  <a:srgbClr val="1F45BC"/>
                </a:solidFill>
                <a:latin typeface="Arial"/>
                <a:ea typeface="Arial"/>
                <a:cs typeface="Arial"/>
                <a:sym typeface="Arial"/>
              </a:rPr>
              <a:t>phân phối </a:t>
            </a:r>
            <a:endParaRPr sz="1050">
              <a:solidFill>
                <a:srgbClr val="1F45BC"/>
              </a:solidFill>
              <a:latin typeface="Arial"/>
              <a:ea typeface="Arial"/>
              <a:cs typeface="Arial"/>
              <a:sym typeface="Arial"/>
            </a:endParaRPr>
          </a:p>
          <a:p>
            <a:pPr indent="0" lvl="0" marL="0" marR="0" rtl="0" algn="ctr">
              <a:spcBef>
                <a:spcPts val="0"/>
              </a:spcBef>
              <a:spcAft>
                <a:spcPts val="0"/>
              </a:spcAft>
              <a:buNone/>
            </a:pPr>
            <a:r>
              <a:rPr lang="en-US" sz="1050">
                <a:solidFill>
                  <a:srgbClr val="1F45BC"/>
                </a:solidFill>
                <a:latin typeface="Arial"/>
                <a:ea typeface="Arial"/>
                <a:cs typeface="Arial"/>
                <a:sym typeface="Arial"/>
              </a:rPr>
              <a:t>đầy đủ</a:t>
            </a:r>
            <a:endParaRPr sz="1050">
              <a:solidFill>
                <a:schemeClr val="dk1"/>
              </a:solidFill>
              <a:latin typeface="Arial"/>
              <a:ea typeface="Arial"/>
              <a:cs typeface="Arial"/>
              <a:sym typeface="Arial"/>
            </a:endParaRPr>
          </a:p>
        </p:txBody>
      </p:sp>
      <p:sp>
        <p:nvSpPr>
          <p:cNvPr id="2314" name="Google Shape;2314;p126"/>
          <p:cNvSpPr/>
          <p:nvPr/>
        </p:nvSpPr>
        <p:spPr>
          <a:xfrm>
            <a:off x="5595144" y="5735986"/>
            <a:ext cx="978153"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Đọc trực tiếp </a:t>
            </a:r>
            <a:endParaRPr/>
          </a:p>
          <a:p>
            <a:pPr indent="0" lvl="0" marL="0" marR="0" rtl="0" algn="ctr">
              <a:spcBef>
                <a:spcPts val="0"/>
              </a:spcBef>
              <a:spcAft>
                <a:spcPts val="0"/>
              </a:spcAft>
              <a:buNone/>
            </a:pPr>
            <a:r>
              <a:rPr lang="en-US" sz="1050">
                <a:solidFill>
                  <a:srgbClr val="1F45BC"/>
                </a:solidFill>
                <a:latin typeface="Arial"/>
                <a:ea typeface="Arial"/>
                <a:cs typeface="Arial"/>
                <a:sym typeface="Arial"/>
              </a:rPr>
              <a:t>cục bộ</a:t>
            </a:r>
            <a:endParaRPr sz="1050">
              <a:solidFill>
                <a:schemeClr val="dk1"/>
              </a:solidFill>
              <a:latin typeface="Arial"/>
              <a:ea typeface="Arial"/>
              <a:cs typeface="Arial"/>
              <a:sym typeface="Arial"/>
            </a:endParaRPr>
          </a:p>
        </p:txBody>
      </p:sp>
      <p:sp>
        <p:nvSpPr>
          <p:cNvPr id="2315" name="Google Shape;2315;p126"/>
          <p:cNvSpPr/>
          <p:nvPr/>
        </p:nvSpPr>
        <p:spPr>
          <a:xfrm>
            <a:off x="6839434" y="3524068"/>
            <a:ext cx="983691" cy="333713"/>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Máy chủ danh mục</a:t>
            </a:r>
            <a:endParaRPr sz="1200">
              <a:solidFill>
                <a:srgbClr val="1F45BC"/>
              </a:solidFill>
              <a:latin typeface="Arial"/>
              <a:ea typeface="Arial"/>
              <a:cs typeface="Arial"/>
              <a:sym typeface="Aria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12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322" name="Google Shape;2322;p1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Thành phần của Apache Impala (1/2)</a:t>
            </a:r>
            <a:endParaRPr/>
          </a:p>
        </p:txBody>
      </p:sp>
      <p:sp>
        <p:nvSpPr>
          <p:cNvPr id="2323" name="Google Shape;2323;p1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24" name="Google Shape;2324;p12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Trình nền Impala</a:t>
            </a:r>
            <a:endParaRPr/>
          </a:p>
          <a:p>
            <a:pPr indent="-182563" lvl="1" marL="360363" rtl="0" algn="l">
              <a:lnSpc>
                <a:spcPct val="138461"/>
              </a:lnSpc>
              <a:spcBef>
                <a:spcPts val="200"/>
              </a:spcBef>
              <a:spcAft>
                <a:spcPts val="0"/>
              </a:spcAft>
              <a:buClr>
                <a:srgbClr val="262626"/>
              </a:buClr>
              <a:buSzPts val="1040"/>
              <a:buChar char="•"/>
            </a:pPr>
            <a:r>
              <a:rPr lang="en-US"/>
              <a:t>Nói chung, có một (hoặc nhiều hơn một) worker node trong cụm.</a:t>
            </a:r>
            <a:endParaRPr/>
          </a:p>
          <a:p>
            <a:pPr indent="-182563" lvl="1" marL="360363" rtl="0" algn="l">
              <a:lnSpc>
                <a:spcPct val="138461"/>
              </a:lnSpc>
              <a:spcBef>
                <a:spcPts val="200"/>
              </a:spcBef>
              <a:spcAft>
                <a:spcPts val="0"/>
              </a:spcAft>
              <a:buClr>
                <a:srgbClr val="262626"/>
              </a:buClr>
              <a:buSzPts val="1040"/>
              <a:buChar char="•"/>
            </a:pPr>
            <a:r>
              <a:rPr lang="en-US"/>
              <a:t>Thực hiện truy vấn nhận được từ máy khách và gửi kết quả</a:t>
            </a:r>
            <a:endParaRPr/>
          </a:p>
          <a:p>
            <a:pPr indent="-182563" lvl="1" marL="360363" rtl="0" algn="l">
              <a:lnSpc>
                <a:spcPct val="138461"/>
              </a:lnSpc>
              <a:spcBef>
                <a:spcPts val="200"/>
              </a:spcBef>
              <a:spcAft>
                <a:spcPts val="0"/>
              </a:spcAft>
              <a:buClr>
                <a:srgbClr val="262626"/>
              </a:buClr>
              <a:buSzPts val="1040"/>
              <a:buChar char="•"/>
            </a:pPr>
            <a:r>
              <a:rPr lang="en-US"/>
              <a:t>Máy khách: Hue Web UI, Impala-shell, JDBC/ODBC, v.v.</a:t>
            </a:r>
            <a:endParaRPr/>
          </a:p>
          <a:p>
            <a:pPr indent="-177800" lvl="0" marL="177800" rtl="0" algn="l">
              <a:lnSpc>
                <a:spcPct val="128571"/>
              </a:lnSpc>
              <a:spcBef>
                <a:spcPts val="1000"/>
              </a:spcBef>
              <a:spcAft>
                <a:spcPts val="0"/>
              </a:spcAft>
              <a:buClr>
                <a:srgbClr val="262626"/>
              </a:buClr>
              <a:buSzPts val="1400"/>
              <a:buFont typeface="Arial"/>
              <a:buChar char="•"/>
            </a:pPr>
            <a:r>
              <a:rPr lang="en-US"/>
              <a:t>Các yếu tố cải thiện hiệu suất</a:t>
            </a:r>
            <a:endParaRPr/>
          </a:p>
          <a:p>
            <a:pPr indent="-182563" lvl="1" marL="360363" rtl="0" algn="l">
              <a:lnSpc>
                <a:spcPct val="138461"/>
              </a:lnSpc>
              <a:spcBef>
                <a:spcPts val="200"/>
              </a:spcBef>
              <a:spcAft>
                <a:spcPts val="0"/>
              </a:spcAft>
              <a:buClr>
                <a:srgbClr val="262626"/>
              </a:buClr>
              <a:buSzPts val="1040"/>
              <a:buChar char="•"/>
            </a:pPr>
            <a:r>
              <a:rPr lang="en-US"/>
              <a:t>Làm việc với HDFS DataNode mà trình nền thuộc về</a:t>
            </a:r>
            <a:endParaRPr/>
          </a:p>
          <a:p>
            <a:pPr indent="-182563" lvl="1" marL="360363" rtl="0" algn="l">
              <a:lnSpc>
                <a:spcPct val="138461"/>
              </a:lnSpc>
              <a:spcBef>
                <a:spcPts val="200"/>
              </a:spcBef>
              <a:spcAft>
                <a:spcPts val="0"/>
              </a:spcAft>
              <a:buClr>
                <a:srgbClr val="262626"/>
              </a:buClr>
              <a:buSzPts val="1040"/>
              <a:buChar char="•"/>
            </a:pPr>
            <a:r>
              <a:rPr lang="en-US"/>
              <a:t>Sử dụng bộ đệm siêu dữ liệu cục bộ</a:t>
            </a:r>
            <a:endParaRPr/>
          </a:p>
          <a:p>
            <a:pPr indent="-182563" lvl="1" marL="360363" rtl="0" algn="l">
              <a:lnSpc>
                <a:spcPct val="138461"/>
              </a:lnSpc>
              <a:spcBef>
                <a:spcPts val="200"/>
              </a:spcBef>
              <a:spcAft>
                <a:spcPts val="0"/>
              </a:spcAft>
              <a:buClr>
                <a:srgbClr val="262626"/>
              </a:buClr>
              <a:buSzPts val="1040"/>
              <a:buChar char="•"/>
            </a:pPr>
            <a:r>
              <a:rPr lang="en-US"/>
              <a:t>Cân bằng tải giữa các trình nền Impala trong một cụm</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9" name="Shape 2329"/>
        <p:cNvGrpSpPr/>
        <p:nvPr/>
      </p:nvGrpSpPr>
      <p:grpSpPr>
        <a:xfrm>
          <a:off x="0" y="0"/>
          <a:ext cx="0" cy="0"/>
          <a:chOff x="0" y="0"/>
          <a:chExt cx="0" cy="0"/>
        </a:xfrm>
      </p:grpSpPr>
      <p:sp>
        <p:nvSpPr>
          <p:cNvPr id="2330" name="Google Shape;2330;p12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331" name="Google Shape;2331;p1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Thành phần của Apache Impala (2/2)</a:t>
            </a:r>
            <a:endParaRPr/>
          </a:p>
        </p:txBody>
      </p:sp>
      <p:sp>
        <p:nvSpPr>
          <p:cNvPr id="2332" name="Google Shape;2332;p1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33" name="Google Shape;2333;p12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Lưu trữ trạng thái Impala</a:t>
            </a:r>
            <a:endParaRPr/>
          </a:p>
          <a:p>
            <a:pPr indent="-182563" lvl="1" marL="360363" rtl="0" algn="l">
              <a:lnSpc>
                <a:spcPct val="138461"/>
              </a:lnSpc>
              <a:spcBef>
                <a:spcPts val="200"/>
              </a:spcBef>
              <a:spcAft>
                <a:spcPts val="0"/>
              </a:spcAft>
              <a:buClr>
                <a:srgbClr val="262626"/>
              </a:buClr>
              <a:buSzPts val="1040"/>
              <a:buChar char="•"/>
            </a:pPr>
            <a:r>
              <a:rPr lang="en-US"/>
              <a:t>Một kho lưu trữ trạng thái trên mỗi cụm</a:t>
            </a:r>
            <a:endParaRPr/>
          </a:p>
          <a:p>
            <a:pPr indent="-182563" lvl="1" marL="360363" rtl="0" algn="l">
              <a:lnSpc>
                <a:spcPct val="138461"/>
              </a:lnSpc>
              <a:spcBef>
                <a:spcPts val="200"/>
              </a:spcBef>
              <a:spcAft>
                <a:spcPts val="0"/>
              </a:spcAft>
              <a:buClr>
                <a:srgbClr val="262626"/>
              </a:buClr>
              <a:buSzPts val="1040"/>
              <a:buChar char="•"/>
            </a:pPr>
            <a:r>
              <a:rPr lang="en-US"/>
              <a:t>Liên tục kiểm tra trạng thái của trình nền Impala</a:t>
            </a:r>
            <a:endParaRPr/>
          </a:p>
          <a:p>
            <a:pPr indent="-177800" lvl="0" marL="177800" rtl="0" algn="l">
              <a:lnSpc>
                <a:spcPct val="128571"/>
              </a:lnSpc>
              <a:spcBef>
                <a:spcPts val="1000"/>
              </a:spcBef>
              <a:spcAft>
                <a:spcPts val="0"/>
              </a:spcAft>
              <a:buClr>
                <a:srgbClr val="262626"/>
              </a:buClr>
              <a:buSzPts val="1400"/>
              <a:buFont typeface="Arial"/>
              <a:buChar char="•"/>
            </a:pPr>
            <a:r>
              <a:rPr lang="en-US"/>
              <a:t>Máy chủ danh mục Impala</a:t>
            </a:r>
            <a:endParaRPr/>
          </a:p>
          <a:p>
            <a:pPr indent="-182563" lvl="1" marL="360363" rtl="0" algn="l">
              <a:lnSpc>
                <a:spcPct val="138461"/>
              </a:lnSpc>
              <a:spcBef>
                <a:spcPts val="200"/>
              </a:spcBef>
              <a:spcAft>
                <a:spcPts val="0"/>
              </a:spcAft>
              <a:buClr>
                <a:srgbClr val="262626"/>
              </a:buClr>
              <a:buSzPts val="1040"/>
              <a:buChar char="•"/>
            </a:pPr>
            <a:r>
              <a:rPr lang="en-US"/>
              <a:t>Một máy chủ danh mục trên mỗi cụm</a:t>
            </a:r>
            <a:endParaRPr/>
          </a:p>
          <a:p>
            <a:pPr indent="-182563" lvl="1" marL="360363" rtl="0" algn="l">
              <a:lnSpc>
                <a:spcPct val="138461"/>
              </a:lnSpc>
              <a:spcBef>
                <a:spcPts val="200"/>
              </a:spcBef>
              <a:spcAft>
                <a:spcPts val="0"/>
              </a:spcAft>
              <a:buClr>
                <a:srgbClr val="262626"/>
              </a:buClr>
              <a:buSzPts val="1040"/>
              <a:buChar char="•"/>
            </a:pPr>
            <a:r>
              <a:rPr lang="en-US"/>
              <a:t>Những thay đổi trong kết quả thực thi Truy vấn trong trình nền Impala được phản ánh trong toàn cụm</a:t>
            </a:r>
            <a:endParaRPr/>
          </a:p>
          <a:p>
            <a:pPr indent="-182563" lvl="1" marL="360363" rtl="0" algn="l">
              <a:lnSpc>
                <a:spcPct val="138461"/>
              </a:lnSpc>
              <a:spcBef>
                <a:spcPts val="200"/>
              </a:spcBef>
              <a:spcAft>
                <a:spcPts val="0"/>
              </a:spcAft>
              <a:buClr>
                <a:srgbClr val="262626"/>
              </a:buClr>
              <a:buSzPts val="1040"/>
              <a:buChar char="•"/>
            </a:pPr>
            <a:r>
              <a:rPr lang="en-US"/>
              <a:t>Các thay đổi có thể được phản ánh thủ công thông qua các lệnh INVALIDATE METADATA hoặc REFRESH</a:t>
            </a:r>
            <a:endParaRPr/>
          </a:p>
          <a:p>
            <a:pPr indent="-182563" lvl="1" marL="360363" rtl="0" algn="l">
              <a:lnSpc>
                <a:spcPct val="138461"/>
              </a:lnSpc>
              <a:spcBef>
                <a:spcPts val="200"/>
              </a:spcBef>
              <a:spcAft>
                <a:spcPts val="0"/>
              </a:spcAft>
              <a:buClr>
                <a:srgbClr val="262626"/>
              </a:buClr>
              <a:buSzPts val="1040"/>
              <a:buChar char="•"/>
            </a:pPr>
            <a:r>
              <a:rPr lang="en-US"/>
              <a:t>Lệnh trên là bắt buộc khi thay đổi siêu dữ liệu bên ngoài Impala (Cập nhật bảng trong Ví dụ: Hive)</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sp>
        <p:nvSpPr>
          <p:cNvPr id="2339" name="Google Shape;2339;p12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340" name="Google Shape;2340;p12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Impala – Impala Shell</a:t>
            </a:r>
            <a:endParaRPr/>
          </a:p>
        </p:txBody>
      </p:sp>
      <p:sp>
        <p:nvSpPr>
          <p:cNvPr id="2341" name="Google Shape;2341;p1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42" name="Google Shape;2342;p12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Impala Shell</a:t>
            </a:r>
            <a:endParaRPr/>
          </a:p>
          <a:p>
            <a:pPr indent="-182563" lvl="1" marL="360363" rtl="0" algn="l">
              <a:lnSpc>
                <a:spcPct val="138461"/>
              </a:lnSpc>
              <a:spcBef>
                <a:spcPts val="200"/>
              </a:spcBef>
              <a:spcAft>
                <a:spcPts val="0"/>
              </a:spcAft>
              <a:buClr>
                <a:srgbClr val="262626"/>
              </a:buClr>
              <a:buSzPts val="1040"/>
              <a:buChar char="•"/>
            </a:pPr>
            <a:r>
              <a:rPr lang="en-US"/>
              <a:t>Cung cấp ứng dụng khách Impala-shell dựa trên CLI như Hive Beeline</a:t>
            </a:r>
            <a:endParaRPr/>
          </a:p>
          <a:p>
            <a:pPr indent="-182563" lvl="1" marL="360363" rtl="0" algn="l">
              <a:lnSpc>
                <a:spcPct val="138461"/>
              </a:lnSpc>
              <a:spcBef>
                <a:spcPts val="200"/>
              </a:spcBef>
              <a:spcAft>
                <a:spcPts val="0"/>
              </a:spcAft>
              <a:buClr>
                <a:srgbClr val="262626"/>
              </a:buClr>
              <a:buSzPts val="1040"/>
              <a:buChar char="•"/>
            </a:pPr>
            <a:r>
              <a:rPr lang="en-US"/>
              <a:t>Có sẵn trên các nút đã cài đặt daemon Impala</a:t>
            </a:r>
            <a:endParaRPr/>
          </a:p>
        </p:txBody>
      </p:sp>
      <p:sp>
        <p:nvSpPr>
          <p:cNvPr id="2343" name="Google Shape;2343;p129"/>
          <p:cNvSpPr txBox="1"/>
          <p:nvPr/>
        </p:nvSpPr>
        <p:spPr>
          <a:xfrm>
            <a:off x="711199" y="3104398"/>
            <a:ext cx="7812000" cy="295676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impala@90d98a18078c:/opt/impala/bin$ impala-shell</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Starting Impala Shell without Kerberos authentication</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Opened TCP connection to 90d98a18078c:21000</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Connected to 90d98a18078c:21000</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Server version: impalad version 3.4.0-RELEASE RELEASE (build Cloud not obtain git hash)</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Welcome to the Impala shell.</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(Impala Shell v3.4.0-RELEASE (9f1c31c) built on Fri Apr 24 14:10:19 PDT 2020)</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To see more tips, run the TIP command.</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[90d98a18078c:21000] default&gt;</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3"/>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300" name="Google Shape;300;p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CSDL hướng đối tượng</a:t>
            </a:r>
            <a:endParaRPr/>
          </a:p>
        </p:txBody>
      </p:sp>
      <p:sp>
        <p:nvSpPr>
          <p:cNvPr id="301" name="Google Shape;301;p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02" name="Google Shape;302;p1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Nó được thiết kế để khắc phục những hạn chế cơ bản của việc xử lý dữ liệu đa phương tiện một cách trơn tru và chỉ các kiểu dữ liệu kiểu nghiệp vụ của RDBMS.</a:t>
            </a:r>
            <a:endParaRPr/>
          </a:p>
          <a:p>
            <a:pPr indent="-177800" lvl="0" marL="177800" rtl="0" algn="l">
              <a:lnSpc>
                <a:spcPct val="128571"/>
              </a:lnSpc>
              <a:spcBef>
                <a:spcPts val="1000"/>
              </a:spcBef>
              <a:spcAft>
                <a:spcPts val="0"/>
              </a:spcAft>
              <a:buClr>
                <a:srgbClr val="262626"/>
              </a:buClr>
              <a:buSzPts val="1400"/>
              <a:buFont typeface="Arial"/>
              <a:buChar char="•"/>
            </a:pPr>
            <a:r>
              <a:rPr lang="en-US"/>
              <a:t>  Cơ sở dữ liệu đối tượng khác với cơ sở dữ liệu quan hệ được định hướng theo bảng. Cơ sở dữ liệu quan hệ đối tượng là sự kết hợp của cả hai cách tiếp cận.</a:t>
            </a:r>
            <a:endParaRPr/>
          </a:p>
          <a:p>
            <a:pPr indent="-182563" lvl="1" marL="360363" rtl="0" algn="l">
              <a:lnSpc>
                <a:spcPct val="138461"/>
              </a:lnSpc>
              <a:spcBef>
                <a:spcPts val="200"/>
              </a:spcBef>
              <a:spcAft>
                <a:spcPts val="0"/>
              </a:spcAft>
              <a:buClr>
                <a:srgbClr val="262626"/>
              </a:buClr>
              <a:buSzPts val="1040"/>
              <a:buChar char="•"/>
            </a:pPr>
            <a:r>
              <a:rPr lang="en-US"/>
              <a:t>UniSQL, Lưu trữ Đối tượng</a:t>
            </a:r>
            <a:endParaRPr/>
          </a:p>
        </p:txBody>
      </p:sp>
      <p:grpSp>
        <p:nvGrpSpPr>
          <p:cNvPr id="303" name="Google Shape;303;p13"/>
          <p:cNvGrpSpPr/>
          <p:nvPr/>
        </p:nvGrpSpPr>
        <p:grpSpPr>
          <a:xfrm>
            <a:off x="889686" y="3938615"/>
            <a:ext cx="8019535" cy="1927389"/>
            <a:chOff x="2333856" y="4131655"/>
            <a:chExt cx="6342144" cy="1927389"/>
          </a:xfrm>
        </p:grpSpPr>
        <p:grpSp>
          <p:nvGrpSpPr>
            <p:cNvPr id="304" name="Google Shape;304;p13"/>
            <p:cNvGrpSpPr/>
            <p:nvPr/>
          </p:nvGrpSpPr>
          <p:grpSpPr>
            <a:xfrm>
              <a:off x="2333856" y="4364725"/>
              <a:ext cx="1966098" cy="1694319"/>
              <a:chOff x="1141460" y="4257210"/>
              <a:chExt cx="1966098" cy="1694319"/>
            </a:xfrm>
          </p:grpSpPr>
          <p:sp>
            <p:nvSpPr>
              <p:cNvPr id="305" name="Google Shape;305;p13"/>
              <p:cNvSpPr txBox="1"/>
              <p:nvPr/>
            </p:nvSpPr>
            <p:spPr>
              <a:xfrm>
                <a:off x="1141460" y="5674530"/>
                <a:ext cx="19660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Đối tượng 1</a:t>
                </a:r>
                <a:r>
                  <a:rPr lang="en-US" sz="1100">
                    <a:solidFill>
                      <a:srgbClr val="193EB0"/>
                    </a:solidFill>
                    <a:latin typeface="Arial"/>
                    <a:ea typeface="Arial"/>
                    <a:cs typeface="Arial"/>
                    <a:sym typeface="Arial"/>
                  </a:rPr>
                  <a:t>: Báo cáo bảo trì</a:t>
                </a:r>
                <a:endParaRPr sz="1100">
                  <a:solidFill>
                    <a:srgbClr val="193EB0"/>
                  </a:solidFill>
                  <a:latin typeface="Arial"/>
                  <a:ea typeface="Arial"/>
                  <a:cs typeface="Arial"/>
                  <a:sym typeface="Arial"/>
                </a:endParaRPr>
              </a:p>
            </p:txBody>
          </p:sp>
          <p:grpSp>
            <p:nvGrpSpPr>
              <p:cNvPr id="306" name="Google Shape;306;p13"/>
              <p:cNvGrpSpPr/>
              <p:nvPr/>
            </p:nvGrpSpPr>
            <p:grpSpPr>
              <a:xfrm>
                <a:off x="1283835" y="4257210"/>
                <a:ext cx="1681348" cy="1417320"/>
                <a:chOff x="1432560" y="4244340"/>
                <a:chExt cx="1409700" cy="1417320"/>
              </a:xfrm>
            </p:grpSpPr>
            <p:grpSp>
              <p:nvGrpSpPr>
                <p:cNvPr id="307" name="Google Shape;307;p13"/>
                <p:cNvGrpSpPr/>
                <p:nvPr/>
              </p:nvGrpSpPr>
              <p:grpSpPr>
                <a:xfrm>
                  <a:off x="1432560" y="4244340"/>
                  <a:ext cx="1409700" cy="236220"/>
                  <a:chOff x="1432560" y="4244340"/>
                  <a:chExt cx="1409700" cy="236220"/>
                </a:xfrm>
              </p:grpSpPr>
              <p:sp>
                <p:nvSpPr>
                  <p:cNvPr id="308" name="Google Shape;308;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Ngày</a:t>
                    </a:r>
                    <a:endParaRPr sz="1050">
                      <a:solidFill>
                        <a:srgbClr val="193EB0"/>
                      </a:solidFill>
                      <a:latin typeface="Gulim"/>
                      <a:ea typeface="Gulim"/>
                      <a:cs typeface="Gulim"/>
                      <a:sym typeface="Gulim"/>
                    </a:endParaRPr>
                  </a:p>
                </p:txBody>
              </p:sp>
              <p:sp>
                <p:nvSpPr>
                  <p:cNvPr id="309" name="Google Shape;309;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nvGrpSpPr>
                <p:cNvPr id="310" name="Google Shape;310;p13"/>
                <p:cNvGrpSpPr/>
                <p:nvPr/>
              </p:nvGrpSpPr>
              <p:grpSpPr>
                <a:xfrm>
                  <a:off x="1432560" y="4480560"/>
                  <a:ext cx="1409700" cy="236220"/>
                  <a:chOff x="1432560" y="4244340"/>
                  <a:chExt cx="1409700" cy="236220"/>
                </a:xfrm>
              </p:grpSpPr>
              <p:sp>
                <p:nvSpPr>
                  <p:cNvPr id="311" name="Google Shape;311;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Mã hoạt động</a:t>
                    </a:r>
                    <a:endParaRPr sz="1050">
                      <a:solidFill>
                        <a:srgbClr val="193EB0"/>
                      </a:solidFill>
                      <a:latin typeface="Gulim"/>
                      <a:ea typeface="Gulim"/>
                      <a:cs typeface="Gulim"/>
                      <a:sym typeface="Gulim"/>
                    </a:endParaRPr>
                  </a:p>
                </p:txBody>
              </p:sp>
              <p:sp>
                <p:nvSpPr>
                  <p:cNvPr id="312" name="Google Shape;312;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nvGrpSpPr>
                <p:cNvPr id="313" name="Google Shape;313;p13"/>
                <p:cNvGrpSpPr/>
                <p:nvPr/>
              </p:nvGrpSpPr>
              <p:grpSpPr>
                <a:xfrm>
                  <a:off x="1432560" y="4716780"/>
                  <a:ext cx="1409700" cy="236220"/>
                  <a:chOff x="1432560" y="4244340"/>
                  <a:chExt cx="1409700" cy="236220"/>
                </a:xfrm>
              </p:grpSpPr>
              <p:sp>
                <p:nvSpPr>
                  <p:cNvPr id="314" name="Google Shape;314;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Tuyến đường số</a:t>
                    </a:r>
                    <a:endParaRPr sz="1050">
                      <a:solidFill>
                        <a:srgbClr val="193EB0"/>
                      </a:solidFill>
                      <a:latin typeface="Gulim"/>
                      <a:ea typeface="Gulim"/>
                      <a:cs typeface="Gulim"/>
                      <a:sym typeface="Gulim"/>
                    </a:endParaRPr>
                  </a:p>
                </p:txBody>
              </p:sp>
              <p:sp>
                <p:nvSpPr>
                  <p:cNvPr id="315" name="Google Shape;315;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nvGrpSpPr>
                <p:cNvPr id="316" name="Google Shape;316;p13"/>
                <p:cNvGrpSpPr/>
                <p:nvPr/>
              </p:nvGrpSpPr>
              <p:grpSpPr>
                <a:xfrm>
                  <a:off x="1432560" y="4953000"/>
                  <a:ext cx="1409700" cy="236220"/>
                  <a:chOff x="1432560" y="4244340"/>
                  <a:chExt cx="1409700" cy="236220"/>
                </a:xfrm>
              </p:grpSpPr>
              <p:sp>
                <p:nvSpPr>
                  <p:cNvPr id="317" name="Google Shape;317;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Sản xuất hàng ngày</a:t>
                    </a:r>
                    <a:endParaRPr sz="1050">
                      <a:solidFill>
                        <a:srgbClr val="193EB0"/>
                      </a:solidFill>
                      <a:latin typeface="Gulim"/>
                      <a:ea typeface="Gulim"/>
                      <a:cs typeface="Gulim"/>
                      <a:sym typeface="Gulim"/>
                    </a:endParaRPr>
                  </a:p>
                </p:txBody>
              </p:sp>
              <p:sp>
                <p:nvSpPr>
                  <p:cNvPr id="318" name="Google Shape;318;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nvGrpSpPr>
                <p:cNvPr id="319" name="Google Shape;319;p13"/>
                <p:cNvGrpSpPr/>
                <p:nvPr/>
              </p:nvGrpSpPr>
              <p:grpSpPr>
                <a:xfrm>
                  <a:off x="1432560" y="5189220"/>
                  <a:ext cx="1409700" cy="236220"/>
                  <a:chOff x="1432560" y="4244340"/>
                  <a:chExt cx="1409700" cy="236220"/>
                </a:xfrm>
              </p:grpSpPr>
              <p:sp>
                <p:nvSpPr>
                  <p:cNvPr id="320" name="Google Shape;320;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Giờ thiết bị</a:t>
                    </a:r>
                    <a:endParaRPr sz="1050">
                      <a:solidFill>
                        <a:srgbClr val="193EB0"/>
                      </a:solidFill>
                      <a:latin typeface="Gulim"/>
                      <a:ea typeface="Gulim"/>
                      <a:cs typeface="Gulim"/>
                      <a:sym typeface="Gulim"/>
                    </a:endParaRPr>
                  </a:p>
                </p:txBody>
              </p:sp>
              <p:sp>
                <p:nvSpPr>
                  <p:cNvPr id="321" name="Google Shape;321;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nvGrpSpPr>
                <p:cNvPr id="322" name="Google Shape;322;p13"/>
                <p:cNvGrpSpPr/>
                <p:nvPr/>
              </p:nvGrpSpPr>
              <p:grpSpPr>
                <a:xfrm>
                  <a:off x="1432560" y="5425440"/>
                  <a:ext cx="1409700" cy="236220"/>
                  <a:chOff x="1432560" y="4244340"/>
                  <a:chExt cx="1409700" cy="236220"/>
                </a:xfrm>
              </p:grpSpPr>
              <p:sp>
                <p:nvSpPr>
                  <p:cNvPr id="323" name="Google Shape;323;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Giờ lao động</a:t>
                    </a:r>
                    <a:endParaRPr sz="1050">
                      <a:solidFill>
                        <a:srgbClr val="193EB0"/>
                      </a:solidFill>
                      <a:latin typeface="Gulim"/>
                      <a:ea typeface="Gulim"/>
                      <a:cs typeface="Gulim"/>
                      <a:sym typeface="Gulim"/>
                    </a:endParaRPr>
                  </a:p>
                </p:txBody>
              </p:sp>
              <p:sp>
                <p:nvSpPr>
                  <p:cNvPr id="324" name="Google Shape;324;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grpSp>
        <p:grpSp>
          <p:nvGrpSpPr>
            <p:cNvPr id="325" name="Google Shape;325;p13"/>
            <p:cNvGrpSpPr/>
            <p:nvPr/>
          </p:nvGrpSpPr>
          <p:grpSpPr>
            <a:xfrm>
              <a:off x="4157579" y="4364725"/>
              <a:ext cx="1458841" cy="1686624"/>
              <a:chOff x="3098533" y="4257210"/>
              <a:chExt cx="1458841" cy="1686624"/>
            </a:xfrm>
          </p:grpSpPr>
          <p:sp>
            <p:nvSpPr>
              <p:cNvPr id="326" name="Google Shape;326;p13"/>
              <p:cNvSpPr txBox="1"/>
              <p:nvPr/>
            </p:nvSpPr>
            <p:spPr>
              <a:xfrm>
                <a:off x="3098533" y="5682224"/>
                <a:ext cx="1458841"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93EB0"/>
                    </a:solidFill>
                    <a:latin typeface="Arial"/>
                    <a:ea typeface="Arial"/>
                    <a:cs typeface="Arial"/>
                    <a:sym typeface="Arial"/>
                  </a:rPr>
                  <a:t>Đối tượng 1: Phiên bản</a:t>
                </a:r>
                <a:endParaRPr sz="1100">
                  <a:solidFill>
                    <a:srgbClr val="193EB0"/>
                  </a:solidFill>
                  <a:latin typeface="Arial"/>
                  <a:ea typeface="Arial"/>
                  <a:cs typeface="Arial"/>
                  <a:sym typeface="Arial"/>
                </a:endParaRPr>
              </a:p>
            </p:txBody>
          </p:sp>
          <p:grpSp>
            <p:nvGrpSpPr>
              <p:cNvPr id="327" name="Google Shape;327;p13"/>
              <p:cNvGrpSpPr/>
              <p:nvPr/>
            </p:nvGrpSpPr>
            <p:grpSpPr>
              <a:xfrm>
                <a:off x="3404735" y="4257210"/>
                <a:ext cx="802816" cy="1417320"/>
                <a:chOff x="1432560" y="4244340"/>
                <a:chExt cx="1036320" cy="1417320"/>
              </a:xfrm>
            </p:grpSpPr>
            <p:sp>
              <p:nvSpPr>
                <p:cNvPr id="328" name="Google Shape;328;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01-12-01</a:t>
                  </a:r>
                  <a:endParaRPr sz="1050">
                    <a:solidFill>
                      <a:srgbClr val="193EB0"/>
                    </a:solidFill>
                    <a:latin typeface="Gulim"/>
                    <a:ea typeface="Gulim"/>
                    <a:cs typeface="Gulim"/>
                    <a:sym typeface="Gulim"/>
                  </a:endParaRPr>
                </a:p>
              </p:txBody>
            </p:sp>
            <p:sp>
              <p:nvSpPr>
                <p:cNvPr id="329" name="Google Shape;329;p13"/>
                <p:cNvSpPr/>
                <p:nvPr/>
              </p:nvSpPr>
              <p:spPr>
                <a:xfrm>
                  <a:off x="1432560" y="448056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24</a:t>
                  </a:r>
                  <a:endParaRPr sz="1050">
                    <a:solidFill>
                      <a:srgbClr val="193EB0"/>
                    </a:solidFill>
                    <a:latin typeface="Gulim"/>
                    <a:ea typeface="Gulim"/>
                    <a:cs typeface="Gulim"/>
                    <a:sym typeface="Gulim"/>
                  </a:endParaRPr>
                </a:p>
              </p:txBody>
            </p:sp>
            <p:sp>
              <p:nvSpPr>
                <p:cNvPr id="330" name="Google Shape;330;p13"/>
                <p:cNvSpPr/>
                <p:nvPr/>
              </p:nvSpPr>
              <p:spPr>
                <a:xfrm>
                  <a:off x="1432560" y="471678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I-95</a:t>
                  </a:r>
                  <a:endParaRPr sz="1050">
                    <a:solidFill>
                      <a:srgbClr val="193EB0"/>
                    </a:solidFill>
                    <a:latin typeface="Gulim"/>
                    <a:ea typeface="Gulim"/>
                    <a:cs typeface="Gulim"/>
                    <a:sym typeface="Gulim"/>
                  </a:endParaRPr>
                </a:p>
              </p:txBody>
            </p:sp>
            <p:sp>
              <p:nvSpPr>
                <p:cNvPr id="331" name="Google Shape;331;p13"/>
                <p:cNvSpPr/>
                <p:nvPr/>
              </p:nvSpPr>
              <p:spPr>
                <a:xfrm>
                  <a:off x="1432560" y="495300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2.5</a:t>
                  </a:r>
                  <a:endParaRPr sz="1050">
                    <a:solidFill>
                      <a:srgbClr val="193EB0"/>
                    </a:solidFill>
                    <a:latin typeface="Gulim"/>
                    <a:ea typeface="Gulim"/>
                    <a:cs typeface="Gulim"/>
                    <a:sym typeface="Gulim"/>
                  </a:endParaRPr>
                </a:p>
              </p:txBody>
            </p:sp>
            <p:sp>
              <p:nvSpPr>
                <p:cNvPr id="332" name="Google Shape;332;p13"/>
                <p:cNvSpPr/>
                <p:nvPr/>
              </p:nvSpPr>
              <p:spPr>
                <a:xfrm>
                  <a:off x="1432560" y="518922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6.0</a:t>
                  </a:r>
                  <a:endParaRPr sz="1050">
                    <a:solidFill>
                      <a:srgbClr val="193EB0"/>
                    </a:solidFill>
                    <a:latin typeface="Gulim"/>
                    <a:ea typeface="Gulim"/>
                    <a:cs typeface="Gulim"/>
                    <a:sym typeface="Gulim"/>
                  </a:endParaRPr>
                </a:p>
              </p:txBody>
            </p:sp>
            <p:sp>
              <p:nvSpPr>
                <p:cNvPr id="333" name="Google Shape;333;p13"/>
                <p:cNvSpPr/>
                <p:nvPr/>
              </p:nvSpPr>
              <p:spPr>
                <a:xfrm>
                  <a:off x="1432560" y="54254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6.0</a:t>
                  </a:r>
                  <a:endParaRPr/>
                </a:p>
              </p:txBody>
            </p:sp>
          </p:grpSp>
        </p:grpSp>
        <p:grpSp>
          <p:nvGrpSpPr>
            <p:cNvPr id="334" name="Google Shape;334;p13"/>
            <p:cNvGrpSpPr/>
            <p:nvPr/>
          </p:nvGrpSpPr>
          <p:grpSpPr>
            <a:xfrm>
              <a:off x="5702280" y="4837165"/>
              <a:ext cx="2973720" cy="1216644"/>
              <a:chOff x="1141460" y="4257210"/>
              <a:chExt cx="1966098" cy="1216644"/>
            </a:xfrm>
          </p:grpSpPr>
          <p:sp>
            <p:nvSpPr>
              <p:cNvPr id="335" name="Google Shape;335;p13"/>
              <p:cNvSpPr txBox="1"/>
              <p:nvPr/>
            </p:nvSpPr>
            <p:spPr>
              <a:xfrm>
                <a:off x="1141460" y="5196855"/>
                <a:ext cx="196609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Đối tượng 2</a:t>
                </a:r>
                <a:r>
                  <a:rPr lang="en-US" sz="1100">
                    <a:solidFill>
                      <a:srgbClr val="193EB0"/>
                    </a:solidFill>
                    <a:latin typeface="Arial"/>
                    <a:ea typeface="Arial"/>
                    <a:cs typeface="Arial"/>
                    <a:sym typeface="Arial"/>
                  </a:rPr>
                  <a:t>: Báo cáo bảo trì</a:t>
                </a:r>
                <a:endParaRPr sz="1100">
                  <a:solidFill>
                    <a:srgbClr val="193EB0"/>
                  </a:solidFill>
                  <a:latin typeface="Arial"/>
                  <a:ea typeface="Arial"/>
                  <a:cs typeface="Arial"/>
                  <a:sym typeface="Arial"/>
                </a:endParaRPr>
              </a:p>
            </p:txBody>
          </p:sp>
          <p:grpSp>
            <p:nvGrpSpPr>
              <p:cNvPr id="336" name="Google Shape;336;p13"/>
              <p:cNvGrpSpPr/>
              <p:nvPr/>
            </p:nvGrpSpPr>
            <p:grpSpPr>
              <a:xfrm>
                <a:off x="1283835" y="4257210"/>
                <a:ext cx="1681348" cy="944880"/>
                <a:chOff x="1432560" y="4244340"/>
                <a:chExt cx="1409700" cy="944880"/>
              </a:xfrm>
            </p:grpSpPr>
            <p:grpSp>
              <p:nvGrpSpPr>
                <p:cNvPr id="337" name="Google Shape;337;p13"/>
                <p:cNvGrpSpPr/>
                <p:nvPr/>
              </p:nvGrpSpPr>
              <p:grpSpPr>
                <a:xfrm>
                  <a:off x="1432560" y="4244340"/>
                  <a:ext cx="1409700" cy="236220"/>
                  <a:chOff x="1432560" y="4244340"/>
                  <a:chExt cx="1409700" cy="236220"/>
                </a:xfrm>
              </p:grpSpPr>
              <p:sp>
                <p:nvSpPr>
                  <p:cNvPr id="338" name="Google Shape;338;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Mã hoạt động</a:t>
                    </a:r>
                    <a:endParaRPr sz="1050">
                      <a:solidFill>
                        <a:srgbClr val="193EB0"/>
                      </a:solidFill>
                      <a:latin typeface="Gulim"/>
                      <a:ea typeface="Gulim"/>
                      <a:cs typeface="Gulim"/>
                      <a:sym typeface="Gulim"/>
                    </a:endParaRPr>
                  </a:p>
                </p:txBody>
              </p:sp>
              <p:sp>
                <p:nvSpPr>
                  <p:cNvPr id="339" name="Google Shape;339;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nvGrpSpPr>
                <p:cNvPr id="340" name="Google Shape;340;p13"/>
                <p:cNvGrpSpPr/>
                <p:nvPr/>
              </p:nvGrpSpPr>
              <p:grpSpPr>
                <a:xfrm>
                  <a:off x="1432560" y="4480560"/>
                  <a:ext cx="1409700" cy="236220"/>
                  <a:chOff x="1432560" y="4244340"/>
                  <a:chExt cx="1409700" cy="236220"/>
                </a:xfrm>
              </p:grpSpPr>
              <p:sp>
                <p:nvSpPr>
                  <p:cNvPr id="341" name="Google Shape;341;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Tên hoạt động</a:t>
                    </a:r>
                    <a:endParaRPr sz="1050">
                      <a:solidFill>
                        <a:srgbClr val="193EB0"/>
                      </a:solidFill>
                      <a:latin typeface="Gulim"/>
                      <a:ea typeface="Gulim"/>
                      <a:cs typeface="Gulim"/>
                      <a:sym typeface="Gulim"/>
                    </a:endParaRPr>
                  </a:p>
                </p:txBody>
              </p:sp>
              <p:sp>
                <p:nvSpPr>
                  <p:cNvPr id="342" name="Google Shape;342;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nvGrpSpPr>
                <p:cNvPr id="343" name="Google Shape;343;p13"/>
                <p:cNvGrpSpPr/>
                <p:nvPr/>
              </p:nvGrpSpPr>
              <p:grpSpPr>
                <a:xfrm>
                  <a:off x="1432560" y="4716780"/>
                  <a:ext cx="1409700" cy="236220"/>
                  <a:chOff x="1432560" y="4244340"/>
                  <a:chExt cx="1409700" cy="236220"/>
                </a:xfrm>
              </p:grpSpPr>
              <p:sp>
                <p:nvSpPr>
                  <p:cNvPr id="344" name="Google Shape;344;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Đơn vị sản xuất</a:t>
                    </a:r>
                    <a:endParaRPr sz="1050">
                      <a:solidFill>
                        <a:srgbClr val="193EB0"/>
                      </a:solidFill>
                      <a:latin typeface="Gulim"/>
                      <a:ea typeface="Gulim"/>
                      <a:cs typeface="Gulim"/>
                      <a:sym typeface="Gulim"/>
                    </a:endParaRPr>
                  </a:p>
                </p:txBody>
              </p:sp>
              <p:sp>
                <p:nvSpPr>
                  <p:cNvPr id="345" name="Google Shape;345;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nvGrpSpPr>
                <p:cNvPr id="346" name="Google Shape;346;p13"/>
                <p:cNvGrpSpPr/>
                <p:nvPr/>
              </p:nvGrpSpPr>
              <p:grpSpPr>
                <a:xfrm>
                  <a:off x="1432560" y="4953000"/>
                  <a:ext cx="1409700" cy="236220"/>
                  <a:chOff x="1432560" y="4244340"/>
                  <a:chExt cx="1409700" cy="236220"/>
                </a:xfrm>
              </p:grpSpPr>
              <p:sp>
                <p:nvSpPr>
                  <p:cNvPr id="347" name="Google Shape;347;p13"/>
                  <p:cNvSpPr/>
                  <p:nvPr/>
                </p:nvSpPr>
                <p:spPr>
                  <a:xfrm>
                    <a:off x="1432560" y="4244340"/>
                    <a:ext cx="103632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93EB0"/>
                        </a:solidFill>
                        <a:latin typeface="Gulim"/>
                        <a:ea typeface="Gulim"/>
                        <a:cs typeface="Gulim"/>
                        <a:sym typeface="Gulim"/>
                      </a:rPr>
                      <a:t>Tỷ lệ sản xuất trung bình hàng ngày</a:t>
                    </a:r>
                    <a:endParaRPr sz="1050">
                      <a:solidFill>
                        <a:srgbClr val="193EB0"/>
                      </a:solidFill>
                      <a:latin typeface="Gulim"/>
                      <a:ea typeface="Gulim"/>
                      <a:cs typeface="Gulim"/>
                      <a:sym typeface="Gulim"/>
                    </a:endParaRPr>
                  </a:p>
                </p:txBody>
              </p:sp>
              <p:sp>
                <p:nvSpPr>
                  <p:cNvPr id="348" name="Google Shape;348;p13"/>
                  <p:cNvSpPr/>
                  <p:nvPr/>
                </p:nvSpPr>
                <p:spPr>
                  <a:xfrm>
                    <a:off x="2468880" y="4244340"/>
                    <a:ext cx="373380" cy="236220"/>
                  </a:xfrm>
                  <a:prstGeom prst="rect">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93EB0"/>
                      </a:solidFill>
                      <a:latin typeface="Gulim"/>
                      <a:ea typeface="Gulim"/>
                      <a:cs typeface="Gulim"/>
                      <a:sym typeface="Gulim"/>
                    </a:endParaRPr>
                  </a:p>
                </p:txBody>
              </p:sp>
            </p:grpSp>
          </p:grpSp>
        </p:grpSp>
        <p:cxnSp>
          <p:nvCxnSpPr>
            <p:cNvPr id="349" name="Google Shape;349;p13"/>
            <p:cNvCxnSpPr>
              <a:endCxn id="338" idx="1"/>
            </p:cNvCxnSpPr>
            <p:nvPr/>
          </p:nvCxnSpPr>
          <p:spPr>
            <a:xfrm flipH="1" rot="-5400000">
              <a:off x="5296022" y="4333675"/>
              <a:ext cx="823500" cy="419700"/>
            </a:xfrm>
            <a:prstGeom prst="bentConnector2">
              <a:avLst/>
            </a:prstGeom>
            <a:noFill/>
            <a:ln cap="flat" cmpd="sng" w="19050">
              <a:solidFill>
                <a:srgbClr val="193EB0"/>
              </a:solidFill>
              <a:prstDash val="solid"/>
              <a:miter lim="800000"/>
              <a:headEnd len="sm" w="sm" type="none"/>
              <a:tailEnd len="med" w="med" type="triangle"/>
            </a:ln>
          </p:spPr>
        </p:cxnSp>
        <p:cxnSp>
          <p:nvCxnSpPr>
            <p:cNvPr id="350" name="Google Shape;350;p13"/>
            <p:cNvCxnSpPr>
              <a:endCxn id="311" idx="1"/>
            </p:cNvCxnSpPr>
            <p:nvPr/>
          </p:nvCxnSpPr>
          <p:spPr>
            <a:xfrm flipH="1">
              <a:off x="2476231" y="4131655"/>
              <a:ext cx="3021600" cy="587400"/>
            </a:xfrm>
            <a:prstGeom prst="bentConnector3">
              <a:avLst>
                <a:gd fmla="val 69171" name="adj1"/>
              </a:avLst>
            </a:prstGeom>
            <a:noFill/>
            <a:ln cap="flat" cmpd="sng" w="19050">
              <a:solidFill>
                <a:srgbClr val="193EB0"/>
              </a:solidFill>
              <a:prstDash val="solid"/>
              <a:miter lim="800000"/>
              <a:headEnd len="sm" w="sm" type="none"/>
              <a:tailEnd len="med" w="med" type="triangle"/>
            </a:ln>
          </p:spPr>
        </p:cxnSp>
      </p:gr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8" name="Shape 2348"/>
        <p:cNvGrpSpPr/>
        <p:nvPr/>
      </p:nvGrpSpPr>
      <p:grpSpPr>
        <a:xfrm>
          <a:off x="0" y="0"/>
          <a:ext cx="0" cy="0"/>
          <a:chOff x="0" y="0"/>
          <a:chExt cx="0" cy="0"/>
        </a:xfrm>
      </p:grpSpPr>
      <p:sp>
        <p:nvSpPr>
          <p:cNvPr id="2349" name="Google Shape;2349;p13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350" name="Google Shape;2350;p1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Impala – Trình chỉnh sửa HUE</a:t>
            </a:r>
            <a:endParaRPr/>
          </a:p>
        </p:txBody>
      </p:sp>
      <p:sp>
        <p:nvSpPr>
          <p:cNvPr id="2351" name="Google Shape;2351;p1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52" name="Google Shape;2352;p13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trình chỉnh sửa HUE</a:t>
            </a:r>
            <a:endParaRPr/>
          </a:p>
        </p:txBody>
      </p:sp>
      <p:grpSp>
        <p:nvGrpSpPr>
          <p:cNvPr id="2353" name="Google Shape;2353;p130"/>
          <p:cNvGrpSpPr/>
          <p:nvPr/>
        </p:nvGrpSpPr>
        <p:grpSpPr>
          <a:xfrm>
            <a:off x="693490" y="2694647"/>
            <a:ext cx="6232828" cy="3271355"/>
            <a:chOff x="331950" y="1462438"/>
            <a:chExt cx="8480100" cy="4562387"/>
          </a:xfrm>
        </p:grpSpPr>
        <p:pic>
          <p:nvPicPr>
            <p:cNvPr id="2354" name="Google Shape;2354;p130"/>
            <p:cNvPicPr preferRelativeResize="0"/>
            <p:nvPr/>
          </p:nvPicPr>
          <p:blipFill rotWithShape="1">
            <a:blip r:embed="rId3">
              <a:alphaModFix/>
            </a:blip>
            <a:srcRect b="0" l="0" r="0" t="0"/>
            <a:stretch/>
          </p:blipFill>
          <p:spPr>
            <a:xfrm>
              <a:off x="331950" y="1462438"/>
              <a:ext cx="8480100" cy="4507310"/>
            </a:xfrm>
            <a:prstGeom prst="rect">
              <a:avLst/>
            </a:prstGeom>
            <a:noFill/>
            <a:ln cap="flat" cmpd="sng" w="9525">
              <a:solidFill>
                <a:srgbClr val="7F7F7F"/>
              </a:solidFill>
              <a:prstDash val="solid"/>
              <a:round/>
              <a:headEnd len="sm" w="sm" type="none"/>
              <a:tailEnd len="sm" w="sm" type="none"/>
            </a:ln>
          </p:spPr>
        </p:pic>
        <p:sp>
          <p:nvSpPr>
            <p:cNvPr id="2355" name="Google Shape;2355;p130"/>
            <p:cNvSpPr/>
            <p:nvPr/>
          </p:nvSpPr>
          <p:spPr>
            <a:xfrm>
              <a:off x="2474773" y="1788665"/>
              <a:ext cx="855168" cy="350821"/>
            </a:xfrm>
            <a:prstGeom prst="rect">
              <a:avLst/>
            </a:prstGeom>
            <a:noFill/>
            <a:ln cap="flat" cmpd="sng" w="28575">
              <a:solidFill>
                <a:srgbClr val="C41D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356" name="Google Shape;2356;p130"/>
            <p:cNvSpPr/>
            <p:nvPr/>
          </p:nvSpPr>
          <p:spPr>
            <a:xfrm>
              <a:off x="2674683" y="2194561"/>
              <a:ext cx="6137367" cy="1234440"/>
            </a:xfrm>
            <a:prstGeom prst="rect">
              <a:avLst/>
            </a:prstGeom>
            <a:noFill/>
            <a:ln cap="flat" cmpd="sng" w="28575">
              <a:solidFill>
                <a:srgbClr val="C41D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357" name="Google Shape;2357;p130"/>
            <p:cNvSpPr/>
            <p:nvPr/>
          </p:nvSpPr>
          <p:spPr>
            <a:xfrm>
              <a:off x="3013252" y="3731333"/>
              <a:ext cx="5358588" cy="2293492"/>
            </a:xfrm>
            <a:prstGeom prst="rect">
              <a:avLst/>
            </a:prstGeom>
            <a:noFill/>
            <a:ln cap="flat" cmpd="sng" w="28575">
              <a:solidFill>
                <a:srgbClr val="C41D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2358" name="Google Shape;2358;p130"/>
          <p:cNvSpPr txBox="1"/>
          <p:nvPr/>
        </p:nvSpPr>
        <p:spPr>
          <a:xfrm>
            <a:off x="7061682" y="3429000"/>
            <a:ext cx="2164696" cy="369332"/>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800">
                <a:solidFill>
                  <a:srgbClr val="1F45BC"/>
                </a:solidFill>
                <a:latin typeface="Arial"/>
                <a:ea typeface="Arial"/>
                <a:cs typeface="Arial"/>
                <a:sym typeface="Arial"/>
              </a:rPr>
              <a:t>Khu vực truy vấn</a:t>
            </a:r>
            <a:endParaRPr sz="1800">
              <a:solidFill>
                <a:srgbClr val="1F45BC"/>
              </a:solidFill>
              <a:latin typeface="Arial"/>
              <a:ea typeface="Arial"/>
              <a:cs typeface="Arial"/>
              <a:sym typeface="Arial"/>
            </a:endParaRPr>
          </a:p>
        </p:txBody>
      </p:sp>
      <p:sp>
        <p:nvSpPr>
          <p:cNvPr id="2359" name="Google Shape;2359;p130"/>
          <p:cNvSpPr txBox="1"/>
          <p:nvPr/>
        </p:nvSpPr>
        <p:spPr>
          <a:xfrm>
            <a:off x="7037658" y="4925407"/>
            <a:ext cx="2084545" cy="369332"/>
          </a:xfrm>
          <a:prstGeom prst="rect">
            <a:avLst/>
          </a:prstGeom>
          <a:noFill/>
          <a:ln>
            <a:noFill/>
          </a:ln>
        </p:spPr>
        <p:txBody>
          <a:bodyPr anchorCtr="0" anchor="t" bIns="45700" lIns="91425" spcFirstLastPara="1" rIns="91425" wrap="square" tIns="45700">
            <a:spAutoFit/>
          </a:bodyPr>
          <a:lstStyle/>
          <a:p>
            <a:pPr indent="271463" lvl="0" marL="0" marR="0" rtl="0" algn="r">
              <a:spcBef>
                <a:spcPts val="0"/>
              </a:spcBef>
              <a:spcAft>
                <a:spcPts val="0"/>
              </a:spcAft>
              <a:buNone/>
            </a:pPr>
            <a:r>
              <a:rPr lang="en-US" sz="1800">
                <a:solidFill>
                  <a:srgbClr val="1F45BC"/>
                </a:solidFill>
                <a:latin typeface="Arial"/>
                <a:ea typeface="Arial"/>
                <a:cs typeface="Arial"/>
                <a:sym typeface="Arial"/>
              </a:rPr>
              <a:t>Khu vực kết quả</a:t>
            </a:r>
            <a:endParaRPr sz="1800">
              <a:solidFill>
                <a:srgbClr val="1F45BC"/>
              </a:solidFill>
              <a:latin typeface="Arial"/>
              <a:ea typeface="Arial"/>
              <a:cs typeface="Arial"/>
              <a:sym typeface="Arial"/>
            </a:endParaRPr>
          </a:p>
        </p:txBody>
      </p:sp>
      <p:sp>
        <p:nvSpPr>
          <p:cNvPr id="2360" name="Google Shape;2360;p130"/>
          <p:cNvSpPr/>
          <p:nvPr/>
        </p:nvSpPr>
        <p:spPr>
          <a:xfrm rot="10800000">
            <a:off x="7020420" y="3153891"/>
            <a:ext cx="339949" cy="1016541"/>
          </a:xfrm>
          <a:prstGeom prst="leftBracket">
            <a:avLst>
              <a:gd fmla="val 0"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2361" name="Google Shape;2361;p130"/>
          <p:cNvSpPr/>
          <p:nvPr/>
        </p:nvSpPr>
        <p:spPr>
          <a:xfrm rot="10800000">
            <a:off x="7020416" y="4344248"/>
            <a:ext cx="339951" cy="1582261"/>
          </a:xfrm>
          <a:prstGeom prst="leftBracket">
            <a:avLst>
              <a:gd fmla="val 0" name="adj"/>
            </a:avLst>
          </a:prstGeom>
          <a:noFill/>
          <a:ln cap="flat" cmpd="sng" w="2857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6" name="Shape 2366"/>
        <p:cNvGrpSpPr/>
        <p:nvPr/>
      </p:nvGrpSpPr>
      <p:grpSpPr>
        <a:xfrm>
          <a:off x="0" y="0"/>
          <a:ext cx="0" cy="0"/>
          <a:chOff x="0" y="0"/>
          <a:chExt cx="0" cy="0"/>
        </a:xfrm>
      </p:grpSpPr>
      <p:sp>
        <p:nvSpPr>
          <p:cNvPr id="2367" name="Google Shape;2367;p13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368" name="Google Shape;2368;p1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Ngôn ngữ truy vấn cho Hive, Impala</a:t>
            </a:r>
            <a:endParaRPr/>
          </a:p>
        </p:txBody>
      </p:sp>
      <p:sp>
        <p:nvSpPr>
          <p:cNvPr id="2369" name="Google Shape;2369;p1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370" name="Google Shape;2370;p13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 HiveQL</a:t>
            </a:r>
            <a:endParaRPr/>
          </a:p>
          <a:p>
            <a:pPr indent="-177800" lvl="0" marL="177800" rtl="0" algn="l">
              <a:lnSpc>
                <a:spcPct val="128571"/>
              </a:lnSpc>
              <a:spcBef>
                <a:spcPts val="1000"/>
              </a:spcBef>
              <a:spcAft>
                <a:spcPts val="0"/>
              </a:spcAft>
              <a:buClr>
                <a:srgbClr val="262626"/>
              </a:buClr>
              <a:buSzPts val="1400"/>
              <a:buFont typeface="Arial"/>
              <a:buChar char="•"/>
            </a:pPr>
            <a:r>
              <a:rPr lang="en-US"/>
              <a:t>Impala: Impala SQL</a:t>
            </a:r>
            <a:endParaRPr/>
          </a:p>
        </p:txBody>
      </p:sp>
      <p:grpSp>
        <p:nvGrpSpPr>
          <p:cNvPr id="2371" name="Google Shape;2371;p131"/>
          <p:cNvGrpSpPr/>
          <p:nvPr/>
        </p:nvGrpSpPr>
        <p:grpSpPr>
          <a:xfrm>
            <a:off x="2380350" y="2518168"/>
            <a:ext cx="4921536" cy="3255616"/>
            <a:chOff x="2307779" y="2358509"/>
            <a:chExt cx="5484585" cy="3592799"/>
          </a:xfrm>
        </p:grpSpPr>
        <p:grpSp>
          <p:nvGrpSpPr>
            <p:cNvPr id="2372" name="Google Shape;2372;p131"/>
            <p:cNvGrpSpPr/>
            <p:nvPr/>
          </p:nvGrpSpPr>
          <p:grpSpPr>
            <a:xfrm>
              <a:off x="2914491" y="2461228"/>
              <a:ext cx="4099848" cy="3490080"/>
              <a:chOff x="2858507" y="2392375"/>
              <a:chExt cx="4099848" cy="3490080"/>
            </a:xfrm>
          </p:grpSpPr>
          <p:grpSp>
            <p:nvGrpSpPr>
              <p:cNvPr id="2373" name="Google Shape;2373;p131"/>
              <p:cNvGrpSpPr/>
              <p:nvPr/>
            </p:nvGrpSpPr>
            <p:grpSpPr>
              <a:xfrm>
                <a:off x="2858507" y="2965683"/>
                <a:ext cx="4099848" cy="2916772"/>
                <a:chOff x="2858507" y="2965683"/>
                <a:chExt cx="4099848" cy="2916772"/>
              </a:xfrm>
            </p:grpSpPr>
            <p:sp>
              <p:nvSpPr>
                <p:cNvPr id="2374" name="Google Shape;2374;p131"/>
                <p:cNvSpPr/>
                <p:nvPr/>
              </p:nvSpPr>
              <p:spPr>
                <a:xfrm>
                  <a:off x="4094927" y="2965683"/>
                  <a:ext cx="2863428" cy="2863428"/>
                </a:xfrm>
                <a:prstGeom prst="ellipse">
                  <a:avLst/>
                </a:prstGeom>
                <a:solidFill>
                  <a:srgbClr val="007EA4">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375" name="Google Shape;2375;p131"/>
                <p:cNvSpPr/>
                <p:nvPr/>
              </p:nvSpPr>
              <p:spPr>
                <a:xfrm>
                  <a:off x="2858507" y="3019027"/>
                  <a:ext cx="2863428" cy="2863428"/>
                </a:xfrm>
                <a:prstGeom prst="ellipse">
                  <a:avLst/>
                </a:prstGeom>
                <a:solidFill>
                  <a:srgbClr val="ABCB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2376" name="Google Shape;2376;p131"/>
              <p:cNvSpPr/>
              <p:nvPr/>
            </p:nvSpPr>
            <p:spPr>
              <a:xfrm>
                <a:off x="3476717" y="2392375"/>
                <a:ext cx="2863428" cy="2863428"/>
              </a:xfrm>
              <a:prstGeom prst="ellipse">
                <a:avLst/>
              </a:prstGeom>
              <a:solidFill>
                <a:srgbClr val="1F45BC">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2377" name="Google Shape;2377;p131"/>
            <p:cNvSpPr/>
            <p:nvPr/>
          </p:nvSpPr>
          <p:spPr>
            <a:xfrm>
              <a:off x="5727997" y="2358509"/>
              <a:ext cx="995379" cy="4075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Impala</a:t>
              </a:r>
              <a:endParaRPr sz="1800">
                <a:solidFill>
                  <a:schemeClr val="dk1"/>
                </a:solidFill>
                <a:latin typeface="Arial"/>
                <a:ea typeface="Arial"/>
                <a:cs typeface="Arial"/>
                <a:sym typeface="Arial"/>
              </a:endParaRPr>
            </a:p>
          </p:txBody>
        </p:sp>
        <p:sp>
          <p:nvSpPr>
            <p:cNvPr id="2378" name="Google Shape;2378;p131"/>
            <p:cNvSpPr/>
            <p:nvPr/>
          </p:nvSpPr>
          <p:spPr>
            <a:xfrm>
              <a:off x="6750539" y="5248440"/>
              <a:ext cx="1041825" cy="4075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SQL-92</a:t>
              </a:r>
              <a:endParaRPr sz="1800">
                <a:solidFill>
                  <a:schemeClr val="dk1"/>
                </a:solidFill>
                <a:latin typeface="Arial"/>
                <a:ea typeface="Arial"/>
                <a:cs typeface="Arial"/>
                <a:sym typeface="Arial"/>
              </a:endParaRPr>
            </a:p>
          </p:txBody>
        </p:sp>
        <p:sp>
          <p:nvSpPr>
            <p:cNvPr id="2379" name="Google Shape;2379;p131"/>
            <p:cNvSpPr/>
            <p:nvPr/>
          </p:nvSpPr>
          <p:spPr>
            <a:xfrm>
              <a:off x="2307779" y="5254583"/>
              <a:ext cx="1036467" cy="40758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HiveQL</a:t>
              </a:r>
              <a:endParaRPr sz="1800">
                <a:solidFill>
                  <a:schemeClr val="dk1"/>
                </a:solidFill>
                <a:latin typeface="Arial"/>
                <a:ea typeface="Arial"/>
                <a:cs typeface="Arial"/>
                <a:sym typeface="Arial"/>
              </a:endParaRPr>
            </a:p>
          </p:txBody>
        </p:sp>
      </p:grpSp>
      <p:sp>
        <p:nvSpPr>
          <p:cNvPr id="2380" name="Google Shape;2380;p131"/>
          <p:cNvSpPr txBox="1"/>
          <p:nvPr/>
        </p:nvSpPr>
        <p:spPr>
          <a:xfrm>
            <a:off x="732410" y="5875617"/>
            <a:ext cx="8599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Chúng tôi có thể sử dụng ngôn ngữ truy vấn gần như giống nhau cho Hive và Impala</a:t>
            </a:r>
            <a:endParaRPr b="1" sz="1800">
              <a:solidFill>
                <a:srgbClr val="FF0000"/>
              </a:solidFill>
              <a:latin typeface="Arial"/>
              <a:ea typeface="Arial"/>
              <a:cs typeface="Arial"/>
              <a:sym typeface="Aria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5" name="Shape 2385"/>
        <p:cNvGrpSpPr/>
        <p:nvPr/>
      </p:nvGrpSpPr>
      <p:grpSpPr>
        <a:xfrm>
          <a:off x="0" y="0"/>
          <a:ext cx="0" cy="0"/>
          <a:chOff x="0" y="0"/>
          <a:chExt cx="0" cy="0"/>
        </a:xfrm>
      </p:grpSpPr>
      <p:sp>
        <p:nvSpPr>
          <p:cNvPr id="2386" name="Google Shape;2386;p13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387" name="Google Shape;2387;p13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Hive QL</a:t>
            </a:r>
            <a:endParaRPr/>
          </a:p>
        </p:txBody>
      </p:sp>
      <p:sp>
        <p:nvSpPr>
          <p:cNvPr id="2388" name="Google Shape;2388;p1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a:p>
            <a:pPr indent="0" lvl="0" marL="0" rtl="0" algn="r">
              <a:lnSpc>
                <a:spcPct val="100000"/>
              </a:lnSpc>
              <a:spcBef>
                <a:spcPts val="0"/>
              </a:spcBef>
              <a:spcAft>
                <a:spcPts val="0"/>
              </a:spcAft>
              <a:buClr>
                <a:srgbClr val="D8D8D8"/>
              </a:buClr>
              <a:buSzPts val="1600"/>
              <a:buNone/>
            </a:pPr>
            <a:r>
              <a:t/>
            </a:r>
            <a:endParaRPr/>
          </a:p>
        </p:txBody>
      </p:sp>
      <p:sp>
        <p:nvSpPr>
          <p:cNvPr id="2389" name="Google Shape;2389;p13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Từ khóa Hive không phân biệt chữ hoa chữ thường</a:t>
            </a:r>
            <a:endParaRPr/>
          </a:p>
          <a:p>
            <a:pPr indent="-177800" lvl="0" marL="177800" rtl="0" algn="l">
              <a:lnSpc>
                <a:spcPct val="128571"/>
              </a:lnSpc>
              <a:spcBef>
                <a:spcPts val="1000"/>
              </a:spcBef>
              <a:spcAft>
                <a:spcPts val="0"/>
              </a:spcAft>
              <a:buClr>
                <a:srgbClr val="262626"/>
              </a:buClr>
              <a:buSzPts val="1400"/>
              <a:buFont typeface="Arial"/>
              <a:buChar char="•"/>
            </a:pPr>
            <a:r>
              <a:rPr lang="en-US"/>
              <a:t>Các câu lệnh được kết thúc bằng dấu chấm phẩy</a:t>
            </a:r>
            <a:endParaRPr/>
          </a:p>
          <a:p>
            <a:pPr indent="-182563" lvl="1" marL="360363" rtl="0" algn="l">
              <a:lnSpc>
                <a:spcPct val="138461"/>
              </a:lnSpc>
              <a:spcBef>
                <a:spcPts val="200"/>
              </a:spcBef>
              <a:spcAft>
                <a:spcPts val="0"/>
              </a:spcAft>
              <a:buClr>
                <a:srgbClr val="262626"/>
              </a:buClr>
              <a:buSzPts val="1040"/>
              <a:buChar char="•"/>
            </a:pPr>
            <a:r>
              <a:rPr lang="en-US"/>
              <a:t>Một tuyên bố kéo dài nhiều dòng của tôi</a:t>
            </a:r>
            <a:endParaRPr/>
          </a:p>
          <a:p>
            <a:pPr indent="-177800" lvl="0" marL="177800" rtl="0" algn="l">
              <a:lnSpc>
                <a:spcPct val="128571"/>
              </a:lnSpc>
              <a:spcBef>
                <a:spcPts val="1000"/>
              </a:spcBef>
              <a:spcAft>
                <a:spcPts val="0"/>
              </a:spcAft>
              <a:buClr>
                <a:srgbClr val="262626"/>
              </a:buClr>
              <a:buSzPts val="1400"/>
              <a:buFont typeface="Arial"/>
              <a:buChar char="•"/>
            </a:pPr>
            <a:r>
              <a:rPr lang="en-US"/>
              <a:t>Nhận xét bắt đầu bằng “–”</a:t>
            </a:r>
            <a:endParaRPr/>
          </a:p>
          <a:p>
            <a:pPr indent="-182563" lvl="1" marL="360363" rtl="0" algn="l">
              <a:lnSpc>
                <a:spcPct val="138461"/>
              </a:lnSpc>
              <a:spcBef>
                <a:spcPts val="200"/>
              </a:spcBef>
              <a:spcAft>
                <a:spcPts val="0"/>
              </a:spcAft>
              <a:buClr>
                <a:srgbClr val="262626"/>
              </a:buClr>
              <a:buSzPts val="1040"/>
              <a:buChar char="•"/>
            </a:pPr>
            <a:r>
              <a:rPr lang="en-US"/>
              <a:t>Chỉ được hỗ trợ trong tập lệnh Hive (*.hql, *.sql)</a:t>
            </a:r>
            <a:endParaRPr/>
          </a:p>
          <a:p>
            <a:pPr indent="-182563" lvl="1" marL="360363" rtl="0" algn="l">
              <a:lnSpc>
                <a:spcPct val="138461"/>
              </a:lnSpc>
              <a:spcBef>
                <a:spcPts val="200"/>
              </a:spcBef>
              <a:spcAft>
                <a:spcPts val="0"/>
              </a:spcAft>
              <a:buClr>
                <a:srgbClr val="262626"/>
              </a:buClr>
              <a:buSzPts val="1040"/>
              <a:buChar char="•"/>
            </a:pPr>
            <a:r>
              <a:rPr lang="en-US"/>
              <a:t>Không có bình luận nhiều dòng</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4" name="Shape 2394"/>
        <p:cNvGrpSpPr/>
        <p:nvPr/>
      </p:nvGrpSpPr>
      <p:grpSpPr>
        <a:xfrm>
          <a:off x="0" y="0"/>
          <a:ext cx="0" cy="0"/>
          <a:chOff x="0" y="0"/>
          <a:chExt cx="0" cy="0"/>
        </a:xfrm>
      </p:grpSpPr>
      <p:sp>
        <p:nvSpPr>
          <p:cNvPr id="2395" name="Google Shape;2395;p13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396" name="Google Shape;2396;p1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Cơ sở dữ liệu trong HDFS</a:t>
            </a:r>
            <a:endParaRPr/>
          </a:p>
        </p:txBody>
      </p:sp>
      <p:sp>
        <p:nvSpPr>
          <p:cNvPr id="2397" name="Google Shape;2397;p1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398" name="Google Shape;2398;p13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“default” là tên của cơ sở dữ liệu mặc định</a:t>
            </a:r>
            <a:endParaRPr/>
          </a:p>
          <a:p>
            <a:pPr indent="-177800" lvl="0" marL="177800" rtl="0" algn="l">
              <a:lnSpc>
                <a:spcPct val="128571"/>
              </a:lnSpc>
              <a:spcBef>
                <a:spcPts val="1000"/>
              </a:spcBef>
              <a:spcAft>
                <a:spcPts val="0"/>
              </a:spcAft>
              <a:buClr>
                <a:srgbClr val="262626"/>
              </a:buClr>
              <a:buSzPts val="1400"/>
              <a:buFont typeface="Arial"/>
              <a:buChar char="•"/>
            </a:pPr>
            <a:r>
              <a:rPr lang="en-US"/>
              <a:t>Hive và Impala thường sử dụng /user/hive/warehouse để lưu trữ dữ liệu của nó</a:t>
            </a:r>
            <a:endParaRPr/>
          </a:p>
          <a:p>
            <a:pPr indent="-177800" lvl="0" marL="177800" rtl="0" algn="l">
              <a:lnSpc>
                <a:spcPct val="128571"/>
              </a:lnSpc>
              <a:spcBef>
                <a:spcPts val="1000"/>
              </a:spcBef>
              <a:spcAft>
                <a:spcPts val="0"/>
              </a:spcAft>
              <a:buClr>
                <a:srgbClr val="262626"/>
              </a:buClr>
              <a:buSzPts val="1400"/>
              <a:buFont typeface="Arial"/>
              <a:buChar char="•"/>
            </a:pPr>
            <a:r>
              <a:rPr lang="en-US"/>
              <a:t>Hive và Impala hỗ trợ nhiều cơ sở dữ liệu</a:t>
            </a:r>
            <a:endParaRPr/>
          </a:p>
          <a:p>
            <a:pPr indent="-182563" lvl="1" marL="360363" rtl="0" algn="l">
              <a:lnSpc>
                <a:spcPct val="138461"/>
              </a:lnSpc>
              <a:spcBef>
                <a:spcPts val="200"/>
              </a:spcBef>
              <a:spcAft>
                <a:spcPts val="0"/>
              </a:spcAft>
              <a:buClr>
                <a:srgbClr val="262626"/>
              </a:buClr>
              <a:buSzPts val="1040"/>
              <a:buChar char="•"/>
            </a:pPr>
            <a:r>
              <a:rPr lang="en-US"/>
              <a:t>Hữu ích cho tổ chức và ủy quyền</a:t>
            </a:r>
            <a:endParaRPr/>
          </a:p>
          <a:p>
            <a:pPr indent="-177800" lvl="0" marL="177800" rtl="0" algn="l">
              <a:lnSpc>
                <a:spcPct val="128571"/>
              </a:lnSpc>
              <a:spcBef>
                <a:spcPts val="1000"/>
              </a:spcBef>
              <a:spcAft>
                <a:spcPts val="0"/>
              </a:spcAft>
              <a:buClr>
                <a:srgbClr val="262626"/>
              </a:buClr>
              <a:buSzPts val="1400"/>
              <a:buFont typeface="Arial"/>
              <a:buChar char="•"/>
            </a:pPr>
            <a:r>
              <a:rPr lang="en-US"/>
              <a:t>Tạo cơ sở dữ liệu mới sẽ tạo một thư mục mới trong thư mục mặc định</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“mặc định” không có thư mục riêng</a:t>
            </a:r>
            <a:endParaRPr/>
          </a:p>
          <a:p>
            <a:pPr indent="-182563" lvl="1" marL="360363" rtl="0" algn="l">
              <a:lnSpc>
                <a:spcPct val="138461"/>
              </a:lnSpc>
              <a:spcBef>
                <a:spcPts val="200"/>
              </a:spcBef>
              <a:spcAft>
                <a:spcPts val="0"/>
              </a:spcAft>
              <a:buClr>
                <a:srgbClr val="262626"/>
              </a:buClr>
              <a:buSzPts val="1040"/>
              <a:buChar char="•"/>
            </a:pPr>
            <a:r>
              <a:rPr lang="en-US"/>
              <a:t>Đường dẫn mặc định: /user/hive/warehouse/tablename</a:t>
            </a:r>
            <a:endParaRPr/>
          </a:p>
        </p:txBody>
      </p:sp>
      <p:sp>
        <p:nvSpPr>
          <p:cNvPr id="2399" name="Google Shape;2399;p133"/>
          <p:cNvSpPr txBox="1"/>
          <p:nvPr/>
        </p:nvSpPr>
        <p:spPr>
          <a:xfrm>
            <a:off x="784225" y="5208605"/>
            <a:ext cx="6376746" cy="402354"/>
          </a:xfrm>
          <a:prstGeom prst="rect">
            <a:avLst/>
          </a:prstGeom>
          <a:noFill/>
          <a:ln>
            <a:noFill/>
          </a:ln>
        </p:spPr>
        <p:txBody>
          <a:bodyPr anchorCtr="0" anchor="t" bIns="45700" lIns="0" spcFirstLastPara="1" rIns="0" wrap="square" tIns="0">
            <a:spAutoFit/>
          </a:bodyPr>
          <a:lstStyle/>
          <a:p>
            <a:pPr indent="0" lvl="0" marL="0" marR="0" rtl="0" algn="l">
              <a:lnSpc>
                <a:spcPct val="100000"/>
              </a:lnSpc>
              <a:spcBef>
                <a:spcPts val="0"/>
              </a:spcBef>
              <a:spcAft>
                <a:spcPts val="0"/>
              </a:spcAft>
              <a:buNone/>
            </a:pPr>
            <a:r>
              <a:rPr lang="en-US" sz="1200">
                <a:solidFill>
                  <a:srgbClr val="FFFFFF"/>
                </a:solidFill>
                <a:latin typeface="Arial"/>
                <a:ea typeface="Arial"/>
                <a:cs typeface="Arial"/>
                <a:sym typeface="Arial"/>
              </a:rPr>
              <a:t>drwxrwxrwx</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hive</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supergroup</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0</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2020-08-10</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02:35</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/user/hive/warehouse/accounting.db</a:t>
            </a:r>
            <a:endParaRPr/>
          </a:p>
          <a:p>
            <a:pPr indent="0" lvl="0" marL="0" marR="0" rtl="0" algn="l">
              <a:lnSpc>
                <a:spcPct val="141666"/>
              </a:lnSpc>
              <a:spcBef>
                <a:spcPts val="0"/>
              </a:spcBef>
              <a:spcAft>
                <a:spcPts val="0"/>
              </a:spcAft>
              <a:buNone/>
            </a:pPr>
            <a:r>
              <a:rPr lang="en-US" sz="1200">
                <a:solidFill>
                  <a:srgbClr val="FFFFFF"/>
                </a:solidFill>
                <a:latin typeface="Arial"/>
                <a:ea typeface="Arial"/>
                <a:cs typeface="Arial"/>
                <a:sym typeface="Arial"/>
              </a:rPr>
              <a:t>drwxrwxrwx</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hive</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supergroup</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0</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2020-10-26</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04:55</a:t>
            </a:r>
            <a:r>
              <a:rPr lang="en-US" sz="1200">
                <a:solidFill>
                  <a:schemeClr val="dk1"/>
                </a:solidFill>
                <a:latin typeface="Arial"/>
                <a:ea typeface="Arial"/>
                <a:cs typeface="Arial"/>
                <a:sym typeface="Arial"/>
              </a:rPr>
              <a:t>  </a:t>
            </a:r>
            <a:r>
              <a:rPr lang="en-US" sz="1200">
                <a:solidFill>
                  <a:srgbClr val="FFFFFF"/>
                </a:solidFill>
                <a:latin typeface="Arial"/>
                <a:ea typeface="Arial"/>
                <a:cs typeface="Arial"/>
                <a:sym typeface="Arial"/>
              </a:rPr>
              <a:t>/user/hive/warehouse/orders</a:t>
            </a:r>
            <a:endParaRPr/>
          </a:p>
        </p:txBody>
      </p:sp>
      <p:sp>
        <p:nvSpPr>
          <p:cNvPr id="2400" name="Google Shape;2400;p133"/>
          <p:cNvSpPr txBox="1"/>
          <p:nvPr/>
        </p:nvSpPr>
        <p:spPr>
          <a:xfrm>
            <a:off x="711199" y="4437063"/>
            <a:ext cx="7812000" cy="137145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$hdfs dfs  – ls  /user/hive/warehouse</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Found  2  items</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drwxrwxrwx  –  hive  supergroup  0  2020-08-10  02:35  /user/hive/warehouse/accounting.db</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drwxrwxrwx  –  hive  supergroup  0  2020-10-26  04:55  /user/hive/warehouse/orders</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3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407" name="Google Shape;2407;p1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Bảng</a:t>
            </a:r>
            <a:endParaRPr/>
          </a:p>
        </p:txBody>
      </p:sp>
      <p:sp>
        <p:nvSpPr>
          <p:cNvPr id="2408" name="Google Shape;2408;p1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09" name="Google Shape;2409;p134"/>
          <p:cNvSpPr txBox="1"/>
          <p:nvPr>
            <p:ph idx="4" type="body"/>
          </p:nvPr>
        </p:nvSpPr>
        <p:spPr>
          <a:xfrm>
            <a:off x="535872" y="2226568"/>
            <a:ext cx="5052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Dữ liệu cho các bảng Hive và Impala được lưu trữ trên HDFS</a:t>
            </a:r>
            <a:endParaRPr/>
          </a:p>
          <a:p>
            <a:pPr indent="-182563" lvl="1" marL="360363" rtl="0" algn="l">
              <a:lnSpc>
                <a:spcPct val="138461"/>
              </a:lnSpc>
              <a:spcBef>
                <a:spcPts val="200"/>
              </a:spcBef>
              <a:spcAft>
                <a:spcPts val="0"/>
              </a:spcAft>
              <a:buClr>
                <a:srgbClr val="262626"/>
              </a:buClr>
              <a:buSzPts val="1040"/>
              <a:buChar char="•"/>
            </a:pPr>
            <a:r>
              <a:rPr lang="en-US"/>
              <a:t>Mỗi bảng ánh xạ tới một thư mục</a:t>
            </a:r>
            <a:endParaRPr/>
          </a:p>
          <a:p>
            <a:pPr indent="-177800" lvl="0" marL="177800" rtl="0" algn="l">
              <a:lnSpc>
                <a:spcPct val="128571"/>
              </a:lnSpc>
              <a:spcBef>
                <a:spcPts val="1000"/>
              </a:spcBef>
              <a:spcAft>
                <a:spcPts val="0"/>
              </a:spcAft>
              <a:buClr>
                <a:srgbClr val="262626"/>
              </a:buClr>
              <a:buSzPts val="1400"/>
              <a:buFont typeface="Arial"/>
              <a:buChar char="•"/>
            </a:pPr>
            <a:r>
              <a:rPr lang="en-US"/>
              <a:t>Thư mục của bảng có thể chứa nhiều tệp</a:t>
            </a:r>
            <a:endParaRPr/>
          </a:p>
          <a:p>
            <a:pPr indent="-182563" lvl="1" marL="360363" rtl="0" algn="l">
              <a:lnSpc>
                <a:spcPct val="138461"/>
              </a:lnSpc>
              <a:spcBef>
                <a:spcPts val="200"/>
              </a:spcBef>
              <a:spcAft>
                <a:spcPts val="0"/>
              </a:spcAft>
              <a:buClr>
                <a:srgbClr val="262626"/>
              </a:buClr>
              <a:buSzPts val="1040"/>
              <a:buChar char="•"/>
            </a:pPr>
            <a:r>
              <a:rPr lang="en-US"/>
              <a:t>Nhiều lần giảm sẽ tạo nhiều tệp với một thư mục</a:t>
            </a:r>
            <a:endParaRPr/>
          </a:p>
          <a:p>
            <a:pPr indent="-182563" lvl="1" marL="360363" rtl="0" algn="l">
              <a:lnSpc>
                <a:spcPct val="138461"/>
              </a:lnSpc>
              <a:spcBef>
                <a:spcPts val="200"/>
              </a:spcBef>
              <a:spcAft>
                <a:spcPts val="0"/>
              </a:spcAft>
              <a:buClr>
                <a:srgbClr val="262626"/>
              </a:buClr>
              <a:buSzPts val="1040"/>
              <a:buChar char="•"/>
            </a:pPr>
            <a:r>
              <a:rPr lang="en-US"/>
              <a:t>Thư mục con không được phép, trừ khi bảng được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Phân vùng là thư mục con</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Metastore được sử dụng để ánh xạ lược đồ cơ sở dữ liệu tới thư mục và tệp HDFS.</a:t>
            </a:r>
            <a:endParaRPr/>
          </a:p>
          <a:p>
            <a:pPr indent="-182563" lvl="1" marL="360363" rtl="0" algn="l">
              <a:lnSpc>
                <a:spcPct val="138461"/>
              </a:lnSpc>
              <a:spcBef>
                <a:spcPts val="200"/>
              </a:spcBef>
              <a:spcAft>
                <a:spcPts val="0"/>
              </a:spcAft>
              <a:buClr>
                <a:srgbClr val="262626"/>
              </a:buClr>
              <a:buSzPts val="1040"/>
              <a:buChar char="•"/>
            </a:pPr>
            <a:r>
              <a:rPr lang="en-US"/>
              <a:t>Giúp ánh xạ dữ liệu thô trong HDFS tới các cột được đặt tên theo loại cụ thể</a:t>
            </a:r>
            <a:endParaRPr/>
          </a:p>
        </p:txBody>
      </p:sp>
      <p:grpSp>
        <p:nvGrpSpPr>
          <p:cNvPr id="2410" name="Google Shape;2410;p134"/>
          <p:cNvGrpSpPr/>
          <p:nvPr/>
        </p:nvGrpSpPr>
        <p:grpSpPr>
          <a:xfrm>
            <a:off x="5774561" y="2700056"/>
            <a:ext cx="3634127" cy="2886839"/>
            <a:chOff x="3892791" y="2613370"/>
            <a:chExt cx="3634127" cy="2886839"/>
          </a:xfrm>
        </p:grpSpPr>
        <p:sp>
          <p:nvSpPr>
            <p:cNvPr id="2411" name="Google Shape;2411;p134"/>
            <p:cNvSpPr txBox="1"/>
            <p:nvPr/>
          </p:nvSpPr>
          <p:spPr>
            <a:xfrm>
              <a:off x="5495992" y="2613370"/>
              <a:ext cx="500138" cy="221599"/>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1F45BC"/>
                </a:buClr>
                <a:buSzPts val="1280"/>
                <a:buFont typeface="Arial"/>
                <a:buNone/>
              </a:pPr>
              <a:r>
                <a:rPr lang="en-US" sz="1600" u="none" cap="none" strike="noStrike">
                  <a:solidFill>
                    <a:srgbClr val="1F45BC"/>
                  </a:solidFill>
                  <a:latin typeface="Arial"/>
                  <a:ea typeface="Arial"/>
                  <a:cs typeface="Arial"/>
                  <a:sym typeface="Arial"/>
                </a:rPr>
                <a:t>HDFS</a:t>
              </a:r>
              <a:endParaRPr/>
            </a:p>
          </p:txBody>
        </p:sp>
        <p:sp>
          <p:nvSpPr>
            <p:cNvPr id="2412" name="Google Shape;2412;p134"/>
            <p:cNvSpPr/>
            <p:nvPr/>
          </p:nvSpPr>
          <p:spPr>
            <a:xfrm>
              <a:off x="4491990" y="3252913"/>
              <a:ext cx="1306159" cy="554417"/>
            </a:xfrm>
            <a:prstGeom prst="roundRect">
              <a:avLst>
                <a:gd fmla="val 16667"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Bảng</a:t>
              </a:r>
              <a:endParaRPr sz="1200" u="none" cap="none" strike="noStrike">
                <a:solidFill>
                  <a:srgbClr val="1F45BC"/>
                </a:solidFill>
                <a:latin typeface="Arial"/>
                <a:ea typeface="Arial"/>
                <a:cs typeface="Arial"/>
                <a:sym typeface="Arial"/>
              </a:endParaRPr>
            </a:p>
          </p:txBody>
        </p:sp>
        <p:sp>
          <p:nvSpPr>
            <p:cNvPr id="2413" name="Google Shape;2413;p134"/>
            <p:cNvSpPr/>
            <p:nvPr/>
          </p:nvSpPr>
          <p:spPr>
            <a:xfrm>
              <a:off x="4491990" y="3643031"/>
              <a:ext cx="1306159" cy="294986"/>
            </a:xfrm>
            <a:prstGeom prst="roundRect">
              <a:avLst>
                <a:gd fmla="val 16667" name="adj"/>
              </a:avLst>
            </a:prstGeom>
            <a:solidFill>
              <a:srgbClr val="ABCBFF"/>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Khách</a:t>
              </a:r>
              <a:r>
                <a:rPr lang="en-US" sz="1200" u="none" cap="none" strike="noStrike">
                  <a:solidFill>
                    <a:srgbClr val="1F45BC"/>
                  </a:solidFill>
                  <a:latin typeface="Arial"/>
                  <a:ea typeface="Arial"/>
                  <a:cs typeface="Arial"/>
                  <a:sym typeface="Arial"/>
                </a:rPr>
                <a:t> hàng</a:t>
              </a:r>
              <a:endParaRPr sz="1200" u="none" cap="none" strike="noStrike">
                <a:solidFill>
                  <a:srgbClr val="1F45BC"/>
                </a:solidFill>
                <a:latin typeface="Arial"/>
                <a:ea typeface="Arial"/>
                <a:cs typeface="Arial"/>
                <a:sym typeface="Arial"/>
              </a:endParaRPr>
            </a:p>
          </p:txBody>
        </p:sp>
        <p:sp>
          <p:nvSpPr>
            <p:cNvPr id="2414" name="Google Shape;2414;p134"/>
            <p:cNvSpPr/>
            <p:nvPr/>
          </p:nvSpPr>
          <p:spPr>
            <a:xfrm>
              <a:off x="5559086" y="4591700"/>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Khách</a:t>
              </a:r>
              <a:r>
                <a:rPr lang="en-US" sz="1200" u="none" cap="none" strike="noStrike">
                  <a:solidFill>
                    <a:srgbClr val="1F45BC"/>
                  </a:solidFill>
                  <a:latin typeface="Arial"/>
                  <a:ea typeface="Arial"/>
                  <a:cs typeface="Arial"/>
                  <a:sym typeface="Arial"/>
                </a:rPr>
                <a:t> hàng</a:t>
              </a:r>
              <a:r>
                <a:rPr lang="en-US" sz="1200" u="none" cap="none" strike="noStrike">
                  <a:solidFill>
                    <a:srgbClr val="1F45BC"/>
                  </a:solidFill>
                  <a:latin typeface="Arial"/>
                  <a:ea typeface="Arial"/>
                  <a:cs typeface="Arial"/>
                  <a:sym typeface="Arial"/>
                </a:rPr>
                <a:t> Arizona</a:t>
              </a:r>
              <a:endParaRPr/>
            </a:p>
          </p:txBody>
        </p:sp>
        <p:sp>
          <p:nvSpPr>
            <p:cNvPr id="2415" name="Google Shape;2415;p134"/>
            <p:cNvSpPr/>
            <p:nvPr/>
          </p:nvSpPr>
          <p:spPr>
            <a:xfrm>
              <a:off x="5559086" y="5072232"/>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Khách</a:t>
              </a:r>
              <a:r>
                <a:rPr lang="en-US" sz="1200" u="none" cap="none" strike="noStrike">
                  <a:solidFill>
                    <a:srgbClr val="1F45BC"/>
                  </a:solidFill>
                  <a:latin typeface="Arial"/>
                  <a:ea typeface="Arial"/>
                  <a:cs typeface="Arial"/>
                  <a:sym typeface="Arial"/>
                </a:rPr>
                <a:t> hàng</a:t>
              </a:r>
              <a:r>
                <a:rPr lang="en-US" sz="1200" u="none" cap="none" strike="noStrike">
                  <a:solidFill>
                    <a:srgbClr val="1F45BC"/>
                  </a:solidFill>
                  <a:latin typeface="Arial"/>
                  <a:ea typeface="Arial"/>
                  <a:cs typeface="Arial"/>
                  <a:sym typeface="Arial"/>
                </a:rPr>
                <a:t> California</a:t>
              </a:r>
              <a:endParaRPr/>
            </a:p>
          </p:txBody>
        </p:sp>
        <p:grpSp>
          <p:nvGrpSpPr>
            <p:cNvPr id="2416" name="Google Shape;2416;p134"/>
            <p:cNvGrpSpPr/>
            <p:nvPr/>
          </p:nvGrpSpPr>
          <p:grpSpPr>
            <a:xfrm>
              <a:off x="5145069" y="3938017"/>
              <a:ext cx="525012" cy="1348205"/>
              <a:chOff x="5145069" y="3938017"/>
              <a:chExt cx="525012" cy="1348205"/>
            </a:xfrm>
          </p:grpSpPr>
          <p:cxnSp>
            <p:nvCxnSpPr>
              <p:cNvPr id="2417" name="Google Shape;2417;p134"/>
              <p:cNvCxnSpPr/>
              <p:nvPr/>
            </p:nvCxnSpPr>
            <p:spPr>
              <a:xfrm flipH="1" rot="-5400000">
                <a:off x="5211833" y="3871252"/>
                <a:ext cx="391483" cy="525012"/>
              </a:xfrm>
              <a:prstGeom prst="bentConnector2">
                <a:avLst/>
              </a:prstGeom>
              <a:noFill/>
              <a:ln cap="flat" cmpd="sng" w="19050">
                <a:solidFill>
                  <a:srgbClr val="1F45BC"/>
                </a:solidFill>
                <a:prstDash val="solid"/>
                <a:miter lim="800000"/>
                <a:headEnd len="sm" w="sm" type="none"/>
                <a:tailEnd len="sm" w="sm" type="none"/>
              </a:ln>
            </p:spPr>
          </p:cxnSp>
          <p:cxnSp>
            <p:nvCxnSpPr>
              <p:cNvPr id="2418" name="Google Shape;2418;p134"/>
              <p:cNvCxnSpPr/>
              <p:nvPr/>
            </p:nvCxnSpPr>
            <p:spPr>
              <a:xfrm flipH="1" rot="-5400000">
                <a:off x="4918242" y="4164844"/>
                <a:ext cx="867671" cy="414017"/>
              </a:xfrm>
              <a:prstGeom prst="bentConnector2">
                <a:avLst/>
              </a:prstGeom>
              <a:noFill/>
              <a:ln cap="flat" cmpd="sng" w="19050">
                <a:solidFill>
                  <a:srgbClr val="1F45BC"/>
                </a:solidFill>
                <a:prstDash val="solid"/>
                <a:miter lim="800000"/>
                <a:headEnd len="sm" w="sm" type="none"/>
                <a:tailEnd len="sm" w="sm" type="none"/>
              </a:ln>
            </p:spPr>
          </p:cxnSp>
          <p:cxnSp>
            <p:nvCxnSpPr>
              <p:cNvPr id="2419" name="Google Shape;2419;p134"/>
              <p:cNvCxnSpPr/>
              <p:nvPr/>
            </p:nvCxnSpPr>
            <p:spPr>
              <a:xfrm flipH="1" rot="-5400000">
                <a:off x="4677976" y="4405111"/>
                <a:ext cx="1348204" cy="414017"/>
              </a:xfrm>
              <a:prstGeom prst="bentConnector2">
                <a:avLst/>
              </a:prstGeom>
              <a:noFill/>
              <a:ln cap="flat" cmpd="sng" w="19050">
                <a:solidFill>
                  <a:srgbClr val="1F45BC"/>
                </a:solidFill>
                <a:prstDash val="solid"/>
                <a:miter lim="800000"/>
                <a:headEnd len="sm" w="sm" type="none"/>
                <a:tailEnd len="sm" w="sm" type="none"/>
              </a:ln>
            </p:spPr>
          </p:cxnSp>
        </p:grpSp>
        <p:sp>
          <p:nvSpPr>
            <p:cNvPr id="2420" name="Google Shape;2420;p134"/>
            <p:cNvSpPr/>
            <p:nvPr/>
          </p:nvSpPr>
          <p:spPr>
            <a:xfrm>
              <a:off x="5559087" y="4115512"/>
              <a:ext cx="1200796" cy="427977"/>
            </a:xfrm>
            <a:prstGeom prst="roundRect">
              <a:avLst>
                <a:gd fmla="val 16667" name="adj"/>
              </a:avLst>
            </a:prstGeom>
            <a:solidFill>
              <a:srgbClr val="E9F2FC"/>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rgbClr val="1F45BC"/>
                </a:buClr>
                <a:buSzPts val="1200"/>
                <a:buFont typeface="Arial"/>
                <a:buNone/>
              </a:pPr>
              <a:r>
                <a:rPr lang="en-US" sz="1200" u="none" cap="none" strike="noStrike">
                  <a:solidFill>
                    <a:srgbClr val="1F45BC"/>
                  </a:solidFill>
                  <a:latin typeface="Arial"/>
                  <a:ea typeface="Arial"/>
                  <a:cs typeface="Arial"/>
                  <a:sym typeface="Arial"/>
                </a:rPr>
                <a:t>  Khách</a:t>
              </a:r>
              <a:r>
                <a:rPr lang="en-US" sz="1200" u="none" cap="none" strike="noStrike">
                  <a:solidFill>
                    <a:srgbClr val="1F45BC"/>
                  </a:solidFill>
                  <a:latin typeface="Arial"/>
                  <a:ea typeface="Arial"/>
                  <a:cs typeface="Arial"/>
                  <a:sym typeface="Arial"/>
                </a:rPr>
                <a:t> hàng </a:t>
              </a:r>
              <a:r>
                <a:rPr lang="en-US" sz="1200" u="none" cap="none" strike="noStrike">
                  <a:solidFill>
                    <a:srgbClr val="1F45BC"/>
                  </a:solidFill>
                  <a:latin typeface="Arial"/>
                  <a:ea typeface="Arial"/>
                  <a:cs typeface="Arial"/>
                  <a:sym typeface="Arial"/>
                </a:rPr>
                <a:t>New York</a:t>
              </a:r>
              <a:endParaRPr/>
            </a:p>
          </p:txBody>
        </p:sp>
        <p:sp>
          <p:nvSpPr>
            <p:cNvPr id="2421" name="Google Shape;2421;p134"/>
            <p:cNvSpPr txBox="1"/>
            <p:nvPr/>
          </p:nvSpPr>
          <p:spPr>
            <a:xfrm>
              <a:off x="5933533" y="3489819"/>
              <a:ext cx="1593385" cy="1938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00">
                  <a:solidFill>
                    <a:srgbClr val="1F45BC"/>
                  </a:solidFill>
                  <a:latin typeface="Arial"/>
                  <a:ea typeface="Arial"/>
                  <a:cs typeface="Arial"/>
                  <a:sym typeface="Arial"/>
                </a:rPr>
                <a:t>Mỗi Bảng = Thư mục</a:t>
              </a:r>
              <a:endParaRPr sz="1400" u="none" cap="none" strike="noStrike">
                <a:solidFill>
                  <a:srgbClr val="1F45BC"/>
                </a:solidFill>
                <a:latin typeface="Arial"/>
                <a:ea typeface="Arial"/>
                <a:cs typeface="Arial"/>
                <a:sym typeface="Arial"/>
              </a:endParaRPr>
            </a:p>
          </p:txBody>
        </p:sp>
        <p:sp>
          <p:nvSpPr>
            <p:cNvPr id="2422" name="Google Shape;2422;p134"/>
            <p:cNvSpPr txBox="1"/>
            <p:nvPr/>
          </p:nvSpPr>
          <p:spPr>
            <a:xfrm>
              <a:off x="3892791" y="4608981"/>
              <a:ext cx="1252278" cy="43088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1400">
                  <a:solidFill>
                    <a:srgbClr val="1F45BC"/>
                  </a:solidFill>
                  <a:latin typeface="Arial"/>
                  <a:ea typeface="Arial"/>
                  <a:cs typeface="Arial"/>
                  <a:sym typeface="Arial"/>
                </a:rPr>
                <a:t>Phân vùng</a:t>
              </a:r>
              <a:endParaRPr/>
            </a:p>
            <a:p>
              <a:pPr indent="0" lvl="0" marL="0" marR="0" rtl="0" algn="l">
                <a:lnSpc>
                  <a:spcPct val="90000"/>
                </a:lnSpc>
                <a:spcBef>
                  <a:spcPts val="280"/>
                </a:spcBef>
                <a:spcAft>
                  <a:spcPts val="0"/>
                </a:spcAft>
                <a:buNone/>
              </a:pPr>
              <a:r>
                <a:rPr lang="en-US" sz="1400">
                  <a:solidFill>
                    <a:srgbClr val="1F45BC"/>
                  </a:solidFill>
                  <a:latin typeface="Arial"/>
                  <a:ea typeface="Arial"/>
                  <a:cs typeface="Arial"/>
                  <a:sym typeface="Arial"/>
                </a:rPr>
                <a:t>(Tiểu thư mục)</a:t>
              </a:r>
              <a:endParaRPr sz="1400" u="none" cap="none" strike="noStrike">
                <a:solidFill>
                  <a:srgbClr val="1F45BC"/>
                </a:solidFill>
                <a:latin typeface="Arial"/>
                <a:ea typeface="Arial"/>
                <a:cs typeface="Arial"/>
                <a:sym typeface="Arial"/>
              </a:endParaRPr>
            </a:p>
          </p:txBody>
        </p:sp>
      </p:gr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7" name="Shape 2427"/>
        <p:cNvGrpSpPr/>
        <p:nvPr/>
      </p:nvGrpSpPr>
      <p:grpSpPr>
        <a:xfrm>
          <a:off x="0" y="0"/>
          <a:ext cx="0" cy="0"/>
          <a:chOff x="0" y="0"/>
          <a:chExt cx="0" cy="0"/>
        </a:xfrm>
      </p:grpSpPr>
      <p:sp>
        <p:nvSpPr>
          <p:cNvPr id="2428" name="Google Shape;2428;p13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429" name="Google Shape;2429;p1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Quản lý cơ sở dữ liệu</a:t>
            </a:r>
            <a:endParaRPr/>
          </a:p>
        </p:txBody>
      </p:sp>
      <p:sp>
        <p:nvSpPr>
          <p:cNvPr id="2430" name="Google Shape;2430;p1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31" name="Google Shape;2431;p13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tạo một cơ sở dữ liệu mới trong hive:</a:t>
            </a:r>
            <a:endParaRPr/>
          </a:p>
          <a:p>
            <a:pPr indent="-182563" lvl="1" marL="360363" rtl="0" algn="l">
              <a:lnSpc>
                <a:spcPct val="138461"/>
              </a:lnSpc>
              <a:spcBef>
                <a:spcPts val="200"/>
              </a:spcBef>
              <a:spcAft>
                <a:spcPts val="0"/>
              </a:spcAft>
              <a:buClr>
                <a:srgbClr val="262626"/>
              </a:buClr>
              <a:buSzPts val="1040"/>
              <a:buChar char="•"/>
            </a:pPr>
            <a:r>
              <a:rPr lang="en-US"/>
              <a:t>Một DB mới được tạo trong thư mục con /user/hive/warehouse/new_dbname</a:t>
            </a:r>
            <a:endParaRPr/>
          </a:p>
        </p:txBody>
      </p:sp>
      <p:sp>
        <p:nvSpPr>
          <p:cNvPr id="2432" name="Google Shape;2432;p135"/>
          <p:cNvSpPr txBox="1"/>
          <p:nvPr/>
        </p:nvSpPr>
        <p:spPr>
          <a:xfrm>
            <a:off x="711199" y="2793057"/>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DATABASE </a:t>
            </a:r>
            <a:r>
              <a:rPr lang="en-US" sz="1400">
                <a:solidFill>
                  <a:schemeClr val="dk1"/>
                </a:solidFill>
                <a:latin typeface="Arial"/>
                <a:ea typeface="Arial"/>
                <a:cs typeface="Arial"/>
                <a:sym typeface="Arial"/>
              </a:rPr>
              <a:t>&lt;DB_NAME&gt;; </a:t>
            </a:r>
            <a:endParaRPr sz="1400">
              <a:solidFill>
                <a:schemeClr val="accent6"/>
              </a:solidFill>
              <a:latin typeface="Arial"/>
              <a:ea typeface="Arial"/>
              <a:cs typeface="Arial"/>
              <a:sym typeface="Arial"/>
            </a:endParaRPr>
          </a:p>
        </p:txBody>
      </p:sp>
      <p:sp>
        <p:nvSpPr>
          <p:cNvPr id="2433" name="Google Shape;2433;p135"/>
          <p:cNvSpPr txBox="1"/>
          <p:nvPr/>
        </p:nvSpPr>
        <p:spPr>
          <a:xfrm>
            <a:off x="711199" y="3402790"/>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SHOW DATABASES</a:t>
            </a:r>
            <a:r>
              <a:rPr lang="en-US" sz="1400">
                <a:solidFill>
                  <a:schemeClr val="dk1"/>
                </a:solidFill>
                <a:latin typeface="Arial"/>
                <a:ea typeface="Arial"/>
                <a:cs typeface="Arial"/>
                <a:sym typeface="Arial"/>
              </a:rPr>
              <a:t>;</a:t>
            </a:r>
            <a:endParaRPr/>
          </a:p>
        </p:txBody>
      </p:sp>
      <p:sp>
        <p:nvSpPr>
          <p:cNvPr id="2434" name="Google Shape;2434;p135"/>
          <p:cNvSpPr txBox="1"/>
          <p:nvPr/>
        </p:nvSpPr>
        <p:spPr>
          <a:xfrm>
            <a:off x="711199" y="4012523"/>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USE DATABASE </a:t>
            </a:r>
            <a:r>
              <a:rPr lang="en-US" sz="1400">
                <a:solidFill>
                  <a:schemeClr val="dk1"/>
                </a:solidFill>
                <a:latin typeface="Arial"/>
                <a:ea typeface="Arial"/>
                <a:cs typeface="Arial"/>
                <a:sym typeface="Arial"/>
              </a:rPr>
              <a:t>&lt;DB_NAME&gt;;</a:t>
            </a:r>
            <a:endParaRPr/>
          </a:p>
        </p:txBody>
      </p:sp>
      <p:sp>
        <p:nvSpPr>
          <p:cNvPr id="2435" name="Google Shape;2435;p135"/>
          <p:cNvSpPr txBox="1"/>
          <p:nvPr/>
        </p:nvSpPr>
        <p:spPr>
          <a:xfrm>
            <a:off x="711199" y="4622257"/>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DROP DATABASE </a:t>
            </a:r>
            <a:r>
              <a:rPr lang="en-US" sz="1400">
                <a:solidFill>
                  <a:schemeClr val="dk1"/>
                </a:solidFill>
                <a:latin typeface="Arial"/>
                <a:ea typeface="Arial"/>
                <a:cs typeface="Arial"/>
                <a:sym typeface="Arial"/>
              </a:rPr>
              <a:t>&lt;DB_NAME&gt;;</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0" name="Shape 2440"/>
        <p:cNvGrpSpPr/>
        <p:nvPr/>
      </p:nvGrpSpPr>
      <p:grpSpPr>
        <a:xfrm>
          <a:off x="0" y="0"/>
          <a:ext cx="0" cy="0"/>
          <a:chOff x="0" y="0"/>
          <a:chExt cx="0" cy="0"/>
        </a:xfrm>
      </p:grpSpPr>
      <p:sp>
        <p:nvSpPr>
          <p:cNvPr id="2441" name="Google Shape;2441;p13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442" name="Google Shape;2442;p1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dữ liệu</a:t>
            </a:r>
            <a:endParaRPr/>
          </a:p>
        </p:txBody>
      </p:sp>
      <p:sp>
        <p:nvSpPr>
          <p:cNvPr id="2443" name="Google Shape;2443;p1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44" name="Google Shape;2444;p13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kiểu dữ liệu nguyên thủy</a:t>
            </a:r>
            <a:endParaRPr/>
          </a:p>
          <a:p>
            <a:pPr indent="-182563" lvl="1" marL="360363" rtl="0" algn="l">
              <a:lnSpc>
                <a:spcPct val="138461"/>
              </a:lnSpc>
              <a:spcBef>
                <a:spcPts val="200"/>
              </a:spcBef>
              <a:spcAft>
                <a:spcPts val="0"/>
              </a:spcAft>
              <a:buClr>
                <a:srgbClr val="262626"/>
              </a:buClr>
              <a:buSzPts val="1040"/>
              <a:buChar char="•"/>
            </a:pPr>
            <a:r>
              <a:rPr lang="en-US"/>
              <a:t>Kiểu số</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aphicFrame>
        <p:nvGraphicFramePr>
          <p:cNvPr id="2445" name="Google Shape;2445;p136"/>
          <p:cNvGraphicFramePr/>
          <p:nvPr/>
        </p:nvGraphicFramePr>
        <p:xfrm>
          <a:off x="707673" y="2796897"/>
          <a:ext cx="3000000" cy="3000000"/>
        </p:xfrm>
        <a:graphic>
          <a:graphicData uri="http://schemas.openxmlformats.org/drawingml/2006/table">
            <a:tbl>
              <a:tblPr bandRow="1" firstRow="1">
                <a:noFill/>
                <a:tableStyleId>{F5026A60-8AA6-43BD-A47F-B19B4713E4A2}</a:tableStyleId>
              </a:tblPr>
              <a:tblGrid>
                <a:gridCol w="1879675"/>
                <a:gridCol w="4572000"/>
              </a:tblGrid>
              <a:tr h="324000">
                <a:tc>
                  <a:txBody>
                    <a:bodyPr/>
                    <a:lstStyle/>
                    <a:p>
                      <a:pPr indent="0" lvl="0" marL="0" marR="0" rtl="0" algn="ctr">
                        <a:spcBef>
                          <a:spcPts val="0"/>
                        </a:spcBef>
                        <a:spcAft>
                          <a:spcPts val="0"/>
                        </a:spcAft>
                        <a:buNone/>
                      </a:pPr>
                      <a:r>
                        <a:rPr lang="en-US" sz="1400" u="none" strike="noStrike">
                          <a:solidFill>
                            <a:schemeClr val="dk1"/>
                          </a:solidFill>
                          <a:latin typeface="Arial"/>
                          <a:ea typeface="Arial"/>
                          <a:cs typeface="Arial"/>
                          <a:sym typeface="Arial"/>
                        </a:rPr>
                        <a:t>Loại</a:t>
                      </a:r>
                      <a:endParaRPr sz="1400" u="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Mô</a:t>
                      </a:r>
                      <a:r>
                        <a:rPr lang="en-US" sz="1400" u="none" strike="noStrike">
                          <a:solidFill>
                            <a:schemeClr val="dk1"/>
                          </a:solidFill>
                          <a:latin typeface="Arial"/>
                          <a:ea typeface="Arial"/>
                          <a:cs typeface="Arial"/>
                          <a:sym typeface="Arial"/>
                        </a:rPr>
                        <a:t> tả</a:t>
                      </a:r>
                      <a:endParaRPr sz="1400" u="none" strike="noStrike">
                        <a:solidFill>
                          <a:schemeClr val="dk1"/>
                        </a:solidFill>
                        <a:latin typeface="Arial"/>
                        <a:ea typeface="Arial"/>
                        <a:cs typeface="Arial"/>
                        <a:sym typeface="Arial"/>
                      </a:endParaRPr>
                    </a:p>
                  </a:txBody>
                  <a:tcPr marT="9525" marB="0" marR="144000"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INT</a:t>
                      </a:r>
                      <a:endParaRPr sz="1300">
                        <a:solidFill>
                          <a:schemeClr val="dk1"/>
                        </a:solidFill>
                        <a:latin typeface="Arial"/>
                        <a:ea typeface="Arial"/>
                        <a:cs typeface="Arial"/>
                        <a:sym typeface="Arial"/>
                      </a:endParaRPr>
                    </a:p>
                  </a:txBody>
                  <a:tcPr marT="20725" marB="20725"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Số nguyên có dấu 4 byte </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BIGINT</a:t>
                      </a:r>
                      <a:endParaRPr sz="1300">
                        <a:solidFill>
                          <a:schemeClr val="dk1"/>
                        </a:solidFill>
                        <a:latin typeface="Arial"/>
                        <a:ea typeface="Arial"/>
                        <a:cs typeface="Arial"/>
                        <a:sym typeface="Arial"/>
                      </a:endParaRPr>
                    </a:p>
                  </a:txBody>
                  <a:tcPr marT="20725" marB="20725"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Số nguyên có dấu 8 byte</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SMALLINT</a:t>
                      </a:r>
                      <a:endParaRPr sz="1300">
                        <a:solidFill>
                          <a:schemeClr val="dk1"/>
                        </a:solidFill>
                        <a:latin typeface="Arial"/>
                        <a:ea typeface="Arial"/>
                        <a:cs typeface="Arial"/>
                        <a:sym typeface="Arial"/>
                      </a:endParaRPr>
                    </a:p>
                  </a:txBody>
                  <a:tcPr marT="20725" marB="20725"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Số nguyên có dấu 2 byte</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TINYINT</a:t>
                      </a:r>
                      <a:endParaRPr sz="1300">
                        <a:solidFill>
                          <a:schemeClr val="dk1"/>
                        </a:solidFill>
                        <a:latin typeface="Arial"/>
                        <a:ea typeface="Arial"/>
                        <a:cs typeface="Arial"/>
                        <a:sym typeface="Arial"/>
                      </a:endParaRPr>
                    </a:p>
                  </a:txBody>
                  <a:tcPr marT="20725" marB="20725"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Số nguyên có dấu 1 byte</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FLOAT</a:t>
                      </a:r>
                      <a:endParaRPr sz="1300">
                        <a:solidFill>
                          <a:schemeClr val="dk1"/>
                        </a:solidFill>
                        <a:latin typeface="Arial"/>
                        <a:ea typeface="Arial"/>
                        <a:cs typeface="Arial"/>
                        <a:sym typeface="Arial"/>
                      </a:endParaRPr>
                    </a:p>
                  </a:txBody>
                  <a:tcPr marT="20725" marB="20725"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Dấu</a:t>
                      </a:r>
                      <a:r>
                        <a:rPr lang="en-US" sz="1300">
                          <a:solidFill>
                            <a:schemeClr val="dk1"/>
                          </a:solidFill>
                          <a:latin typeface="Arial"/>
                          <a:ea typeface="Arial"/>
                          <a:cs typeface="Arial"/>
                          <a:sym typeface="Arial"/>
                        </a:rPr>
                        <a:t> chấm</a:t>
                      </a:r>
                      <a:r>
                        <a:rPr lang="en-US" sz="1300">
                          <a:solidFill>
                            <a:schemeClr val="dk1"/>
                          </a:solidFill>
                          <a:latin typeface="Arial"/>
                          <a:ea typeface="Arial"/>
                          <a:cs typeface="Arial"/>
                          <a:sym typeface="Arial"/>
                        </a:rPr>
                        <a:t> động chính xác đơn 4 byte</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DOUBLE</a:t>
                      </a:r>
                      <a:endParaRPr sz="1300">
                        <a:solidFill>
                          <a:schemeClr val="dk1"/>
                        </a:solidFill>
                        <a:latin typeface="Arial"/>
                        <a:ea typeface="Arial"/>
                        <a:cs typeface="Arial"/>
                        <a:sym typeface="Arial"/>
                      </a:endParaRPr>
                    </a:p>
                  </a:txBody>
                  <a:tcPr marT="20725" marB="20725"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Dấu chấm động chính xác kép 8 byte</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DECIMAL</a:t>
                      </a:r>
                      <a:endParaRPr sz="1300">
                        <a:solidFill>
                          <a:schemeClr val="dk1"/>
                        </a:solidFill>
                        <a:latin typeface="Arial"/>
                        <a:ea typeface="Arial"/>
                        <a:cs typeface="Arial"/>
                        <a:sym typeface="Arial"/>
                      </a:endParaRPr>
                    </a:p>
                  </a:txBody>
                  <a:tcPr marT="20725" marB="20725"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số có 38 chữ số</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NUMERIC</a:t>
                      </a:r>
                      <a:endParaRPr sz="1300">
                        <a:solidFill>
                          <a:schemeClr val="dk1"/>
                        </a:solidFill>
                        <a:latin typeface="Arial"/>
                        <a:ea typeface="Arial"/>
                        <a:cs typeface="Arial"/>
                        <a:sym typeface="Arial"/>
                      </a:endParaRPr>
                    </a:p>
                  </a:txBody>
                  <a:tcPr marT="20725" marB="20725"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Tương tự như DECIMAL</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0" name="Shape 2450"/>
        <p:cNvGrpSpPr/>
        <p:nvPr/>
      </p:nvGrpSpPr>
      <p:grpSpPr>
        <a:xfrm>
          <a:off x="0" y="0"/>
          <a:ext cx="0" cy="0"/>
          <a:chOff x="0" y="0"/>
          <a:chExt cx="0" cy="0"/>
        </a:xfrm>
      </p:grpSpPr>
      <p:sp>
        <p:nvSpPr>
          <p:cNvPr id="2451" name="Google Shape;2451;p13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452" name="Google Shape;2452;p13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dữ liệu</a:t>
            </a:r>
            <a:endParaRPr/>
          </a:p>
        </p:txBody>
      </p:sp>
      <p:sp>
        <p:nvSpPr>
          <p:cNvPr id="2453" name="Google Shape;2453;p13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54" name="Google Shape;2454;p13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kiểu dữ liệu nguyên thủy</a:t>
            </a:r>
            <a:endParaRPr/>
          </a:p>
          <a:p>
            <a:pPr indent="-182563" lvl="1" marL="360363" rtl="0" algn="l">
              <a:lnSpc>
                <a:spcPct val="138461"/>
              </a:lnSpc>
              <a:spcBef>
                <a:spcPts val="200"/>
              </a:spcBef>
              <a:spcAft>
                <a:spcPts val="0"/>
              </a:spcAft>
              <a:buClr>
                <a:srgbClr val="262626"/>
              </a:buClr>
              <a:buSzPts val="1040"/>
              <a:buChar char="•"/>
            </a:pPr>
            <a:r>
              <a:rPr lang="en-US"/>
              <a:t>Date/time, String, Boolean</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Các loại phức tạp</a:t>
            </a:r>
            <a:endParaRPr/>
          </a:p>
          <a:p>
            <a:pPr indent="-182563" lvl="1" marL="360363" rtl="0" algn="l">
              <a:lnSpc>
                <a:spcPct val="138461"/>
              </a:lnSpc>
              <a:spcBef>
                <a:spcPts val="200"/>
              </a:spcBef>
              <a:spcAft>
                <a:spcPts val="0"/>
              </a:spcAft>
              <a:buClr>
                <a:srgbClr val="262626"/>
              </a:buClr>
              <a:buSzPts val="1040"/>
              <a:buChar char="•"/>
            </a:pPr>
            <a:r>
              <a:rPr lang="en-US"/>
              <a:t>Mảng </a:t>
            </a:r>
            <a:endParaRPr/>
          </a:p>
          <a:p>
            <a:pPr indent="-182563" lvl="1" marL="360363" rtl="0" algn="l">
              <a:lnSpc>
                <a:spcPct val="138461"/>
              </a:lnSpc>
              <a:spcBef>
                <a:spcPts val="200"/>
              </a:spcBef>
              <a:spcAft>
                <a:spcPts val="0"/>
              </a:spcAft>
              <a:buClr>
                <a:srgbClr val="262626"/>
              </a:buClr>
              <a:buSzPts val="1040"/>
              <a:buChar char="•"/>
            </a:pPr>
            <a:r>
              <a:rPr lang="en-US"/>
              <a:t>Map</a:t>
            </a:r>
            <a:endParaRPr/>
          </a:p>
          <a:p>
            <a:pPr indent="-182563" lvl="1" marL="360363" rtl="0" algn="l">
              <a:lnSpc>
                <a:spcPct val="138461"/>
              </a:lnSpc>
              <a:spcBef>
                <a:spcPts val="200"/>
              </a:spcBef>
              <a:spcAft>
                <a:spcPts val="0"/>
              </a:spcAft>
              <a:buClr>
                <a:srgbClr val="262626"/>
              </a:buClr>
              <a:buSzPts val="1040"/>
              <a:buChar char="•"/>
            </a:pPr>
            <a:r>
              <a:rPr lang="en-US"/>
              <a:t>Cấu trúc (STRUCT)</a:t>
            </a:r>
            <a:endParaRPr/>
          </a:p>
          <a:p>
            <a:pPr indent="-182563" lvl="1" marL="360363" rtl="0" algn="l">
              <a:lnSpc>
                <a:spcPct val="138461"/>
              </a:lnSpc>
              <a:spcBef>
                <a:spcPts val="200"/>
              </a:spcBef>
              <a:spcAft>
                <a:spcPts val="0"/>
              </a:spcAft>
              <a:buClr>
                <a:srgbClr val="262626"/>
              </a:buClr>
              <a:buSzPts val="1040"/>
              <a:buChar char="•"/>
            </a:pPr>
            <a:r>
              <a:rPr lang="en-US"/>
              <a:t>Liên hiệp (UNION)</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aphicFrame>
        <p:nvGraphicFramePr>
          <p:cNvPr id="2455" name="Google Shape;2455;p137"/>
          <p:cNvGraphicFramePr/>
          <p:nvPr/>
        </p:nvGraphicFramePr>
        <p:xfrm>
          <a:off x="704850" y="2802168"/>
          <a:ext cx="3000000" cy="3000000"/>
        </p:xfrm>
        <a:graphic>
          <a:graphicData uri="http://schemas.openxmlformats.org/drawingml/2006/table">
            <a:tbl>
              <a:tblPr bandRow="1" firstRow="1">
                <a:noFill/>
                <a:tableStyleId>{F5026A60-8AA6-43BD-A47F-B19B4713E4A2}</a:tableStyleId>
              </a:tblPr>
              <a:tblGrid>
                <a:gridCol w="1879675"/>
                <a:gridCol w="4572000"/>
              </a:tblGrid>
              <a:tr h="324000">
                <a:tc>
                  <a:txBody>
                    <a:bodyPr/>
                    <a:lstStyle/>
                    <a:p>
                      <a:pPr indent="0" lvl="0" marL="0" marR="0" rtl="0" algn="ctr">
                        <a:spcBef>
                          <a:spcPts val="0"/>
                        </a:spcBef>
                        <a:spcAft>
                          <a:spcPts val="0"/>
                        </a:spcAft>
                        <a:buNone/>
                      </a:pPr>
                      <a:r>
                        <a:rPr lang="en-US" sz="1400" u="none" strike="noStrike">
                          <a:solidFill>
                            <a:schemeClr val="dk1"/>
                          </a:solidFill>
                          <a:latin typeface="Arial"/>
                          <a:ea typeface="Arial"/>
                          <a:cs typeface="Arial"/>
                          <a:sym typeface="Arial"/>
                        </a:rPr>
                        <a:t>Loại</a:t>
                      </a:r>
                      <a:endParaRPr sz="1400" u="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Mô</a:t>
                      </a:r>
                      <a:r>
                        <a:rPr lang="en-US" sz="1400" u="none" strike="noStrike">
                          <a:solidFill>
                            <a:schemeClr val="dk1"/>
                          </a:solidFill>
                          <a:latin typeface="Arial"/>
                          <a:ea typeface="Arial"/>
                          <a:cs typeface="Arial"/>
                          <a:sym typeface="Arial"/>
                        </a:rPr>
                        <a:t> tả</a:t>
                      </a:r>
                      <a:endParaRPr sz="1400" u="none" strike="noStrike">
                        <a:solidFill>
                          <a:schemeClr val="dk1"/>
                        </a:solidFill>
                        <a:latin typeface="Arial"/>
                        <a:ea typeface="Arial"/>
                        <a:cs typeface="Arial"/>
                        <a:sym typeface="Arial"/>
                      </a:endParaRPr>
                    </a:p>
                  </a:txBody>
                  <a:tcPr marT="9525" marB="0" marR="144000"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STRING</a:t>
                      </a:r>
                      <a:endParaRPr sz="1300">
                        <a:solidFill>
                          <a:schemeClr val="dk1"/>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VARCHAR() VÀ CHAR() cũng khả dụng</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BINARY</a:t>
                      </a:r>
                      <a:endParaRPr sz="1300">
                        <a:solidFill>
                          <a:schemeClr val="dk1"/>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Dữ liệu nhị phân</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TIMESTAMP</a:t>
                      </a:r>
                      <a:endParaRPr sz="1300">
                        <a:solidFill>
                          <a:schemeClr val="dk1"/>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Số nguyên, số thực hoặc chuỗi</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325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BOOLEAN</a:t>
                      </a:r>
                      <a:endParaRPr sz="1300">
                        <a:solidFill>
                          <a:schemeClr val="dk1"/>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Boolean đúng hay sai</a:t>
                      </a:r>
                      <a:endParaRPr sz="1300">
                        <a:solidFill>
                          <a:schemeClr val="dk1"/>
                        </a:solidFill>
                        <a:latin typeface="Arial"/>
                        <a:ea typeface="Arial"/>
                        <a:cs typeface="Arial"/>
                        <a:sym typeface="Arial"/>
                      </a:endParaRPr>
                    </a:p>
                  </a:txBody>
                  <a:tcPr marT="20725" marB="20725" marR="207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0" name="Shape 2460"/>
        <p:cNvGrpSpPr/>
        <p:nvPr/>
      </p:nvGrpSpPr>
      <p:grpSpPr>
        <a:xfrm>
          <a:off x="0" y="0"/>
          <a:ext cx="0" cy="0"/>
          <a:chOff x="0" y="0"/>
          <a:chExt cx="0" cy="0"/>
        </a:xfrm>
      </p:grpSpPr>
      <p:sp>
        <p:nvSpPr>
          <p:cNvPr id="2461" name="Google Shape;2461;p13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462" name="Google Shape;2462;p13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Bảng (1/5)</a:t>
            </a:r>
            <a:endParaRPr/>
          </a:p>
        </p:txBody>
      </p:sp>
      <p:sp>
        <p:nvSpPr>
          <p:cNvPr id="2463" name="Google Shape;2463;p13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64" name="Google Shape;2464;p13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Bảng được quản lý / bên ngoài</a:t>
            </a:r>
            <a:endParaRPr/>
          </a:p>
          <a:p>
            <a:pPr indent="-182563" lvl="1" marL="360363" rtl="0" algn="l">
              <a:lnSpc>
                <a:spcPct val="138461"/>
              </a:lnSpc>
              <a:spcBef>
                <a:spcPts val="200"/>
              </a:spcBef>
              <a:spcAft>
                <a:spcPts val="0"/>
              </a:spcAft>
              <a:buClr>
                <a:srgbClr val="262626"/>
              </a:buClr>
              <a:buSzPts val="1040"/>
              <a:buChar char="•"/>
            </a:pPr>
            <a:r>
              <a:rPr lang="en-US"/>
              <a:t>Cú pháp </a:t>
            </a:r>
            <a:endParaRPr/>
          </a:p>
        </p:txBody>
      </p:sp>
      <p:sp>
        <p:nvSpPr>
          <p:cNvPr id="2465" name="Google Shape;2465;p138"/>
          <p:cNvSpPr txBox="1"/>
          <p:nvPr/>
        </p:nvSpPr>
        <p:spPr>
          <a:xfrm>
            <a:off x="711199" y="2758365"/>
            <a:ext cx="7812000" cy="253086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&gt; </a:t>
            </a:r>
            <a:r>
              <a:rPr lang="en-US" sz="1400">
                <a:solidFill>
                  <a:srgbClr val="193EB0"/>
                </a:solidFill>
                <a:latin typeface="Arial"/>
                <a:ea typeface="Arial"/>
                <a:cs typeface="Arial"/>
                <a:sym typeface="Arial"/>
              </a:rPr>
              <a:t>CREATE</a:t>
            </a:r>
            <a:r>
              <a:rPr lang="en-US" sz="1400">
                <a:solidFill>
                  <a:schemeClr val="dk1"/>
                </a:solidFill>
                <a:latin typeface="Arial"/>
                <a:ea typeface="Arial"/>
                <a:cs typeface="Arial"/>
                <a:sym typeface="Arial"/>
              </a:rPr>
              <a:t> [EXTERNAL] </a:t>
            </a:r>
            <a:r>
              <a:rPr lang="en-US" sz="1400">
                <a:solidFill>
                  <a:srgbClr val="193EB0"/>
                </a:solidFill>
                <a:latin typeface="Arial"/>
                <a:ea typeface="Arial"/>
                <a:cs typeface="Arial"/>
                <a:sym typeface="Arial"/>
              </a:rPr>
              <a:t>TABLE</a:t>
            </a:r>
            <a:r>
              <a:rPr lang="en-US" sz="1400">
                <a:solidFill>
                  <a:schemeClr val="dk1"/>
                </a:solidFill>
                <a:latin typeface="Arial"/>
                <a:ea typeface="Arial"/>
                <a:cs typeface="Arial"/>
                <a:sym typeface="Arial"/>
              </a:rPr>
              <a:t> [IF NOT EXISTS]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[&lt;DB_NAME&gt;.]&lt;TBL NAME&gt;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[(&lt;COL_NAME&gt; DATA_TYPE, &lt;COL_NAME&gt; DATA_TYPE,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[PARTITIONED BY (&lt;COL_NAME&gt; DATA_TYPE)]</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[ROW FORMAT &lt;ROW_FORMAT&gt;]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[[STORED AS &lt;FLIE_FORMAT&gt;] </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  | STORED BY ‘&lt;storage.handler.class.name&gt;’ [WITH SERDEPROPERTIES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[LOCATION &lt;HDFS_PATH&gt;]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[TBLPROPERTIES (&lt;property_name&gt;=&lt;property_value&gt;,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[AS &lt;SELECT_STMT&gt;];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0" name="Shape 2470"/>
        <p:cNvGrpSpPr/>
        <p:nvPr/>
      </p:nvGrpSpPr>
      <p:grpSpPr>
        <a:xfrm>
          <a:off x="0" y="0"/>
          <a:ext cx="0" cy="0"/>
          <a:chOff x="0" y="0"/>
          <a:chExt cx="0" cy="0"/>
        </a:xfrm>
      </p:grpSpPr>
      <p:sp>
        <p:nvSpPr>
          <p:cNvPr id="2471" name="Google Shape;2471;p13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472" name="Google Shape;2472;p13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Bảng (2/5)</a:t>
            </a:r>
            <a:endParaRPr/>
          </a:p>
        </p:txBody>
      </p:sp>
      <p:sp>
        <p:nvSpPr>
          <p:cNvPr id="2473" name="Google Shape;2473;p1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74" name="Google Shape;2474;p13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bảng Hive sử dụng products.file</a:t>
            </a:r>
            <a:endParaRPr/>
          </a:p>
          <a:p>
            <a:pPr indent="-182563" lvl="1" marL="360363" rtl="0" algn="l">
              <a:lnSpc>
                <a:spcPct val="138461"/>
              </a:lnSpc>
              <a:spcBef>
                <a:spcPts val="200"/>
              </a:spcBef>
              <a:spcAft>
                <a:spcPts val="0"/>
              </a:spcAft>
              <a:buClr>
                <a:srgbClr val="262626"/>
              </a:buClr>
              <a:buSzPts val="1040"/>
              <a:buChar char="•"/>
            </a:pPr>
            <a:r>
              <a:rPr lang="en-US"/>
              <a:t>Bảng được quản lý Hive : sản phẩm</a:t>
            </a:r>
            <a:endParaRPr/>
          </a:p>
          <a:p>
            <a:pPr indent="-182563" lvl="1" marL="360363" rtl="0" algn="l">
              <a:lnSpc>
                <a:spcPct val="138461"/>
              </a:lnSpc>
              <a:spcBef>
                <a:spcPts val="200"/>
              </a:spcBef>
              <a:spcAft>
                <a:spcPts val="0"/>
              </a:spcAft>
              <a:buClr>
                <a:srgbClr val="262626"/>
              </a:buClr>
              <a:buSzPts val="1040"/>
              <a:buChar char="•"/>
            </a:pPr>
            <a:r>
              <a:rPr lang="en-US"/>
              <a:t>Lược đồ bảng</a:t>
            </a:r>
            <a:endParaRPr/>
          </a:p>
          <a:p>
            <a:pPr indent="0" lvl="1" marL="177800"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Create Hive table ‘products’</a:t>
            </a:r>
            <a:endParaRPr/>
          </a:p>
        </p:txBody>
      </p:sp>
      <p:graphicFrame>
        <p:nvGraphicFramePr>
          <p:cNvPr id="2475" name="Google Shape;2475;p139"/>
          <p:cNvGraphicFramePr/>
          <p:nvPr/>
        </p:nvGraphicFramePr>
        <p:xfrm>
          <a:off x="930584" y="3014225"/>
          <a:ext cx="3000000" cy="3000000"/>
        </p:xfrm>
        <a:graphic>
          <a:graphicData uri="http://schemas.openxmlformats.org/drawingml/2006/table">
            <a:tbl>
              <a:tblPr>
                <a:noFill/>
                <a:tableStyleId>{1223B764-F223-4FCE-9519-C7F1BB71A7D2}</a:tableStyleId>
              </a:tblPr>
              <a:tblGrid>
                <a:gridCol w="396000"/>
                <a:gridCol w="1512000"/>
                <a:gridCol w="1044000"/>
                <a:gridCol w="396000"/>
                <a:gridCol w="1512000"/>
                <a:gridCol w="1044000"/>
              </a:tblGrid>
              <a:tr h="176450">
                <a:tc>
                  <a:txBody>
                    <a:bodyPr/>
                    <a:lstStyle/>
                    <a:p>
                      <a:pPr indent="0" lvl="0" marL="0" marR="0" rtl="0" algn="ctr">
                        <a:spcBef>
                          <a:spcPts val="0"/>
                        </a:spcBef>
                        <a:spcAft>
                          <a:spcPts val="0"/>
                        </a:spcAft>
                        <a:buNone/>
                      </a:pPr>
                      <a:r>
                        <a:t/>
                      </a:r>
                      <a:endParaRPr sz="1200">
                        <a:solidFill>
                          <a:srgbClr val="193EB0"/>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Cột</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Loại dữ</a:t>
                      </a:r>
                      <a:r>
                        <a:rPr lang="en-US" sz="1200">
                          <a:solidFill>
                            <a:srgbClr val="193EB0"/>
                          </a:solidFill>
                          <a:latin typeface="Arial"/>
                          <a:ea typeface="Arial"/>
                          <a:cs typeface="Arial"/>
                          <a:sym typeface="Arial"/>
                        </a:rPr>
                        <a:t> liệu</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Cột</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Loại dữ</a:t>
                      </a:r>
                      <a:r>
                        <a:rPr lang="en-US" sz="1200">
                          <a:solidFill>
                            <a:srgbClr val="193EB0"/>
                          </a:solidFill>
                          <a:latin typeface="Arial"/>
                          <a:ea typeface="Arial"/>
                          <a:cs typeface="Arial"/>
                          <a:sym typeface="Arial"/>
                        </a:rPr>
                        <a:t> liệu</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r>
              <a:tr h="176450">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a:t>
                      </a:r>
                      <a:endParaRPr sz="1200">
                        <a:solidFill>
                          <a:srgbClr val="1F45BC"/>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Id</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Int</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3</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Price</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int</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2</a:t>
                      </a:r>
                      <a:endParaRPr sz="1200">
                        <a:solidFill>
                          <a:srgbClr val="1F45BC"/>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name</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string</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2476" name="Google Shape;2476;p139"/>
          <p:cNvSpPr txBox="1"/>
          <p:nvPr/>
        </p:nvSpPr>
        <p:spPr>
          <a:xfrm>
            <a:off x="711199" y="4037186"/>
            <a:ext cx="7812000" cy="223661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300">
                <a:solidFill>
                  <a:srgbClr val="193EB0"/>
                </a:solidFill>
                <a:latin typeface="Arial"/>
                <a:ea typeface="Arial"/>
                <a:cs typeface="Arial"/>
                <a:sym typeface="Arial"/>
              </a:rPr>
              <a:t>CREATE TABLE </a:t>
            </a:r>
            <a:r>
              <a:rPr lang="en-US" sz="1300">
                <a:solidFill>
                  <a:schemeClr val="dk1"/>
                </a:solidFill>
                <a:latin typeface="Arial"/>
                <a:ea typeface="Arial"/>
                <a:cs typeface="Arial"/>
                <a:sym typeface="Arial"/>
              </a:rPr>
              <a:t>products (</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	id int,</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	name string,</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	price int</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ROW FORMAT DELIMITED</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FIELDS TERMINATED BY ‘,’</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LINES TERMINATED BY ‘\n’</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STORED AS TEXTFILE</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LOCATION ‘/user/jsjeong/products’;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4"/>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357" name="Google Shape;357;p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NoSQL</a:t>
            </a:r>
            <a:endParaRPr/>
          </a:p>
        </p:txBody>
      </p:sp>
      <p:sp>
        <p:nvSpPr>
          <p:cNvPr id="358" name="Google Shape;358;p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59" name="Google Shape;359;p1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Cơ sở dữ liệu NoSQL cung cấp cơ chế lưu trữ và truy xuất dữ liệu được mô hình hóa theo các phương tiện khác với quan hệ dạng bảng được sử dụng trong cơ sở dữ liệu quan hệ.</a:t>
            </a:r>
            <a:endParaRPr/>
          </a:p>
          <a:p>
            <a:pPr indent="-177800" lvl="0" marL="177800" rtl="0" algn="l">
              <a:lnSpc>
                <a:spcPct val="128571"/>
              </a:lnSpc>
              <a:spcBef>
                <a:spcPts val="1000"/>
              </a:spcBef>
              <a:spcAft>
                <a:spcPts val="0"/>
              </a:spcAft>
              <a:buClr>
                <a:srgbClr val="262626"/>
              </a:buClr>
              <a:buSzPts val="1400"/>
              <a:buFont typeface="Arial"/>
              <a:buChar char="•"/>
            </a:pPr>
            <a:r>
              <a:rPr lang="en-US"/>
              <a:t>Cấu trúc dữ liệu được sử dụng bởi cơ sở dữ liệu NoSQL (ví dụ: cặp khóa-giá trị, cột rộng, biểu đồ hoặc tài liệu) khác với cấu trúc dữ liệu được sử dụng theo mặc định trong cơ sở dữ liệu quan hệ, giúp một số thao tác nhanh hơn trong NoSQL.</a:t>
            </a:r>
            <a:endParaRPr/>
          </a:p>
        </p:txBody>
      </p:sp>
      <p:grpSp>
        <p:nvGrpSpPr>
          <p:cNvPr id="360" name="Google Shape;360;p14"/>
          <p:cNvGrpSpPr/>
          <p:nvPr/>
        </p:nvGrpSpPr>
        <p:grpSpPr>
          <a:xfrm>
            <a:off x="1235508" y="3796667"/>
            <a:ext cx="7365980" cy="1936872"/>
            <a:chOff x="1668196" y="4560877"/>
            <a:chExt cx="6621287" cy="1612424"/>
          </a:xfrm>
        </p:grpSpPr>
        <p:sp>
          <p:nvSpPr>
            <p:cNvPr id="361" name="Google Shape;361;p14"/>
            <p:cNvSpPr/>
            <p:nvPr/>
          </p:nvSpPr>
          <p:spPr>
            <a:xfrm>
              <a:off x="1668196" y="5799619"/>
              <a:ext cx="1222211" cy="373682"/>
            </a:xfrm>
            <a:prstGeom prst="roundRect">
              <a:avLst>
                <a:gd fmla="val 50000" name="adj"/>
              </a:avLst>
            </a:prstGeom>
            <a:solidFill>
              <a:schemeClr val="lt1"/>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93EB0"/>
                  </a:solidFill>
                  <a:latin typeface="Arial"/>
                  <a:ea typeface="Arial"/>
                  <a:cs typeface="Arial"/>
                  <a:sym typeface="Arial"/>
                </a:rPr>
                <a:t>Tài liệu</a:t>
              </a:r>
              <a:endParaRPr sz="1300">
                <a:solidFill>
                  <a:srgbClr val="193EB0"/>
                </a:solidFill>
                <a:latin typeface="Arial"/>
                <a:ea typeface="Arial"/>
                <a:cs typeface="Arial"/>
                <a:sym typeface="Arial"/>
              </a:endParaRPr>
            </a:p>
          </p:txBody>
        </p:sp>
        <p:sp>
          <p:nvSpPr>
            <p:cNvPr id="362" name="Google Shape;362;p14"/>
            <p:cNvSpPr/>
            <p:nvPr/>
          </p:nvSpPr>
          <p:spPr>
            <a:xfrm>
              <a:off x="3403059" y="5799619"/>
              <a:ext cx="1222211" cy="373682"/>
            </a:xfrm>
            <a:prstGeom prst="roundRect">
              <a:avLst>
                <a:gd fmla="val 50000" name="adj"/>
              </a:avLst>
            </a:prstGeom>
            <a:solidFill>
              <a:schemeClr val="lt1"/>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93EB0"/>
                  </a:solidFill>
                  <a:latin typeface="Arial"/>
                  <a:ea typeface="Arial"/>
                  <a:cs typeface="Arial"/>
                  <a:sym typeface="Arial"/>
                </a:rPr>
                <a:t>Đồ thị</a:t>
              </a:r>
              <a:endParaRPr sz="1300">
                <a:solidFill>
                  <a:srgbClr val="193EB0"/>
                </a:solidFill>
                <a:latin typeface="Arial"/>
                <a:ea typeface="Arial"/>
                <a:cs typeface="Arial"/>
                <a:sym typeface="Arial"/>
              </a:endParaRPr>
            </a:p>
          </p:txBody>
        </p:sp>
        <p:sp>
          <p:nvSpPr>
            <p:cNvPr id="363" name="Google Shape;363;p14"/>
            <p:cNvSpPr/>
            <p:nvPr/>
          </p:nvSpPr>
          <p:spPr>
            <a:xfrm>
              <a:off x="5166961" y="5799619"/>
              <a:ext cx="1222211" cy="373682"/>
            </a:xfrm>
            <a:prstGeom prst="roundRect">
              <a:avLst>
                <a:gd fmla="val 50000" name="adj"/>
              </a:avLst>
            </a:prstGeom>
            <a:solidFill>
              <a:schemeClr val="lt1"/>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93EB0"/>
                  </a:solidFill>
                  <a:latin typeface="Arial"/>
                  <a:ea typeface="Arial"/>
                  <a:cs typeface="Arial"/>
                  <a:sym typeface="Arial"/>
                </a:rPr>
                <a:t>Khóa-Giá trị</a:t>
              </a:r>
              <a:endParaRPr sz="1300">
                <a:solidFill>
                  <a:srgbClr val="193EB0"/>
                </a:solidFill>
                <a:latin typeface="Arial"/>
                <a:ea typeface="Arial"/>
                <a:cs typeface="Arial"/>
                <a:sym typeface="Arial"/>
              </a:endParaRPr>
            </a:p>
          </p:txBody>
        </p:sp>
        <p:sp>
          <p:nvSpPr>
            <p:cNvPr id="364" name="Google Shape;364;p14"/>
            <p:cNvSpPr/>
            <p:nvPr/>
          </p:nvSpPr>
          <p:spPr>
            <a:xfrm>
              <a:off x="6858247" y="5799619"/>
              <a:ext cx="1431236" cy="373682"/>
            </a:xfrm>
            <a:prstGeom prst="roundRect">
              <a:avLst>
                <a:gd fmla="val 50000" name="adj"/>
              </a:avLst>
            </a:prstGeom>
            <a:solidFill>
              <a:schemeClr val="lt1"/>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00">
                  <a:solidFill>
                    <a:srgbClr val="193EB0"/>
                  </a:solidFill>
                  <a:latin typeface="Arial"/>
                  <a:ea typeface="Arial"/>
                  <a:cs typeface="Arial"/>
                  <a:sym typeface="Arial"/>
                </a:rPr>
                <a:t>Cột rộng</a:t>
              </a:r>
              <a:endParaRPr sz="1300">
                <a:solidFill>
                  <a:srgbClr val="193EB0"/>
                </a:solidFill>
                <a:latin typeface="Arial"/>
                <a:ea typeface="Arial"/>
                <a:cs typeface="Arial"/>
                <a:sym typeface="Arial"/>
              </a:endParaRPr>
            </a:p>
          </p:txBody>
        </p:sp>
        <p:grpSp>
          <p:nvGrpSpPr>
            <p:cNvPr id="365" name="Google Shape;365;p14"/>
            <p:cNvGrpSpPr/>
            <p:nvPr/>
          </p:nvGrpSpPr>
          <p:grpSpPr>
            <a:xfrm>
              <a:off x="3441502" y="4560877"/>
              <a:ext cx="1145325" cy="1093808"/>
              <a:chOff x="3697561" y="6992581"/>
              <a:chExt cx="1145325" cy="1093808"/>
            </a:xfrm>
          </p:grpSpPr>
          <p:sp>
            <p:nvSpPr>
              <p:cNvPr id="366" name="Google Shape;366;p14"/>
              <p:cNvSpPr/>
              <p:nvPr/>
            </p:nvSpPr>
            <p:spPr>
              <a:xfrm>
                <a:off x="4170369" y="6992581"/>
                <a:ext cx="195247" cy="195247"/>
              </a:xfrm>
              <a:prstGeom prst="ellipse">
                <a:avLst/>
              </a:prstGeom>
              <a:solidFill>
                <a:srgbClr val="ABCBFF"/>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67" name="Google Shape;367;p14"/>
              <p:cNvSpPr/>
              <p:nvPr/>
            </p:nvSpPr>
            <p:spPr>
              <a:xfrm>
                <a:off x="3697561" y="7187828"/>
                <a:ext cx="195247" cy="195247"/>
              </a:xfrm>
              <a:prstGeom prst="ellipse">
                <a:avLst/>
              </a:prstGeom>
              <a:solidFill>
                <a:srgbClr val="ABCBFF"/>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68" name="Google Shape;368;p14"/>
              <p:cNvSpPr/>
              <p:nvPr/>
            </p:nvSpPr>
            <p:spPr>
              <a:xfrm>
                <a:off x="3988874" y="7241655"/>
                <a:ext cx="195247" cy="195247"/>
              </a:xfrm>
              <a:prstGeom prst="ellipse">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69" name="Google Shape;369;p14"/>
              <p:cNvSpPr/>
              <p:nvPr/>
            </p:nvSpPr>
            <p:spPr>
              <a:xfrm>
                <a:off x="4173176" y="7490673"/>
                <a:ext cx="195247" cy="195247"/>
              </a:xfrm>
              <a:prstGeom prst="ellipse">
                <a:avLst/>
              </a:prstGeom>
              <a:solidFill>
                <a:srgbClr val="ABCBFF"/>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70" name="Google Shape;370;p14"/>
              <p:cNvSpPr/>
              <p:nvPr/>
            </p:nvSpPr>
            <p:spPr>
              <a:xfrm>
                <a:off x="4539615" y="7143026"/>
                <a:ext cx="195247" cy="195247"/>
              </a:xfrm>
              <a:prstGeom prst="ellipse">
                <a:avLst/>
              </a:prstGeom>
              <a:solidFill>
                <a:srgbClr val="ABCBFF"/>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71" name="Google Shape;371;p14"/>
              <p:cNvSpPr/>
              <p:nvPr/>
            </p:nvSpPr>
            <p:spPr>
              <a:xfrm>
                <a:off x="4485422" y="7425749"/>
                <a:ext cx="195247" cy="195247"/>
              </a:xfrm>
              <a:prstGeom prst="ellipse">
                <a:avLst/>
              </a:prstGeom>
              <a:solidFill>
                <a:srgbClr val="ABCBFF"/>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72" name="Google Shape;372;p14"/>
              <p:cNvSpPr/>
              <p:nvPr/>
            </p:nvSpPr>
            <p:spPr>
              <a:xfrm>
                <a:off x="4647639" y="7691155"/>
                <a:ext cx="195247" cy="195247"/>
              </a:xfrm>
              <a:prstGeom prst="ellipse">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73" name="Google Shape;373;p14"/>
              <p:cNvSpPr/>
              <p:nvPr/>
            </p:nvSpPr>
            <p:spPr>
              <a:xfrm flipH="1" rot="10800000">
                <a:off x="4309250" y="7770587"/>
                <a:ext cx="195247" cy="195248"/>
              </a:xfrm>
              <a:prstGeom prst="ellipse">
                <a:avLst/>
              </a:prstGeom>
              <a:solidFill>
                <a:srgbClr val="ABCBFF"/>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74" name="Google Shape;374;p14"/>
              <p:cNvSpPr/>
              <p:nvPr/>
            </p:nvSpPr>
            <p:spPr>
              <a:xfrm flipH="1" rot="10800000">
                <a:off x="4020207" y="7891141"/>
                <a:ext cx="195247" cy="195248"/>
              </a:xfrm>
              <a:prstGeom prst="ellipse">
                <a:avLst/>
              </a:prstGeom>
              <a:solidFill>
                <a:srgbClr val="ABCBFF"/>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75" name="Google Shape;375;p14"/>
              <p:cNvSpPr/>
              <p:nvPr/>
            </p:nvSpPr>
            <p:spPr>
              <a:xfrm flipH="1" rot="10800000">
                <a:off x="3704898" y="7599881"/>
                <a:ext cx="195247" cy="195248"/>
              </a:xfrm>
              <a:prstGeom prst="ellipse">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376" name="Google Shape;376;p14"/>
            <p:cNvGrpSpPr/>
            <p:nvPr/>
          </p:nvGrpSpPr>
          <p:grpSpPr>
            <a:xfrm>
              <a:off x="3539126" y="4658417"/>
              <a:ext cx="881191" cy="801020"/>
              <a:chOff x="3479211" y="4772717"/>
              <a:chExt cx="881191" cy="801020"/>
            </a:xfrm>
          </p:grpSpPr>
          <p:cxnSp>
            <p:nvCxnSpPr>
              <p:cNvPr id="377" name="Google Shape;377;p14"/>
              <p:cNvCxnSpPr>
                <a:stCxn id="367" idx="7"/>
                <a:endCxn id="366" idx="2"/>
              </p:cNvCxnSpPr>
              <p:nvPr/>
            </p:nvCxnSpPr>
            <p:spPr>
              <a:xfrm flipH="1" rot="10800000">
                <a:off x="3548241" y="4772717"/>
                <a:ext cx="306300" cy="126300"/>
              </a:xfrm>
              <a:prstGeom prst="straightConnector1">
                <a:avLst/>
              </a:prstGeom>
              <a:noFill/>
              <a:ln cap="flat" cmpd="sng" w="12700">
                <a:solidFill>
                  <a:srgbClr val="193EB0"/>
                </a:solidFill>
                <a:prstDash val="solid"/>
                <a:miter lim="800000"/>
                <a:headEnd len="sm" w="sm" type="none"/>
                <a:tailEnd len="med" w="med" type="triangle"/>
              </a:ln>
            </p:spPr>
          </p:cxnSp>
          <p:cxnSp>
            <p:nvCxnSpPr>
              <p:cNvPr id="378" name="Google Shape;378;p14"/>
              <p:cNvCxnSpPr>
                <a:stCxn id="370" idx="1"/>
                <a:endCxn id="366" idx="6"/>
              </p:cNvCxnSpPr>
              <p:nvPr/>
            </p:nvCxnSpPr>
            <p:spPr>
              <a:xfrm rot="10800000">
                <a:off x="4049734" y="4772915"/>
                <a:ext cx="202500" cy="81300"/>
              </a:xfrm>
              <a:prstGeom prst="straightConnector1">
                <a:avLst/>
              </a:prstGeom>
              <a:noFill/>
              <a:ln cap="flat" cmpd="sng" w="12700">
                <a:solidFill>
                  <a:srgbClr val="193EB0"/>
                </a:solidFill>
                <a:prstDash val="solid"/>
                <a:miter lim="800000"/>
                <a:headEnd len="sm" w="sm" type="none"/>
                <a:tailEnd len="med" w="med" type="triangle"/>
              </a:ln>
            </p:spPr>
          </p:cxnSp>
          <p:cxnSp>
            <p:nvCxnSpPr>
              <p:cNvPr id="379" name="Google Shape;379;p14"/>
              <p:cNvCxnSpPr>
                <a:stCxn id="367" idx="4"/>
                <a:endCxn id="375" idx="4"/>
              </p:cNvCxnSpPr>
              <p:nvPr/>
            </p:nvCxnSpPr>
            <p:spPr>
              <a:xfrm>
                <a:off x="3479211" y="5065671"/>
                <a:ext cx="7200" cy="216900"/>
              </a:xfrm>
              <a:prstGeom prst="straightConnector1">
                <a:avLst/>
              </a:prstGeom>
              <a:noFill/>
              <a:ln cap="flat" cmpd="sng" w="12700">
                <a:solidFill>
                  <a:srgbClr val="193EB0"/>
                </a:solidFill>
                <a:prstDash val="solid"/>
                <a:miter lim="800000"/>
                <a:headEnd len="sm" w="sm" type="none"/>
                <a:tailEnd len="med" w="med" type="triangle"/>
              </a:ln>
            </p:spPr>
          </p:cxnSp>
          <p:cxnSp>
            <p:nvCxnSpPr>
              <p:cNvPr id="380" name="Google Shape;380;p14"/>
              <p:cNvCxnSpPr>
                <a:stCxn id="368" idx="3"/>
                <a:endCxn id="375" idx="5"/>
              </p:cNvCxnSpPr>
              <p:nvPr/>
            </p:nvCxnSpPr>
            <p:spPr>
              <a:xfrm flipH="1">
                <a:off x="3555693" y="5090905"/>
                <a:ext cx="145800" cy="220200"/>
              </a:xfrm>
              <a:prstGeom prst="straightConnector1">
                <a:avLst/>
              </a:prstGeom>
              <a:noFill/>
              <a:ln cap="flat" cmpd="sng" w="12700">
                <a:solidFill>
                  <a:srgbClr val="193EB0"/>
                </a:solidFill>
                <a:prstDash val="solid"/>
                <a:miter lim="800000"/>
                <a:headEnd len="sm" w="sm" type="none"/>
                <a:tailEnd len="med" w="med" type="triangle"/>
              </a:ln>
            </p:spPr>
          </p:cxnSp>
          <p:cxnSp>
            <p:nvCxnSpPr>
              <p:cNvPr id="381" name="Google Shape;381;p14"/>
              <p:cNvCxnSpPr>
                <a:stCxn id="369" idx="1"/>
                <a:endCxn id="368" idx="5"/>
              </p:cNvCxnSpPr>
              <p:nvPr/>
            </p:nvCxnSpPr>
            <p:spPr>
              <a:xfrm rot="10800000">
                <a:off x="3839595" y="5090862"/>
                <a:ext cx="46200" cy="111000"/>
              </a:xfrm>
              <a:prstGeom prst="straightConnector1">
                <a:avLst/>
              </a:prstGeom>
              <a:noFill/>
              <a:ln cap="flat" cmpd="sng" w="12700">
                <a:solidFill>
                  <a:srgbClr val="193EB0"/>
                </a:solidFill>
                <a:prstDash val="solid"/>
                <a:miter lim="800000"/>
                <a:headEnd len="sm" w="sm" type="none"/>
                <a:tailEnd len="med" w="med" type="triangle"/>
              </a:ln>
            </p:spPr>
          </p:cxnSp>
          <p:cxnSp>
            <p:nvCxnSpPr>
              <p:cNvPr id="382" name="Google Shape;382;p14"/>
              <p:cNvCxnSpPr>
                <a:stCxn id="369" idx="0"/>
                <a:endCxn id="366" idx="4"/>
              </p:cNvCxnSpPr>
              <p:nvPr/>
            </p:nvCxnSpPr>
            <p:spPr>
              <a:xfrm rot="10800000">
                <a:off x="3952126" y="4870569"/>
                <a:ext cx="2700" cy="302700"/>
              </a:xfrm>
              <a:prstGeom prst="straightConnector1">
                <a:avLst/>
              </a:prstGeom>
              <a:noFill/>
              <a:ln cap="flat" cmpd="sng" w="12700">
                <a:solidFill>
                  <a:srgbClr val="193EB0"/>
                </a:solidFill>
                <a:prstDash val="solid"/>
                <a:miter lim="800000"/>
                <a:headEnd len="sm" w="sm" type="none"/>
                <a:tailEnd len="med" w="med" type="triangle"/>
              </a:ln>
            </p:spPr>
          </p:cxnSp>
          <p:cxnSp>
            <p:nvCxnSpPr>
              <p:cNvPr id="383" name="Google Shape;383;p14"/>
              <p:cNvCxnSpPr>
                <a:stCxn id="370" idx="4"/>
                <a:endCxn id="371" idx="0"/>
              </p:cNvCxnSpPr>
              <p:nvPr/>
            </p:nvCxnSpPr>
            <p:spPr>
              <a:xfrm flipH="1">
                <a:off x="4266965" y="5020869"/>
                <a:ext cx="54300" cy="87600"/>
              </a:xfrm>
              <a:prstGeom prst="straightConnector1">
                <a:avLst/>
              </a:prstGeom>
              <a:noFill/>
              <a:ln cap="flat" cmpd="sng" w="12700">
                <a:solidFill>
                  <a:srgbClr val="193EB0"/>
                </a:solidFill>
                <a:prstDash val="solid"/>
                <a:miter lim="800000"/>
                <a:headEnd len="sm" w="sm" type="none"/>
                <a:tailEnd len="med" w="med" type="triangle"/>
              </a:ln>
            </p:spPr>
          </p:cxnSp>
          <p:cxnSp>
            <p:nvCxnSpPr>
              <p:cNvPr id="384" name="Google Shape;384;p14"/>
              <p:cNvCxnSpPr>
                <a:stCxn id="373" idx="3"/>
                <a:endCxn id="369" idx="4"/>
              </p:cNvCxnSpPr>
              <p:nvPr/>
            </p:nvCxnSpPr>
            <p:spPr>
              <a:xfrm rot="10800000">
                <a:off x="3954969" y="5368376"/>
                <a:ext cx="66900" cy="113400"/>
              </a:xfrm>
              <a:prstGeom prst="straightConnector1">
                <a:avLst/>
              </a:prstGeom>
              <a:noFill/>
              <a:ln cap="flat" cmpd="sng" w="12700">
                <a:solidFill>
                  <a:srgbClr val="193EB0"/>
                </a:solidFill>
                <a:prstDash val="solid"/>
                <a:miter lim="800000"/>
                <a:headEnd len="sm" w="sm" type="none"/>
                <a:tailEnd len="med" w="med" type="triangle"/>
              </a:ln>
            </p:spPr>
          </p:cxnSp>
          <p:cxnSp>
            <p:nvCxnSpPr>
              <p:cNvPr id="385" name="Google Shape;385;p14"/>
              <p:cNvCxnSpPr>
                <a:stCxn id="374" idx="4"/>
                <a:endCxn id="369" idx="3"/>
              </p:cNvCxnSpPr>
              <p:nvPr/>
            </p:nvCxnSpPr>
            <p:spPr>
              <a:xfrm flipH="1" rot="10800000">
                <a:off x="3801857" y="5340037"/>
                <a:ext cx="84000" cy="233700"/>
              </a:xfrm>
              <a:prstGeom prst="straightConnector1">
                <a:avLst/>
              </a:prstGeom>
              <a:noFill/>
              <a:ln cap="flat" cmpd="sng" w="12700">
                <a:solidFill>
                  <a:srgbClr val="193EB0"/>
                </a:solidFill>
                <a:prstDash val="solid"/>
                <a:miter lim="800000"/>
                <a:headEnd len="sm" w="sm" type="none"/>
                <a:tailEnd len="med" w="med" type="triangle"/>
              </a:ln>
            </p:spPr>
          </p:cxnSp>
          <p:cxnSp>
            <p:nvCxnSpPr>
              <p:cNvPr id="386" name="Google Shape;386;p14"/>
              <p:cNvCxnSpPr>
                <a:stCxn id="369" idx="2"/>
                <a:endCxn id="375" idx="6"/>
              </p:cNvCxnSpPr>
              <p:nvPr/>
            </p:nvCxnSpPr>
            <p:spPr>
              <a:xfrm flipH="1">
                <a:off x="3584202" y="5270893"/>
                <a:ext cx="273000" cy="109200"/>
              </a:xfrm>
              <a:prstGeom prst="straightConnector1">
                <a:avLst/>
              </a:prstGeom>
              <a:noFill/>
              <a:ln cap="flat" cmpd="sng" w="12700">
                <a:solidFill>
                  <a:srgbClr val="193EB0"/>
                </a:solidFill>
                <a:prstDash val="solid"/>
                <a:miter lim="800000"/>
                <a:headEnd len="sm" w="sm" type="none"/>
                <a:tailEnd len="med" w="med" type="triangle"/>
              </a:ln>
            </p:spPr>
          </p:cxnSp>
          <p:cxnSp>
            <p:nvCxnSpPr>
              <p:cNvPr id="387" name="Google Shape;387;p14"/>
              <p:cNvCxnSpPr>
                <a:stCxn id="372" idx="2"/>
                <a:endCxn id="373" idx="6"/>
              </p:cNvCxnSpPr>
              <p:nvPr/>
            </p:nvCxnSpPr>
            <p:spPr>
              <a:xfrm flipH="1">
                <a:off x="4188565" y="5471375"/>
                <a:ext cx="143100" cy="79500"/>
              </a:xfrm>
              <a:prstGeom prst="straightConnector1">
                <a:avLst/>
              </a:prstGeom>
              <a:noFill/>
              <a:ln cap="flat" cmpd="sng" w="12700">
                <a:solidFill>
                  <a:srgbClr val="193EB0"/>
                </a:solidFill>
                <a:prstDash val="solid"/>
                <a:miter lim="800000"/>
                <a:headEnd len="sm" w="sm" type="none"/>
                <a:tailEnd len="med" w="med" type="triangle"/>
              </a:ln>
            </p:spPr>
          </p:cxnSp>
          <p:cxnSp>
            <p:nvCxnSpPr>
              <p:cNvPr id="388" name="Google Shape;388;p14"/>
              <p:cNvCxnSpPr>
                <a:stCxn id="371" idx="5"/>
                <a:endCxn id="372" idx="1"/>
              </p:cNvCxnSpPr>
              <p:nvPr/>
            </p:nvCxnSpPr>
            <p:spPr>
              <a:xfrm>
                <a:off x="4336102" y="5274999"/>
                <a:ext cx="24300" cy="127200"/>
              </a:xfrm>
              <a:prstGeom prst="straightConnector1">
                <a:avLst/>
              </a:prstGeom>
              <a:noFill/>
              <a:ln cap="flat" cmpd="sng" w="12700">
                <a:solidFill>
                  <a:srgbClr val="193EB0"/>
                </a:solidFill>
                <a:prstDash val="solid"/>
                <a:miter lim="800000"/>
                <a:headEnd len="sm" w="sm" type="none"/>
                <a:tailEnd len="med" w="med" type="triangle"/>
              </a:ln>
            </p:spPr>
          </p:cxnSp>
        </p:grpSp>
        <p:grpSp>
          <p:nvGrpSpPr>
            <p:cNvPr id="389" name="Google Shape;389;p14"/>
            <p:cNvGrpSpPr/>
            <p:nvPr/>
          </p:nvGrpSpPr>
          <p:grpSpPr>
            <a:xfrm>
              <a:off x="5116974" y="4586748"/>
              <a:ext cx="1322185" cy="962380"/>
              <a:chOff x="5116974" y="4701048"/>
              <a:chExt cx="1322185" cy="962380"/>
            </a:xfrm>
          </p:grpSpPr>
          <p:sp>
            <p:nvSpPr>
              <p:cNvPr id="390" name="Google Shape;390;p14"/>
              <p:cNvSpPr/>
              <p:nvPr/>
            </p:nvSpPr>
            <p:spPr>
              <a:xfrm>
                <a:off x="5116974" y="4701048"/>
                <a:ext cx="515474" cy="288749"/>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Khóa</a:t>
                </a:r>
                <a:endParaRPr sz="1000">
                  <a:solidFill>
                    <a:srgbClr val="193EB0"/>
                  </a:solidFill>
                  <a:latin typeface="Arial"/>
                  <a:ea typeface="Arial"/>
                  <a:cs typeface="Arial"/>
                  <a:sym typeface="Arial"/>
                </a:endParaRPr>
              </a:p>
            </p:txBody>
          </p:sp>
          <p:sp>
            <p:nvSpPr>
              <p:cNvPr id="391" name="Google Shape;391;p14"/>
              <p:cNvSpPr/>
              <p:nvPr/>
            </p:nvSpPr>
            <p:spPr>
              <a:xfrm>
                <a:off x="5825927" y="4701048"/>
                <a:ext cx="613232" cy="288749"/>
              </a:xfrm>
              <a:prstGeom prst="roundRect">
                <a:avLst>
                  <a:gd fmla="val 50000"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Giá trị</a:t>
                </a:r>
                <a:endParaRPr sz="1000">
                  <a:solidFill>
                    <a:srgbClr val="193EB0"/>
                  </a:solidFill>
                  <a:latin typeface="Arial"/>
                  <a:ea typeface="Arial"/>
                  <a:cs typeface="Arial"/>
                  <a:sym typeface="Arial"/>
                </a:endParaRPr>
              </a:p>
            </p:txBody>
          </p:sp>
          <p:cxnSp>
            <p:nvCxnSpPr>
              <p:cNvPr id="392" name="Google Shape;392;p14"/>
              <p:cNvCxnSpPr>
                <a:stCxn id="390" idx="3"/>
                <a:endCxn id="391" idx="1"/>
              </p:cNvCxnSpPr>
              <p:nvPr/>
            </p:nvCxnSpPr>
            <p:spPr>
              <a:xfrm>
                <a:off x="5632448" y="4845423"/>
                <a:ext cx="193500" cy="0"/>
              </a:xfrm>
              <a:prstGeom prst="straightConnector1">
                <a:avLst/>
              </a:prstGeom>
              <a:noFill/>
              <a:ln cap="flat" cmpd="sng" w="19050">
                <a:solidFill>
                  <a:srgbClr val="193EB0"/>
                </a:solidFill>
                <a:prstDash val="solid"/>
                <a:miter lim="800000"/>
                <a:headEnd len="sm" w="sm" type="none"/>
                <a:tailEnd len="med" w="med" type="triangle"/>
              </a:ln>
            </p:spPr>
          </p:cxnSp>
          <p:sp>
            <p:nvSpPr>
              <p:cNvPr id="393" name="Google Shape;393;p14"/>
              <p:cNvSpPr/>
              <p:nvPr/>
            </p:nvSpPr>
            <p:spPr>
              <a:xfrm>
                <a:off x="5116974" y="5037899"/>
                <a:ext cx="515474" cy="288749"/>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Khóa</a:t>
                </a:r>
                <a:endParaRPr sz="1000">
                  <a:solidFill>
                    <a:srgbClr val="193EB0"/>
                  </a:solidFill>
                  <a:latin typeface="Arial"/>
                  <a:ea typeface="Arial"/>
                  <a:cs typeface="Arial"/>
                  <a:sym typeface="Arial"/>
                </a:endParaRPr>
              </a:p>
            </p:txBody>
          </p:sp>
          <p:sp>
            <p:nvSpPr>
              <p:cNvPr id="394" name="Google Shape;394;p14"/>
              <p:cNvSpPr/>
              <p:nvPr/>
            </p:nvSpPr>
            <p:spPr>
              <a:xfrm>
                <a:off x="5825927" y="5037899"/>
                <a:ext cx="613232" cy="288749"/>
              </a:xfrm>
              <a:prstGeom prst="roundRect">
                <a:avLst>
                  <a:gd fmla="val 50000"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Giá trị</a:t>
                </a:r>
                <a:endParaRPr sz="1000">
                  <a:solidFill>
                    <a:srgbClr val="193EB0"/>
                  </a:solidFill>
                  <a:latin typeface="Arial"/>
                  <a:ea typeface="Arial"/>
                  <a:cs typeface="Arial"/>
                  <a:sym typeface="Arial"/>
                </a:endParaRPr>
              </a:p>
            </p:txBody>
          </p:sp>
          <p:cxnSp>
            <p:nvCxnSpPr>
              <p:cNvPr id="395" name="Google Shape;395;p14"/>
              <p:cNvCxnSpPr>
                <a:stCxn id="393" idx="3"/>
                <a:endCxn id="394" idx="1"/>
              </p:cNvCxnSpPr>
              <p:nvPr/>
            </p:nvCxnSpPr>
            <p:spPr>
              <a:xfrm>
                <a:off x="5632448" y="5182274"/>
                <a:ext cx="193500" cy="0"/>
              </a:xfrm>
              <a:prstGeom prst="straightConnector1">
                <a:avLst/>
              </a:prstGeom>
              <a:noFill/>
              <a:ln cap="flat" cmpd="sng" w="19050">
                <a:solidFill>
                  <a:srgbClr val="193EB0"/>
                </a:solidFill>
                <a:prstDash val="solid"/>
                <a:miter lim="800000"/>
                <a:headEnd len="sm" w="sm" type="none"/>
                <a:tailEnd len="med" w="med" type="triangle"/>
              </a:ln>
            </p:spPr>
          </p:cxnSp>
          <p:sp>
            <p:nvSpPr>
              <p:cNvPr id="396" name="Google Shape;396;p14"/>
              <p:cNvSpPr/>
              <p:nvPr/>
            </p:nvSpPr>
            <p:spPr>
              <a:xfrm>
                <a:off x="5116974" y="5374679"/>
                <a:ext cx="515474" cy="288749"/>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Khóa</a:t>
                </a:r>
                <a:endParaRPr sz="1000">
                  <a:solidFill>
                    <a:srgbClr val="193EB0"/>
                  </a:solidFill>
                  <a:latin typeface="Arial"/>
                  <a:ea typeface="Arial"/>
                  <a:cs typeface="Arial"/>
                  <a:sym typeface="Arial"/>
                </a:endParaRPr>
              </a:p>
            </p:txBody>
          </p:sp>
          <p:sp>
            <p:nvSpPr>
              <p:cNvPr id="397" name="Google Shape;397;p14"/>
              <p:cNvSpPr/>
              <p:nvPr/>
            </p:nvSpPr>
            <p:spPr>
              <a:xfrm>
                <a:off x="5825927" y="5374679"/>
                <a:ext cx="613232" cy="288749"/>
              </a:xfrm>
              <a:prstGeom prst="roundRect">
                <a:avLst>
                  <a:gd fmla="val 50000"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Giá trị</a:t>
                </a:r>
                <a:endParaRPr sz="1000">
                  <a:solidFill>
                    <a:srgbClr val="193EB0"/>
                  </a:solidFill>
                  <a:latin typeface="Arial"/>
                  <a:ea typeface="Arial"/>
                  <a:cs typeface="Arial"/>
                  <a:sym typeface="Arial"/>
                </a:endParaRPr>
              </a:p>
            </p:txBody>
          </p:sp>
          <p:cxnSp>
            <p:nvCxnSpPr>
              <p:cNvPr id="398" name="Google Shape;398;p14"/>
              <p:cNvCxnSpPr>
                <a:stCxn id="396" idx="3"/>
                <a:endCxn id="397" idx="1"/>
              </p:cNvCxnSpPr>
              <p:nvPr/>
            </p:nvCxnSpPr>
            <p:spPr>
              <a:xfrm>
                <a:off x="5632448" y="5519054"/>
                <a:ext cx="193500" cy="0"/>
              </a:xfrm>
              <a:prstGeom prst="straightConnector1">
                <a:avLst/>
              </a:prstGeom>
              <a:noFill/>
              <a:ln cap="flat" cmpd="sng" w="19050">
                <a:solidFill>
                  <a:srgbClr val="193EB0"/>
                </a:solidFill>
                <a:prstDash val="solid"/>
                <a:miter lim="800000"/>
                <a:headEnd len="sm" w="sm" type="none"/>
                <a:tailEnd len="med" w="med" type="triangle"/>
              </a:ln>
            </p:spPr>
          </p:cxnSp>
        </p:grpSp>
        <p:grpSp>
          <p:nvGrpSpPr>
            <p:cNvPr id="399" name="Google Shape;399;p14"/>
            <p:cNvGrpSpPr/>
            <p:nvPr/>
          </p:nvGrpSpPr>
          <p:grpSpPr>
            <a:xfrm>
              <a:off x="7070656" y="4595146"/>
              <a:ext cx="1006419" cy="897000"/>
              <a:chOff x="7037372" y="4638322"/>
              <a:chExt cx="1006419" cy="897000"/>
            </a:xfrm>
          </p:grpSpPr>
          <p:sp>
            <p:nvSpPr>
              <p:cNvPr id="400" name="Google Shape;400;p14"/>
              <p:cNvSpPr/>
              <p:nvPr/>
            </p:nvSpPr>
            <p:spPr>
              <a:xfrm>
                <a:off x="7037372" y="4638322"/>
                <a:ext cx="389299" cy="180195"/>
              </a:xfrm>
              <a:prstGeom prst="rect">
                <a:avLst/>
              </a:prstGeom>
              <a:solidFill>
                <a:srgbClr val="193EB0"/>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1" name="Google Shape;401;p14"/>
              <p:cNvSpPr/>
              <p:nvPr/>
            </p:nvSpPr>
            <p:spPr>
              <a:xfrm>
                <a:off x="7426671" y="4638322"/>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2" name="Google Shape;402;p14"/>
              <p:cNvSpPr/>
              <p:nvPr/>
            </p:nvSpPr>
            <p:spPr>
              <a:xfrm>
                <a:off x="7632700" y="4638322"/>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3" name="Google Shape;403;p14"/>
              <p:cNvSpPr/>
              <p:nvPr/>
            </p:nvSpPr>
            <p:spPr>
              <a:xfrm>
                <a:off x="7837762" y="4638322"/>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4" name="Google Shape;404;p14"/>
              <p:cNvSpPr/>
              <p:nvPr/>
            </p:nvSpPr>
            <p:spPr>
              <a:xfrm>
                <a:off x="7037372" y="4818517"/>
                <a:ext cx="389299" cy="180195"/>
              </a:xfrm>
              <a:prstGeom prst="rect">
                <a:avLst/>
              </a:prstGeom>
              <a:solidFill>
                <a:srgbClr val="2E75B5"/>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5" name="Google Shape;405;p14"/>
              <p:cNvSpPr/>
              <p:nvPr/>
            </p:nvSpPr>
            <p:spPr>
              <a:xfrm>
                <a:off x="7426671" y="4818517"/>
                <a:ext cx="206029" cy="180195"/>
              </a:xfrm>
              <a:prstGeom prst="rect">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6" name="Google Shape;406;p14"/>
              <p:cNvSpPr/>
              <p:nvPr/>
            </p:nvSpPr>
            <p:spPr>
              <a:xfrm>
                <a:off x="7632700" y="4818517"/>
                <a:ext cx="206029" cy="180195"/>
              </a:xfrm>
              <a:prstGeom prst="rect">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7" name="Google Shape;407;p14"/>
              <p:cNvSpPr/>
              <p:nvPr/>
            </p:nvSpPr>
            <p:spPr>
              <a:xfrm>
                <a:off x="7837762" y="4818517"/>
                <a:ext cx="206029" cy="180195"/>
              </a:xfrm>
              <a:prstGeom prst="rect">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8" name="Google Shape;408;p14"/>
              <p:cNvSpPr/>
              <p:nvPr/>
            </p:nvSpPr>
            <p:spPr>
              <a:xfrm>
                <a:off x="7037372" y="4998712"/>
                <a:ext cx="389299" cy="180195"/>
              </a:xfrm>
              <a:prstGeom prst="rect">
                <a:avLst/>
              </a:prstGeom>
              <a:solidFill>
                <a:srgbClr val="9CC2E5"/>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09" name="Google Shape;409;p14"/>
              <p:cNvSpPr/>
              <p:nvPr/>
            </p:nvSpPr>
            <p:spPr>
              <a:xfrm>
                <a:off x="7426671" y="4998712"/>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0" name="Google Shape;410;p14"/>
              <p:cNvSpPr/>
              <p:nvPr/>
            </p:nvSpPr>
            <p:spPr>
              <a:xfrm>
                <a:off x="7632700" y="4998712"/>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1" name="Google Shape;411;p14"/>
              <p:cNvSpPr/>
              <p:nvPr/>
            </p:nvSpPr>
            <p:spPr>
              <a:xfrm>
                <a:off x="7837762" y="4998712"/>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2" name="Google Shape;412;p14"/>
              <p:cNvSpPr/>
              <p:nvPr/>
            </p:nvSpPr>
            <p:spPr>
              <a:xfrm>
                <a:off x="7037372" y="5178907"/>
                <a:ext cx="389299" cy="180195"/>
              </a:xfrm>
              <a:prstGeom prst="rect">
                <a:avLst/>
              </a:prstGeom>
              <a:solidFill>
                <a:srgbClr val="66A1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3" name="Google Shape;413;p14"/>
              <p:cNvSpPr/>
              <p:nvPr/>
            </p:nvSpPr>
            <p:spPr>
              <a:xfrm>
                <a:off x="7426671" y="5178907"/>
                <a:ext cx="206029" cy="180195"/>
              </a:xfrm>
              <a:prstGeom prst="rect">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4" name="Google Shape;414;p14"/>
              <p:cNvSpPr/>
              <p:nvPr/>
            </p:nvSpPr>
            <p:spPr>
              <a:xfrm>
                <a:off x="7632700" y="5178907"/>
                <a:ext cx="206029" cy="180195"/>
              </a:xfrm>
              <a:prstGeom prst="rect">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5" name="Google Shape;415;p14"/>
              <p:cNvSpPr/>
              <p:nvPr/>
            </p:nvSpPr>
            <p:spPr>
              <a:xfrm>
                <a:off x="7837762" y="5178907"/>
                <a:ext cx="206029" cy="180195"/>
              </a:xfrm>
              <a:prstGeom prst="rect">
                <a:avLst/>
              </a:prstGeom>
              <a:solidFill>
                <a:srgbClr val="E6E6E6"/>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6" name="Google Shape;416;p14"/>
              <p:cNvSpPr/>
              <p:nvPr/>
            </p:nvSpPr>
            <p:spPr>
              <a:xfrm>
                <a:off x="7037372" y="5355127"/>
                <a:ext cx="389299" cy="180195"/>
              </a:xfrm>
              <a:prstGeom prst="rect">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7" name="Google Shape;417;p14"/>
              <p:cNvSpPr/>
              <p:nvPr/>
            </p:nvSpPr>
            <p:spPr>
              <a:xfrm>
                <a:off x="7426671" y="5355127"/>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8" name="Google Shape;418;p14"/>
              <p:cNvSpPr/>
              <p:nvPr/>
            </p:nvSpPr>
            <p:spPr>
              <a:xfrm>
                <a:off x="7632700" y="5355127"/>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9" name="Google Shape;419;p14"/>
              <p:cNvSpPr/>
              <p:nvPr/>
            </p:nvSpPr>
            <p:spPr>
              <a:xfrm>
                <a:off x="7837762" y="5355127"/>
                <a:ext cx="206029" cy="180195"/>
              </a:xfrm>
              <a:prstGeom prst="rect">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420" name="Google Shape;420;p14"/>
            <p:cNvGrpSpPr/>
            <p:nvPr/>
          </p:nvGrpSpPr>
          <p:grpSpPr>
            <a:xfrm>
              <a:off x="1979671" y="4721609"/>
              <a:ext cx="599260" cy="769522"/>
              <a:chOff x="1763468" y="4709446"/>
              <a:chExt cx="599260" cy="769522"/>
            </a:xfrm>
          </p:grpSpPr>
          <p:pic>
            <p:nvPicPr>
              <p:cNvPr id="421" name="Google Shape;421;p14"/>
              <p:cNvPicPr preferRelativeResize="0"/>
              <p:nvPr/>
            </p:nvPicPr>
            <p:blipFill rotWithShape="1">
              <a:blip r:embed="rId3">
                <a:alphaModFix/>
              </a:blip>
              <a:srcRect b="0" l="0" r="0" t="0"/>
              <a:stretch/>
            </p:blipFill>
            <p:spPr>
              <a:xfrm>
                <a:off x="1763468" y="4709446"/>
                <a:ext cx="485395" cy="665170"/>
              </a:xfrm>
              <a:prstGeom prst="rect">
                <a:avLst/>
              </a:prstGeom>
              <a:noFill/>
              <a:ln>
                <a:noFill/>
              </a:ln>
            </p:spPr>
          </p:pic>
          <p:pic>
            <p:nvPicPr>
              <p:cNvPr id="422" name="Google Shape;422;p14"/>
              <p:cNvPicPr preferRelativeResize="0"/>
              <p:nvPr/>
            </p:nvPicPr>
            <p:blipFill rotWithShape="1">
              <a:blip r:embed="rId3">
                <a:alphaModFix/>
              </a:blip>
              <a:srcRect b="0" l="0" r="0" t="0"/>
              <a:stretch/>
            </p:blipFill>
            <p:spPr>
              <a:xfrm>
                <a:off x="1877333" y="4813798"/>
                <a:ext cx="485395" cy="665170"/>
              </a:xfrm>
              <a:prstGeom prst="rect">
                <a:avLst/>
              </a:prstGeom>
              <a:noFill/>
              <a:ln>
                <a:noFill/>
              </a:ln>
            </p:spPr>
          </p:pic>
        </p:grpSp>
      </p:gr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1" name="Shape 2481"/>
        <p:cNvGrpSpPr/>
        <p:nvPr/>
      </p:nvGrpSpPr>
      <p:grpSpPr>
        <a:xfrm>
          <a:off x="0" y="0"/>
          <a:ext cx="0" cy="0"/>
          <a:chOff x="0" y="0"/>
          <a:chExt cx="0" cy="0"/>
        </a:xfrm>
      </p:grpSpPr>
      <p:sp>
        <p:nvSpPr>
          <p:cNvPr id="2482" name="Google Shape;2482;p14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483" name="Google Shape;2483;p14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Bảng (3/5)</a:t>
            </a:r>
            <a:endParaRPr/>
          </a:p>
        </p:txBody>
      </p:sp>
      <p:sp>
        <p:nvSpPr>
          <p:cNvPr id="2484" name="Google Shape;2484;p14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85" name="Google Shape;2485;p14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bảng Hive sử dụng products.file</a:t>
            </a:r>
            <a:endParaRPr/>
          </a:p>
          <a:p>
            <a:pPr indent="-182563" lvl="1" marL="360363" rtl="0" algn="l">
              <a:lnSpc>
                <a:spcPct val="138461"/>
              </a:lnSpc>
              <a:spcBef>
                <a:spcPts val="200"/>
              </a:spcBef>
              <a:spcAft>
                <a:spcPts val="0"/>
              </a:spcAft>
              <a:buClr>
                <a:srgbClr val="262626"/>
              </a:buClr>
              <a:buSzPts val="1040"/>
              <a:buChar char="•"/>
            </a:pPr>
            <a:r>
              <a:rPr lang="en-US"/>
              <a:t>Bảng ngoài Hive : sản phẩm</a:t>
            </a:r>
            <a:endParaRPr/>
          </a:p>
          <a:p>
            <a:pPr indent="-182563" lvl="1" marL="360363" rtl="0" algn="l">
              <a:lnSpc>
                <a:spcPct val="138461"/>
              </a:lnSpc>
              <a:spcBef>
                <a:spcPts val="200"/>
              </a:spcBef>
              <a:spcAft>
                <a:spcPts val="0"/>
              </a:spcAft>
              <a:buClr>
                <a:srgbClr val="262626"/>
              </a:buClr>
              <a:buSzPts val="1040"/>
              <a:buChar char="•"/>
            </a:pPr>
            <a:r>
              <a:rPr lang="en-US"/>
              <a:t>Lược đồ bảng:</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Tạo bảng Hive 'sản phẩm'</a:t>
            </a:r>
            <a:endParaRPr/>
          </a:p>
        </p:txBody>
      </p:sp>
      <p:graphicFrame>
        <p:nvGraphicFramePr>
          <p:cNvPr id="2486" name="Google Shape;2486;p140"/>
          <p:cNvGraphicFramePr/>
          <p:nvPr/>
        </p:nvGraphicFramePr>
        <p:xfrm>
          <a:off x="930584" y="3014225"/>
          <a:ext cx="3000000" cy="3000000"/>
        </p:xfrm>
        <a:graphic>
          <a:graphicData uri="http://schemas.openxmlformats.org/drawingml/2006/table">
            <a:tbl>
              <a:tblPr>
                <a:noFill/>
                <a:tableStyleId>{1223B764-F223-4FCE-9519-C7F1BB71A7D2}</a:tableStyleId>
              </a:tblPr>
              <a:tblGrid>
                <a:gridCol w="396000"/>
                <a:gridCol w="1512000"/>
                <a:gridCol w="1044000"/>
                <a:gridCol w="396000"/>
                <a:gridCol w="1512000"/>
                <a:gridCol w="1044000"/>
              </a:tblGrid>
              <a:tr h="176450">
                <a:tc>
                  <a:txBody>
                    <a:bodyPr/>
                    <a:lstStyle/>
                    <a:p>
                      <a:pPr indent="0" lvl="0" marL="0" marR="0" rtl="0" algn="ctr">
                        <a:spcBef>
                          <a:spcPts val="0"/>
                        </a:spcBef>
                        <a:spcAft>
                          <a:spcPts val="0"/>
                        </a:spcAft>
                        <a:buNone/>
                      </a:pPr>
                      <a:r>
                        <a:t/>
                      </a:r>
                      <a:endParaRPr sz="1200">
                        <a:solidFill>
                          <a:srgbClr val="193EB0"/>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Cột</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Loại dữ</a:t>
                      </a:r>
                      <a:r>
                        <a:rPr lang="en-US" sz="1200">
                          <a:solidFill>
                            <a:srgbClr val="193EB0"/>
                          </a:solidFill>
                          <a:latin typeface="Arial"/>
                          <a:ea typeface="Arial"/>
                          <a:cs typeface="Arial"/>
                          <a:sym typeface="Arial"/>
                        </a:rPr>
                        <a:t> liệu</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Cột</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Loại</a:t>
                      </a:r>
                      <a:r>
                        <a:rPr lang="en-US" sz="1200">
                          <a:solidFill>
                            <a:srgbClr val="193EB0"/>
                          </a:solidFill>
                          <a:latin typeface="Arial"/>
                          <a:ea typeface="Arial"/>
                          <a:cs typeface="Arial"/>
                          <a:sym typeface="Arial"/>
                        </a:rPr>
                        <a:t> dữ liệu</a:t>
                      </a:r>
                      <a:endParaRPr sz="1200">
                        <a:solidFill>
                          <a:srgbClr val="193EB0"/>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r>
              <a:tr h="176450">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a:t>
                      </a:r>
                      <a:endParaRPr sz="1200">
                        <a:solidFill>
                          <a:srgbClr val="1F45BC"/>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Id</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Int</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3</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Price</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int</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05375">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2</a:t>
                      </a:r>
                      <a:endParaRPr sz="1200">
                        <a:solidFill>
                          <a:srgbClr val="1F45BC"/>
                        </a:solidFill>
                        <a:latin typeface="Arial"/>
                        <a:ea typeface="Arial"/>
                        <a:cs typeface="Arial"/>
                        <a:sym typeface="Arial"/>
                      </a:endParaRPr>
                    </a:p>
                  </a:txBody>
                  <a:tcPr marT="20725" marB="20725" marR="20725" marL="207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name</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string</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txBody>
                  <a:tcPr marT="20725" marB="20725" marR="20725" marL="207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2487" name="Google Shape;2487;p140"/>
          <p:cNvSpPr txBox="1"/>
          <p:nvPr/>
        </p:nvSpPr>
        <p:spPr>
          <a:xfrm>
            <a:off x="711199" y="4189586"/>
            <a:ext cx="7812000" cy="22365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300">
                <a:solidFill>
                  <a:srgbClr val="193EB0"/>
                </a:solidFill>
                <a:latin typeface="Arial"/>
                <a:ea typeface="Arial"/>
                <a:cs typeface="Arial"/>
                <a:sym typeface="Arial"/>
              </a:rPr>
              <a:t>CREATE EXTERNAL </a:t>
            </a:r>
            <a:r>
              <a:rPr lang="en-US" sz="1300">
                <a:solidFill>
                  <a:schemeClr val="dk1"/>
                </a:solidFill>
                <a:latin typeface="Arial"/>
                <a:ea typeface="Arial"/>
                <a:cs typeface="Arial"/>
                <a:sym typeface="Arial"/>
              </a:rPr>
              <a:t>TABLE AB_NYC_2019 (</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	id int,</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	name string,</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	price int</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ROW FORMAT DELIMITED</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FIELDS TERMINATED BY ‘,’</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LINES TERMINATED BY ‘\n’</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STORED AS TEXTFILE</a:t>
            </a:r>
            <a:endParaRPr/>
          </a:p>
          <a:p>
            <a:pPr indent="0" lvl="0" marL="180000" marR="0" rtl="0" algn="l">
              <a:spcBef>
                <a:spcPts val="0"/>
              </a:spcBef>
              <a:spcAft>
                <a:spcPts val="0"/>
              </a:spcAft>
              <a:buNone/>
            </a:pPr>
            <a:r>
              <a:rPr lang="en-US" sz="1300">
                <a:solidFill>
                  <a:srgbClr val="193EB0"/>
                </a:solidFill>
                <a:latin typeface="Arial"/>
                <a:ea typeface="Arial"/>
                <a:cs typeface="Arial"/>
                <a:sym typeface="Arial"/>
              </a:rPr>
              <a:t>LOCATION ‘/user/jsjeong/products’;</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4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494" name="Google Shape;2494;p14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Bảng (4/5)</a:t>
            </a:r>
            <a:endParaRPr/>
          </a:p>
        </p:txBody>
      </p:sp>
      <p:sp>
        <p:nvSpPr>
          <p:cNvPr id="2495" name="Google Shape;2495;p14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496" name="Google Shape;2496;p14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Bảng có chú thích, thuộc tính bảng và vị trí thay thếExample</a:t>
            </a:r>
            <a:endParaRPr/>
          </a:p>
          <a:p>
            <a:pPr indent="0" lvl="1" marL="177800" rtl="0" algn="l">
              <a:lnSpc>
                <a:spcPct val="138461"/>
              </a:lnSpc>
              <a:spcBef>
                <a:spcPts val="200"/>
              </a:spcBef>
              <a:spcAft>
                <a:spcPts val="0"/>
              </a:spcAft>
              <a:buClr>
                <a:srgbClr val="262626"/>
              </a:buClr>
              <a:buSzPts val="1040"/>
              <a:buNone/>
            </a:pPr>
            <a:r>
              <a:t/>
            </a:r>
            <a:endParaRPr/>
          </a:p>
        </p:txBody>
      </p:sp>
      <p:sp>
        <p:nvSpPr>
          <p:cNvPr id="2497" name="Google Shape;2497;p141"/>
          <p:cNvSpPr txBox="1"/>
          <p:nvPr/>
        </p:nvSpPr>
        <p:spPr>
          <a:xfrm>
            <a:off x="711198" y="2780434"/>
            <a:ext cx="7812000" cy="276692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1" marL="180000" marR="0" rtl="0" algn="l">
              <a:lnSpc>
                <a:spcPct val="114000"/>
              </a:lnSpc>
              <a:spcBef>
                <a:spcPts val="0"/>
              </a:spcBef>
              <a:spcAft>
                <a:spcPts val="0"/>
              </a:spcAft>
              <a:buClr>
                <a:srgbClr val="193EB0"/>
              </a:buClr>
              <a:buSzPts val="1300"/>
              <a:buFont typeface="Arial"/>
              <a:buNone/>
            </a:pPr>
            <a:r>
              <a:rPr b="0" i="0" lang="en-US" sz="1300" u="none" cap="none" strike="noStrike">
                <a:solidFill>
                  <a:srgbClr val="193EB0"/>
                </a:solidFill>
                <a:latin typeface="Arial"/>
                <a:ea typeface="Arial"/>
                <a:cs typeface="Arial"/>
                <a:sym typeface="Arial"/>
              </a:rPr>
              <a:t>CREATE TABLE IF NOT EXISTS </a:t>
            </a:r>
            <a:r>
              <a:rPr b="0" i="0" lang="en-US" sz="1300" u="none" cap="none" strike="noStrike">
                <a:solidFill>
                  <a:srgbClr val="000000"/>
                </a:solidFill>
                <a:latin typeface="Arial"/>
                <a:ea typeface="Arial"/>
                <a:cs typeface="Arial"/>
                <a:sym typeface="Arial"/>
              </a:rPr>
              <a:t>mydb.employees (</a:t>
            </a:r>
            <a:endParaRPr/>
          </a:p>
          <a:p>
            <a:pPr indent="0" lvl="1" marL="180000" marR="0" rtl="0" algn="l">
              <a:lnSpc>
                <a:spcPct val="114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name </a:t>
            </a:r>
            <a:r>
              <a:rPr b="0" i="0" lang="en-US" sz="1300" u="none" cap="none" strike="noStrike">
                <a:solidFill>
                  <a:schemeClr val="dk1"/>
                </a:solidFill>
                <a:latin typeface="Arial"/>
                <a:ea typeface="Arial"/>
                <a:cs typeface="Arial"/>
                <a:sym typeface="Arial"/>
              </a:rPr>
              <a:t>STRING</a:t>
            </a:r>
            <a:r>
              <a:rPr b="0" i="0" lang="en-US" sz="1300" u="none" cap="none" strike="noStrike">
                <a:solidFill>
                  <a:srgbClr val="193EB0"/>
                </a:solidFill>
                <a:latin typeface="Arial"/>
                <a:ea typeface="Arial"/>
                <a:cs typeface="Arial"/>
                <a:sym typeface="Arial"/>
              </a:rPr>
              <a:t> COMMENT </a:t>
            </a:r>
            <a:r>
              <a:rPr b="0" i="0" lang="en-US" sz="1300" u="none" cap="none" strike="noStrike">
                <a:solidFill>
                  <a:srgbClr val="000000"/>
                </a:solidFill>
                <a:latin typeface="Arial"/>
                <a:ea typeface="Arial"/>
                <a:cs typeface="Arial"/>
                <a:sym typeface="Arial"/>
              </a:rPr>
              <a:t>'Employee name’,</a:t>
            </a:r>
            <a:endParaRPr/>
          </a:p>
          <a:p>
            <a:pPr indent="0" lvl="1" marL="180000" marR="0" rtl="0" algn="l">
              <a:lnSpc>
                <a:spcPct val="114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salary</a:t>
            </a:r>
            <a:r>
              <a:rPr b="0" i="0" lang="en-US" sz="1300" u="none" cap="none" strike="noStrike">
                <a:solidFill>
                  <a:schemeClr val="dk1"/>
                </a:solidFill>
                <a:latin typeface="Arial"/>
                <a:ea typeface="Arial"/>
                <a:cs typeface="Arial"/>
                <a:sym typeface="Arial"/>
              </a:rPr>
              <a:t> FLOAT</a:t>
            </a:r>
            <a:r>
              <a:rPr b="0" i="0" lang="en-US" sz="1300" u="none" cap="none" strike="noStrike">
                <a:solidFill>
                  <a:srgbClr val="193EB0"/>
                </a:solidFill>
                <a:latin typeface="Arial"/>
                <a:ea typeface="Arial"/>
                <a:cs typeface="Arial"/>
                <a:sym typeface="Arial"/>
              </a:rPr>
              <a:t>  COMMENT </a:t>
            </a:r>
            <a:r>
              <a:rPr b="0" i="0" lang="en-US" sz="1300" u="none" cap="none" strike="noStrike">
                <a:solidFill>
                  <a:srgbClr val="000000"/>
                </a:solidFill>
                <a:latin typeface="Arial"/>
                <a:ea typeface="Arial"/>
                <a:cs typeface="Arial"/>
                <a:sym typeface="Arial"/>
              </a:rPr>
              <a:t>'Employee salary’,</a:t>
            </a:r>
            <a:endParaRPr/>
          </a:p>
          <a:p>
            <a:pPr indent="0" lvl="1" marL="180000" marR="0" rtl="0" algn="l">
              <a:lnSpc>
                <a:spcPct val="114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subordinates </a:t>
            </a:r>
            <a:r>
              <a:rPr b="0" i="0" lang="en-US" sz="1300" u="none" cap="none" strike="noStrike">
                <a:solidFill>
                  <a:schemeClr val="dk1"/>
                </a:solidFill>
                <a:latin typeface="Arial"/>
                <a:ea typeface="Arial"/>
                <a:cs typeface="Arial"/>
                <a:sym typeface="Arial"/>
              </a:rPr>
              <a:t>ARRAY&lt;STRING&gt; </a:t>
            </a:r>
            <a:r>
              <a:rPr b="0" i="0" lang="en-US" sz="1300" u="none" cap="none" strike="noStrike">
                <a:solidFill>
                  <a:srgbClr val="193EB0"/>
                </a:solidFill>
                <a:latin typeface="Arial"/>
                <a:ea typeface="Arial"/>
                <a:cs typeface="Arial"/>
                <a:sym typeface="Arial"/>
              </a:rPr>
              <a:t>COMMENT </a:t>
            </a:r>
            <a:r>
              <a:rPr b="0" i="0" lang="en-US" sz="1300" u="none" cap="none" strike="noStrike">
                <a:solidFill>
                  <a:srgbClr val="000000"/>
                </a:solidFill>
                <a:latin typeface="Arial"/>
                <a:ea typeface="Arial"/>
                <a:cs typeface="Arial"/>
                <a:sym typeface="Arial"/>
              </a:rPr>
              <a:t>'Names of subordinates’,</a:t>
            </a:r>
            <a:endParaRPr/>
          </a:p>
          <a:p>
            <a:pPr indent="0" lvl="1" marL="180000" marR="0" rtl="0" algn="l">
              <a:lnSpc>
                <a:spcPct val="114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deductions </a:t>
            </a:r>
            <a:r>
              <a:rPr b="0" i="0" lang="en-US" sz="1300" u="none" cap="none" strike="noStrike">
                <a:solidFill>
                  <a:schemeClr val="dk1"/>
                </a:solidFill>
                <a:latin typeface="Arial"/>
                <a:ea typeface="Arial"/>
                <a:cs typeface="Arial"/>
                <a:sym typeface="Arial"/>
              </a:rPr>
              <a:t>MAP&lt;STRING, FLOAT&gt; </a:t>
            </a:r>
            <a:r>
              <a:rPr b="0" i="0" lang="en-US" sz="1300" u="none" cap="none" strike="noStrike">
                <a:solidFill>
                  <a:srgbClr val="193EB0"/>
                </a:solidFill>
                <a:latin typeface="Arial"/>
                <a:ea typeface="Arial"/>
                <a:cs typeface="Arial"/>
                <a:sym typeface="Arial"/>
              </a:rPr>
              <a:t>COMMENT </a:t>
            </a:r>
            <a:r>
              <a:rPr b="0" i="0" lang="en-US" sz="1300" u="none" cap="none" strike="noStrike">
                <a:solidFill>
                  <a:srgbClr val="000000"/>
                </a:solidFill>
                <a:latin typeface="Arial"/>
                <a:ea typeface="Arial"/>
                <a:cs typeface="Arial"/>
                <a:sym typeface="Arial"/>
              </a:rPr>
              <a:t>'Keys are deductions names, values are percentages’, </a:t>
            </a:r>
            <a:endParaRPr/>
          </a:p>
          <a:p>
            <a:pPr indent="0" lvl="1" marL="180000" marR="0" rtl="0" algn="l">
              <a:lnSpc>
                <a:spcPct val="114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       address </a:t>
            </a:r>
            <a:r>
              <a:rPr b="0" i="0" lang="en-US" sz="1300" u="none" cap="none" strike="noStrike">
                <a:solidFill>
                  <a:schemeClr val="dk1"/>
                </a:solidFill>
                <a:latin typeface="Arial"/>
                <a:ea typeface="Arial"/>
                <a:cs typeface="Arial"/>
                <a:sym typeface="Arial"/>
              </a:rPr>
              <a:t>STRUCT&lt;street:STRING, city:STRING, state:STRING, zip:INT&gt; </a:t>
            </a:r>
            <a:r>
              <a:rPr b="0" i="0" lang="en-US" sz="1300" u="none" cap="none" strike="noStrike">
                <a:solidFill>
                  <a:srgbClr val="193EB0"/>
                </a:solidFill>
                <a:latin typeface="Arial"/>
                <a:ea typeface="Arial"/>
                <a:cs typeface="Arial"/>
                <a:sym typeface="Arial"/>
              </a:rPr>
              <a:t>COMMENT</a:t>
            </a:r>
            <a:r>
              <a:rPr b="0" i="0" lang="en-US" sz="1300" u="none" cap="none" strike="noStrike">
                <a:solidFill>
                  <a:srgbClr val="00B0F0"/>
                </a:solidFill>
                <a:latin typeface="Arial"/>
                <a:ea typeface="Arial"/>
                <a:cs typeface="Arial"/>
                <a:sym typeface="Arial"/>
              </a:rPr>
              <a:t> </a:t>
            </a:r>
            <a:r>
              <a:rPr b="0" i="0" lang="en-US" sz="1300" u="none" cap="none" strike="noStrike">
                <a:solidFill>
                  <a:srgbClr val="000000"/>
                </a:solidFill>
                <a:latin typeface="Arial"/>
                <a:ea typeface="Arial"/>
                <a:cs typeface="Arial"/>
                <a:sym typeface="Arial"/>
              </a:rPr>
              <a:t>'Home address’</a:t>
            </a:r>
            <a:endParaRPr/>
          </a:p>
          <a:p>
            <a:pPr indent="0" lvl="1" marL="180000" marR="0" rtl="0" algn="l">
              <a:lnSpc>
                <a:spcPct val="114000"/>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t>
            </a:r>
            <a:endParaRPr/>
          </a:p>
          <a:p>
            <a:pPr indent="0" lvl="1" marL="180000" marR="0" rtl="0" algn="l">
              <a:lnSpc>
                <a:spcPct val="114000"/>
              </a:lnSpc>
              <a:spcBef>
                <a:spcPts val="0"/>
              </a:spcBef>
              <a:spcAft>
                <a:spcPts val="0"/>
              </a:spcAft>
              <a:buClr>
                <a:srgbClr val="193EB0"/>
              </a:buClr>
              <a:buSzPts val="1300"/>
              <a:buFont typeface="Arial"/>
              <a:buNone/>
            </a:pPr>
            <a:r>
              <a:rPr b="0" i="0" lang="en-US" sz="1300" u="none" cap="none" strike="noStrike">
                <a:solidFill>
                  <a:srgbClr val="193EB0"/>
                </a:solidFill>
                <a:latin typeface="Arial"/>
                <a:ea typeface="Arial"/>
                <a:cs typeface="Arial"/>
                <a:sym typeface="Arial"/>
              </a:rPr>
              <a:t>COMMENT</a:t>
            </a:r>
            <a:r>
              <a:rPr b="0" i="0" lang="en-US" sz="1300" u="none" cap="none" strike="noStrike">
                <a:solidFill>
                  <a:srgbClr val="000000"/>
                </a:solidFill>
                <a:latin typeface="Arial"/>
                <a:ea typeface="Arial"/>
                <a:cs typeface="Arial"/>
                <a:sym typeface="Arial"/>
              </a:rPr>
              <a:t> 'Description of the table’</a:t>
            </a:r>
            <a:endParaRPr/>
          </a:p>
          <a:p>
            <a:pPr indent="0" lvl="1" marL="180000" marR="0" rtl="0" algn="l">
              <a:lnSpc>
                <a:spcPct val="114000"/>
              </a:lnSpc>
              <a:spcBef>
                <a:spcPts val="0"/>
              </a:spcBef>
              <a:spcAft>
                <a:spcPts val="0"/>
              </a:spcAft>
              <a:buClr>
                <a:srgbClr val="193EB0"/>
              </a:buClr>
              <a:buSzPts val="1300"/>
              <a:buFont typeface="Arial"/>
              <a:buNone/>
            </a:pPr>
            <a:r>
              <a:rPr b="0" i="0" lang="en-US" sz="1300" u="none" cap="none" strike="noStrike">
                <a:solidFill>
                  <a:srgbClr val="193EB0"/>
                </a:solidFill>
                <a:latin typeface="Arial"/>
                <a:ea typeface="Arial"/>
                <a:cs typeface="Arial"/>
                <a:sym typeface="Arial"/>
              </a:rPr>
              <a:t>TBLPROPERTIES</a:t>
            </a:r>
            <a:r>
              <a:rPr b="0" i="0" lang="en-US" sz="1300" u="none" cap="none" strike="noStrike">
                <a:solidFill>
                  <a:srgbClr val="000000"/>
                </a:solidFill>
                <a:latin typeface="Arial"/>
                <a:ea typeface="Arial"/>
                <a:cs typeface="Arial"/>
                <a:sym typeface="Arial"/>
              </a:rPr>
              <a:t> ('creator'='me', 'created_at'=‘2021-07-02 10:00:00', ...) </a:t>
            </a:r>
            <a:endParaRPr/>
          </a:p>
          <a:p>
            <a:pPr indent="0" lvl="1" marL="180000" marR="0" rtl="0" algn="l">
              <a:lnSpc>
                <a:spcPct val="114000"/>
              </a:lnSpc>
              <a:spcBef>
                <a:spcPts val="0"/>
              </a:spcBef>
              <a:spcAft>
                <a:spcPts val="0"/>
              </a:spcAft>
              <a:buClr>
                <a:srgbClr val="193EB0"/>
              </a:buClr>
              <a:buSzPts val="1300"/>
              <a:buFont typeface="Arial"/>
              <a:buNone/>
            </a:pPr>
            <a:r>
              <a:rPr b="0" i="0" lang="en-US" sz="1300" u="none" cap="none" strike="noStrike">
                <a:solidFill>
                  <a:srgbClr val="193EB0"/>
                </a:solidFill>
                <a:latin typeface="Arial"/>
                <a:ea typeface="Arial"/>
                <a:cs typeface="Arial"/>
                <a:sym typeface="Arial"/>
              </a:rPr>
              <a:t>LOCATION</a:t>
            </a:r>
            <a:r>
              <a:rPr b="0" i="0" lang="en-US" sz="1300" u="none" cap="none" strike="noStrike">
                <a:solidFill>
                  <a:srgbClr val="000000"/>
                </a:solidFill>
                <a:latin typeface="Arial"/>
                <a:ea typeface="Arial"/>
                <a:cs typeface="Arial"/>
                <a:sym typeface="Arial"/>
              </a:rPr>
              <a:t> '/user/hive/warehouse/mydb.db/employees';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2" name="Shape 2502"/>
        <p:cNvGrpSpPr/>
        <p:nvPr/>
      </p:nvGrpSpPr>
      <p:grpSpPr>
        <a:xfrm>
          <a:off x="0" y="0"/>
          <a:ext cx="0" cy="0"/>
          <a:chOff x="0" y="0"/>
          <a:chExt cx="0" cy="0"/>
        </a:xfrm>
      </p:grpSpPr>
      <p:sp>
        <p:nvSpPr>
          <p:cNvPr id="2503" name="Google Shape;2503;p14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504" name="Google Shape;2504;p14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Bảng (5/5)</a:t>
            </a:r>
            <a:endParaRPr/>
          </a:p>
        </p:txBody>
      </p:sp>
      <p:sp>
        <p:nvSpPr>
          <p:cNvPr id="2505" name="Google Shape;2505;p14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06" name="Google Shape;2506;p142"/>
          <p:cNvSpPr txBox="1"/>
          <p:nvPr>
            <p:ph idx="4" type="body"/>
          </p:nvPr>
        </p:nvSpPr>
        <p:spPr>
          <a:xfrm>
            <a:off x="535872" y="2226568"/>
            <a:ext cx="8796528" cy="775503"/>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Sao chép lược đồ của một bảng.</a:t>
            </a:r>
            <a:endParaRPr/>
          </a:p>
          <a:p>
            <a:pPr indent="-177800" lvl="0" marL="177800" rtl="0" algn="l">
              <a:lnSpc>
                <a:spcPct val="128571"/>
              </a:lnSpc>
              <a:spcBef>
                <a:spcPts val="1000"/>
              </a:spcBef>
              <a:spcAft>
                <a:spcPts val="0"/>
              </a:spcAft>
              <a:buClr>
                <a:srgbClr val="262626"/>
              </a:buClr>
              <a:buSzPts val="1400"/>
              <a:buFont typeface="Arial"/>
              <a:buChar char="•"/>
            </a:pPr>
            <a:r>
              <a:rPr lang="en-US"/>
              <a:t>Bạn cũng có thể thay đổi vị trí tạo bảng. Không có thuộc tính nào khác có thể được sửa đổi và tuân theo bảng gốc.</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16523" lvl="1" marL="360363" rtl="0" algn="l">
              <a:lnSpc>
                <a:spcPct val="138461"/>
              </a:lnSpc>
              <a:spcBef>
                <a:spcPts val="2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182563" lvl="1" marL="360363" rtl="0" algn="l">
              <a:lnSpc>
                <a:spcPct val="138461"/>
              </a:lnSpc>
              <a:spcBef>
                <a:spcPts val="200"/>
              </a:spcBef>
              <a:spcAft>
                <a:spcPts val="0"/>
              </a:spcAft>
              <a:buClr>
                <a:srgbClr val="262626"/>
              </a:buClr>
              <a:buSzPts val="1040"/>
              <a:buChar char="•"/>
            </a:pPr>
            <a:r>
              <a:rPr lang="en-US"/>
              <a:t>Hiển thị danh sách các bảng từ cơ sở dữ liệu hiện tại hoặc cơ sở dữ liệu khác</a:t>
            </a:r>
            <a:endParaRPr/>
          </a:p>
          <a:p>
            <a:pPr indent="-116523" lvl="1" marL="360363" rtl="0" algn="l">
              <a:lnSpc>
                <a:spcPct val="138461"/>
              </a:lnSpc>
              <a:spcBef>
                <a:spcPts val="2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2507" name="Google Shape;2507;p142"/>
          <p:cNvSpPr txBox="1"/>
          <p:nvPr/>
        </p:nvSpPr>
        <p:spPr>
          <a:xfrm>
            <a:off x="711199" y="3358259"/>
            <a:ext cx="7812000" cy="86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1" marL="180000" marR="0" rtl="0" algn="l">
              <a:spcBef>
                <a:spcPts val="0"/>
              </a:spcBef>
              <a:spcAft>
                <a:spcPts val="0"/>
              </a:spcAft>
              <a:buNone/>
            </a:pPr>
            <a:r>
              <a:rPr b="0" i="0" lang="en-US" sz="1400" u="none" cap="none" strike="noStrike">
                <a:solidFill>
                  <a:srgbClr val="193EB0"/>
                </a:solidFill>
                <a:latin typeface="Arial"/>
                <a:ea typeface="Arial"/>
                <a:cs typeface="Arial"/>
                <a:sym typeface="Arial"/>
              </a:rPr>
              <a:t>CREATE TABLE IF NOT EXISTS </a:t>
            </a:r>
            <a:r>
              <a:rPr b="0" i="0" lang="en-US" sz="1400" u="none" cap="none" strike="noStrike">
                <a:solidFill>
                  <a:schemeClr val="dk1"/>
                </a:solidFill>
                <a:latin typeface="Arial"/>
                <a:ea typeface="Arial"/>
                <a:cs typeface="Arial"/>
                <a:sym typeface="Arial"/>
              </a:rPr>
              <a:t>mydb.employees2</a:t>
            </a:r>
            <a:endParaRPr/>
          </a:p>
          <a:p>
            <a:pPr indent="0" lvl="1" marL="180000" marR="0" rtl="0" algn="l">
              <a:spcBef>
                <a:spcPts val="0"/>
              </a:spcBef>
              <a:spcAft>
                <a:spcPts val="0"/>
              </a:spcAft>
              <a:buNone/>
            </a:pPr>
            <a:r>
              <a:rPr b="0" i="0" lang="en-US" sz="1400" u="none" cap="none" strike="noStrike">
                <a:solidFill>
                  <a:srgbClr val="193EB0"/>
                </a:solidFill>
                <a:latin typeface="Arial"/>
                <a:ea typeface="Arial"/>
                <a:cs typeface="Arial"/>
                <a:sym typeface="Arial"/>
              </a:rPr>
              <a:t>LIKE</a:t>
            </a:r>
            <a:r>
              <a:rPr b="0" i="0" lang="en-US" sz="1400" u="none" cap="none" strike="noStrike">
                <a:solidFill>
                  <a:schemeClr val="dk1"/>
                </a:solidFill>
                <a:latin typeface="Arial"/>
                <a:ea typeface="Arial"/>
                <a:cs typeface="Arial"/>
                <a:sym typeface="Arial"/>
              </a:rPr>
              <a:t> mydb.employees</a:t>
            </a:r>
            <a:endParaRPr/>
          </a:p>
          <a:p>
            <a:pPr indent="0" lvl="1" marL="180000" marR="0" rtl="0" algn="l">
              <a:spcBef>
                <a:spcPts val="0"/>
              </a:spcBef>
              <a:spcAft>
                <a:spcPts val="0"/>
              </a:spcAft>
              <a:buNone/>
            </a:pPr>
            <a:r>
              <a:rPr b="0" i="0" lang="en-US" sz="1400" u="none" cap="none" strike="noStrike">
                <a:solidFill>
                  <a:srgbClr val="193EB0"/>
                </a:solidFill>
                <a:latin typeface="Arial"/>
                <a:ea typeface="Arial"/>
                <a:cs typeface="Arial"/>
                <a:sym typeface="Arial"/>
              </a:rPr>
              <a:t>LOCATION</a:t>
            </a:r>
            <a:r>
              <a:rPr b="0" i="0" lang="en-US" sz="1400" u="none" cap="none" strike="noStrike">
                <a:solidFill>
                  <a:schemeClr val="dk1"/>
                </a:solidFill>
                <a:latin typeface="Arial"/>
                <a:ea typeface="Arial"/>
                <a:cs typeface="Arial"/>
                <a:sym typeface="Arial"/>
              </a:rPr>
              <a:t> /my/preferred/location;</a:t>
            </a:r>
            <a:endParaRPr/>
          </a:p>
        </p:txBody>
      </p:sp>
      <p:sp>
        <p:nvSpPr>
          <p:cNvPr id="2508" name="Google Shape;2508;p142"/>
          <p:cNvSpPr txBox="1"/>
          <p:nvPr/>
        </p:nvSpPr>
        <p:spPr>
          <a:xfrm>
            <a:off x="669524" y="5318687"/>
            <a:ext cx="3600000" cy="13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hive&gt; </a:t>
            </a:r>
            <a:r>
              <a:rPr b="0" i="0" lang="en-US" sz="1400" u="none" cap="none" strike="noStrike">
                <a:solidFill>
                  <a:srgbClr val="193EB0"/>
                </a:solidFill>
                <a:latin typeface="Arial"/>
                <a:ea typeface="Arial"/>
                <a:cs typeface="Arial"/>
                <a:sym typeface="Arial"/>
              </a:rPr>
              <a:t>USE</a:t>
            </a:r>
            <a:r>
              <a:rPr b="0" i="0" lang="en-US" sz="1400" u="none" cap="none" strike="noStrike">
                <a:solidFill>
                  <a:schemeClr val="dk1"/>
                </a:solidFill>
                <a:latin typeface="Arial"/>
                <a:ea typeface="Arial"/>
                <a:cs typeface="Arial"/>
                <a:sym typeface="Arial"/>
              </a:rPr>
              <a:t> mydb;</a:t>
            </a:r>
            <a:endParaRPr/>
          </a:p>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hive&gt; </a:t>
            </a:r>
            <a:r>
              <a:rPr b="0" i="0" lang="en-US" sz="1400" u="none" cap="none" strike="noStrike">
                <a:solidFill>
                  <a:srgbClr val="193EB0"/>
                </a:solidFill>
                <a:latin typeface="Arial"/>
                <a:ea typeface="Arial"/>
                <a:cs typeface="Arial"/>
                <a:sym typeface="Arial"/>
              </a:rPr>
              <a:t>SHOWTABLES</a:t>
            </a:r>
            <a:r>
              <a:rPr b="0" i="0" lang="en-US" sz="1400" u="none" cap="none" strike="noStrike">
                <a:solidFill>
                  <a:schemeClr val="dk1"/>
                </a:solidFill>
                <a:latin typeface="Arial"/>
                <a:ea typeface="Arial"/>
                <a:cs typeface="Arial"/>
                <a:sym typeface="Arial"/>
              </a:rPr>
              <a:t>; </a:t>
            </a:r>
            <a:endParaRPr/>
          </a:p>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employees</a:t>
            </a:r>
            <a:endParaRPr/>
          </a:p>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table1</a:t>
            </a:r>
            <a:endParaRPr/>
          </a:p>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table2</a:t>
            </a:r>
            <a:endParaRPr/>
          </a:p>
        </p:txBody>
      </p:sp>
      <p:sp>
        <p:nvSpPr>
          <p:cNvPr id="2509" name="Google Shape;2509;p142"/>
          <p:cNvSpPr txBox="1"/>
          <p:nvPr/>
        </p:nvSpPr>
        <p:spPr>
          <a:xfrm>
            <a:off x="4923199" y="5318687"/>
            <a:ext cx="3600000" cy="13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hive&gt; </a:t>
            </a:r>
            <a:r>
              <a:rPr b="0" i="0" lang="en-US" sz="1400" u="none" cap="none" strike="noStrike">
                <a:solidFill>
                  <a:srgbClr val="193EB0"/>
                </a:solidFill>
                <a:latin typeface="Arial"/>
                <a:ea typeface="Arial"/>
                <a:cs typeface="Arial"/>
                <a:sym typeface="Arial"/>
              </a:rPr>
              <a:t>USE</a:t>
            </a:r>
            <a:r>
              <a:rPr b="0" i="0" lang="en-US" sz="1400" u="none" cap="none" strike="noStrike">
                <a:solidFill>
                  <a:schemeClr val="dk1"/>
                </a:solidFill>
                <a:latin typeface="Arial"/>
                <a:ea typeface="Arial"/>
                <a:cs typeface="Arial"/>
                <a:sym typeface="Arial"/>
              </a:rPr>
              <a:t> default;</a:t>
            </a:r>
            <a:endParaRPr/>
          </a:p>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hive&gt; </a:t>
            </a:r>
            <a:r>
              <a:rPr b="0" i="0" lang="en-US" sz="1400" u="none" cap="none" strike="noStrike">
                <a:solidFill>
                  <a:srgbClr val="193EB0"/>
                </a:solidFill>
                <a:latin typeface="Arial"/>
                <a:ea typeface="Arial"/>
                <a:cs typeface="Arial"/>
                <a:sym typeface="Arial"/>
              </a:rPr>
              <a:t>SHOWTABLES IN </a:t>
            </a:r>
            <a:r>
              <a:rPr b="0" i="0" lang="en-US" sz="1400" u="none" cap="none" strike="noStrike">
                <a:solidFill>
                  <a:schemeClr val="dk1"/>
                </a:solidFill>
                <a:latin typeface="Arial"/>
                <a:ea typeface="Arial"/>
                <a:cs typeface="Arial"/>
                <a:sym typeface="Arial"/>
              </a:rPr>
              <a:t>mydb;</a:t>
            </a:r>
            <a:endParaRPr/>
          </a:p>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employees</a:t>
            </a:r>
            <a:endParaRPr/>
          </a:p>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table1</a:t>
            </a:r>
            <a:endParaRPr/>
          </a:p>
          <a:p>
            <a:pPr indent="0" lvl="1" marL="180000" marR="0" rtl="0" algn="l">
              <a:spcBef>
                <a:spcPts val="0"/>
              </a:spcBef>
              <a:spcAft>
                <a:spcPts val="0"/>
              </a:spcAft>
              <a:buNone/>
            </a:pPr>
            <a:r>
              <a:rPr b="0" i="0" lang="en-US" sz="1400" u="none" cap="none" strike="noStrike">
                <a:solidFill>
                  <a:schemeClr val="dk1"/>
                </a:solidFill>
                <a:latin typeface="Arial"/>
                <a:ea typeface="Arial"/>
                <a:cs typeface="Arial"/>
                <a:sym typeface="Arial"/>
              </a:rPr>
              <a:t>table2</a:t>
            </a:r>
            <a:endParaRPr/>
          </a:p>
        </p:txBody>
      </p:sp>
      <p:sp>
        <p:nvSpPr>
          <p:cNvPr id="2510" name="Google Shape;2510;p142"/>
          <p:cNvSpPr txBox="1"/>
          <p:nvPr/>
        </p:nvSpPr>
        <p:spPr>
          <a:xfrm>
            <a:off x="4436061" y="4971000"/>
            <a:ext cx="32062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193EB0"/>
                </a:solidFill>
                <a:latin typeface="Arial"/>
                <a:ea typeface="Arial"/>
                <a:cs typeface="Arial"/>
                <a:sym typeface="Arial"/>
              </a:rPr>
              <a:t>=</a:t>
            </a:r>
            <a:endParaRPr b="1" sz="3200">
              <a:solidFill>
                <a:srgbClr val="193EB0"/>
              </a:solidFill>
              <a:latin typeface="Arial"/>
              <a:ea typeface="Arial"/>
              <a:cs typeface="Arial"/>
              <a:sym typeface="Arial"/>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5" name="Shape 2515"/>
        <p:cNvGrpSpPr/>
        <p:nvPr/>
      </p:nvGrpSpPr>
      <p:grpSpPr>
        <a:xfrm>
          <a:off x="0" y="0"/>
          <a:ext cx="0" cy="0"/>
          <a:chOff x="0" y="0"/>
          <a:chExt cx="0" cy="0"/>
        </a:xfrm>
      </p:grpSpPr>
      <p:sp>
        <p:nvSpPr>
          <p:cNvPr id="2516" name="Google Shape;2516;p14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517" name="Google Shape;2517;p14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DESCRIBE Table (MÔ TẢ Bảng)</a:t>
            </a:r>
            <a:endParaRPr/>
          </a:p>
        </p:txBody>
      </p:sp>
      <p:sp>
        <p:nvSpPr>
          <p:cNvPr id="2518" name="Google Shape;2518;p14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19" name="Google Shape;2519;p14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Hiển thị thông tin bảng.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Hiển thị chi tiết thông tin bảng</a:t>
            </a:r>
            <a:endParaRPr/>
          </a:p>
        </p:txBody>
      </p:sp>
      <p:sp>
        <p:nvSpPr>
          <p:cNvPr id="2520" name="Google Shape;2520;p143"/>
          <p:cNvSpPr txBox="1"/>
          <p:nvPr/>
        </p:nvSpPr>
        <p:spPr>
          <a:xfrm>
            <a:off x="711199" y="2551832"/>
            <a:ext cx="7812000" cy="48941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7F7F7F"/>
                </a:solidFill>
                <a:latin typeface="Arial"/>
                <a:ea typeface="Arial"/>
                <a:cs typeface="Arial"/>
                <a:sym typeface="Arial"/>
              </a:rPr>
              <a:t>&gt;</a:t>
            </a: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DESCRIBE </a:t>
            </a:r>
            <a:r>
              <a:rPr lang="en-US" sz="1400">
                <a:solidFill>
                  <a:schemeClr val="dk1"/>
                </a:solidFill>
                <a:latin typeface="Arial"/>
                <a:ea typeface="Arial"/>
                <a:cs typeface="Arial"/>
                <a:sym typeface="Arial"/>
              </a:rPr>
              <a:t>&lt;TBL_NAME&gt;  </a:t>
            </a:r>
            <a:r>
              <a:rPr lang="en-US" sz="1400">
                <a:solidFill>
                  <a:srgbClr val="92D050"/>
                </a:solidFill>
                <a:latin typeface="Arial"/>
                <a:ea typeface="Arial"/>
                <a:cs typeface="Arial"/>
                <a:sym typeface="Arial"/>
              </a:rPr>
              <a:t>// (or) DESC &lt;TBL_NAME&gt;</a:t>
            </a:r>
            <a:endParaRPr/>
          </a:p>
        </p:txBody>
      </p:sp>
      <p:sp>
        <p:nvSpPr>
          <p:cNvPr id="2521" name="Google Shape;2521;p143"/>
          <p:cNvSpPr txBox="1"/>
          <p:nvPr/>
        </p:nvSpPr>
        <p:spPr>
          <a:xfrm>
            <a:off x="711199" y="5365302"/>
            <a:ext cx="7812000" cy="48941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7F7F7F"/>
                </a:solidFill>
                <a:latin typeface="Arial"/>
                <a:ea typeface="Arial"/>
                <a:cs typeface="Arial"/>
                <a:sym typeface="Arial"/>
              </a:rPr>
              <a:t>&gt;</a:t>
            </a: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DESCRIBE</a:t>
            </a: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FORMATTED</a:t>
            </a:r>
            <a:r>
              <a:rPr lang="en-US" sz="1400">
                <a:solidFill>
                  <a:schemeClr val="dk1"/>
                </a:solidFill>
                <a:latin typeface="Arial"/>
                <a:ea typeface="Arial"/>
                <a:cs typeface="Arial"/>
                <a:sym typeface="Arial"/>
              </a:rPr>
              <a:t> &lt;TBL_NAME&gt;  </a:t>
            </a:r>
            <a:r>
              <a:rPr lang="en-US" sz="1400">
                <a:solidFill>
                  <a:srgbClr val="92D050"/>
                </a:solidFill>
                <a:latin typeface="Arial"/>
                <a:ea typeface="Arial"/>
                <a:cs typeface="Arial"/>
                <a:sym typeface="Arial"/>
              </a:rPr>
              <a:t>// (or) DESC FORMATTED  &lt;TBL_NAME&gt;</a:t>
            </a:r>
            <a:endParaRPr/>
          </a:p>
        </p:txBody>
      </p:sp>
      <p:sp>
        <p:nvSpPr>
          <p:cNvPr id="2522" name="Google Shape;2522;p143"/>
          <p:cNvSpPr txBox="1"/>
          <p:nvPr/>
        </p:nvSpPr>
        <p:spPr>
          <a:xfrm>
            <a:off x="711199" y="3157547"/>
            <a:ext cx="7812000" cy="145255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23" name="Google Shape;2523;p143"/>
          <p:cNvSpPr txBox="1"/>
          <p:nvPr/>
        </p:nvSpPr>
        <p:spPr>
          <a:xfrm>
            <a:off x="711199" y="4610101"/>
            <a:ext cx="781200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&lt;Mô tả sản phẩm&gt;</a:t>
            </a:r>
            <a:endParaRPr/>
          </a:p>
        </p:txBody>
      </p:sp>
      <p:graphicFrame>
        <p:nvGraphicFramePr>
          <p:cNvPr id="2524" name="Google Shape;2524;p143"/>
          <p:cNvGraphicFramePr/>
          <p:nvPr/>
        </p:nvGraphicFramePr>
        <p:xfrm>
          <a:off x="922983" y="3332788"/>
          <a:ext cx="3000000" cy="3000000"/>
        </p:xfrm>
        <a:graphic>
          <a:graphicData uri="http://schemas.openxmlformats.org/drawingml/2006/table">
            <a:tbl>
              <a:tblPr bandRow="1" firstRow="1">
                <a:noFill/>
                <a:tableStyleId>{F5026A60-8AA6-43BD-A47F-B19B4713E4A2}</a:tableStyleId>
              </a:tblPr>
              <a:tblGrid>
                <a:gridCol w="1269300"/>
                <a:gridCol w="1269300"/>
                <a:gridCol w="1298875"/>
              </a:tblGrid>
              <a:tr h="308350">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col_name</a:t>
                      </a:r>
                      <a:endParaRPr b="0" sz="1400">
                        <a:solidFill>
                          <a:schemeClr val="dk1"/>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data_type</a:t>
                      </a:r>
                      <a:endParaRPr b="0" sz="1400">
                        <a:solidFill>
                          <a:schemeClr val="dk1"/>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comment</a:t>
                      </a:r>
                      <a:endParaRPr b="0" sz="1400">
                        <a:solidFill>
                          <a:schemeClr val="dk1"/>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777125">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id</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name</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price</a:t>
                      </a:r>
                      <a:endParaRPr sz="1400">
                        <a:solidFill>
                          <a:schemeClr val="dk1"/>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int</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string</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int</a:t>
                      </a:r>
                      <a:endParaRPr sz="1400">
                        <a:solidFill>
                          <a:schemeClr val="dk1"/>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9" name="Shape 2529"/>
        <p:cNvGrpSpPr/>
        <p:nvPr/>
      </p:nvGrpSpPr>
      <p:grpSpPr>
        <a:xfrm>
          <a:off x="0" y="0"/>
          <a:ext cx="0" cy="0"/>
          <a:chOff x="0" y="0"/>
          <a:chExt cx="0" cy="0"/>
        </a:xfrm>
      </p:grpSpPr>
      <p:sp>
        <p:nvSpPr>
          <p:cNvPr id="2530" name="Google Shape;2530;p14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531" name="Google Shape;2531;p1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Bảng DROP &amp; Bảng ALTER</a:t>
            </a:r>
            <a:endParaRPr/>
          </a:p>
        </p:txBody>
      </p:sp>
      <p:sp>
        <p:nvSpPr>
          <p:cNvPr id="2532" name="Google Shape;2532;p1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33" name="Google Shape;2533;p14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‘sản phẩm’ bảng drop</a:t>
            </a:r>
            <a:endParaRPr/>
          </a:p>
          <a:p>
            <a:pPr indent="-182563" lvl="1" marL="360363" rtl="0" algn="l">
              <a:lnSpc>
                <a:spcPct val="138461"/>
              </a:lnSpc>
              <a:spcBef>
                <a:spcPts val="200"/>
              </a:spcBef>
              <a:spcAft>
                <a:spcPts val="0"/>
              </a:spcAft>
              <a:buClr>
                <a:srgbClr val="262626"/>
              </a:buClr>
              <a:buSzPts val="1040"/>
              <a:buChar char="•"/>
            </a:pPr>
            <a:r>
              <a:rPr lang="en-US"/>
              <a:t>Trong trường hợp bảng bên ngoài, ngay cả khi bảng bị xóa, thư mục trong HDFS vẫn không bị xóa</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‘sản phẩm’ bảng alter</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82563" lvl="1" marL="360363" rtl="0" algn="l">
              <a:lnSpc>
                <a:spcPct val="138461"/>
              </a:lnSpc>
              <a:spcBef>
                <a:spcPts val="200"/>
              </a:spcBef>
              <a:spcAft>
                <a:spcPts val="0"/>
              </a:spcAft>
              <a:buClr>
                <a:srgbClr val="262626"/>
              </a:buClr>
              <a:buSzPts val="1040"/>
              <a:buChar char="•"/>
            </a:pPr>
            <a:r>
              <a:rPr lang="en-US"/>
              <a:t>Xóa hoặc thay thế các cột</a:t>
            </a:r>
            <a:endParaRPr/>
          </a:p>
        </p:txBody>
      </p:sp>
      <p:sp>
        <p:nvSpPr>
          <p:cNvPr id="2534" name="Google Shape;2534;p144"/>
          <p:cNvSpPr txBox="1"/>
          <p:nvPr/>
        </p:nvSpPr>
        <p:spPr>
          <a:xfrm>
            <a:off x="711199" y="2769243"/>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DROP TABLE</a:t>
            </a:r>
            <a:r>
              <a:rPr lang="en-US" sz="1400">
                <a:solidFill>
                  <a:schemeClr val="dk1"/>
                </a:solidFill>
                <a:latin typeface="Arial"/>
                <a:ea typeface="Arial"/>
                <a:cs typeface="Arial"/>
                <a:sym typeface="Arial"/>
              </a:rPr>
              <a:t> products;</a:t>
            </a:r>
            <a:endParaRPr/>
          </a:p>
        </p:txBody>
      </p:sp>
      <p:sp>
        <p:nvSpPr>
          <p:cNvPr id="2535" name="Google Shape;2535;p144"/>
          <p:cNvSpPr txBox="1"/>
          <p:nvPr/>
        </p:nvSpPr>
        <p:spPr>
          <a:xfrm>
            <a:off x="711199" y="3625557"/>
            <a:ext cx="7812000" cy="93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products </a:t>
            </a:r>
            <a:r>
              <a:rPr lang="en-US" sz="1400">
                <a:solidFill>
                  <a:srgbClr val="193EB0"/>
                </a:solidFill>
                <a:latin typeface="Arial"/>
                <a:ea typeface="Arial"/>
                <a:cs typeface="Arial"/>
                <a:sym typeface="Arial"/>
              </a:rPr>
              <a:t>RENAME</a:t>
            </a:r>
            <a:r>
              <a:rPr lang="en-US" sz="1400">
                <a:solidFill>
                  <a:schemeClr val="dk1"/>
                </a:solidFill>
                <a:latin typeface="Arial"/>
                <a:ea typeface="Arial"/>
                <a:cs typeface="Arial"/>
                <a:sym typeface="Arial"/>
              </a:rPr>
              <a:t> products_2019;</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products </a:t>
            </a:r>
            <a:r>
              <a:rPr lang="en-US" sz="1400">
                <a:solidFill>
                  <a:srgbClr val="193EB0"/>
                </a:solidFill>
                <a:latin typeface="Arial"/>
                <a:ea typeface="Arial"/>
                <a:cs typeface="Arial"/>
                <a:sym typeface="Arial"/>
              </a:rPr>
              <a:t>CHANGE</a:t>
            </a:r>
            <a:r>
              <a:rPr lang="en-US" sz="1400">
                <a:solidFill>
                  <a:schemeClr val="dk1"/>
                </a:solidFill>
                <a:latin typeface="Arial"/>
                <a:ea typeface="Arial"/>
                <a:cs typeface="Arial"/>
                <a:sym typeface="Arial"/>
              </a:rPr>
              <a:t> id prod_id int;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products </a:t>
            </a:r>
            <a:r>
              <a:rPr lang="en-US" sz="1400">
                <a:solidFill>
                  <a:srgbClr val="193EB0"/>
                </a:solidFill>
                <a:latin typeface="Arial"/>
                <a:ea typeface="Arial"/>
                <a:cs typeface="Arial"/>
                <a:sym typeface="Arial"/>
              </a:rPr>
              <a:t>ADD COLUMNS</a:t>
            </a:r>
            <a:r>
              <a:rPr lang="en-US" sz="1400">
                <a:solidFill>
                  <a:schemeClr val="dk1"/>
                </a:solidFill>
                <a:latin typeface="Arial"/>
                <a:ea typeface="Arial"/>
                <a:cs typeface="Arial"/>
                <a:sym typeface="Arial"/>
              </a:rPr>
              <a:t>(last_modified date);</a:t>
            </a:r>
            <a:endParaRPr/>
          </a:p>
        </p:txBody>
      </p:sp>
      <p:sp>
        <p:nvSpPr>
          <p:cNvPr id="2536" name="Google Shape;2536;p144"/>
          <p:cNvSpPr txBox="1"/>
          <p:nvPr/>
        </p:nvSpPr>
        <p:spPr>
          <a:xfrm>
            <a:off x="711199" y="4934581"/>
            <a:ext cx="7812000" cy="13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products </a:t>
            </a:r>
            <a:r>
              <a:rPr lang="en-US" sz="1400">
                <a:solidFill>
                  <a:srgbClr val="193EB0"/>
                </a:solidFill>
                <a:latin typeface="Arial"/>
                <a:ea typeface="Arial"/>
                <a:cs typeface="Arial"/>
                <a:sym typeface="Arial"/>
              </a:rPr>
              <a:t>REPLACE COLUMNS </a:t>
            </a:r>
            <a:r>
              <a:rPr lang="en-US" sz="1400">
                <a:solidFill>
                  <a:schemeClr val="dk1"/>
                </a:solidFill>
                <a:latin typeface="Arial"/>
                <a:ea typeface="Arial"/>
                <a:cs typeface="Arial"/>
                <a:sym typeface="Arial"/>
              </a:rPr>
              <a:t>(</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hours_mins_secs  INT </a:t>
            </a:r>
            <a:r>
              <a:rPr lang="en-US" sz="1400">
                <a:solidFill>
                  <a:srgbClr val="193EB0"/>
                </a:solidFill>
                <a:latin typeface="Arial"/>
                <a:ea typeface="Arial"/>
                <a:cs typeface="Arial"/>
                <a:sym typeface="Arial"/>
              </a:rPr>
              <a:t>COMMENT</a:t>
            </a:r>
            <a:r>
              <a:rPr lang="en-US" sz="1400">
                <a:solidFill>
                  <a:schemeClr val="dk1"/>
                </a:solidFill>
                <a:latin typeface="Arial"/>
                <a:ea typeface="Arial"/>
                <a:cs typeface="Arial"/>
                <a:sym typeface="Arial"/>
              </a:rPr>
              <a:t> 'hour, minute, seconds from timestamp',</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severity STRING </a:t>
            </a:r>
            <a:r>
              <a:rPr lang="en-US" sz="1400">
                <a:solidFill>
                  <a:srgbClr val="193EB0"/>
                </a:solidFill>
                <a:latin typeface="Arial"/>
                <a:ea typeface="Arial"/>
                <a:cs typeface="Arial"/>
                <a:sym typeface="Arial"/>
              </a:rPr>
              <a:t>COMMENT</a:t>
            </a:r>
            <a:r>
              <a:rPr lang="en-US" sz="1400">
                <a:solidFill>
                  <a:schemeClr val="dk1"/>
                </a:solidFill>
                <a:latin typeface="Arial"/>
                <a:ea typeface="Arial"/>
                <a:cs typeface="Arial"/>
                <a:sym typeface="Arial"/>
              </a:rPr>
              <a:t> 'The message severity'</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message STRING </a:t>
            </a:r>
            <a:r>
              <a:rPr lang="en-US" sz="1400">
                <a:solidFill>
                  <a:srgbClr val="193EB0"/>
                </a:solidFill>
                <a:latin typeface="Arial"/>
                <a:ea typeface="Arial"/>
                <a:cs typeface="Arial"/>
                <a:sym typeface="Arial"/>
              </a:rPr>
              <a:t>COMMENT</a:t>
            </a:r>
            <a:r>
              <a:rPr lang="en-US" sz="1400">
                <a:solidFill>
                  <a:schemeClr val="dk1"/>
                </a:solidFill>
                <a:latin typeface="Arial"/>
                <a:ea typeface="Arial"/>
                <a:cs typeface="Arial"/>
                <a:sym typeface="Arial"/>
              </a:rPr>
              <a:t> 'The rest of the message’</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1" name="Shape 2541"/>
        <p:cNvGrpSpPr/>
        <p:nvPr/>
      </p:nvGrpSpPr>
      <p:grpSpPr>
        <a:xfrm>
          <a:off x="0" y="0"/>
          <a:ext cx="0" cy="0"/>
          <a:chOff x="0" y="0"/>
          <a:chExt cx="0" cy="0"/>
        </a:xfrm>
      </p:grpSpPr>
      <p:sp>
        <p:nvSpPr>
          <p:cNvPr id="2542" name="Google Shape;2542;p14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543" name="Google Shape;2543;p14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Bảng ALTER</a:t>
            </a:r>
            <a:endParaRPr/>
          </a:p>
        </p:txBody>
      </p:sp>
      <p:sp>
        <p:nvSpPr>
          <p:cNvPr id="2544" name="Google Shape;2544;p14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45" name="Google Shape;2545;p14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lệnh bảng thay đổi khác nhau cho Phân vùng (Partition)</a:t>
            </a:r>
            <a:endParaRPr/>
          </a:p>
          <a:p>
            <a:pPr indent="-182563" lvl="1" marL="360363" rtl="0" algn="l">
              <a:lnSpc>
                <a:spcPct val="138461"/>
              </a:lnSpc>
              <a:spcBef>
                <a:spcPts val="200"/>
              </a:spcBef>
              <a:spcAft>
                <a:spcPts val="0"/>
              </a:spcAft>
              <a:buClr>
                <a:srgbClr val="262626"/>
              </a:buClr>
              <a:buSzPts val="1040"/>
              <a:buChar char="•"/>
            </a:pPr>
            <a:r>
              <a:rPr lang="en-US"/>
              <a:t>Thêm phân vùng vào bảng</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Thay đổi vị trí của một phân vùng</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Xóa một phân vùng</a:t>
            </a:r>
            <a:endParaRPr/>
          </a:p>
        </p:txBody>
      </p:sp>
      <p:sp>
        <p:nvSpPr>
          <p:cNvPr id="2546" name="Google Shape;2546;p145"/>
          <p:cNvSpPr txBox="1"/>
          <p:nvPr/>
        </p:nvSpPr>
        <p:spPr>
          <a:xfrm>
            <a:off x="711199" y="2767846"/>
            <a:ext cx="7812000" cy="86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log_messages </a:t>
            </a:r>
            <a:r>
              <a:rPr lang="en-US" sz="1400">
                <a:solidFill>
                  <a:srgbClr val="193EB0"/>
                </a:solidFill>
                <a:latin typeface="Arial"/>
                <a:ea typeface="Arial"/>
                <a:cs typeface="Arial"/>
                <a:sym typeface="Arial"/>
              </a:rPr>
              <a:t>ADD IF NOT EXISTS</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PARTITION</a:t>
            </a:r>
            <a:r>
              <a:rPr lang="en-US" sz="1400">
                <a:solidFill>
                  <a:schemeClr val="dk1"/>
                </a:solidFill>
                <a:latin typeface="Arial"/>
                <a:ea typeface="Arial"/>
                <a:cs typeface="Arial"/>
                <a:sym typeface="Arial"/>
              </a:rPr>
              <a:t> (year = 2021, month = 1, day = 1) </a:t>
            </a:r>
            <a:r>
              <a:rPr lang="en-US" sz="1400">
                <a:solidFill>
                  <a:srgbClr val="193EB0"/>
                </a:solidFill>
                <a:latin typeface="Arial"/>
                <a:ea typeface="Arial"/>
                <a:cs typeface="Arial"/>
                <a:sym typeface="Arial"/>
              </a:rPr>
              <a:t>LOCATION</a:t>
            </a:r>
            <a:r>
              <a:rPr lang="en-US" sz="1400">
                <a:solidFill>
                  <a:schemeClr val="dk1"/>
                </a:solidFill>
                <a:latin typeface="Arial"/>
                <a:ea typeface="Arial"/>
                <a:cs typeface="Arial"/>
                <a:sym typeface="Arial"/>
              </a:rPr>
              <a:t> '/logs/2021/01/01'</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PARTITION</a:t>
            </a:r>
            <a:r>
              <a:rPr lang="en-US" sz="1400">
                <a:solidFill>
                  <a:schemeClr val="dk1"/>
                </a:solidFill>
                <a:latin typeface="Arial"/>
                <a:ea typeface="Arial"/>
                <a:cs typeface="Arial"/>
                <a:sym typeface="Arial"/>
              </a:rPr>
              <a:t> (year = 2021, month = 1, day = 2) </a:t>
            </a:r>
            <a:r>
              <a:rPr lang="en-US" sz="1400">
                <a:solidFill>
                  <a:srgbClr val="193EB0"/>
                </a:solidFill>
                <a:latin typeface="Arial"/>
                <a:ea typeface="Arial"/>
                <a:cs typeface="Arial"/>
                <a:sym typeface="Arial"/>
              </a:rPr>
              <a:t>LOCATION</a:t>
            </a:r>
            <a:r>
              <a:rPr lang="en-US" sz="1400">
                <a:solidFill>
                  <a:schemeClr val="dk1"/>
                </a:solidFill>
                <a:latin typeface="Arial"/>
                <a:ea typeface="Arial"/>
                <a:cs typeface="Arial"/>
                <a:sym typeface="Arial"/>
              </a:rPr>
              <a:t> '/logs/2021/01/02'</a:t>
            </a:r>
            <a:endParaRPr/>
          </a:p>
        </p:txBody>
      </p:sp>
      <p:sp>
        <p:nvSpPr>
          <p:cNvPr id="2547" name="Google Shape;2547;p145"/>
          <p:cNvSpPr txBox="1"/>
          <p:nvPr/>
        </p:nvSpPr>
        <p:spPr>
          <a:xfrm>
            <a:off x="711199" y="4050873"/>
            <a:ext cx="7812000" cy="75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log_messages </a:t>
            </a:r>
            <a:r>
              <a:rPr lang="en-US" sz="1400">
                <a:solidFill>
                  <a:srgbClr val="193EB0"/>
                </a:solidFill>
                <a:latin typeface="Arial"/>
                <a:ea typeface="Arial"/>
                <a:cs typeface="Arial"/>
                <a:sym typeface="Arial"/>
              </a:rPr>
              <a:t>PARTITION</a:t>
            </a:r>
            <a:r>
              <a:rPr lang="en-US" sz="1400">
                <a:solidFill>
                  <a:schemeClr val="dk1"/>
                </a:solidFill>
                <a:latin typeface="Arial"/>
                <a:ea typeface="Arial"/>
                <a:cs typeface="Arial"/>
                <a:sym typeface="Arial"/>
              </a:rPr>
              <a:t>(year = 2021, month = 7, day = 2)</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SET LOCATION   </a:t>
            </a:r>
            <a:r>
              <a:rPr lang="en-US" sz="1400">
                <a:solidFill>
                  <a:schemeClr val="dk1"/>
                </a:solidFill>
                <a:latin typeface="Arial"/>
                <a:ea typeface="Arial"/>
                <a:cs typeface="Arial"/>
                <a:sym typeface="Arial"/>
              </a:rPr>
              <a:t>'s3n://ourbucket/logs/2021/07/02';</a:t>
            </a:r>
            <a:endParaRPr/>
          </a:p>
        </p:txBody>
      </p:sp>
      <p:sp>
        <p:nvSpPr>
          <p:cNvPr id="2548" name="Google Shape;2548;p145"/>
          <p:cNvSpPr txBox="1"/>
          <p:nvPr/>
        </p:nvSpPr>
        <p:spPr>
          <a:xfrm>
            <a:off x="711199" y="5333900"/>
            <a:ext cx="7812000" cy="75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log_messages </a:t>
            </a:r>
            <a:r>
              <a:rPr lang="en-US" sz="1400">
                <a:solidFill>
                  <a:srgbClr val="193EB0"/>
                </a:solidFill>
                <a:latin typeface="Arial"/>
                <a:ea typeface="Arial"/>
                <a:cs typeface="Arial"/>
                <a:sym typeface="Arial"/>
              </a:rPr>
              <a:t>DROP IF EXISTS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PARTITION</a:t>
            </a:r>
            <a:r>
              <a:rPr lang="en-US" sz="1400">
                <a:solidFill>
                  <a:schemeClr val="dk1"/>
                </a:solidFill>
                <a:latin typeface="Arial"/>
                <a:ea typeface="Arial"/>
                <a:cs typeface="Arial"/>
                <a:sym typeface="Arial"/>
              </a:rPr>
              <a:t>(year = 2021, month = 7, day = 2);</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3" name="Shape 2553"/>
        <p:cNvGrpSpPr/>
        <p:nvPr/>
      </p:nvGrpSpPr>
      <p:grpSpPr>
        <a:xfrm>
          <a:off x="0" y="0"/>
          <a:ext cx="0" cy="0"/>
          <a:chOff x="0" y="0"/>
          <a:chExt cx="0" cy="0"/>
        </a:xfrm>
      </p:grpSpPr>
      <p:sp>
        <p:nvSpPr>
          <p:cNvPr id="2554" name="Google Shape;2554;p14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555" name="Google Shape;2555;p14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dữ liệu từ Table</a:t>
            </a:r>
            <a:endParaRPr/>
          </a:p>
        </p:txBody>
      </p:sp>
      <p:sp>
        <p:nvSpPr>
          <p:cNvPr id="2556" name="Google Shape;2556;p14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57" name="Google Shape;2557;p14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Câu lệnh SELECT truy xuất các bản ghi từ các bảng</a:t>
            </a:r>
            <a:endParaRPr/>
          </a:p>
          <a:p>
            <a:pPr indent="-182563" lvl="1" marL="360363" rtl="0" algn="l">
              <a:lnSpc>
                <a:spcPct val="138461"/>
              </a:lnSpc>
              <a:spcBef>
                <a:spcPts val="200"/>
              </a:spcBef>
              <a:spcAft>
                <a:spcPts val="0"/>
              </a:spcAft>
              <a:buClr>
                <a:srgbClr val="262626"/>
              </a:buClr>
              <a:buSzPts val="1040"/>
              <a:buChar char="•"/>
            </a:pPr>
            <a:r>
              <a:rPr lang="en-US"/>
              <a:t>Chỉ định các cột riêng lẻ</a:t>
            </a:r>
            <a:endParaRPr/>
          </a:p>
          <a:p>
            <a:pPr indent="-182563" lvl="1" marL="360363" rtl="0" algn="l">
              <a:lnSpc>
                <a:spcPct val="138461"/>
              </a:lnSpc>
              <a:spcBef>
                <a:spcPts val="200"/>
              </a:spcBef>
              <a:spcAft>
                <a:spcPts val="0"/>
              </a:spcAft>
              <a:buClr>
                <a:srgbClr val="262626"/>
              </a:buClr>
              <a:buSzPts val="1040"/>
              <a:buChar char="•"/>
            </a:pPr>
            <a:r>
              <a:rPr lang="en-US"/>
              <a:t>Tên cột không phân biệt chữ hoa chữ thường.</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Tất cả các cột cho “*”</a:t>
            </a:r>
            <a:endParaRPr/>
          </a:p>
        </p:txBody>
      </p:sp>
      <p:sp>
        <p:nvSpPr>
          <p:cNvPr id="2558" name="Google Shape;2558;p146"/>
          <p:cNvSpPr txBox="1"/>
          <p:nvPr/>
        </p:nvSpPr>
        <p:spPr>
          <a:xfrm>
            <a:off x="711199" y="3350715"/>
            <a:ext cx="7812000" cy="4848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chemeClr val="dk1"/>
                </a:solidFill>
                <a:latin typeface="Arial"/>
                <a:ea typeface="Arial"/>
                <a:cs typeface="Arial"/>
                <a:sym typeface="Arial"/>
              </a:rPr>
              <a:t> column1, column2, column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table_name;</a:t>
            </a:r>
            <a:endParaRPr/>
          </a:p>
        </p:txBody>
      </p:sp>
      <p:sp>
        <p:nvSpPr>
          <p:cNvPr id="2559" name="Google Shape;2559;p146"/>
          <p:cNvSpPr txBox="1"/>
          <p:nvPr/>
        </p:nvSpPr>
        <p:spPr>
          <a:xfrm>
            <a:off x="711199" y="4645359"/>
            <a:ext cx="7812000" cy="4848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table_name;</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sp>
        <p:nvSpPr>
          <p:cNvPr id="2565" name="Google Shape;2565;p147"/>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2.2. Truy vấn cơ bản với Apache Hive và Impala</a:t>
            </a:r>
            <a:endParaRPr/>
          </a:p>
        </p:txBody>
      </p:sp>
      <p:sp>
        <p:nvSpPr>
          <p:cNvPr id="2566" name="Google Shape;2566;p14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Câu hỏi ôn tập</a:t>
            </a:r>
            <a:endParaRPr/>
          </a:p>
        </p:txBody>
      </p:sp>
      <p:sp>
        <p:nvSpPr>
          <p:cNvPr id="2567" name="Google Shape;2567;p1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2568" name="Google Shape;2568;p147"/>
          <p:cNvSpPr txBox="1"/>
          <p:nvPr>
            <p:ph idx="4" type="body"/>
          </p:nvPr>
        </p:nvSpPr>
        <p:spPr>
          <a:xfrm>
            <a:off x="535872" y="2226567"/>
            <a:ext cx="8796528" cy="3694547"/>
          </a:xfrm>
          <a:prstGeom prst="rect">
            <a:avLst/>
          </a:prstGeom>
          <a:noFill/>
          <a:ln>
            <a:noFill/>
          </a:ln>
        </p:spPr>
        <p:txBody>
          <a:bodyPr anchorCtr="0" anchor="t" bIns="0" lIns="0" spcFirstLastPara="1" rIns="0" wrap="square" tIns="0">
            <a:noAutofit/>
          </a:bodyPr>
          <a:lstStyle/>
          <a:p>
            <a:pPr indent="-88900" lvl="0" marL="177800" rtl="0" algn="l">
              <a:lnSpc>
                <a:spcPct val="128571"/>
              </a:lnSpc>
              <a:spcBef>
                <a:spcPts val="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2569" name="Google Shape;2569;p147"/>
          <p:cNvSpPr txBox="1"/>
          <p:nvPr/>
        </p:nvSpPr>
        <p:spPr>
          <a:xfrm>
            <a:off x="8368497" y="1909494"/>
            <a:ext cx="969972"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262626"/>
                </a:solidFill>
                <a:latin typeface="Arial"/>
                <a:ea typeface="Arial"/>
                <a:cs typeface="Arial"/>
                <a:sym typeface="Arial"/>
              </a:rPr>
              <a:t>[Câu hỏi]</a:t>
            </a:r>
            <a:endParaRPr sz="1600">
              <a:solidFill>
                <a:srgbClr val="262626"/>
              </a:solidFill>
              <a:latin typeface="Arial"/>
              <a:ea typeface="Arial"/>
              <a:cs typeface="Arial"/>
              <a:sym typeface="Arial"/>
            </a:endParaRPr>
          </a:p>
        </p:txBody>
      </p:sp>
      <p:sp>
        <p:nvSpPr>
          <p:cNvPr id="2570" name="Google Shape;2570;p147"/>
          <p:cNvSpPr/>
          <p:nvPr/>
        </p:nvSpPr>
        <p:spPr>
          <a:xfrm>
            <a:off x="761830" y="2570698"/>
            <a:ext cx="8289193" cy="61200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196850" lvl="1" marL="742950" marR="0" rtl="0" algn="l">
              <a:spcBef>
                <a:spcPts val="0"/>
              </a:spcBef>
              <a:spcAft>
                <a:spcPts val="0"/>
              </a:spcAft>
              <a:buClr>
                <a:schemeClr val="dk1"/>
              </a:buClr>
              <a:buSzPts val="1400"/>
              <a:buFont typeface="Arial"/>
              <a:buNone/>
            </a:pPr>
            <a:r>
              <a:t/>
            </a:r>
            <a:endParaRPr b="0" i="0" sz="1400" u="none" cap="none" strike="noStrike">
              <a:solidFill>
                <a:srgbClr val="1F45BC"/>
              </a:solidFill>
              <a:latin typeface="Arial"/>
              <a:ea typeface="Arial"/>
              <a:cs typeface="Arial"/>
              <a:sym typeface="Arial"/>
            </a:endParaRPr>
          </a:p>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Bạn sử dụng lệnh nào để chuyển sang cơ sở dữ liệu khác?</a:t>
            </a:r>
            <a:endParaRPr b="0" i="0" sz="1400" u="none" cap="none" strike="noStrike">
              <a:solidFill>
                <a:srgbClr val="1F45BC"/>
              </a:solidFill>
              <a:latin typeface="Arial"/>
              <a:ea typeface="Arial"/>
              <a:cs typeface="Arial"/>
              <a:sym typeface="Arial"/>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rgbClr val="1F45BC"/>
              </a:solidFill>
              <a:latin typeface="Gulim"/>
              <a:ea typeface="Gulim"/>
              <a:cs typeface="Gulim"/>
              <a:sym typeface="Gulim"/>
            </a:endParaRPr>
          </a:p>
        </p:txBody>
      </p:sp>
      <p:sp>
        <p:nvSpPr>
          <p:cNvPr id="2571" name="Google Shape;2571;p147"/>
          <p:cNvSpPr/>
          <p:nvPr/>
        </p:nvSpPr>
        <p:spPr>
          <a:xfrm>
            <a:off x="761830" y="2311840"/>
            <a:ext cx="1131801" cy="32400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1</a:t>
            </a:r>
            <a:endParaRPr/>
          </a:p>
        </p:txBody>
      </p:sp>
      <p:sp>
        <p:nvSpPr>
          <p:cNvPr id="2572" name="Google Shape;2572;p147"/>
          <p:cNvSpPr/>
          <p:nvPr/>
        </p:nvSpPr>
        <p:spPr>
          <a:xfrm>
            <a:off x="761830" y="3599563"/>
            <a:ext cx="8289193" cy="61200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Khi bạn khởi động Impala hoặc Hive lần đầu tiên, tên của cơ sở dữ liệu đã chọn là gì?</a:t>
            </a:r>
            <a:endParaRPr b="0" i="0" sz="1400" u="none" cap="none" strike="noStrike">
              <a:solidFill>
                <a:srgbClr val="1F45BC"/>
              </a:solidFill>
              <a:latin typeface="Arial"/>
              <a:ea typeface="Arial"/>
              <a:cs typeface="Arial"/>
              <a:sym typeface="Arial"/>
            </a:endParaRPr>
          </a:p>
        </p:txBody>
      </p:sp>
      <p:sp>
        <p:nvSpPr>
          <p:cNvPr id="2573" name="Google Shape;2573;p147"/>
          <p:cNvSpPr/>
          <p:nvPr/>
        </p:nvSpPr>
        <p:spPr>
          <a:xfrm>
            <a:off x="761830" y="3367209"/>
            <a:ext cx="1131801" cy="32400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2</a:t>
            </a:r>
            <a:endParaRPr/>
          </a:p>
        </p:txBody>
      </p:sp>
      <p:sp>
        <p:nvSpPr>
          <p:cNvPr id="2574" name="Google Shape;2574;p147"/>
          <p:cNvSpPr/>
          <p:nvPr/>
        </p:nvSpPr>
        <p:spPr>
          <a:xfrm>
            <a:off x="761830" y="4628428"/>
            <a:ext cx="8289193" cy="61200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Siêu dữ liệu về một bảng (chẳng hạn như thuộc tính của bảng và tên cột) được lưu trữ ở đâu?</a:t>
            </a:r>
            <a:endParaRPr b="0" i="0" sz="1400" u="none" cap="none" strike="noStrike">
              <a:solidFill>
                <a:srgbClr val="1F45BC"/>
              </a:solidFill>
              <a:latin typeface="Arial"/>
              <a:ea typeface="Arial"/>
              <a:cs typeface="Arial"/>
              <a:sym typeface="Arial"/>
            </a:endParaRPr>
          </a:p>
        </p:txBody>
      </p:sp>
      <p:sp>
        <p:nvSpPr>
          <p:cNvPr id="2575" name="Google Shape;2575;p147"/>
          <p:cNvSpPr/>
          <p:nvPr/>
        </p:nvSpPr>
        <p:spPr>
          <a:xfrm>
            <a:off x="761830" y="4422578"/>
            <a:ext cx="1131801" cy="32400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3</a:t>
            </a:r>
            <a:endParaRPr/>
          </a:p>
        </p:txBody>
      </p:sp>
      <p:sp>
        <p:nvSpPr>
          <p:cNvPr id="2576" name="Google Shape;2576;p147"/>
          <p:cNvSpPr/>
          <p:nvPr/>
        </p:nvSpPr>
        <p:spPr>
          <a:xfrm>
            <a:off x="761780" y="5794317"/>
            <a:ext cx="8289300" cy="61200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Dữ liệu cho các bảng được phân vùng được lưu trữ ở đâu?</a:t>
            </a:r>
            <a:endParaRPr b="0" i="0" sz="1800" u="none" cap="none" strike="noStrike">
              <a:solidFill>
                <a:srgbClr val="1F45BC"/>
              </a:solidFill>
              <a:latin typeface="Gulim"/>
              <a:ea typeface="Gulim"/>
              <a:cs typeface="Gulim"/>
              <a:sym typeface="Gulim"/>
            </a:endParaRPr>
          </a:p>
        </p:txBody>
      </p:sp>
      <p:sp>
        <p:nvSpPr>
          <p:cNvPr id="2577" name="Google Shape;2577;p147"/>
          <p:cNvSpPr/>
          <p:nvPr/>
        </p:nvSpPr>
        <p:spPr>
          <a:xfrm>
            <a:off x="761830" y="5477946"/>
            <a:ext cx="1131801" cy="32400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4</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2" name="Shape 2582"/>
        <p:cNvGrpSpPr/>
        <p:nvPr/>
      </p:nvGrpSpPr>
      <p:grpSpPr>
        <a:xfrm>
          <a:off x="0" y="0"/>
          <a:ext cx="0" cy="0"/>
          <a:chOff x="0" y="0"/>
          <a:chExt cx="0" cy="0"/>
        </a:xfrm>
      </p:grpSpPr>
      <p:sp>
        <p:nvSpPr>
          <p:cNvPr id="2583" name="Google Shape;2583;p14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2584" name="Google Shape;2584;p148"/>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[Lab6]</a:t>
            </a:r>
            <a:endParaRPr/>
          </a:p>
          <a:p>
            <a:pPr indent="0" lvl="0" marL="0" rtl="0" algn="l">
              <a:lnSpc>
                <a:spcPct val="100000"/>
              </a:lnSpc>
              <a:spcBef>
                <a:spcPts val="0"/>
              </a:spcBef>
              <a:spcAft>
                <a:spcPts val="0"/>
              </a:spcAft>
              <a:buClr>
                <a:srgbClr val="131313"/>
              </a:buClr>
              <a:buSzPts val="2800"/>
              <a:buNone/>
            </a:pPr>
            <a:r>
              <a:rPr lang="en-US" sz="2800"/>
              <a:t>Chạy các truy vấn cơ bản với Hive QL</a:t>
            </a:r>
            <a:endParaRPr sz="2800"/>
          </a:p>
        </p:txBody>
      </p:sp>
      <p:sp>
        <p:nvSpPr>
          <p:cNvPr id="2585" name="Google Shape;2585;p1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02</a:t>
            </a:r>
            <a:endParaRPr/>
          </a:p>
        </p:txBody>
      </p:sp>
      <p:grpSp>
        <p:nvGrpSpPr>
          <p:cNvPr id="2586" name="Google Shape;2586;p148"/>
          <p:cNvGrpSpPr/>
          <p:nvPr/>
        </p:nvGrpSpPr>
        <p:grpSpPr>
          <a:xfrm>
            <a:off x="6107364" y="2643200"/>
            <a:ext cx="3152299" cy="3546161"/>
            <a:chOff x="4401919" y="2167994"/>
            <a:chExt cx="3437990" cy="3962229"/>
          </a:xfrm>
        </p:grpSpPr>
        <p:grpSp>
          <p:nvGrpSpPr>
            <p:cNvPr id="2587" name="Google Shape;2587;p148"/>
            <p:cNvGrpSpPr/>
            <p:nvPr/>
          </p:nvGrpSpPr>
          <p:grpSpPr>
            <a:xfrm>
              <a:off x="4401919" y="2167994"/>
              <a:ext cx="3437990" cy="3962229"/>
              <a:chOff x="4401919" y="2167994"/>
              <a:chExt cx="3437990" cy="3962229"/>
            </a:xfrm>
          </p:grpSpPr>
          <p:grpSp>
            <p:nvGrpSpPr>
              <p:cNvPr id="2588" name="Google Shape;2588;p148"/>
              <p:cNvGrpSpPr/>
              <p:nvPr/>
            </p:nvGrpSpPr>
            <p:grpSpPr>
              <a:xfrm>
                <a:off x="4641130" y="2383352"/>
                <a:ext cx="2969068" cy="3746871"/>
                <a:chOff x="4641130" y="2383352"/>
                <a:chExt cx="2969068" cy="3746871"/>
              </a:xfrm>
            </p:grpSpPr>
            <p:sp>
              <p:nvSpPr>
                <p:cNvPr id="2589" name="Google Shape;2589;p148"/>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590" name="Google Shape;2590;p148"/>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2591" name="Google Shape;2591;p148"/>
              <p:cNvGrpSpPr/>
              <p:nvPr/>
            </p:nvGrpSpPr>
            <p:grpSpPr>
              <a:xfrm>
                <a:off x="4420634" y="3215388"/>
                <a:ext cx="478421" cy="478421"/>
                <a:chOff x="4119360" y="4255504"/>
                <a:chExt cx="478421" cy="478421"/>
              </a:xfrm>
            </p:grpSpPr>
            <p:sp>
              <p:nvSpPr>
                <p:cNvPr id="2592" name="Google Shape;2592;p148"/>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593" name="Google Shape;2593;p148"/>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2594" name="Google Shape;2594;p148"/>
              <p:cNvGrpSpPr/>
              <p:nvPr/>
            </p:nvGrpSpPr>
            <p:grpSpPr>
              <a:xfrm>
                <a:off x="4401919" y="3767007"/>
                <a:ext cx="478421" cy="478421"/>
                <a:chOff x="4466311" y="3598005"/>
                <a:chExt cx="478421" cy="478421"/>
              </a:xfrm>
            </p:grpSpPr>
            <p:sp>
              <p:nvSpPr>
                <p:cNvPr id="2595" name="Google Shape;2595;p148"/>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2596" name="Google Shape;2596;p148"/>
                <p:cNvGrpSpPr/>
                <p:nvPr/>
              </p:nvGrpSpPr>
              <p:grpSpPr>
                <a:xfrm>
                  <a:off x="4556408" y="3722669"/>
                  <a:ext cx="311620" cy="219568"/>
                  <a:chOff x="4550446" y="3712368"/>
                  <a:chExt cx="311620" cy="219568"/>
                </a:xfrm>
              </p:grpSpPr>
              <p:pic>
                <p:nvPicPr>
                  <p:cNvPr id="2597" name="Google Shape;2597;p148"/>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2598" name="Google Shape;2598;p148"/>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2599" name="Google Shape;2599;p148"/>
              <p:cNvGrpSpPr/>
              <p:nvPr/>
            </p:nvGrpSpPr>
            <p:grpSpPr>
              <a:xfrm>
                <a:off x="4656757" y="2730802"/>
                <a:ext cx="478421" cy="478421"/>
                <a:chOff x="5779974" y="3346111"/>
                <a:chExt cx="478421" cy="478421"/>
              </a:xfrm>
            </p:grpSpPr>
            <p:sp>
              <p:nvSpPr>
                <p:cNvPr id="2600" name="Google Shape;2600;p148"/>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01" name="Google Shape;2601;p148"/>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2602" name="Google Shape;2602;p148"/>
              <p:cNvGrpSpPr/>
              <p:nvPr/>
            </p:nvGrpSpPr>
            <p:grpSpPr>
              <a:xfrm>
                <a:off x="7040382" y="2725220"/>
                <a:ext cx="478421" cy="478421"/>
                <a:chOff x="6653952" y="3105086"/>
                <a:chExt cx="478421" cy="478421"/>
              </a:xfrm>
            </p:grpSpPr>
            <p:sp>
              <p:nvSpPr>
                <p:cNvPr id="2603" name="Google Shape;2603;p148"/>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04" name="Google Shape;2604;p148"/>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2605" name="Google Shape;2605;p148"/>
              <p:cNvGrpSpPr/>
              <p:nvPr/>
            </p:nvGrpSpPr>
            <p:grpSpPr>
              <a:xfrm>
                <a:off x="7214808" y="4305262"/>
                <a:ext cx="478421" cy="478421"/>
                <a:chOff x="6939282" y="3583507"/>
                <a:chExt cx="478421" cy="478421"/>
              </a:xfrm>
            </p:grpSpPr>
            <p:sp>
              <p:nvSpPr>
                <p:cNvPr id="2606" name="Google Shape;2606;p148"/>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07" name="Google Shape;2607;p148"/>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2608" name="Google Shape;2608;p148"/>
              <p:cNvGrpSpPr/>
              <p:nvPr/>
            </p:nvGrpSpPr>
            <p:grpSpPr>
              <a:xfrm>
                <a:off x="5052593" y="2375387"/>
                <a:ext cx="478421" cy="478421"/>
                <a:chOff x="4903300" y="2692339"/>
                <a:chExt cx="478421" cy="478421"/>
              </a:xfrm>
            </p:grpSpPr>
            <p:sp>
              <p:nvSpPr>
                <p:cNvPr id="2609" name="Google Shape;2609;p148"/>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10" name="Google Shape;2610;p148"/>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2611" name="Google Shape;2611;p148"/>
              <p:cNvGrpSpPr/>
              <p:nvPr/>
            </p:nvGrpSpPr>
            <p:grpSpPr>
              <a:xfrm>
                <a:off x="5557339" y="2167994"/>
                <a:ext cx="1018218" cy="478422"/>
                <a:chOff x="5546651" y="2194994"/>
                <a:chExt cx="1018218" cy="478422"/>
              </a:xfrm>
            </p:grpSpPr>
            <p:grpSp>
              <p:nvGrpSpPr>
                <p:cNvPr id="2612" name="Google Shape;2612;p148"/>
                <p:cNvGrpSpPr/>
                <p:nvPr/>
              </p:nvGrpSpPr>
              <p:grpSpPr>
                <a:xfrm>
                  <a:off x="6086448" y="2194994"/>
                  <a:ext cx="478421" cy="478421"/>
                  <a:chOff x="5724126" y="3483458"/>
                  <a:chExt cx="478421" cy="478421"/>
                </a:xfrm>
              </p:grpSpPr>
              <p:sp>
                <p:nvSpPr>
                  <p:cNvPr id="2613" name="Google Shape;2613;p148"/>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14" name="Google Shape;2614;p148"/>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2615" name="Google Shape;2615;p148"/>
                <p:cNvGrpSpPr/>
                <p:nvPr/>
              </p:nvGrpSpPr>
              <p:grpSpPr>
                <a:xfrm>
                  <a:off x="5546651" y="2194995"/>
                  <a:ext cx="478421" cy="478421"/>
                  <a:chOff x="5381721" y="2534589"/>
                  <a:chExt cx="478421" cy="478421"/>
                </a:xfrm>
              </p:grpSpPr>
              <p:sp>
                <p:nvSpPr>
                  <p:cNvPr id="2616" name="Google Shape;2616;p148"/>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17" name="Google Shape;2617;p148"/>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2618" name="Google Shape;2618;p148"/>
              <p:cNvGrpSpPr/>
              <p:nvPr/>
            </p:nvGrpSpPr>
            <p:grpSpPr>
              <a:xfrm>
                <a:off x="6617712" y="2373853"/>
                <a:ext cx="478421" cy="478421"/>
                <a:chOff x="6346155" y="2692338"/>
                <a:chExt cx="478421" cy="478421"/>
              </a:xfrm>
            </p:grpSpPr>
            <p:sp>
              <p:nvSpPr>
                <p:cNvPr id="2619" name="Google Shape;2619;p148"/>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20" name="Google Shape;2620;p148"/>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2621" name="Google Shape;2621;p148"/>
              <p:cNvGrpSpPr/>
              <p:nvPr/>
            </p:nvGrpSpPr>
            <p:grpSpPr>
              <a:xfrm>
                <a:off x="7361488" y="3771502"/>
                <a:ext cx="478421" cy="478421"/>
                <a:chOff x="6930239" y="4605839"/>
                <a:chExt cx="478421" cy="478421"/>
              </a:xfrm>
            </p:grpSpPr>
            <p:sp>
              <p:nvSpPr>
                <p:cNvPr id="2622" name="Google Shape;2622;p148"/>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23" name="Google Shape;2623;p148"/>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2624" name="Google Shape;2624;p148"/>
              <p:cNvGrpSpPr/>
              <p:nvPr/>
            </p:nvGrpSpPr>
            <p:grpSpPr>
              <a:xfrm>
                <a:off x="6799004" y="4732022"/>
                <a:ext cx="478421" cy="478421"/>
                <a:chOff x="6716684" y="5103232"/>
                <a:chExt cx="478421" cy="478421"/>
              </a:xfrm>
            </p:grpSpPr>
            <p:sp>
              <p:nvSpPr>
                <p:cNvPr id="2625" name="Google Shape;2625;p148"/>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26" name="Google Shape;2626;p148"/>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2627" name="Google Shape;2627;p148"/>
              <p:cNvGrpSpPr/>
              <p:nvPr/>
            </p:nvGrpSpPr>
            <p:grpSpPr>
              <a:xfrm>
                <a:off x="7312778" y="3209223"/>
                <a:ext cx="478421" cy="478421"/>
                <a:chOff x="7063894" y="3536553"/>
                <a:chExt cx="478421" cy="478421"/>
              </a:xfrm>
            </p:grpSpPr>
            <p:sp>
              <p:nvSpPr>
                <p:cNvPr id="2628" name="Google Shape;2628;p148"/>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29" name="Google Shape;2629;p148"/>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2630" name="Google Shape;2630;p148"/>
              <p:cNvGrpSpPr/>
              <p:nvPr/>
            </p:nvGrpSpPr>
            <p:grpSpPr>
              <a:xfrm>
                <a:off x="4558099" y="4323978"/>
                <a:ext cx="478421" cy="478421"/>
                <a:chOff x="4839474" y="4392074"/>
                <a:chExt cx="478421" cy="478421"/>
              </a:xfrm>
            </p:grpSpPr>
            <p:sp>
              <p:nvSpPr>
                <p:cNvPr id="2631" name="Google Shape;2631;p148"/>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32" name="Google Shape;2632;p148"/>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2633" name="Google Shape;2633;p148"/>
              <p:cNvGrpSpPr/>
              <p:nvPr/>
            </p:nvGrpSpPr>
            <p:grpSpPr>
              <a:xfrm>
                <a:off x="4988332" y="4732022"/>
                <a:ext cx="478421" cy="478421"/>
                <a:chOff x="4980019" y="4733181"/>
                <a:chExt cx="478421" cy="478421"/>
              </a:xfrm>
            </p:grpSpPr>
            <p:sp>
              <p:nvSpPr>
                <p:cNvPr id="2634" name="Google Shape;2634;p148"/>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2635" name="Google Shape;2635;p148"/>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2636" name="Google Shape;2636;p148"/>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1" name="Shape 2641"/>
        <p:cNvGrpSpPr/>
        <p:nvPr/>
      </p:nvGrpSpPr>
      <p:grpSpPr>
        <a:xfrm>
          <a:off x="0" y="0"/>
          <a:ext cx="0" cy="0"/>
          <a:chOff x="0" y="0"/>
          <a:chExt cx="0" cy="0"/>
        </a:xfrm>
      </p:grpSpPr>
      <p:sp>
        <p:nvSpPr>
          <p:cNvPr id="2642" name="Google Shape;2642;p149"/>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Phân tích </a:t>
            </a:r>
            <a:endParaRPr/>
          </a:p>
          <a:p>
            <a:pPr indent="0" lvl="0" marL="0" rtl="0" algn="l">
              <a:lnSpc>
                <a:spcPct val="100000"/>
              </a:lnSpc>
              <a:spcBef>
                <a:spcPts val="0"/>
              </a:spcBef>
              <a:spcAft>
                <a:spcPts val="0"/>
              </a:spcAft>
              <a:buClr>
                <a:schemeClr val="dk1"/>
              </a:buClr>
              <a:buSzPts val="4400"/>
              <a:buNone/>
            </a:pPr>
            <a:r>
              <a:rPr lang="en-US"/>
              <a:t>nâng cao</a:t>
            </a:r>
            <a:endParaRPr/>
          </a:p>
        </p:txBody>
      </p:sp>
      <p:sp>
        <p:nvSpPr>
          <p:cNvPr id="2643" name="Google Shape;2643;p149"/>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5"/>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429" name="Google Shape;429;p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Ưu điểm của RDBMS</a:t>
            </a:r>
            <a:endParaRPr/>
          </a:p>
        </p:txBody>
      </p:sp>
      <p:sp>
        <p:nvSpPr>
          <p:cNvPr id="430" name="Google Shape;430;p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31" name="Google Shape;431;p1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Cơ sở dữ liệu SQL (quan hệ) có mô hình quản lý và lưu trữ dữ liệu trưởng thành.</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SQL hỗ trợ khái niệm dạng xem cho phép người dùng chỉ xem dữ liệu mà họ được phép xem.</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SQL hỗ trợ thủ tục lưu trữ SQL cho phép các nhà phát triển cơ sở dữ liệu triển khai một phần logic nghiệp vụ vào cơ sở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dữ liệu SQL có mô hình bảo mật tốt hơn so với cơ sở dữ liệu NoSQL.</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8" name="Shape 2648"/>
        <p:cNvGrpSpPr/>
        <p:nvPr/>
      </p:nvGrpSpPr>
      <p:grpSpPr>
        <a:xfrm>
          <a:off x="0" y="0"/>
          <a:ext cx="0" cy="0"/>
          <a:chOff x="0" y="0"/>
          <a:chExt cx="0" cy="0"/>
        </a:xfrm>
      </p:grpSpPr>
      <p:sp>
        <p:nvSpPr>
          <p:cNvPr id="2649" name="Google Shape;2649;p150"/>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Phân tích nâng cao</a:t>
            </a:r>
            <a:endParaRPr/>
          </a:p>
        </p:txBody>
      </p:sp>
      <p:sp>
        <p:nvSpPr>
          <p:cNvPr id="2650" name="Google Shape;2650;p150"/>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3</a:t>
            </a:r>
            <a:endParaRPr/>
          </a:p>
        </p:txBody>
      </p:sp>
      <p:sp>
        <p:nvSpPr>
          <p:cNvPr id="2651" name="Google Shape;2651;p150"/>
          <p:cNvSpPr/>
          <p:nvPr/>
        </p:nvSpPr>
        <p:spPr>
          <a:xfrm>
            <a:off x="1234523" y="4066410"/>
            <a:ext cx="779911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3.1. Quản lý dữ liệu Hive và Impala</a:t>
            </a:r>
            <a:endParaRPr/>
          </a:p>
        </p:txBody>
      </p:sp>
      <p:sp>
        <p:nvSpPr>
          <p:cNvPr id="2652" name="Google Shape;2652;p150"/>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
        <p:nvSpPr>
          <p:cNvPr id="2653" name="Google Shape;2653;p150"/>
          <p:cNvSpPr/>
          <p:nvPr/>
        </p:nvSpPr>
        <p:spPr>
          <a:xfrm>
            <a:off x="1234524" y="4496244"/>
            <a:ext cx="779911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3.2. Dữ liệu phức tạp và phân tích dữ liệu quan hệ</a:t>
            </a:r>
            <a:endParaRPr sz="1800">
              <a:solidFill>
                <a:srgbClr val="A5A5A5"/>
              </a:solidFill>
              <a:latin typeface="Arial"/>
              <a:ea typeface="Arial"/>
              <a:cs typeface="Arial"/>
              <a:sym typeface="Arial"/>
            </a:endParaRPr>
          </a:p>
        </p:txBody>
      </p:sp>
      <p:sp>
        <p:nvSpPr>
          <p:cNvPr id="2654" name="Google Shape;2654;p150"/>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9" name="Shape 2659"/>
        <p:cNvGrpSpPr/>
        <p:nvPr/>
      </p:nvGrpSpPr>
      <p:grpSpPr>
        <a:xfrm>
          <a:off x="0" y="0"/>
          <a:ext cx="0" cy="0"/>
          <a:chOff x="0" y="0"/>
          <a:chExt cx="0" cy="0"/>
        </a:xfrm>
      </p:grpSpPr>
      <p:sp>
        <p:nvSpPr>
          <p:cNvPr id="2660" name="Google Shape;2660;p15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661" name="Google Shape;2661;p15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Chọn định dạng tệp</a:t>
            </a:r>
            <a:endParaRPr/>
          </a:p>
        </p:txBody>
      </p:sp>
      <p:sp>
        <p:nvSpPr>
          <p:cNvPr id="2662" name="Google Shape;2662;p15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663" name="Google Shape;2663;p15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và Impala hỗ trợ nhiều định dạng tệp khác nhau để lưu trữ dữ liệu</a:t>
            </a:r>
            <a:endParaRPr/>
          </a:p>
          <a:p>
            <a:pPr indent="-182563" lvl="1" marL="360363" rtl="0" algn="l">
              <a:lnSpc>
                <a:spcPct val="138461"/>
              </a:lnSpc>
              <a:spcBef>
                <a:spcPts val="200"/>
              </a:spcBef>
              <a:spcAft>
                <a:spcPts val="0"/>
              </a:spcAft>
              <a:buClr>
                <a:srgbClr val="262626"/>
              </a:buClr>
              <a:buSzPts val="1040"/>
              <a:buChar char="•"/>
            </a:pPr>
            <a:r>
              <a:rPr lang="en-US"/>
              <a:t>Cú pháp</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Định dạng tệp được hỗ trợ</a:t>
            </a:r>
            <a:endParaRPr/>
          </a:p>
          <a:p>
            <a:pPr indent="-182563" lvl="1" marL="360363" rtl="0" algn="l">
              <a:lnSpc>
                <a:spcPct val="138461"/>
              </a:lnSpc>
              <a:spcBef>
                <a:spcPts val="200"/>
              </a:spcBef>
              <a:spcAft>
                <a:spcPts val="0"/>
              </a:spcAft>
              <a:buClr>
                <a:srgbClr val="262626"/>
              </a:buClr>
              <a:buSzPts val="1040"/>
              <a:buChar char="•"/>
            </a:pPr>
            <a:r>
              <a:rPr lang="en-US"/>
              <a:t>Tệp văn bản</a:t>
            </a:r>
            <a:endParaRPr/>
          </a:p>
          <a:p>
            <a:pPr indent="-182563" lvl="1" marL="360363" rtl="0" algn="l">
              <a:lnSpc>
                <a:spcPct val="138461"/>
              </a:lnSpc>
              <a:spcBef>
                <a:spcPts val="200"/>
              </a:spcBef>
              <a:spcAft>
                <a:spcPts val="0"/>
              </a:spcAft>
              <a:buClr>
                <a:srgbClr val="262626"/>
              </a:buClr>
              <a:buSzPts val="1040"/>
              <a:buChar char="•"/>
            </a:pPr>
            <a:r>
              <a:rPr lang="en-US"/>
              <a:t>Tệp tuần tự</a:t>
            </a:r>
            <a:endParaRPr/>
          </a:p>
          <a:p>
            <a:pPr indent="-182563" lvl="1" marL="360363" rtl="0" algn="l">
              <a:lnSpc>
                <a:spcPct val="138461"/>
              </a:lnSpc>
              <a:spcBef>
                <a:spcPts val="200"/>
              </a:spcBef>
              <a:spcAft>
                <a:spcPts val="0"/>
              </a:spcAft>
              <a:buClr>
                <a:srgbClr val="262626"/>
              </a:buClr>
              <a:buSzPts val="1040"/>
              <a:buChar char="•"/>
            </a:pPr>
            <a:r>
              <a:rPr lang="en-US"/>
              <a:t>AVRO</a:t>
            </a:r>
            <a:endParaRPr/>
          </a:p>
          <a:p>
            <a:pPr indent="-182563" lvl="1" marL="360363" rtl="0" algn="l">
              <a:lnSpc>
                <a:spcPct val="138461"/>
              </a:lnSpc>
              <a:spcBef>
                <a:spcPts val="200"/>
              </a:spcBef>
              <a:spcAft>
                <a:spcPts val="0"/>
              </a:spcAft>
              <a:buClr>
                <a:srgbClr val="262626"/>
              </a:buClr>
              <a:buSzPts val="1040"/>
              <a:buChar char="•"/>
            </a:pPr>
            <a:r>
              <a:rPr lang="en-US"/>
              <a:t>Parquet</a:t>
            </a:r>
            <a:endParaRPr/>
          </a:p>
          <a:p>
            <a:pPr indent="-182563" lvl="1" marL="360363" rtl="0" algn="l">
              <a:lnSpc>
                <a:spcPct val="138461"/>
              </a:lnSpc>
              <a:spcBef>
                <a:spcPts val="200"/>
              </a:spcBef>
              <a:spcAft>
                <a:spcPts val="0"/>
              </a:spcAft>
              <a:buClr>
                <a:srgbClr val="262626"/>
              </a:buClr>
              <a:buSzPts val="1040"/>
              <a:buChar char="•"/>
            </a:pPr>
            <a:r>
              <a:rPr lang="en-US"/>
              <a:t>Orc (chỉ Hive)</a:t>
            </a:r>
            <a:endParaRPr/>
          </a:p>
        </p:txBody>
      </p:sp>
      <p:sp>
        <p:nvSpPr>
          <p:cNvPr id="2664" name="Google Shape;2664;p151"/>
          <p:cNvSpPr txBox="1"/>
          <p:nvPr/>
        </p:nvSpPr>
        <p:spPr>
          <a:xfrm>
            <a:off x="711199" y="2756535"/>
            <a:ext cx="7812000" cy="99540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TABLE </a:t>
            </a:r>
            <a:r>
              <a:rPr lang="en-US" sz="1400">
                <a:solidFill>
                  <a:schemeClr val="dk1"/>
                </a:solidFill>
                <a:latin typeface="Arial"/>
                <a:ea typeface="Arial"/>
                <a:cs typeface="Arial"/>
                <a:sym typeface="Arial"/>
              </a:rPr>
              <a:t>DB_name.table_name (col_name DATATYPE,....)</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 </a:t>
            </a:r>
            <a:r>
              <a:rPr lang="en-US" sz="1400">
                <a:solidFill>
                  <a:schemeClr val="dk1"/>
                </a:solidFill>
                <a:latin typeface="Arial"/>
                <a:ea typeface="Arial"/>
                <a:cs typeface="Arial"/>
                <a:sym typeface="Arial"/>
              </a:rPr>
              <a:t>char</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STORED AS </a:t>
            </a:r>
            <a:r>
              <a:rPr lang="en-US" sz="1400">
                <a:solidFill>
                  <a:schemeClr val="dk1"/>
                </a:solidFill>
                <a:latin typeface="Arial"/>
                <a:ea typeface="Arial"/>
                <a:cs typeface="Arial"/>
                <a:sym typeface="Arial"/>
              </a:rPr>
              <a:t>supported_format;</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9" name="Shape 2669"/>
        <p:cNvGrpSpPr/>
        <p:nvPr/>
      </p:nvGrpSpPr>
      <p:grpSpPr>
        <a:xfrm>
          <a:off x="0" y="0"/>
          <a:ext cx="0" cy="0"/>
          <a:chOff x="0" y="0"/>
          <a:chExt cx="0" cy="0"/>
        </a:xfrm>
      </p:grpSpPr>
      <p:sp>
        <p:nvSpPr>
          <p:cNvPr id="2670" name="Google Shape;2670;p15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671" name="Google Shape;2671;p15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dạng tệp</a:t>
            </a:r>
            <a:endParaRPr/>
          </a:p>
        </p:txBody>
      </p:sp>
      <p:sp>
        <p:nvSpPr>
          <p:cNvPr id="2672" name="Google Shape;2672;p15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673" name="Google Shape;2673;p15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TEXTFILE (Tệp văn bản)</a:t>
            </a:r>
            <a:endParaRPr/>
          </a:p>
          <a:p>
            <a:pPr indent="-182563" lvl="1" marL="360363" rtl="0" algn="l">
              <a:lnSpc>
                <a:spcPct val="138461"/>
              </a:lnSpc>
              <a:spcBef>
                <a:spcPts val="200"/>
              </a:spcBef>
              <a:spcAft>
                <a:spcPts val="0"/>
              </a:spcAft>
              <a:buClr>
                <a:srgbClr val="262626"/>
              </a:buClr>
              <a:buSzPts val="1040"/>
              <a:buChar char="•"/>
            </a:pPr>
            <a:r>
              <a:rPr lang="en-US"/>
              <a:t>Thông thường, các giá trị được phân tách bằng dấu phẩy hoặc tab (CSV, TSV)</a:t>
            </a:r>
            <a:endParaRPr/>
          </a:p>
          <a:p>
            <a:pPr indent="-177800" lvl="0" marL="177800" rtl="0" algn="l">
              <a:lnSpc>
                <a:spcPct val="128571"/>
              </a:lnSpc>
              <a:spcBef>
                <a:spcPts val="1000"/>
              </a:spcBef>
              <a:spcAft>
                <a:spcPts val="0"/>
              </a:spcAft>
              <a:buClr>
                <a:srgbClr val="262626"/>
              </a:buClr>
              <a:buSzPts val="1400"/>
              <a:buFont typeface="Arial"/>
              <a:buChar char="•"/>
            </a:pPr>
            <a:r>
              <a:rPr lang="en-US"/>
              <a:t>SEQUENCEFILE (Tệp tuần tự)</a:t>
            </a:r>
            <a:endParaRPr/>
          </a:p>
          <a:p>
            <a:pPr indent="-182563" lvl="1" marL="360363" rtl="0" algn="l">
              <a:lnSpc>
                <a:spcPct val="138461"/>
              </a:lnSpc>
              <a:spcBef>
                <a:spcPts val="200"/>
              </a:spcBef>
              <a:spcAft>
                <a:spcPts val="0"/>
              </a:spcAft>
              <a:buClr>
                <a:srgbClr val="262626"/>
              </a:buClr>
              <a:buSzPts val="1040"/>
              <a:buChar char="•"/>
            </a:pPr>
            <a:r>
              <a:rPr lang="en-US"/>
              <a:t>Tệp phẳng bao gồm các cặp khóa/giá trị nhị phân</a:t>
            </a:r>
            <a:endParaRPr/>
          </a:p>
          <a:p>
            <a:pPr indent="-182563" lvl="1" marL="360363" rtl="0" algn="l">
              <a:lnSpc>
                <a:spcPct val="138461"/>
              </a:lnSpc>
              <a:spcBef>
                <a:spcPts val="200"/>
              </a:spcBef>
              <a:spcAft>
                <a:spcPts val="0"/>
              </a:spcAft>
              <a:buClr>
                <a:srgbClr val="262626"/>
              </a:buClr>
              <a:buSzPts val="1040"/>
              <a:buChar char="•"/>
            </a:pPr>
            <a:r>
              <a:rPr lang="en-US"/>
              <a:t>Không nén</a:t>
            </a:r>
            <a:endParaRPr/>
          </a:p>
          <a:p>
            <a:pPr indent="-182563" lvl="1" marL="360363" rtl="0" algn="l">
              <a:lnSpc>
                <a:spcPct val="138461"/>
              </a:lnSpc>
              <a:spcBef>
                <a:spcPts val="200"/>
              </a:spcBef>
              <a:spcAft>
                <a:spcPts val="0"/>
              </a:spcAft>
              <a:buClr>
                <a:srgbClr val="262626"/>
              </a:buClr>
              <a:buSzPts val="1040"/>
              <a:buChar char="•"/>
            </a:pPr>
            <a:r>
              <a:rPr lang="en-US"/>
              <a:t>Bản ghi được nén - chỉ các giá trị được nén</a:t>
            </a:r>
            <a:endParaRPr/>
          </a:p>
          <a:p>
            <a:pPr indent="-177800" lvl="0" marL="177800" rtl="0" algn="l">
              <a:lnSpc>
                <a:spcPct val="128571"/>
              </a:lnSpc>
              <a:spcBef>
                <a:spcPts val="1000"/>
              </a:spcBef>
              <a:spcAft>
                <a:spcPts val="0"/>
              </a:spcAft>
              <a:buClr>
                <a:srgbClr val="262626"/>
              </a:buClr>
              <a:buSzPts val="1400"/>
              <a:buFont typeface="Arial"/>
              <a:buChar char="•"/>
            </a:pPr>
            <a:r>
              <a:rPr lang="en-US"/>
              <a:t>Parquet – một định dạng lưu trữ cột</a:t>
            </a:r>
            <a:endParaRPr/>
          </a:p>
          <a:p>
            <a:pPr indent="-182563" lvl="1" marL="360363" rtl="0" algn="l">
              <a:lnSpc>
                <a:spcPct val="138461"/>
              </a:lnSpc>
              <a:spcBef>
                <a:spcPts val="200"/>
              </a:spcBef>
              <a:spcAft>
                <a:spcPts val="0"/>
              </a:spcAft>
              <a:buClr>
                <a:srgbClr val="262626"/>
              </a:buClr>
              <a:buSzPts val="1040"/>
              <a:buChar char="•"/>
            </a:pPr>
            <a:r>
              <a:rPr lang="en-US"/>
              <a:t>Có sẵn cho mọi thành phần trong hệ sinh thái Hadoop, bất kể khung xử lý dữ liệu, mô hình dữ liệu hay ngôn ngữ lập trình.</a:t>
            </a:r>
            <a:endParaRPr/>
          </a:p>
          <a:p>
            <a:pPr indent="-182563" lvl="1" marL="360363" rtl="0" algn="l">
              <a:lnSpc>
                <a:spcPct val="138461"/>
              </a:lnSpc>
              <a:spcBef>
                <a:spcPts val="200"/>
              </a:spcBef>
              <a:spcAft>
                <a:spcPts val="0"/>
              </a:spcAft>
              <a:buClr>
                <a:srgbClr val="262626"/>
              </a:buClr>
              <a:buSzPts val="1040"/>
              <a:buChar char="•"/>
            </a:pPr>
            <a:r>
              <a:rPr lang="en-US"/>
              <a:t>Kết hợp tốt nhất với impala</a:t>
            </a:r>
            <a:endParaRPr/>
          </a:p>
          <a:p>
            <a:pPr indent="-177800" lvl="0" marL="177800" rtl="0" algn="l">
              <a:lnSpc>
                <a:spcPct val="128571"/>
              </a:lnSpc>
              <a:spcBef>
                <a:spcPts val="1000"/>
              </a:spcBef>
              <a:spcAft>
                <a:spcPts val="0"/>
              </a:spcAft>
              <a:buClr>
                <a:srgbClr val="262626"/>
              </a:buClr>
              <a:buSzPts val="1400"/>
              <a:buFont typeface="Arial"/>
              <a:buChar char="•"/>
            </a:pPr>
            <a:r>
              <a:rPr lang="en-US"/>
              <a:t>ORC – Optimized Row Columnar (Cột hàng được tối ưu hóa)</a:t>
            </a:r>
            <a:endParaRPr/>
          </a:p>
          <a:p>
            <a:pPr indent="-182563" lvl="1" marL="360363" rtl="0" algn="l">
              <a:lnSpc>
                <a:spcPct val="138461"/>
              </a:lnSpc>
              <a:spcBef>
                <a:spcPts val="200"/>
              </a:spcBef>
              <a:spcAft>
                <a:spcPts val="0"/>
              </a:spcAft>
              <a:buClr>
                <a:srgbClr val="262626"/>
              </a:buClr>
              <a:buSzPts val="1040"/>
              <a:buChar char="•"/>
            </a:pPr>
            <a:r>
              <a:rPr lang="en-US"/>
              <a:t>Được thiết kế để khắc phục những hạn chế của các định dạng tệp khác</a:t>
            </a:r>
            <a:endParaRPr/>
          </a:p>
          <a:p>
            <a:pPr indent="-182563" lvl="1" marL="360363" rtl="0" algn="l">
              <a:lnSpc>
                <a:spcPct val="138461"/>
              </a:lnSpc>
              <a:spcBef>
                <a:spcPts val="200"/>
              </a:spcBef>
              <a:spcAft>
                <a:spcPts val="0"/>
              </a:spcAft>
              <a:buClr>
                <a:srgbClr val="262626"/>
              </a:buClr>
              <a:buSzPts val="1040"/>
              <a:buChar char="•"/>
            </a:pPr>
            <a:r>
              <a:rPr lang="en-US"/>
              <a:t>Sử dụng tệp ORC cải thiện hiệu suất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15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680" name="Google Shape;2680;p15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định dạng Parquet</a:t>
            </a:r>
            <a:endParaRPr/>
          </a:p>
        </p:txBody>
      </p:sp>
      <p:sp>
        <p:nvSpPr>
          <p:cNvPr id="2681" name="Google Shape;2681;p15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682" name="Google Shape;2682;p15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bảng bên ngoài bằng định dạng sàn gỗ</a:t>
            </a:r>
            <a:endParaRPr/>
          </a:p>
          <a:p>
            <a:pPr indent="-177800" lvl="0" marL="177800" rtl="0" algn="l">
              <a:lnSpc>
                <a:spcPct val="128571"/>
              </a:lnSpc>
              <a:spcBef>
                <a:spcPts val="1000"/>
              </a:spcBef>
              <a:spcAft>
                <a:spcPts val="0"/>
              </a:spcAft>
              <a:buClr>
                <a:srgbClr val="262626"/>
              </a:buClr>
              <a:buSzPts val="1400"/>
              <a:buFont typeface="Arial"/>
              <a:buChar char="•"/>
            </a:pPr>
            <a:r>
              <a:rPr lang="en-US"/>
              <a:t>Khi bạn sử dụng </a:t>
            </a:r>
            <a:r>
              <a:rPr b="1" lang="en-US"/>
              <a:t>LƯU TRỮ DẠNG PARQUET</a:t>
            </a:r>
            <a:r>
              <a:rPr lang="en-US"/>
              <a:t>, Impala và Hive sẽ tự động đảm nhận việc thiết lập cách mã hóa các bản ghi trong các tệp Parquet.</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2683" name="Google Shape;2683;p153"/>
          <p:cNvSpPr txBox="1"/>
          <p:nvPr/>
        </p:nvSpPr>
        <p:spPr>
          <a:xfrm>
            <a:off x="711199" y="3103854"/>
            <a:ext cx="7812000" cy="137892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EXTERNAL TABLE </a:t>
            </a:r>
            <a:r>
              <a:rPr lang="en-US" sz="1400">
                <a:solidFill>
                  <a:schemeClr val="dk1"/>
                </a:solidFill>
                <a:latin typeface="Arial"/>
                <a:ea typeface="Arial"/>
                <a:cs typeface="Arial"/>
                <a:sym typeface="Arial"/>
              </a:rPr>
              <a:t>authors_parquet</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first_name string,</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last_name string</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STORED AS PARQUET</a:t>
            </a:r>
            <a:endParaRPr/>
          </a:p>
        </p:txBody>
      </p:sp>
      <p:sp>
        <p:nvSpPr>
          <p:cNvPr id="2684" name="Google Shape;2684;p153"/>
          <p:cNvSpPr txBox="1"/>
          <p:nvPr/>
        </p:nvSpPr>
        <p:spPr>
          <a:xfrm>
            <a:off x="711199" y="4663440"/>
            <a:ext cx="7812000" cy="154129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chemeClr val="dk1"/>
                </a:solidFill>
                <a:latin typeface="Arial"/>
                <a:ea typeface="Arial"/>
                <a:cs typeface="Arial"/>
                <a:sym typeface="Arial"/>
              </a:rPr>
              <a:t>0:  jdbc:hive2://&gt; create external table authors_parquet  (</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   .   .   .   .   .   &gt;     f_name string,</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   .   .   .   .   .   &gt;     l_name string)</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   .   .   .   .   .   &gt; STORED AS PARQUET;</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OK</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No rows affected (0.086 seconds)</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9" name="Shape 2689"/>
        <p:cNvGrpSpPr/>
        <p:nvPr/>
      </p:nvGrpSpPr>
      <p:grpSpPr>
        <a:xfrm>
          <a:off x="0" y="0"/>
          <a:ext cx="0" cy="0"/>
          <a:chOff x="0" y="0"/>
          <a:chExt cx="0" cy="0"/>
        </a:xfrm>
      </p:grpSpPr>
      <p:sp>
        <p:nvSpPr>
          <p:cNvPr id="2690" name="Google Shape;2690;p15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691" name="Google Shape;2691;p154"/>
          <p:cNvSpPr txBox="1"/>
          <p:nvPr>
            <p:ph idx="2" type="body"/>
          </p:nvPr>
        </p:nvSpPr>
        <p:spPr>
          <a:xfrm>
            <a:off x="535871" y="1523052"/>
            <a:ext cx="9059541"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định dạng Parquet trong Impala</a:t>
            </a:r>
            <a:endParaRPr/>
          </a:p>
        </p:txBody>
      </p:sp>
      <p:sp>
        <p:nvSpPr>
          <p:cNvPr id="2692" name="Google Shape;2692;p15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693" name="Google Shape;2693;p15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một bảng mới để truy cập tệp Parquet hiện có trong HDFS</a:t>
            </a:r>
            <a:endParaRPr/>
          </a:p>
          <a:p>
            <a:pPr indent="-182563" lvl="1" marL="360363" rtl="0" algn="l">
              <a:lnSpc>
                <a:spcPct val="138461"/>
              </a:lnSpc>
              <a:spcBef>
                <a:spcPts val="200"/>
              </a:spcBef>
              <a:spcAft>
                <a:spcPts val="0"/>
              </a:spcAft>
              <a:buClr>
                <a:srgbClr val="262626"/>
              </a:buClr>
              <a:buSzPts val="1040"/>
              <a:buChar char="•"/>
            </a:pPr>
            <a:r>
              <a:rPr lang="en-US"/>
              <a:t>Trong Impala, sử dụng </a:t>
            </a:r>
            <a:r>
              <a:rPr b="1" lang="en-US"/>
              <a:t>LIKE PARQUET </a:t>
            </a:r>
            <a:r>
              <a:rPr lang="en-US"/>
              <a:t>để tạo bảng bằng lược đồ của tệp parquet hiện có.</a:t>
            </a:r>
            <a:endParaRPr/>
          </a:p>
        </p:txBody>
      </p:sp>
      <p:sp>
        <p:nvSpPr>
          <p:cNvPr id="2694" name="Google Shape;2694;p154"/>
          <p:cNvSpPr txBox="1"/>
          <p:nvPr/>
        </p:nvSpPr>
        <p:spPr>
          <a:xfrm>
            <a:off x="711199" y="2780366"/>
            <a:ext cx="7812000" cy="129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EXTERNAL TABLE </a:t>
            </a:r>
            <a:r>
              <a:rPr lang="en-US" sz="1400">
                <a:solidFill>
                  <a:schemeClr val="dk1"/>
                </a:solidFill>
                <a:latin typeface="Arial"/>
                <a:ea typeface="Arial"/>
                <a:cs typeface="Arial"/>
                <a:sym typeface="Arial"/>
              </a:rPr>
              <a:t>author_parquet</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LIKE PARQUET </a:t>
            </a:r>
            <a:r>
              <a:rPr lang="en-US" sz="1400">
                <a:solidFill>
                  <a:schemeClr val="dk1"/>
                </a:solidFill>
                <a:latin typeface="Arial"/>
                <a:ea typeface="Arial"/>
                <a:cs typeface="Arial"/>
                <a:sym typeface="Arial"/>
              </a:rPr>
              <a:t>‘/home/student/authors_parquet/data1.parquet’</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STORED AS </a:t>
            </a:r>
            <a:r>
              <a:rPr lang="en-US" sz="1400">
                <a:solidFill>
                  <a:schemeClr val="dk1"/>
                </a:solidFill>
                <a:latin typeface="Arial"/>
                <a:ea typeface="Arial"/>
                <a:cs typeface="Arial"/>
                <a:sym typeface="Arial"/>
              </a:rPr>
              <a:t>PARQUET</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LOCATION</a:t>
            </a:r>
            <a:r>
              <a:rPr lang="en-US" sz="1400">
                <a:solidFill>
                  <a:schemeClr val="dk1"/>
                </a:solidFill>
                <a:latin typeface="Arial"/>
                <a:ea typeface="Arial"/>
                <a:cs typeface="Arial"/>
                <a:sym typeface="Arial"/>
              </a:rPr>
              <a:t> ‘/home/student/authors_parquet/’;</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9" name="Shape 2699"/>
        <p:cNvGrpSpPr/>
        <p:nvPr/>
      </p:nvGrpSpPr>
      <p:grpSpPr>
        <a:xfrm>
          <a:off x="0" y="0"/>
          <a:ext cx="0" cy="0"/>
          <a:chOff x="0" y="0"/>
          <a:chExt cx="0" cy="0"/>
        </a:xfrm>
      </p:grpSpPr>
      <p:sp>
        <p:nvSpPr>
          <p:cNvPr id="2700" name="Google Shape;2700;p15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701" name="Google Shape;2701;p15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HiveQL Select</a:t>
            </a:r>
            <a:endParaRPr/>
          </a:p>
        </p:txBody>
      </p:sp>
      <p:sp>
        <p:nvSpPr>
          <p:cNvPr id="2702" name="Google Shape;2702;p15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703" name="Google Shape;2703;p15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Ngữ nghĩa HiveQL</a:t>
            </a:r>
            <a:endParaRPr/>
          </a:p>
        </p:txBody>
      </p:sp>
      <p:graphicFrame>
        <p:nvGraphicFramePr>
          <p:cNvPr id="2704" name="Google Shape;2704;p155"/>
          <p:cNvGraphicFramePr/>
          <p:nvPr/>
        </p:nvGraphicFramePr>
        <p:xfrm>
          <a:off x="704850" y="2528888"/>
          <a:ext cx="3000000" cy="3000000"/>
        </p:xfrm>
        <a:graphic>
          <a:graphicData uri="http://schemas.openxmlformats.org/drawingml/2006/table">
            <a:tbl>
              <a:tblPr>
                <a:noFill/>
                <a:tableStyleId>{1223B764-F223-4FCE-9519-C7F1BB71A7D2}</a:tableStyleId>
              </a:tblPr>
              <a:tblGrid>
                <a:gridCol w="4654225"/>
              </a:tblGrid>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SELECT, LOAD INSERT từ truy vấn</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Biểu thức trong WHERE và HAVING</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GROUP BY, ORDER BY, SORT BY</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Các truy vấn phụ trong mệnh đề FROM</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GROUP BY, ORDER BY</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UNION</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LEFT, RIGHT và FULL INNER/OUTER JOIN</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CROSS JOIN, LEFT SEMI JOIN</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Hàm cửa sổ (OVER, RANK, v.v.)</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INTERSECT, EXCEPT, UNION, DISTINDT</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r h="340450">
                <a:tc>
                  <a:txBody>
                    <a:bodyPr/>
                    <a:lstStyle/>
                    <a:p>
                      <a:pPr indent="0" lvl="1" marL="422041" marR="0" rtl="0" algn="l">
                        <a:spcBef>
                          <a:spcPts val="0"/>
                        </a:spcBef>
                        <a:spcAft>
                          <a:spcPts val="0"/>
                        </a:spcAft>
                        <a:buNone/>
                      </a:pPr>
                      <a:r>
                        <a:rPr lang="en-US" sz="1200" u="none" cap="none" strike="noStrike">
                          <a:solidFill>
                            <a:srgbClr val="193EB0"/>
                          </a:solidFill>
                          <a:latin typeface="Arial"/>
                          <a:ea typeface="Arial"/>
                          <a:cs typeface="Arial"/>
                          <a:sym typeface="Arial"/>
                        </a:rPr>
                        <a:t>Truy vấn phụ trong WHERE (IN, NOT IN, EXISTS/NOT EXISTS)</a:t>
                      </a:r>
                      <a:endParaRPr sz="1200" u="none" cap="none" strike="noStrike">
                        <a:solidFill>
                          <a:srgbClr val="193EB0"/>
                        </a:solidFill>
                        <a:latin typeface="Arial"/>
                        <a:ea typeface="Arial"/>
                        <a:cs typeface="Arial"/>
                        <a:sym typeface="Arial"/>
                      </a:endParaRPr>
                    </a:p>
                  </a:txBody>
                  <a:tcPr marT="9525" marB="0" marR="9525" marL="9525" anchor="ctr">
                    <a:lnL cap="flat" cmpd="sng" w="12700">
                      <a:solidFill>
                        <a:srgbClr val="1F45BC"/>
                      </a:solidFill>
                      <a:prstDash val="solid"/>
                      <a:round/>
                      <a:headEnd len="sm" w="sm" type="none"/>
                      <a:tailEnd len="sm" w="sm" type="none"/>
                    </a:lnL>
                    <a:lnR cap="flat" cmpd="sng" w="12700">
                      <a:solidFill>
                        <a:srgbClr val="1F45BC"/>
                      </a:solidFill>
                      <a:prstDash val="solid"/>
                      <a:round/>
                      <a:headEnd len="sm" w="sm" type="none"/>
                      <a:tailEnd len="sm" w="sm" type="none"/>
                    </a:lnR>
                    <a:lnT cap="flat" cmpd="sng" w="12700">
                      <a:solidFill>
                        <a:srgbClr val="1F45BC"/>
                      </a:solidFill>
                      <a:prstDash val="solid"/>
                      <a:round/>
                      <a:headEnd len="sm" w="sm" type="none"/>
                      <a:tailEnd len="sm" w="sm" type="none"/>
                    </a:lnT>
                    <a:lnB cap="flat" cmpd="sng" w="12700">
                      <a:solidFill>
                        <a:srgbClr val="1F45BC"/>
                      </a:solidFill>
                      <a:prstDash val="solid"/>
                      <a:round/>
                      <a:headEnd len="sm" w="sm" type="none"/>
                      <a:tailEnd len="sm" w="sm" type="none"/>
                    </a:lnB>
                    <a:solidFill>
                      <a:srgbClr val="E9F2FC"/>
                    </a:solidFill>
                  </a:tcPr>
                </a:tc>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9" name="Shape 2709"/>
        <p:cNvGrpSpPr/>
        <p:nvPr/>
      </p:nvGrpSpPr>
      <p:grpSpPr>
        <a:xfrm>
          <a:off x="0" y="0"/>
          <a:ext cx="0" cy="0"/>
          <a:chOff x="0" y="0"/>
          <a:chExt cx="0" cy="0"/>
        </a:xfrm>
      </p:grpSpPr>
      <p:sp>
        <p:nvSpPr>
          <p:cNvPr id="2710" name="Google Shape;2710;p15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711" name="Google Shape;2711;p15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dữ liệu từ Table</a:t>
            </a:r>
            <a:endParaRPr/>
          </a:p>
        </p:txBody>
      </p:sp>
      <p:sp>
        <p:nvSpPr>
          <p:cNvPr id="2712" name="Google Shape;2712;p15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713" name="Google Shape;2713;p15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Câu lệnh </a:t>
            </a:r>
            <a:r>
              <a:rPr b="1" lang="en-US"/>
              <a:t>SELECT</a:t>
            </a:r>
            <a:r>
              <a:rPr lang="en-US"/>
              <a:t> truy xuất các bản ghi từ các bảng</a:t>
            </a:r>
            <a:endParaRPr/>
          </a:p>
          <a:p>
            <a:pPr indent="-182563" lvl="1" marL="360363" rtl="0" algn="l">
              <a:lnSpc>
                <a:spcPct val="138461"/>
              </a:lnSpc>
              <a:spcBef>
                <a:spcPts val="200"/>
              </a:spcBef>
              <a:spcAft>
                <a:spcPts val="0"/>
              </a:spcAft>
              <a:buClr>
                <a:srgbClr val="262626"/>
              </a:buClr>
              <a:buSzPts val="1040"/>
              <a:buChar char="•"/>
            </a:pPr>
            <a:r>
              <a:rPr lang="en-US"/>
              <a:t>Chỉ định các cột riêng lẻ</a:t>
            </a:r>
            <a:endParaRPr/>
          </a:p>
          <a:p>
            <a:pPr indent="-182563" lvl="1" marL="360363" rtl="0" algn="l">
              <a:lnSpc>
                <a:spcPct val="138461"/>
              </a:lnSpc>
              <a:spcBef>
                <a:spcPts val="200"/>
              </a:spcBef>
              <a:spcAft>
                <a:spcPts val="0"/>
              </a:spcAft>
              <a:buClr>
                <a:srgbClr val="262626"/>
              </a:buClr>
              <a:buSzPts val="1040"/>
              <a:buChar char="•"/>
            </a:pPr>
            <a:r>
              <a:rPr lang="en-US"/>
              <a:t>Tên cột không phân biệt chữ hoa chữ thường</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Tất cả các cột cho “*”</a:t>
            </a:r>
            <a:endParaRPr/>
          </a:p>
        </p:txBody>
      </p:sp>
      <p:sp>
        <p:nvSpPr>
          <p:cNvPr id="2714" name="Google Shape;2714;p156"/>
          <p:cNvSpPr/>
          <p:nvPr/>
        </p:nvSpPr>
        <p:spPr>
          <a:xfrm>
            <a:off x="704850" y="3030814"/>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FF0000"/>
                </a:solidFill>
                <a:latin typeface="Arial"/>
                <a:ea typeface="Arial"/>
                <a:cs typeface="Arial"/>
                <a:sym typeface="Arial"/>
              </a:rPr>
              <a:t>SELECT</a:t>
            </a:r>
            <a:r>
              <a:rPr lang="en-US" sz="1400">
                <a:solidFill>
                  <a:srgbClr val="000000"/>
                </a:solidFill>
                <a:latin typeface="Arial"/>
                <a:ea typeface="Arial"/>
                <a:cs typeface="Arial"/>
                <a:sym typeface="Arial"/>
              </a:rPr>
              <a:t> column1, column2, columnN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table_name;</a:t>
            </a:r>
            <a:endParaRPr/>
          </a:p>
        </p:txBody>
      </p:sp>
      <p:sp>
        <p:nvSpPr>
          <p:cNvPr id="2715" name="Google Shape;2715;p156"/>
          <p:cNvSpPr/>
          <p:nvPr/>
        </p:nvSpPr>
        <p:spPr>
          <a:xfrm>
            <a:off x="704850" y="4051259"/>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FF0000"/>
                </a:solidFill>
                <a:latin typeface="Arial"/>
                <a:ea typeface="Arial"/>
                <a:cs typeface="Arial"/>
                <a:sym typeface="Arial"/>
              </a:rPr>
              <a:t>SELECT</a:t>
            </a:r>
            <a:r>
              <a:rPr lang="en-US" sz="1400">
                <a:solidFill>
                  <a:schemeClr val="dk1"/>
                </a:solidFill>
                <a:latin typeface="Arial"/>
                <a:ea typeface="Arial"/>
                <a:cs typeface="Arial"/>
                <a:sym typeface="Arial"/>
              </a:rPr>
              <a:t> *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table_name;</a:t>
            </a:r>
            <a:r>
              <a:rPr lang="en-US" sz="1400">
                <a:solidFill>
                  <a:schemeClr val="lt1"/>
                </a:solidFill>
                <a:latin typeface="Arial"/>
                <a:ea typeface="Arial"/>
                <a:cs typeface="Arial"/>
                <a:sym typeface="Arial"/>
              </a:rPr>
              <a:t>;</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0" name="Shape 2720"/>
        <p:cNvGrpSpPr/>
        <p:nvPr/>
      </p:nvGrpSpPr>
      <p:grpSpPr>
        <a:xfrm>
          <a:off x="0" y="0"/>
          <a:ext cx="0" cy="0"/>
          <a:chOff x="0" y="0"/>
          <a:chExt cx="0" cy="0"/>
        </a:xfrm>
      </p:grpSpPr>
      <p:sp>
        <p:nvSpPr>
          <p:cNvPr id="2721" name="Google Shape;2721;p15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722" name="Google Shape;2722;p15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Sắp xếp và phân biệt truy vấn</a:t>
            </a:r>
            <a:endParaRPr/>
          </a:p>
        </p:txBody>
      </p:sp>
      <p:sp>
        <p:nvSpPr>
          <p:cNvPr id="2723" name="Google Shape;2723;p15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724" name="Google Shape;2724;p15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a:t>
            </a:r>
            <a:r>
              <a:rPr b="1" lang="en-US"/>
              <a:t>DISTINCT</a:t>
            </a:r>
            <a:r>
              <a:rPr lang="en-US"/>
              <a:t> để loại bỏ trùng lặp</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b="1" lang="en-US"/>
              <a:t>ORDER BY </a:t>
            </a:r>
            <a:r>
              <a:rPr lang="en-US"/>
              <a:t>sắp xếp kết quả</a:t>
            </a:r>
            <a:endParaRPr/>
          </a:p>
          <a:p>
            <a:pPr indent="-182563" lvl="1" marL="360363" rtl="0" algn="l">
              <a:lnSpc>
                <a:spcPct val="138461"/>
              </a:lnSpc>
              <a:spcBef>
                <a:spcPts val="200"/>
              </a:spcBef>
              <a:spcAft>
                <a:spcPts val="0"/>
              </a:spcAft>
              <a:buClr>
                <a:srgbClr val="262626"/>
              </a:buClr>
              <a:buSzPts val="1040"/>
              <a:buChar char="•"/>
            </a:pPr>
            <a:r>
              <a:rPr lang="en-US"/>
              <a:t>Thứ tự mặc định tăng dần (ASC)</a:t>
            </a:r>
            <a:endParaRPr/>
          </a:p>
          <a:p>
            <a:pPr indent="-182563" lvl="1" marL="360363" rtl="0" algn="l">
              <a:lnSpc>
                <a:spcPct val="138461"/>
              </a:lnSpc>
              <a:spcBef>
                <a:spcPts val="200"/>
              </a:spcBef>
              <a:spcAft>
                <a:spcPts val="0"/>
              </a:spcAft>
              <a:buClr>
                <a:srgbClr val="262626"/>
              </a:buClr>
              <a:buSzPts val="1040"/>
              <a:buChar char="•"/>
            </a:pPr>
            <a:r>
              <a:rPr b="1" lang="en-US"/>
              <a:t>DESC</a:t>
            </a:r>
            <a:r>
              <a:rPr lang="en-US"/>
              <a:t>: thứ tự giảm dần</a:t>
            </a:r>
            <a:endParaRPr/>
          </a:p>
        </p:txBody>
      </p:sp>
      <p:sp>
        <p:nvSpPr>
          <p:cNvPr id="2725" name="Google Shape;2725;p157"/>
          <p:cNvSpPr/>
          <p:nvPr/>
        </p:nvSpPr>
        <p:spPr>
          <a:xfrm>
            <a:off x="713100" y="2544419"/>
            <a:ext cx="7812000" cy="50358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chemeClr val="dk1"/>
                </a:solidFill>
                <a:latin typeface="Arial"/>
                <a:ea typeface="Arial"/>
                <a:cs typeface="Arial"/>
                <a:sym typeface="Arial"/>
              </a:rPr>
              <a:t> </a:t>
            </a:r>
            <a:r>
              <a:rPr lang="en-US" sz="1400">
                <a:solidFill>
                  <a:srgbClr val="FF0000"/>
                </a:solidFill>
                <a:latin typeface="Arial"/>
                <a:ea typeface="Arial"/>
                <a:cs typeface="Arial"/>
                <a:sym typeface="Arial"/>
              </a:rPr>
              <a:t>DISTINCT</a:t>
            </a:r>
            <a:r>
              <a:rPr lang="en-US" sz="1400">
                <a:solidFill>
                  <a:schemeClr val="dk1"/>
                </a:solidFill>
                <a:latin typeface="Arial"/>
                <a:ea typeface="Arial"/>
                <a:cs typeface="Arial"/>
                <a:sym typeface="Arial"/>
              </a:rPr>
              <a:t> name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authors;</a:t>
            </a:r>
            <a:endParaRPr/>
          </a:p>
        </p:txBody>
      </p:sp>
      <p:sp>
        <p:nvSpPr>
          <p:cNvPr id="2726" name="Google Shape;2726;p157"/>
          <p:cNvSpPr/>
          <p:nvPr/>
        </p:nvSpPr>
        <p:spPr>
          <a:xfrm>
            <a:off x="713100" y="4101946"/>
            <a:ext cx="7812000" cy="79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chemeClr val="dk1"/>
                </a:solidFill>
                <a:latin typeface="Arial"/>
                <a:ea typeface="Arial"/>
                <a:cs typeface="Arial"/>
                <a:sym typeface="Arial"/>
              </a:rPr>
              <a:t> id, first_name, last_name, email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authors </a:t>
            </a:r>
            <a:endParaRPr/>
          </a:p>
          <a:p>
            <a:pPr indent="0" lvl="0" marL="180000" marR="0" rtl="0" algn="l">
              <a:spcBef>
                <a:spcPts val="0"/>
              </a:spcBef>
              <a:spcAft>
                <a:spcPts val="0"/>
              </a:spcAft>
              <a:buNone/>
            </a:pPr>
            <a:r>
              <a:rPr lang="en-US" sz="1400">
                <a:solidFill>
                  <a:srgbClr val="FF0000"/>
                </a:solidFill>
                <a:latin typeface="Arial"/>
                <a:ea typeface="Arial"/>
                <a:cs typeface="Arial"/>
                <a:sym typeface="Arial"/>
              </a:rPr>
              <a:t>ORDER BY </a:t>
            </a:r>
            <a:r>
              <a:rPr lang="en-US" sz="1400">
                <a:solidFill>
                  <a:schemeClr val="dk1"/>
                </a:solidFill>
                <a:latin typeface="Arial"/>
                <a:ea typeface="Arial"/>
                <a:cs typeface="Arial"/>
                <a:sym typeface="Arial"/>
              </a:rPr>
              <a:t>last_name;</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15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733" name="Google Shape;2733;p15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Giới hạn kết quả truy vấn</a:t>
            </a:r>
            <a:endParaRPr/>
          </a:p>
        </p:txBody>
      </p:sp>
      <p:sp>
        <p:nvSpPr>
          <p:cNvPr id="2734" name="Google Shape;2734;p15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735" name="Google Shape;2735;p15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Mệnh đề </a:t>
            </a:r>
            <a:r>
              <a:rPr b="1" lang="en-US"/>
              <a:t>LIMIT</a:t>
            </a:r>
            <a:r>
              <a:rPr lang="en-US"/>
              <a:t> đặt số hàng tối đa được trả về</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Bí danh của bảng</a:t>
            </a:r>
            <a:endParaRPr/>
          </a:p>
          <a:p>
            <a:pPr indent="-182563" lvl="1" marL="360363" rtl="0" algn="l">
              <a:lnSpc>
                <a:spcPct val="138461"/>
              </a:lnSpc>
              <a:spcBef>
                <a:spcPts val="200"/>
              </a:spcBef>
              <a:spcAft>
                <a:spcPts val="0"/>
              </a:spcAft>
              <a:buClr>
                <a:srgbClr val="262626"/>
              </a:buClr>
              <a:buSzPts val="1040"/>
              <a:buChar char="•"/>
            </a:pPr>
            <a:r>
              <a:rPr lang="en-US"/>
              <a:t>Bí danh bảng có thể giúp đơn giản hóa các truy vấn phức tạp</a:t>
            </a:r>
            <a:endParaRPr/>
          </a:p>
        </p:txBody>
      </p:sp>
      <p:sp>
        <p:nvSpPr>
          <p:cNvPr id="2736" name="Google Shape;2736;p158"/>
          <p:cNvSpPr/>
          <p:nvPr/>
        </p:nvSpPr>
        <p:spPr>
          <a:xfrm>
            <a:off x="719951" y="2502987"/>
            <a:ext cx="7812000" cy="71646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id, first_name, last_name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authors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ORDER BY </a:t>
            </a:r>
            <a:r>
              <a:rPr lang="en-US" sz="1400">
                <a:solidFill>
                  <a:srgbClr val="000000"/>
                </a:solidFill>
                <a:latin typeface="Arial"/>
                <a:ea typeface="Arial"/>
                <a:cs typeface="Arial"/>
                <a:sym typeface="Arial"/>
              </a:rPr>
              <a:t>last_name, first_name </a:t>
            </a:r>
            <a:r>
              <a:rPr lang="en-US" sz="1400">
                <a:solidFill>
                  <a:srgbClr val="193EB0"/>
                </a:solidFill>
                <a:latin typeface="Arial"/>
                <a:ea typeface="Arial"/>
                <a:cs typeface="Arial"/>
                <a:sym typeface="Arial"/>
              </a:rPr>
              <a:t>DESC</a:t>
            </a:r>
            <a:r>
              <a:rPr lang="en-US" sz="1400">
                <a:solidFill>
                  <a:srgbClr val="000000"/>
                </a:solidFill>
                <a:latin typeface="Arial"/>
                <a:ea typeface="Arial"/>
                <a:cs typeface="Arial"/>
                <a:sym typeface="Arial"/>
              </a:rPr>
              <a:t> </a:t>
            </a:r>
            <a:r>
              <a:rPr lang="en-US" sz="1400">
                <a:solidFill>
                  <a:srgbClr val="FF0000"/>
                </a:solidFill>
                <a:latin typeface="Arial"/>
                <a:ea typeface="Arial"/>
                <a:cs typeface="Arial"/>
                <a:sym typeface="Arial"/>
              </a:rPr>
              <a:t>LIMIT</a:t>
            </a:r>
            <a:r>
              <a:rPr lang="en-US" sz="1400">
                <a:solidFill>
                  <a:srgbClr val="000000"/>
                </a:solidFill>
                <a:latin typeface="Arial"/>
                <a:ea typeface="Arial"/>
                <a:cs typeface="Arial"/>
                <a:sym typeface="Arial"/>
              </a:rPr>
              <a:t> 10;</a:t>
            </a:r>
            <a:endParaRPr/>
          </a:p>
        </p:txBody>
      </p:sp>
      <p:sp>
        <p:nvSpPr>
          <p:cNvPr id="2737" name="Google Shape;2737;p158"/>
          <p:cNvSpPr/>
          <p:nvPr/>
        </p:nvSpPr>
        <p:spPr>
          <a:xfrm>
            <a:off x="719951" y="3868581"/>
            <a:ext cx="4348438" cy="166594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a.first_name, a.last_name, a.email, p.title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authors </a:t>
            </a:r>
            <a:r>
              <a:rPr lang="en-US" sz="1400">
                <a:solidFill>
                  <a:srgbClr val="193EB0"/>
                </a:solidFill>
                <a:latin typeface="Arial"/>
                <a:ea typeface="Arial"/>
                <a:cs typeface="Arial"/>
                <a:sym typeface="Arial"/>
              </a:rPr>
              <a:t>AS</a:t>
            </a:r>
            <a:r>
              <a:rPr lang="en-US" sz="1400">
                <a:solidFill>
                  <a:srgbClr val="000000"/>
                </a:solidFill>
                <a:latin typeface="Arial"/>
                <a:ea typeface="Arial"/>
                <a:cs typeface="Arial"/>
                <a:sym typeface="Arial"/>
              </a:rPr>
              <a:t> a </a:t>
            </a:r>
            <a:r>
              <a:rPr lang="en-US" sz="1400">
                <a:solidFill>
                  <a:srgbClr val="193EB0"/>
                </a:solidFill>
                <a:latin typeface="Arial"/>
                <a:ea typeface="Arial"/>
                <a:cs typeface="Arial"/>
                <a:sym typeface="Arial"/>
              </a:rPr>
              <a:t>JOIN</a:t>
            </a:r>
            <a:r>
              <a:rPr lang="en-US" sz="1400">
                <a:solidFill>
                  <a:srgbClr val="000000"/>
                </a:solidFill>
                <a:latin typeface="Arial"/>
                <a:ea typeface="Arial"/>
                <a:cs typeface="Arial"/>
                <a:sym typeface="Arial"/>
              </a:rPr>
              <a:t> posts </a:t>
            </a:r>
            <a:r>
              <a:rPr lang="en-US" sz="1400">
                <a:solidFill>
                  <a:srgbClr val="193EB0"/>
                </a:solidFill>
                <a:latin typeface="Arial"/>
                <a:ea typeface="Arial"/>
                <a:cs typeface="Arial"/>
                <a:sym typeface="Arial"/>
              </a:rPr>
              <a:t>AS</a:t>
            </a:r>
            <a:r>
              <a:rPr lang="en-US" sz="1400">
                <a:solidFill>
                  <a:srgbClr val="000000"/>
                </a:solidFill>
                <a:latin typeface="Arial"/>
                <a:ea typeface="Arial"/>
                <a:cs typeface="Arial"/>
                <a:sym typeface="Arial"/>
              </a:rPr>
              <a:t> p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ON</a:t>
            </a:r>
            <a:r>
              <a:rPr lang="en-US" sz="1400">
                <a:solidFill>
                  <a:srgbClr val="000000"/>
                </a:solidFill>
                <a:latin typeface="Arial"/>
                <a:ea typeface="Arial"/>
                <a:cs typeface="Arial"/>
                <a:sym typeface="Arial"/>
              </a:rPr>
              <a:t> (a.id = p.author_id)</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WHERE</a:t>
            </a:r>
            <a:r>
              <a:rPr lang="en-US" sz="1400">
                <a:solidFill>
                  <a:srgbClr val="000000"/>
                </a:solidFill>
                <a:latin typeface="Arial"/>
                <a:ea typeface="Arial"/>
                <a:cs typeface="Arial"/>
                <a:sym typeface="Arial"/>
              </a:rPr>
              <a:t> a.email </a:t>
            </a:r>
            <a:r>
              <a:rPr lang="en-US" sz="1400">
                <a:solidFill>
                  <a:srgbClr val="193EB0"/>
                </a:solidFill>
                <a:latin typeface="Arial"/>
                <a:ea typeface="Arial"/>
                <a:cs typeface="Arial"/>
                <a:sym typeface="Arial"/>
              </a:rPr>
              <a:t>LIKE</a:t>
            </a:r>
            <a:r>
              <a:rPr lang="en-US" sz="1400">
                <a:solidFill>
                  <a:srgbClr val="000000"/>
                </a:solidFill>
                <a:latin typeface="Arial"/>
                <a:ea typeface="Arial"/>
                <a:cs typeface="Arial"/>
                <a:sym typeface="Arial"/>
              </a:rPr>
              <a:t> '%.net’ </a:t>
            </a:r>
            <a:r>
              <a:rPr lang="en-US" sz="1400">
                <a:solidFill>
                  <a:srgbClr val="193EB0"/>
                </a:solidFill>
                <a:latin typeface="Arial"/>
                <a:ea typeface="Arial"/>
                <a:cs typeface="Arial"/>
                <a:sym typeface="Arial"/>
              </a:rPr>
              <a:t>OR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a.Email </a:t>
            </a:r>
            <a:r>
              <a:rPr lang="en-US" sz="1400">
                <a:solidFill>
                  <a:srgbClr val="193EB0"/>
                </a:solidFill>
                <a:latin typeface="Arial"/>
                <a:ea typeface="Arial"/>
                <a:cs typeface="Arial"/>
                <a:sym typeface="Arial"/>
              </a:rPr>
              <a:t>LIKE</a:t>
            </a:r>
            <a:r>
              <a:rPr lang="en-US" sz="1400">
                <a:solidFill>
                  <a:srgbClr val="000000"/>
                </a:solidFill>
                <a:latin typeface="Arial"/>
                <a:ea typeface="Arial"/>
                <a:cs typeface="Arial"/>
                <a:sym typeface="Arial"/>
              </a:rPr>
              <a:t> '%.org’ </a:t>
            </a:r>
            <a:r>
              <a:rPr lang="en-US" sz="1400">
                <a:solidFill>
                  <a:srgbClr val="193EB0"/>
                </a:solidFill>
                <a:latin typeface="Arial"/>
                <a:ea typeface="Arial"/>
                <a:cs typeface="Arial"/>
                <a:sym typeface="Arial"/>
              </a:rPr>
              <a:t>LIMIT</a:t>
            </a:r>
            <a:r>
              <a:rPr lang="en-US" sz="1400">
                <a:solidFill>
                  <a:srgbClr val="000000"/>
                </a:solidFill>
                <a:latin typeface="Arial"/>
                <a:ea typeface="Arial"/>
                <a:cs typeface="Arial"/>
                <a:sym typeface="Arial"/>
              </a:rPr>
              <a:t> 10;</a:t>
            </a:r>
            <a:endParaRPr/>
          </a:p>
        </p:txBody>
      </p:sp>
      <p:sp>
        <p:nvSpPr>
          <p:cNvPr id="2738" name="Google Shape;2738;p158"/>
          <p:cNvSpPr/>
          <p:nvPr/>
        </p:nvSpPr>
        <p:spPr>
          <a:xfrm>
            <a:off x="5335668" y="3321416"/>
            <a:ext cx="4005361" cy="305438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10 hàng được chọn (19,667 giây)</a:t>
            </a:r>
            <a:endParaRPr sz="1400">
              <a:solidFill>
                <a:srgbClr val="000000"/>
              </a:solidFill>
              <a:latin typeface="Arial"/>
              <a:ea typeface="Arial"/>
              <a:cs typeface="Arial"/>
              <a:sym typeface="Arial"/>
            </a:endParaRPr>
          </a:p>
        </p:txBody>
      </p:sp>
      <p:graphicFrame>
        <p:nvGraphicFramePr>
          <p:cNvPr id="2739" name="Google Shape;2739;p158"/>
          <p:cNvGraphicFramePr/>
          <p:nvPr/>
        </p:nvGraphicFramePr>
        <p:xfrm>
          <a:off x="5408418" y="3408056"/>
          <a:ext cx="3000000" cy="3000000"/>
        </p:xfrm>
        <a:graphic>
          <a:graphicData uri="http://schemas.openxmlformats.org/drawingml/2006/table">
            <a:tbl>
              <a:tblPr bandRow="1" firstRow="1">
                <a:noFill/>
                <a:tableStyleId>{F5026A60-8AA6-43BD-A47F-B19B4713E4A2}</a:tableStyleId>
              </a:tblPr>
              <a:tblGrid>
                <a:gridCol w="1269300"/>
                <a:gridCol w="1269300"/>
                <a:gridCol w="1298875"/>
              </a:tblGrid>
              <a:tr h="376875">
                <a:tc>
                  <a:txBody>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id</a:t>
                      </a:r>
                      <a:endParaRPr b="0"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first_name</a:t>
                      </a:r>
                      <a:endParaRPr b="0"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last_name</a:t>
                      </a:r>
                      <a:endParaRPr b="0"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949825">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4572</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3574</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6071</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2923</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6503</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4169</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1780</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3310</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9290</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4829</a:t>
                      </a:r>
                      <a:endParaRPr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Willow</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Vanessa</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Turner</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Tiara</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Stanley</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Sincere</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Melany</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Mario</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Mario</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Magdalena</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Abbott</a:t>
                      </a:r>
                      <a:endParaRPr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
        <p:nvSpPr>
          <p:cNvPr id="2740" name="Google Shape;2740;p158"/>
          <p:cNvSpPr/>
          <p:nvPr/>
        </p:nvSpPr>
        <p:spPr>
          <a:xfrm>
            <a:off x="7475116" y="3919823"/>
            <a:ext cx="288098" cy="1315233"/>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741" name="Google Shape;2741;p158"/>
          <p:cNvSpPr/>
          <p:nvPr/>
        </p:nvSpPr>
        <p:spPr>
          <a:xfrm>
            <a:off x="8743745" y="3919823"/>
            <a:ext cx="288098" cy="1315233"/>
          </a:xfrm>
          <a:prstGeom prst="down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6" name="Shape 2746"/>
        <p:cNvGrpSpPr/>
        <p:nvPr/>
      </p:nvGrpSpPr>
      <p:grpSpPr>
        <a:xfrm>
          <a:off x="0" y="0"/>
          <a:ext cx="0" cy="0"/>
          <a:chOff x="0" y="0"/>
          <a:chExt cx="0" cy="0"/>
        </a:xfrm>
      </p:grpSpPr>
      <p:sp>
        <p:nvSpPr>
          <p:cNvPr id="2747" name="Google Shape;2747;p15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748" name="Google Shape;2748;p15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Lọc kết quả với WHERE</a:t>
            </a:r>
            <a:endParaRPr/>
          </a:p>
        </p:txBody>
      </p:sp>
      <p:sp>
        <p:nvSpPr>
          <p:cNvPr id="2749" name="Google Shape;2749;p15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750" name="Google Shape;2750;p15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mệnh đề </a:t>
            </a:r>
            <a:r>
              <a:rPr lang="en-US">
                <a:latin typeface="Arial"/>
                <a:ea typeface="Arial"/>
                <a:cs typeface="Arial"/>
                <a:sym typeface="Arial"/>
              </a:rPr>
              <a:t>WHERE </a:t>
            </a:r>
            <a:r>
              <a:rPr lang="en-US"/>
              <a:t>giới hạn các hàng đối với các tiêu chí phù hợp đã chỉ định</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Toán tử </a:t>
            </a:r>
            <a:r>
              <a:rPr lang="en-US">
                <a:latin typeface="Arial"/>
                <a:ea typeface="Arial"/>
                <a:cs typeface="Arial"/>
                <a:sym typeface="Arial"/>
              </a:rPr>
              <a:t>IN</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LIKE</a:t>
            </a:r>
            <a:r>
              <a:rPr lang="en-US"/>
              <a:t> và </a:t>
            </a:r>
            <a:r>
              <a:rPr lang="en-US">
                <a:latin typeface="Arial"/>
                <a:ea typeface="Arial"/>
                <a:cs typeface="Arial"/>
                <a:sym typeface="Arial"/>
              </a:rPr>
              <a:t>AND</a:t>
            </a:r>
            <a:r>
              <a:rPr lang="en-US"/>
              <a:t>, </a:t>
            </a:r>
            <a:r>
              <a:rPr lang="en-US">
                <a:latin typeface="Arial"/>
                <a:ea typeface="Arial"/>
                <a:cs typeface="Arial"/>
                <a:sym typeface="Arial"/>
              </a:rPr>
              <a:t>OR</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2751" name="Google Shape;2751;p159"/>
          <p:cNvSpPr/>
          <p:nvPr/>
        </p:nvSpPr>
        <p:spPr>
          <a:xfrm>
            <a:off x="710043" y="2514720"/>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authors </a:t>
            </a:r>
            <a:r>
              <a:rPr lang="en-US" sz="1400">
                <a:solidFill>
                  <a:srgbClr val="FF0000"/>
                </a:solidFill>
                <a:latin typeface="Arial"/>
                <a:ea typeface="Arial"/>
                <a:cs typeface="Arial"/>
                <a:sym typeface="Arial"/>
              </a:rPr>
              <a:t>WHERE</a:t>
            </a:r>
            <a:r>
              <a:rPr lang="en-US" sz="1400">
                <a:solidFill>
                  <a:srgbClr val="000000"/>
                </a:solidFill>
                <a:latin typeface="Arial"/>
                <a:ea typeface="Arial"/>
                <a:cs typeface="Arial"/>
                <a:sym typeface="Arial"/>
              </a:rPr>
              <a:t> id=9290;</a:t>
            </a:r>
            <a:endParaRPr/>
          </a:p>
        </p:txBody>
      </p:sp>
      <p:sp>
        <p:nvSpPr>
          <p:cNvPr id="2752" name="Google Shape;2752;p159"/>
          <p:cNvSpPr/>
          <p:nvPr/>
        </p:nvSpPr>
        <p:spPr>
          <a:xfrm>
            <a:off x="710043" y="3589598"/>
            <a:ext cx="7812000" cy="79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authors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WHERE</a:t>
            </a:r>
            <a:r>
              <a:rPr lang="en-US" sz="1400">
                <a:solidFill>
                  <a:srgbClr val="000000"/>
                </a:solidFill>
                <a:latin typeface="Arial"/>
                <a:ea typeface="Arial"/>
                <a:cs typeface="Arial"/>
                <a:sym typeface="Arial"/>
              </a:rPr>
              <a:t> first_name </a:t>
            </a:r>
            <a:r>
              <a:rPr lang="en-US" sz="1400">
                <a:solidFill>
                  <a:srgbClr val="FF0000"/>
                </a:solidFill>
                <a:latin typeface="Arial"/>
                <a:ea typeface="Arial"/>
                <a:cs typeface="Arial"/>
                <a:sym typeface="Arial"/>
              </a:rPr>
              <a:t>IN</a:t>
            </a:r>
            <a:r>
              <a:rPr lang="en-US" sz="1400">
                <a:solidFill>
                  <a:srgbClr val="000000"/>
                </a:solidFill>
                <a:latin typeface="Arial"/>
                <a:ea typeface="Arial"/>
                <a:cs typeface="Arial"/>
                <a:sym typeface="Arial"/>
              </a:rPr>
              <a:t> ("Mario", "Malany", "Dorthy", "Tiara", "Willow");</a:t>
            </a:r>
            <a:endParaRPr/>
          </a:p>
        </p:txBody>
      </p:sp>
      <p:sp>
        <p:nvSpPr>
          <p:cNvPr id="2753" name="Google Shape;2753;p159"/>
          <p:cNvSpPr/>
          <p:nvPr/>
        </p:nvSpPr>
        <p:spPr>
          <a:xfrm>
            <a:off x="710043" y="4993079"/>
            <a:ext cx="7812000" cy="104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authors</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WHERE</a:t>
            </a:r>
            <a:r>
              <a:rPr lang="en-US" sz="1400">
                <a:solidFill>
                  <a:srgbClr val="000000"/>
                </a:solidFill>
                <a:latin typeface="Arial"/>
                <a:ea typeface="Arial"/>
                <a:cs typeface="Arial"/>
                <a:sym typeface="Arial"/>
              </a:rPr>
              <a:t> first_name </a:t>
            </a:r>
            <a:r>
              <a:rPr lang="en-US" sz="1400">
                <a:solidFill>
                  <a:srgbClr val="FF0000"/>
                </a:solidFill>
                <a:latin typeface="Arial"/>
                <a:ea typeface="Arial"/>
                <a:cs typeface="Arial"/>
                <a:sym typeface="Arial"/>
              </a:rPr>
              <a:t>LIKE</a:t>
            </a:r>
            <a:r>
              <a:rPr lang="en-US" sz="1400">
                <a:solidFill>
                  <a:srgbClr val="000000"/>
                </a:solidFill>
                <a:latin typeface="Arial"/>
                <a:ea typeface="Arial"/>
                <a:cs typeface="Arial"/>
                <a:sym typeface="Arial"/>
              </a:rPr>
              <a:t> 'Do%'</a:t>
            </a:r>
            <a:endParaRPr/>
          </a:p>
          <a:p>
            <a:pPr indent="0" lvl="0" marL="180000" marR="0" rtl="0" algn="l">
              <a:spcBef>
                <a:spcPts val="0"/>
              </a:spcBef>
              <a:spcAft>
                <a:spcPts val="0"/>
              </a:spcAft>
              <a:buNone/>
            </a:pPr>
            <a:r>
              <a:rPr lang="en-US" sz="1400">
                <a:solidFill>
                  <a:srgbClr val="FF0000"/>
                </a:solidFill>
                <a:latin typeface="Arial"/>
                <a:ea typeface="Arial"/>
                <a:cs typeface="Arial"/>
                <a:sym typeface="Arial"/>
              </a:rPr>
              <a:t>AND</a:t>
            </a:r>
            <a:r>
              <a:rPr lang="en-US" sz="1400">
                <a:solidFill>
                  <a:srgbClr val="000000"/>
                </a:solidFill>
                <a:latin typeface="Arial"/>
                <a:ea typeface="Arial"/>
                <a:cs typeface="Arial"/>
                <a:sym typeface="Arial"/>
              </a:rPr>
              <a:t> (birthdate = '1980-04-20’ </a:t>
            </a:r>
            <a:r>
              <a:rPr lang="en-US" sz="1400">
                <a:solidFill>
                  <a:srgbClr val="FF0000"/>
                </a:solidFill>
                <a:latin typeface="Arial"/>
                <a:ea typeface="Arial"/>
                <a:cs typeface="Arial"/>
                <a:sym typeface="Arial"/>
              </a:rPr>
              <a:t>OR</a:t>
            </a:r>
            <a:r>
              <a:rPr lang="en-US" sz="1400">
                <a:solidFill>
                  <a:srgbClr val="000000"/>
                </a:solidFill>
                <a:latin typeface="Arial"/>
                <a:ea typeface="Arial"/>
                <a:cs typeface="Arial"/>
                <a:sym typeface="Arial"/>
              </a:rPr>
              <a:t> birthdate = '1983-02-12');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6"/>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438" name="Google Shape;438;p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Các tính năng của RDBMS (CSDL quan hệ) (1/2)</a:t>
            </a:r>
            <a:endParaRPr sz="2800"/>
          </a:p>
        </p:txBody>
      </p:sp>
      <p:sp>
        <p:nvSpPr>
          <p:cNvPr id="439" name="Google Shape;439;p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40" name="Google Shape;440;p1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Hỗ trợ giao dịch, ACID (Nguyên tử, Tính nhất quán, Cách ly, Độ bền)</a:t>
            </a:r>
            <a:endParaRPr/>
          </a:p>
          <a:p>
            <a:pPr indent="-177800" lvl="0" marL="177800" rtl="0" algn="l">
              <a:lnSpc>
                <a:spcPct val="128571"/>
              </a:lnSpc>
              <a:spcBef>
                <a:spcPts val="1000"/>
              </a:spcBef>
              <a:spcAft>
                <a:spcPts val="0"/>
              </a:spcAft>
              <a:buClr>
                <a:srgbClr val="262626"/>
              </a:buClr>
              <a:buSzPts val="1400"/>
              <a:buFont typeface="Arial"/>
              <a:buChar char="•"/>
            </a:pPr>
            <a:r>
              <a:rPr lang="en-US"/>
              <a:t>Biểu diễn tất cả dữ liệu dưới dạng bảng hai chiều</a:t>
            </a:r>
            <a:endParaRPr/>
          </a:p>
          <a:p>
            <a:pPr indent="-182563" lvl="1" marL="360363" rtl="0" algn="l">
              <a:lnSpc>
                <a:spcPct val="138461"/>
              </a:lnSpc>
              <a:spcBef>
                <a:spcPts val="400"/>
              </a:spcBef>
              <a:spcAft>
                <a:spcPts val="0"/>
              </a:spcAft>
              <a:buClr>
                <a:srgbClr val="262626"/>
              </a:buClr>
              <a:buSzPts val="1040"/>
              <a:buChar char="•"/>
            </a:pPr>
            <a:r>
              <a:rPr lang="en-US"/>
              <a:t>Bảng là một bài lưu trữ dữ liệu cơ bản gồm hàng (bản ghi, bộ) và cột (trường, mục).</a:t>
            </a:r>
            <a:endParaRPr/>
          </a:p>
          <a:p>
            <a:pPr indent="-182563" lvl="1" marL="360363" rtl="0" algn="l">
              <a:lnSpc>
                <a:spcPct val="138461"/>
              </a:lnSpc>
              <a:spcBef>
                <a:spcPts val="400"/>
              </a:spcBef>
              <a:spcAft>
                <a:spcPts val="0"/>
              </a:spcAft>
              <a:buClr>
                <a:srgbClr val="262626"/>
              </a:buClr>
              <a:buSzPts val="1040"/>
              <a:buChar char="•"/>
            </a:pPr>
            <a:r>
              <a:rPr lang="en-US"/>
              <a:t>Tập hợp các bảng có liên quan với nhau</a:t>
            </a:r>
            <a:endParaRPr/>
          </a:p>
          <a:p>
            <a:pPr indent="-182563" lvl="1" marL="360363" rtl="0" algn="l">
              <a:lnSpc>
                <a:spcPct val="138461"/>
              </a:lnSpc>
              <a:spcBef>
                <a:spcPts val="400"/>
              </a:spcBef>
              <a:spcAft>
                <a:spcPts val="0"/>
              </a:spcAft>
              <a:buClr>
                <a:srgbClr val="262626"/>
              </a:buClr>
              <a:buSzPts val="1040"/>
              <a:buChar char="•"/>
            </a:pPr>
            <a:r>
              <a:rPr lang="en-US"/>
              <a:t>Mô hình Mối quan hệ Thực thể (ER) của bản thiết kế cơ sở dữ liệu</a:t>
            </a:r>
            <a:endParaRPr/>
          </a:p>
          <a:p>
            <a:pPr indent="-182563" lvl="1" marL="360363" rtl="0" algn="l">
              <a:lnSpc>
                <a:spcPct val="138461"/>
              </a:lnSpc>
              <a:spcBef>
                <a:spcPts val="400"/>
              </a:spcBef>
              <a:spcAft>
                <a:spcPts val="0"/>
              </a:spcAft>
              <a:buClr>
                <a:srgbClr val="262626"/>
              </a:buClr>
              <a:buSzPts val="1040"/>
              <a:buChar char="•"/>
            </a:pPr>
            <a:r>
              <a:rPr lang="en-US"/>
              <a:t>Theo mô hình ER, cơ sở dữ liệu được tạo và cơ sở dữ liệu bao gồm một hoặc nhiều bảng.</a:t>
            </a:r>
            <a:endParaRPr/>
          </a:p>
          <a:p>
            <a:pPr indent="-177800" lvl="0" marL="177800" rtl="0" algn="l">
              <a:lnSpc>
                <a:spcPct val="128571"/>
              </a:lnSpc>
              <a:spcBef>
                <a:spcPts val="1000"/>
              </a:spcBef>
              <a:spcAft>
                <a:spcPts val="0"/>
              </a:spcAft>
              <a:buClr>
                <a:srgbClr val="262626"/>
              </a:buClr>
              <a:buSzPts val="1400"/>
              <a:buFont typeface="Arial"/>
              <a:buChar char="•"/>
            </a:pPr>
            <a:r>
              <a:rPr lang="en-US"/>
              <a:t>Quan hệ</a:t>
            </a:r>
            <a:endParaRPr/>
          </a:p>
          <a:p>
            <a:pPr indent="-182563" lvl="1" marL="360363" rtl="0" algn="l">
              <a:lnSpc>
                <a:spcPct val="138461"/>
              </a:lnSpc>
              <a:spcBef>
                <a:spcPts val="400"/>
              </a:spcBef>
              <a:spcAft>
                <a:spcPts val="0"/>
              </a:spcAft>
              <a:buClr>
                <a:srgbClr val="262626"/>
              </a:buClr>
              <a:buSzPts val="1040"/>
              <a:buChar char="•"/>
            </a:pPr>
            <a:r>
              <a:rPr lang="en-US"/>
              <a:t>Tìm kiếm dữ liệu mong muốn bằng cách kết hợp nhiều bảng</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8" name="Shape 2758"/>
        <p:cNvGrpSpPr/>
        <p:nvPr/>
      </p:nvGrpSpPr>
      <p:grpSpPr>
        <a:xfrm>
          <a:off x="0" y="0"/>
          <a:ext cx="0" cy="0"/>
          <a:chOff x="0" y="0"/>
          <a:chExt cx="0" cy="0"/>
        </a:xfrm>
      </p:grpSpPr>
      <p:sp>
        <p:nvSpPr>
          <p:cNvPr id="2759" name="Google Shape;2759;p16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760" name="Google Shape;2760;p16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truy vấn phụ trong mệnh đề FROM</a:t>
            </a:r>
            <a:endParaRPr/>
          </a:p>
        </p:txBody>
      </p:sp>
      <p:sp>
        <p:nvSpPr>
          <p:cNvPr id="2761" name="Google Shape;2761;p16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762" name="Google Shape;2762;p16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Truy vấn phụ là một câu lệnh SQL khác có trong một câu lệnh SQL</a:t>
            </a:r>
            <a:endParaRPr/>
          </a:p>
          <a:p>
            <a:pPr indent="-177800" lvl="0" marL="177800" rtl="0" algn="l">
              <a:lnSpc>
                <a:spcPct val="128571"/>
              </a:lnSpc>
              <a:spcBef>
                <a:spcPts val="1000"/>
              </a:spcBef>
              <a:spcAft>
                <a:spcPts val="0"/>
              </a:spcAft>
              <a:buClr>
                <a:srgbClr val="262626"/>
              </a:buClr>
              <a:buSzPts val="1400"/>
              <a:buFont typeface="Arial"/>
              <a:buChar char="•"/>
            </a:pPr>
            <a:r>
              <a:rPr lang="en-US"/>
              <a:t>Các truy vấn phụ hỗ trợ Hive và Impala trong mệnh đề FROM</a:t>
            </a:r>
            <a:endParaRPr/>
          </a:p>
          <a:p>
            <a:pPr indent="-182563" lvl="1" marL="360363" rtl="0" algn="l">
              <a:lnSpc>
                <a:spcPct val="138461"/>
              </a:lnSpc>
              <a:spcBef>
                <a:spcPts val="200"/>
              </a:spcBef>
              <a:spcAft>
                <a:spcPts val="0"/>
              </a:spcAft>
              <a:buClr>
                <a:srgbClr val="262626"/>
              </a:buClr>
              <a:buSzPts val="1040"/>
              <a:buChar char="•"/>
            </a:pPr>
            <a:r>
              <a:rPr lang="en-US"/>
              <a:t>Truy vấn phụ được sử dụng trong mệnh đề FROM được gọi là dạng xem nội tuyến (dạng xem động)</a:t>
            </a:r>
            <a:endParaRPr/>
          </a:p>
          <a:p>
            <a:pPr indent="-182563" lvl="1" marL="360363" rtl="0" algn="l">
              <a:lnSpc>
                <a:spcPct val="138461"/>
              </a:lnSpc>
              <a:spcBef>
                <a:spcPts val="200"/>
              </a:spcBef>
              <a:spcAft>
                <a:spcPts val="0"/>
              </a:spcAft>
              <a:buClr>
                <a:srgbClr val="262626"/>
              </a:buClr>
              <a:buSzPts val="1040"/>
              <a:buChar char="•"/>
            </a:pPr>
            <a:r>
              <a:rPr lang="en-US"/>
              <a:t>Truy vấn phụ phải là name(sub_name)</a:t>
            </a:r>
            <a:endParaRPr/>
          </a:p>
        </p:txBody>
      </p:sp>
      <p:sp>
        <p:nvSpPr>
          <p:cNvPr id="2763" name="Google Shape;2763;p160"/>
          <p:cNvSpPr/>
          <p:nvPr/>
        </p:nvSpPr>
        <p:spPr>
          <a:xfrm>
            <a:off x="704850" y="4967728"/>
            <a:ext cx="7812000" cy="126343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order_item </a:t>
            </a:r>
            <a:endParaRPr/>
          </a:p>
          <a:p>
            <a:pPr indent="0" lvl="0" marL="180000" marR="0" rtl="0" algn="l">
              <a:spcBef>
                <a:spcPts val="0"/>
              </a:spcBef>
              <a:spcAft>
                <a:spcPts val="0"/>
              </a:spcAft>
              <a:buNone/>
            </a:pPr>
            <a:r>
              <a:rPr lang="en-US" sz="1400">
                <a:solidFill>
                  <a:srgbClr val="FF0000"/>
                </a:solidFill>
                <a:latin typeface="Arial"/>
                <a:ea typeface="Arial"/>
                <a:cs typeface="Arial"/>
                <a:sym typeface="Arial"/>
              </a:rPr>
              <a:t>FROM</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order_item, </a:t>
            </a:r>
            <a:r>
              <a:rPr lang="en-US" sz="1400">
                <a:solidFill>
                  <a:srgbClr val="193EB0"/>
                </a:solidFill>
                <a:latin typeface="Arial"/>
                <a:ea typeface="Arial"/>
                <a:cs typeface="Arial"/>
                <a:sym typeface="Arial"/>
              </a:rPr>
              <a:t>COUNT</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AS</a:t>
            </a:r>
            <a:r>
              <a:rPr lang="en-US" sz="1400">
                <a:solidFill>
                  <a:srgbClr val="000000"/>
                </a:solidFill>
                <a:latin typeface="Arial"/>
                <a:ea typeface="Arial"/>
                <a:cs typeface="Arial"/>
                <a:sym typeface="Arial"/>
              </a:rPr>
              <a:t> cnt</a:t>
            </a:r>
            <a:endParaRPr/>
          </a:p>
          <a:p>
            <a:pPr indent="0" lvl="0" marL="180000" marR="0" rtl="0" algn="l">
              <a:spcBef>
                <a:spcPts val="0"/>
              </a:spcBef>
              <a:spcAft>
                <a:spcPts val="0"/>
              </a:spcAft>
              <a:buNone/>
            </a:pPr>
            <a:r>
              <a:rPr lang="en-US" sz="1400">
                <a:solidFill>
                  <a:srgbClr val="FF0000"/>
                </a:solidFill>
                <a:latin typeface="Arial"/>
                <a:ea typeface="Arial"/>
                <a:cs typeface="Arial"/>
                <a:sym typeface="Arial"/>
              </a:rPr>
              <a:t>FROM</a:t>
            </a:r>
            <a:r>
              <a:rPr lang="en-US" sz="1400">
                <a:solidFill>
                  <a:srgbClr val="000000"/>
                </a:solidFill>
                <a:latin typeface="Arial"/>
                <a:ea typeface="Arial"/>
                <a:cs typeface="Arial"/>
                <a:sym typeface="Arial"/>
              </a:rPr>
              <a:t> order_table </a:t>
            </a:r>
            <a:r>
              <a:rPr lang="en-US" sz="1400">
                <a:solidFill>
                  <a:srgbClr val="193EB0"/>
                </a:solidFill>
                <a:latin typeface="Arial"/>
                <a:ea typeface="Arial"/>
                <a:cs typeface="Arial"/>
                <a:sym typeface="Arial"/>
              </a:rPr>
              <a:t>GROUP BY</a:t>
            </a:r>
            <a:r>
              <a:rPr lang="en-US" sz="1400">
                <a:solidFill>
                  <a:srgbClr val="000000"/>
                </a:solidFill>
                <a:latin typeface="Arial"/>
                <a:ea typeface="Arial"/>
                <a:cs typeface="Arial"/>
                <a:sym typeface="Arial"/>
              </a:rPr>
              <a:t> order_item) big_order</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WHERE</a:t>
            </a:r>
            <a:r>
              <a:rPr lang="en-US" sz="1400">
                <a:solidFill>
                  <a:srgbClr val="000000"/>
                </a:solidFill>
                <a:latin typeface="Arial"/>
                <a:ea typeface="Arial"/>
                <a:cs typeface="Arial"/>
                <a:sym typeface="Arial"/>
              </a:rPr>
              <a:t> cnt &gt;=10;</a:t>
            </a:r>
            <a:endParaRPr/>
          </a:p>
        </p:txBody>
      </p:sp>
      <p:grpSp>
        <p:nvGrpSpPr>
          <p:cNvPr id="2764" name="Google Shape;2764;p160"/>
          <p:cNvGrpSpPr/>
          <p:nvPr/>
        </p:nvGrpSpPr>
        <p:grpSpPr>
          <a:xfrm>
            <a:off x="3673468" y="3372847"/>
            <a:ext cx="5524042" cy="1169974"/>
            <a:chOff x="2111242" y="6502876"/>
            <a:chExt cx="5524042" cy="1169974"/>
          </a:xfrm>
        </p:grpSpPr>
        <p:sp>
          <p:nvSpPr>
            <p:cNvPr id="2765" name="Google Shape;2765;p160"/>
            <p:cNvSpPr/>
            <p:nvPr/>
          </p:nvSpPr>
          <p:spPr>
            <a:xfrm>
              <a:off x="3464851" y="6502876"/>
              <a:ext cx="2765373" cy="1169974"/>
            </a:xfrm>
            <a:prstGeom prst="roundRect">
              <a:avLst>
                <a:gd fmla="val 7983"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SELECT…</a:t>
              </a:r>
              <a:endParaRPr/>
            </a:p>
            <a:p>
              <a:pPr indent="0" lvl="0" marL="0" marR="0" rtl="0" algn="l">
                <a:spcBef>
                  <a:spcPts val="0"/>
                </a:spcBef>
                <a:spcAft>
                  <a:spcPts val="0"/>
                </a:spcAft>
                <a:buNone/>
              </a:pPr>
              <a:r>
                <a:rPr lang="en-US" sz="1200">
                  <a:solidFill>
                    <a:srgbClr val="193EB0"/>
                  </a:solidFill>
                  <a:latin typeface="Arial"/>
                  <a:ea typeface="Arial"/>
                  <a:cs typeface="Arial"/>
                  <a:sym typeface="Arial"/>
                </a:rPr>
                <a:t>FROM…</a:t>
              </a:r>
              <a:endParaRPr/>
            </a:p>
            <a:p>
              <a:pPr indent="0" lvl="0" marL="0" marR="0" rtl="0" algn="l">
                <a:spcBef>
                  <a:spcPts val="0"/>
                </a:spcBef>
                <a:spcAft>
                  <a:spcPts val="0"/>
                </a:spcAft>
                <a:buNone/>
              </a:pPr>
              <a:r>
                <a:rPr lang="en-US" sz="1200">
                  <a:solidFill>
                    <a:srgbClr val="193EB0"/>
                  </a:solidFill>
                  <a:latin typeface="Arial"/>
                  <a:ea typeface="Arial"/>
                  <a:cs typeface="Arial"/>
                  <a:sym typeface="Arial"/>
                </a:rPr>
                <a:t>WHERE…</a:t>
              </a:r>
              <a:endParaRPr/>
            </a:p>
            <a:p>
              <a:pPr indent="0" lvl="0" marL="0" marR="0" rtl="0" algn="l">
                <a:spcBef>
                  <a:spcPts val="0"/>
                </a:spcBef>
                <a:spcAft>
                  <a:spcPts val="0"/>
                </a:spcAft>
                <a:buNone/>
              </a:pPr>
              <a:r>
                <a:t/>
              </a:r>
              <a:endParaRPr sz="1200">
                <a:solidFill>
                  <a:srgbClr val="193EB0"/>
                </a:solidFill>
                <a:latin typeface="Arial"/>
                <a:ea typeface="Arial"/>
                <a:cs typeface="Arial"/>
                <a:sym typeface="Arial"/>
              </a:endParaRPr>
            </a:p>
            <a:p>
              <a:pPr indent="0" lvl="0" marL="0" marR="0" rtl="0" algn="l">
                <a:spcBef>
                  <a:spcPts val="0"/>
                </a:spcBef>
                <a:spcAft>
                  <a:spcPts val="0"/>
                </a:spcAft>
                <a:buNone/>
              </a:pPr>
              <a:r>
                <a:t/>
              </a:r>
              <a:endParaRPr sz="1200">
                <a:solidFill>
                  <a:srgbClr val="193EB0"/>
                </a:solidFill>
                <a:latin typeface="Arial"/>
                <a:ea typeface="Arial"/>
                <a:cs typeface="Arial"/>
                <a:sym typeface="Arial"/>
              </a:endParaRPr>
            </a:p>
          </p:txBody>
        </p:sp>
        <p:sp>
          <p:nvSpPr>
            <p:cNvPr id="2766" name="Google Shape;2766;p160"/>
            <p:cNvSpPr/>
            <p:nvPr/>
          </p:nvSpPr>
          <p:spPr>
            <a:xfrm>
              <a:off x="4655969" y="6851650"/>
              <a:ext cx="1509881" cy="755650"/>
            </a:xfrm>
            <a:prstGeom prst="roundRect">
              <a:avLst>
                <a:gd fmla="val 15546"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(SELECT…</a:t>
              </a:r>
              <a:endParaRPr/>
            </a:p>
            <a:p>
              <a:pPr indent="0" lvl="0" marL="0" marR="0" rtl="0" algn="l">
                <a:spcBef>
                  <a:spcPts val="0"/>
                </a:spcBef>
                <a:spcAft>
                  <a:spcPts val="0"/>
                </a:spcAft>
                <a:buNone/>
              </a:pPr>
              <a:r>
                <a:rPr lang="en-US" sz="1200">
                  <a:solidFill>
                    <a:srgbClr val="193EB0"/>
                  </a:solidFill>
                  <a:latin typeface="Arial"/>
                  <a:ea typeface="Arial"/>
                  <a:cs typeface="Arial"/>
                  <a:sym typeface="Arial"/>
                </a:rPr>
                <a:t>FROM…</a:t>
              </a:r>
              <a:endParaRPr/>
            </a:p>
            <a:p>
              <a:pPr indent="0" lvl="0" marL="0" marR="0" rtl="0" algn="l">
                <a:spcBef>
                  <a:spcPts val="0"/>
                </a:spcBef>
                <a:spcAft>
                  <a:spcPts val="0"/>
                </a:spcAft>
                <a:buNone/>
              </a:pPr>
              <a:r>
                <a:rPr lang="en-US" sz="1200">
                  <a:solidFill>
                    <a:srgbClr val="193EB0"/>
                  </a:solidFill>
                  <a:latin typeface="Arial"/>
                  <a:ea typeface="Arial"/>
                  <a:cs typeface="Arial"/>
                  <a:sym typeface="Arial"/>
                </a:rPr>
                <a:t>WHERE…)</a:t>
              </a:r>
              <a:endParaRPr sz="1200">
                <a:solidFill>
                  <a:srgbClr val="193EB0"/>
                </a:solidFill>
                <a:latin typeface="Arial"/>
                <a:ea typeface="Arial"/>
                <a:cs typeface="Arial"/>
                <a:sym typeface="Arial"/>
              </a:endParaRPr>
            </a:p>
          </p:txBody>
        </p:sp>
        <p:grpSp>
          <p:nvGrpSpPr>
            <p:cNvPr id="2767" name="Google Shape;2767;p160"/>
            <p:cNvGrpSpPr/>
            <p:nvPr/>
          </p:nvGrpSpPr>
          <p:grpSpPr>
            <a:xfrm>
              <a:off x="2111242" y="6662086"/>
              <a:ext cx="1342034" cy="325905"/>
              <a:chOff x="2111242" y="6662086"/>
              <a:chExt cx="1342034" cy="325905"/>
            </a:xfrm>
          </p:grpSpPr>
          <p:sp>
            <p:nvSpPr>
              <p:cNvPr id="2768" name="Google Shape;2768;p160"/>
              <p:cNvSpPr/>
              <p:nvPr/>
            </p:nvSpPr>
            <p:spPr>
              <a:xfrm>
                <a:off x="2111242" y="6662086"/>
                <a:ext cx="134203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Truy vấn chính</a:t>
                </a:r>
                <a:endParaRPr sz="1400">
                  <a:solidFill>
                    <a:schemeClr val="dk1"/>
                  </a:solidFill>
                  <a:latin typeface="Arial"/>
                  <a:ea typeface="Arial"/>
                  <a:cs typeface="Arial"/>
                  <a:sym typeface="Arial"/>
                </a:endParaRPr>
              </a:p>
            </p:txBody>
          </p:sp>
          <p:cxnSp>
            <p:nvCxnSpPr>
              <p:cNvPr id="2769" name="Google Shape;2769;p160"/>
              <p:cNvCxnSpPr/>
              <p:nvPr/>
            </p:nvCxnSpPr>
            <p:spPr>
              <a:xfrm>
                <a:off x="2180692" y="6987991"/>
                <a:ext cx="1224548" cy="0"/>
              </a:xfrm>
              <a:prstGeom prst="straightConnector1">
                <a:avLst/>
              </a:prstGeom>
              <a:noFill/>
              <a:ln cap="flat" cmpd="sng" w="38100">
                <a:solidFill>
                  <a:srgbClr val="193EB0"/>
                </a:solidFill>
                <a:prstDash val="solid"/>
                <a:miter lim="800000"/>
                <a:headEnd len="sm" w="sm" type="none"/>
                <a:tailEnd len="med" w="med" type="triangle"/>
              </a:ln>
            </p:spPr>
          </p:cxnSp>
        </p:grpSp>
        <p:grpSp>
          <p:nvGrpSpPr>
            <p:cNvPr id="2770" name="Google Shape;2770;p160"/>
            <p:cNvGrpSpPr/>
            <p:nvPr/>
          </p:nvGrpSpPr>
          <p:grpSpPr>
            <a:xfrm>
              <a:off x="6310600" y="7034123"/>
              <a:ext cx="1324684" cy="326829"/>
              <a:chOff x="6310600" y="7091276"/>
              <a:chExt cx="1324684" cy="326829"/>
            </a:xfrm>
          </p:grpSpPr>
          <p:sp>
            <p:nvSpPr>
              <p:cNvPr id="2771" name="Google Shape;2771;p160"/>
              <p:cNvSpPr/>
              <p:nvPr/>
            </p:nvSpPr>
            <p:spPr>
              <a:xfrm>
                <a:off x="6429505" y="7091276"/>
                <a:ext cx="120577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Truy vấn phụ</a:t>
                </a:r>
                <a:endParaRPr sz="1400">
                  <a:solidFill>
                    <a:schemeClr val="dk1"/>
                  </a:solidFill>
                  <a:latin typeface="Arial"/>
                  <a:ea typeface="Arial"/>
                  <a:cs typeface="Arial"/>
                  <a:sym typeface="Arial"/>
                </a:endParaRPr>
              </a:p>
            </p:txBody>
          </p:sp>
          <p:cxnSp>
            <p:nvCxnSpPr>
              <p:cNvPr id="2772" name="Google Shape;2772;p160"/>
              <p:cNvCxnSpPr/>
              <p:nvPr/>
            </p:nvCxnSpPr>
            <p:spPr>
              <a:xfrm rot="10800000">
                <a:off x="6310600" y="7418105"/>
                <a:ext cx="1324684" cy="0"/>
              </a:xfrm>
              <a:prstGeom prst="straightConnector1">
                <a:avLst/>
              </a:prstGeom>
              <a:noFill/>
              <a:ln cap="flat" cmpd="sng" w="38100">
                <a:solidFill>
                  <a:srgbClr val="193EB0"/>
                </a:solidFill>
                <a:prstDash val="solid"/>
                <a:miter lim="800000"/>
                <a:headEnd len="sm" w="sm" type="none"/>
                <a:tailEnd len="med" w="med" type="triangle"/>
              </a:ln>
            </p:spPr>
          </p:cxnSp>
        </p:grpSp>
      </p:gr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161"/>
          <p:cNvSpPr/>
          <p:nvPr/>
        </p:nvSpPr>
        <p:spPr>
          <a:xfrm>
            <a:off x="3387160" y="3732664"/>
            <a:ext cx="5913837" cy="238818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sp>
        <p:nvSpPr>
          <p:cNvPr id="2779" name="Google Shape;2779;p161"/>
          <p:cNvSpPr/>
          <p:nvPr/>
        </p:nvSpPr>
        <p:spPr>
          <a:xfrm>
            <a:off x="3444183" y="4076441"/>
            <a:ext cx="459917" cy="475567"/>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780" name="Google Shape;2780;p161"/>
          <p:cNvSpPr/>
          <p:nvPr/>
        </p:nvSpPr>
        <p:spPr>
          <a:xfrm>
            <a:off x="3443160" y="4754074"/>
            <a:ext cx="459917" cy="475567"/>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781" name="Google Shape;2781;p16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782" name="Google Shape;2782;p161"/>
          <p:cNvSpPr txBox="1"/>
          <p:nvPr>
            <p:ph idx="2" type="body"/>
          </p:nvPr>
        </p:nvSpPr>
        <p:spPr>
          <a:xfrm>
            <a:off x="535872" y="1523052"/>
            <a:ext cx="9040614"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truy vấn phụ trong mệnh đề WHERE</a:t>
            </a:r>
            <a:endParaRPr/>
          </a:p>
        </p:txBody>
      </p:sp>
      <p:sp>
        <p:nvSpPr>
          <p:cNvPr id="2783" name="Google Shape;2783;p16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784" name="Google Shape;2784;p16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và Impala hỗ trợ truy vấn phụ trong mệnh đề WHERE</a:t>
            </a:r>
            <a:endParaRPr/>
          </a:p>
        </p:txBody>
      </p:sp>
      <p:sp>
        <p:nvSpPr>
          <p:cNvPr id="2785" name="Google Shape;2785;p161"/>
          <p:cNvSpPr/>
          <p:nvPr/>
        </p:nvSpPr>
        <p:spPr>
          <a:xfrm>
            <a:off x="715303" y="2554508"/>
            <a:ext cx="7812000" cy="86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u.first_name, u.last_name, login_time</a:t>
            </a:r>
            <a:r>
              <a:rPr lang="en-US" sz="1400">
                <a:solidFill>
                  <a:srgbClr val="193EB0"/>
                </a:solidFill>
                <a:latin typeface="Arial"/>
                <a:ea typeface="Arial"/>
                <a:cs typeface="Arial"/>
                <a:sym typeface="Arial"/>
              </a:rPr>
              <a:t> FROM </a:t>
            </a:r>
            <a:r>
              <a:rPr lang="en-US" sz="1400">
                <a:solidFill>
                  <a:srgbClr val="000000"/>
                </a:solidFill>
                <a:latin typeface="Arial"/>
                <a:ea typeface="Arial"/>
                <a:cs typeface="Arial"/>
                <a:sym typeface="Arial"/>
              </a:rPr>
              <a:t>users u </a:t>
            </a:r>
            <a:endParaRPr/>
          </a:p>
          <a:p>
            <a:pPr indent="0" lvl="0" marL="180000" marR="0" rtl="0" algn="l">
              <a:spcBef>
                <a:spcPts val="0"/>
              </a:spcBef>
              <a:spcAft>
                <a:spcPts val="0"/>
              </a:spcAft>
              <a:buNone/>
            </a:pPr>
            <a:r>
              <a:rPr lang="en-US" sz="1400">
                <a:solidFill>
                  <a:srgbClr val="FF0000"/>
                </a:solidFill>
                <a:latin typeface="Arial"/>
                <a:ea typeface="Arial"/>
                <a:cs typeface="Arial"/>
                <a:sym typeface="Arial"/>
              </a:rPr>
              <a:t>WHERE</a:t>
            </a:r>
            <a:r>
              <a:rPr lang="en-US" sz="1400">
                <a:solidFill>
                  <a:srgbClr val="000000"/>
                </a:solidFill>
                <a:latin typeface="Arial"/>
                <a:ea typeface="Arial"/>
                <a:cs typeface="Arial"/>
                <a:sym typeface="Arial"/>
              </a:rPr>
              <a:t> u.id IN ( </a:t>
            </a: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c.uid </a:t>
            </a:r>
            <a:r>
              <a:rPr lang="en-US" sz="1400">
                <a:solidFill>
                  <a:srgbClr val="193EB0"/>
                </a:solidFill>
                <a:latin typeface="Arial"/>
                <a:ea typeface="Arial"/>
                <a:cs typeface="Arial"/>
                <a:sym typeface="Arial"/>
              </a:rPr>
              <a:t>FROM </a:t>
            </a:r>
            <a:r>
              <a:rPr lang="en-US" sz="1400">
                <a:solidFill>
                  <a:srgbClr val="000000"/>
                </a:solidFill>
                <a:latin typeface="Arial"/>
                <a:ea typeface="Arial"/>
                <a:cs typeface="Arial"/>
                <a:sym typeface="Arial"/>
              </a:rPr>
              <a:t>checkin c );</a:t>
            </a:r>
            <a:endParaRPr/>
          </a:p>
        </p:txBody>
      </p:sp>
      <p:pic>
        <p:nvPicPr>
          <p:cNvPr id="2786" name="Google Shape;2786;p161"/>
          <p:cNvPicPr preferRelativeResize="0"/>
          <p:nvPr/>
        </p:nvPicPr>
        <p:blipFill rotWithShape="1">
          <a:blip r:embed="rId3">
            <a:alphaModFix/>
          </a:blip>
          <a:srcRect b="0" l="0" r="0" t="2664"/>
          <a:stretch/>
        </p:blipFill>
        <p:spPr>
          <a:xfrm>
            <a:off x="557900" y="4006991"/>
            <a:ext cx="2184400" cy="2002598"/>
          </a:xfrm>
          <a:prstGeom prst="rect">
            <a:avLst/>
          </a:prstGeom>
          <a:noFill/>
          <a:ln>
            <a:noFill/>
          </a:ln>
        </p:spPr>
      </p:pic>
      <p:sp>
        <p:nvSpPr>
          <p:cNvPr id="2787" name="Google Shape;2787;p161"/>
          <p:cNvSpPr/>
          <p:nvPr/>
        </p:nvSpPr>
        <p:spPr>
          <a:xfrm>
            <a:off x="867383" y="6075778"/>
            <a:ext cx="143821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bảng kiểm tra</a:t>
            </a:r>
            <a:endParaRPr sz="1600">
              <a:solidFill>
                <a:schemeClr val="dk1"/>
              </a:solidFill>
              <a:latin typeface="Arial"/>
              <a:ea typeface="Arial"/>
              <a:cs typeface="Arial"/>
              <a:sym typeface="Arial"/>
            </a:endParaRPr>
          </a:p>
        </p:txBody>
      </p:sp>
      <p:sp>
        <p:nvSpPr>
          <p:cNvPr id="2788" name="Google Shape;2788;p161"/>
          <p:cNvSpPr/>
          <p:nvPr/>
        </p:nvSpPr>
        <p:spPr>
          <a:xfrm>
            <a:off x="5489517" y="6075778"/>
            <a:ext cx="170912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bảng người dùng</a:t>
            </a:r>
            <a:endParaRPr sz="1600">
              <a:solidFill>
                <a:schemeClr val="dk1"/>
              </a:solidFill>
              <a:latin typeface="Arial"/>
              <a:ea typeface="Arial"/>
              <a:cs typeface="Arial"/>
              <a:sym typeface="Arial"/>
            </a:endParaRPr>
          </a:p>
        </p:txBody>
      </p:sp>
      <p:cxnSp>
        <p:nvCxnSpPr>
          <p:cNvPr id="2789" name="Google Shape;2789;p161"/>
          <p:cNvCxnSpPr/>
          <p:nvPr/>
        </p:nvCxnSpPr>
        <p:spPr>
          <a:xfrm>
            <a:off x="2082866" y="5008290"/>
            <a:ext cx="1290181" cy="0"/>
          </a:xfrm>
          <a:prstGeom prst="straightConnector1">
            <a:avLst/>
          </a:prstGeom>
          <a:noFill/>
          <a:ln cap="flat" cmpd="sng" w="57150">
            <a:solidFill>
              <a:schemeClr val="accent1"/>
            </a:solidFill>
            <a:prstDash val="solid"/>
            <a:miter lim="800000"/>
            <a:headEnd len="sm" w="sm" type="none"/>
            <a:tailEnd len="med" w="med" type="triangle"/>
          </a:ln>
        </p:spPr>
      </p:cxnSp>
      <p:sp>
        <p:nvSpPr>
          <p:cNvPr id="2790" name="Google Shape;2790;p161"/>
          <p:cNvSpPr/>
          <p:nvPr/>
        </p:nvSpPr>
        <p:spPr>
          <a:xfrm>
            <a:off x="2596231" y="4622526"/>
            <a:ext cx="4106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a:t>
            </a:r>
            <a:endParaRPr sz="1800">
              <a:solidFill>
                <a:schemeClr val="dk1"/>
              </a:solidFill>
              <a:latin typeface="Arial"/>
              <a:ea typeface="Arial"/>
              <a:cs typeface="Arial"/>
              <a:sym typeface="Arial"/>
            </a:endParaRPr>
          </a:p>
        </p:txBody>
      </p:sp>
      <p:graphicFrame>
        <p:nvGraphicFramePr>
          <p:cNvPr id="2791" name="Google Shape;2791;p161"/>
          <p:cNvGraphicFramePr/>
          <p:nvPr/>
        </p:nvGraphicFramePr>
        <p:xfrm>
          <a:off x="3444183" y="3768517"/>
          <a:ext cx="3000000" cy="3000000"/>
        </p:xfrm>
        <a:graphic>
          <a:graphicData uri="http://schemas.openxmlformats.org/drawingml/2006/table">
            <a:tbl>
              <a:tblPr bandRow="1" firstRow="1">
                <a:noFill/>
                <a:tableStyleId>{F5026A60-8AA6-43BD-A47F-B19B4713E4A2}</a:tableStyleId>
              </a:tblPr>
              <a:tblGrid>
                <a:gridCol w="548900"/>
                <a:gridCol w="1383300"/>
                <a:gridCol w="1916675"/>
                <a:gridCol w="1916675"/>
              </a:tblGrid>
              <a:tr h="201550">
                <a:tc>
                  <a:txBody>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id</a:t>
                      </a:r>
                      <a:endParaRPr b="0"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first_name</a:t>
                      </a:r>
                      <a:endParaRPr b="0"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last_name</a:t>
                      </a:r>
                      <a:endParaRPr b="0"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400">
                          <a:solidFill>
                            <a:srgbClr val="000000"/>
                          </a:solidFill>
                          <a:latin typeface="Arial"/>
                          <a:ea typeface="Arial"/>
                          <a:cs typeface="Arial"/>
                          <a:sym typeface="Arial"/>
                        </a:rPr>
                        <a:t>login_time</a:t>
                      </a:r>
                      <a:endParaRPr b="0"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907025">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5</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Walton</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Marietta</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Lily</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Estevan</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Thaddeus</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Adams</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Walsh</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Wintheiser</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Gleason</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Rowe</a:t>
                      </a:r>
                      <a:endParaRPr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400">
                          <a:solidFill>
                            <a:srgbClr val="000000"/>
                          </a:solidFill>
                          <a:latin typeface="Arial"/>
                          <a:ea typeface="Arial"/>
                          <a:cs typeface="Arial"/>
                          <a:sym typeface="Arial"/>
                        </a:rPr>
                        <a:t>1997-01-02 04:18:41.0</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2010-08-26 18:20:14.0</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1973-06-11 07:28:12.0</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1995-01-29 16:08:31.0</a:t>
                      </a:r>
                      <a:endParaRPr/>
                    </a:p>
                    <a:p>
                      <a:pPr indent="0" lvl="0" marL="0" marR="0" rtl="0" algn="l">
                        <a:spcBef>
                          <a:spcPts val="0"/>
                        </a:spcBef>
                        <a:spcAft>
                          <a:spcPts val="0"/>
                        </a:spcAft>
                        <a:buNone/>
                      </a:pPr>
                      <a:r>
                        <a:rPr lang="en-US" sz="1400">
                          <a:solidFill>
                            <a:srgbClr val="000000"/>
                          </a:solidFill>
                          <a:latin typeface="Arial"/>
                          <a:ea typeface="Arial"/>
                          <a:cs typeface="Arial"/>
                          <a:sym typeface="Arial"/>
                        </a:rPr>
                        <a:t>2017-01-05 04:13:48.0</a:t>
                      </a:r>
                      <a:endParaRPr sz="14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6" name="Shape 2796"/>
        <p:cNvGrpSpPr/>
        <p:nvPr/>
      </p:nvGrpSpPr>
      <p:grpSpPr>
        <a:xfrm>
          <a:off x="0" y="0"/>
          <a:ext cx="0" cy="0"/>
          <a:chOff x="0" y="0"/>
          <a:chExt cx="0" cy="0"/>
        </a:xfrm>
      </p:grpSpPr>
      <p:sp>
        <p:nvSpPr>
          <p:cNvPr id="2797" name="Google Shape;2797;p16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798" name="Google Shape;2798;p16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và chèn dữ liệu (1/2)</a:t>
            </a:r>
            <a:endParaRPr/>
          </a:p>
        </p:txBody>
      </p:sp>
      <p:sp>
        <p:nvSpPr>
          <p:cNvPr id="2799" name="Google Shape;2799;p16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00" name="Google Shape;2800;p16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Nhập dữ liệu và truy vấn là các hoạt động đọc và ghi dữ liệu bằng thông tin meta của bảng Hive</a:t>
            </a:r>
            <a:endParaRPr/>
          </a:p>
          <a:p>
            <a:pPr indent="-177800" lvl="0" marL="177800" rtl="0" algn="l">
              <a:lnSpc>
                <a:spcPct val="128571"/>
              </a:lnSpc>
              <a:spcBef>
                <a:spcPts val="1000"/>
              </a:spcBef>
              <a:spcAft>
                <a:spcPts val="0"/>
              </a:spcAft>
              <a:buClr>
                <a:srgbClr val="262626"/>
              </a:buClr>
              <a:buSzPts val="1400"/>
              <a:buFont typeface="Arial"/>
              <a:buChar char="•"/>
            </a:pPr>
            <a:r>
              <a:rPr lang="en-US"/>
              <a:t>Thông tin meta của bảng lưu trữ vị trí của tệp thực tế và định dạng của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Đối với nhập dữ liệu (</a:t>
            </a:r>
            <a:r>
              <a:rPr b="1" lang="en-US"/>
              <a:t>INSERT</a:t>
            </a:r>
            <a:r>
              <a:rPr lang="en-US"/>
              <a:t>),</a:t>
            </a:r>
            <a:endParaRPr/>
          </a:p>
          <a:p>
            <a:pPr indent="-182563" lvl="1" marL="360363" rtl="0" algn="l">
              <a:lnSpc>
                <a:spcPct val="138461"/>
              </a:lnSpc>
              <a:spcBef>
                <a:spcPts val="200"/>
              </a:spcBef>
              <a:spcAft>
                <a:spcPts val="0"/>
              </a:spcAft>
              <a:buClr>
                <a:srgbClr val="262626"/>
              </a:buClr>
              <a:buSzPts val="1040"/>
              <a:buChar char="•"/>
            </a:pPr>
            <a:r>
              <a:rPr lang="en-US"/>
              <a:t>Có hai cách để ghi dữ liệu vào bảng bằng câu lệnh </a:t>
            </a:r>
            <a:r>
              <a:rPr b="1" lang="en-US"/>
              <a:t>INSERT</a:t>
            </a:r>
            <a:r>
              <a:rPr lang="en-US"/>
              <a:t> và sao chép tệp vào vị trí lưu trữ của bảng và đến LOCATION được chỉ định khi tạo bảng</a:t>
            </a:r>
            <a:endParaRPr/>
          </a:p>
          <a:p>
            <a:pPr indent="-182563" lvl="1" marL="360363" rtl="0" algn="l">
              <a:lnSpc>
                <a:spcPct val="138461"/>
              </a:lnSpc>
              <a:spcBef>
                <a:spcPts val="200"/>
              </a:spcBef>
              <a:spcAft>
                <a:spcPts val="0"/>
              </a:spcAft>
              <a:buClr>
                <a:srgbClr val="262626"/>
              </a:buClr>
              <a:buSzPts val="1040"/>
              <a:buChar char="•"/>
            </a:pPr>
            <a:r>
              <a:rPr lang="en-US"/>
              <a:t>Một bảng phân vùng bao gồm một thư mục được chia thành các phân vùng và sao chép các tệp</a:t>
            </a:r>
            <a:endParaRPr/>
          </a:p>
          <a:p>
            <a:pPr indent="-177800" lvl="0" marL="177800" rtl="0" algn="l">
              <a:lnSpc>
                <a:spcPct val="128571"/>
              </a:lnSpc>
              <a:spcBef>
                <a:spcPts val="1000"/>
              </a:spcBef>
              <a:spcAft>
                <a:spcPts val="0"/>
              </a:spcAft>
              <a:buClr>
                <a:srgbClr val="262626"/>
              </a:buClr>
              <a:buSzPts val="1400"/>
              <a:buFont typeface="Arial"/>
              <a:buChar char="•"/>
            </a:pPr>
            <a:r>
              <a:rPr lang="en-US"/>
              <a:t>Đối với truy vấn (</a:t>
            </a:r>
            <a:r>
              <a:rPr b="1" lang="en-US"/>
              <a:t>SELECT</a:t>
            </a:r>
            <a:r>
              <a:rPr lang="en-US"/>
              <a:t>),</a:t>
            </a:r>
            <a:endParaRPr/>
          </a:p>
          <a:p>
            <a:pPr indent="-182563" lvl="1" marL="360363" rtl="0" algn="l">
              <a:lnSpc>
                <a:spcPct val="138461"/>
              </a:lnSpc>
              <a:spcBef>
                <a:spcPts val="200"/>
              </a:spcBef>
              <a:spcAft>
                <a:spcPts val="0"/>
              </a:spcAft>
              <a:buClr>
                <a:srgbClr val="262626"/>
              </a:buClr>
              <a:buSzPts val="1040"/>
              <a:buChar char="•"/>
            </a:pPr>
            <a:r>
              <a:rPr lang="en-US"/>
              <a:t>Một truy vấn (</a:t>
            </a:r>
            <a:r>
              <a:rPr b="1" lang="en-US"/>
              <a:t>SELECT</a:t>
            </a:r>
            <a:r>
              <a:rPr lang="en-US"/>
              <a:t>) đọc một tệp tại vị trí của LOCATION trong bảng</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16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807" name="Google Shape;2807;p16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và chèn dữ liệu (2/2)</a:t>
            </a:r>
            <a:endParaRPr/>
          </a:p>
        </p:txBody>
      </p:sp>
      <p:sp>
        <p:nvSpPr>
          <p:cNvPr id="2808" name="Google Shape;2808;p16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09" name="Google Shape;2809;p16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phương pháp Insert và Select bao gồm</a:t>
            </a:r>
            <a:endParaRPr/>
          </a:p>
          <a:p>
            <a:pPr indent="-182563" lvl="1" marL="360363" rtl="0" algn="l">
              <a:lnSpc>
                <a:spcPct val="138461"/>
              </a:lnSpc>
              <a:spcBef>
                <a:spcPts val="200"/>
              </a:spcBef>
              <a:spcAft>
                <a:spcPts val="0"/>
              </a:spcAft>
              <a:buClr>
                <a:srgbClr val="262626"/>
              </a:buClr>
              <a:buSzPts val="1040"/>
              <a:buChar char="•"/>
            </a:pPr>
            <a:r>
              <a:rPr lang="en-US"/>
              <a:t>Phương pháp đọc một tệp và ghi vào một bảng</a:t>
            </a:r>
            <a:endParaRPr/>
          </a:p>
          <a:p>
            <a:pPr indent="-182563" lvl="1" marL="360363" rtl="0" algn="l">
              <a:lnSpc>
                <a:spcPct val="138461"/>
              </a:lnSpc>
              <a:spcBef>
                <a:spcPts val="200"/>
              </a:spcBef>
              <a:spcAft>
                <a:spcPts val="0"/>
              </a:spcAft>
              <a:buClr>
                <a:srgbClr val="262626"/>
              </a:buClr>
              <a:buSzPts val="1040"/>
              <a:buChar char="•"/>
            </a:pPr>
            <a:r>
              <a:rPr lang="en-US"/>
              <a:t>Phương pháp đọc dữ liệu từ một bảng và ghi vào một bảng khác</a:t>
            </a:r>
            <a:endParaRPr/>
          </a:p>
          <a:p>
            <a:pPr indent="-182563" lvl="1" marL="360363" rtl="0" algn="l">
              <a:lnSpc>
                <a:spcPct val="138461"/>
              </a:lnSpc>
              <a:spcBef>
                <a:spcPts val="200"/>
              </a:spcBef>
              <a:spcAft>
                <a:spcPts val="0"/>
              </a:spcAft>
              <a:buClr>
                <a:srgbClr val="262626"/>
              </a:buClr>
              <a:buSzPts val="1040"/>
              <a:buChar char="•"/>
            </a:pPr>
            <a:r>
              <a:rPr lang="en-US"/>
              <a:t>Phương pháp đọc một bảng và ghi nó vào một thư mục được chỉ định</a:t>
            </a:r>
            <a:endParaRPr/>
          </a:p>
          <a:p>
            <a:pPr indent="-177800" lvl="0" marL="177800" rtl="0" algn="l">
              <a:lnSpc>
                <a:spcPct val="128571"/>
              </a:lnSpc>
              <a:spcBef>
                <a:spcPts val="1000"/>
              </a:spcBef>
              <a:spcAft>
                <a:spcPts val="0"/>
              </a:spcAft>
              <a:buClr>
                <a:srgbClr val="262626"/>
              </a:buClr>
              <a:buSzPts val="1400"/>
              <a:buFont typeface="Arial"/>
              <a:buChar char="•"/>
            </a:pPr>
            <a:r>
              <a:rPr lang="en-US"/>
              <a:t>Từ tập tin đến bảng</a:t>
            </a:r>
            <a:endParaRPr/>
          </a:p>
          <a:p>
            <a:pPr indent="-182563" lvl="1" marL="360363" rtl="0" algn="l">
              <a:lnSpc>
                <a:spcPct val="138461"/>
              </a:lnSpc>
              <a:spcBef>
                <a:spcPts val="200"/>
              </a:spcBef>
              <a:spcAft>
                <a:spcPts val="0"/>
              </a:spcAft>
              <a:buClr>
                <a:srgbClr val="262626"/>
              </a:buClr>
              <a:buSzPts val="1040"/>
              <a:buChar char="•"/>
            </a:pPr>
            <a:r>
              <a:rPr lang="en-US"/>
              <a:t>Ghi vào bảng bằng lệnh LOAD</a:t>
            </a:r>
            <a:endParaRPr/>
          </a:p>
          <a:p>
            <a:pPr indent="-182563" lvl="1" marL="360363" rtl="0" algn="l">
              <a:lnSpc>
                <a:spcPct val="138461"/>
              </a:lnSpc>
              <a:spcBef>
                <a:spcPts val="200"/>
              </a:spcBef>
              <a:spcAft>
                <a:spcPts val="0"/>
              </a:spcAft>
              <a:buClr>
                <a:srgbClr val="262626"/>
              </a:buClr>
              <a:buSzPts val="1040"/>
              <a:buChar char="•"/>
            </a:pPr>
            <a:r>
              <a:rPr lang="en-US"/>
              <a:t>Sao chép tệp vào LOCATION của bảng</a:t>
            </a:r>
            <a:endParaRPr sz="1400">
              <a:latin typeface="Arial"/>
              <a:ea typeface="Arial"/>
              <a:cs typeface="Arial"/>
              <a:sym typeface="Arial"/>
            </a:endParaRPr>
          </a:p>
          <a:p>
            <a:pPr indent="-177800" lvl="0" marL="177800" rtl="0" algn="l">
              <a:lnSpc>
                <a:spcPct val="128571"/>
              </a:lnSpc>
              <a:spcBef>
                <a:spcPts val="1000"/>
              </a:spcBef>
              <a:spcAft>
                <a:spcPts val="0"/>
              </a:spcAft>
              <a:buClr>
                <a:srgbClr val="262626"/>
              </a:buClr>
              <a:buSzPts val="1400"/>
              <a:buFont typeface="Arial"/>
              <a:buChar char="•"/>
            </a:pPr>
            <a:r>
              <a:rPr lang="en-US"/>
              <a:t>Từ bảng đến bảng</a:t>
            </a:r>
            <a:endParaRPr/>
          </a:p>
          <a:p>
            <a:pPr indent="-182563" lvl="1" marL="360363" rtl="0" algn="l">
              <a:lnSpc>
                <a:spcPct val="128571"/>
              </a:lnSpc>
              <a:spcBef>
                <a:spcPts val="200"/>
              </a:spcBef>
              <a:spcAft>
                <a:spcPts val="0"/>
              </a:spcAft>
              <a:buClr>
                <a:srgbClr val="262626"/>
              </a:buClr>
              <a:buSzPts val="1120"/>
              <a:buChar char="•"/>
            </a:pPr>
            <a:r>
              <a:rPr lang="en-US" sz="1400"/>
              <a:t>Câu lệnh </a:t>
            </a:r>
            <a:r>
              <a:rPr lang="en-US" sz="1400">
                <a:latin typeface="Arial"/>
                <a:ea typeface="Arial"/>
                <a:cs typeface="Arial"/>
                <a:sym typeface="Arial"/>
              </a:rPr>
              <a:t>INSERT</a:t>
            </a:r>
            <a:r>
              <a:rPr lang="en-US"/>
              <a:t> </a:t>
            </a:r>
            <a:endParaRPr/>
          </a:p>
          <a:p>
            <a:pPr indent="-182563" lvl="1" marL="360363" rtl="0" algn="l">
              <a:lnSpc>
                <a:spcPct val="128571"/>
              </a:lnSpc>
              <a:spcBef>
                <a:spcPts val="200"/>
              </a:spcBef>
              <a:spcAft>
                <a:spcPts val="0"/>
              </a:spcAft>
              <a:buClr>
                <a:srgbClr val="262626"/>
              </a:buClr>
              <a:buSzPts val="1120"/>
              <a:buChar char="•"/>
            </a:pPr>
            <a:r>
              <a:rPr lang="en-US" sz="1400"/>
              <a:t>Câu lệnh </a:t>
            </a:r>
            <a:r>
              <a:rPr lang="en-US" sz="1400">
                <a:latin typeface="Arial"/>
                <a:ea typeface="Arial"/>
                <a:cs typeface="Arial"/>
                <a:sym typeface="Arial"/>
              </a:rPr>
              <a:t>CREATE TABLE AS SELECT</a:t>
            </a:r>
            <a:endParaRPr/>
          </a:p>
          <a:p>
            <a:pPr indent="-177800" lvl="0" marL="177800" rtl="0" algn="l">
              <a:lnSpc>
                <a:spcPct val="128571"/>
              </a:lnSpc>
              <a:spcBef>
                <a:spcPts val="1000"/>
              </a:spcBef>
              <a:spcAft>
                <a:spcPts val="0"/>
              </a:spcAft>
              <a:buClr>
                <a:srgbClr val="262626"/>
              </a:buClr>
              <a:buSzPts val="1400"/>
              <a:buFont typeface="Arial"/>
              <a:buChar char="•"/>
            </a:pPr>
            <a:r>
              <a:rPr lang="en-US"/>
              <a:t>Bảng tới thư mục</a:t>
            </a:r>
            <a:endParaRPr/>
          </a:p>
          <a:p>
            <a:pPr indent="-182563" lvl="1" marL="360363" rtl="0" algn="l">
              <a:lnSpc>
                <a:spcPct val="128571"/>
              </a:lnSpc>
              <a:spcBef>
                <a:spcPts val="200"/>
              </a:spcBef>
              <a:spcAft>
                <a:spcPts val="0"/>
              </a:spcAft>
              <a:buClr>
                <a:srgbClr val="262626"/>
              </a:buClr>
              <a:buSzPts val="1120"/>
              <a:buChar char="•"/>
            </a:pPr>
            <a:r>
              <a:rPr lang="en-US" sz="1400"/>
              <a:t>Câu lệnh </a:t>
            </a:r>
            <a:r>
              <a:rPr lang="en-US" sz="1400">
                <a:latin typeface="Arial"/>
                <a:ea typeface="Arial"/>
                <a:cs typeface="Arial"/>
                <a:sym typeface="Arial"/>
              </a:rPr>
              <a:t>INSERT DIRECTORY</a:t>
            </a:r>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4" name="Shape 2814"/>
        <p:cNvGrpSpPr/>
        <p:nvPr/>
      </p:nvGrpSpPr>
      <p:grpSpPr>
        <a:xfrm>
          <a:off x="0" y="0"/>
          <a:ext cx="0" cy="0"/>
          <a:chOff x="0" y="0"/>
          <a:chExt cx="0" cy="0"/>
        </a:xfrm>
      </p:grpSpPr>
      <p:sp>
        <p:nvSpPr>
          <p:cNvPr id="2815" name="Google Shape;2815;p16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816" name="Google Shape;2816;p16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Tải dữ liệu</a:t>
            </a:r>
            <a:endParaRPr/>
          </a:p>
        </p:txBody>
      </p:sp>
      <p:sp>
        <p:nvSpPr>
          <p:cNvPr id="2817" name="Google Shape;2817;p16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18" name="Google Shape;2818;p16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Ghi vào bảng bằng lệnh </a:t>
            </a:r>
            <a:r>
              <a:rPr b="1" lang="en-US"/>
              <a:t>LOAD</a:t>
            </a:r>
            <a:endParaRPr/>
          </a:p>
          <a:p>
            <a:pPr indent="-182563" lvl="1" marL="360363" rtl="0" algn="l">
              <a:lnSpc>
                <a:spcPct val="138461"/>
              </a:lnSpc>
              <a:spcBef>
                <a:spcPts val="200"/>
              </a:spcBef>
              <a:spcAft>
                <a:spcPts val="0"/>
              </a:spcAft>
              <a:buClr>
                <a:srgbClr val="262626"/>
              </a:buClr>
              <a:buSzPts val="1040"/>
              <a:buChar char="•"/>
            </a:pPr>
            <a:r>
              <a:rPr lang="en-US"/>
              <a:t>Thực thi lệnh trên Hive và Impala CLI</a:t>
            </a:r>
            <a:endParaRPr/>
          </a:p>
          <a:p>
            <a:pPr indent="-182563" lvl="1" marL="360363" rtl="0" algn="l">
              <a:lnSpc>
                <a:spcPct val="138461"/>
              </a:lnSpc>
              <a:spcBef>
                <a:spcPts val="200"/>
              </a:spcBef>
              <a:spcAft>
                <a:spcPts val="0"/>
              </a:spcAft>
              <a:buClr>
                <a:srgbClr val="262626"/>
              </a:buClr>
              <a:buSzPts val="1040"/>
              <a:buChar char="•"/>
            </a:pPr>
            <a:r>
              <a:rPr lang="en-US"/>
              <a:t>Nguồn dữ liệu có thể là tệp hoặc thư mục</a:t>
            </a:r>
            <a:endParaRPr/>
          </a:p>
          <a:p>
            <a:pPr indent="-182563" lvl="1" marL="360363" rtl="0" algn="l">
              <a:lnSpc>
                <a:spcPct val="138461"/>
              </a:lnSpc>
              <a:spcBef>
                <a:spcPts val="200"/>
              </a:spcBef>
              <a:spcAft>
                <a:spcPts val="0"/>
              </a:spcAft>
              <a:buClr>
                <a:srgbClr val="262626"/>
              </a:buClr>
              <a:buSzPts val="1040"/>
              <a:buChar char="•"/>
            </a:pPr>
            <a:r>
              <a:rPr lang="en-US"/>
              <a:t>Cú pháp</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lệnh hdfs dfs </a:t>
            </a:r>
            <a:r>
              <a:rPr b="1" lang="en-US"/>
              <a:t>–mv </a:t>
            </a:r>
            <a:r>
              <a:rPr lang="en-US"/>
              <a:t>để tải dữ liệu</a:t>
            </a:r>
            <a:endParaRPr/>
          </a:p>
          <a:p>
            <a:pPr indent="-182563" lvl="1" marL="360363" rtl="0" algn="l">
              <a:lnSpc>
                <a:spcPct val="138461"/>
              </a:lnSpc>
              <a:spcBef>
                <a:spcPts val="200"/>
              </a:spcBef>
              <a:spcAft>
                <a:spcPts val="0"/>
              </a:spcAft>
              <a:buClr>
                <a:srgbClr val="262626"/>
              </a:buClr>
              <a:buSzPts val="1040"/>
              <a:buChar char="•"/>
            </a:pPr>
            <a:r>
              <a:rPr lang="en-US"/>
              <a:t>Trong shell, nó có thể chạy bằng lệnh hdfs dfs</a:t>
            </a:r>
            <a:endParaRPr/>
          </a:p>
        </p:txBody>
      </p:sp>
      <p:sp>
        <p:nvSpPr>
          <p:cNvPr id="2819" name="Google Shape;2819;p164"/>
          <p:cNvSpPr/>
          <p:nvPr/>
        </p:nvSpPr>
        <p:spPr>
          <a:xfrm>
            <a:off x="704850" y="3287148"/>
            <a:ext cx="7812000" cy="68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FF0000"/>
                </a:solidFill>
                <a:latin typeface="Arial"/>
                <a:ea typeface="Arial"/>
                <a:cs typeface="Arial"/>
                <a:sym typeface="Arial"/>
              </a:rPr>
              <a:t>LOAD</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DATA</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LOCAL</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INPATH</a:t>
            </a:r>
            <a:r>
              <a:rPr lang="en-US" sz="1400">
                <a:solidFill>
                  <a:srgbClr val="000000"/>
                </a:solidFill>
                <a:latin typeface="Arial"/>
                <a:ea typeface="Arial"/>
                <a:cs typeface="Arial"/>
                <a:sym typeface="Arial"/>
              </a:rPr>
              <a:t> </a:t>
            </a:r>
            <a:r>
              <a:rPr lang="en-US" sz="1400">
                <a:solidFill>
                  <a:schemeClr val="dk1"/>
                </a:solidFill>
                <a:latin typeface="Arial"/>
                <a:ea typeface="Arial"/>
                <a:cs typeface="Arial"/>
                <a:sym typeface="Arial"/>
              </a:rPr>
              <a:t>source</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OVERWRITE</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INTO TABLE </a:t>
            </a:r>
            <a:r>
              <a:rPr lang="en-US" sz="1400">
                <a:solidFill>
                  <a:srgbClr val="000000"/>
                </a:solidFill>
                <a:latin typeface="Arial"/>
                <a:ea typeface="Arial"/>
                <a:cs typeface="Arial"/>
                <a:sym typeface="Arial"/>
              </a:rPr>
              <a:t>table_name [</a:t>
            </a:r>
            <a:r>
              <a:rPr lang="en-US" sz="1400">
                <a:solidFill>
                  <a:srgbClr val="193EB0"/>
                </a:solidFill>
                <a:latin typeface="Arial"/>
                <a:ea typeface="Arial"/>
                <a:cs typeface="Arial"/>
                <a:sym typeface="Arial"/>
              </a:rPr>
              <a:t>PARTITION</a:t>
            </a:r>
            <a:r>
              <a:rPr lang="en-US" sz="1400">
                <a:solidFill>
                  <a:srgbClr val="000000"/>
                </a:solidFill>
                <a:latin typeface="Arial"/>
                <a:ea typeface="Arial"/>
                <a:cs typeface="Arial"/>
                <a:sym typeface="Arial"/>
              </a:rPr>
              <a:t> (partcol1=value1, partcol2=value2 ...)]</a:t>
            </a:r>
            <a:endParaRPr sz="1400">
              <a:solidFill>
                <a:schemeClr val="lt1"/>
              </a:solidFill>
              <a:latin typeface="Arial"/>
              <a:ea typeface="Arial"/>
              <a:cs typeface="Arial"/>
              <a:sym typeface="Arial"/>
            </a:endParaRPr>
          </a:p>
        </p:txBody>
      </p:sp>
      <p:sp>
        <p:nvSpPr>
          <p:cNvPr id="2820" name="Google Shape;2820;p164"/>
          <p:cNvSpPr/>
          <p:nvPr/>
        </p:nvSpPr>
        <p:spPr>
          <a:xfrm>
            <a:off x="704850" y="4274568"/>
            <a:ext cx="7812000"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FF0000"/>
                </a:solidFill>
                <a:latin typeface="Arial"/>
                <a:ea typeface="Arial"/>
                <a:cs typeface="Arial"/>
                <a:sym typeface="Arial"/>
              </a:rPr>
              <a:t>LOAD </a:t>
            </a:r>
            <a:r>
              <a:rPr lang="en-US" sz="1400">
                <a:solidFill>
                  <a:srgbClr val="193EB0"/>
                </a:solidFill>
                <a:latin typeface="Arial"/>
                <a:ea typeface="Arial"/>
                <a:cs typeface="Arial"/>
                <a:sym typeface="Arial"/>
              </a:rPr>
              <a:t>DATA INPATH </a:t>
            </a:r>
            <a:r>
              <a:rPr lang="en-US" sz="1400">
                <a:solidFill>
                  <a:srgbClr val="000000"/>
                </a:solidFill>
                <a:latin typeface="Arial"/>
                <a:ea typeface="Arial"/>
                <a:cs typeface="Arial"/>
                <a:sym typeface="Arial"/>
              </a:rPr>
              <a:t>‘/user/student/data/product.txt’ </a:t>
            </a:r>
            <a:r>
              <a:rPr lang="en-US" sz="1400">
                <a:solidFill>
                  <a:srgbClr val="193EB0"/>
                </a:solidFill>
                <a:latin typeface="Arial"/>
                <a:ea typeface="Arial"/>
                <a:cs typeface="Arial"/>
                <a:sym typeface="Arial"/>
              </a:rPr>
              <a:t>INTO</a:t>
            </a:r>
            <a:r>
              <a:rPr lang="en-US" sz="1400">
                <a:solidFill>
                  <a:srgbClr val="000000"/>
                </a:solidFill>
                <a:latin typeface="Arial"/>
                <a:ea typeface="Arial"/>
                <a:cs typeface="Arial"/>
                <a:sym typeface="Arial"/>
              </a:rPr>
              <a:t> table product;</a:t>
            </a:r>
            <a:endParaRPr/>
          </a:p>
        </p:txBody>
      </p:sp>
      <p:sp>
        <p:nvSpPr>
          <p:cNvPr id="2821" name="Google Shape;2821;p164"/>
          <p:cNvSpPr/>
          <p:nvPr/>
        </p:nvSpPr>
        <p:spPr>
          <a:xfrm>
            <a:off x="704850" y="5643530"/>
            <a:ext cx="7812000" cy="5319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000000"/>
                </a:solidFill>
                <a:latin typeface="Arial"/>
                <a:ea typeface="Arial"/>
                <a:cs typeface="Arial"/>
                <a:sym typeface="Arial"/>
              </a:rPr>
              <a:t>$ hdfs dfs </a:t>
            </a:r>
            <a:r>
              <a:rPr lang="en-US" sz="1400">
                <a:solidFill>
                  <a:srgbClr val="193EB0"/>
                </a:solidFill>
                <a:latin typeface="Arial"/>
                <a:ea typeface="Arial"/>
                <a:cs typeface="Arial"/>
                <a:sym typeface="Arial"/>
              </a:rPr>
              <a:t>–mv </a:t>
            </a:r>
            <a:r>
              <a:rPr lang="en-US" sz="1400">
                <a:solidFill>
                  <a:srgbClr val="000000"/>
                </a:solidFill>
                <a:latin typeface="Arial"/>
                <a:ea typeface="Arial"/>
                <a:cs typeface="Arial"/>
                <a:sym typeface="Arial"/>
              </a:rPr>
              <a:t>product.txt /user/hive/warehouse/product/</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6" name="Shape 2826"/>
        <p:cNvGrpSpPr/>
        <p:nvPr/>
      </p:nvGrpSpPr>
      <p:grpSpPr>
        <a:xfrm>
          <a:off x="0" y="0"/>
          <a:ext cx="0" cy="0"/>
          <a:chOff x="0" y="0"/>
          <a:chExt cx="0" cy="0"/>
        </a:xfrm>
      </p:grpSpPr>
      <p:sp>
        <p:nvSpPr>
          <p:cNvPr id="2827" name="Google Shape;2827;p16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828" name="Google Shape;2828;p16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Sao chép tệp vào LOCATION của bảng (1/2)</a:t>
            </a:r>
            <a:endParaRPr/>
          </a:p>
        </p:txBody>
      </p:sp>
      <p:sp>
        <p:nvSpPr>
          <p:cNvPr id="2829" name="Google Shape;2829;p16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30" name="Google Shape;2830;p16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Phương thức chỉ định thông tin </a:t>
            </a:r>
            <a:r>
              <a:rPr b="1" lang="en-US"/>
              <a:t>LOCATION</a:t>
            </a:r>
            <a:r>
              <a:rPr lang="en-US"/>
              <a:t> của bảng có thể được chỉ định trong quá trình </a:t>
            </a:r>
            <a:r>
              <a:rPr b="1" lang="en-US"/>
              <a:t>CREATE</a:t>
            </a:r>
            <a:endParaRPr b="1"/>
          </a:p>
          <a:p>
            <a:pPr indent="-182563" lvl="1" marL="360363" rtl="0" algn="l">
              <a:lnSpc>
                <a:spcPct val="138461"/>
              </a:lnSpc>
              <a:spcBef>
                <a:spcPts val="200"/>
              </a:spcBef>
              <a:spcAft>
                <a:spcPts val="0"/>
              </a:spcAft>
              <a:buClr>
                <a:srgbClr val="262626"/>
              </a:buClr>
              <a:buSzPts val="1040"/>
              <a:buChar char="•"/>
            </a:pPr>
            <a:r>
              <a:rPr lang="en-US"/>
              <a:t>Chỉ cần sao chép hoặc di chuyển dữ liệu đến vị trí này</a:t>
            </a:r>
            <a:endParaRPr/>
          </a:p>
          <a:p>
            <a:pPr indent="-182563" lvl="1" marL="360363" rtl="0" algn="l">
              <a:lnSpc>
                <a:spcPct val="138461"/>
              </a:lnSpc>
              <a:spcBef>
                <a:spcPts val="200"/>
              </a:spcBef>
              <a:spcAft>
                <a:spcPts val="0"/>
              </a:spcAft>
              <a:buClr>
                <a:srgbClr val="262626"/>
              </a:buClr>
              <a:buSzPts val="1040"/>
              <a:buChar char="•"/>
            </a:pPr>
            <a:r>
              <a:rPr lang="en-US"/>
              <a:t>Không thể chỉ định một vị trí cục bộ,</a:t>
            </a:r>
            <a:endParaRPr/>
          </a:p>
          <a:p>
            <a:pPr indent="-182563" lvl="1" marL="360363" rtl="0" algn="l">
              <a:lnSpc>
                <a:spcPct val="138461"/>
              </a:lnSpc>
              <a:spcBef>
                <a:spcPts val="200"/>
              </a:spcBef>
              <a:spcAft>
                <a:spcPts val="0"/>
              </a:spcAft>
              <a:buClr>
                <a:srgbClr val="262626"/>
              </a:buClr>
              <a:buSzPts val="1040"/>
              <a:buChar char="•"/>
            </a:pPr>
            <a:r>
              <a:rPr lang="en-US"/>
              <a:t>Phải sử dụng hệ thống tệp chia sẻ tệp mà Hadoop có thể truy cập, chẳng hạn như HDFS hoặc S3</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2831" name="Google Shape;2831;p165"/>
          <p:cNvSpPr/>
          <p:nvPr/>
        </p:nvSpPr>
        <p:spPr>
          <a:xfrm>
            <a:off x="713500" y="3306130"/>
            <a:ext cx="7812000" cy="165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TABLE </a:t>
            </a:r>
            <a:r>
              <a:rPr lang="en-US" sz="1400">
                <a:solidFill>
                  <a:srgbClr val="000000"/>
                </a:solidFill>
                <a:latin typeface="Arial"/>
                <a:ea typeface="Arial"/>
                <a:cs typeface="Arial"/>
                <a:sym typeface="Arial"/>
              </a:rPr>
              <a:t>product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id integer,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name string</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 </a:t>
            </a:r>
            <a:r>
              <a:rPr lang="en-US" sz="1400">
                <a:solidFill>
                  <a:srgbClr val="000000"/>
                </a:solidFill>
                <a:latin typeface="Arial"/>
                <a:ea typeface="Arial"/>
                <a:cs typeface="Arial"/>
                <a:sym typeface="Arial"/>
              </a:rPr>
              <a:t>‘\t’</a:t>
            </a:r>
            <a:endParaRPr/>
          </a:p>
          <a:p>
            <a:pPr indent="0" lvl="0" marL="180000" marR="0" rtl="0" algn="l">
              <a:spcBef>
                <a:spcPts val="0"/>
              </a:spcBef>
              <a:spcAft>
                <a:spcPts val="0"/>
              </a:spcAft>
              <a:buNone/>
            </a:pPr>
            <a:r>
              <a:rPr lang="en-US" sz="1400">
                <a:solidFill>
                  <a:srgbClr val="FF0000"/>
                </a:solidFill>
                <a:latin typeface="Arial"/>
                <a:ea typeface="Arial"/>
                <a:cs typeface="Arial"/>
                <a:sym typeface="Arial"/>
              </a:rPr>
              <a:t>LOCATION</a:t>
            </a:r>
            <a:r>
              <a:rPr lang="en-US" sz="1400">
                <a:solidFill>
                  <a:srgbClr val="000000"/>
                </a:solidFill>
                <a:latin typeface="Arial"/>
                <a:ea typeface="Arial"/>
                <a:cs typeface="Arial"/>
                <a:sym typeface="Arial"/>
              </a:rPr>
              <a:t> ‘/user/student/data’;</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6" name="Shape 2836"/>
        <p:cNvGrpSpPr/>
        <p:nvPr/>
      </p:nvGrpSpPr>
      <p:grpSpPr>
        <a:xfrm>
          <a:off x="0" y="0"/>
          <a:ext cx="0" cy="0"/>
          <a:chOff x="0" y="0"/>
          <a:chExt cx="0" cy="0"/>
        </a:xfrm>
      </p:grpSpPr>
      <p:sp>
        <p:nvSpPr>
          <p:cNvPr id="2837" name="Google Shape;2837;p16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838" name="Google Shape;2838;p16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Sao chép tệp vào LOCATION của bảng (2/2)</a:t>
            </a:r>
            <a:endParaRPr/>
          </a:p>
        </p:txBody>
      </p:sp>
      <p:sp>
        <p:nvSpPr>
          <p:cNvPr id="2839" name="Google Shape;2839;p16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40" name="Google Shape;2840;p16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 dụng lệnh </a:t>
            </a:r>
            <a:r>
              <a:rPr b="1" lang="en-US"/>
              <a:t>Alter</a:t>
            </a:r>
            <a:r>
              <a:rPr lang="en-US"/>
              <a:t> để thay đổi vị trí</a:t>
            </a:r>
            <a:endParaRPr/>
          </a:p>
        </p:txBody>
      </p:sp>
      <p:sp>
        <p:nvSpPr>
          <p:cNvPr id="2841" name="Google Shape;2841;p166"/>
          <p:cNvSpPr/>
          <p:nvPr/>
        </p:nvSpPr>
        <p:spPr>
          <a:xfrm>
            <a:off x="4931136" y="3212397"/>
            <a:ext cx="3651000" cy="21639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[student@localhost ch5]$ hdfs dfs -put product.txt data</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[student@localhost ch5]$ hdfs dfs -ls data</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Found 1 items</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-rw-r--r--          1  student  row   95 2021-07-25  11:59  data/product.txt</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[student@localhost ch5]$ hdfs dfs -cat data/product.txt</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hadoop</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hive</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impala</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pig</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sqoop</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flume</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kafka</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nifi</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hdfs</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yarn</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spark</a:t>
            </a:r>
            <a:endParaRPr/>
          </a:p>
          <a:p>
            <a:pPr indent="-228600" lvl="0" marL="4086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flink</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[student@localhost ch5]$ </a:t>
            </a:r>
            <a:endParaRPr/>
          </a:p>
        </p:txBody>
      </p:sp>
      <p:sp>
        <p:nvSpPr>
          <p:cNvPr id="2842" name="Google Shape;2842;p166"/>
          <p:cNvSpPr/>
          <p:nvPr/>
        </p:nvSpPr>
        <p:spPr>
          <a:xfrm>
            <a:off x="5129996" y="2269050"/>
            <a:ext cx="3144000" cy="5196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843" name="Google Shape;2843;p166"/>
          <p:cNvSpPr/>
          <p:nvPr/>
        </p:nvSpPr>
        <p:spPr>
          <a:xfrm>
            <a:off x="8160478" y="2663064"/>
            <a:ext cx="113655" cy="149817"/>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Gulim"/>
                <a:ea typeface="Gulim"/>
                <a:cs typeface="Gulim"/>
                <a:sym typeface="Gulim"/>
              </a:rPr>
              <a:t>2</a:t>
            </a:r>
            <a:endParaRPr sz="1000">
              <a:solidFill>
                <a:schemeClr val="lt1"/>
              </a:solidFill>
              <a:latin typeface="Gulim"/>
              <a:ea typeface="Gulim"/>
              <a:cs typeface="Gulim"/>
              <a:sym typeface="Gulim"/>
            </a:endParaRPr>
          </a:p>
        </p:txBody>
      </p:sp>
      <p:grpSp>
        <p:nvGrpSpPr>
          <p:cNvPr id="2844" name="Google Shape;2844;p166"/>
          <p:cNvGrpSpPr/>
          <p:nvPr/>
        </p:nvGrpSpPr>
        <p:grpSpPr>
          <a:xfrm>
            <a:off x="378966" y="2974473"/>
            <a:ext cx="3650906" cy="3883524"/>
            <a:chOff x="3930304" y="2357120"/>
            <a:chExt cx="3650906" cy="4013149"/>
          </a:xfrm>
        </p:grpSpPr>
        <p:sp>
          <p:nvSpPr>
            <p:cNvPr id="2845" name="Google Shape;2845;p166"/>
            <p:cNvSpPr/>
            <p:nvPr/>
          </p:nvSpPr>
          <p:spPr>
            <a:xfrm>
              <a:off x="3930304" y="2357120"/>
              <a:ext cx="3650906" cy="401314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hive &gt; create table product (</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        </a:t>
              </a:r>
              <a:r>
                <a:rPr lang="en-US" sz="300">
                  <a:solidFill>
                    <a:srgbClr val="000000"/>
                  </a:solidFill>
                  <a:latin typeface="Arial"/>
                  <a:ea typeface="Arial"/>
                  <a:cs typeface="Arial"/>
                  <a:sym typeface="Arial"/>
                </a:rPr>
                <a:t> </a:t>
              </a:r>
              <a:r>
                <a:rPr lang="en-US" sz="800">
                  <a:solidFill>
                    <a:srgbClr val="000000"/>
                  </a:solidFill>
                  <a:latin typeface="Arial"/>
                  <a:ea typeface="Arial"/>
                  <a:cs typeface="Arial"/>
                  <a:sym typeface="Arial"/>
                </a:rPr>
                <a:t>&gt; id integer,</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        </a:t>
              </a:r>
              <a:r>
                <a:rPr lang="en-US" sz="300">
                  <a:solidFill>
                    <a:srgbClr val="000000"/>
                  </a:solidFill>
                  <a:latin typeface="Arial"/>
                  <a:ea typeface="Arial"/>
                  <a:cs typeface="Arial"/>
                  <a:sym typeface="Arial"/>
                </a:rPr>
                <a:t> </a:t>
              </a:r>
              <a:r>
                <a:rPr lang="en-US" sz="800">
                  <a:solidFill>
                    <a:srgbClr val="000000"/>
                  </a:solidFill>
                  <a:latin typeface="Arial"/>
                  <a:ea typeface="Arial"/>
                  <a:cs typeface="Arial"/>
                  <a:sym typeface="Arial"/>
                </a:rPr>
                <a:t>&gt; name string</a:t>
              </a:r>
              <a:endParaRPr/>
            </a:p>
            <a:p>
              <a:pPr indent="0" lvl="0" marL="180000" marR="0" rtl="0" algn="l">
                <a:lnSpc>
                  <a:spcPct val="80000"/>
                </a:lnSpc>
                <a:spcBef>
                  <a:spcPts val="0"/>
                </a:spcBef>
                <a:spcAft>
                  <a:spcPts val="0"/>
                </a:spcAft>
                <a:buNone/>
              </a:pPr>
              <a:r>
                <a:rPr lang="en-US" sz="800">
                  <a:solidFill>
                    <a:srgbClr val="000000"/>
                  </a:solidFill>
                  <a:latin typeface="Arial"/>
                  <a:ea typeface="Arial"/>
                  <a:cs typeface="Arial"/>
                  <a:sym typeface="Arial"/>
                </a:rPr>
                <a:t>       </a:t>
              </a:r>
              <a:r>
                <a:rPr lang="en-US" sz="1000">
                  <a:solidFill>
                    <a:srgbClr val="000000"/>
                  </a:solidFill>
                  <a:latin typeface="Arial"/>
                  <a:ea typeface="Arial"/>
                  <a:cs typeface="Arial"/>
                  <a:sym typeface="Arial"/>
                </a:rPr>
                <a:t> </a:t>
              </a:r>
              <a:r>
                <a:rPr lang="en-US" sz="800">
                  <a:solidFill>
                    <a:srgbClr val="000000"/>
                  </a:solidFill>
                  <a:latin typeface="Arial"/>
                  <a:ea typeface="Arial"/>
                  <a:cs typeface="Arial"/>
                  <a:sym typeface="Arial"/>
                </a:rPr>
                <a:t>&gt; )</a:t>
              </a:r>
              <a:endParaRPr/>
            </a:p>
            <a:p>
              <a:pPr indent="0" lvl="0" marL="180000" marR="0" rtl="0" algn="l">
                <a:lnSpc>
                  <a:spcPct val="100000"/>
                </a:lnSpc>
                <a:spcBef>
                  <a:spcPts val="0"/>
                </a:spcBef>
                <a:spcAft>
                  <a:spcPts val="0"/>
                </a:spcAft>
                <a:buNone/>
              </a:pPr>
              <a:r>
                <a:rPr lang="en-US" sz="300">
                  <a:solidFill>
                    <a:srgbClr val="000000"/>
                  </a:solidFill>
                  <a:latin typeface="Arial"/>
                  <a:ea typeface="Arial"/>
                  <a:cs typeface="Arial"/>
                  <a:sym typeface="Arial"/>
                </a:rPr>
                <a:t>            </a:t>
              </a:r>
              <a:r>
                <a:rPr lang="en-US" sz="200">
                  <a:solidFill>
                    <a:srgbClr val="000000"/>
                  </a:solidFill>
                  <a:latin typeface="Arial"/>
                  <a:ea typeface="Arial"/>
                  <a:cs typeface="Arial"/>
                  <a:sym typeface="Arial"/>
                </a:rPr>
                <a:t>               </a:t>
              </a:r>
              <a:r>
                <a:rPr lang="en-US" sz="800">
                  <a:solidFill>
                    <a:srgbClr val="000000"/>
                  </a:solidFill>
                  <a:latin typeface="Arial"/>
                  <a:ea typeface="Arial"/>
                  <a:cs typeface="Arial"/>
                  <a:sym typeface="Arial"/>
                </a:rPr>
                <a:t>&gt; ROW FORMAT DELIMITED FIELDS TERMINATED BY </a:t>
              </a:r>
              <a:r>
                <a:rPr b="0" i="0" lang="en-US" sz="800" u="none" cap="none" strike="noStrike">
                  <a:solidFill>
                    <a:srgbClr val="000000"/>
                  </a:solidFill>
                  <a:latin typeface="Arial"/>
                  <a:ea typeface="Arial"/>
                  <a:cs typeface="Arial"/>
                  <a:sym typeface="Arial"/>
                </a:rPr>
                <a:t>'</a:t>
              </a:r>
              <a:r>
                <a:rPr lang="en-US" sz="800">
                  <a:solidFill>
                    <a:srgbClr val="000000"/>
                  </a:solidFill>
                  <a:latin typeface="Arial"/>
                  <a:ea typeface="Arial"/>
                  <a:cs typeface="Arial"/>
                  <a:sym typeface="Arial"/>
                </a:rPr>
                <a:t>\t</a:t>
              </a:r>
              <a:r>
                <a:rPr b="0" i="0" lang="en-US" sz="800" u="none" cap="none" strike="noStrike">
                  <a:solidFill>
                    <a:srgbClr val="000000"/>
                  </a:solidFill>
                  <a:latin typeface="Arial"/>
                  <a:ea typeface="Arial"/>
                  <a:cs typeface="Arial"/>
                  <a:sym typeface="Arial"/>
                </a:rPr>
                <a:t>'</a:t>
              </a:r>
              <a:r>
                <a:rPr lang="en-US" sz="800">
                  <a:solidFill>
                    <a:srgbClr val="000000"/>
                  </a:solidFill>
                  <a:latin typeface="Arial"/>
                  <a:ea typeface="Arial"/>
                  <a:cs typeface="Arial"/>
                  <a:sym typeface="Arial"/>
                </a:rPr>
                <a:t>;</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OK</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Time taken: 0.089 seconds</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hive &gt; desc product;</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OK</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id	int</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name	string</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Time taken: 0.058 seconds, Fetched: 2 row(s)</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hive &gt; select * from product;</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OK</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Time taken: 0.206 seconds</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hive &gt; ALTER TABLE product SET location </a:t>
              </a:r>
              <a:r>
                <a:rPr b="0" i="0" lang="en-US" sz="800" u="none" cap="none" strike="noStrike">
                  <a:solidFill>
                    <a:srgbClr val="000000"/>
                  </a:solidFill>
                  <a:latin typeface="Arial"/>
                  <a:ea typeface="Arial"/>
                  <a:cs typeface="Arial"/>
                  <a:sym typeface="Arial"/>
                </a:rPr>
                <a:t>'</a:t>
              </a:r>
              <a:r>
                <a:rPr lang="en-US" sz="800">
                  <a:solidFill>
                    <a:srgbClr val="000000"/>
                  </a:solidFill>
                  <a:latin typeface="Arial"/>
                  <a:ea typeface="Arial"/>
                  <a:cs typeface="Arial"/>
                  <a:sym typeface="Arial"/>
                </a:rPr>
                <a:t>/user/student/data</a:t>
              </a:r>
              <a:r>
                <a:rPr b="0" i="0" lang="en-US" sz="800" u="none" cap="none" strike="noStrike">
                  <a:solidFill>
                    <a:srgbClr val="000000"/>
                  </a:solidFill>
                  <a:latin typeface="Arial"/>
                  <a:ea typeface="Arial"/>
                  <a:cs typeface="Arial"/>
                  <a:sym typeface="Arial"/>
                </a:rPr>
                <a:t>'</a:t>
              </a:r>
              <a:r>
                <a:rPr lang="en-US" sz="800">
                  <a:solidFill>
                    <a:srgbClr val="000000"/>
                  </a:solidFill>
                  <a:latin typeface="Arial"/>
                  <a:ea typeface="Arial"/>
                  <a:cs typeface="Arial"/>
                  <a:sym typeface="Arial"/>
                </a:rPr>
                <a:t>;</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OK</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Time taken: 0.132 seconds</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hive &gt; </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        </a:t>
              </a:r>
              <a:r>
                <a:rPr lang="en-US" sz="300">
                  <a:solidFill>
                    <a:srgbClr val="000000"/>
                  </a:solidFill>
                  <a:latin typeface="Arial"/>
                  <a:ea typeface="Arial"/>
                  <a:cs typeface="Arial"/>
                  <a:sym typeface="Arial"/>
                </a:rPr>
                <a:t> </a:t>
              </a:r>
              <a:r>
                <a:rPr lang="en-US" sz="800">
                  <a:solidFill>
                    <a:srgbClr val="000000"/>
                  </a:solidFill>
                  <a:latin typeface="Arial"/>
                  <a:ea typeface="Arial"/>
                  <a:cs typeface="Arial"/>
                  <a:sym typeface="Arial"/>
                </a:rPr>
                <a:t>&gt;  </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        </a:t>
              </a:r>
              <a:r>
                <a:rPr lang="en-US" sz="300">
                  <a:solidFill>
                    <a:srgbClr val="000000"/>
                  </a:solidFill>
                  <a:latin typeface="Arial"/>
                  <a:ea typeface="Arial"/>
                  <a:cs typeface="Arial"/>
                  <a:sym typeface="Arial"/>
                </a:rPr>
                <a:t> </a:t>
              </a:r>
              <a:r>
                <a:rPr lang="en-US" sz="800">
                  <a:solidFill>
                    <a:srgbClr val="000000"/>
                  </a:solidFill>
                  <a:latin typeface="Arial"/>
                  <a:ea typeface="Arial"/>
                  <a:cs typeface="Arial"/>
                  <a:sym typeface="Arial"/>
                </a:rPr>
                <a:t>&gt;</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        </a:t>
              </a:r>
              <a:r>
                <a:rPr lang="en-US" sz="300">
                  <a:solidFill>
                    <a:srgbClr val="000000"/>
                  </a:solidFill>
                  <a:latin typeface="Arial"/>
                  <a:ea typeface="Arial"/>
                  <a:cs typeface="Arial"/>
                  <a:sym typeface="Arial"/>
                </a:rPr>
                <a:t> </a:t>
              </a:r>
              <a:r>
                <a:rPr lang="en-US" sz="800">
                  <a:solidFill>
                    <a:srgbClr val="000000"/>
                  </a:solidFill>
                  <a:latin typeface="Arial"/>
                  <a:ea typeface="Arial"/>
                  <a:cs typeface="Arial"/>
                  <a:sym typeface="Arial"/>
                </a:rPr>
                <a:t>&gt; select * from product;</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OK</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hadoop</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hive</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impala</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pig</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sqoop</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flume</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kafka</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nifi</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hdfs</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yarn</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spark</a:t>
              </a:r>
              <a:endParaRPr/>
            </a:p>
            <a:p>
              <a:pPr indent="-342900" lvl="0" marL="522900" marR="0" rtl="0" algn="l">
                <a:lnSpc>
                  <a:spcPct val="100000"/>
                </a:lnSpc>
                <a:spcBef>
                  <a:spcPts val="0"/>
                </a:spcBef>
                <a:spcAft>
                  <a:spcPts val="0"/>
                </a:spcAft>
                <a:buClr>
                  <a:srgbClr val="000000"/>
                </a:buClr>
                <a:buSzPts val="800"/>
                <a:buFont typeface="Arial"/>
                <a:buAutoNum type="arabicPlain"/>
              </a:pPr>
              <a:r>
                <a:rPr lang="en-US" sz="800">
                  <a:solidFill>
                    <a:srgbClr val="000000"/>
                  </a:solidFill>
                  <a:latin typeface="Arial"/>
                  <a:ea typeface="Arial"/>
                  <a:cs typeface="Arial"/>
                  <a:sym typeface="Arial"/>
                </a:rPr>
                <a:t>flink</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Time taken: 0.161 seconds, Fetched: 12 row(s)</a:t>
              </a:r>
              <a:endParaRPr/>
            </a:p>
            <a:p>
              <a:pPr indent="0" lvl="0" marL="180000" marR="0" rtl="0" algn="l">
                <a:lnSpc>
                  <a:spcPct val="100000"/>
                </a:lnSpc>
                <a:spcBef>
                  <a:spcPts val="0"/>
                </a:spcBef>
                <a:spcAft>
                  <a:spcPts val="0"/>
                </a:spcAft>
                <a:buNone/>
              </a:pPr>
              <a:r>
                <a:rPr lang="en-US" sz="800">
                  <a:solidFill>
                    <a:srgbClr val="000000"/>
                  </a:solidFill>
                  <a:latin typeface="Arial"/>
                  <a:ea typeface="Arial"/>
                  <a:cs typeface="Arial"/>
                  <a:sym typeface="Arial"/>
                </a:rPr>
                <a:t>hive &gt;</a:t>
              </a:r>
              <a:endParaRPr/>
            </a:p>
          </p:txBody>
        </p:sp>
        <p:sp>
          <p:nvSpPr>
            <p:cNvPr id="2846" name="Google Shape;2846;p166"/>
            <p:cNvSpPr/>
            <p:nvPr/>
          </p:nvSpPr>
          <p:spPr>
            <a:xfrm>
              <a:off x="4415038" y="3650636"/>
              <a:ext cx="1773212" cy="149344"/>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847" name="Google Shape;2847;p166"/>
            <p:cNvSpPr/>
            <p:nvPr/>
          </p:nvSpPr>
          <p:spPr>
            <a:xfrm>
              <a:off x="6022608" y="3699218"/>
              <a:ext cx="113655" cy="149817"/>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Gulim"/>
                  <a:ea typeface="Gulim"/>
                  <a:cs typeface="Gulim"/>
                  <a:sym typeface="Gulim"/>
                </a:rPr>
                <a:t>1</a:t>
              </a:r>
              <a:endParaRPr sz="1000">
                <a:solidFill>
                  <a:schemeClr val="lt1"/>
                </a:solidFill>
                <a:latin typeface="Gulim"/>
                <a:ea typeface="Gulim"/>
                <a:cs typeface="Gulim"/>
                <a:sym typeface="Gulim"/>
              </a:endParaRPr>
            </a:p>
          </p:txBody>
        </p:sp>
        <p:sp>
          <p:nvSpPr>
            <p:cNvPr id="2848" name="Google Shape;2848;p166"/>
            <p:cNvSpPr/>
            <p:nvPr/>
          </p:nvSpPr>
          <p:spPr>
            <a:xfrm>
              <a:off x="4466625" y="3958004"/>
              <a:ext cx="2349015" cy="171328"/>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849" name="Google Shape;2849;p166"/>
            <p:cNvSpPr/>
            <p:nvPr/>
          </p:nvSpPr>
          <p:spPr>
            <a:xfrm>
              <a:off x="4325114" y="3994865"/>
              <a:ext cx="89924" cy="134467"/>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Gulim"/>
                  <a:ea typeface="Gulim"/>
                  <a:cs typeface="Gulim"/>
                  <a:sym typeface="Gulim"/>
                </a:rPr>
                <a:t>3</a:t>
              </a:r>
              <a:endParaRPr sz="1000">
                <a:solidFill>
                  <a:schemeClr val="lt1"/>
                </a:solidFill>
                <a:latin typeface="Gulim"/>
                <a:ea typeface="Gulim"/>
                <a:cs typeface="Gulim"/>
                <a:sym typeface="Gulim"/>
              </a:endParaRPr>
            </a:p>
          </p:txBody>
        </p:sp>
        <p:sp>
          <p:nvSpPr>
            <p:cNvPr id="2850" name="Google Shape;2850;p166"/>
            <p:cNvSpPr/>
            <p:nvPr/>
          </p:nvSpPr>
          <p:spPr>
            <a:xfrm>
              <a:off x="4120855" y="4596199"/>
              <a:ext cx="1829154" cy="1499861"/>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2851" name="Google Shape;2851;p166"/>
            <p:cNvSpPr/>
            <p:nvPr/>
          </p:nvSpPr>
          <p:spPr>
            <a:xfrm>
              <a:off x="5563256" y="4702982"/>
              <a:ext cx="113655" cy="149817"/>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Gulim"/>
                  <a:ea typeface="Gulim"/>
                  <a:cs typeface="Gulim"/>
                  <a:sym typeface="Gulim"/>
                </a:rPr>
                <a:t>4</a:t>
              </a:r>
              <a:endParaRPr sz="1000">
                <a:solidFill>
                  <a:schemeClr val="lt1"/>
                </a:solidFill>
                <a:latin typeface="Gulim"/>
                <a:ea typeface="Gulim"/>
                <a:cs typeface="Gulim"/>
                <a:sym typeface="Gulim"/>
              </a:endParaRPr>
            </a:p>
          </p:txBody>
        </p:sp>
      </p:gr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6" name="Shape 2856"/>
        <p:cNvGrpSpPr/>
        <p:nvPr/>
      </p:nvGrpSpPr>
      <p:grpSpPr>
        <a:xfrm>
          <a:off x="0" y="0"/>
          <a:ext cx="0" cy="0"/>
          <a:chOff x="0" y="0"/>
          <a:chExt cx="0" cy="0"/>
        </a:xfrm>
      </p:grpSpPr>
      <p:sp>
        <p:nvSpPr>
          <p:cNvPr id="2857" name="Google Shape;2857;p16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858" name="Google Shape;2858;p16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 vấn dữ liệu xuất ra Bảng</a:t>
            </a:r>
            <a:endParaRPr/>
          </a:p>
        </p:txBody>
      </p:sp>
      <p:sp>
        <p:nvSpPr>
          <p:cNvPr id="2859" name="Google Shape;2859;p16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60" name="Google Shape;2860;p16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Câu lệnh </a:t>
            </a:r>
            <a:r>
              <a:rPr b="1" lang="en-US">
                <a:latin typeface="Arial"/>
                <a:ea typeface="Arial"/>
                <a:cs typeface="Arial"/>
                <a:sym typeface="Arial"/>
              </a:rPr>
              <a:t>INSERT</a:t>
            </a:r>
            <a:endParaRPr b="1">
              <a:latin typeface="Arial"/>
              <a:ea typeface="Arial"/>
              <a:cs typeface="Arial"/>
              <a:sym typeface="Arial"/>
            </a:endParaRPr>
          </a:p>
          <a:p>
            <a:pPr indent="-182563" lvl="1" marL="360363" rtl="0" algn="l">
              <a:lnSpc>
                <a:spcPct val="138461"/>
              </a:lnSpc>
              <a:spcBef>
                <a:spcPts val="200"/>
              </a:spcBef>
              <a:spcAft>
                <a:spcPts val="0"/>
              </a:spcAft>
              <a:buClr>
                <a:srgbClr val="262626"/>
              </a:buClr>
              <a:buSzPts val="1040"/>
              <a:buChar char="•"/>
            </a:pPr>
            <a:r>
              <a:rPr lang="en-US"/>
              <a:t>Là một phương thức nhập dữ liệu cơ bản, dữ liệu từ một bảng hoặc dạng xem được nhập vào một bảng khác</a:t>
            </a:r>
            <a:endParaRPr/>
          </a:p>
          <a:p>
            <a:pPr indent="-182563" lvl="1" marL="360363" rtl="0" algn="l">
              <a:lnSpc>
                <a:spcPct val="138461"/>
              </a:lnSpc>
              <a:spcBef>
                <a:spcPts val="200"/>
              </a:spcBef>
              <a:spcAft>
                <a:spcPts val="0"/>
              </a:spcAft>
              <a:buClr>
                <a:srgbClr val="262626"/>
              </a:buClr>
              <a:buSzPts val="1040"/>
              <a:buChar char="•"/>
            </a:pPr>
            <a:r>
              <a:rPr lang="en-US"/>
              <a:t>Cú pháp cơ bản của câu lệnh </a:t>
            </a:r>
            <a:r>
              <a:rPr b="1" lang="en-US"/>
              <a:t>INSERT</a:t>
            </a:r>
            <a:r>
              <a:rPr lang="en-US"/>
              <a:t> như sau</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Cú pháp thêm hàng mà không xóa dữ liệu hiện có cho bảng đích</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sp>
        <p:nvSpPr>
          <p:cNvPr id="2861" name="Google Shape;2861;p167"/>
          <p:cNvSpPr/>
          <p:nvPr/>
        </p:nvSpPr>
        <p:spPr>
          <a:xfrm>
            <a:off x="725618" y="2986502"/>
            <a:ext cx="7992000" cy="64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300">
                <a:solidFill>
                  <a:srgbClr val="FF0000"/>
                </a:solidFill>
                <a:latin typeface="Arial"/>
                <a:ea typeface="Arial"/>
                <a:cs typeface="Arial"/>
                <a:sym typeface="Arial"/>
              </a:rPr>
              <a:t>INSERT</a:t>
            </a:r>
            <a:r>
              <a:rPr lang="en-US" sz="1300">
                <a:solidFill>
                  <a:srgbClr val="193EB0"/>
                </a:solidFill>
                <a:latin typeface="Arial"/>
                <a:ea typeface="Arial"/>
                <a:cs typeface="Arial"/>
                <a:sym typeface="Arial"/>
              </a:rPr>
              <a:t> OVERWRITE TABLE </a:t>
            </a:r>
            <a:r>
              <a:rPr lang="en-US" sz="1300">
                <a:solidFill>
                  <a:schemeClr val="dk1"/>
                </a:solidFill>
                <a:latin typeface="Arial"/>
                <a:ea typeface="Arial"/>
                <a:cs typeface="Arial"/>
                <a:sym typeface="Arial"/>
              </a:rPr>
              <a:t>tablename [</a:t>
            </a:r>
            <a:r>
              <a:rPr lang="en-US" sz="1300">
                <a:solidFill>
                  <a:srgbClr val="193EB0"/>
                </a:solidFill>
                <a:latin typeface="Arial"/>
                <a:ea typeface="Arial"/>
                <a:cs typeface="Arial"/>
                <a:sym typeface="Arial"/>
              </a:rPr>
              <a:t>PARTITION</a:t>
            </a:r>
            <a:r>
              <a:rPr lang="en-US" sz="1300">
                <a:solidFill>
                  <a:schemeClr val="dk1"/>
                </a:solidFill>
                <a:latin typeface="Arial"/>
                <a:ea typeface="Arial"/>
                <a:cs typeface="Arial"/>
                <a:sym typeface="Arial"/>
              </a:rPr>
              <a:t> (partcol1=value1, partcol2=value2 ...) [</a:t>
            </a:r>
            <a:r>
              <a:rPr lang="en-US" sz="1300">
                <a:solidFill>
                  <a:srgbClr val="193EB0"/>
                </a:solidFill>
                <a:latin typeface="Arial"/>
                <a:ea typeface="Arial"/>
                <a:cs typeface="Arial"/>
                <a:sym typeface="Arial"/>
              </a:rPr>
              <a:t>IF NOT EXISTS</a:t>
            </a:r>
            <a:r>
              <a:rPr lang="en-US" sz="1300">
                <a:solidFill>
                  <a:schemeClr val="dk1"/>
                </a:solidFill>
                <a:latin typeface="Arial"/>
                <a:ea typeface="Arial"/>
                <a:cs typeface="Arial"/>
                <a:sym typeface="Arial"/>
              </a:rPr>
              <a:t>]] select_statement </a:t>
            </a:r>
            <a:r>
              <a:rPr lang="en-US" sz="1300">
                <a:solidFill>
                  <a:srgbClr val="193EB0"/>
                </a:solidFill>
                <a:latin typeface="Arial"/>
                <a:ea typeface="Arial"/>
                <a:cs typeface="Arial"/>
                <a:sym typeface="Arial"/>
              </a:rPr>
              <a:t>FROM</a:t>
            </a:r>
            <a:r>
              <a:rPr lang="en-US" sz="1300">
                <a:solidFill>
                  <a:schemeClr val="dk1"/>
                </a:solidFill>
                <a:latin typeface="Arial"/>
                <a:ea typeface="Arial"/>
                <a:cs typeface="Arial"/>
                <a:sym typeface="Arial"/>
              </a:rPr>
              <a:t> statement; </a:t>
            </a:r>
            <a:endParaRPr/>
          </a:p>
        </p:txBody>
      </p:sp>
      <p:sp>
        <p:nvSpPr>
          <p:cNvPr id="2862" name="Google Shape;2862;p167"/>
          <p:cNvSpPr/>
          <p:nvPr/>
        </p:nvSpPr>
        <p:spPr>
          <a:xfrm>
            <a:off x="725618" y="4046372"/>
            <a:ext cx="7992000" cy="64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300">
                <a:solidFill>
                  <a:srgbClr val="FF0000"/>
                </a:solidFill>
                <a:latin typeface="Arial"/>
                <a:ea typeface="Arial"/>
                <a:cs typeface="Arial"/>
                <a:sym typeface="Arial"/>
              </a:rPr>
              <a:t>INSERT</a:t>
            </a:r>
            <a:r>
              <a:rPr lang="en-US" sz="1300">
                <a:solidFill>
                  <a:srgbClr val="193EB0"/>
                </a:solidFill>
                <a:latin typeface="Arial"/>
                <a:ea typeface="Arial"/>
                <a:cs typeface="Arial"/>
                <a:sym typeface="Arial"/>
              </a:rPr>
              <a:t> INTO TABLE </a:t>
            </a:r>
            <a:r>
              <a:rPr lang="en-US" sz="1300">
                <a:solidFill>
                  <a:schemeClr val="dk1"/>
                </a:solidFill>
                <a:latin typeface="Arial"/>
                <a:ea typeface="Arial"/>
                <a:cs typeface="Arial"/>
                <a:sym typeface="Arial"/>
              </a:rPr>
              <a:t>tablename [</a:t>
            </a:r>
            <a:r>
              <a:rPr lang="en-US" sz="1300">
                <a:solidFill>
                  <a:srgbClr val="193EB0"/>
                </a:solidFill>
                <a:latin typeface="Arial"/>
                <a:ea typeface="Arial"/>
                <a:cs typeface="Arial"/>
                <a:sym typeface="Arial"/>
              </a:rPr>
              <a:t>PARTITION</a:t>
            </a:r>
            <a:r>
              <a:rPr lang="en-US" sz="1300">
                <a:solidFill>
                  <a:schemeClr val="dk1"/>
                </a:solidFill>
                <a:latin typeface="Arial"/>
                <a:ea typeface="Arial"/>
                <a:cs typeface="Arial"/>
                <a:sym typeface="Arial"/>
              </a:rPr>
              <a:t> (partcol1=value1, partcol2=value2 ...)] select_statement </a:t>
            </a:r>
            <a:r>
              <a:rPr lang="en-US" sz="1300">
                <a:solidFill>
                  <a:srgbClr val="193EB0"/>
                </a:solidFill>
                <a:latin typeface="Arial"/>
                <a:ea typeface="Arial"/>
                <a:cs typeface="Arial"/>
                <a:sym typeface="Arial"/>
              </a:rPr>
              <a:t>FROM </a:t>
            </a:r>
            <a:r>
              <a:rPr lang="en-US" sz="1300">
                <a:solidFill>
                  <a:schemeClr val="dk1"/>
                </a:solidFill>
                <a:latin typeface="Arial"/>
                <a:ea typeface="Arial"/>
                <a:cs typeface="Arial"/>
                <a:sym typeface="Arial"/>
              </a:rPr>
              <a:t>statement;</a:t>
            </a:r>
            <a:endParaRPr sz="1300">
              <a:solidFill>
                <a:schemeClr val="dk1"/>
              </a:solidFill>
              <a:latin typeface="Arial"/>
              <a:ea typeface="Arial"/>
              <a:cs typeface="Arial"/>
              <a:sym typeface="Arial"/>
            </a:endParaRPr>
          </a:p>
        </p:txBody>
      </p:sp>
      <p:sp>
        <p:nvSpPr>
          <p:cNvPr id="2863" name="Google Shape;2863;p167"/>
          <p:cNvSpPr/>
          <p:nvPr/>
        </p:nvSpPr>
        <p:spPr>
          <a:xfrm>
            <a:off x="725618" y="5057110"/>
            <a:ext cx="7992000" cy="86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300">
                <a:solidFill>
                  <a:srgbClr val="FF0000"/>
                </a:solidFill>
                <a:latin typeface="Arial"/>
                <a:ea typeface="Arial"/>
                <a:cs typeface="Arial"/>
                <a:sym typeface="Arial"/>
              </a:rPr>
              <a:t>INSERT</a:t>
            </a:r>
            <a:r>
              <a:rPr lang="en-US" sz="1300">
                <a:solidFill>
                  <a:srgbClr val="193EB0"/>
                </a:solidFill>
                <a:latin typeface="Arial"/>
                <a:ea typeface="Arial"/>
                <a:cs typeface="Arial"/>
                <a:sym typeface="Arial"/>
              </a:rPr>
              <a:t> INTO TABLE </a:t>
            </a:r>
            <a:r>
              <a:rPr lang="en-US" sz="1300">
                <a:solidFill>
                  <a:schemeClr val="dk1"/>
                </a:solidFill>
                <a:latin typeface="Arial"/>
                <a:ea typeface="Arial"/>
                <a:cs typeface="Arial"/>
                <a:sym typeface="Arial"/>
              </a:rPr>
              <a:t>new_product</a:t>
            </a:r>
            <a:endParaRPr/>
          </a:p>
          <a:p>
            <a:pPr indent="0" lvl="0" marL="180000" marR="0" rtl="0" algn="l">
              <a:spcBef>
                <a:spcPts val="0"/>
              </a:spcBef>
              <a:spcAft>
                <a:spcPts val="0"/>
              </a:spcAft>
              <a:buNone/>
            </a:pPr>
            <a:r>
              <a:rPr lang="en-US" sz="1300">
                <a:solidFill>
                  <a:srgbClr val="193EB0"/>
                </a:solidFill>
                <a:latin typeface="Arial"/>
                <a:ea typeface="Arial"/>
                <a:cs typeface="Arial"/>
                <a:sym typeface="Arial"/>
              </a:rPr>
              <a:t>SELECT</a:t>
            </a:r>
            <a:r>
              <a:rPr lang="en-US" sz="1300">
                <a:solidFill>
                  <a:schemeClr val="dk1"/>
                </a:solidFill>
                <a:latin typeface="Arial"/>
                <a:ea typeface="Arial"/>
                <a:cs typeface="Arial"/>
                <a:sym typeface="Arial"/>
              </a:rPr>
              <a:t> * </a:t>
            </a:r>
            <a:r>
              <a:rPr lang="en-US" sz="1300">
                <a:solidFill>
                  <a:srgbClr val="193EB0"/>
                </a:solidFill>
                <a:latin typeface="Arial"/>
                <a:ea typeface="Arial"/>
                <a:cs typeface="Arial"/>
                <a:sym typeface="Arial"/>
              </a:rPr>
              <a:t>FROM </a:t>
            </a:r>
            <a:r>
              <a:rPr lang="en-US" sz="1300">
                <a:solidFill>
                  <a:schemeClr val="dk1"/>
                </a:solidFill>
                <a:latin typeface="Arial"/>
                <a:ea typeface="Arial"/>
                <a:cs typeface="Arial"/>
                <a:sym typeface="Arial"/>
              </a:rPr>
              <a:t>product</a:t>
            </a:r>
            <a:endParaRPr/>
          </a:p>
          <a:p>
            <a:pPr indent="0" lvl="0" marL="180000" marR="0" rtl="0" algn="l">
              <a:spcBef>
                <a:spcPts val="0"/>
              </a:spcBef>
              <a:spcAft>
                <a:spcPts val="0"/>
              </a:spcAft>
              <a:buNone/>
            </a:pPr>
            <a:r>
              <a:rPr lang="en-US" sz="1300">
                <a:solidFill>
                  <a:srgbClr val="193EB0"/>
                </a:solidFill>
                <a:latin typeface="Arial"/>
                <a:ea typeface="Arial"/>
                <a:cs typeface="Arial"/>
                <a:sym typeface="Arial"/>
              </a:rPr>
              <a:t>WHERE</a:t>
            </a:r>
            <a:r>
              <a:rPr lang="en-US" sz="1300">
                <a:solidFill>
                  <a:schemeClr val="dk1"/>
                </a:solidFill>
                <a:latin typeface="Arial"/>
                <a:ea typeface="Arial"/>
                <a:cs typeface="Arial"/>
                <a:sym typeface="Arial"/>
              </a:rPr>
              <a:t>  id &gt; 10 and name = ‘spark’;</a:t>
            </a:r>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16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870" name="Google Shape;2870;p16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CREATE TABLE AS SELECT</a:t>
            </a:r>
            <a:endParaRPr/>
          </a:p>
        </p:txBody>
      </p:sp>
      <p:sp>
        <p:nvSpPr>
          <p:cNvPr id="2871" name="Google Shape;2871;p16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72" name="Google Shape;2872;p16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Câu lệnh CTAS điền dữ liệu trong khi tạo bảng</a:t>
            </a:r>
            <a:endParaRPr>
              <a:solidFill>
                <a:schemeClr val="dk1"/>
              </a:solidFill>
            </a:endParaRPr>
          </a:p>
          <a:p>
            <a:pPr indent="-182563" lvl="1" marL="360363" rtl="0" algn="l">
              <a:lnSpc>
                <a:spcPct val="138461"/>
              </a:lnSpc>
              <a:spcBef>
                <a:spcPts val="200"/>
              </a:spcBef>
              <a:spcAft>
                <a:spcPts val="0"/>
              </a:spcAft>
              <a:buClr>
                <a:schemeClr val="dk1"/>
              </a:buClr>
              <a:buSzPts val="1040"/>
              <a:buChar char="•"/>
            </a:pPr>
            <a:r>
              <a:rPr lang="en-US">
                <a:solidFill>
                  <a:schemeClr val="dk1"/>
                </a:solidFill>
              </a:rPr>
              <a:t>Được gọi là </a:t>
            </a:r>
            <a:r>
              <a:rPr b="1" lang="en-US">
                <a:solidFill>
                  <a:schemeClr val="dk1"/>
                </a:solidFill>
              </a:rPr>
              <a:t>CREATE TABLE AS SELECT </a:t>
            </a:r>
            <a:r>
              <a:rPr lang="en-US">
                <a:solidFill>
                  <a:schemeClr val="dk1"/>
                </a:solidFill>
              </a:rPr>
              <a:t>(CTAS)</a:t>
            </a:r>
            <a:endParaRPr/>
          </a:p>
        </p:txBody>
      </p:sp>
      <p:sp>
        <p:nvSpPr>
          <p:cNvPr id="2873" name="Google Shape;2873;p168"/>
          <p:cNvSpPr/>
          <p:nvPr/>
        </p:nvSpPr>
        <p:spPr>
          <a:xfrm>
            <a:off x="704578" y="2789188"/>
            <a:ext cx="4248422" cy="151811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FF0000"/>
                </a:solidFill>
                <a:latin typeface="Arial"/>
                <a:ea typeface="Arial"/>
                <a:cs typeface="Arial"/>
                <a:sym typeface="Arial"/>
              </a:rPr>
              <a:t>CREATE TABLE </a:t>
            </a:r>
            <a:r>
              <a:rPr lang="en-US" sz="1400">
                <a:solidFill>
                  <a:srgbClr val="000000"/>
                </a:solidFill>
                <a:latin typeface="Arial"/>
                <a:ea typeface="Arial"/>
                <a:cs typeface="Arial"/>
                <a:sym typeface="Arial"/>
              </a:rPr>
              <a:t>new_product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a:t>
            </a:r>
            <a:r>
              <a:rPr lang="en-US" sz="1400">
                <a:solidFill>
                  <a:srgbClr val="000000"/>
                </a:solidFill>
                <a:latin typeface="Arial"/>
                <a:ea typeface="Arial"/>
                <a:cs typeface="Arial"/>
                <a:sym typeface="Arial"/>
              </a:rPr>
              <a:t> ‘,’</a:t>
            </a:r>
            <a:endParaRPr/>
          </a:p>
          <a:p>
            <a:pPr indent="0" lvl="0" marL="180000" marR="0" rtl="0" algn="l">
              <a:spcBef>
                <a:spcPts val="0"/>
              </a:spcBef>
              <a:spcAft>
                <a:spcPts val="0"/>
              </a:spcAft>
              <a:buNone/>
            </a:pPr>
            <a:r>
              <a:rPr lang="en-US" sz="1400">
                <a:solidFill>
                  <a:srgbClr val="FF0000"/>
                </a:solidFill>
                <a:latin typeface="Arial"/>
                <a:ea typeface="Arial"/>
                <a:cs typeface="Arial"/>
                <a:sym typeface="Arial"/>
              </a:rPr>
              <a:t>AS SELECT </a:t>
            </a:r>
            <a:r>
              <a:rPr lang="en-US" sz="1400">
                <a:solidFill>
                  <a:srgbClr val="000000"/>
                </a:solidFill>
                <a:latin typeface="Arial"/>
                <a:ea typeface="Arial"/>
                <a:cs typeface="Arial"/>
                <a:sym typeface="Arial"/>
              </a:rPr>
              <a:t>name, id</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rgbClr val="000000"/>
                </a:solidFill>
                <a:latin typeface="Arial"/>
                <a:ea typeface="Arial"/>
                <a:cs typeface="Arial"/>
                <a:sym typeface="Arial"/>
              </a:rPr>
              <a:t>product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WHERE </a:t>
            </a:r>
            <a:r>
              <a:rPr lang="en-US" sz="1400">
                <a:solidFill>
                  <a:srgbClr val="000000"/>
                </a:solidFill>
                <a:latin typeface="Arial"/>
                <a:ea typeface="Arial"/>
                <a:cs typeface="Arial"/>
                <a:sym typeface="Arial"/>
              </a:rPr>
              <a:t>id &gt; 5;</a:t>
            </a:r>
            <a:endParaRPr/>
          </a:p>
        </p:txBody>
      </p:sp>
      <p:sp>
        <p:nvSpPr>
          <p:cNvPr id="2874" name="Google Shape;2874;p168"/>
          <p:cNvSpPr/>
          <p:nvPr/>
        </p:nvSpPr>
        <p:spPr>
          <a:xfrm>
            <a:off x="5490484" y="2462029"/>
            <a:ext cx="3729716" cy="369055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chemeClr val="dk1"/>
                </a:solidFill>
                <a:latin typeface="Arial"/>
                <a:ea typeface="Arial"/>
                <a:cs typeface="Arial"/>
                <a:sym typeface="Arial"/>
              </a:rPr>
              <a:t>0:  jbdc:hive2://&gt; select * from new_product; </a:t>
            </a:r>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OK</a:t>
            </a:r>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rPr lang="en-US" sz="1400">
                <a:solidFill>
                  <a:schemeClr val="dk1"/>
                </a:solidFill>
                <a:latin typeface="Arial"/>
                <a:ea typeface="Arial"/>
                <a:cs typeface="Arial"/>
                <a:sym typeface="Arial"/>
              </a:rPr>
              <a:t>Đã chọn 10 hàng (0,213 giây)</a:t>
            </a:r>
            <a:endParaRPr/>
          </a:p>
        </p:txBody>
      </p:sp>
      <p:graphicFrame>
        <p:nvGraphicFramePr>
          <p:cNvPr id="2875" name="Google Shape;2875;p168"/>
          <p:cNvGraphicFramePr/>
          <p:nvPr/>
        </p:nvGraphicFramePr>
        <p:xfrm>
          <a:off x="5773937" y="3140968"/>
          <a:ext cx="3000000" cy="3000000"/>
        </p:xfrm>
        <a:graphic>
          <a:graphicData uri="http://schemas.openxmlformats.org/drawingml/2006/table">
            <a:tbl>
              <a:tblPr bandRow="1" firstRow="1">
                <a:noFill/>
                <a:tableStyleId>{F5026A60-8AA6-43BD-A47F-B19B4713E4A2}</a:tableStyleId>
              </a:tblPr>
              <a:tblGrid>
                <a:gridCol w="1604275"/>
                <a:gridCol w="1604275"/>
              </a:tblGrid>
              <a:tr h="329775">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new_product.name</a:t>
                      </a:r>
                      <a:endParaRPr b="0" sz="1400">
                        <a:solidFill>
                          <a:schemeClr val="dk1"/>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new_product.id</a:t>
                      </a:r>
                      <a:endParaRPr b="0" sz="1400">
                        <a:solidFill>
                          <a:schemeClr val="dk1"/>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799175">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hdfs</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yarn</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sqoop</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flume</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kafka</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nifi</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hive</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pig</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kudu</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hbase</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6</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7</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8</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9</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10</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11</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12</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13</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14</a:t>
                      </a:r>
                      <a:endParaRPr/>
                    </a:p>
                    <a:p>
                      <a:pPr indent="0" lvl="0" marL="0" marR="0" rtl="0" algn="l">
                        <a:spcBef>
                          <a:spcPts val="0"/>
                        </a:spcBef>
                        <a:spcAft>
                          <a:spcPts val="0"/>
                        </a:spcAft>
                        <a:buNone/>
                      </a:pPr>
                      <a:r>
                        <a:rPr lang="en-US" sz="1400">
                          <a:solidFill>
                            <a:schemeClr val="dk1"/>
                          </a:solidFill>
                          <a:latin typeface="Arial"/>
                          <a:ea typeface="Arial"/>
                          <a:cs typeface="Arial"/>
                          <a:sym typeface="Arial"/>
                        </a:rPr>
                        <a:t>15</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0" name="Shape 2880"/>
        <p:cNvGrpSpPr/>
        <p:nvPr/>
      </p:nvGrpSpPr>
      <p:grpSpPr>
        <a:xfrm>
          <a:off x="0" y="0"/>
          <a:ext cx="0" cy="0"/>
          <a:chOff x="0" y="0"/>
          <a:chExt cx="0" cy="0"/>
        </a:xfrm>
      </p:grpSpPr>
      <p:sp>
        <p:nvSpPr>
          <p:cNvPr id="2881" name="Google Shape;2881;p16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882" name="Google Shape;2882;p16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Ghi dữ liệu xuất vào HDFS trong Hive (1/3)</a:t>
            </a:r>
            <a:endParaRPr/>
          </a:p>
        </p:txBody>
      </p:sp>
      <p:sp>
        <p:nvSpPr>
          <p:cNvPr id="2883" name="Google Shape;2883;p16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84" name="Google Shape;2884;p16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Nó đọc dữ liệu từ bảng và xuất một tệp đến vị trí đã chỉ định</a:t>
            </a:r>
            <a:endParaRPr/>
          </a:p>
          <a:p>
            <a:pPr indent="-182563" lvl="1" marL="360363" rtl="0" algn="l">
              <a:lnSpc>
                <a:spcPct val="138461"/>
              </a:lnSpc>
              <a:spcBef>
                <a:spcPts val="200"/>
              </a:spcBef>
              <a:spcAft>
                <a:spcPts val="0"/>
              </a:spcAft>
              <a:buClr>
                <a:srgbClr val="262626"/>
              </a:buClr>
              <a:buSzPts val="1040"/>
              <a:buChar char="•"/>
            </a:pPr>
            <a:r>
              <a:rPr lang="en-US"/>
              <a:t>Đặt cách lưu dữ liệu bằng </a:t>
            </a:r>
            <a:r>
              <a:rPr b="1" lang="en-US"/>
              <a:t>ROW FORMAT</a:t>
            </a:r>
            <a:endParaRPr/>
          </a:p>
          <a:p>
            <a:pPr indent="-182563" lvl="1" marL="360363" rtl="0" algn="l">
              <a:lnSpc>
                <a:spcPct val="138461"/>
              </a:lnSpc>
              <a:spcBef>
                <a:spcPts val="200"/>
              </a:spcBef>
              <a:spcAft>
                <a:spcPts val="0"/>
              </a:spcAft>
              <a:buClr>
                <a:srgbClr val="262626"/>
              </a:buClr>
              <a:buSzPts val="1040"/>
              <a:buChar char="•"/>
            </a:pPr>
            <a:r>
              <a:rPr lang="en-US"/>
              <a:t>Cú pháp cơ bản</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Cú pháp của nhiều lần chèn</a:t>
            </a:r>
            <a:endParaRPr/>
          </a:p>
        </p:txBody>
      </p:sp>
      <p:sp>
        <p:nvSpPr>
          <p:cNvPr id="2885" name="Google Shape;2885;p169"/>
          <p:cNvSpPr/>
          <p:nvPr/>
        </p:nvSpPr>
        <p:spPr>
          <a:xfrm>
            <a:off x="704850" y="3016189"/>
            <a:ext cx="8028000" cy="75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lnSpc>
                <a:spcPct val="120000"/>
              </a:lnSpc>
              <a:spcBef>
                <a:spcPts val="0"/>
              </a:spcBef>
              <a:spcAft>
                <a:spcPts val="0"/>
              </a:spcAft>
              <a:buNone/>
            </a:pPr>
            <a:r>
              <a:rPr lang="en-US" sz="1300">
                <a:solidFill>
                  <a:srgbClr val="193EB0"/>
                </a:solidFill>
                <a:latin typeface="Arial"/>
                <a:ea typeface="Arial"/>
                <a:cs typeface="Arial"/>
                <a:sym typeface="Arial"/>
              </a:rPr>
              <a:t>INSERT</a:t>
            </a:r>
            <a:r>
              <a:rPr lang="en-US" sz="1300">
                <a:solidFill>
                  <a:schemeClr val="dk1"/>
                </a:solidFill>
                <a:latin typeface="Arial"/>
                <a:ea typeface="Arial"/>
                <a:cs typeface="Arial"/>
                <a:sym typeface="Arial"/>
              </a:rPr>
              <a:t> </a:t>
            </a:r>
            <a:r>
              <a:rPr lang="en-US" sz="1300">
                <a:solidFill>
                  <a:srgbClr val="193EB0"/>
                </a:solidFill>
                <a:latin typeface="Arial"/>
                <a:ea typeface="Arial"/>
                <a:cs typeface="Arial"/>
                <a:sym typeface="Arial"/>
              </a:rPr>
              <a:t>OVERWRITE </a:t>
            </a:r>
            <a:r>
              <a:rPr lang="en-US" sz="1300">
                <a:solidFill>
                  <a:schemeClr val="dk1"/>
                </a:solidFill>
                <a:latin typeface="Arial"/>
                <a:ea typeface="Arial"/>
                <a:cs typeface="Arial"/>
                <a:sym typeface="Arial"/>
              </a:rPr>
              <a:t>[</a:t>
            </a:r>
            <a:r>
              <a:rPr lang="en-US" sz="1300">
                <a:solidFill>
                  <a:srgbClr val="193EB0"/>
                </a:solidFill>
                <a:latin typeface="Arial"/>
                <a:ea typeface="Arial"/>
                <a:cs typeface="Arial"/>
                <a:sym typeface="Arial"/>
              </a:rPr>
              <a:t>LOCAL</a:t>
            </a:r>
            <a:r>
              <a:rPr lang="en-US" sz="1300">
                <a:solidFill>
                  <a:schemeClr val="dk1"/>
                </a:solidFill>
                <a:latin typeface="Arial"/>
                <a:ea typeface="Arial"/>
                <a:cs typeface="Arial"/>
                <a:sym typeface="Arial"/>
              </a:rPr>
              <a:t>] </a:t>
            </a:r>
            <a:r>
              <a:rPr lang="en-US" sz="1300">
                <a:solidFill>
                  <a:srgbClr val="193EB0"/>
                </a:solidFill>
                <a:latin typeface="Arial"/>
                <a:ea typeface="Arial"/>
                <a:cs typeface="Arial"/>
                <a:sym typeface="Arial"/>
              </a:rPr>
              <a:t>DIRECTORY</a:t>
            </a:r>
            <a:r>
              <a:rPr lang="en-US" sz="1300">
                <a:solidFill>
                  <a:schemeClr val="dk1"/>
                </a:solidFill>
                <a:latin typeface="Arial"/>
                <a:ea typeface="Arial"/>
                <a:cs typeface="Arial"/>
                <a:sym typeface="Arial"/>
              </a:rPr>
              <a:t> directory [</a:t>
            </a:r>
            <a:r>
              <a:rPr lang="en-US" sz="1300">
                <a:solidFill>
                  <a:srgbClr val="193EB0"/>
                </a:solidFill>
                <a:latin typeface="Arial"/>
                <a:ea typeface="Arial"/>
                <a:cs typeface="Arial"/>
                <a:sym typeface="Arial"/>
              </a:rPr>
              <a:t>ROW FORMAT</a:t>
            </a:r>
            <a:r>
              <a:rPr lang="en-US" sz="1300">
                <a:solidFill>
                  <a:schemeClr val="dk1"/>
                </a:solidFill>
                <a:latin typeface="Arial"/>
                <a:ea typeface="Arial"/>
                <a:cs typeface="Arial"/>
                <a:sym typeface="Arial"/>
              </a:rPr>
              <a:t> row_format] [</a:t>
            </a:r>
            <a:r>
              <a:rPr lang="en-US" sz="1300">
                <a:solidFill>
                  <a:srgbClr val="193EB0"/>
                </a:solidFill>
                <a:latin typeface="Arial"/>
                <a:ea typeface="Arial"/>
                <a:cs typeface="Arial"/>
                <a:sym typeface="Arial"/>
              </a:rPr>
              <a:t>STORED AS </a:t>
            </a:r>
            <a:r>
              <a:rPr lang="en-US" sz="1300">
                <a:solidFill>
                  <a:schemeClr val="dk1"/>
                </a:solidFill>
                <a:latin typeface="Arial"/>
                <a:ea typeface="Arial"/>
                <a:cs typeface="Arial"/>
                <a:sym typeface="Arial"/>
              </a:rPr>
              <a:t>file_format] </a:t>
            </a:r>
            <a:r>
              <a:rPr lang="en-US" sz="1300">
                <a:solidFill>
                  <a:srgbClr val="193EB0"/>
                </a:solidFill>
                <a:latin typeface="Arial"/>
                <a:ea typeface="Arial"/>
                <a:cs typeface="Arial"/>
                <a:sym typeface="Arial"/>
              </a:rPr>
              <a:t>SELECT</a:t>
            </a:r>
            <a:r>
              <a:rPr lang="en-US" sz="1300">
                <a:solidFill>
                  <a:schemeClr val="dk1"/>
                </a:solidFill>
                <a:latin typeface="Arial"/>
                <a:ea typeface="Arial"/>
                <a:cs typeface="Arial"/>
                <a:sym typeface="Arial"/>
              </a:rPr>
              <a:t> ... </a:t>
            </a:r>
            <a:r>
              <a:rPr lang="en-US" sz="1300">
                <a:solidFill>
                  <a:srgbClr val="193EB0"/>
                </a:solidFill>
                <a:latin typeface="Arial"/>
                <a:ea typeface="Arial"/>
                <a:cs typeface="Arial"/>
                <a:sym typeface="Arial"/>
              </a:rPr>
              <a:t>FROM</a:t>
            </a:r>
            <a:r>
              <a:rPr lang="en-US" sz="1300">
                <a:solidFill>
                  <a:schemeClr val="dk1"/>
                </a:solidFill>
                <a:latin typeface="Arial"/>
                <a:ea typeface="Arial"/>
                <a:cs typeface="Arial"/>
                <a:sym typeface="Arial"/>
              </a:rPr>
              <a:t> ... </a:t>
            </a:r>
            <a:endParaRPr/>
          </a:p>
        </p:txBody>
      </p:sp>
      <p:sp>
        <p:nvSpPr>
          <p:cNvPr id="2886" name="Google Shape;2886;p169"/>
          <p:cNvSpPr/>
          <p:nvPr/>
        </p:nvSpPr>
        <p:spPr>
          <a:xfrm>
            <a:off x="704850" y="4311589"/>
            <a:ext cx="8028000" cy="13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lnSpc>
                <a:spcPct val="120000"/>
              </a:lnSpc>
              <a:spcBef>
                <a:spcPts val="0"/>
              </a:spcBef>
              <a:spcAft>
                <a:spcPts val="0"/>
              </a:spcAft>
              <a:buNone/>
            </a:pPr>
            <a:r>
              <a:rPr lang="en-US" sz="1300">
                <a:solidFill>
                  <a:srgbClr val="193EB0"/>
                </a:solidFill>
                <a:latin typeface="Arial"/>
                <a:ea typeface="Arial"/>
                <a:cs typeface="Arial"/>
                <a:sym typeface="Arial"/>
              </a:rPr>
              <a:t>FROM</a:t>
            </a:r>
            <a:r>
              <a:rPr lang="en-US" sz="1300">
                <a:solidFill>
                  <a:schemeClr val="dk1"/>
                </a:solidFill>
                <a:latin typeface="Arial"/>
                <a:ea typeface="Arial"/>
                <a:cs typeface="Arial"/>
                <a:sym typeface="Arial"/>
              </a:rPr>
              <a:t> from_statement </a:t>
            </a:r>
            <a:endParaRPr/>
          </a:p>
          <a:p>
            <a:pPr indent="0" lvl="0" marL="180000" marR="0" rtl="0" algn="l">
              <a:lnSpc>
                <a:spcPct val="120000"/>
              </a:lnSpc>
              <a:spcBef>
                <a:spcPts val="0"/>
              </a:spcBef>
              <a:spcAft>
                <a:spcPts val="0"/>
              </a:spcAft>
              <a:buNone/>
            </a:pPr>
            <a:r>
              <a:rPr lang="en-US" sz="1300">
                <a:solidFill>
                  <a:srgbClr val="193EB0"/>
                </a:solidFill>
                <a:latin typeface="Arial"/>
                <a:ea typeface="Arial"/>
                <a:cs typeface="Arial"/>
                <a:sym typeface="Arial"/>
              </a:rPr>
              <a:t>INSERT OVERWRITE</a:t>
            </a:r>
            <a:r>
              <a:rPr lang="en-US" sz="1300">
                <a:solidFill>
                  <a:schemeClr val="dk1"/>
                </a:solidFill>
                <a:latin typeface="Arial"/>
                <a:ea typeface="Arial"/>
                <a:cs typeface="Arial"/>
                <a:sym typeface="Arial"/>
              </a:rPr>
              <a:t> [</a:t>
            </a:r>
            <a:r>
              <a:rPr lang="en-US" sz="1300">
                <a:solidFill>
                  <a:srgbClr val="193EB0"/>
                </a:solidFill>
                <a:latin typeface="Arial"/>
                <a:ea typeface="Arial"/>
                <a:cs typeface="Arial"/>
                <a:sym typeface="Arial"/>
              </a:rPr>
              <a:t>LOCAL] DIRECTORY </a:t>
            </a:r>
            <a:r>
              <a:rPr lang="en-US" sz="1300">
                <a:solidFill>
                  <a:schemeClr val="dk1"/>
                </a:solidFill>
                <a:latin typeface="Arial"/>
                <a:ea typeface="Arial"/>
                <a:cs typeface="Arial"/>
                <a:sym typeface="Arial"/>
              </a:rPr>
              <a:t>directory1 select_statement 1</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a:t>
            </a:r>
            <a:r>
              <a:rPr lang="en-US" sz="1300">
                <a:solidFill>
                  <a:srgbClr val="193EB0"/>
                </a:solidFill>
                <a:latin typeface="Arial"/>
                <a:ea typeface="Arial"/>
                <a:cs typeface="Arial"/>
                <a:sym typeface="Arial"/>
              </a:rPr>
              <a:t>INSERT OVERWRITE [LOCAL</a:t>
            </a:r>
            <a:r>
              <a:rPr lang="en-US" sz="1300">
                <a:solidFill>
                  <a:schemeClr val="dk1"/>
                </a:solidFill>
                <a:latin typeface="Arial"/>
                <a:ea typeface="Arial"/>
                <a:cs typeface="Arial"/>
                <a:sym typeface="Arial"/>
              </a:rPr>
              <a:t>] </a:t>
            </a:r>
            <a:r>
              <a:rPr lang="en-US" sz="1300">
                <a:solidFill>
                  <a:srgbClr val="193EB0"/>
                </a:solidFill>
                <a:latin typeface="Arial"/>
                <a:ea typeface="Arial"/>
                <a:cs typeface="Arial"/>
                <a:sym typeface="Arial"/>
              </a:rPr>
              <a:t>DIRECTORY</a:t>
            </a:r>
            <a:r>
              <a:rPr lang="en-US" sz="1300">
                <a:solidFill>
                  <a:schemeClr val="dk1"/>
                </a:solidFill>
                <a:latin typeface="Arial"/>
                <a:ea typeface="Arial"/>
                <a:cs typeface="Arial"/>
                <a:sym typeface="Arial"/>
              </a:rPr>
              <a:t> directory2 select_statement2] ... row_format </a:t>
            </a:r>
            <a:r>
              <a:rPr lang="en-US" sz="1300">
                <a:solidFill>
                  <a:srgbClr val="193EB0"/>
                </a:solidFill>
                <a:latin typeface="Arial"/>
                <a:ea typeface="Arial"/>
                <a:cs typeface="Arial"/>
                <a:sym typeface="Arial"/>
              </a:rPr>
              <a:t>: DELIMITED </a:t>
            </a:r>
            <a:r>
              <a:rPr lang="en-US" sz="1300">
                <a:solidFill>
                  <a:schemeClr val="dk1"/>
                </a:solidFill>
                <a:latin typeface="Arial"/>
                <a:ea typeface="Arial"/>
                <a:cs typeface="Arial"/>
                <a:sym typeface="Arial"/>
              </a:rPr>
              <a:t>[</a:t>
            </a:r>
            <a:r>
              <a:rPr lang="en-US" sz="1300">
                <a:solidFill>
                  <a:srgbClr val="193EB0"/>
                </a:solidFill>
                <a:latin typeface="Arial"/>
                <a:ea typeface="Arial"/>
                <a:cs typeface="Arial"/>
                <a:sym typeface="Arial"/>
              </a:rPr>
              <a:t>FIELDS TERMINATED BY </a:t>
            </a:r>
            <a:r>
              <a:rPr lang="en-US" sz="1300">
                <a:solidFill>
                  <a:schemeClr val="dk1"/>
                </a:solidFill>
                <a:latin typeface="Arial"/>
                <a:ea typeface="Arial"/>
                <a:cs typeface="Arial"/>
                <a:sym typeface="Arial"/>
              </a:rPr>
              <a:t>char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7"/>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447" name="Google Shape;447;p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Các tính năng của RDBMS (CSDL quan hệ) (2/2)</a:t>
            </a:r>
            <a:endParaRPr sz="2800"/>
          </a:p>
        </p:txBody>
      </p:sp>
      <p:sp>
        <p:nvSpPr>
          <p:cNvPr id="448" name="Google Shape;448;p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49" name="Google Shape;449;p17"/>
          <p:cNvSpPr txBox="1"/>
          <p:nvPr>
            <p:ph idx="4" type="body"/>
          </p:nvPr>
        </p:nvSpPr>
        <p:spPr>
          <a:xfrm>
            <a:off x="535872" y="2226568"/>
            <a:ext cx="8932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DataBase - cơ sở dữ liệu là một loại lưu trữ dữ liệu.</a:t>
            </a:r>
            <a:endParaRPr/>
          </a:p>
          <a:p>
            <a:pPr indent="-182563" lvl="1" marL="360363" rtl="0" algn="l">
              <a:lnSpc>
                <a:spcPct val="138461"/>
              </a:lnSpc>
              <a:spcBef>
                <a:spcPts val="400"/>
              </a:spcBef>
              <a:spcAft>
                <a:spcPts val="0"/>
              </a:spcAft>
              <a:buClr>
                <a:srgbClr val="262626"/>
              </a:buClr>
              <a:buSzPts val="1040"/>
              <a:buChar char="•"/>
            </a:pPr>
            <a:r>
              <a:rPr lang="en-US"/>
              <a:t>Một kho lưu trữ thông tin được sắp xếp thành các hình đơn giản, thông thường</a:t>
            </a:r>
            <a:endParaRPr/>
          </a:p>
          <a:p>
            <a:pPr indent="-182563" lvl="1" marL="360363" rtl="0" algn="l">
              <a:lnSpc>
                <a:spcPct val="138461"/>
              </a:lnSpc>
              <a:spcBef>
                <a:spcPts val="400"/>
              </a:spcBef>
              <a:spcAft>
                <a:spcPts val="0"/>
              </a:spcAft>
              <a:buClr>
                <a:srgbClr val="262626"/>
              </a:buClr>
              <a:buSzPts val="1040"/>
              <a:buChar char="•"/>
            </a:pPr>
            <a:r>
              <a:rPr lang="en-US"/>
              <a:t>Giống như một bảng trong Excel, nó bao gồm các bảng và mỗi bảng bao gồm các hàng và cột.</a:t>
            </a:r>
            <a:endParaRPr/>
          </a:p>
          <a:p>
            <a:pPr indent="-182563" lvl="1" marL="360363" rtl="0" algn="l">
              <a:lnSpc>
                <a:spcPct val="138461"/>
              </a:lnSpc>
              <a:spcBef>
                <a:spcPts val="400"/>
              </a:spcBef>
              <a:spcAft>
                <a:spcPts val="0"/>
              </a:spcAft>
              <a:buClr>
                <a:srgbClr val="262626"/>
              </a:buClr>
              <a:buSzPts val="1040"/>
              <a:buChar char="•"/>
            </a:pPr>
            <a:r>
              <a:rPr lang="en-US"/>
              <a:t>Mỗi hàng được gọi là một bản ghi và các bản ghi được tạo thành từ một số phần thông tin, trong đó các phần là các cột.</a:t>
            </a:r>
            <a:endParaRPr/>
          </a:p>
          <a:p>
            <a:pPr indent="-177800" lvl="0" marL="177800" rtl="0" algn="l">
              <a:lnSpc>
                <a:spcPct val="128571"/>
              </a:lnSpc>
              <a:spcBef>
                <a:spcPts val="1000"/>
              </a:spcBef>
              <a:spcAft>
                <a:spcPts val="0"/>
              </a:spcAft>
              <a:buClr>
                <a:srgbClr val="262626"/>
              </a:buClr>
              <a:buSzPts val="1400"/>
              <a:buFont typeface="Arial"/>
              <a:buChar char="•"/>
            </a:pPr>
            <a:r>
              <a:rPr lang="en-US"/>
              <a:t>Management System là phần mềm cho phép bạn chèn (insert), tìm kiếm (select), sửa đổi (update), và xóa (delete) các bản ghi trong CSDL.</a:t>
            </a:r>
            <a:endParaRPr/>
          </a:p>
          <a:p>
            <a:pPr indent="-182563" lvl="1" marL="360363" rtl="0" algn="l">
              <a:lnSpc>
                <a:spcPct val="138461"/>
              </a:lnSpc>
              <a:spcBef>
                <a:spcPts val="400"/>
              </a:spcBef>
              <a:spcAft>
                <a:spcPts val="0"/>
              </a:spcAft>
              <a:buClr>
                <a:srgbClr val="262626"/>
              </a:buClr>
              <a:buSzPts val="1040"/>
              <a:buChar char="•"/>
            </a:pPr>
            <a:r>
              <a:rPr lang="en-US"/>
              <a:t>Khả năng xử lý dữ liệu</a:t>
            </a:r>
            <a:endParaRPr/>
          </a:p>
          <a:p>
            <a:pPr indent="-182563" lvl="1" marL="360363" rtl="0" algn="l">
              <a:lnSpc>
                <a:spcPct val="138461"/>
              </a:lnSpc>
              <a:spcBef>
                <a:spcPts val="400"/>
              </a:spcBef>
              <a:spcAft>
                <a:spcPts val="0"/>
              </a:spcAft>
              <a:buClr>
                <a:srgbClr val="262626"/>
              </a:buClr>
              <a:buSzPts val="1040"/>
              <a:buChar char="•"/>
            </a:pPr>
            <a:r>
              <a:rPr lang="en-US"/>
              <a:t>Nhiều DBMS thực hiện điều này bằng cách hỗ trợ SQL (Ngôn ngữ truy vấn có cấu trúc).</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1" name="Shape 2891"/>
        <p:cNvGrpSpPr/>
        <p:nvPr/>
      </p:nvGrpSpPr>
      <p:grpSpPr>
        <a:xfrm>
          <a:off x="0" y="0"/>
          <a:ext cx="0" cy="0"/>
          <a:chOff x="0" y="0"/>
          <a:chExt cx="0" cy="0"/>
        </a:xfrm>
      </p:grpSpPr>
      <p:sp>
        <p:nvSpPr>
          <p:cNvPr id="2892" name="Google Shape;2892;p17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893" name="Google Shape;2893;p17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Ghi dữ liệu xuất vào HDFS trong Hive (2/3)</a:t>
            </a:r>
            <a:endParaRPr/>
          </a:p>
        </p:txBody>
      </p:sp>
      <p:sp>
        <p:nvSpPr>
          <p:cNvPr id="2894" name="Google Shape;2894;p17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895" name="Google Shape;2895;p17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cũng lưu đầu ra vào một thư mục trong HDFS</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Hiển thị kết quả trong /user/student/product</a:t>
            </a:r>
            <a:endParaRPr/>
          </a:p>
        </p:txBody>
      </p:sp>
      <p:sp>
        <p:nvSpPr>
          <p:cNvPr id="2896" name="Google Shape;2896;p170"/>
          <p:cNvSpPr/>
          <p:nvPr/>
        </p:nvSpPr>
        <p:spPr>
          <a:xfrm>
            <a:off x="704850" y="2551368"/>
            <a:ext cx="7812000" cy="104527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0:  jbdc:hive://&gt; insert overwrite directory </a:t>
            </a:r>
            <a:r>
              <a:rPr b="0" i="0" lang="en-US" sz="1300" u="none" cap="none" strike="noStrike">
                <a:solidFill>
                  <a:srgbClr val="000000"/>
                </a:solidFill>
                <a:latin typeface="Arial"/>
                <a:ea typeface="Arial"/>
                <a:cs typeface="Arial"/>
                <a:sym typeface="Arial"/>
              </a:rPr>
              <a:t>'</a:t>
            </a:r>
            <a:r>
              <a:rPr lang="en-US" sz="1300">
                <a:solidFill>
                  <a:schemeClr val="dk1"/>
                </a:solidFill>
                <a:latin typeface="Arial"/>
                <a:ea typeface="Arial"/>
                <a:cs typeface="Arial"/>
                <a:sym typeface="Arial"/>
              </a:rPr>
              <a:t>/user/student/product/</a:t>
            </a:r>
            <a:r>
              <a:rPr b="0" i="0" lang="en-US" sz="1300" u="none" cap="none" strike="noStrike">
                <a:solidFill>
                  <a:srgbClr val="000000"/>
                </a:solidFill>
                <a:latin typeface="Arial"/>
                <a:ea typeface="Arial"/>
                <a:cs typeface="Arial"/>
                <a:sym typeface="Arial"/>
              </a:rPr>
              <a:t>'</a:t>
            </a:r>
            <a:endParaRPr sz="1300">
              <a:solidFill>
                <a:schemeClr val="dk1"/>
              </a:solidFill>
              <a:latin typeface="Arial"/>
              <a:ea typeface="Arial"/>
              <a:cs typeface="Arial"/>
              <a:sym typeface="Arial"/>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   .   .   .   .   .   . &gt; row format delimited fields terminated by </a:t>
            </a:r>
            <a:r>
              <a:rPr b="0" i="0" lang="en-US" sz="1300" u="none" cap="none" strike="noStrike">
                <a:solidFill>
                  <a:srgbClr val="000000"/>
                </a:solidFill>
                <a:latin typeface="Arial"/>
                <a:ea typeface="Arial"/>
                <a:cs typeface="Arial"/>
                <a:sym typeface="Arial"/>
              </a:rPr>
              <a:t>'</a:t>
            </a:r>
            <a:r>
              <a:rPr lang="en-US" sz="1300">
                <a:solidFill>
                  <a:schemeClr val="dk1"/>
                </a:solidFill>
                <a:latin typeface="Arial"/>
                <a:ea typeface="Arial"/>
                <a:cs typeface="Arial"/>
                <a:sym typeface="Arial"/>
              </a:rPr>
              <a:t>/t</a:t>
            </a:r>
            <a:r>
              <a:rPr b="0" i="0" lang="en-US" sz="1300" u="none" cap="none" strike="noStrike">
                <a:solidFill>
                  <a:srgbClr val="000000"/>
                </a:solidFill>
                <a:latin typeface="Arial"/>
                <a:ea typeface="Arial"/>
                <a:cs typeface="Arial"/>
                <a:sym typeface="Arial"/>
              </a:rPr>
              <a:t>'</a:t>
            </a:r>
            <a:endParaRPr sz="1300">
              <a:solidFill>
                <a:schemeClr val="dk1"/>
              </a:solidFill>
              <a:latin typeface="Arial"/>
              <a:ea typeface="Arial"/>
              <a:cs typeface="Arial"/>
              <a:sym typeface="Arial"/>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   .   .   .   .   .   . &gt; select * from new_product</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   .   .   .   .   .   . &gt; where id &gt;= 10;</a:t>
            </a:r>
            <a:endParaRPr/>
          </a:p>
        </p:txBody>
      </p:sp>
      <p:sp>
        <p:nvSpPr>
          <p:cNvPr id="2897" name="Google Shape;2897;p170"/>
          <p:cNvSpPr/>
          <p:nvPr/>
        </p:nvSpPr>
        <p:spPr>
          <a:xfrm>
            <a:off x="704850" y="3887120"/>
            <a:ext cx="7812000" cy="248868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[student@localhost ~]$ hdfs dfs -ls product</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Found 1 items</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-rw-r--r--           1  student  student		49  2021-07-25  18:42  product/000000_0</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[student@localhost ~]$ hdfs dfs -cat product/000000_0</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kafka	10</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nifi	11</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hive	12</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pig	13</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kude	14</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hbase	15</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2" name="Shape 2902"/>
        <p:cNvGrpSpPr/>
        <p:nvPr/>
      </p:nvGrpSpPr>
      <p:grpSpPr>
        <a:xfrm>
          <a:off x="0" y="0"/>
          <a:ext cx="0" cy="0"/>
          <a:chOff x="0" y="0"/>
          <a:chExt cx="0" cy="0"/>
        </a:xfrm>
      </p:grpSpPr>
      <p:sp>
        <p:nvSpPr>
          <p:cNvPr id="2903" name="Google Shape;2903;p17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904" name="Google Shape;2904;p17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Ghi dữ liệu xuất vào HDFS trong Hive (3/3)</a:t>
            </a:r>
            <a:endParaRPr/>
          </a:p>
        </p:txBody>
      </p:sp>
      <p:sp>
        <p:nvSpPr>
          <p:cNvPr id="2905" name="Google Shape;2905;p17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906" name="Google Shape;2906;p17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Truy vấn sau đây tạo ra kết quả tương tự cho sản phẩm</a:t>
            </a:r>
            <a:endParaRPr/>
          </a:p>
        </p:txBody>
      </p:sp>
      <p:sp>
        <p:nvSpPr>
          <p:cNvPr id="2907" name="Google Shape;2907;p171"/>
          <p:cNvSpPr/>
          <p:nvPr/>
        </p:nvSpPr>
        <p:spPr>
          <a:xfrm>
            <a:off x="705894" y="2528888"/>
            <a:ext cx="7812000" cy="13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300">
                <a:solidFill>
                  <a:srgbClr val="193EB0"/>
                </a:solidFill>
                <a:latin typeface="Arial"/>
                <a:ea typeface="Arial"/>
                <a:cs typeface="Arial"/>
                <a:sym typeface="Arial"/>
              </a:rPr>
              <a:t>﻿FROM </a:t>
            </a:r>
            <a:r>
              <a:rPr lang="en-US" sz="1300">
                <a:solidFill>
                  <a:srgbClr val="000000"/>
                </a:solidFill>
                <a:latin typeface="Arial"/>
                <a:ea typeface="Arial"/>
                <a:cs typeface="Arial"/>
                <a:sym typeface="Arial"/>
              </a:rPr>
              <a:t>product p</a:t>
            </a:r>
            <a:endParaRPr/>
          </a:p>
          <a:p>
            <a:pPr indent="0" lvl="0" marL="180000" marR="0" rtl="0" algn="l">
              <a:spcBef>
                <a:spcPts val="0"/>
              </a:spcBef>
              <a:spcAft>
                <a:spcPts val="0"/>
              </a:spcAft>
              <a:buNone/>
            </a:pPr>
            <a:r>
              <a:rPr lang="en-US" sz="1300">
                <a:solidFill>
                  <a:srgbClr val="193EB0"/>
                </a:solidFill>
                <a:latin typeface="Arial"/>
                <a:ea typeface="Arial"/>
                <a:cs typeface="Arial"/>
                <a:sym typeface="Arial"/>
              </a:rPr>
              <a:t>INSERT OVERWRITE DIRECTORY </a:t>
            </a:r>
            <a:r>
              <a:rPr lang="en-US" sz="1300">
                <a:solidFill>
                  <a:srgbClr val="000000"/>
                </a:solidFill>
                <a:latin typeface="Arial"/>
                <a:ea typeface="Arial"/>
                <a:cs typeface="Arial"/>
                <a:sym typeface="Arial"/>
              </a:rPr>
              <a:t>'product_from'</a:t>
            </a:r>
            <a:endParaRPr/>
          </a:p>
          <a:p>
            <a:pPr indent="0" lvl="0" marL="180000" marR="0" rtl="0" algn="l">
              <a:spcBef>
                <a:spcPts val="0"/>
              </a:spcBef>
              <a:spcAft>
                <a:spcPts val="0"/>
              </a:spcAft>
              <a:buNone/>
            </a:pPr>
            <a:r>
              <a:rPr lang="en-US" sz="1300">
                <a:solidFill>
                  <a:srgbClr val="193EB0"/>
                </a:solidFill>
                <a:latin typeface="Arial"/>
                <a:ea typeface="Arial"/>
                <a:cs typeface="Arial"/>
                <a:sym typeface="Arial"/>
              </a:rPr>
              <a:t>ROW FORMAT DELIMITED FIELDS TERMINATED BY </a:t>
            </a:r>
            <a:r>
              <a:rPr lang="en-US" sz="1300">
                <a:solidFill>
                  <a:srgbClr val="000000"/>
                </a:solidFill>
                <a:latin typeface="Arial"/>
                <a:ea typeface="Arial"/>
                <a:cs typeface="Arial"/>
                <a:sym typeface="Arial"/>
              </a:rPr>
              <a:t>'\t'</a:t>
            </a:r>
            <a:endParaRPr/>
          </a:p>
          <a:p>
            <a:pPr indent="0" lvl="0" marL="180000" marR="0" rtl="0" algn="l">
              <a:spcBef>
                <a:spcPts val="0"/>
              </a:spcBef>
              <a:spcAft>
                <a:spcPts val="0"/>
              </a:spcAft>
              <a:buNone/>
            </a:pPr>
            <a:r>
              <a:rPr lang="en-US" sz="1300">
                <a:solidFill>
                  <a:srgbClr val="193EB0"/>
                </a:solidFill>
                <a:latin typeface="Arial"/>
                <a:ea typeface="Arial"/>
                <a:cs typeface="Arial"/>
                <a:sym typeface="Arial"/>
              </a:rPr>
              <a:t>SELECT</a:t>
            </a:r>
            <a:r>
              <a:rPr lang="en-US" sz="1300">
                <a:solidFill>
                  <a:srgbClr val="000000"/>
                </a:solidFill>
                <a:latin typeface="Arial"/>
                <a:ea typeface="Arial"/>
                <a:cs typeface="Arial"/>
                <a:sym typeface="Arial"/>
              </a:rPr>
              <a:t> name, id</a:t>
            </a:r>
            <a:endParaRPr/>
          </a:p>
          <a:p>
            <a:pPr indent="0" lvl="0" marL="180000" marR="0" rtl="0" algn="l">
              <a:spcBef>
                <a:spcPts val="0"/>
              </a:spcBef>
              <a:spcAft>
                <a:spcPts val="0"/>
              </a:spcAft>
              <a:buNone/>
            </a:pPr>
            <a:r>
              <a:rPr lang="en-US" sz="1300">
                <a:solidFill>
                  <a:srgbClr val="193EB0"/>
                </a:solidFill>
                <a:latin typeface="Arial"/>
                <a:ea typeface="Arial"/>
                <a:cs typeface="Arial"/>
                <a:sym typeface="Arial"/>
              </a:rPr>
              <a:t>WHERE</a:t>
            </a:r>
            <a:r>
              <a:rPr lang="en-US" sz="1300">
                <a:solidFill>
                  <a:srgbClr val="000000"/>
                </a:solidFill>
                <a:latin typeface="Arial"/>
                <a:ea typeface="Arial"/>
                <a:cs typeface="Arial"/>
                <a:sym typeface="Arial"/>
              </a:rPr>
              <a:t> id &gt;= 10;</a:t>
            </a:r>
            <a:endParaRPr/>
          </a:p>
        </p:txBody>
      </p:sp>
      <p:sp>
        <p:nvSpPr>
          <p:cNvPr id="2908" name="Google Shape;2908;p171"/>
          <p:cNvSpPr/>
          <p:nvPr/>
        </p:nvSpPr>
        <p:spPr>
          <a:xfrm>
            <a:off x="704850" y="3921439"/>
            <a:ext cx="7812000" cy="248868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[student@localhost ~]$ hdfs dfs -ls product</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Found 1 items</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-rw-r--r--           1  student  student		49  2021-07-25  18:42  product/000000_0</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[student@localhost ~]$ hdfs dfs -cat product/000000_0</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kafka	10</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nifi	11</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hive	12</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pig	13</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kude	14</a:t>
            </a:r>
            <a:endParaRPr/>
          </a:p>
          <a:p>
            <a:pPr indent="0" lvl="0" marL="180000" marR="0" rtl="0" algn="l">
              <a:lnSpc>
                <a:spcPct val="120000"/>
              </a:lnSpc>
              <a:spcBef>
                <a:spcPts val="0"/>
              </a:spcBef>
              <a:spcAft>
                <a:spcPts val="0"/>
              </a:spcAft>
              <a:buNone/>
            </a:pPr>
            <a:r>
              <a:rPr lang="en-US" sz="1300">
                <a:solidFill>
                  <a:schemeClr val="dk1"/>
                </a:solidFill>
                <a:latin typeface="Arial"/>
                <a:ea typeface="Arial"/>
                <a:cs typeface="Arial"/>
                <a:sym typeface="Arial"/>
              </a:rPr>
              <a:t>hbase	15</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3" name="Shape 2913"/>
        <p:cNvGrpSpPr/>
        <p:nvPr/>
      </p:nvGrpSpPr>
      <p:grpSpPr>
        <a:xfrm>
          <a:off x="0" y="0"/>
          <a:ext cx="0" cy="0"/>
          <a:chOff x="0" y="0"/>
          <a:chExt cx="0" cy="0"/>
        </a:xfrm>
      </p:grpSpPr>
      <p:sp>
        <p:nvSpPr>
          <p:cNvPr id="2914" name="Google Shape;2914;p17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915" name="Google Shape;2915;p17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Lưu vào nhiều thư mục</a:t>
            </a:r>
            <a:endParaRPr/>
          </a:p>
        </p:txBody>
      </p:sp>
      <p:sp>
        <p:nvSpPr>
          <p:cNvPr id="2916" name="Google Shape;2916;p17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917" name="Google Shape;2917;p17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Trích xuất dữ liệu ra nhiều tệp</a:t>
            </a:r>
            <a:endParaRPr/>
          </a:p>
          <a:p>
            <a:pPr indent="-182563" lvl="1" marL="360363" rtl="0" algn="l">
              <a:lnSpc>
                <a:spcPct val="138461"/>
              </a:lnSpc>
              <a:spcBef>
                <a:spcPts val="200"/>
              </a:spcBef>
              <a:spcAft>
                <a:spcPts val="0"/>
              </a:spcAft>
              <a:buClr>
                <a:srgbClr val="262626"/>
              </a:buClr>
              <a:buSzPts val="1040"/>
              <a:buChar char="•"/>
            </a:pPr>
            <a:r>
              <a:rPr lang="en-US"/>
              <a:t>Kết quả là hai thư mục trong HDFS</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Hive có thể tạo hai kết quả thư mục bằng một truy vấn duy nhất, hiệu quả hơn so với sử dụng nhiều truy vấn.</a:t>
            </a:r>
            <a:endParaRPr/>
          </a:p>
        </p:txBody>
      </p:sp>
      <p:sp>
        <p:nvSpPr>
          <p:cNvPr id="2918" name="Google Shape;2918;p172"/>
          <p:cNvSpPr/>
          <p:nvPr/>
        </p:nvSpPr>
        <p:spPr>
          <a:xfrm>
            <a:off x="712585" y="2784307"/>
            <a:ext cx="7812000" cy="241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rgbClr val="000000"/>
                </a:solidFill>
                <a:latin typeface="Arial"/>
                <a:ea typeface="Arial"/>
                <a:cs typeface="Arial"/>
                <a:sym typeface="Arial"/>
              </a:rPr>
              <a:t>product p</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INSERT OVERWRITE DIRECTORY</a:t>
            </a:r>
            <a:r>
              <a:rPr lang="en-US" sz="1400">
                <a:solidFill>
                  <a:srgbClr val="000000"/>
                </a:solidFill>
                <a:latin typeface="Arial"/>
                <a:ea typeface="Arial"/>
                <a:cs typeface="Arial"/>
                <a:sym typeface="Arial"/>
              </a:rPr>
              <a:t> 'product_name'</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 </a:t>
            </a:r>
            <a:r>
              <a:rPr lang="en-US" sz="1400">
                <a:solidFill>
                  <a:srgbClr val="000000"/>
                </a:solidFill>
                <a:latin typeface="Arial"/>
                <a:ea typeface="Arial"/>
                <a:cs typeface="Arial"/>
                <a:sym typeface="Arial"/>
              </a:rPr>
              <a:t>'\t'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name</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WHERE</a:t>
            </a:r>
            <a:r>
              <a:rPr lang="en-US" sz="1400">
                <a:solidFill>
                  <a:srgbClr val="000000"/>
                </a:solidFill>
                <a:latin typeface="Arial"/>
                <a:ea typeface="Arial"/>
                <a:cs typeface="Arial"/>
                <a:sym typeface="Arial"/>
              </a:rPr>
              <a:t> id &lt; 10</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INSERT OVERWRITE DIRECTORY </a:t>
            </a:r>
            <a:r>
              <a:rPr lang="en-US" sz="1400">
                <a:solidFill>
                  <a:srgbClr val="000000"/>
                </a:solidFill>
                <a:latin typeface="Arial"/>
                <a:ea typeface="Arial"/>
                <a:cs typeface="Arial"/>
                <a:sym typeface="Arial"/>
              </a:rPr>
              <a:t>'product_id'</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 </a:t>
            </a: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rgbClr val="000000"/>
                </a:solidFill>
                <a:latin typeface="Arial"/>
                <a:ea typeface="Arial"/>
                <a:cs typeface="Arial"/>
                <a:sym typeface="Arial"/>
              </a:rPr>
              <a:t>count(id), id</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WHERE</a:t>
            </a:r>
            <a:r>
              <a:rPr lang="en-US" sz="1400">
                <a:solidFill>
                  <a:srgbClr val="000000"/>
                </a:solidFill>
                <a:latin typeface="Arial"/>
                <a:ea typeface="Arial"/>
                <a:cs typeface="Arial"/>
                <a:sym typeface="Arial"/>
              </a:rPr>
              <a:t> id &gt;= 10</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GROUP BY </a:t>
            </a:r>
            <a:r>
              <a:rPr lang="en-US" sz="1400">
                <a:solidFill>
                  <a:srgbClr val="000000"/>
                </a:solidFill>
                <a:latin typeface="Arial"/>
                <a:ea typeface="Arial"/>
                <a:cs typeface="Arial"/>
                <a:sym typeface="Arial"/>
              </a:rPr>
              <a:t>id;</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3" name="Shape 2923"/>
        <p:cNvGrpSpPr/>
        <p:nvPr/>
      </p:nvGrpSpPr>
      <p:grpSpPr>
        <a:xfrm>
          <a:off x="0" y="0"/>
          <a:ext cx="0" cy="0"/>
          <a:chOff x="0" y="0"/>
          <a:chExt cx="0" cy="0"/>
        </a:xfrm>
      </p:grpSpPr>
      <p:sp>
        <p:nvSpPr>
          <p:cNvPr id="2924" name="Google Shape;2924;p17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925" name="Google Shape;2925;p17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Tạo và xóa View (Dạng xem)</a:t>
            </a:r>
            <a:endParaRPr/>
          </a:p>
        </p:txBody>
      </p:sp>
      <p:sp>
        <p:nvSpPr>
          <p:cNvPr id="2926" name="Google Shape;2926;p17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927" name="Google Shape;2927;p17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Tạo view tại thời điểm thực hiện câu lệnh </a:t>
            </a:r>
            <a:r>
              <a:rPr b="1" lang="en-US"/>
              <a:t>SELECT</a:t>
            </a:r>
            <a:endParaRPr b="1"/>
          </a:p>
          <a:p>
            <a:pPr indent="-182563" lvl="1" marL="360363" rtl="0" algn="l">
              <a:lnSpc>
                <a:spcPct val="138461"/>
              </a:lnSpc>
              <a:spcBef>
                <a:spcPts val="200"/>
              </a:spcBef>
              <a:spcAft>
                <a:spcPts val="0"/>
              </a:spcAft>
              <a:buClr>
                <a:srgbClr val="262626"/>
              </a:buClr>
              <a:buSzPts val="1040"/>
              <a:buChar char="•"/>
            </a:pPr>
            <a:r>
              <a:rPr lang="en-US"/>
              <a:t>Cú pháp</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View là bảng lưu trữ tạm thời và truy vấn đã lưu trên bảng hoặc tập hợp bảng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XÓA VIEW</a:t>
            </a:r>
            <a:endParaRPr/>
          </a:p>
        </p:txBody>
      </p:sp>
      <p:sp>
        <p:nvSpPr>
          <p:cNvPr id="2928" name="Google Shape;2928;p173"/>
          <p:cNvSpPr/>
          <p:nvPr/>
        </p:nvSpPr>
        <p:spPr>
          <a:xfrm>
            <a:off x="722743" y="2770809"/>
            <a:ext cx="7812000" cy="68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VIEW</a:t>
            </a: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IF NOT EXISTS</a:t>
            </a:r>
            <a:r>
              <a:rPr lang="en-US" sz="1400">
                <a:solidFill>
                  <a:schemeClr val="dk1"/>
                </a:solidFill>
                <a:latin typeface="Arial"/>
                <a:ea typeface="Arial"/>
                <a:cs typeface="Arial"/>
                <a:sym typeface="Arial"/>
              </a:rPr>
              <a:t>] view_name [(column_name [</a:t>
            </a:r>
            <a:r>
              <a:rPr lang="en-US" sz="1400">
                <a:solidFill>
                  <a:srgbClr val="193EB0"/>
                </a:solidFill>
                <a:latin typeface="Arial"/>
                <a:ea typeface="Arial"/>
                <a:cs typeface="Arial"/>
                <a:sym typeface="Arial"/>
              </a:rPr>
              <a:t>COMMENT </a:t>
            </a:r>
            <a:r>
              <a:rPr lang="en-US" sz="1400">
                <a:solidFill>
                  <a:schemeClr val="dk1"/>
                </a:solidFill>
                <a:latin typeface="Arial"/>
                <a:ea typeface="Arial"/>
                <a:cs typeface="Arial"/>
                <a:sym typeface="Arial"/>
              </a:rPr>
              <a:t>column_comment], ...)] </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a:t>
            </a:r>
            <a:r>
              <a:rPr lang="en-US" sz="1400">
                <a:solidFill>
                  <a:srgbClr val="193EB0"/>
                </a:solidFill>
                <a:latin typeface="Arial"/>
                <a:ea typeface="Arial"/>
                <a:cs typeface="Arial"/>
                <a:sym typeface="Arial"/>
              </a:rPr>
              <a:t>COMMENT</a:t>
            </a:r>
            <a:r>
              <a:rPr lang="en-US" sz="1400">
                <a:solidFill>
                  <a:schemeClr val="dk1"/>
                </a:solidFill>
                <a:latin typeface="Arial"/>
                <a:ea typeface="Arial"/>
                <a:cs typeface="Arial"/>
                <a:sym typeface="Arial"/>
              </a:rPr>
              <a:t> table_comment] </a:t>
            </a:r>
            <a:r>
              <a:rPr lang="en-US" sz="1400">
                <a:solidFill>
                  <a:srgbClr val="193EB0"/>
                </a:solidFill>
                <a:latin typeface="Arial"/>
                <a:ea typeface="Arial"/>
                <a:cs typeface="Arial"/>
                <a:sym typeface="Arial"/>
              </a:rPr>
              <a:t>AS SELECT</a:t>
            </a:r>
            <a:r>
              <a:rPr lang="en-US"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
        <p:nvSpPr>
          <p:cNvPr id="2929" name="Google Shape;2929;p173"/>
          <p:cNvSpPr/>
          <p:nvPr/>
        </p:nvSpPr>
        <p:spPr>
          <a:xfrm>
            <a:off x="722743" y="3874170"/>
            <a:ext cx="7812000" cy="122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VIEW </a:t>
            </a:r>
            <a:r>
              <a:rPr lang="en-US" sz="1400">
                <a:solidFill>
                  <a:schemeClr val="dk1"/>
                </a:solidFill>
                <a:latin typeface="Arial"/>
                <a:ea typeface="Arial"/>
                <a:cs typeface="Arial"/>
                <a:sym typeface="Arial"/>
              </a:rPr>
              <a:t>author_100 AS</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authors</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WHERE</a:t>
            </a:r>
            <a:r>
              <a:rPr lang="en-US" sz="1400">
                <a:solidFill>
                  <a:schemeClr val="dk1"/>
                </a:solidFill>
                <a:latin typeface="Arial"/>
                <a:ea typeface="Arial"/>
                <a:cs typeface="Arial"/>
                <a:sym typeface="Arial"/>
              </a:rPr>
              <a:t> id &lt; 101;</a:t>
            </a:r>
            <a:endParaRPr/>
          </a:p>
          <a:p>
            <a:pPr indent="0" lvl="0" marL="180000" marR="0" rtl="0" algn="l">
              <a:spcBef>
                <a:spcPts val="0"/>
              </a:spcBef>
              <a:spcAft>
                <a:spcPts val="0"/>
              </a:spcAft>
              <a:buNone/>
            </a:pPr>
            <a:r>
              <a:t/>
            </a:r>
            <a:endParaRPr sz="1400">
              <a:solidFill>
                <a:schemeClr val="dk1"/>
              </a:solidFill>
              <a:latin typeface="Arial"/>
              <a:ea typeface="Arial"/>
              <a:cs typeface="Arial"/>
              <a:sym typeface="Arial"/>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chemeClr val="dk1"/>
                </a:solidFill>
                <a:latin typeface="Arial"/>
                <a:ea typeface="Arial"/>
                <a:cs typeface="Arial"/>
                <a:sym typeface="Arial"/>
              </a:rPr>
              <a:t> *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author_100;</a:t>
            </a:r>
            <a:endParaRPr/>
          </a:p>
        </p:txBody>
      </p:sp>
      <p:sp>
        <p:nvSpPr>
          <p:cNvPr id="2930" name="Google Shape;2930;p173"/>
          <p:cNvSpPr/>
          <p:nvPr/>
        </p:nvSpPr>
        <p:spPr>
          <a:xfrm>
            <a:off x="722743" y="5631611"/>
            <a:ext cx="7812000" cy="49513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DROP VIEW </a:t>
            </a:r>
            <a:r>
              <a:rPr lang="en-US" sz="1400">
                <a:solidFill>
                  <a:schemeClr val="dk1"/>
                </a:solidFill>
                <a:latin typeface="Arial"/>
                <a:ea typeface="Arial"/>
                <a:cs typeface="Arial"/>
                <a:sym typeface="Arial"/>
              </a:rPr>
              <a:t>author_100;</a:t>
            </a:r>
            <a:endParaRPr sz="1400">
              <a:solidFill>
                <a:schemeClr val="dk1"/>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5" name="Shape 2935"/>
        <p:cNvGrpSpPr/>
        <p:nvPr/>
      </p:nvGrpSpPr>
      <p:grpSpPr>
        <a:xfrm>
          <a:off x="0" y="0"/>
          <a:ext cx="0" cy="0"/>
          <a:chOff x="0" y="0"/>
          <a:chExt cx="0" cy="0"/>
        </a:xfrm>
      </p:grpSpPr>
      <p:sp>
        <p:nvSpPr>
          <p:cNvPr id="2936" name="Google Shape;2936;p17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937" name="Google Shape;2937;p17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Quản lý View (1/2)</a:t>
            </a:r>
            <a:endParaRPr/>
          </a:p>
        </p:txBody>
      </p:sp>
      <p:sp>
        <p:nvSpPr>
          <p:cNvPr id="2938" name="Google Shape;2938;p17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939" name="Google Shape;2939;p17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Liệt kê một view</a:t>
            </a:r>
            <a:endParaRPr/>
          </a:p>
          <a:p>
            <a:pPr indent="-116523" lvl="1" marL="360363" rtl="0" algn="l">
              <a:lnSpc>
                <a:spcPct val="138461"/>
              </a:lnSpc>
              <a:spcBef>
                <a:spcPts val="200"/>
              </a:spcBef>
              <a:spcAft>
                <a:spcPts val="0"/>
              </a:spcAft>
              <a:buClr>
                <a:srgbClr val="262626"/>
              </a:buClr>
              <a:buSzPts val="1040"/>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Xem truy vấn cơ bản của view</a:t>
            </a:r>
            <a:endParaRPr/>
          </a:p>
          <a:p>
            <a:pPr indent="-116523" lvl="1" marL="360363" rtl="0" algn="l">
              <a:lnSpc>
                <a:spcPct val="138461"/>
              </a:lnSpc>
              <a:spcBef>
                <a:spcPts val="200"/>
              </a:spcBef>
              <a:spcAft>
                <a:spcPts val="0"/>
              </a:spcAft>
              <a:buClr>
                <a:srgbClr val="262626"/>
              </a:buClr>
              <a:buSzPts val="1040"/>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Để hiển thị một câu lệnh để tạo view</a:t>
            </a:r>
            <a:endParaRPr/>
          </a:p>
        </p:txBody>
      </p:sp>
      <p:sp>
        <p:nvSpPr>
          <p:cNvPr id="2940" name="Google Shape;2940;p174"/>
          <p:cNvSpPr/>
          <p:nvPr/>
        </p:nvSpPr>
        <p:spPr>
          <a:xfrm>
            <a:off x="713897" y="2536277"/>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SHOW TABLES</a:t>
            </a:r>
            <a:r>
              <a:rPr lang="en-US" sz="1400">
                <a:solidFill>
                  <a:srgbClr val="000000"/>
                </a:solidFill>
                <a:latin typeface="Arial"/>
                <a:ea typeface="Arial"/>
                <a:cs typeface="Arial"/>
                <a:sym typeface="Arial"/>
              </a:rPr>
              <a:t>;</a:t>
            </a:r>
            <a:endParaRPr/>
          </a:p>
        </p:txBody>
      </p:sp>
      <p:sp>
        <p:nvSpPr>
          <p:cNvPr id="2941" name="Google Shape;2941;p174"/>
          <p:cNvSpPr/>
          <p:nvPr/>
        </p:nvSpPr>
        <p:spPr>
          <a:xfrm>
            <a:off x="713897" y="3497619"/>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DESCRIBE FORMATTED </a:t>
            </a:r>
            <a:r>
              <a:rPr lang="en-US" sz="1400">
                <a:solidFill>
                  <a:srgbClr val="000000"/>
                </a:solidFill>
                <a:latin typeface="Arial"/>
                <a:ea typeface="Arial"/>
                <a:cs typeface="Arial"/>
                <a:sym typeface="Arial"/>
              </a:rPr>
              <a:t>author_100;</a:t>
            </a:r>
            <a:endParaRPr/>
          </a:p>
        </p:txBody>
      </p:sp>
      <p:sp>
        <p:nvSpPr>
          <p:cNvPr id="2942" name="Google Shape;2942;p174"/>
          <p:cNvSpPr/>
          <p:nvPr/>
        </p:nvSpPr>
        <p:spPr>
          <a:xfrm>
            <a:off x="713897" y="4463528"/>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SHOW CREATE TABLE </a:t>
            </a:r>
            <a:r>
              <a:rPr lang="en-US" sz="1400">
                <a:solidFill>
                  <a:srgbClr val="000000"/>
                </a:solidFill>
                <a:latin typeface="Arial"/>
                <a:ea typeface="Arial"/>
                <a:cs typeface="Arial"/>
                <a:sym typeface="Arial"/>
              </a:rPr>
              <a:t>author_100;</a:t>
            </a:r>
            <a:endParaRPr/>
          </a:p>
        </p:txBody>
      </p:sp>
      <p:sp>
        <p:nvSpPr>
          <p:cNvPr id="2943" name="Google Shape;2943;p174"/>
          <p:cNvSpPr/>
          <p:nvPr/>
        </p:nvSpPr>
        <p:spPr>
          <a:xfrm>
            <a:off x="713897" y="5082948"/>
            <a:ext cx="7812000" cy="132717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300">
                <a:solidFill>
                  <a:srgbClr val="000000"/>
                </a:solidFill>
                <a:latin typeface="Arial"/>
                <a:ea typeface="Arial"/>
                <a:cs typeface="Arial"/>
                <a:sym typeface="Arial"/>
              </a:rPr>
              <a:t>0:  jdbc:hive2://&gt; show create table author 100;</a:t>
            </a:r>
            <a:endParaRPr/>
          </a:p>
          <a:p>
            <a:pPr indent="0" lvl="0" marL="180000" marR="0" rtl="0" algn="l">
              <a:spcBef>
                <a:spcPts val="0"/>
              </a:spcBef>
              <a:spcAft>
                <a:spcPts val="0"/>
              </a:spcAft>
              <a:buNone/>
            </a:pPr>
            <a:r>
              <a:rPr lang="en-US" sz="13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300">
              <a:solidFill>
                <a:srgbClr val="000000"/>
              </a:solidFill>
              <a:latin typeface="Arial"/>
              <a:ea typeface="Arial"/>
              <a:cs typeface="Arial"/>
              <a:sym typeface="Arial"/>
            </a:endParaRPr>
          </a:p>
          <a:p>
            <a:pPr indent="0" lvl="0" marL="180000" marR="0" rtl="0" algn="l">
              <a:spcBef>
                <a:spcPts val="0"/>
              </a:spcBef>
              <a:spcAft>
                <a:spcPts val="0"/>
              </a:spcAft>
              <a:buNone/>
            </a:pPr>
            <a:r>
              <a:t/>
            </a:r>
            <a:endParaRPr sz="1300">
              <a:solidFill>
                <a:srgbClr val="000000"/>
              </a:solidFill>
              <a:latin typeface="Arial"/>
              <a:ea typeface="Arial"/>
              <a:cs typeface="Arial"/>
              <a:sym typeface="Arial"/>
            </a:endParaRPr>
          </a:p>
          <a:p>
            <a:pPr indent="0" lvl="0" marL="180000" marR="0" rtl="0" algn="l">
              <a:spcBef>
                <a:spcPts val="0"/>
              </a:spcBef>
              <a:spcAft>
                <a:spcPts val="0"/>
              </a:spcAft>
              <a:buNone/>
            </a:pPr>
            <a:r>
              <a:t/>
            </a:r>
            <a:endParaRPr sz="1300">
              <a:solidFill>
                <a:srgbClr val="000000"/>
              </a:solidFill>
              <a:latin typeface="Arial"/>
              <a:ea typeface="Arial"/>
              <a:cs typeface="Arial"/>
              <a:sym typeface="Arial"/>
            </a:endParaRPr>
          </a:p>
          <a:p>
            <a:pPr indent="0" lvl="0" marL="180000" marR="0" rtl="0" algn="l">
              <a:spcBef>
                <a:spcPts val="0"/>
              </a:spcBef>
              <a:spcAft>
                <a:spcPts val="0"/>
              </a:spcAft>
              <a:buNone/>
            </a:pPr>
            <a:r>
              <a:t/>
            </a:r>
            <a:endParaRPr sz="1300">
              <a:solidFill>
                <a:srgbClr val="000000"/>
              </a:solidFill>
              <a:latin typeface="Arial"/>
              <a:ea typeface="Arial"/>
              <a:cs typeface="Arial"/>
              <a:sym typeface="Arial"/>
            </a:endParaRPr>
          </a:p>
        </p:txBody>
      </p:sp>
      <p:graphicFrame>
        <p:nvGraphicFramePr>
          <p:cNvPr id="2944" name="Google Shape;2944;p174"/>
          <p:cNvGraphicFramePr/>
          <p:nvPr/>
        </p:nvGraphicFramePr>
        <p:xfrm>
          <a:off x="963993" y="5561110"/>
          <a:ext cx="3000000" cy="3000000"/>
        </p:xfrm>
        <a:graphic>
          <a:graphicData uri="http://schemas.openxmlformats.org/drawingml/2006/table">
            <a:tbl>
              <a:tblPr bandRow="1" firstRow="1">
                <a:noFill/>
                <a:tableStyleId>{F5026A60-8AA6-43BD-A47F-B19B4713E4A2}</a:tableStyleId>
              </a:tblPr>
              <a:tblGrid>
                <a:gridCol w="7075100"/>
              </a:tblGrid>
              <a:tr h="124800">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createtab_stmt</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503025">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CREATE VIEW </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author_100</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 AS select </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authors</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id</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 </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authors</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first_name</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 </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authors</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t>
                      </a:r>
                      <a:r>
                        <a:rPr b="0" i="0" lang="en-US" sz="1300" u="none" cap="none" strike="noStrike">
                          <a:solidFill>
                            <a:srgbClr val="000000"/>
                          </a:solidFill>
                          <a:latin typeface="Arial"/>
                          <a:ea typeface="Arial"/>
                          <a:cs typeface="Arial"/>
                          <a:sym typeface="Arial"/>
                        </a:rPr>
                        <a:t> '</a:t>
                      </a:r>
                      <a:r>
                        <a:rPr lang="en-US" sz="1300">
                          <a:solidFill>
                            <a:srgbClr val="000000"/>
                          </a:solidFill>
                          <a:latin typeface="Arial"/>
                          <a:ea typeface="Arial"/>
                          <a:cs typeface="Arial"/>
                          <a:sym typeface="Arial"/>
                        </a:rPr>
                        <a:t>last_name</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 </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authors</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email</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 where </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authors</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id</a:t>
                      </a:r>
                      <a:r>
                        <a:rPr b="0" i="0" lang="en-US" sz="1300" u="none" cap="none" strike="noStrike">
                          <a:solidFill>
                            <a:srgbClr val="000000"/>
                          </a:solidFill>
                          <a:latin typeface="Arial"/>
                          <a:ea typeface="Arial"/>
                          <a:cs typeface="Arial"/>
                          <a:sym typeface="Arial"/>
                        </a:rPr>
                        <a:t>'</a:t>
                      </a:r>
                      <a:r>
                        <a:rPr lang="en-US" sz="1300">
                          <a:solidFill>
                            <a:srgbClr val="000000"/>
                          </a:solidFill>
                          <a:latin typeface="Arial"/>
                          <a:ea typeface="Arial"/>
                          <a:cs typeface="Arial"/>
                          <a:sym typeface="Arial"/>
                        </a:rPr>
                        <a:t> &lt; 101</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9" name="Shape 2949"/>
        <p:cNvGrpSpPr/>
        <p:nvPr/>
      </p:nvGrpSpPr>
      <p:grpSpPr>
        <a:xfrm>
          <a:off x="0" y="0"/>
          <a:ext cx="0" cy="0"/>
          <a:chOff x="0" y="0"/>
          <a:chExt cx="0" cy="0"/>
        </a:xfrm>
      </p:grpSpPr>
      <p:sp>
        <p:nvSpPr>
          <p:cNvPr id="2950" name="Google Shape;2950;p17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951" name="Google Shape;2951;p17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Quản lý View (2/2)</a:t>
            </a:r>
            <a:endParaRPr/>
          </a:p>
        </p:txBody>
      </p:sp>
      <p:sp>
        <p:nvSpPr>
          <p:cNvPr id="2952" name="Google Shape;2952;p17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953" name="Google Shape;2953;p17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Thay đổi truy vấn cơ bản</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Để đổi tên một view</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Để xóa view</a:t>
            </a:r>
            <a:endParaRPr/>
          </a:p>
        </p:txBody>
      </p:sp>
      <p:sp>
        <p:nvSpPr>
          <p:cNvPr id="2954" name="Google Shape;2954;p175"/>
          <p:cNvSpPr/>
          <p:nvPr/>
        </p:nvSpPr>
        <p:spPr>
          <a:xfrm>
            <a:off x="707425" y="2525043"/>
            <a:ext cx="7812000" cy="64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VIEW </a:t>
            </a:r>
            <a:r>
              <a:rPr lang="en-US" sz="1400">
                <a:solidFill>
                  <a:srgbClr val="000000"/>
                </a:solidFill>
                <a:latin typeface="Arial"/>
                <a:ea typeface="Arial"/>
                <a:cs typeface="Arial"/>
                <a:sym typeface="Arial"/>
              </a:rPr>
              <a:t>author_100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AS</a:t>
            </a:r>
            <a:r>
              <a:rPr lang="en-US" sz="1400">
                <a:solidFill>
                  <a:srgbClr val="000000"/>
                </a:solidFill>
                <a:latin typeface="Arial"/>
                <a:ea typeface="Arial"/>
                <a:cs typeface="Arial"/>
                <a:sym typeface="Arial"/>
              </a:rPr>
              <a:t> select id, first_name, email, birthdate from authors;</a:t>
            </a:r>
            <a:endParaRPr/>
          </a:p>
        </p:txBody>
      </p:sp>
      <p:sp>
        <p:nvSpPr>
          <p:cNvPr id="2955" name="Google Shape;2955;p175"/>
          <p:cNvSpPr/>
          <p:nvPr/>
        </p:nvSpPr>
        <p:spPr>
          <a:xfrm>
            <a:off x="707425" y="3765119"/>
            <a:ext cx="7812000" cy="64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VIEW </a:t>
            </a:r>
            <a:r>
              <a:rPr lang="en-US" sz="1400">
                <a:solidFill>
                  <a:srgbClr val="000000"/>
                </a:solidFill>
                <a:latin typeface="Arial"/>
                <a:ea typeface="Arial"/>
                <a:cs typeface="Arial"/>
                <a:sym typeface="Arial"/>
              </a:rPr>
              <a:t>author_100</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RENAME TO </a:t>
            </a:r>
            <a:r>
              <a:rPr lang="en-US" sz="1400">
                <a:solidFill>
                  <a:srgbClr val="000000"/>
                </a:solidFill>
                <a:latin typeface="Arial"/>
                <a:ea typeface="Arial"/>
                <a:cs typeface="Arial"/>
                <a:sym typeface="Arial"/>
              </a:rPr>
              <a:t>author_hundred;</a:t>
            </a:r>
            <a:endParaRPr/>
          </a:p>
        </p:txBody>
      </p:sp>
      <p:sp>
        <p:nvSpPr>
          <p:cNvPr id="2956" name="Google Shape;2956;p175"/>
          <p:cNvSpPr/>
          <p:nvPr/>
        </p:nvSpPr>
        <p:spPr>
          <a:xfrm>
            <a:off x="707425" y="4986086"/>
            <a:ext cx="7812000"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DROP VIEW </a:t>
            </a:r>
            <a:r>
              <a:rPr lang="en-US" sz="1400">
                <a:solidFill>
                  <a:srgbClr val="000000"/>
                </a:solidFill>
                <a:latin typeface="Arial"/>
                <a:ea typeface="Arial"/>
                <a:cs typeface="Arial"/>
                <a:sym typeface="Arial"/>
              </a:rPr>
              <a:t>author_hundred;</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1" name="Shape 2961"/>
        <p:cNvGrpSpPr/>
        <p:nvPr/>
      </p:nvGrpSpPr>
      <p:grpSpPr>
        <a:xfrm>
          <a:off x="0" y="0"/>
          <a:ext cx="0" cy="0"/>
          <a:chOff x="0" y="0"/>
          <a:chExt cx="0" cy="0"/>
        </a:xfrm>
      </p:grpSpPr>
      <p:sp>
        <p:nvSpPr>
          <p:cNvPr id="2962" name="Google Shape;2962;p17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3.1. Quản lý dữ liệu Hive và Impala</a:t>
            </a:r>
            <a:endParaRPr/>
          </a:p>
        </p:txBody>
      </p:sp>
      <p:sp>
        <p:nvSpPr>
          <p:cNvPr id="2963" name="Google Shape;2963;p17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Materialized View trong Hive</a:t>
            </a:r>
            <a:endParaRPr/>
          </a:p>
        </p:txBody>
      </p:sp>
      <p:sp>
        <p:nvSpPr>
          <p:cNvPr id="2964" name="Google Shape;2964;p17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2965" name="Google Shape;2965;p17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Materialized view duy trì kết quả để truy vấn không chạy mỗi lần</a:t>
            </a:r>
            <a:endParaRPr/>
          </a:p>
          <a:p>
            <a:pPr indent="-182563" lvl="1" marL="360363" rtl="0" algn="l">
              <a:lnSpc>
                <a:spcPct val="138461"/>
              </a:lnSpc>
              <a:spcBef>
                <a:spcPts val="200"/>
              </a:spcBef>
              <a:spcAft>
                <a:spcPts val="0"/>
              </a:spcAft>
              <a:buClr>
                <a:srgbClr val="262626"/>
              </a:buClr>
              <a:buSzPts val="1040"/>
              <a:buChar char="•"/>
            </a:pPr>
            <a:r>
              <a:rPr lang="en-US"/>
              <a:t>Có sẵn trong Hive 3.0</a:t>
            </a:r>
            <a:endParaRPr/>
          </a:p>
          <a:p>
            <a:pPr indent="-177800" lvl="0" marL="177800" rtl="0" algn="l">
              <a:lnSpc>
                <a:spcPct val="128571"/>
              </a:lnSpc>
              <a:spcBef>
                <a:spcPts val="1000"/>
              </a:spcBef>
              <a:spcAft>
                <a:spcPts val="0"/>
              </a:spcAft>
              <a:buClr>
                <a:srgbClr val="262626"/>
              </a:buClr>
              <a:buSzPts val="1400"/>
              <a:buFont typeface="Arial"/>
              <a:buChar char="•"/>
            </a:pPr>
            <a:r>
              <a:rPr lang="en-US"/>
              <a:t>Để cho phép viết lại truy vấn bằng cách sử dụng các Materialized view, cần có thuộc tính toàn cầu:</a:t>
            </a:r>
            <a:endParaRPr/>
          </a:p>
        </p:txBody>
      </p:sp>
      <p:sp>
        <p:nvSpPr>
          <p:cNvPr id="2966" name="Google Shape;2966;p176"/>
          <p:cNvSpPr/>
          <p:nvPr/>
        </p:nvSpPr>
        <p:spPr>
          <a:xfrm>
            <a:off x="713218" y="3191768"/>
            <a:ext cx="7812000" cy="55481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SET</a:t>
            </a:r>
            <a:r>
              <a:rPr lang="en-US" sz="1400">
                <a:solidFill>
                  <a:srgbClr val="000000"/>
                </a:solidFill>
                <a:latin typeface="Arial"/>
                <a:ea typeface="Arial"/>
                <a:cs typeface="Arial"/>
                <a:sym typeface="Arial"/>
              </a:rPr>
              <a:t> hive.materializedview.rewriting=true;.</a:t>
            </a:r>
            <a:endParaRPr/>
          </a:p>
        </p:txBody>
      </p:sp>
      <p:sp>
        <p:nvSpPr>
          <p:cNvPr id="2967" name="Google Shape;2967;p176"/>
          <p:cNvSpPr/>
          <p:nvPr/>
        </p:nvSpPr>
        <p:spPr>
          <a:xfrm>
            <a:off x="3098076" y="4045749"/>
            <a:ext cx="3709847" cy="1400959"/>
          </a:xfrm>
          <a:prstGeom prst="roundRect">
            <a:avLst>
              <a:gd fmla="val 8896"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2968" name="Google Shape;2968;p176"/>
          <p:cNvGrpSpPr/>
          <p:nvPr/>
        </p:nvGrpSpPr>
        <p:grpSpPr>
          <a:xfrm>
            <a:off x="3574653" y="4360543"/>
            <a:ext cx="1195658" cy="1058365"/>
            <a:chOff x="1749218" y="3930033"/>
            <a:chExt cx="1423158" cy="1204832"/>
          </a:xfrm>
        </p:grpSpPr>
        <p:sp>
          <p:nvSpPr>
            <p:cNvPr id="2969" name="Google Shape;2969;p176"/>
            <p:cNvSpPr/>
            <p:nvPr/>
          </p:nvSpPr>
          <p:spPr>
            <a:xfrm>
              <a:off x="1749218" y="3930033"/>
              <a:ext cx="990194" cy="564316"/>
            </a:xfrm>
            <a:prstGeom prst="roundRect">
              <a:avLst>
                <a:gd fmla="val 16667"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Arial"/>
                <a:buNone/>
              </a:pPr>
              <a:r>
                <a:rPr lang="en-US" sz="1200" u="none" cap="none" strike="noStrike">
                  <a:solidFill>
                    <a:schemeClr val="lt1"/>
                  </a:solidFill>
                  <a:latin typeface="Arial"/>
                  <a:ea typeface="Arial"/>
                  <a:cs typeface="Arial"/>
                  <a:sym typeface="Arial"/>
                </a:rPr>
                <a:t>Bảng</a:t>
              </a:r>
              <a:r>
                <a:rPr lang="en-US" sz="1200" u="none" cap="none" strike="noStrike">
                  <a:solidFill>
                    <a:schemeClr val="lt1"/>
                  </a:solidFill>
                  <a:latin typeface="Arial"/>
                  <a:ea typeface="Arial"/>
                  <a:cs typeface="Arial"/>
                  <a:sym typeface="Arial"/>
                </a:rPr>
                <a:t> 1</a:t>
              </a:r>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chemeClr val="lt1"/>
                </a:solidFill>
                <a:latin typeface="Arial"/>
                <a:ea typeface="Arial"/>
                <a:cs typeface="Arial"/>
                <a:sym typeface="Arial"/>
              </a:endParaRPr>
            </a:p>
          </p:txBody>
        </p:sp>
        <p:sp>
          <p:nvSpPr>
            <p:cNvPr id="2970" name="Google Shape;2970;p176"/>
            <p:cNvSpPr/>
            <p:nvPr/>
          </p:nvSpPr>
          <p:spPr>
            <a:xfrm>
              <a:off x="1999465" y="4250291"/>
              <a:ext cx="990194" cy="564316"/>
            </a:xfrm>
            <a:prstGeom prst="roundRect">
              <a:avLst>
                <a:gd fmla="val 16667"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Bảng</a:t>
              </a:r>
              <a:r>
                <a:rPr lang="en-US" sz="1200" u="none" cap="none" strike="noStrike">
                  <a:solidFill>
                    <a:schemeClr val="lt1"/>
                  </a:solidFill>
                  <a:latin typeface="Arial"/>
                  <a:ea typeface="Arial"/>
                  <a:cs typeface="Arial"/>
                  <a:sym typeface="Arial"/>
                </a:rPr>
                <a:t> 2</a:t>
              </a:r>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chemeClr val="lt1"/>
                </a:solidFill>
                <a:latin typeface="Arial"/>
                <a:ea typeface="Arial"/>
                <a:cs typeface="Arial"/>
                <a:sym typeface="Arial"/>
              </a:endParaRPr>
            </a:p>
          </p:txBody>
        </p:sp>
        <p:sp>
          <p:nvSpPr>
            <p:cNvPr id="2971" name="Google Shape;2971;p176"/>
            <p:cNvSpPr/>
            <p:nvPr/>
          </p:nvSpPr>
          <p:spPr>
            <a:xfrm>
              <a:off x="2182182" y="4570549"/>
              <a:ext cx="990194" cy="564316"/>
            </a:xfrm>
            <a:prstGeom prst="roundRect">
              <a:avLst>
                <a:gd fmla="val 16667"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Bảng</a:t>
              </a:r>
              <a:r>
                <a:rPr lang="en-US" sz="1200" u="none" cap="none" strike="noStrike">
                  <a:solidFill>
                    <a:schemeClr val="lt1"/>
                  </a:solidFill>
                  <a:latin typeface="Arial"/>
                  <a:ea typeface="Arial"/>
                  <a:cs typeface="Arial"/>
                  <a:sym typeface="Arial"/>
                </a:rPr>
                <a:t> 3</a:t>
              </a:r>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chemeClr val="lt1"/>
                </a:solidFill>
                <a:latin typeface="Arial"/>
                <a:ea typeface="Arial"/>
                <a:cs typeface="Arial"/>
                <a:sym typeface="Arial"/>
              </a:endParaRPr>
            </a:p>
          </p:txBody>
        </p:sp>
      </p:grpSp>
      <p:sp>
        <p:nvSpPr>
          <p:cNvPr id="2972" name="Google Shape;2972;p176"/>
          <p:cNvSpPr/>
          <p:nvPr/>
        </p:nvSpPr>
        <p:spPr>
          <a:xfrm>
            <a:off x="5499443" y="4351430"/>
            <a:ext cx="942726" cy="495714"/>
          </a:xfrm>
          <a:prstGeom prst="roundRect">
            <a:avLst>
              <a:gd fmla="val 16667" name="adj"/>
            </a:avLst>
          </a:prstGeom>
          <a:solidFill>
            <a:srgbClr val="193EB0"/>
          </a:solidFill>
          <a:ln cap="flat" cmpd="sng" w="9525">
            <a:solidFill>
              <a:schemeClr val="lt1"/>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View</a:t>
            </a:r>
            <a:r>
              <a:rPr lang="en-US" sz="1200" u="none" cap="none" strike="noStrike">
                <a:solidFill>
                  <a:schemeClr val="lt1"/>
                </a:solidFill>
                <a:latin typeface="Arial"/>
                <a:ea typeface="Arial"/>
                <a:cs typeface="Arial"/>
                <a:sym typeface="Arial"/>
              </a:rPr>
              <a:t> 1</a:t>
            </a:r>
            <a:endParaRPr/>
          </a:p>
          <a:p>
            <a:pPr indent="0" lvl="0" marL="0" marR="0" rtl="0" algn="ctr">
              <a:lnSpc>
                <a:spcPct val="100000"/>
              </a:lnSpc>
              <a:spcBef>
                <a:spcPts val="0"/>
              </a:spcBef>
              <a:spcAft>
                <a:spcPts val="0"/>
              </a:spcAft>
              <a:buClr>
                <a:schemeClr val="lt1"/>
              </a:buClr>
              <a:buSzPts val="1200"/>
              <a:buFont typeface="Gulim"/>
              <a:buNone/>
            </a:pPr>
            <a:r>
              <a:t/>
            </a:r>
            <a:endParaRPr sz="1200" u="none" cap="none" strike="noStrike">
              <a:solidFill>
                <a:schemeClr val="lt1"/>
              </a:solidFill>
              <a:latin typeface="Arial"/>
              <a:ea typeface="Arial"/>
              <a:cs typeface="Arial"/>
              <a:sym typeface="Arial"/>
            </a:endParaRPr>
          </a:p>
        </p:txBody>
      </p:sp>
      <p:sp>
        <p:nvSpPr>
          <p:cNvPr id="2973" name="Google Shape;2973;p176"/>
          <p:cNvSpPr/>
          <p:nvPr/>
        </p:nvSpPr>
        <p:spPr>
          <a:xfrm>
            <a:off x="5713037" y="4641868"/>
            <a:ext cx="918283" cy="495714"/>
          </a:xfrm>
          <a:prstGeom prst="roundRect">
            <a:avLst>
              <a:gd fmla="val 16667" name="adj"/>
            </a:avLst>
          </a:prstGeom>
          <a:solidFill>
            <a:srgbClr val="193EB0"/>
          </a:solidFill>
          <a:ln cap="flat" cmpd="sng" w="9525">
            <a:solidFill>
              <a:schemeClr val="lt1"/>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Materialized</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View</a:t>
            </a:r>
            <a:r>
              <a:rPr lang="en-US" sz="1200" u="none" cap="none" strike="noStrike">
                <a:solidFill>
                  <a:schemeClr val="lt1"/>
                </a:solidFill>
                <a:latin typeface="Arial"/>
                <a:ea typeface="Arial"/>
                <a:cs typeface="Arial"/>
                <a:sym typeface="Arial"/>
              </a:rPr>
              <a:t> 2</a:t>
            </a:r>
            <a:endParaRPr/>
          </a:p>
        </p:txBody>
      </p:sp>
      <p:sp>
        <p:nvSpPr>
          <p:cNvPr id="2974" name="Google Shape;2974;p176"/>
          <p:cNvSpPr txBox="1"/>
          <p:nvPr/>
        </p:nvSpPr>
        <p:spPr>
          <a:xfrm>
            <a:off x="4338562" y="3960586"/>
            <a:ext cx="1228874" cy="193899"/>
          </a:xfrm>
          <a:prstGeom prst="rect">
            <a:avLst/>
          </a:prstGeom>
          <a:solidFill>
            <a:schemeClr val="lt1"/>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1F45BC"/>
              </a:buClr>
              <a:buSzPts val="1120"/>
              <a:buFont typeface="Arial"/>
              <a:buNone/>
            </a:pPr>
            <a:r>
              <a:rPr lang="en-US" sz="1400" u="none" cap="none" strike="noStrike">
                <a:solidFill>
                  <a:srgbClr val="1F45BC"/>
                </a:solidFill>
                <a:latin typeface="Arial"/>
                <a:ea typeface="Arial"/>
                <a:cs typeface="Arial"/>
                <a:sym typeface="Arial"/>
              </a:rPr>
              <a:t>Hive</a:t>
            </a:r>
            <a:r>
              <a:rPr lang="en-US" sz="1400" u="none" cap="none" strike="noStrike">
                <a:solidFill>
                  <a:srgbClr val="1F45BC"/>
                </a:solidFill>
                <a:latin typeface="Arial"/>
                <a:ea typeface="Arial"/>
                <a:cs typeface="Arial"/>
                <a:sym typeface="Arial"/>
              </a:rPr>
              <a:t> Metastore</a:t>
            </a:r>
            <a:endParaRPr sz="1400" u="none" cap="none" strike="noStrike">
              <a:solidFill>
                <a:srgbClr val="1F45BC"/>
              </a:solidFill>
              <a:latin typeface="Arial"/>
              <a:ea typeface="Arial"/>
              <a:cs typeface="Arial"/>
              <a:sym typeface="Arial"/>
            </a:endParaRPr>
          </a:p>
        </p:txBody>
      </p:sp>
      <p:sp>
        <p:nvSpPr>
          <p:cNvPr id="2975" name="Google Shape;2975;p176"/>
          <p:cNvSpPr/>
          <p:nvPr/>
        </p:nvSpPr>
        <p:spPr>
          <a:xfrm>
            <a:off x="4312067" y="5761502"/>
            <a:ext cx="1520321" cy="368360"/>
          </a:xfrm>
          <a:prstGeom prst="roundRect">
            <a:avLst>
              <a:gd fmla="val 16667" name="adj"/>
            </a:avLst>
          </a:prstGeom>
          <a:solidFill>
            <a:srgbClr val="66A1FE"/>
          </a:solidFill>
          <a:ln cap="flat" cmpd="sng" w="9525">
            <a:solidFill>
              <a:srgbClr val="1F45BC"/>
            </a:solidFill>
            <a:prstDash val="solid"/>
            <a:miter lim="800000"/>
            <a:headEnd len="sm" w="sm" type="none"/>
            <a:tailEnd len="sm" w="sm" type="none"/>
          </a:ln>
        </p:spPr>
        <p:txBody>
          <a:bodyPr anchorCtr="0" anchor="ctr" bIns="31650" lIns="63300" spcFirstLastPara="1" rIns="63300" wrap="square" tIns="31650">
            <a:noAutofit/>
          </a:bodyPr>
          <a:lstStyle/>
          <a:p>
            <a:pPr indent="0" lvl="0" marL="0" marR="0" rtl="0" algn="ctr">
              <a:lnSpc>
                <a:spcPct val="100000"/>
              </a:lnSpc>
              <a:spcBef>
                <a:spcPts val="0"/>
              </a:spcBef>
              <a:spcAft>
                <a:spcPts val="0"/>
              </a:spcAft>
              <a:buClr>
                <a:schemeClr val="lt1"/>
              </a:buClr>
              <a:buSzPts val="1200"/>
              <a:buFont typeface="Arial"/>
              <a:buNone/>
            </a:pPr>
            <a:r>
              <a:rPr lang="en-US" sz="1200">
                <a:solidFill>
                  <a:schemeClr val="lt1"/>
                </a:solidFill>
                <a:latin typeface="Arial"/>
                <a:ea typeface="Arial"/>
                <a:cs typeface="Arial"/>
                <a:sym typeface="Arial"/>
              </a:rPr>
              <a:t>Kho lưu trữ dữ liệu</a:t>
            </a:r>
            <a:endParaRPr sz="1200" u="none" cap="none" strike="noStrike">
              <a:solidFill>
                <a:schemeClr val="lt1"/>
              </a:solidFill>
              <a:latin typeface="Arial"/>
              <a:ea typeface="Arial"/>
              <a:cs typeface="Arial"/>
              <a:sym typeface="Arial"/>
            </a:endParaRPr>
          </a:p>
        </p:txBody>
      </p:sp>
      <p:grpSp>
        <p:nvGrpSpPr>
          <p:cNvPr id="2976" name="Google Shape;2976;p176"/>
          <p:cNvGrpSpPr/>
          <p:nvPr/>
        </p:nvGrpSpPr>
        <p:grpSpPr>
          <a:xfrm>
            <a:off x="4406559" y="4600036"/>
            <a:ext cx="1765619" cy="1345530"/>
            <a:chOff x="3970443" y="4440791"/>
            <a:chExt cx="1861639" cy="1531737"/>
          </a:xfrm>
        </p:grpSpPr>
        <p:cxnSp>
          <p:nvCxnSpPr>
            <p:cNvPr id="2977" name="Google Shape;2977;p176"/>
            <p:cNvCxnSpPr/>
            <p:nvPr/>
          </p:nvCxnSpPr>
          <p:spPr>
            <a:xfrm rot="10800000">
              <a:off x="3970443" y="4440791"/>
              <a:ext cx="1155851" cy="0"/>
            </a:xfrm>
            <a:prstGeom prst="straightConnector1">
              <a:avLst/>
            </a:prstGeom>
            <a:noFill/>
            <a:ln cap="flat" cmpd="sng" w="19050">
              <a:solidFill>
                <a:srgbClr val="193EB0"/>
              </a:solidFill>
              <a:prstDash val="solid"/>
              <a:miter lim="800000"/>
              <a:headEnd len="sm" w="sm" type="none"/>
              <a:tailEnd len="med" w="med" type="triangle"/>
            </a:ln>
          </p:spPr>
        </p:cxnSp>
        <p:cxnSp>
          <p:nvCxnSpPr>
            <p:cNvPr id="2978" name="Google Shape;2978;p176"/>
            <p:cNvCxnSpPr/>
            <p:nvPr/>
          </p:nvCxnSpPr>
          <p:spPr>
            <a:xfrm>
              <a:off x="4192120" y="4770574"/>
              <a:ext cx="1155851" cy="0"/>
            </a:xfrm>
            <a:prstGeom prst="straightConnector1">
              <a:avLst/>
            </a:prstGeom>
            <a:noFill/>
            <a:ln cap="flat" cmpd="sng" w="19050">
              <a:solidFill>
                <a:srgbClr val="193EB0"/>
              </a:solidFill>
              <a:prstDash val="solid"/>
              <a:miter lim="800000"/>
              <a:headEnd len="sm" w="sm" type="none"/>
              <a:tailEnd len="med" w="med" type="triangle"/>
            </a:ln>
          </p:spPr>
        </p:cxnSp>
        <p:cxnSp>
          <p:nvCxnSpPr>
            <p:cNvPr id="2979" name="Google Shape;2979;p176"/>
            <p:cNvCxnSpPr>
              <a:stCxn id="2971" idx="3"/>
              <a:endCxn id="2973" idx="1"/>
            </p:cNvCxnSpPr>
            <p:nvPr/>
          </p:nvCxnSpPr>
          <p:spPr>
            <a:xfrm flipH="1" rot="10800000">
              <a:off x="4353977" y="4770428"/>
              <a:ext cx="993900" cy="320400"/>
            </a:xfrm>
            <a:prstGeom prst="straightConnector1">
              <a:avLst/>
            </a:prstGeom>
            <a:noFill/>
            <a:ln cap="flat" cmpd="sng" w="19050">
              <a:solidFill>
                <a:srgbClr val="193EB0"/>
              </a:solidFill>
              <a:prstDash val="solid"/>
              <a:miter lim="800000"/>
              <a:headEnd len="sm" w="sm" type="none"/>
              <a:tailEnd len="med" w="med" type="triangle"/>
            </a:ln>
          </p:spPr>
        </p:cxnSp>
        <p:cxnSp>
          <p:nvCxnSpPr>
            <p:cNvPr id="2980" name="Google Shape;2980;p176"/>
            <p:cNvCxnSpPr>
              <a:stCxn id="2973" idx="2"/>
              <a:endCxn id="2975" idx="3"/>
            </p:cNvCxnSpPr>
            <p:nvPr/>
          </p:nvCxnSpPr>
          <p:spPr>
            <a:xfrm flipH="1">
              <a:off x="5473882" y="5052728"/>
              <a:ext cx="358200" cy="919800"/>
            </a:xfrm>
            <a:prstGeom prst="straightConnector1">
              <a:avLst/>
            </a:prstGeom>
            <a:noFill/>
            <a:ln cap="flat" cmpd="sng" w="19050">
              <a:solidFill>
                <a:srgbClr val="193EB0"/>
              </a:solidFill>
              <a:prstDash val="solid"/>
              <a:miter lim="800000"/>
              <a:headEnd len="sm" w="sm" type="none"/>
              <a:tailEnd len="med" w="med" type="triangle"/>
            </a:ln>
          </p:spPr>
        </p:cxnSp>
      </p:grpSp>
      <p:cxnSp>
        <p:nvCxnSpPr>
          <p:cNvPr id="2981" name="Google Shape;2981;p176"/>
          <p:cNvCxnSpPr/>
          <p:nvPr/>
        </p:nvCxnSpPr>
        <p:spPr>
          <a:xfrm flipH="1" rot="-5400000">
            <a:off x="3351488" y="5035574"/>
            <a:ext cx="1240500" cy="680700"/>
          </a:xfrm>
          <a:prstGeom prst="bentConnector3">
            <a:avLst>
              <a:gd fmla="val 100778" name="adj1"/>
            </a:avLst>
          </a:prstGeom>
          <a:noFill/>
          <a:ln cap="flat" cmpd="sng" w="28575">
            <a:solidFill>
              <a:srgbClr val="66A1FE"/>
            </a:solidFill>
            <a:prstDash val="solid"/>
            <a:miter lim="800000"/>
            <a:headEnd len="sm" w="sm" type="none"/>
            <a:tailEnd len="med" w="med" type="triangle"/>
          </a:ln>
        </p:spPr>
      </p:cxnSp>
      <p:cxnSp>
        <p:nvCxnSpPr>
          <p:cNvPr id="2982" name="Google Shape;2982;p176"/>
          <p:cNvCxnSpPr>
            <a:endCxn id="2975" idx="1"/>
          </p:cNvCxnSpPr>
          <p:nvPr/>
        </p:nvCxnSpPr>
        <p:spPr>
          <a:xfrm flipH="1" rot="-5400000">
            <a:off x="3618917" y="5252532"/>
            <a:ext cx="889200" cy="497100"/>
          </a:xfrm>
          <a:prstGeom prst="bentConnector2">
            <a:avLst/>
          </a:prstGeom>
          <a:noFill/>
          <a:ln cap="flat" cmpd="sng" w="28575">
            <a:solidFill>
              <a:srgbClr val="66A1FE"/>
            </a:solidFill>
            <a:prstDash val="solid"/>
            <a:miter lim="800000"/>
            <a:headEnd len="sm" w="sm" type="none"/>
            <a:tailEnd len="med" w="med" type="triangle"/>
          </a:ln>
        </p:spPr>
      </p:cxnSp>
      <p:cxnSp>
        <p:nvCxnSpPr>
          <p:cNvPr id="2983" name="Google Shape;2983;p176"/>
          <p:cNvCxnSpPr/>
          <p:nvPr/>
        </p:nvCxnSpPr>
        <p:spPr>
          <a:xfrm flipH="1" rot="-5400000">
            <a:off x="3938707" y="5470807"/>
            <a:ext cx="429600" cy="325800"/>
          </a:xfrm>
          <a:prstGeom prst="bentConnector3">
            <a:avLst>
              <a:gd fmla="val 102033" name="adj1"/>
            </a:avLst>
          </a:prstGeom>
          <a:noFill/>
          <a:ln cap="flat" cmpd="sng" w="28575">
            <a:solidFill>
              <a:srgbClr val="66A1FE"/>
            </a:solidFill>
            <a:prstDash val="solid"/>
            <a:miter lim="800000"/>
            <a:headEnd len="sm" w="sm" type="none"/>
            <a:tailEnd len="med" w="med" type="triangle"/>
          </a:ln>
        </p:spPr>
      </p:cxn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8" name="Shape 2988"/>
        <p:cNvGrpSpPr/>
        <p:nvPr/>
      </p:nvGrpSpPr>
      <p:grpSpPr>
        <a:xfrm>
          <a:off x="0" y="0"/>
          <a:ext cx="0" cy="0"/>
          <a:chOff x="0" y="0"/>
          <a:chExt cx="0" cy="0"/>
        </a:xfrm>
      </p:grpSpPr>
      <p:sp>
        <p:nvSpPr>
          <p:cNvPr id="2989" name="Google Shape;2989;p177"/>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Phân tích tương tác</a:t>
            </a:r>
            <a:endParaRPr/>
          </a:p>
        </p:txBody>
      </p:sp>
      <p:sp>
        <p:nvSpPr>
          <p:cNvPr id="2990" name="Google Shape;2990;p177"/>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3</a:t>
            </a:r>
            <a:endParaRPr/>
          </a:p>
        </p:txBody>
      </p:sp>
      <p:sp>
        <p:nvSpPr>
          <p:cNvPr id="2991" name="Google Shape;2991;p177"/>
          <p:cNvSpPr/>
          <p:nvPr/>
        </p:nvSpPr>
        <p:spPr>
          <a:xfrm>
            <a:off x="1234522" y="4512267"/>
            <a:ext cx="779911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3.2. Dữ liệu phức tạp và phân tích dữ liệu quan hệ</a:t>
            </a:r>
            <a:endParaRPr sz="1800">
              <a:solidFill>
                <a:srgbClr val="3F3F3F"/>
              </a:solidFill>
              <a:latin typeface="Arial"/>
              <a:ea typeface="Arial"/>
              <a:cs typeface="Arial"/>
              <a:sym typeface="Arial"/>
            </a:endParaRPr>
          </a:p>
        </p:txBody>
      </p:sp>
      <p:sp>
        <p:nvSpPr>
          <p:cNvPr id="2992" name="Google Shape;2992;p177"/>
          <p:cNvSpPr/>
          <p:nvPr/>
        </p:nvSpPr>
        <p:spPr>
          <a:xfrm>
            <a:off x="1234523" y="4052737"/>
            <a:ext cx="7799116"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3.1. Quản lý dữ liệu Hive và Impala</a:t>
            </a:r>
            <a:endParaRPr/>
          </a:p>
        </p:txBody>
      </p:sp>
      <p:sp>
        <p:nvSpPr>
          <p:cNvPr id="2993" name="Google Shape;2993;p177"/>
          <p:cNvSpPr/>
          <p:nvPr/>
        </p:nvSpPr>
        <p:spPr>
          <a:xfrm>
            <a:off x="1051644" y="449507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
        <p:nvSpPr>
          <p:cNvPr id="2994" name="Google Shape;2994;p177"/>
          <p:cNvSpPr/>
          <p:nvPr/>
        </p:nvSpPr>
        <p:spPr>
          <a:xfrm>
            <a:off x="1062152" y="4052545"/>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9" name="Shape 2999"/>
        <p:cNvGrpSpPr/>
        <p:nvPr/>
      </p:nvGrpSpPr>
      <p:grpSpPr>
        <a:xfrm>
          <a:off x="0" y="0"/>
          <a:ext cx="0" cy="0"/>
          <a:chOff x="0" y="0"/>
          <a:chExt cx="0" cy="0"/>
        </a:xfrm>
      </p:grpSpPr>
      <p:sp>
        <p:nvSpPr>
          <p:cNvPr id="3000" name="Google Shape;3000;p17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001" name="Google Shape;3001;p17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bảng (1/4)</a:t>
            </a:r>
            <a:endParaRPr/>
          </a:p>
        </p:txBody>
      </p:sp>
      <p:sp>
        <p:nvSpPr>
          <p:cNvPr id="3002" name="Google Shape;3002;p17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003" name="Google Shape;3003;p17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Phân vùng lưu trữ dữ liệu được tách thành các thư mục</a:t>
            </a:r>
            <a:endParaRPr/>
          </a:p>
          <a:p>
            <a:pPr indent="-182563" lvl="1" marL="360363" rtl="0" algn="l">
              <a:lnSpc>
                <a:spcPct val="138461"/>
              </a:lnSpc>
              <a:spcBef>
                <a:spcPts val="200"/>
              </a:spcBef>
              <a:spcAft>
                <a:spcPts val="0"/>
              </a:spcAft>
              <a:buClr>
                <a:srgbClr val="262626"/>
              </a:buClr>
              <a:buSzPts val="1040"/>
              <a:buChar char="•"/>
            </a:pPr>
            <a:r>
              <a:rPr lang="en-US"/>
              <a:t>Các bảng dựa trên tệp như Hive về cơ bản đọc tất cả thông tin hàng trong bảng, vì vậy chúng chậm lại khi có nhiều dữ liệu</a:t>
            </a:r>
            <a:endParaRPr/>
          </a:p>
          <a:p>
            <a:pPr indent="-182563" lvl="1" marL="360363" rtl="0" algn="l">
              <a:lnSpc>
                <a:spcPct val="138461"/>
              </a:lnSpc>
              <a:spcBef>
                <a:spcPts val="200"/>
              </a:spcBef>
              <a:spcAft>
                <a:spcPts val="0"/>
              </a:spcAft>
              <a:buClr>
                <a:srgbClr val="262626"/>
              </a:buClr>
              <a:buSzPts val="1040"/>
              <a:buChar char="•"/>
            </a:pPr>
            <a:r>
              <a:rPr lang="en-US"/>
              <a:t>Một cột phân vùng có thể được sử dụng giống như một cột trong điều kiện where, do đó, nó làm giảm dữ liệu đọc lúc đầu và cải thiện tốc độ xử lý</a:t>
            </a:r>
            <a:endParaRPr/>
          </a:p>
          <a:p>
            <a:pPr indent="-177800" lvl="0" marL="177800" rtl="0" algn="l">
              <a:lnSpc>
                <a:spcPct val="128571"/>
              </a:lnSpc>
              <a:spcBef>
                <a:spcPts val="1000"/>
              </a:spcBef>
              <a:spcAft>
                <a:spcPts val="0"/>
              </a:spcAft>
              <a:buClr>
                <a:srgbClr val="262626"/>
              </a:buClr>
              <a:buSzPts val="1400"/>
              <a:buFont typeface="Arial"/>
              <a:buChar char="•"/>
            </a:pPr>
            <a:r>
              <a:rPr lang="en-US"/>
              <a:t>Cú pháp cơ bản để tạo phân vùng cho bảng là</a:t>
            </a:r>
            <a:endParaRPr/>
          </a:p>
        </p:txBody>
      </p:sp>
      <p:sp>
        <p:nvSpPr>
          <p:cNvPr id="3004" name="Google Shape;3004;p178"/>
          <p:cNvSpPr/>
          <p:nvPr/>
        </p:nvSpPr>
        <p:spPr>
          <a:xfrm>
            <a:off x="697343" y="3848100"/>
            <a:ext cx="7812000" cy="158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TABLE </a:t>
            </a:r>
            <a:r>
              <a:rPr lang="en-US" sz="1400">
                <a:solidFill>
                  <a:srgbClr val="000000"/>
                </a:solidFill>
                <a:latin typeface="Arial"/>
                <a:ea typeface="Arial"/>
                <a:cs typeface="Arial"/>
                <a:sym typeface="Arial"/>
              </a:rPr>
              <a:t>author hundred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column type,</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PARTITIONED BY</a:t>
            </a:r>
            <a:r>
              <a:rPr lang="en-US" sz="1400">
                <a:solidFill>
                  <a:srgbClr val="000000"/>
                </a:solidFill>
                <a:latin typeface="Arial"/>
                <a:ea typeface="Arial"/>
                <a:cs typeface="Arial"/>
                <a:sym typeface="Arial"/>
              </a:rPr>
              <a:t>  (column type)</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FIEDLS TERMINATED BY </a:t>
            </a:r>
            <a:r>
              <a:rPr lang="en-US" sz="1400">
                <a:solidFill>
                  <a:srgbClr val="000000"/>
                </a:solidFill>
                <a:latin typeface="Arial"/>
                <a:ea typeface="Arial"/>
                <a:cs typeface="Arial"/>
                <a:sym typeface="Arial"/>
              </a:rPr>
              <a:t>‘\t’;</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9" name="Shape 3009"/>
        <p:cNvGrpSpPr/>
        <p:nvPr/>
      </p:nvGrpSpPr>
      <p:grpSpPr>
        <a:xfrm>
          <a:off x="0" y="0"/>
          <a:ext cx="0" cy="0"/>
          <a:chOff x="0" y="0"/>
          <a:chExt cx="0" cy="0"/>
        </a:xfrm>
      </p:grpSpPr>
      <p:sp>
        <p:nvSpPr>
          <p:cNvPr id="3010" name="Google Shape;3010;p17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011" name="Google Shape;3011;p17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bảng (2/4)</a:t>
            </a:r>
            <a:endParaRPr/>
          </a:p>
        </p:txBody>
      </p:sp>
      <p:sp>
        <p:nvSpPr>
          <p:cNvPr id="3012" name="Google Shape;3012;p17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013" name="Google Shape;3013;p17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product_category là một bảng không được phân vùng</a:t>
            </a:r>
            <a:endParaRPr/>
          </a:p>
        </p:txBody>
      </p:sp>
      <p:sp>
        <p:nvSpPr>
          <p:cNvPr id="3014" name="Google Shape;3014;p179"/>
          <p:cNvSpPr/>
          <p:nvPr/>
        </p:nvSpPr>
        <p:spPr>
          <a:xfrm>
            <a:off x="724079" y="2539392"/>
            <a:ext cx="7812000" cy="22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TABLE </a:t>
            </a:r>
            <a:r>
              <a:rPr lang="en-US" sz="1400">
                <a:solidFill>
                  <a:srgbClr val="000000"/>
                </a:solidFill>
                <a:latin typeface="Arial"/>
                <a:ea typeface="Arial"/>
                <a:cs typeface="Arial"/>
                <a:sym typeface="Arial"/>
              </a:rPr>
              <a:t>product_category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id integer,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name string,</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category string</a:t>
            </a:r>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 </a:t>
            </a:r>
            <a:r>
              <a:rPr lang="en-US" sz="1400">
                <a:solidFill>
                  <a:srgbClr val="000000"/>
                </a:solidFill>
                <a:latin typeface="Arial"/>
                <a:ea typeface="Arial"/>
                <a:cs typeface="Arial"/>
                <a:sym typeface="Arial"/>
              </a:rPr>
              <a:t>‘\t’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LOCATION</a:t>
            </a:r>
            <a:r>
              <a:rPr lang="en-US" sz="1400">
                <a:solidFill>
                  <a:srgbClr val="000000"/>
                </a:solidFill>
                <a:latin typeface="Arial"/>
                <a:ea typeface="Arial"/>
                <a:cs typeface="Arial"/>
                <a:sym typeface="Arial"/>
              </a:rPr>
              <a:t> ‘/user/student/data2’;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18"/>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456" name="Google Shape;456;p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Thiết kế cơ sở dữ liệu (1/4)</a:t>
            </a:r>
            <a:endParaRPr/>
          </a:p>
        </p:txBody>
      </p:sp>
      <p:sp>
        <p:nvSpPr>
          <p:cNvPr id="457" name="Google Shape;457;p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58" name="Google Shape;458;p18"/>
          <p:cNvSpPr/>
          <p:nvPr/>
        </p:nvSpPr>
        <p:spPr>
          <a:xfrm>
            <a:off x="3969224" y="2775974"/>
            <a:ext cx="460798" cy="216000"/>
          </a:xfrm>
          <a:prstGeom prst="round2SameRect">
            <a:avLst>
              <a:gd fmla="val 16667" name="adj1"/>
              <a:gd fmla="val 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Entity</a:t>
            </a:r>
            <a:endParaRPr sz="1000">
              <a:solidFill>
                <a:schemeClr val="lt1"/>
              </a:solidFill>
              <a:latin typeface="Arial"/>
              <a:ea typeface="Arial"/>
              <a:cs typeface="Arial"/>
              <a:sym typeface="Arial"/>
            </a:endParaRPr>
          </a:p>
        </p:txBody>
      </p:sp>
      <p:sp>
        <p:nvSpPr>
          <p:cNvPr id="459" name="Google Shape;459;p18"/>
          <p:cNvSpPr/>
          <p:nvPr/>
        </p:nvSpPr>
        <p:spPr>
          <a:xfrm>
            <a:off x="6369882" y="6104257"/>
            <a:ext cx="683228" cy="255389"/>
          </a:xfrm>
          <a:prstGeom prst="roundRect">
            <a:avLst>
              <a:gd fmla="val 16667" name="adj"/>
            </a:avLst>
          </a:prstGeom>
          <a:solidFill>
            <a:srgbClr val="193EB0"/>
          </a:solidFill>
          <a:ln cap="flat" cmpd="sng" w="12700">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Attribute</a:t>
            </a:r>
            <a:endParaRPr sz="900">
              <a:solidFill>
                <a:schemeClr val="lt1"/>
              </a:solidFill>
              <a:latin typeface="Arial"/>
              <a:ea typeface="Arial"/>
              <a:cs typeface="Arial"/>
              <a:sym typeface="Arial"/>
            </a:endParaRPr>
          </a:p>
        </p:txBody>
      </p:sp>
      <p:sp>
        <p:nvSpPr>
          <p:cNvPr id="460" name="Google Shape;460;p18"/>
          <p:cNvSpPr/>
          <p:nvPr/>
        </p:nvSpPr>
        <p:spPr>
          <a:xfrm>
            <a:off x="3969224" y="4589402"/>
            <a:ext cx="460798" cy="216000"/>
          </a:xfrm>
          <a:prstGeom prst="round2SameRect">
            <a:avLst>
              <a:gd fmla="val 16667" name="adj1"/>
              <a:gd fmla="val 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Entity</a:t>
            </a:r>
            <a:endParaRPr sz="900">
              <a:solidFill>
                <a:schemeClr val="lt1"/>
              </a:solidFill>
              <a:latin typeface="Arial"/>
              <a:ea typeface="Arial"/>
              <a:cs typeface="Arial"/>
              <a:sym typeface="Arial"/>
            </a:endParaRPr>
          </a:p>
        </p:txBody>
      </p:sp>
      <p:sp>
        <p:nvSpPr>
          <p:cNvPr id="461" name="Google Shape;461;p18"/>
          <p:cNvSpPr/>
          <p:nvPr/>
        </p:nvSpPr>
        <p:spPr>
          <a:xfrm>
            <a:off x="8113820" y="2775974"/>
            <a:ext cx="460798" cy="216000"/>
          </a:xfrm>
          <a:prstGeom prst="round2SameRect">
            <a:avLst>
              <a:gd fmla="val 16667" name="adj1"/>
              <a:gd fmla="val 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Entity</a:t>
            </a:r>
            <a:endParaRPr sz="900">
              <a:solidFill>
                <a:schemeClr val="lt1"/>
              </a:solidFill>
              <a:latin typeface="Arial"/>
              <a:ea typeface="Arial"/>
              <a:cs typeface="Arial"/>
              <a:sym typeface="Arial"/>
            </a:endParaRPr>
          </a:p>
        </p:txBody>
      </p:sp>
      <p:sp>
        <p:nvSpPr>
          <p:cNvPr id="462" name="Google Shape;462;p18"/>
          <p:cNvSpPr/>
          <p:nvPr/>
        </p:nvSpPr>
        <p:spPr>
          <a:xfrm>
            <a:off x="8113820" y="4131659"/>
            <a:ext cx="460798" cy="216000"/>
          </a:xfrm>
          <a:prstGeom prst="round2SameRect">
            <a:avLst>
              <a:gd fmla="val 16667" name="adj1"/>
              <a:gd fmla="val 0" name="adj2"/>
            </a:avLst>
          </a:prstGeom>
          <a:solidFill>
            <a:srgbClr val="193EB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Entity</a:t>
            </a:r>
            <a:endParaRPr sz="900">
              <a:solidFill>
                <a:schemeClr val="lt1"/>
              </a:solidFill>
              <a:latin typeface="Arial"/>
              <a:ea typeface="Arial"/>
              <a:cs typeface="Arial"/>
              <a:sym typeface="Arial"/>
            </a:endParaRPr>
          </a:p>
        </p:txBody>
      </p:sp>
      <p:sp>
        <p:nvSpPr>
          <p:cNvPr id="463" name="Google Shape;463;p18"/>
          <p:cNvSpPr/>
          <p:nvPr/>
        </p:nvSpPr>
        <p:spPr>
          <a:xfrm>
            <a:off x="8113820" y="5054139"/>
            <a:ext cx="460798" cy="216000"/>
          </a:xfrm>
          <a:prstGeom prst="round2SameRect">
            <a:avLst>
              <a:gd fmla="val 16667" name="adj1"/>
              <a:gd fmla="val 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Entity</a:t>
            </a:r>
            <a:endParaRPr sz="900">
              <a:solidFill>
                <a:schemeClr val="lt1"/>
              </a:solidFill>
              <a:latin typeface="Arial"/>
              <a:ea typeface="Arial"/>
              <a:cs typeface="Arial"/>
              <a:sym typeface="Arial"/>
            </a:endParaRPr>
          </a:p>
        </p:txBody>
      </p:sp>
      <p:sp>
        <p:nvSpPr>
          <p:cNvPr id="464" name="Google Shape;464;p18"/>
          <p:cNvSpPr txBox="1"/>
          <p:nvPr>
            <p:ph idx="4" type="body"/>
          </p:nvPr>
        </p:nvSpPr>
        <p:spPr>
          <a:xfrm>
            <a:off x="535872" y="2226568"/>
            <a:ext cx="8796528" cy="49036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Mô hình quan hệ thực thể</a:t>
            </a:r>
            <a:endParaRPr/>
          </a:p>
          <a:p>
            <a:pPr indent="-182563" lvl="1" marL="360363" rtl="0" algn="l">
              <a:lnSpc>
                <a:spcPct val="138461"/>
              </a:lnSpc>
              <a:spcBef>
                <a:spcPts val="200"/>
              </a:spcBef>
              <a:spcAft>
                <a:spcPts val="0"/>
              </a:spcAft>
              <a:buClr>
                <a:srgbClr val="262626"/>
              </a:buClr>
              <a:buSzPts val="1040"/>
              <a:buChar char="•"/>
            </a:pPr>
            <a:r>
              <a:rPr lang="en-US"/>
              <a:t>Sơ đồ ER được tạo dựa trên ba khái niệm cơ bản: Thực thể (Enity), Thuộc tính (Attributes) và Quan hệ (Relations)</a:t>
            </a:r>
            <a:endParaRPr>
              <a:latin typeface="Arial"/>
              <a:ea typeface="Arial"/>
              <a:cs typeface="Arial"/>
              <a:sym typeface="Arial"/>
            </a:endParaRPr>
          </a:p>
        </p:txBody>
      </p:sp>
      <p:cxnSp>
        <p:nvCxnSpPr>
          <p:cNvPr id="465" name="Google Shape;465;p18"/>
          <p:cNvCxnSpPr/>
          <p:nvPr/>
        </p:nvCxnSpPr>
        <p:spPr>
          <a:xfrm>
            <a:off x="5920576" y="5929334"/>
            <a:ext cx="792000" cy="12600"/>
          </a:xfrm>
          <a:prstGeom prst="bentConnector3">
            <a:avLst>
              <a:gd fmla="val 0" name="adj1"/>
            </a:avLst>
          </a:prstGeom>
          <a:noFill/>
          <a:ln cap="flat" cmpd="sng" w="9525">
            <a:solidFill>
              <a:srgbClr val="193EB0"/>
            </a:solidFill>
            <a:prstDash val="dash"/>
            <a:miter lim="800000"/>
            <a:headEnd len="sm" w="sm" type="stealth"/>
            <a:tailEnd len="sm" w="sm" type="none"/>
          </a:ln>
        </p:spPr>
      </p:cxnSp>
      <p:cxnSp>
        <p:nvCxnSpPr>
          <p:cNvPr id="466" name="Google Shape;466;p18"/>
          <p:cNvCxnSpPr/>
          <p:nvPr/>
        </p:nvCxnSpPr>
        <p:spPr>
          <a:xfrm>
            <a:off x="6711496" y="5929334"/>
            <a:ext cx="1296000" cy="12600"/>
          </a:xfrm>
          <a:prstGeom prst="bentConnector3">
            <a:avLst>
              <a:gd fmla="val 0" name="adj1"/>
            </a:avLst>
          </a:prstGeom>
          <a:noFill/>
          <a:ln cap="flat" cmpd="sng" w="9525">
            <a:solidFill>
              <a:srgbClr val="193EB0"/>
            </a:solidFill>
            <a:prstDash val="dash"/>
            <a:miter lim="800000"/>
            <a:headEnd len="sm" w="sm" type="stealth"/>
            <a:tailEnd len="sm" w="sm" type="stealth"/>
          </a:ln>
        </p:spPr>
      </p:cxnSp>
      <p:graphicFrame>
        <p:nvGraphicFramePr>
          <p:cNvPr id="467" name="Google Shape;467;p18"/>
          <p:cNvGraphicFramePr/>
          <p:nvPr/>
        </p:nvGraphicFramePr>
        <p:xfrm>
          <a:off x="1622022" y="4809654"/>
          <a:ext cx="3000000" cy="3000000"/>
        </p:xfrm>
        <a:graphic>
          <a:graphicData uri="http://schemas.openxmlformats.org/drawingml/2006/table">
            <a:tbl>
              <a:tblPr>
                <a:noFill/>
                <a:tableStyleId>{1223B764-F223-4FCE-9519-C7F1BB71A7D2}</a:tableStyleId>
              </a:tblPr>
              <a:tblGrid>
                <a:gridCol w="468000"/>
                <a:gridCol w="1476000"/>
                <a:gridCol w="864000"/>
              </a:tblGrid>
              <a:tr h="176125">
                <a:tc gridSpan="3">
                  <a:txBody>
                    <a:bodyPr/>
                    <a:lstStyle/>
                    <a:p>
                      <a:pPr indent="0" lvl="0" marL="0" marR="0" rtl="0" algn="l">
                        <a:lnSpc>
                          <a:spcPct val="100000"/>
                        </a:lnSpc>
                        <a:spcBef>
                          <a:spcPts val="0"/>
                        </a:spcBef>
                        <a:spcAft>
                          <a:spcPts val="0"/>
                        </a:spcAft>
                        <a:buNone/>
                      </a:pPr>
                      <a:r>
                        <a:rPr lang="en-US" sz="900" u="none" cap="none" strike="noStrike">
                          <a:solidFill>
                            <a:srgbClr val="3F3F3F"/>
                          </a:solidFill>
                          <a:latin typeface="Arial"/>
                          <a:ea typeface="Arial"/>
                          <a:cs typeface="Arial"/>
                          <a:sym typeface="Arial"/>
                        </a:rPr>
                        <a:t>Corona_case_local</a:t>
                      </a:r>
                      <a:endParaRPr sz="9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hMerge="1"/>
                <a:tc hMerge="1"/>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FK</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Date</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DATE</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FK</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Region_id</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INTEGER</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Occuring_infected</a:t>
                      </a:r>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Accumulation_infected</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Death</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Increasing_rate</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Overseas_inflow</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Rate_per_10mil</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NUMERIC</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468" name="Google Shape;468;p18"/>
          <p:cNvGraphicFramePr/>
          <p:nvPr/>
        </p:nvGraphicFramePr>
        <p:xfrm>
          <a:off x="1622022" y="2994846"/>
          <a:ext cx="3000000" cy="3000000"/>
        </p:xfrm>
        <a:graphic>
          <a:graphicData uri="http://schemas.openxmlformats.org/drawingml/2006/table">
            <a:tbl>
              <a:tblPr>
                <a:noFill/>
                <a:tableStyleId>{1223B764-F223-4FCE-9519-C7F1BB71A7D2}</a:tableStyleId>
              </a:tblPr>
              <a:tblGrid>
                <a:gridCol w="468000"/>
                <a:gridCol w="1476000"/>
                <a:gridCol w="864000"/>
              </a:tblGrid>
              <a:tr h="178750">
                <a:tc gridSpan="3">
                  <a:txBody>
                    <a:bodyPr/>
                    <a:lstStyle/>
                    <a:p>
                      <a:pPr indent="0" lvl="0" marL="0" marR="0" rtl="0" algn="l">
                        <a:lnSpc>
                          <a:spcPct val="100000"/>
                        </a:lnSpc>
                        <a:spcBef>
                          <a:spcPts val="0"/>
                        </a:spcBef>
                        <a:spcAft>
                          <a:spcPts val="0"/>
                        </a:spcAft>
                        <a:buNone/>
                      </a:pPr>
                      <a:r>
                        <a:rPr lang="en-US" sz="900" u="none" cap="none" strike="noStrike">
                          <a:solidFill>
                            <a:srgbClr val="3F3F3F"/>
                          </a:solidFill>
                          <a:latin typeface="Arial"/>
                          <a:ea typeface="Arial"/>
                          <a:cs typeface="Arial"/>
                          <a:sym typeface="Arial"/>
                        </a:rPr>
                        <a:t>Corona_case</a:t>
                      </a:r>
                      <a:endParaRPr sz="9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hMerge="1"/>
                <a:tc hMerge="1"/>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PK</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Date</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DATE</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Confirmed_local</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Overseas_inflow</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Confirmed_daily</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Death_deaily</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Confirmed_total</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Death_total</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Critical_rate</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NUMERIC</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469" name="Google Shape;469;p18"/>
          <p:cNvGraphicFramePr/>
          <p:nvPr/>
        </p:nvGraphicFramePr>
        <p:xfrm>
          <a:off x="5766618" y="2994846"/>
          <a:ext cx="3000000" cy="3000000"/>
        </p:xfrm>
        <a:graphic>
          <a:graphicData uri="http://schemas.openxmlformats.org/drawingml/2006/table">
            <a:tbl>
              <a:tblPr>
                <a:noFill/>
                <a:tableStyleId>{1223B764-F223-4FCE-9519-C7F1BB71A7D2}</a:tableStyleId>
              </a:tblPr>
              <a:tblGrid>
                <a:gridCol w="468000"/>
                <a:gridCol w="1476000"/>
                <a:gridCol w="864000"/>
              </a:tblGrid>
              <a:tr h="180000">
                <a:tc gridSpan="3">
                  <a:txBody>
                    <a:bodyPr/>
                    <a:lstStyle/>
                    <a:p>
                      <a:pPr indent="0" lvl="0" marL="0" marR="0" rtl="0" algn="l">
                        <a:lnSpc>
                          <a:spcPct val="100000"/>
                        </a:lnSpc>
                        <a:spcBef>
                          <a:spcPts val="0"/>
                        </a:spcBef>
                        <a:spcAft>
                          <a:spcPts val="0"/>
                        </a:spcAft>
                        <a:buNone/>
                      </a:pPr>
                      <a:r>
                        <a:rPr lang="en-US" sz="900" u="none" cap="none" strike="noStrike">
                          <a:solidFill>
                            <a:srgbClr val="3F3F3F"/>
                          </a:solidFill>
                          <a:latin typeface="Arial"/>
                          <a:ea typeface="Arial"/>
                          <a:cs typeface="Arial"/>
                          <a:sym typeface="Arial"/>
                        </a:rPr>
                        <a:t>Region</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hMerge="1"/>
                <a:tc hMerge="1"/>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PK</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3F3F3F"/>
                        </a:buClr>
                        <a:buSzPts val="800"/>
                        <a:buFont typeface="Arial"/>
                        <a:buNone/>
                      </a:pPr>
                      <a:r>
                        <a:rPr lang="en-US" sz="800" u="none" cap="none" strike="noStrike">
                          <a:solidFill>
                            <a:srgbClr val="3F3F3F"/>
                          </a:solidFill>
                          <a:highlight>
                            <a:srgbClr val="FFFF00"/>
                          </a:highlight>
                          <a:latin typeface="Arial"/>
                          <a:ea typeface="Arial"/>
                          <a:cs typeface="Arial"/>
                          <a:sym typeface="Arial"/>
                        </a:rPr>
                        <a:t>Region_id</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INTEGER</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Region_name</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VARCHAR(30)</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FK</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Country_id</a:t>
                      </a:r>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FK</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Continent_id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470" name="Google Shape;470;p18"/>
          <p:cNvGraphicFramePr/>
          <p:nvPr/>
        </p:nvGraphicFramePr>
        <p:xfrm>
          <a:off x="5766618" y="4354422"/>
          <a:ext cx="3000000" cy="3000000"/>
        </p:xfrm>
        <a:graphic>
          <a:graphicData uri="http://schemas.openxmlformats.org/drawingml/2006/table">
            <a:tbl>
              <a:tblPr>
                <a:noFill/>
                <a:tableStyleId>{1223B764-F223-4FCE-9519-C7F1BB71A7D2}</a:tableStyleId>
              </a:tblPr>
              <a:tblGrid>
                <a:gridCol w="468000"/>
                <a:gridCol w="1476000"/>
                <a:gridCol w="864000"/>
              </a:tblGrid>
              <a:tr h="180000">
                <a:tc gridSpan="3">
                  <a:txBody>
                    <a:bodyPr/>
                    <a:lstStyle/>
                    <a:p>
                      <a:pPr indent="0" lvl="0" marL="0" marR="0" rtl="0" algn="l">
                        <a:lnSpc>
                          <a:spcPct val="100000"/>
                        </a:lnSpc>
                        <a:spcBef>
                          <a:spcPts val="0"/>
                        </a:spcBef>
                        <a:spcAft>
                          <a:spcPts val="0"/>
                        </a:spcAft>
                        <a:buNone/>
                      </a:pPr>
                      <a:r>
                        <a:rPr lang="en-US" sz="900" u="none" cap="none" strike="noStrike">
                          <a:solidFill>
                            <a:srgbClr val="3F3F3F"/>
                          </a:solidFill>
                          <a:latin typeface="Arial"/>
                          <a:ea typeface="Arial"/>
                          <a:cs typeface="Arial"/>
                          <a:sym typeface="Arial"/>
                        </a:rPr>
                        <a:t>Continent</a:t>
                      </a:r>
                      <a:endParaRPr sz="9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hMerge="1"/>
                <a:tc hMerge="1"/>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PK</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Continent_id </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INTEGER</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3F3F3F"/>
                        </a:buClr>
                        <a:buSzPts val="800"/>
                        <a:buFont typeface="Arial"/>
                        <a:buNone/>
                      </a:pPr>
                      <a:r>
                        <a:rPr lang="en-US" sz="800" u="none" cap="none" strike="noStrike">
                          <a:solidFill>
                            <a:srgbClr val="3F3F3F"/>
                          </a:solidFill>
                          <a:latin typeface="Arial"/>
                          <a:ea typeface="Arial"/>
                          <a:cs typeface="Arial"/>
                          <a:sym typeface="Arial"/>
                        </a:rPr>
                        <a:t>Continent_name</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VARCHAR(30)</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471" name="Google Shape;471;p18"/>
          <p:cNvGraphicFramePr/>
          <p:nvPr/>
        </p:nvGraphicFramePr>
        <p:xfrm>
          <a:off x="5766618" y="5276034"/>
          <a:ext cx="3000000" cy="3000000"/>
        </p:xfrm>
        <a:graphic>
          <a:graphicData uri="http://schemas.openxmlformats.org/drawingml/2006/table">
            <a:tbl>
              <a:tblPr>
                <a:noFill/>
                <a:tableStyleId>{1223B764-F223-4FCE-9519-C7F1BB71A7D2}</a:tableStyleId>
              </a:tblPr>
              <a:tblGrid>
                <a:gridCol w="468000"/>
                <a:gridCol w="1476000"/>
                <a:gridCol w="864000"/>
              </a:tblGrid>
              <a:tr h="180000">
                <a:tc gridSpan="3">
                  <a:txBody>
                    <a:bodyPr/>
                    <a:lstStyle/>
                    <a:p>
                      <a:pPr indent="0" lvl="0" marL="0" marR="0" rtl="0" algn="l">
                        <a:lnSpc>
                          <a:spcPct val="100000"/>
                        </a:lnSpc>
                        <a:spcBef>
                          <a:spcPts val="0"/>
                        </a:spcBef>
                        <a:spcAft>
                          <a:spcPts val="0"/>
                        </a:spcAft>
                        <a:buNone/>
                      </a:pPr>
                      <a:r>
                        <a:rPr lang="en-US" sz="900" u="none" cap="none" strike="noStrike">
                          <a:solidFill>
                            <a:srgbClr val="3F3F3F"/>
                          </a:solidFill>
                          <a:latin typeface="Arial"/>
                          <a:ea typeface="Arial"/>
                          <a:cs typeface="Arial"/>
                          <a:sym typeface="Arial"/>
                        </a:rPr>
                        <a:t>Country</a:t>
                      </a:r>
                      <a:endParaRPr sz="9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hMerge="1"/>
                <a:tc hMerge="1"/>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PK</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Continent_id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INTEGER</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3F3F3F"/>
                        </a:buClr>
                        <a:buSzPts val="800"/>
                        <a:buFont typeface="Arial"/>
                        <a:buNone/>
                      </a:pPr>
                      <a:r>
                        <a:rPr lang="en-US" sz="800" u="none" cap="none" strike="noStrike">
                          <a:solidFill>
                            <a:srgbClr val="3F3F3F"/>
                          </a:solidFill>
                          <a:latin typeface="Arial"/>
                          <a:ea typeface="Arial"/>
                          <a:cs typeface="Arial"/>
                          <a:sym typeface="Arial"/>
                        </a:rPr>
                        <a:t>Continent_name</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latin typeface="Arial"/>
                          <a:ea typeface="Arial"/>
                          <a:cs typeface="Arial"/>
                          <a:sym typeface="Arial"/>
                        </a:rPr>
                        <a:t>VARCHAR(30)</a:t>
                      </a:r>
                      <a:endParaRPr sz="800" u="none" cap="none" strike="noStrike">
                        <a:solidFill>
                          <a:srgbClr val="3F3F3F"/>
                        </a:solidFill>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2000">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FK</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Continent_id</a:t>
                      </a:r>
                      <a:endParaRPr/>
                    </a:p>
                  </a:txBody>
                  <a:tcPr marT="0" marB="0"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lang="en-US" sz="800" u="none" cap="none" strike="noStrike">
                          <a:solidFill>
                            <a:srgbClr val="3F3F3F"/>
                          </a:solidFill>
                          <a:highlight>
                            <a:srgbClr val="FFFF00"/>
                          </a:highlight>
                          <a:latin typeface="Arial"/>
                          <a:ea typeface="Arial"/>
                          <a:cs typeface="Arial"/>
                          <a:sym typeface="Arial"/>
                        </a:rPr>
                        <a:t>INTEGER</a:t>
                      </a:r>
                      <a:endParaRPr sz="800" u="none" cap="none" strike="noStrike">
                        <a:solidFill>
                          <a:srgbClr val="3F3F3F"/>
                        </a:solidFill>
                        <a:highlight>
                          <a:srgbClr val="FFFF00"/>
                        </a:highlight>
                        <a:latin typeface="Arial"/>
                        <a:ea typeface="Arial"/>
                        <a:cs typeface="Arial"/>
                        <a:sym typeface="Arial"/>
                      </a:endParaRPr>
                    </a:p>
                  </a:txBody>
                  <a:tcPr marT="0" marB="0"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cxnSp>
        <p:nvCxnSpPr>
          <p:cNvPr id="472" name="Google Shape;472;p18"/>
          <p:cNvCxnSpPr/>
          <p:nvPr/>
        </p:nvCxnSpPr>
        <p:spPr>
          <a:xfrm rot="5400000">
            <a:off x="674422" y="4189177"/>
            <a:ext cx="1908000" cy="12600"/>
          </a:xfrm>
          <a:prstGeom prst="bentConnector3">
            <a:avLst>
              <a:gd fmla="val 0" name="adj1"/>
            </a:avLst>
          </a:prstGeom>
          <a:noFill/>
          <a:ln cap="flat" cmpd="sng" w="9525">
            <a:solidFill>
              <a:srgbClr val="193EB0"/>
            </a:solidFill>
            <a:prstDash val="solid"/>
            <a:miter lim="800000"/>
            <a:headEnd len="sm" w="sm" type="oval"/>
            <a:tailEnd len="sm" w="sm" type="oval"/>
          </a:ln>
        </p:spPr>
      </p:cxnSp>
      <p:grpSp>
        <p:nvGrpSpPr>
          <p:cNvPr id="473" name="Google Shape;473;p18"/>
          <p:cNvGrpSpPr/>
          <p:nvPr/>
        </p:nvGrpSpPr>
        <p:grpSpPr>
          <a:xfrm>
            <a:off x="829939" y="4033477"/>
            <a:ext cx="720000" cy="324000"/>
            <a:chOff x="829939" y="4033477"/>
            <a:chExt cx="720000" cy="324000"/>
          </a:xfrm>
        </p:grpSpPr>
        <p:sp>
          <p:nvSpPr>
            <p:cNvPr id="474" name="Google Shape;474;p18"/>
            <p:cNvSpPr/>
            <p:nvPr/>
          </p:nvSpPr>
          <p:spPr>
            <a:xfrm>
              <a:off x="829939" y="4033477"/>
              <a:ext cx="720000" cy="324000"/>
            </a:xfrm>
            <a:prstGeom prst="flowChartDecision">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475" name="Google Shape;475;p18"/>
            <p:cNvSpPr/>
            <p:nvPr/>
          </p:nvSpPr>
          <p:spPr>
            <a:xfrm>
              <a:off x="883939" y="4076078"/>
              <a:ext cx="612000" cy="23879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Relation</a:t>
              </a:r>
              <a:endParaRPr sz="900">
                <a:solidFill>
                  <a:schemeClr val="lt1"/>
                </a:solidFill>
                <a:latin typeface="Arial"/>
                <a:ea typeface="Arial"/>
                <a:cs typeface="Arial"/>
                <a:sym typeface="Arial"/>
              </a:endParaRPr>
            </a:p>
          </p:txBody>
        </p:sp>
      </p:grpSp>
      <p:cxnSp>
        <p:nvCxnSpPr>
          <p:cNvPr id="476" name="Google Shape;476;p18"/>
          <p:cNvCxnSpPr/>
          <p:nvPr/>
        </p:nvCxnSpPr>
        <p:spPr>
          <a:xfrm rot="5400000">
            <a:off x="4162368" y="3526797"/>
            <a:ext cx="1872000" cy="1336500"/>
          </a:xfrm>
          <a:prstGeom prst="bentConnector3">
            <a:avLst>
              <a:gd fmla="val 0" name="adj1"/>
            </a:avLst>
          </a:prstGeom>
          <a:noFill/>
          <a:ln cap="flat" cmpd="sng" w="9525">
            <a:solidFill>
              <a:srgbClr val="193EB0"/>
            </a:solidFill>
            <a:prstDash val="solid"/>
            <a:miter lim="800000"/>
            <a:headEnd len="sm" w="sm" type="oval"/>
            <a:tailEnd len="sm" w="sm" type="oval"/>
          </a:ln>
        </p:spPr>
      </p:cxnSp>
      <p:grpSp>
        <p:nvGrpSpPr>
          <p:cNvPr id="477" name="Google Shape;477;p18"/>
          <p:cNvGrpSpPr/>
          <p:nvPr/>
        </p:nvGrpSpPr>
        <p:grpSpPr>
          <a:xfrm>
            <a:off x="4754022" y="3850629"/>
            <a:ext cx="720000" cy="324000"/>
            <a:chOff x="1046659" y="4475110"/>
            <a:chExt cx="720000" cy="324000"/>
          </a:xfrm>
        </p:grpSpPr>
        <p:sp>
          <p:nvSpPr>
            <p:cNvPr id="478" name="Google Shape;478;p18"/>
            <p:cNvSpPr/>
            <p:nvPr/>
          </p:nvSpPr>
          <p:spPr>
            <a:xfrm>
              <a:off x="1046659" y="4475110"/>
              <a:ext cx="720000" cy="324000"/>
            </a:xfrm>
            <a:prstGeom prst="flowChartDecision">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479" name="Google Shape;479;p18"/>
            <p:cNvSpPr/>
            <p:nvPr/>
          </p:nvSpPr>
          <p:spPr>
            <a:xfrm>
              <a:off x="1046659" y="4573661"/>
              <a:ext cx="720000" cy="12689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Relation</a:t>
              </a:r>
              <a:endParaRPr sz="900">
                <a:solidFill>
                  <a:schemeClr val="lt1"/>
                </a:solidFill>
                <a:latin typeface="Arial"/>
                <a:ea typeface="Arial"/>
                <a:cs typeface="Arial"/>
                <a:sym typeface="Arial"/>
              </a:endParaRPr>
            </a:p>
          </p:txBody>
        </p:sp>
      </p:grpSp>
      <p:cxnSp>
        <p:nvCxnSpPr>
          <p:cNvPr id="480" name="Google Shape;480;p18"/>
          <p:cNvCxnSpPr/>
          <p:nvPr/>
        </p:nvCxnSpPr>
        <p:spPr>
          <a:xfrm rot="5400000">
            <a:off x="5134646" y="5238114"/>
            <a:ext cx="1242000" cy="12600"/>
          </a:xfrm>
          <a:prstGeom prst="bentConnector3">
            <a:avLst>
              <a:gd fmla="val 0" name="adj1"/>
            </a:avLst>
          </a:prstGeom>
          <a:noFill/>
          <a:ln cap="flat" cmpd="sng" w="9525">
            <a:solidFill>
              <a:srgbClr val="193EB0"/>
            </a:solidFill>
            <a:prstDash val="solid"/>
            <a:miter lim="800000"/>
            <a:headEnd len="sm" w="sm" type="oval"/>
            <a:tailEnd len="sm" w="sm" type="oval"/>
          </a:ln>
        </p:spPr>
      </p:cxnSp>
      <p:grpSp>
        <p:nvGrpSpPr>
          <p:cNvPr id="481" name="Google Shape;481;p18"/>
          <p:cNvGrpSpPr/>
          <p:nvPr/>
        </p:nvGrpSpPr>
        <p:grpSpPr>
          <a:xfrm>
            <a:off x="5035595" y="5121066"/>
            <a:ext cx="720000" cy="324000"/>
            <a:chOff x="1046659" y="4475110"/>
            <a:chExt cx="720000" cy="324000"/>
          </a:xfrm>
        </p:grpSpPr>
        <p:sp>
          <p:nvSpPr>
            <p:cNvPr id="482" name="Google Shape;482;p18"/>
            <p:cNvSpPr/>
            <p:nvPr/>
          </p:nvSpPr>
          <p:spPr>
            <a:xfrm>
              <a:off x="1046659" y="4475110"/>
              <a:ext cx="720000" cy="324000"/>
            </a:xfrm>
            <a:prstGeom prst="flowChartDecision">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chemeClr val="lt1"/>
                </a:solidFill>
                <a:latin typeface="Arial"/>
                <a:ea typeface="Arial"/>
                <a:cs typeface="Arial"/>
                <a:sym typeface="Arial"/>
              </a:endParaRPr>
            </a:p>
          </p:txBody>
        </p:sp>
        <p:sp>
          <p:nvSpPr>
            <p:cNvPr id="483" name="Google Shape;483;p18"/>
            <p:cNvSpPr/>
            <p:nvPr/>
          </p:nvSpPr>
          <p:spPr>
            <a:xfrm>
              <a:off x="1060629" y="4524927"/>
              <a:ext cx="692060" cy="2243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Relation</a:t>
              </a:r>
              <a:endParaRPr sz="900">
                <a:solidFill>
                  <a:schemeClr val="lt1"/>
                </a:solidFill>
                <a:latin typeface="Arial"/>
                <a:ea typeface="Arial"/>
                <a:cs typeface="Arial"/>
                <a:sym typeface="Arial"/>
              </a:endParaRPr>
            </a:p>
          </p:txBody>
        </p:sp>
      </p:gr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9" name="Shape 3019"/>
        <p:cNvGrpSpPr/>
        <p:nvPr/>
      </p:nvGrpSpPr>
      <p:grpSpPr>
        <a:xfrm>
          <a:off x="0" y="0"/>
          <a:ext cx="0" cy="0"/>
          <a:chOff x="0" y="0"/>
          <a:chExt cx="0" cy="0"/>
        </a:xfrm>
      </p:grpSpPr>
      <p:sp>
        <p:nvSpPr>
          <p:cNvPr id="3020" name="Google Shape;3020;p18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021" name="Google Shape;3021;p18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bảng (3/4)</a:t>
            </a:r>
            <a:endParaRPr/>
          </a:p>
        </p:txBody>
      </p:sp>
      <p:sp>
        <p:nvSpPr>
          <p:cNvPr id="3022" name="Google Shape;3022;p18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023" name="Google Shape;3023;p18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tệp của Product_category được lưu trữ trong một thư mục duy nhất, “/user/student/data2”</a:t>
            </a:r>
            <a:endParaRPr/>
          </a:p>
          <a:p>
            <a:pPr indent="-177800" lvl="0" marL="177800" rtl="0" algn="l">
              <a:lnSpc>
                <a:spcPct val="128571"/>
              </a:lnSpc>
              <a:spcBef>
                <a:spcPts val="1000"/>
              </a:spcBef>
              <a:spcAft>
                <a:spcPts val="0"/>
              </a:spcAft>
              <a:buClr>
                <a:srgbClr val="262626"/>
              </a:buClr>
              <a:buSzPts val="1400"/>
              <a:buFont typeface="Arial"/>
              <a:buChar char="•"/>
            </a:pPr>
            <a:r>
              <a:rPr lang="en-US"/>
              <a:t>Tất cả các tệp được quét để truy vấn</a:t>
            </a:r>
            <a:endParaRPr/>
          </a:p>
        </p:txBody>
      </p:sp>
      <p:grpSp>
        <p:nvGrpSpPr>
          <p:cNvPr id="3024" name="Google Shape;3024;p180"/>
          <p:cNvGrpSpPr/>
          <p:nvPr/>
        </p:nvGrpSpPr>
        <p:grpSpPr>
          <a:xfrm>
            <a:off x="1991972" y="2928167"/>
            <a:ext cx="5897994" cy="3345633"/>
            <a:chOff x="2399496" y="3023578"/>
            <a:chExt cx="5922056" cy="3345633"/>
          </a:xfrm>
        </p:grpSpPr>
        <p:grpSp>
          <p:nvGrpSpPr>
            <p:cNvPr id="3025" name="Google Shape;3025;p180"/>
            <p:cNvGrpSpPr/>
            <p:nvPr/>
          </p:nvGrpSpPr>
          <p:grpSpPr>
            <a:xfrm>
              <a:off x="2399496" y="3741787"/>
              <a:ext cx="3478193" cy="2627423"/>
              <a:chOff x="2399496" y="3741787"/>
              <a:chExt cx="3478193" cy="2627423"/>
            </a:xfrm>
          </p:grpSpPr>
          <p:sp>
            <p:nvSpPr>
              <p:cNvPr id="3026" name="Google Shape;3026;p180"/>
              <p:cNvSpPr/>
              <p:nvPr/>
            </p:nvSpPr>
            <p:spPr>
              <a:xfrm>
                <a:off x="2399496" y="3957527"/>
                <a:ext cx="3478193" cy="2411683"/>
              </a:xfrm>
              <a:prstGeom prst="roundRect">
                <a:avLst>
                  <a:gd fmla="val 4471"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00">
                  <a:solidFill>
                    <a:srgbClr val="193EB0"/>
                  </a:solidFill>
                  <a:latin typeface="Arial"/>
                  <a:ea typeface="Arial"/>
                  <a:cs typeface="Arial"/>
                  <a:sym typeface="Arial"/>
                </a:endParaRPr>
              </a:p>
              <a:p>
                <a:pPr indent="0" lvl="0" marL="0" marR="0" rtl="0" algn="l">
                  <a:spcBef>
                    <a:spcPts val="0"/>
                  </a:spcBef>
                  <a:spcAft>
                    <a:spcPts val="0"/>
                  </a:spcAft>
                  <a:buNone/>
                </a:pPr>
                <a:r>
                  <a:rPr lang="en-US" sz="1300">
                    <a:solidFill>
                      <a:srgbClr val="193EB0"/>
                    </a:solidFill>
                    <a:latin typeface="Arial"/>
                    <a:ea typeface="Arial"/>
                    <a:cs typeface="Arial"/>
                    <a:sym typeface="Arial"/>
                  </a:rPr>
                  <a:t>1       hadoop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2       spark   spark</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3       zookeeper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4       impala  spark</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5       kudu    spark</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6       hdfs    spark</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7       yarn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8       sqoop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9       flume   hadoop</a:t>
                </a:r>
                <a:endParaRPr/>
              </a:p>
              <a:p>
                <a:pPr indent="-342900" lvl="0" marL="342900" marR="0" rtl="0" algn="l">
                  <a:spcBef>
                    <a:spcPts val="0"/>
                  </a:spcBef>
                  <a:spcAft>
                    <a:spcPts val="0"/>
                  </a:spcAft>
                  <a:buClr>
                    <a:srgbClr val="193EB0"/>
                  </a:buClr>
                  <a:buSzPts val="1300"/>
                  <a:buFont typeface="Arial"/>
                  <a:buAutoNum type="arabicPlain" startAt="10"/>
                </a:pPr>
                <a:r>
                  <a:rPr lang="en-US" sz="1300">
                    <a:solidFill>
                      <a:srgbClr val="193EB0"/>
                    </a:solidFill>
                    <a:latin typeface="Arial"/>
                    <a:ea typeface="Arial"/>
                    <a:cs typeface="Arial"/>
                    <a:sym typeface="Arial"/>
                  </a:rPr>
                  <a:t>kafka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a:t>
                </a:r>
                <a:endParaRPr/>
              </a:p>
            </p:txBody>
          </p:sp>
          <p:sp>
            <p:nvSpPr>
              <p:cNvPr id="3027" name="Google Shape;3027;p180"/>
              <p:cNvSpPr/>
              <p:nvPr/>
            </p:nvSpPr>
            <p:spPr>
              <a:xfrm>
                <a:off x="2573058" y="3741787"/>
                <a:ext cx="1080120" cy="215740"/>
              </a:xfrm>
              <a:prstGeom prst="round2SameRect">
                <a:avLst>
                  <a:gd fmla="val 32261" name="adj1"/>
                  <a:gd fmla="val 0" name="adj2"/>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Tệp 1</a:t>
                </a:r>
                <a:endParaRPr sz="1400">
                  <a:solidFill>
                    <a:srgbClr val="193EB0"/>
                  </a:solidFill>
                  <a:latin typeface="Arial"/>
                  <a:ea typeface="Arial"/>
                  <a:cs typeface="Arial"/>
                  <a:sym typeface="Arial"/>
                </a:endParaRPr>
              </a:p>
            </p:txBody>
          </p:sp>
        </p:grpSp>
        <p:grpSp>
          <p:nvGrpSpPr>
            <p:cNvPr id="3028" name="Google Shape;3028;p180"/>
            <p:cNvGrpSpPr/>
            <p:nvPr/>
          </p:nvGrpSpPr>
          <p:grpSpPr>
            <a:xfrm>
              <a:off x="4843359" y="3741787"/>
              <a:ext cx="3478193" cy="2627424"/>
              <a:chOff x="4843359" y="3741787"/>
              <a:chExt cx="3478193" cy="2627424"/>
            </a:xfrm>
          </p:grpSpPr>
          <p:sp>
            <p:nvSpPr>
              <p:cNvPr id="3029" name="Google Shape;3029;p180"/>
              <p:cNvSpPr/>
              <p:nvPr/>
            </p:nvSpPr>
            <p:spPr>
              <a:xfrm>
                <a:off x="4843359" y="3957527"/>
                <a:ext cx="3478193" cy="2411684"/>
              </a:xfrm>
              <a:prstGeom prst="roundRect">
                <a:avLst>
                  <a:gd fmla="val 4471"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300">
                    <a:solidFill>
                      <a:srgbClr val="193EB0"/>
                    </a:solidFill>
                    <a:latin typeface="Arial"/>
                    <a:ea typeface="Arial"/>
                    <a:cs typeface="Arial"/>
                    <a:sym typeface="Arial"/>
                  </a:rPr>
                  <a:t>﻿100     hadoop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200     spark   spark</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300     zookeeper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400     impala  spark</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500     kudu    spark</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600     hdfs    spark</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700     yarn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800     sqoop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900     flume   hadoop</a:t>
                </a:r>
                <a:endParaRPr/>
              </a:p>
              <a:p>
                <a:pPr indent="0" lvl="0" marL="0" marR="0" rtl="0" algn="l">
                  <a:spcBef>
                    <a:spcPts val="0"/>
                  </a:spcBef>
                  <a:spcAft>
                    <a:spcPts val="0"/>
                  </a:spcAft>
                  <a:buNone/>
                </a:pPr>
                <a:r>
                  <a:rPr lang="en-US" sz="1300">
                    <a:solidFill>
                      <a:srgbClr val="193EB0"/>
                    </a:solidFill>
                    <a:latin typeface="Arial"/>
                    <a:ea typeface="Arial"/>
                    <a:cs typeface="Arial"/>
                    <a:sym typeface="Arial"/>
                  </a:rPr>
                  <a:t>1000    kafka   hadoop</a:t>
                </a:r>
                <a:endParaRPr/>
              </a:p>
            </p:txBody>
          </p:sp>
          <p:sp>
            <p:nvSpPr>
              <p:cNvPr id="3030" name="Google Shape;3030;p180"/>
              <p:cNvSpPr/>
              <p:nvPr/>
            </p:nvSpPr>
            <p:spPr>
              <a:xfrm>
                <a:off x="4971131" y="3741787"/>
                <a:ext cx="1080120" cy="215740"/>
              </a:xfrm>
              <a:prstGeom prst="round2SameRect">
                <a:avLst>
                  <a:gd fmla="val 32261" name="adj1"/>
                  <a:gd fmla="val 0" name="adj2"/>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Tệp 2</a:t>
                </a:r>
                <a:endParaRPr sz="1400">
                  <a:solidFill>
                    <a:srgbClr val="193EB0"/>
                  </a:solidFill>
                  <a:latin typeface="Arial"/>
                  <a:ea typeface="Arial"/>
                  <a:cs typeface="Arial"/>
                  <a:sym typeface="Arial"/>
                </a:endParaRPr>
              </a:p>
            </p:txBody>
          </p:sp>
        </p:grpSp>
        <p:grpSp>
          <p:nvGrpSpPr>
            <p:cNvPr id="3031" name="Google Shape;3031;p180"/>
            <p:cNvGrpSpPr/>
            <p:nvPr/>
          </p:nvGrpSpPr>
          <p:grpSpPr>
            <a:xfrm>
              <a:off x="2435024" y="3023578"/>
              <a:ext cx="2219525" cy="603726"/>
              <a:chOff x="5711570" y="2758133"/>
              <a:chExt cx="1808419" cy="603726"/>
            </a:xfrm>
          </p:grpSpPr>
          <p:sp>
            <p:nvSpPr>
              <p:cNvPr id="3032" name="Google Shape;3032;p180"/>
              <p:cNvSpPr/>
              <p:nvPr/>
            </p:nvSpPr>
            <p:spPr>
              <a:xfrm>
                <a:off x="5711571" y="2895550"/>
                <a:ext cx="1808418" cy="466309"/>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/user/student/data2</a:t>
                </a:r>
                <a:endParaRPr sz="1400">
                  <a:solidFill>
                    <a:schemeClr val="lt1"/>
                  </a:solidFill>
                  <a:latin typeface="Arial"/>
                  <a:ea typeface="Arial"/>
                  <a:cs typeface="Arial"/>
                  <a:sym typeface="Arial"/>
                </a:endParaRPr>
              </a:p>
            </p:txBody>
          </p:sp>
          <p:sp>
            <p:nvSpPr>
              <p:cNvPr id="3033" name="Google Shape;3033;p180"/>
              <p:cNvSpPr/>
              <p:nvPr/>
            </p:nvSpPr>
            <p:spPr>
              <a:xfrm>
                <a:off x="5711570" y="2758133"/>
                <a:ext cx="642174" cy="158729"/>
              </a:xfrm>
              <a:prstGeom prst="round2SameRect">
                <a:avLst>
                  <a:gd fmla="val 50000" name="adj1"/>
                  <a:gd fmla="val 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8" name="Shape 3038"/>
        <p:cNvGrpSpPr/>
        <p:nvPr/>
      </p:nvGrpSpPr>
      <p:grpSpPr>
        <a:xfrm>
          <a:off x="0" y="0"/>
          <a:ext cx="0" cy="0"/>
          <a:chOff x="0" y="0"/>
          <a:chExt cx="0" cy="0"/>
        </a:xfrm>
      </p:grpSpPr>
      <p:sp>
        <p:nvSpPr>
          <p:cNvPr id="3039" name="Google Shape;3039;p18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040" name="Google Shape;3040;p18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bảng (4/4)</a:t>
            </a:r>
            <a:endParaRPr/>
          </a:p>
        </p:txBody>
      </p:sp>
      <p:sp>
        <p:nvSpPr>
          <p:cNvPr id="3041" name="Google Shape;3041;p18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042" name="Google Shape;3042;p18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bảng được phân vùng lưu trữ dữ liệu trong các thư mục con</a:t>
            </a:r>
            <a:endParaRPr/>
          </a:p>
        </p:txBody>
      </p:sp>
      <p:sp>
        <p:nvSpPr>
          <p:cNvPr id="3043" name="Google Shape;3043;p181"/>
          <p:cNvSpPr/>
          <p:nvPr/>
        </p:nvSpPr>
        <p:spPr>
          <a:xfrm>
            <a:off x="722743" y="2538069"/>
            <a:ext cx="7812000" cy="157673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TABLE</a:t>
            </a:r>
            <a:r>
              <a:rPr lang="en-US" sz="1400">
                <a:solidFill>
                  <a:srgbClr val="000000"/>
                </a:solidFill>
                <a:latin typeface="Arial"/>
                <a:ea typeface="Arial"/>
                <a:cs typeface="Arial"/>
                <a:sym typeface="Arial"/>
              </a:rPr>
              <a:t> product_by_category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id integer,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name string</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PARTITIONED BY </a:t>
            </a:r>
            <a:r>
              <a:rPr lang="en-US" sz="1400">
                <a:solidFill>
                  <a:srgbClr val="000000"/>
                </a:solidFill>
                <a:latin typeface="Arial"/>
                <a:ea typeface="Arial"/>
                <a:cs typeface="Arial"/>
                <a:sym typeface="Arial"/>
              </a:rPr>
              <a:t>(category string)</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a:t>
            </a:r>
            <a:r>
              <a:rPr lang="en-US" sz="1400">
                <a:solidFill>
                  <a:srgbClr val="000000"/>
                </a:solidFill>
                <a:latin typeface="Arial"/>
                <a:ea typeface="Arial"/>
                <a:cs typeface="Arial"/>
                <a:sym typeface="Arial"/>
              </a:rPr>
              <a:t> '\t’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LOCATION</a:t>
            </a:r>
            <a:r>
              <a:rPr lang="en-US" sz="1400">
                <a:solidFill>
                  <a:srgbClr val="000000"/>
                </a:solidFill>
                <a:latin typeface="Arial"/>
                <a:ea typeface="Arial"/>
                <a:cs typeface="Arial"/>
                <a:sym typeface="Arial"/>
              </a:rPr>
              <a:t> '/user/student/product_by_category';</a:t>
            </a:r>
            <a:endParaRPr/>
          </a:p>
        </p:txBody>
      </p:sp>
      <p:sp>
        <p:nvSpPr>
          <p:cNvPr id="3044" name="Google Shape;3044;p181"/>
          <p:cNvSpPr/>
          <p:nvPr/>
        </p:nvSpPr>
        <p:spPr>
          <a:xfrm>
            <a:off x="722743" y="4237587"/>
            <a:ext cx="7812000" cy="203258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300">
                <a:solidFill>
                  <a:schemeClr val="dk1"/>
                </a:solidFill>
                <a:latin typeface="Arial"/>
                <a:ea typeface="Arial"/>
                <a:cs typeface="Arial"/>
                <a:sym typeface="Arial"/>
              </a:rPr>
              <a:t>hive&gt; desc product_by_category;</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OK</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id	int</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name	string</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category	string</a:t>
            </a:r>
            <a:endParaRPr/>
          </a:p>
          <a:p>
            <a:pPr indent="0" lvl="0" marL="180000" marR="0" rtl="0" algn="l">
              <a:spcBef>
                <a:spcPts val="0"/>
              </a:spcBef>
              <a:spcAft>
                <a:spcPts val="0"/>
              </a:spcAft>
              <a:buNone/>
            </a:pPr>
            <a:r>
              <a:t/>
            </a:r>
            <a:endParaRPr sz="1300">
              <a:solidFill>
                <a:schemeClr val="dk1"/>
              </a:solidFill>
              <a:latin typeface="Arial"/>
              <a:ea typeface="Arial"/>
              <a:cs typeface="Arial"/>
              <a:sym typeface="Arial"/>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 Partition Information</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 col_name	data_type		comment</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category		string</a:t>
            </a:r>
            <a:endParaRPr/>
          </a:p>
          <a:p>
            <a:pPr indent="0" lvl="0" marL="180000" marR="0" rtl="0" algn="l">
              <a:spcBef>
                <a:spcPts val="0"/>
              </a:spcBef>
              <a:spcAft>
                <a:spcPts val="0"/>
              </a:spcAft>
              <a:buNone/>
            </a:pPr>
            <a:r>
              <a:rPr lang="en-US" sz="1300">
                <a:solidFill>
                  <a:schemeClr val="dk1"/>
                </a:solidFill>
                <a:latin typeface="Arial"/>
                <a:ea typeface="Arial"/>
                <a:cs typeface="Arial"/>
                <a:sym typeface="Arial"/>
              </a:rPr>
              <a:t>Time taken: 0.446 seconds, Fetched: 7 row(s)</a:t>
            </a:r>
            <a:endParaRPr/>
          </a:p>
        </p:txBody>
      </p:sp>
      <p:sp>
        <p:nvSpPr>
          <p:cNvPr id="3045" name="Google Shape;3045;p181"/>
          <p:cNvSpPr/>
          <p:nvPr/>
        </p:nvSpPr>
        <p:spPr>
          <a:xfrm>
            <a:off x="898195" y="5480398"/>
            <a:ext cx="4813962" cy="575733"/>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0" name="Shape 3050"/>
        <p:cNvGrpSpPr/>
        <p:nvPr/>
      </p:nvGrpSpPr>
      <p:grpSpPr>
        <a:xfrm>
          <a:off x="0" y="0"/>
          <a:ext cx="0" cy="0"/>
          <a:chOff x="0" y="0"/>
          <a:chExt cx="0" cy="0"/>
        </a:xfrm>
      </p:grpSpPr>
      <p:sp>
        <p:nvSpPr>
          <p:cNvPr id="3051" name="Google Shape;3051;p18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052" name="Google Shape;3052;p18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phân vùng (1/4)</a:t>
            </a:r>
            <a:endParaRPr/>
          </a:p>
        </p:txBody>
      </p:sp>
      <p:sp>
        <p:nvSpPr>
          <p:cNvPr id="3053" name="Google Shape;3053;p18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054" name="Google Shape;3054;p18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Có hai loại phân vùng: phân vùng động và phân vùng tĩnh</a:t>
            </a:r>
            <a:endParaRPr/>
          </a:p>
          <a:p>
            <a:pPr indent="-182563" lvl="1" marL="360363" rtl="0" algn="l">
              <a:lnSpc>
                <a:spcPct val="138461"/>
              </a:lnSpc>
              <a:spcBef>
                <a:spcPts val="200"/>
              </a:spcBef>
              <a:spcAft>
                <a:spcPts val="0"/>
              </a:spcAft>
              <a:buClr>
                <a:srgbClr val="262626"/>
              </a:buClr>
              <a:buSzPts val="1040"/>
              <a:buChar char="•"/>
            </a:pPr>
            <a:r>
              <a:rPr lang="en-US"/>
              <a:t>Phân vùng tĩnh: Dữ liệu đầu vào sử dụng phân vùng tĩnh được nhập bằng cách chuyển thông tin phân vùng dưới dạng giá trị cố định cho câu lệnh INSERT</a:t>
            </a:r>
            <a:endParaRPr/>
          </a:p>
          <a:p>
            <a:pPr indent="-182563" lvl="1" marL="360363" rtl="0" algn="l">
              <a:lnSpc>
                <a:spcPct val="138461"/>
              </a:lnSpc>
              <a:spcBef>
                <a:spcPts val="200"/>
              </a:spcBef>
              <a:spcAft>
                <a:spcPts val="0"/>
              </a:spcAft>
              <a:buClr>
                <a:srgbClr val="262626"/>
              </a:buClr>
              <a:buSzPts val="1040"/>
              <a:buChar char="•"/>
            </a:pPr>
            <a:r>
              <a:rPr lang="en-US"/>
              <a:t>Phân vùng động: Dữ liệu đầu vào sử dụng phân vùng động được nhập bằng cách chuyển một cột để truy vấn thông tin phân vùng tới câu lệnh INSERT</a:t>
            </a:r>
            <a:endParaRPr/>
          </a:p>
          <a:p>
            <a:pPr indent="-177800" lvl="0" marL="177800" rtl="0" algn="l">
              <a:lnSpc>
                <a:spcPct val="128571"/>
              </a:lnSpc>
              <a:spcBef>
                <a:spcPts val="1000"/>
              </a:spcBef>
              <a:spcAft>
                <a:spcPts val="0"/>
              </a:spcAft>
              <a:buClr>
                <a:srgbClr val="262626"/>
              </a:buClr>
              <a:buSzPts val="1400"/>
              <a:buFont typeface="Arial"/>
              <a:buChar char="•"/>
            </a:pPr>
            <a:r>
              <a:rPr lang="en-US"/>
              <a:t>Phân vùng tĩnh</a:t>
            </a:r>
            <a:endParaRPr/>
          </a:p>
          <a:p>
            <a:pPr indent="-182563" lvl="1" marL="360363" rtl="0" algn="l">
              <a:lnSpc>
                <a:spcPct val="138461"/>
              </a:lnSpc>
              <a:spcBef>
                <a:spcPts val="200"/>
              </a:spcBef>
              <a:spcAft>
                <a:spcPts val="0"/>
              </a:spcAft>
              <a:buClr>
                <a:srgbClr val="262626"/>
              </a:buClr>
              <a:buSzPts val="1040"/>
              <a:buChar char="•"/>
            </a:pPr>
            <a:r>
              <a:rPr lang="en-US"/>
              <a:t>Khi tải dữ liệu, bạn chỉ định phân vùng nào sẽ lưu trữ dữ liệu đó</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3055" name="Google Shape;3055;p182"/>
          <p:cNvSpPr/>
          <p:nvPr/>
        </p:nvSpPr>
        <p:spPr>
          <a:xfrm>
            <a:off x="707688" y="4368472"/>
            <a:ext cx="7812000" cy="181404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rgbClr val="000000"/>
                </a:solidFill>
                <a:latin typeface="Arial"/>
                <a:ea typeface="Arial"/>
                <a:cs typeface="Arial"/>
                <a:sym typeface="Arial"/>
              </a:rPr>
              <a:t>product_by_category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ADD PARTITION</a:t>
            </a:r>
            <a:r>
              <a:rPr lang="en-US" sz="1400">
                <a:solidFill>
                  <a:srgbClr val="000000"/>
                </a:solidFill>
                <a:latin typeface="Arial"/>
                <a:ea typeface="Arial"/>
                <a:cs typeface="Arial"/>
                <a:sym typeface="Arial"/>
              </a:rPr>
              <a:t> (category=‘hadoop’);</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INSERT OVERWRITE </a:t>
            </a:r>
            <a:r>
              <a:rPr lang="en-US" sz="1400">
                <a:solidFill>
                  <a:srgbClr val="000000"/>
                </a:solidFill>
                <a:latin typeface="Arial"/>
                <a:ea typeface="Arial"/>
                <a:cs typeface="Arial"/>
                <a:sym typeface="Arial"/>
              </a:rPr>
              <a:t>table product_by_category</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 PARTITION</a:t>
            </a:r>
            <a:r>
              <a:rPr lang="en-US" sz="1400">
                <a:solidFill>
                  <a:srgbClr val="000000"/>
                </a:solidFill>
                <a:latin typeface="Arial"/>
                <a:ea typeface="Arial"/>
                <a:cs typeface="Arial"/>
                <a:sym typeface="Arial"/>
              </a:rPr>
              <a:t>(category=‘hadoop’)</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id, name from product_category</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WHERE</a:t>
            </a:r>
            <a:r>
              <a:rPr lang="en-US" sz="1400">
                <a:solidFill>
                  <a:srgbClr val="000000"/>
                </a:solidFill>
                <a:latin typeface="Arial"/>
                <a:ea typeface="Arial"/>
                <a:cs typeface="Arial"/>
                <a:sym typeface="Arial"/>
              </a:rPr>
              <a:t> category = ‘hadoop’;</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0" name="Shape 3060"/>
        <p:cNvGrpSpPr/>
        <p:nvPr/>
      </p:nvGrpSpPr>
      <p:grpSpPr>
        <a:xfrm>
          <a:off x="0" y="0"/>
          <a:ext cx="0" cy="0"/>
          <a:chOff x="0" y="0"/>
          <a:chExt cx="0" cy="0"/>
        </a:xfrm>
      </p:grpSpPr>
      <p:sp>
        <p:nvSpPr>
          <p:cNvPr id="3061" name="Google Shape;3061;p18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062" name="Google Shape;3062;p18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phân vùng (2/4)</a:t>
            </a:r>
            <a:endParaRPr/>
          </a:p>
        </p:txBody>
      </p:sp>
      <p:sp>
        <p:nvSpPr>
          <p:cNvPr id="3063" name="Google Shape;3063;p18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064" name="Google Shape;3064;p18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Nếu lệnh slide trước được thực thi, thư mục sau được tạo trong hdfs và dữ liệu được nhập</a:t>
            </a:r>
            <a:endParaRPr/>
          </a:p>
          <a:p>
            <a:pPr indent="-182563" lvl="1" marL="360363" rtl="0" algn="l">
              <a:lnSpc>
                <a:spcPct val="138461"/>
              </a:lnSpc>
              <a:spcBef>
                <a:spcPts val="200"/>
              </a:spcBef>
              <a:spcAft>
                <a:spcPts val="0"/>
              </a:spcAft>
              <a:buClr>
                <a:srgbClr val="262626"/>
              </a:buClr>
              <a:buSzPts val="1040"/>
              <a:buChar char="•"/>
            </a:pPr>
            <a:r>
              <a:rPr lang="en-US"/>
              <a:t>Thư mục HDFS: /user/student/product_by_category/category=hadoop/</a:t>
            </a:r>
            <a:endParaRPr/>
          </a:p>
        </p:txBody>
      </p:sp>
      <p:sp>
        <p:nvSpPr>
          <p:cNvPr id="3065" name="Google Shape;3065;p183"/>
          <p:cNvSpPr/>
          <p:nvPr/>
        </p:nvSpPr>
        <p:spPr>
          <a:xfrm>
            <a:off x="707688" y="2745412"/>
            <a:ext cx="6432252" cy="271050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100">
                <a:solidFill>
                  <a:srgbClr val="000000"/>
                </a:solidFill>
                <a:latin typeface="Arial"/>
                <a:ea typeface="Arial"/>
                <a:cs typeface="Arial"/>
                <a:sym typeface="Arial"/>
              </a:rPr>
              <a:t>[student@localhost ~] hdfs dfs -cat product_by_category/category=Hadoop/000000_0</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	Hadoop</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3	zookeeper</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7	yarn</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8	sqoop</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9	flume</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10	kafka</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11	nifi</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12	hive</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100	Hadoop</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300	zookeeper</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700	yarn</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800	sqoop</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900	flume</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10000	kafka</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[student@localhost ~] </a:t>
            </a:r>
            <a:endParaRPr/>
          </a:p>
        </p:txBody>
      </p:sp>
      <p:sp>
        <p:nvSpPr>
          <p:cNvPr id="3066" name="Google Shape;3066;p183"/>
          <p:cNvSpPr/>
          <p:nvPr/>
        </p:nvSpPr>
        <p:spPr>
          <a:xfrm>
            <a:off x="2639748" y="3140968"/>
            <a:ext cx="6432252" cy="3008372"/>
          </a:xfrm>
          <a:prstGeom prst="rect">
            <a:avLst/>
          </a:prstGeom>
          <a:solidFill>
            <a:srgbClr val="F2F2F2"/>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050">
                <a:solidFill>
                  <a:srgbClr val="000000"/>
                </a:solidFill>
                <a:latin typeface="Arial"/>
                <a:ea typeface="Arial"/>
                <a:cs typeface="Arial"/>
                <a:sym typeface="Arial"/>
              </a:rPr>
              <a:t>0:  jbdc:hive2://&gt; select * from product_by_category;</a:t>
            </a:r>
            <a:endParaRPr/>
          </a:p>
          <a:p>
            <a:pPr indent="0" lvl="0" marL="180000" marR="0" rtl="0" algn="l">
              <a:spcBef>
                <a:spcPts val="0"/>
              </a:spcBef>
              <a:spcAft>
                <a:spcPts val="0"/>
              </a:spcAft>
              <a:buNone/>
            </a:pPr>
            <a:r>
              <a:rPr lang="en-US" sz="105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p:txBody>
      </p:sp>
      <p:graphicFrame>
        <p:nvGraphicFramePr>
          <p:cNvPr id="3067" name="Google Shape;3067;p183"/>
          <p:cNvGraphicFramePr/>
          <p:nvPr/>
        </p:nvGraphicFramePr>
        <p:xfrm>
          <a:off x="2755090" y="3536524"/>
          <a:ext cx="3000000" cy="3000000"/>
        </p:xfrm>
        <a:graphic>
          <a:graphicData uri="http://schemas.openxmlformats.org/drawingml/2006/table">
            <a:tbl>
              <a:tblPr bandRow="1" firstRow="1">
                <a:noFill/>
                <a:tableStyleId>{F5026A60-8AA6-43BD-A47F-B19B4713E4A2}</a:tableStyleId>
              </a:tblPr>
              <a:tblGrid>
                <a:gridCol w="2067200"/>
                <a:gridCol w="2028100"/>
                <a:gridCol w="2106275"/>
              </a:tblGrid>
              <a:tr h="343250">
                <a:tc>
                  <a:txBody>
                    <a:bodyPr/>
                    <a:lstStyle/>
                    <a:p>
                      <a:pPr indent="0" lvl="0" marL="0" marR="0" rtl="0" algn="ctr">
                        <a:spcBef>
                          <a:spcPts val="0"/>
                        </a:spcBef>
                        <a:spcAft>
                          <a:spcPts val="0"/>
                        </a:spcAft>
                        <a:buNone/>
                      </a:pPr>
                      <a:r>
                        <a:rPr b="0" lang="en-US" sz="1000">
                          <a:solidFill>
                            <a:srgbClr val="000000"/>
                          </a:solidFill>
                          <a:latin typeface="Arial"/>
                          <a:ea typeface="Arial"/>
                          <a:cs typeface="Arial"/>
                          <a:sym typeface="Arial"/>
                        </a:rPr>
                        <a:t>product_by_category.id</a:t>
                      </a:r>
                      <a:endParaRPr b="0" sz="10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lg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a:solidFill>
                            <a:srgbClr val="000000"/>
                          </a:solidFill>
                          <a:latin typeface="Arial"/>
                          <a:ea typeface="Arial"/>
                          <a:cs typeface="Arial"/>
                          <a:sym typeface="Arial"/>
                        </a:rPr>
                        <a:t>product_by_category.name</a:t>
                      </a:r>
                      <a:endParaRPr b="0" sz="1000">
                        <a:solidFill>
                          <a:srgbClr val="000000"/>
                        </a:solidFill>
                        <a:latin typeface="Arial"/>
                        <a:ea typeface="Arial"/>
                        <a:cs typeface="Arial"/>
                        <a:sym typeface="Arial"/>
                      </a:endParaRPr>
                    </a:p>
                  </a:txBody>
                  <a:tcPr marT="45725" marB="45725" marR="91450" marL="91450">
                    <a:lnL cap="flat" cmpd="sng" w="12700">
                      <a:solidFill>
                        <a:schemeClr val="dk1"/>
                      </a:solidFill>
                      <a:prstDash val="dash"/>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lgDash"/>
                      <a:round/>
                      <a:headEnd len="sm" w="sm" type="none"/>
                      <a:tailEnd len="sm" w="sm" type="none"/>
                    </a:lnT>
                    <a:lnB cap="flat" cmpd="sng" w="12700">
                      <a:solidFill>
                        <a:schemeClr val="dk1"/>
                      </a:solidFill>
                      <a:prstDash val="lg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b="0" lang="en-US" sz="1000">
                          <a:solidFill>
                            <a:srgbClr val="000000"/>
                          </a:solidFill>
                          <a:latin typeface="Arial"/>
                          <a:ea typeface="Arial"/>
                          <a:cs typeface="Arial"/>
                          <a:sym typeface="Arial"/>
                        </a:rPr>
                        <a:t>product_by_category.category</a:t>
                      </a:r>
                      <a:endParaRPr b="0" sz="1000">
                        <a:solidFill>
                          <a:srgbClr val="000000"/>
                        </a:solidFill>
                        <a:latin typeface="Arial"/>
                        <a:ea typeface="Arial"/>
                        <a:cs typeface="Arial"/>
                        <a:sym typeface="Arial"/>
                      </a:endParaRPr>
                    </a:p>
                  </a:txBody>
                  <a:tcPr marT="45725" marB="45725" marR="91450" marL="91450">
                    <a:lnL cap="flat" cmpd="sng" w="12700">
                      <a:solidFill>
                        <a:schemeClr val="dk1"/>
                      </a:solidFill>
                      <a:prstDash val="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503025">
                <a:tc>
                  <a:txBody>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7</a:t>
                      </a:r>
                      <a:br>
                        <a:rPr lang="en-US" sz="1000">
                          <a:solidFill>
                            <a:srgbClr val="000000"/>
                          </a:solidFill>
                          <a:latin typeface="Arial"/>
                          <a:ea typeface="Arial"/>
                          <a:cs typeface="Arial"/>
                          <a:sym typeface="Arial"/>
                        </a:rPr>
                      </a:br>
                      <a:r>
                        <a:rPr lang="en-US" sz="1000">
                          <a:solidFill>
                            <a:srgbClr val="000000"/>
                          </a:solidFill>
                          <a:latin typeface="Arial"/>
                          <a:ea typeface="Arial"/>
                          <a:cs typeface="Arial"/>
                          <a:sym typeface="Arial"/>
                        </a:rPr>
                        <a:t>8</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11</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12</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300</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700</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800</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900</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1000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lg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zookeeper</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sqoop</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flume</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kafka</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nifi</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hive</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zookeeper</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sqoop</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flume</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kafka</a:t>
                      </a:r>
                      <a:endParaRPr/>
                    </a:p>
                  </a:txBody>
                  <a:tcPr marT="45725" marB="45725" marR="91450" marL="91450">
                    <a:lnL cap="flat" cmpd="sng" w="12700">
                      <a:solidFill>
                        <a:schemeClr val="dk1"/>
                      </a:solidFill>
                      <a:prstDash val="dash"/>
                      <a:round/>
                      <a:headEnd len="sm" w="sm" type="none"/>
                      <a:tailEnd len="sm" w="sm" type="none"/>
                    </a:lnL>
                    <a:lnR cap="flat" cmpd="sng" w="12700">
                      <a:solidFill>
                        <a:schemeClr val="dk1"/>
                      </a:solidFill>
                      <a:prstDash val="dash"/>
                      <a:round/>
                      <a:headEnd len="sm" w="sm" type="none"/>
                      <a:tailEnd len="sm" w="sm" type="none"/>
                    </a:lnR>
                    <a:lnT cap="flat" cmpd="sng" w="12700">
                      <a:solidFill>
                        <a:schemeClr val="dk1"/>
                      </a:solidFill>
                      <a:prstDash val="lg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1000"/>
                        <a:buFont typeface="Arial"/>
                        <a:buNone/>
                      </a:pPr>
                      <a:r>
                        <a:rPr lang="en-US" sz="1000">
                          <a:solidFill>
                            <a:srgbClr val="000000"/>
                          </a:solidFill>
                          <a:latin typeface="Arial"/>
                          <a:ea typeface="Arial"/>
                          <a:cs typeface="Arial"/>
                          <a:sym typeface="Arial"/>
                        </a:rPr>
                        <a:t>hadoop</a:t>
                      </a:r>
                      <a:endParaRPr/>
                    </a:p>
                  </a:txBody>
                  <a:tcPr marT="45725" marB="45725" marR="91450" marL="91450">
                    <a:lnL cap="flat" cmpd="sng" w="12700">
                      <a:solidFill>
                        <a:schemeClr val="dk1"/>
                      </a:solidFill>
                      <a:prstDash val="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2" name="Shape 3072"/>
        <p:cNvGrpSpPr/>
        <p:nvPr/>
      </p:nvGrpSpPr>
      <p:grpSpPr>
        <a:xfrm>
          <a:off x="0" y="0"/>
          <a:ext cx="0" cy="0"/>
          <a:chOff x="0" y="0"/>
          <a:chExt cx="0" cy="0"/>
        </a:xfrm>
      </p:grpSpPr>
      <p:sp>
        <p:nvSpPr>
          <p:cNvPr id="3073" name="Google Shape;3073;p18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074" name="Google Shape;3074;p18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phân vùng (3/4)</a:t>
            </a:r>
            <a:endParaRPr/>
          </a:p>
        </p:txBody>
      </p:sp>
      <p:sp>
        <p:nvSpPr>
          <p:cNvPr id="3075" name="Google Shape;3075;p18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076" name="Google Shape;3076;p18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Phân vùng động</a:t>
            </a:r>
            <a:endParaRPr/>
          </a:p>
          <a:p>
            <a:pPr indent="-182563" lvl="1" marL="360363" rtl="0" algn="l">
              <a:lnSpc>
                <a:spcPct val="138461"/>
              </a:lnSpc>
              <a:spcBef>
                <a:spcPts val="200"/>
              </a:spcBef>
              <a:spcAft>
                <a:spcPts val="0"/>
              </a:spcAft>
              <a:buClr>
                <a:srgbClr val="262626"/>
              </a:buClr>
              <a:buSzPts val="1040"/>
              <a:buChar char="•"/>
            </a:pPr>
            <a:r>
              <a:rPr lang="en-US"/>
              <a:t>Sử dụng câu lệnh INSERT để tải dữ liệu</a:t>
            </a:r>
            <a:endParaRPr/>
          </a:p>
          <a:p>
            <a:pPr indent="-182563" lvl="1" marL="360363" rtl="0" algn="l">
              <a:lnSpc>
                <a:spcPct val="138461"/>
              </a:lnSpc>
              <a:spcBef>
                <a:spcPts val="200"/>
              </a:spcBef>
              <a:spcAft>
                <a:spcPts val="0"/>
              </a:spcAft>
              <a:buClr>
                <a:srgbClr val="262626"/>
              </a:buClr>
              <a:buSzPts val="1040"/>
              <a:buChar char="•"/>
            </a:pPr>
            <a:r>
              <a:rPr lang="en-US"/>
              <a:t>Cột phân vùng phải được chỉ định cuối cùng trong cột SELECT</a:t>
            </a:r>
            <a:endParaRPr/>
          </a:p>
          <a:p>
            <a:pPr indent="-182563" lvl="1" marL="360363" rtl="0" algn="l">
              <a:lnSpc>
                <a:spcPct val="138461"/>
              </a:lnSpc>
              <a:spcBef>
                <a:spcPts val="200"/>
              </a:spcBef>
              <a:spcAft>
                <a:spcPts val="0"/>
              </a:spcAft>
              <a:buClr>
                <a:srgbClr val="262626"/>
              </a:buClr>
              <a:buSzPts val="1040"/>
              <a:buChar char="•"/>
            </a:pPr>
            <a:r>
              <a:rPr lang="en-US"/>
              <a:t>Hive không khuyến nghị chỉ sử dụng phân vùng động theo mặc định</a:t>
            </a:r>
            <a:endParaRPr/>
          </a:p>
          <a:p>
            <a:pPr indent="-182563" lvl="1" marL="360363" rtl="0" algn="l">
              <a:lnSpc>
                <a:spcPct val="138461"/>
              </a:lnSpc>
              <a:spcBef>
                <a:spcPts val="200"/>
              </a:spcBef>
              <a:spcAft>
                <a:spcPts val="0"/>
              </a:spcAft>
              <a:buClr>
                <a:srgbClr val="262626"/>
              </a:buClr>
              <a:buSzPts val="1040"/>
              <a:buChar char="•"/>
            </a:pPr>
            <a:r>
              <a:rPr lang="en-US"/>
              <a:t>Đặt hive.exec.dynamic.partition.mode=nonstrict</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sp>
        <p:nvSpPr>
          <p:cNvPr id="3077" name="Google Shape;3077;p184"/>
          <p:cNvSpPr/>
          <p:nvPr/>
        </p:nvSpPr>
        <p:spPr>
          <a:xfrm>
            <a:off x="704850" y="3776916"/>
            <a:ext cx="7812000" cy="1440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SET</a:t>
            </a:r>
            <a:r>
              <a:rPr lang="en-US" sz="1400">
                <a:solidFill>
                  <a:srgbClr val="000000"/>
                </a:solidFill>
                <a:latin typeface="Arial"/>
                <a:ea typeface="Arial"/>
                <a:cs typeface="Arial"/>
                <a:sym typeface="Arial"/>
              </a:rPr>
              <a:t> hive.exec.dynamic.partition.mode=nostrict;</a:t>
            </a:r>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INSERT OVERWRITE TABLE</a:t>
            </a:r>
            <a:r>
              <a:rPr lang="en-US" sz="1400">
                <a:solidFill>
                  <a:srgbClr val="000000"/>
                </a:solidFill>
                <a:latin typeface="Arial"/>
                <a:ea typeface="Arial"/>
                <a:cs typeface="Arial"/>
                <a:sym typeface="Arial"/>
              </a:rPr>
              <a:t> product_by_category</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PATRITION</a:t>
            </a:r>
            <a:r>
              <a:rPr lang="en-US" sz="1400">
                <a:solidFill>
                  <a:srgbClr val="000000"/>
                </a:solidFill>
                <a:latin typeface="Arial"/>
                <a:ea typeface="Arial"/>
                <a:cs typeface="Arial"/>
                <a:sym typeface="Arial"/>
              </a:rPr>
              <a:t>(category)</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name, id, category from product_category;</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2" name="Shape 3082"/>
        <p:cNvGrpSpPr/>
        <p:nvPr/>
      </p:nvGrpSpPr>
      <p:grpSpPr>
        <a:xfrm>
          <a:off x="0" y="0"/>
          <a:ext cx="0" cy="0"/>
          <a:chOff x="0" y="0"/>
          <a:chExt cx="0" cy="0"/>
        </a:xfrm>
      </p:grpSpPr>
      <p:sp>
        <p:nvSpPr>
          <p:cNvPr id="3083" name="Google Shape;3083;p18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084" name="Google Shape;3084;p18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Loại phân vùng (4/4)</a:t>
            </a:r>
            <a:endParaRPr/>
          </a:p>
        </p:txBody>
      </p:sp>
      <p:sp>
        <p:nvSpPr>
          <p:cNvPr id="3085" name="Google Shape;3085;p18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086" name="Google Shape;3086;p18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Nếu lệnh slide trước được thực thi, thư mục sau được tạo trong hdfs và dữ liệu được nhập</a:t>
            </a:r>
            <a:endParaRPr/>
          </a:p>
          <a:p>
            <a:pPr indent="-182563" lvl="1" marL="360363" rtl="0" algn="l">
              <a:lnSpc>
                <a:spcPct val="138461"/>
              </a:lnSpc>
              <a:spcBef>
                <a:spcPts val="200"/>
              </a:spcBef>
              <a:spcAft>
                <a:spcPts val="0"/>
              </a:spcAft>
              <a:buClr>
                <a:srgbClr val="262626"/>
              </a:buClr>
              <a:buSzPts val="1040"/>
              <a:buChar char="•"/>
            </a:pPr>
            <a:r>
              <a:rPr lang="en-US"/>
              <a:t>Thư mục HDFS: /user/student/product_by_category/category=hadoop/</a:t>
            </a:r>
            <a:endParaRPr/>
          </a:p>
          <a:p>
            <a:pPr indent="-182563" lvl="1" marL="360363" rtl="0" algn="l">
              <a:lnSpc>
                <a:spcPct val="138461"/>
              </a:lnSpc>
              <a:spcBef>
                <a:spcPts val="200"/>
              </a:spcBef>
              <a:spcAft>
                <a:spcPts val="0"/>
              </a:spcAft>
              <a:buClr>
                <a:srgbClr val="262626"/>
              </a:buClr>
              <a:buSzPts val="1040"/>
              <a:buChar char="•"/>
            </a:pPr>
            <a:r>
              <a:rPr lang="en-US"/>
              <a:t>Thư mục HDFS: /user/student/product_by_category/category=spark/</a:t>
            </a:r>
            <a:endParaRPr/>
          </a:p>
        </p:txBody>
      </p:sp>
      <p:grpSp>
        <p:nvGrpSpPr>
          <p:cNvPr id="3087" name="Google Shape;3087;p185"/>
          <p:cNvGrpSpPr/>
          <p:nvPr/>
        </p:nvGrpSpPr>
        <p:grpSpPr>
          <a:xfrm>
            <a:off x="977900" y="3857799"/>
            <a:ext cx="3262836" cy="2235297"/>
            <a:chOff x="927100" y="4000403"/>
            <a:chExt cx="3262836" cy="2235297"/>
          </a:xfrm>
        </p:grpSpPr>
        <p:cxnSp>
          <p:nvCxnSpPr>
            <p:cNvPr id="3088" name="Google Shape;3088;p185"/>
            <p:cNvCxnSpPr/>
            <p:nvPr/>
          </p:nvCxnSpPr>
          <p:spPr>
            <a:xfrm>
              <a:off x="927100" y="4000403"/>
              <a:ext cx="0" cy="2235297"/>
            </a:xfrm>
            <a:prstGeom prst="straightConnector1">
              <a:avLst/>
            </a:prstGeom>
            <a:noFill/>
            <a:ln cap="flat" cmpd="sng" w="28575">
              <a:solidFill>
                <a:srgbClr val="193EB0"/>
              </a:solidFill>
              <a:prstDash val="solid"/>
              <a:miter lim="800000"/>
              <a:headEnd len="sm" w="sm" type="none"/>
              <a:tailEnd len="sm" w="sm" type="none"/>
            </a:ln>
          </p:spPr>
        </p:cxnSp>
        <p:cxnSp>
          <p:nvCxnSpPr>
            <p:cNvPr id="3089" name="Google Shape;3089;p185"/>
            <p:cNvCxnSpPr/>
            <p:nvPr/>
          </p:nvCxnSpPr>
          <p:spPr>
            <a:xfrm>
              <a:off x="927100" y="4671540"/>
              <a:ext cx="1313226" cy="0"/>
            </a:xfrm>
            <a:prstGeom prst="straightConnector1">
              <a:avLst/>
            </a:prstGeom>
            <a:noFill/>
            <a:ln cap="flat" cmpd="sng" w="28575">
              <a:solidFill>
                <a:srgbClr val="193EB0"/>
              </a:solidFill>
              <a:prstDash val="solid"/>
              <a:miter lim="800000"/>
              <a:headEnd len="sm" w="sm" type="none"/>
              <a:tailEnd len="sm" w="sm" type="none"/>
            </a:ln>
          </p:spPr>
        </p:cxnSp>
        <p:cxnSp>
          <p:nvCxnSpPr>
            <p:cNvPr id="3090" name="Google Shape;3090;p185"/>
            <p:cNvCxnSpPr/>
            <p:nvPr/>
          </p:nvCxnSpPr>
          <p:spPr>
            <a:xfrm>
              <a:off x="927100" y="5500153"/>
              <a:ext cx="3262836" cy="0"/>
            </a:xfrm>
            <a:prstGeom prst="straightConnector1">
              <a:avLst/>
            </a:prstGeom>
            <a:noFill/>
            <a:ln cap="flat" cmpd="sng" w="28575">
              <a:solidFill>
                <a:srgbClr val="193EB0"/>
              </a:solidFill>
              <a:prstDash val="solid"/>
              <a:miter lim="800000"/>
              <a:headEnd len="sm" w="sm" type="none"/>
              <a:tailEnd len="sm" w="sm" type="none"/>
            </a:ln>
          </p:spPr>
        </p:cxnSp>
      </p:grpSp>
      <p:grpSp>
        <p:nvGrpSpPr>
          <p:cNvPr id="3091" name="Google Shape;3091;p185"/>
          <p:cNvGrpSpPr/>
          <p:nvPr/>
        </p:nvGrpSpPr>
        <p:grpSpPr>
          <a:xfrm>
            <a:off x="753749" y="3254073"/>
            <a:ext cx="3294474" cy="603726"/>
            <a:chOff x="5711570" y="2758133"/>
            <a:chExt cx="2684263" cy="603726"/>
          </a:xfrm>
        </p:grpSpPr>
        <p:sp>
          <p:nvSpPr>
            <p:cNvPr id="3092" name="Google Shape;3092;p185"/>
            <p:cNvSpPr/>
            <p:nvPr/>
          </p:nvSpPr>
          <p:spPr>
            <a:xfrm>
              <a:off x="5711571" y="2895550"/>
              <a:ext cx="2684262" cy="466309"/>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/user/student/product_by_category</a:t>
              </a:r>
              <a:endParaRPr sz="1400">
                <a:solidFill>
                  <a:schemeClr val="lt1"/>
                </a:solidFill>
                <a:latin typeface="Arial"/>
                <a:ea typeface="Arial"/>
                <a:cs typeface="Arial"/>
                <a:sym typeface="Arial"/>
              </a:endParaRPr>
            </a:p>
          </p:txBody>
        </p:sp>
        <p:sp>
          <p:nvSpPr>
            <p:cNvPr id="3093" name="Google Shape;3093;p185"/>
            <p:cNvSpPr/>
            <p:nvPr/>
          </p:nvSpPr>
          <p:spPr>
            <a:xfrm>
              <a:off x="5711570" y="2758133"/>
              <a:ext cx="642174" cy="158729"/>
            </a:xfrm>
            <a:prstGeom prst="round2SameRect">
              <a:avLst>
                <a:gd fmla="val 50000" name="adj1"/>
                <a:gd fmla="val 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094" name="Google Shape;3094;p185"/>
          <p:cNvGrpSpPr/>
          <p:nvPr/>
        </p:nvGrpSpPr>
        <p:grpSpPr>
          <a:xfrm>
            <a:off x="1154795" y="4223021"/>
            <a:ext cx="1008553" cy="539070"/>
            <a:chOff x="5711571" y="2822789"/>
            <a:chExt cx="821746" cy="539070"/>
          </a:xfrm>
        </p:grpSpPr>
        <p:sp>
          <p:nvSpPr>
            <p:cNvPr id="3095" name="Google Shape;3095;p185"/>
            <p:cNvSpPr/>
            <p:nvPr/>
          </p:nvSpPr>
          <p:spPr>
            <a:xfrm>
              <a:off x="5711571" y="2895550"/>
              <a:ext cx="821746" cy="466309"/>
            </a:xfrm>
            <a:prstGeom prst="rect">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Danh mục=</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hadoop</a:t>
              </a:r>
              <a:endParaRPr sz="1200">
                <a:solidFill>
                  <a:schemeClr val="lt1"/>
                </a:solidFill>
                <a:latin typeface="Arial"/>
                <a:ea typeface="Arial"/>
                <a:cs typeface="Arial"/>
                <a:sym typeface="Arial"/>
              </a:endParaRPr>
            </a:p>
          </p:txBody>
        </p:sp>
        <p:sp>
          <p:nvSpPr>
            <p:cNvPr id="3096" name="Google Shape;3096;p185"/>
            <p:cNvSpPr/>
            <p:nvPr/>
          </p:nvSpPr>
          <p:spPr>
            <a:xfrm>
              <a:off x="5711571" y="2822789"/>
              <a:ext cx="352561" cy="94073"/>
            </a:xfrm>
            <a:prstGeom prst="round2SameRect">
              <a:avLst>
                <a:gd fmla="val 50000" name="adj1"/>
                <a:gd fmla="val 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3097" name="Google Shape;3097;p185"/>
          <p:cNvGrpSpPr/>
          <p:nvPr/>
        </p:nvGrpSpPr>
        <p:grpSpPr>
          <a:xfrm>
            <a:off x="1154795" y="5028294"/>
            <a:ext cx="1008553" cy="539070"/>
            <a:chOff x="5711571" y="2822789"/>
            <a:chExt cx="821746" cy="539070"/>
          </a:xfrm>
        </p:grpSpPr>
        <p:sp>
          <p:nvSpPr>
            <p:cNvPr id="3098" name="Google Shape;3098;p185"/>
            <p:cNvSpPr/>
            <p:nvPr/>
          </p:nvSpPr>
          <p:spPr>
            <a:xfrm>
              <a:off x="5711571" y="2895550"/>
              <a:ext cx="821746" cy="466309"/>
            </a:xfrm>
            <a:prstGeom prst="rect">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Danh mục=</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spark</a:t>
              </a:r>
              <a:endParaRPr sz="1200">
                <a:solidFill>
                  <a:schemeClr val="lt1"/>
                </a:solidFill>
                <a:latin typeface="Arial"/>
                <a:ea typeface="Arial"/>
                <a:cs typeface="Arial"/>
                <a:sym typeface="Arial"/>
              </a:endParaRPr>
            </a:p>
          </p:txBody>
        </p:sp>
        <p:sp>
          <p:nvSpPr>
            <p:cNvPr id="3099" name="Google Shape;3099;p185"/>
            <p:cNvSpPr/>
            <p:nvPr/>
          </p:nvSpPr>
          <p:spPr>
            <a:xfrm>
              <a:off x="5711571" y="2822789"/>
              <a:ext cx="352561" cy="94073"/>
            </a:xfrm>
            <a:prstGeom prst="round2SameRect">
              <a:avLst>
                <a:gd fmla="val 50000" name="adj1"/>
                <a:gd fmla="val 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sp>
        <p:nvSpPr>
          <p:cNvPr id="3100" name="Google Shape;3100;p185"/>
          <p:cNvSpPr/>
          <p:nvPr/>
        </p:nvSpPr>
        <p:spPr>
          <a:xfrm>
            <a:off x="2291126" y="4024156"/>
            <a:ext cx="1437405" cy="2196421"/>
          </a:xfrm>
          <a:prstGeom prst="roundRect">
            <a:avLst>
              <a:gd fmla="val 4471"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050">
                <a:solidFill>
                  <a:srgbClr val="193EB0"/>
                </a:solidFill>
                <a:latin typeface="Arial"/>
                <a:ea typeface="Arial"/>
                <a:cs typeface="Arial"/>
                <a:sym typeface="Arial"/>
              </a:rPr>
              <a:t>1          hadoop  </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3          zookeeper       </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7          sqoop   </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8          flume   </a:t>
            </a:r>
            <a:endParaRPr/>
          </a:p>
          <a:p>
            <a:pPr indent="-342900" lvl="0" marL="342900" marR="0" rtl="0" algn="l">
              <a:spcBef>
                <a:spcPts val="0"/>
              </a:spcBef>
              <a:spcAft>
                <a:spcPts val="0"/>
              </a:spcAft>
              <a:buClr>
                <a:srgbClr val="193EB0"/>
              </a:buClr>
              <a:buSzPts val="1050"/>
              <a:buFont typeface="Arial"/>
              <a:buAutoNum type="arabicPlain" startAt="10"/>
            </a:pPr>
            <a:r>
              <a:rPr lang="en-US" sz="1050">
                <a:solidFill>
                  <a:srgbClr val="193EB0"/>
                </a:solidFill>
                <a:latin typeface="Arial"/>
                <a:ea typeface="Arial"/>
                <a:cs typeface="Arial"/>
                <a:sym typeface="Arial"/>
              </a:rPr>
              <a:t>kafka</a:t>
            </a:r>
            <a:endParaRPr/>
          </a:p>
          <a:p>
            <a:pPr indent="-342900" lvl="0" marL="342900" marR="0" rtl="0" algn="l">
              <a:spcBef>
                <a:spcPts val="0"/>
              </a:spcBef>
              <a:spcAft>
                <a:spcPts val="0"/>
              </a:spcAft>
              <a:buClr>
                <a:srgbClr val="193EB0"/>
              </a:buClr>
              <a:buSzPts val="1050"/>
              <a:buFont typeface="Arial"/>
              <a:buAutoNum type="arabicPlain" startAt="10"/>
            </a:pPr>
            <a:r>
              <a:rPr lang="en-US" sz="1050">
                <a:solidFill>
                  <a:srgbClr val="193EB0"/>
                </a:solidFill>
                <a:latin typeface="Arial"/>
                <a:ea typeface="Arial"/>
                <a:cs typeface="Arial"/>
                <a:sym typeface="Arial"/>
              </a:rPr>
              <a:t>nifi</a:t>
            </a:r>
            <a:endParaRPr/>
          </a:p>
          <a:p>
            <a:pPr indent="-342900" lvl="0" marL="342900" marR="0" rtl="0" algn="l">
              <a:spcBef>
                <a:spcPts val="0"/>
              </a:spcBef>
              <a:spcAft>
                <a:spcPts val="0"/>
              </a:spcAft>
              <a:buClr>
                <a:srgbClr val="193EB0"/>
              </a:buClr>
              <a:buSzPts val="1050"/>
              <a:buFont typeface="Arial"/>
              <a:buAutoNum type="arabicPlain" startAt="10"/>
            </a:pPr>
            <a:r>
              <a:rPr lang="en-US" sz="1050">
                <a:solidFill>
                  <a:srgbClr val="193EB0"/>
                </a:solidFill>
                <a:latin typeface="Arial"/>
                <a:ea typeface="Arial"/>
                <a:cs typeface="Arial"/>
                <a:sym typeface="Arial"/>
              </a:rPr>
              <a:t>hive</a:t>
            </a:r>
            <a:endParaRPr/>
          </a:p>
          <a:p>
            <a:pPr indent="-342900" lvl="0" marL="342900" marR="0" rtl="0" algn="l">
              <a:spcBef>
                <a:spcPts val="0"/>
              </a:spcBef>
              <a:spcAft>
                <a:spcPts val="0"/>
              </a:spcAft>
              <a:buClr>
                <a:srgbClr val="193EB0"/>
              </a:buClr>
              <a:buSzPts val="1050"/>
              <a:buFont typeface="Arial"/>
              <a:buAutoNum type="arabicPlain" startAt="100"/>
            </a:pPr>
            <a:r>
              <a:rPr lang="en-US" sz="1050">
                <a:solidFill>
                  <a:srgbClr val="193EB0"/>
                </a:solidFill>
                <a:latin typeface="Arial"/>
                <a:ea typeface="Arial"/>
                <a:cs typeface="Arial"/>
                <a:sym typeface="Arial"/>
              </a:rPr>
              <a:t>hadoop</a:t>
            </a:r>
            <a:endParaRPr/>
          </a:p>
          <a:p>
            <a:pPr indent="-342900" lvl="0" marL="342900" marR="0" rtl="0" algn="l">
              <a:spcBef>
                <a:spcPts val="0"/>
              </a:spcBef>
              <a:spcAft>
                <a:spcPts val="0"/>
              </a:spcAft>
              <a:buClr>
                <a:srgbClr val="193EB0"/>
              </a:buClr>
              <a:buSzPts val="1050"/>
              <a:buFont typeface="Arial"/>
              <a:buAutoNum type="arabicPlain" startAt="300"/>
            </a:pPr>
            <a:r>
              <a:rPr lang="en-US" sz="1050">
                <a:solidFill>
                  <a:srgbClr val="193EB0"/>
                </a:solidFill>
                <a:latin typeface="Arial"/>
                <a:ea typeface="Arial"/>
                <a:cs typeface="Arial"/>
                <a:sym typeface="Arial"/>
              </a:rPr>
              <a:t>zookeeper</a:t>
            </a:r>
            <a:endParaRPr/>
          </a:p>
          <a:p>
            <a:pPr indent="-342900" lvl="0" marL="342900" marR="0" rtl="0" algn="l">
              <a:spcBef>
                <a:spcPts val="0"/>
              </a:spcBef>
              <a:spcAft>
                <a:spcPts val="0"/>
              </a:spcAft>
              <a:buClr>
                <a:srgbClr val="193EB0"/>
              </a:buClr>
              <a:buSzPts val="1050"/>
              <a:buFont typeface="Arial"/>
              <a:buAutoNum type="arabicPlain" startAt="700"/>
            </a:pPr>
            <a:r>
              <a:rPr lang="en-US" sz="1050">
                <a:solidFill>
                  <a:srgbClr val="193EB0"/>
                </a:solidFill>
                <a:latin typeface="Arial"/>
                <a:ea typeface="Arial"/>
                <a:cs typeface="Arial"/>
                <a:sym typeface="Arial"/>
              </a:rPr>
              <a:t>yarn</a:t>
            </a:r>
            <a:endParaRPr/>
          </a:p>
          <a:p>
            <a:pPr indent="-342900" lvl="0" marL="342900" marR="0" rtl="0" algn="l">
              <a:spcBef>
                <a:spcPts val="0"/>
              </a:spcBef>
              <a:spcAft>
                <a:spcPts val="0"/>
              </a:spcAft>
              <a:buClr>
                <a:srgbClr val="193EB0"/>
              </a:buClr>
              <a:buSzPts val="1050"/>
              <a:buFont typeface="Arial"/>
              <a:buAutoNum type="arabicPlain" startAt="800"/>
            </a:pPr>
            <a:r>
              <a:rPr lang="en-US" sz="1050">
                <a:solidFill>
                  <a:srgbClr val="193EB0"/>
                </a:solidFill>
                <a:latin typeface="Arial"/>
                <a:ea typeface="Arial"/>
                <a:cs typeface="Arial"/>
                <a:sym typeface="Arial"/>
              </a:rPr>
              <a:t>sqoop</a:t>
            </a:r>
            <a:endParaRPr/>
          </a:p>
          <a:p>
            <a:pPr indent="-342900" lvl="0" marL="342900" marR="0" rtl="0" algn="l">
              <a:spcBef>
                <a:spcPts val="0"/>
              </a:spcBef>
              <a:spcAft>
                <a:spcPts val="0"/>
              </a:spcAft>
              <a:buClr>
                <a:srgbClr val="193EB0"/>
              </a:buClr>
              <a:buSzPts val="1050"/>
              <a:buFont typeface="Arial"/>
              <a:buAutoNum type="arabicPlain" startAt="900"/>
            </a:pPr>
            <a:r>
              <a:rPr lang="en-US" sz="1050">
                <a:solidFill>
                  <a:srgbClr val="193EB0"/>
                </a:solidFill>
                <a:latin typeface="Arial"/>
                <a:ea typeface="Arial"/>
                <a:cs typeface="Arial"/>
                <a:sym typeface="Arial"/>
              </a:rPr>
              <a:t>flume</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1000   kafka</a:t>
            </a:r>
            <a:endParaRPr/>
          </a:p>
        </p:txBody>
      </p:sp>
      <p:sp>
        <p:nvSpPr>
          <p:cNvPr id="3101" name="Google Shape;3101;p185"/>
          <p:cNvSpPr/>
          <p:nvPr/>
        </p:nvSpPr>
        <p:spPr>
          <a:xfrm>
            <a:off x="4151836" y="4025137"/>
            <a:ext cx="1008639" cy="1893382"/>
          </a:xfrm>
          <a:prstGeom prst="roundRect">
            <a:avLst>
              <a:gd fmla="val 4471"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228600" lvl="0" marL="228600" marR="0" rtl="0" algn="l">
              <a:spcBef>
                <a:spcPts val="0"/>
              </a:spcBef>
              <a:spcAft>
                <a:spcPts val="0"/>
              </a:spcAft>
              <a:buClr>
                <a:srgbClr val="193EB0"/>
              </a:buClr>
              <a:buSzPts val="1050"/>
              <a:buFont typeface="Arial"/>
              <a:buAutoNum type="arabicPlain" startAt="2"/>
            </a:pPr>
            <a:r>
              <a:rPr lang="en-US" sz="1050">
                <a:solidFill>
                  <a:srgbClr val="193EB0"/>
                </a:solidFill>
                <a:latin typeface="Arial"/>
                <a:ea typeface="Arial"/>
                <a:cs typeface="Arial"/>
                <a:sym typeface="Arial"/>
              </a:rPr>
              <a:t> spark</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4       impala</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5        kudu  </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6        hdfs  </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13      pig</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14      kudu</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15      hbase</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200   spark</a:t>
            </a:r>
            <a:endParaRPr/>
          </a:p>
          <a:p>
            <a:pPr indent="-228600" lvl="0" marL="228600" marR="0" rtl="0" algn="l">
              <a:spcBef>
                <a:spcPts val="0"/>
              </a:spcBef>
              <a:spcAft>
                <a:spcPts val="0"/>
              </a:spcAft>
              <a:buClr>
                <a:srgbClr val="193EB0"/>
              </a:buClr>
              <a:buSzPts val="1050"/>
              <a:buFont typeface="Arial"/>
              <a:buAutoNum type="arabicPlain" startAt="400"/>
            </a:pPr>
            <a:r>
              <a:rPr lang="en-US" sz="1050">
                <a:solidFill>
                  <a:srgbClr val="193EB0"/>
                </a:solidFill>
                <a:latin typeface="Arial"/>
                <a:ea typeface="Arial"/>
                <a:cs typeface="Arial"/>
                <a:sym typeface="Arial"/>
              </a:rPr>
              <a:t>  impala</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500   kudu</a:t>
            </a:r>
            <a:endParaRPr/>
          </a:p>
          <a:p>
            <a:pPr indent="0" lvl="0" marL="0" marR="0" rtl="0" algn="l">
              <a:spcBef>
                <a:spcPts val="0"/>
              </a:spcBef>
              <a:spcAft>
                <a:spcPts val="0"/>
              </a:spcAft>
              <a:buNone/>
            </a:pPr>
            <a:r>
              <a:rPr lang="en-US" sz="1050">
                <a:solidFill>
                  <a:srgbClr val="193EB0"/>
                </a:solidFill>
                <a:latin typeface="Arial"/>
                <a:ea typeface="Arial"/>
                <a:cs typeface="Arial"/>
                <a:sym typeface="Arial"/>
              </a:rPr>
              <a:t>600   hdfs</a:t>
            </a:r>
            <a:endParaRPr/>
          </a:p>
        </p:txBody>
      </p:sp>
      <p:sp>
        <p:nvSpPr>
          <p:cNvPr id="3102" name="Google Shape;3102;p185"/>
          <p:cNvSpPr/>
          <p:nvPr/>
        </p:nvSpPr>
        <p:spPr>
          <a:xfrm>
            <a:off x="5583780" y="2985744"/>
            <a:ext cx="3710552" cy="3234833"/>
          </a:xfrm>
          <a:prstGeom prst="rect">
            <a:avLst/>
          </a:prstGeom>
          <a:solidFill>
            <a:srgbClr val="F2F2F2"/>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800">
                <a:solidFill>
                  <a:srgbClr val="000000"/>
                </a:solidFill>
                <a:latin typeface="Arial"/>
                <a:ea typeface="Arial"/>
                <a:cs typeface="Arial"/>
                <a:sym typeface="Arial"/>
              </a:rPr>
              <a:t>0:  jbdc:hive2://&gt; select * from product_by_category;</a:t>
            </a:r>
            <a:endParaRPr/>
          </a:p>
          <a:p>
            <a:pPr indent="0" lvl="0" marL="180000" marR="0" rtl="0" algn="l">
              <a:spcBef>
                <a:spcPts val="0"/>
              </a:spcBef>
              <a:spcAft>
                <a:spcPts val="0"/>
              </a:spcAft>
              <a:buNone/>
            </a:pPr>
            <a:r>
              <a:rPr lang="en-US" sz="8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p:txBody>
      </p:sp>
      <p:graphicFrame>
        <p:nvGraphicFramePr>
          <p:cNvPr id="3103" name="Google Shape;3103;p185"/>
          <p:cNvGraphicFramePr/>
          <p:nvPr/>
        </p:nvGraphicFramePr>
        <p:xfrm>
          <a:off x="5703927" y="3436620"/>
          <a:ext cx="3000000" cy="3000000"/>
        </p:xfrm>
        <a:graphic>
          <a:graphicData uri="http://schemas.openxmlformats.org/drawingml/2006/table">
            <a:tbl>
              <a:tblPr bandRow="1" firstRow="1">
                <a:noFill/>
                <a:tableStyleId>{F5026A60-8AA6-43BD-A47F-B19B4713E4A2}</a:tableStyleId>
              </a:tblPr>
              <a:tblGrid>
                <a:gridCol w="1156750"/>
                <a:gridCol w="1134875"/>
                <a:gridCol w="1178625"/>
              </a:tblGrid>
              <a:tr h="205750">
                <a:tc>
                  <a:txBody>
                    <a:bodyPr/>
                    <a:lstStyle/>
                    <a:p>
                      <a:pPr indent="0" lvl="0" marL="0" marR="0" rtl="0" algn="ctr">
                        <a:spcBef>
                          <a:spcPts val="0"/>
                        </a:spcBef>
                        <a:spcAft>
                          <a:spcPts val="0"/>
                        </a:spcAft>
                        <a:buNone/>
                      </a:pPr>
                      <a:r>
                        <a:rPr b="0" lang="en-US" sz="600">
                          <a:solidFill>
                            <a:srgbClr val="000000"/>
                          </a:solidFill>
                          <a:latin typeface="Arial"/>
                          <a:ea typeface="Arial"/>
                          <a:cs typeface="Arial"/>
                          <a:sym typeface="Arial"/>
                        </a:rPr>
                        <a:t>product_by_category.id</a:t>
                      </a:r>
                      <a:endParaRPr b="0" sz="6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600"/>
                        <a:buFont typeface="Arial"/>
                        <a:buNone/>
                      </a:pPr>
                      <a:r>
                        <a:rPr b="0" lang="en-US" sz="600">
                          <a:solidFill>
                            <a:srgbClr val="000000"/>
                          </a:solidFill>
                          <a:latin typeface="Arial"/>
                          <a:ea typeface="Arial"/>
                          <a:cs typeface="Arial"/>
                          <a:sym typeface="Arial"/>
                        </a:rPr>
                        <a:t>product_by_category.name</a:t>
                      </a:r>
                      <a:endParaRPr b="0" sz="6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lg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600"/>
                        <a:buFont typeface="Arial"/>
                        <a:buNone/>
                      </a:pPr>
                      <a:r>
                        <a:rPr b="0" lang="en-US" sz="600">
                          <a:solidFill>
                            <a:srgbClr val="000000"/>
                          </a:solidFill>
                          <a:latin typeface="Arial"/>
                          <a:ea typeface="Arial"/>
                          <a:cs typeface="Arial"/>
                          <a:sym typeface="Arial"/>
                        </a:rPr>
                        <a:t>product_by_category.category</a:t>
                      </a:r>
                      <a:endParaRPr b="0" sz="6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503025">
                <a:tc>
                  <a:txBody>
                    <a:bodyPr/>
                    <a:lstStyle/>
                    <a:p>
                      <a:pPr indent="0" lvl="0" marL="0" marR="0" rtl="0" algn="l">
                        <a:spcBef>
                          <a:spcPts val="0"/>
                        </a:spcBef>
                        <a:spcAft>
                          <a:spcPts val="0"/>
                        </a:spcAft>
                        <a:buNone/>
                      </a:pPr>
                      <a:r>
                        <a:rPr lang="en-US" sz="6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7</a:t>
                      </a:r>
                      <a:br>
                        <a:rPr lang="en-US" sz="600">
                          <a:solidFill>
                            <a:srgbClr val="000000"/>
                          </a:solidFill>
                          <a:latin typeface="Arial"/>
                          <a:ea typeface="Arial"/>
                          <a:cs typeface="Arial"/>
                          <a:sym typeface="Arial"/>
                        </a:rPr>
                      </a:br>
                      <a:r>
                        <a:rPr lang="en-US" sz="600">
                          <a:solidFill>
                            <a:srgbClr val="000000"/>
                          </a:solidFill>
                          <a:latin typeface="Arial"/>
                          <a:ea typeface="Arial"/>
                          <a:cs typeface="Arial"/>
                          <a:sym typeface="Arial"/>
                        </a:rPr>
                        <a:t>8</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11</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12</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300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700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800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900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1000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6</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13</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14</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15</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200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400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500</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600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6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zookeeper</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sqoop</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flume</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kafka</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nifi</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hive</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zookeeper</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sqoop</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flume</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kafka</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kudu  </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hdfs  </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pig</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kudu</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hbase</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kudu</a:t>
                      </a:r>
                      <a:endParaRPr/>
                    </a:p>
                    <a:p>
                      <a:pPr indent="0" lvl="0" marL="0" marR="0" rtl="0" algn="l">
                        <a:spcBef>
                          <a:spcPts val="0"/>
                        </a:spcBef>
                        <a:spcAft>
                          <a:spcPts val="0"/>
                        </a:spcAft>
                        <a:buNone/>
                      </a:pPr>
                      <a:r>
                        <a:rPr lang="en-US" sz="600">
                          <a:solidFill>
                            <a:srgbClr val="000000"/>
                          </a:solidFill>
                          <a:latin typeface="Arial"/>
                          <a:ea typeface="Arial"/>
                          <a:cs typeface="Arial"/>
                          <a:sym typeface="Arial"/>
                        </a:rPr>
                        <a:t>hdfs</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600"/>
                        <a:buFont typeface="Arial"/>
                        <a:buNone/>
                      </a:pPr>
                      <a:r>
                        <a:rPr lang="en-US" sz="600">
                          <a:solidFill>
                            <a:srgbClr val="000000"/>
                          </a:solidFill>
                          <a:latin typeface="Arial"/>
                          <a:ea typeface="Arial"/>
                          <a:cs typeface="Arial"/>
                          <a:sym typeface="Arial"/>
                        </a:rPr>
                        <a:t>spark</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8" name="Shape 3108"/>
        <p:cNvGrpSpPr/>
        <p:nvPr/>
      </p:nvGrpSpPr>
      <p:grpSpPr>
        <a:xfrm>
          <a:off x="0" y="0"/>
          <a:ext cx="0" cy="0"/>
          <a:chOff x="0" y="0"/>
          <a:chExt cx="0" cy="0"/>
        </a:xfrm>
      </p:grpSpPr>
      <p:sp>
        <p:nvSpPr>
          <p:cNvPr id="3109" name="Google Shape;3109;p18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110" name="Google Shape;3110;p18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vùng lồng nhau</a:t>
            </a:r>
            <a:endParaRPr/>
          </a:p>
        </p:txBody>
      </p:sp>
      <p:sp>
        <p:nvSpPr>
          <p:cNvPr id="3111" name="Google Shape;3111;p18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112" name="Google Shape;3112;p18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Khi bảng được phân vùng bằng nhiều cột, Hive sẽ tạo các thư mục con lồng nhau dựa trên thứ tự của các cột phân vùng</a:t>
            </a:r>
            <a:endParaRPr/>
          </a:p>
        </p:txBody>
      </p:sp>
      <p:sp>
        <p:nvSpPr>
          <p:cNvPr id="3113" name="Google Shape;3113;p186"/>
          <p:cNvSpPr/>
          <p:nvPr/>
        </p:nvSpPr>
        <p:spPr>
          <a:xfrm>
            <a:off x="701128" y="2762678"/>
            <a:ext cx="7812000" cy="110948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TABLE </a:t>
            </a:r>
            <a:r>
              <a:rPr lang="en-US" sz="1400">
                <a:solidFill>
                  <a:srgbClr val="000000"/>
                </a:solidFill>
                <a:latin typeface="Arial"/>
                <a:ea typeface="Arial"/>
                <a:cs typeface="Arial"/>
                <a:sym typeface="Arial"/>
              </a:rPr>
              <a:t>product_by_category (id int)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PARTITIONED BY </a:t>
            </a:r>
            <a:r>
              <a:rPr lang="en-US" sz="1400">
                <a:solidFill>
                  <a:srgbClr val="000000"/>
                </a:solidFill>
                <a:latin typeface="Arial"/>
                <a:ea typeface="Arial"/>
                <a:cs typeface="Arial"/>
                <a:sym typeface="Arial"/>
              </a:rPr>
              <a:t>(category string, name string)</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 </a:t>
            </a:r>
            <a:r>
              <a:rPr lang="en-US" sz="1400">
                <a:solidFill>
                  <a:srgbClr val="000000"/>
                </a:solidFill>
                <a:latin typeface="Arial"/>
                <a:ea typeface="Arial"/>
                <a:cs typeface="Arial"/>
                <a:sym typeface="Arial"/>
              </a:rPr>
              <a:t>'\t’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LOCATION</a:t>
            </a:r>
            <a:r>
              <a:rPr lang="en-US" sz="1400">
                <a:solidFill>
                  <a:srgbClr val="000000"/>
                </a:solidFill>
                <a:latin typeface="Arial"/>
                <a:ea typeface="Arial"/>
                <a:cs typeface="Arial"/>
                <a:sym typeface="Arial"/>
              </a:rPr>
              <a:t> '/user/student/product_by_category';</a:t>
            </a:r>
            <a:endParaRPr/>
          </a:p>
        </p:txBody>
      </p:sp>
      <p:grpSp>
        <p:nvGrpSpPr>
          <p:cNvPr id="3114" name="Google Shape;3114;p186"/>
          <p:cNvGrpSpPr/>
          <p:nvPr/>
        </p:nvGrpSpPr>
        <p:grpSpPr>
          <a:xfrm>
            <a:off x="5664261" y="3990974"/>
            <a:ext cx="3222564" cy="2282825"/>
            <a:chOff x="5169121" y="2874043"/>
            <a:chExt cx="3294474" cy="2855660"/>
          </a:xfrm>
        </p:grpSpPr>
        <p:grpSp>
          <p:nvGrpSpPr>
            <p:cNvPr id="3115" name="Google Shape;3115;p186"/>
            <p:cNvGrpSpPr/>
            <p:nvPr/>
          </p:nvGrpSpPr>
          <p:grpSpPr>
            <a:xfrm>
              <a:off x="5295896" y="3477827"/>
              <a:ext cx="2116664" cy="2181897"/>
              <a:chOff x="5295896" y="3477827"/>
              <a:chExt cx="2116664" cy="2181897"/>
            </a:xfrm>
          </p:grpSpPr>
          <p:cxnSp>
            <p:nvCxnSpPr>
              <p:cNvPr id="3116" name="Google Shape;3116;p186"/>
              <p:cNvCxnSpPr>
                <a:endCxn id="3117" idx="1"/>
              </p:cNvCxnSpPr>
              <p:nvPr/>
            </p:nvCxnSpPr>
            <p:spPr>
              <a:xfrm flipH="1" rot="-5400000">
                <a:off x="4497231" y="4276577"/>
                <a:ext cx="1825200" cy="227700"/>
              </a:xfrm>
              <a:prstGeom prst="bentConnector2">
                <a:avLst/>
              </a:prstGeom>
              <a:noFill/>
              <a:ln cap="flat" cmpd="sng" w="19050">
                <a:solidFill>
                  <a:srgbClr val="193EB0"/>
                </a:solidFill>
                <a:prstDash val="solid"/>
                <a:miter lim="800000"/>
                <a:headEnd len="sm" w="sm" type="none"/>
                <a:tailEnd len="sm" w="sm" type="none"/>
              </a:ln>
            </p:spPr>
          </p:cxnSp>
          <p:cxnSp>
            <p:nvCxnSpPr>
              <p:cNvPr id="3118" name="Google Shape;3118;p186"/>
              <p:cNvCxnSpPr>
                <a:stCxn id="3119" idx="1"/>
              </p:cNvCxnSpPr>
              <p:nvPr/>
            </p:nvCxnSpPr>
            <p:spPr>
              <a:xfrm flipH="1">
                <a:off x="5295896" y="4089224"/>
                <a:ext cx="220200" cy="1800"/>
              </a:xfrm>
              <a:prstGeom prst="straightConnector1">
                <a:avLst/>
              </a:prstGeom>
              <a:noFill/>
              <a:ln cap="flat" cmpd="sng" w="19050">
                <a:solidFill>
                  <a:srgbClr val="193EB0"/>
                </a:solidFill>
                <a:prstDash val="solid"/>
                <a:miter lim="800000"/>
                <a:headEnd len="sm" w="sm" type="none"/>
                <a:tailEnd len="sm" w="sm" type="none"/>
              </a:ln>
            </p:spPr>
          </p:cxnSp>
          <p:cxnSp>
            <p:nvCxnSpPr>
              <p:cNvPr id="3120" name="Google Shape;3120;p186"/>
              <p:cNvCxnSpPr>
                <a:stCxn id="3119" idx="3"/>
              </p:cNvCxnSpPr>
              <p:nvPr/>
            </p:nvCxnSpPr>
            <p:spPr>
              <a:xfrm>
                <a:off x="6885466" y="4089224"/>
                <a:ext cx="290100" cy="1570500"/>
              </a:xfrm>
              <a:prstGeom prst="bentConnector2">
                <a:avLst/>
              </a:prstGeom>
              <a:noFill/>
              <a:ln cap="flat" cmpd="sng" w="19050">
                <a:solidFill>
                  <a:srgbClr val="193EB0"/>
                </a:solidFill>
                <a:prstDash val="solid"/>
                <a:miter lim="800000"/>
                <a:headEnd len="sm" w="sm" type="none"/>
                <a:tailEnd len="sm" w="sm" type="none"/>
              </a:ln>
            </p:spPr>
          </p:cxnSp>
          <p:cxnSp>
            <p:nvCxnSpPr>
              <p:cNvPr id="3121" name="Google Shape;3121;p186"/>
              <p:cNvCxnSpPr>
                <a:stCxn id="3122" idx="1"/>
                <a:endCxn id="3123" idx="1"/>
              </p:cNvCxnSpPr>
              <p:nvPr/>
            </p:nvCxnSpPr>
            <p:spPr>
              <a:xfrm>
                <a:off x="7411960" y="4325785"/>
                <a:ext cx="600" cy="825300"/>
              </a:xfrm>
              <a:prstGeom prst="bentConnector3">
                <a:avLst>
                  <a:gd fmla="val 1938748" name="adj1"/>
                </a:avLst>
              </a:prstGeom>
              <a:noFill/>
              <a:ln cap="flat" cmpd="sng" w="19050">
                <a:solidFill>
                  <a:srgbClr val="193EB0"/>
                </a:solidFill>
                <a:prstDash val="solid"/>
                <a:miter lim="800000"/>
                <a:headEnd len="sm" w="sm" type="none"/>
                <a:tailEnd len="sm" w="sm" type="none"/>
              </a:ln>
            </p:spPr>
          </p:cxnSp>
        </p:grpSp>
        <p:grpSp>
          <p:nvGrpSpPr>
            <p:cNvPr id="3124" name="Google Shape;3124;p186"/>
            <p:cNvGrpSpPr/>
            <p:nvPr/>
          </p:nvGrpSpPr>
          <p:grpSpPr>
            <a:xfrm>
              <a:off x="5169121" y="2874043"/>
              <a:ext cx="3294474" cy="603726"/>
              <a:chOff x="5711570" y="2758133"/>
              <a:chExt cx="2684263" cy="603726"/>
            </a:xfrm>
          </p:grpSpPr>
          <p:sp>
            <p:nvSpPr>
              <p:cNvPr id="3125" name="Google Shape;3125;p186"/>
              <p:cNvSpPr/>
              <p:nvPr/>
            </p:nvSpPr>
            <p:spPr>
              <a:xfrm>
                <a:off x="5711571" y="2895550"/>
                <a:ext cx="2684262" cy="466309"/>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/user/student/product_by_category</a:t>
                </a:r>
                <a:endParaRPr sz="1400">
                  <a:solidFill>
                    <a:schemeClr val="lt1"/>
                  </a:solidFill>
                  <a:latin typeface="Arial"/>
                  <a:ea typeface="Arial"/>
                  <a:cs typeface="Arial"/>
                  <a:sym typeface="Arial"/>
                </a:endParaRPr>
              </a:p>
            </p:txBody>
          </p:sp>
          <p:sp>
            <p:nvSpPr>
              <p:cNvPr id="3126" name="Google Shape;3126;p186"/>
              <p:cNvSpPr/>
              <p:nvPr/>
            </p:nvSpPr>
            <p:spPr>
              <a:xfrm>
                <a:off x="5711570" y="2758133"/>
                <a:ext cx="642174" cy="158729"/>
              </a:xfrm>
              <a:prstGeom prst="round2SameRect">
                <a:avLst>
                  <a:gd fmla="val 50000" name="adj1"/>
                  <a:gd fmla="val 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grpSp>
          <p:nvGrpSpPr>
            <p:cNvPr id="3127" name="Google Shape;3127;p186"/>
            <p:cNvGrpSpPr/>
            <p:nvPr/>
          </p:nvGrpSpPr>
          <p:grpSpPr>
            <a:xfrm>
              <a:off x="5516096" y="3673865"/>
              <a:ext cx="1376955" cy="1945729"/>
              <a:chOff x="5706596" y="3673865"/>
              <a:chExt cx="1376955" cy="1945729"/>
            </a:xfrm>
          </p:grpSpPr>
          <p:grpSp>
            <p:nvGrpSpPr>
              <p:cNvPr id="3128" name="Google Shape;3128;p186"/>
              <p:cNvGrpSpPr/>
              <p:nvPr/>
            </p:nvGrpSpPr>
            <p:grpSpPr>
              <a:xfrm>
                <a:off x="5706596" y="3673865"/>
                <a:ext cx="1369370" cy="731926"/>
                <a:chOff x="5711571" y="2822789"/>
                <a:chExt cx="821746" cy="539070"/>
              </a:xfrm>
            </p:grpSpPr>
            <p:sp>
              <p:nvSpPr>
                <p:cNvPr id="3119" name="Google Shape;3119;p186"/>
                <p:cNvSpPr/>
                <p:nvPr/>
              </p:nvSpPr>
              <p:spPr>
                <a:xfrm>
                  <a:off x="5711571" y="2895550"/>
                  <a:ext cx="821746" cy="466309"/>
                </a:xfrm>
                <a:prstGeom prst="rect">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Danh mục=</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hadoop</a:t>
                  </a:r>
                  <a:endParaRPr sz="1200">
                    <a:solidFill>
                      <a:schemeClr val="lt1"/>
                    </a:solidFill>
                    <a:latin typeface="Arial"/>
                    <a:ea typeface="Arial"/>
                    <a:cs typeface="Arial"/>
                    <a:sym typeface="Arial"/>
                  </a:endParaRPr>
                </a:p>
              </p:txBody>
            </p:sp>
            <p:sp>
              <p:nvSpPr>
                <p:cNvPr id="3129" name="Google Shape;3129;p186"/>
                <p:cNvSpPr/>
                <p:nvPr/>
              </p:nvSpPr>
              <p:spPr>
                <a:xfrm>
                  <a:off x="5711571" y="2822789"/>
                  <a:ext cx="352561" cy="94073"/>
                </a:xfrm>
                <a:prstGeom prst="round2SameRect">
                  <a:avLst>
                    <a:gd fmla="val 50000" name="adj1"/>
                    <a:gd fmla="val 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3130" name="Google Shape;3130;p186"/>
              <p:cNvGrpSpPr/>
              <p:nvPr/>
            </p:nvGrpSpPr>
            <p:grpSpPr>
              <a:xfrm>
                <a:off x="5714181" y="4887668"/>
                <a:ext cx="1369370" cy="731926"/>
                <a:chOff x="5711571" y="2822789"/>
                <a:chExt cx="821746" cy="539070"/>
              </a:xfrm>
            </p:grpSpPr>
            <p:sp>
              <p:nvSpPr>
                <p:cNvPr id="3117" name="Google Shape;3117;p186"/>
                <p:cNvSpPr/>
                <p:nvPr/>
              </p:nvSpPr>
              <p:spPr>
                <a:xfrm>
                  <a:off x="5711571" y="2895550"/>
                  <a:ext cx="821746" cy="466309"/>
                </a:xfrm>
                <a:prstGeom prst="rect">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Danh mục=</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spark</a:t>
                  </a:r>
                  <a:endParaRPr sz="1200">
                    <a:solidFill>
                      <a:schemeClr val="lt1"/>
                    </a:solidFill>
                    <a:latin typeface="Arial"/>
                    <a:ea typeface="Arial"/>
                    <a:cs typeface="Arial"/>
                    <a:sym typeface="Arial"/>
                  </a:endParaRPr>
                </a:p>
              </p:txBody>
            </p:sp>
            <p:sp>
              <p:nvSpPr>
                <p:cNvPr id="3131" name="Google Shape;3131;p186"/>
                <p:cNvSpPr/>
                <p:nvPr/>
              </p:nvSpPr>
              <p:spPr>
                <a:xfrm>
                  <a:off x="5711571" y="2822789"/>
                  <a:ext cx="352561" cy="94073"/>
                </a:xfrm>
                <a:prstGeom prst="round2SameRect">
                  <a:avLst>
                    <a:gd fmla="val 50000" name="adj1"/>
                    <a:gd fmla="val 0"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nvGrpSpPr>
            <p:cNvPr id="3132" name="Google Shape;3132;p186"/>
            <p:cNvGrpSpPr/>
            <p:nvPr/>
          </p:nvGrpSpPr>
          <p:grpSpPr>
            <a:xfrm>
              <a:off x="7411960" y="4019869"/>
              <a:ext cx="1008553" cy="1364347"/>
              <a:chOff x="7902856" y="4271681"/>
              <a:chExt cx="1008553" cy="1364347"/>
            </a:xfrm>
          </p:grpSpPr>
          <p:grpSp>
            <p:nvGrpSpPr>
              <p:cNvPr id="3133" name="Google Shape;3133;p186"/>
              <p:cNvGrpSpPr/>
              <p:nvPr/>
            </p:nvGrpSpPr>
            <p:grpSpPr>
              <a:xfrm>
                <a:off x="7902856" y="4271681"/>
                <a:ext cx="1008553" cy="539070"/>
                <a:chOff x="5711571" y="2822789"/>
                <a:chExt cx="821746" cy="539070"/>
              </a:xfrm>
            </p:grpSpPr>
            <p:sp>
              <p:nvSpPr>
                <p:cNvPr id="3122" name="Google Shape;3122;p186"/>
                <p:cNvSpPr/>
                <p:nvPr/>
              </p:nvSpPr>
              <p:spPr>
                <a:xfrm>
                  <a:off x="5711571" y="2895550"/>
                  <a:ext cx="821746" cy="466309"/>
                </a:xfrm>
                <a:prstGeom prst="rect">
                  <a:avLst/>
                </a:prstGeom>
                <a:solidFill>
                  <a:srgbClr val="86B4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Tên=</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flume</a:t>
                  </a:r>
                  <a:endParaRPr sz="1200">
                    <a:solidFill>
                      <a:schemeClr val="lt1"/>
                    </a:solidFill>
                    <a:latin typeface="Arial"/>
                    <a:ea typeface="Arial"/>
                    <a:cs typeface="Arial"/>
                    <a:sym typeface="Arial"/>
                  </a:endParaRPr>
                </a:p>
              </p:txBody>
            </p:sp>
            <p:sp>
              <p:nvSpPr>
                <p:cNvPr id="3134" name="Google Shape;3134;p186"/>
                <p:cNvSpPr/>
                <p:nvPr/>
              </p:nvSpPr>
              <p:spPr>
                <a:xfrm>
                  <a:off x="5711571" y="2822789"/>
                  <a:ext cx="352561" cy="94073"/>
                </a:xfrm>
                <a:prstGeom prst="round2SameRect">
                  <a:avLst>
                    <a:gd fmla="val 50000" name="adj1"/>
                    <a:gd fmla="val 0" name="adj2"/>
                  </a:avLst>
                </a:prstGeom>
                <a:solidFill>
                  <a:srgbClr val="86B4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nvGrpSpPr>
              <p:cNvPr id="3135" name="Google Shape;3135;p186"/>
              <p:cNvGrpSpPr/>
              <p:nvPr/>
            </p:nvGrpSpPr>
            <p:grpSpPr>
              <a:xfrm>
                <a:off x="7902856" y="5096958"/>
                <a:ext cx="1008553" cy="539070"/>
                <a:chOff x="5711571" y="2822789"/>
                <a:chExt cx="821746" cy="539070"/>
              </a:xfrm>
            </p:grpSpPr>
            <p:sp>
              <p:nvSpPr>
                <p:cNvPr id="3123" name="Google Shape;3123;p186"/>
                <p:cNvSpPr/>
                <p:nvPr/>
              </p:nvSpPr>
              <p:spPr>
                <a:xfrm>
                  <a:off x="5711571" y="2895550"/>
                  <a:ext cx="821746" cy="466309"/>
                </a:xfrm>
                <a:prstGeom prst="rect">
                  <a:avLst/>
                </a:prstGeom>
                <a:solidFill>
                  <a:srgbClr val="86B4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Tên=</a:t>
                  </a:r>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hive</a:t>
                  </a:r>
                  <a:endParaRPr sz="1200">
                    <a:solidFill>
                      <a:schemeClr val="lt1"/>
                    </a:solidFill>
                    <a:latin typeface="Arial"/>
                    <a:ea typeface="Arial"/>
                    <a:cs typeface="Arial"/>
                    <a:sym typeface="Arial"/>
                  </a:endParaRPr>
                </a:p>
              </p:txBody>
            </p:sp>
            <p:sp>
              <p:nvSpPr>
                <p:cNvPr id="3136" name="Google Shape;3136;p186"/>
                <p:cNvSpPr/>
                <p:nvPr/>
              </p:nvSpPr>
              <p:spPr>
                <a:xfrm>
                  <a:off x="5711571" y="2822789"/>
                  <a:ext cx="352561" cy="94073"/>
                </a:xfrm>
                <a:prstGeom prst="round2SameRect">
                  <a:avLst>
                    <a:gd fmla="val 50000" name="adj1"/>
                    <a:gd fmla="val 0" name="adj2"/>
                  </a:avLst>
                </a:prstGeom>
                <a:solidFill>
                  <a:srgbClr val="86B4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grpSp>
        <p:grpSp>
          <p:nvGrpSpPr>
            <p:cNvPr id="3137" name="Google Shape;3137;p186"/>
            <p:cNvGrpSpPr/>
            <p:nvPr/>
          </p:nvGrpSpPr>
          <p:grpSpPr>
            <a:xfrm>
              <a:off x="7463564" y="5655728"/>
              <a:ext cx="329500" cy="73975"/>
              <a:chOff x="7560527" y="5619594"/>
              <a:chExt cx="329500" cy="73975"/>
            </a:xfrm>
          </p:grpSpPr>
          <p:sp>
            <p:nvSpPr>
              <p:cNvPr id="3138" name="Google Shape;3138;p186"/>
              <p:cNvSpPr/>
              <p:nvPr/>
            </p:nvSpPr>
            <p:spPr>
              <a:xfrm>
                <a:off x="7560527" y="5619594"/>
                <a:ext cx="73975" cy="73975"/>
              </a:xfrm>
              <a:prstGeom prst="ellipse">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139" name="Google Shape;3139;p186"/>
              <p:cNvSpPr/>
              <p:nvPr/>
            </p:nvSpPr>
            <p:spPr>
              <a:xfrm>
                <a:off x="7688917" y="5619594"/>
                <a:ext cx="73975" cy="73975"/>
              </a:xfrm>
              <a:prstGeom prst="ellipse">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140" name="Google Shape;3140;p186"/>
              <p:cNvSpPr/>
              <p:nvPr/>
            </p:nvSpPr>
            <p:spPr>
              <a:xfrm>
                <a:off x="7816052" y="5619594"/>
                <a:ext cx="73975" cy="73975"/>
              </a:xfrm>
              <a:prstGeom prst="ellipse">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sp>
        <p:nvSpPr>
          <p:cNvPr id="3141" name="Google Shape;3141;p186"/>
          <p:cNvSpPr/>
          <p:nvPr/>
        </p:nvSpPr>
        <p:spPr>
          <a:xfrm>
            <a:off x="701129" y="3990974"/>
            <a:ext cx="4431408" cy="2419146"/>
          </a:xfrm>
          <a:prstGeom prst="rect">
            <a:avLst/>
          </a:prstGeom>
          <a:solidFill>
            <a:srgbClr val="F2F2F2"/>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rgbClr val="000000"/>
                </a:solidFill>
                <a:latin typeface="Arial"/>
                <a:ea typeface="Arial"/>
                <a:cs typeface="Arial"/>
                <a:sym typeface="Arial"/>
              </a:rPr>
              <a:t>0:  jbdc:hive2://&gt; desc product_by_category;</a:t>
            </a:r>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a:p>
            <a:pPr indent="0" lvl="0" marL="180000" marR="0" rtl="0" algn="l">
              <a:spcBef>
                <a:spcPts val="0"/>
              </a:spcBef>
              <a:spcAft>
                <a:spcPts val="0"/>
              </a:spcAft>
              <a:buNone/>
            </a:pPr>
            <a:r>
              <a:t/>
            </a:r>
            <a:endParaRPr sz="1050">
              <a:solidFill>
                <a:srgbClr val="000000"/>
              </a:solidFill>
              <a:latin typeface="Arial"/>
              <a:ea typeface="Arial"/>
              <a:cs typeface="Arial"/>
              <a:sym typeface="Arial"/>
            </a:endParaRPr>
          </a:p>
        </p:txBody>
      </p:sp>
      <p:graphicFrame>
        <p:nvGraphicFramePr>
          <p:cNvPr id="3142" name="Google Shape;3142;p186"/>
          <p:cNvGraphicFramePr/>
          <p:nvPr/>
        </p:nvGraphicFramePr>
        <p:xfrm>
          <a:off x="960120" y="4473595"/>
          <a:ext cx="3000000" cy="3000000"/>
        </p:xfrm>
        <a:graphic>
          <a:graphicData uri="http://schemas.openxmlformats.org/drawingml/2006/table">
            <a:tbl>
              <a:tblPr bandRow="1" firstRow="1">
                <a:noFill/>
                <a:tableStyleId>{F5026A60-8AA6-43BD-A47F-B19B4713E4A2}</a:tableStyleId>
              </a:tblPr>
              <a:tblGrid>
                <a:gridCol w="1966750"/>
                <a:gridCol w="920300"/>
                <a:gridCol w="1105825"/>
              </a:tblGrid>
              <a:tr h="205750">
                <a:tc>
                  <a:txBody>
                    <a:bodyPr/>
                    <a:lstStyle/>
                    <a:p>
                      <a:pPr indent="0" lvl="0" marL="0" marR="0" rtl="0" algn="ctr">
                        <a:spcBef>
                          <a:spcPts val="0"/>
                        </a:spcBef>
                        <a:spcAft>
                          <a:spcPts val="0"/>
                        </a:spcAft>
                        <a:buNone/>
                      </a:pPr>
                      <a:r>
                        <a:rPr b="0" lang="en-US" sz="1200">
                          <a:solidFill>
                            <a:srgbClr val="000000"/>
                          </a:solidFill>
                          <a:latin typeface="Arial"/>
                          <a:ea typeface="Arial"/>
                          <a:cs typeface="Arial"/>
                          <a:sym typeface="Arial"/>
                        </a:rPr>
                        <a:t>col_name</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a:solidFill>
                            <a:srgbClr val="000000"/>
                          </a:solidFill>
                          <a:latin typeface="Arial"/>
                          <a:ea typeface="Arial"/>
                          <a:cs typeface="Arial"/>
                          <a:sym typeface="Arial"/>
                        </a:rPr>
                        <a:t>data_type</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lg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0" lang="en-US" sz="1200">
                          <a:solidFill>
                            <a:srgbClr val="000000"/>
                          </a:solidFill>
                          <a:latin typeface="Arial"/>
                          <a:ea typeface="Arial"/>
                          <a:cs typeface="Arial"/>
                          <a:sym typeface="Arial"/>
                        </a:rPr>
                        <a:t>comment</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503025">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id</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category</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name</a:t>
                      </a:r>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rPr lang="en-US" sz="1200">
                          <a:solidFill>
                            <a:srgbClr val="000000"/>
                          </a:solidFill>
                          <a:latin typeface="Arial"/>
                          <a:ea typeface="Arial"/>
                          <a:cs typeface="Arial"/>
                          <a:sym typeface="Arial"/>
                        </a:rPr>
                        <a:t># Partition Information</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 col_name</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category</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name</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int</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string</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string</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NULL</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NULL</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data_type</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string</a:t>
                      </a:r>
                      <a:endParaRPr/>
                    </a:p>
                    <a:p>
                      <a:pPr indent="0" lvl="0" marL="0" marR="0" rtl="0" algn="l">
                        <a:spcBef>
                          <a:spcPts val="0"/>
                        </a:spcBef>
                        <a:spcAft>
                          <a:spcPts val="0"/>
                        </a:spcAft>
                        <a:buNone/>
                      </a:pPr>
                      <a:r>
                        <a:rPr lang="en-US" sz="1200">
                          <a:solidFill>
                            <a:srgbClr val="000000"/>
                          </a:solidFill>
                          <a:latin typeface="Arial"/>
                          <a:ea typeface="Arial"/>
                          <a:cs typeface="Arial"/>
                          <a:sym typeface="Arial"/>
                        </a:rPr>
                        <a:t>string</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NULL</a:t>
                      </a:r>
                      <a:endParaRPr/>
                    </a:p>
                    <a:p>
                      <a:pPr indent="0" lvl="0" marL="0" marR="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NULL</a:t>
                      </a:r>
                      <a:endParaRPr/>
                    </a:p>
                    <a:p>
                      <a:pPr indent="0" lvl="0" marL="0" marR="0" rtl="0" algn="l">
                        <a:lnSpc>
                          <a:spcPct val="100000"/>
                        </a:lnSpc>
                        <a:spcBef>
                          <a:spcPts val="0"/>
                        </a:spcBef>
                        <a:spcAft>
                          <a:spcPts val="0"/>
                        </a:spcAft>
                        <a:buClr>
                          <a:srgbClr val="000000"/>
                        </a:buClr>
                        <a:buSzPts val="1200"/>
                        <a:buFont typeface="Arial"/>
                        <a:buNone/>
                      </a:pPr>
                      <a:r>
                        <a:rPr lang="en-US" sz="1200">
                          <a:solidFill>
                            <a:srgbClr val="000000"/>
                          </a:solidFill>
                          <a:latin typeface="Arial"/>
                          <a:ea typeface="Arial"/>
                          <a:cs typeface="Arial"/>
                          <a:sym typeface="Arial"/>
                        </a:rPr>
                        <a:t>comment</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7" name="Shape 3147"/>
        <p:cNvGrpSpPr/>
        <p:nvPr/>
      </p:nvGrpSpPr>
      <p:grpSpPr>
        <a:xfrm>
          <a:off x="0" y="0"/>
          <a:ext cx="0" cy="0"/>
          <a:chOff x="0" y="0"/>
          <a:chExt cx="0" cy="0"/>
        </a:xfrm>
      </p:grpSpPr>
      <p:sp>
        <p:nvSpPr>
          <p:cNvPr id="3148" name="Google Shape;3148;p18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149" name="Google Shape;3149;p18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Thuộc tính Hive trong các phân vùng</a:t>
            </a:r>
            <a:endParaRPr/>
          </a:p>
        </p:txBody>
      </p:sp>
      <p:sp>
        <p:nvSpPr>
          <p:cNvPr id="3150" name="Google Shape;3150;p18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151" name="Google Shape;3151;p18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Có giới hạn về số lần tạo phân vùng động vì phân vùng động chậm và có thể tạo một số lượng lớn phân vùng</a:t>
            </a:r>
            <a:endParaRPr/>
          </a:p>
          <a:p>
            <a:pPr indent="-177800" lvl="0" marL="177800" rtl="0" algn="l">
              <a:lnSpc>
                <a:spcPct val="128571"/>
              </a:lnSpc>
              <a:spcBef>
                <a:spcPts val="1000"/>
              </a:spcBef>
              <a:spcAft>
                <a:spcPts val="0"/>
              </a:spcAft>
              <a:buClr>
                <a:srgbClr val="262626"/>
              </a:buClr>
              <a:buSzPts val="1400"/>
              <a:buFont typeface="Arial"/>
              <a:buChar char="•"/>
            </a:pPr>
            <a:r>
              <a:rPr lang="en-US"/>
              <a:t>Khi tạo nhiều phân vùng hơn cài đặt mặc định, các cài đặt sau sẽ được thực hiện</a:t>
            </a:r>
            <a:endParaRPr/>
          </a:p>
          <a:p>
            <a:pPr indent="-182563" lvl="1" marL="360363" rtl="0" algn="l">
              <a:lnSpc>
                <a:spcPct val="138461"/>
              </a:lnSpc>
              <a:spcBef>
                <a:spcPts val="200"/>
              </a:spcBef>
              <a:spcAft>
                <a:spcPts val="0"/>
              </a:spcAft>
              <a:buClr>
                <a:srgbClr val="262626"/>
              </a:buClr>
              <a:buSzPts val="1040"/>
              <a:buChar char="•"/>
            </a:pPr>
            <a:r>
              <a:rPr lang="en-US"/>
              <a:t>đặt hive.exec.dynamic.partition.mode=strict;</a:t>
            </a:r>
            <a:endParaRPr/>
          </a:p>
          <a:p>
            <a:pPr indent="-182563" lvl="1" marL="360363" rtl="0" algn="l">
              <a:lnSpc>
                <a:spcPct val="138461"/>
              </a:lnSpc>
              <a:spcBef>
                <a:spcPts val="200"/>
              </a:spcBef>
              <a:spcAft>
                <a:spcPts val="0"/>
              </a:spcAft>
              <a:buClr>
                <a:srgbClr val="262626"/>
              </a:buClr>
              <a:buSzPts val="1040"/>
              <a:buChar char="•"/>
            </a:pPr>
            <a:r>
              <a:rPr lang="en-US"/>
              <a:t>số phân vùng động</a:t>
            </a:r>
            <a:endParaRPr/>
          </a:p>
          <a:p>
            <a:pPr indent="-182563" lvl="1" marL="360363" rtl="0" algn="l">
              <a:lnSpc>
                <a:spcPct val="138461"/>
              </a:lnSpc>
              <a:spcBef>
                <a:spcPts val="200"/>
              </a:spcBef>
              <a:spcAft>
                <a:spcPts val="0"/>
              </a:spcAft>
              <a:buClr>
                <a:srgbClr val="262626"/>
              </a:buClr>
              <a:buSzPts val="1040"/>
              <a:buChar char="•"/>
            </a:pPr>
            <a:r>
              <a:rPr lang="en-US"/>
              <a:t>số phân vùng động được tạo trên mỗi node</a:t>
            </a:r>
            <a:endParaRPr/>
          </a:p>
        </p:txBody>
      </p:sp>
      <p:sp>
        <p:nvSpPr>
          <p:cNvPr id="3152" name="Google Shape;3152;p187"/>
          <p:cNvSpPr/>
          <p:nvPr/>
        </p:nvSpPr>
        <p:spPr>
          <a:xfrm>
            <a:off x="704850" y="3883489"/>
            <a:ext cx="7812000" cy="115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SET</a:t>
            </a:r>
            <a:r>
              <a:rPr lang="en-US" sz="1400">
                <a:solidFill>
                  <a:schemeClr val="dk1"/>
                </a:solidFill>
                <a:latin typeface="Arial"/>
                <a:ea typeface="Arial"/>
                <a:cs typeface="Arial"/>
                <a:sym typeface="Arial"/>
              </a:rPr>
              <a:t> hive.exec.dynamic.partition.mode=strict;</a:t>
            </a:r>
            <a:endParaRPr/>
          </a:p>
          <a:p>
            <a:pPr indent="0" lvl="0" marL="180000" marR="0" rtl="0" algn="l">
              <a:spcBef>
                <a:spcPts val="300"/>
              </a:spcBef>
              <a:spcAft>
                <a:spcPts val="0"/>
              </a:spcAft>
              <a:buNone/>
            </a:pPr>
            <a:r>
              <a:rPr lang="en-US" sz="1400">
                <a:solidFill>
                  <a:srgbClr val="193EB0"/>
                </a:solidFill>
                <a:latin typeface="Arial"/>
                <a:ea typeface="Arial"/>
                <a:cs typeface="Arial"/>
                <a:sym typeface="Arial"/>
              </a:rPr>
              <a:t>SET</a:t>
            </a:r>
            <a:r>
              <a:rPr lang="en-US" sz="1400">
                <a:solidFill>
                  <a:schemeClr val="dk1"/>
                </a:solidFill>
                <a:latin typeface="Arial"/>
                <a:ea typeface="Arial"/>
                <a:cs typeface="Arial"/>
                <a:sym typeface="Arial"/>
              </a:rPr>
              <a:t> hive.exec.max.dynamic.partitions=1000;</a:t>
            </a:r>
            <a:endParaRPr/>
          </a:p>
          <a:p>
            <a:pPr indent="0" lvl="0" marL="180000" marR="0" rtl="0" algn="l">
              <a:spcBef>
                <a:spcPts val="300"/>
              </a:spcBef>
              <a:spcAft>
                <a:spcPts val="0"/>
              </a:spcAft>
              <a:buNone/>
            </a:pPr>
            <a:r>
              <a:rPr lang="en-US" sz="1400">
                <a:solidFill>
                  <a:srgbClr val="193EB0"/>
                </a:solidFill>
                <a:latin typeface="Arial"/>
                <a:ea typeface="Arial"/>
                <a:cs typeface="Arial"/>
                <a:sym typeface="Arial"/>
              </a:rPr>
              <a:t>SET</a:t>
            </a:r>
            <a:r>
              <a:rPr lang="en-US" sz="1400">
                <a:solidFill>
                  <a:schemeClr val="dk1"/>
                </a:solidFill>
                <a:latin typeface="Arial"/>
                <a:ea typeface="Arial"/>
                <a:cs typeface="Arial"/>
                <a:sym typeface="Arial"/>
              </a:rPr>
              <a:t> hive.exec.max.dynamic.partitions.pernode=100;</a:t>
            </a:r>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7" name="Shape 3157"/>
        <p:cNvGrpSpPr/>
        <p:nvPr/>
      </p:nvGrpSpPr>
      <p:grpSpPr>
        <a:xfrm>
          <a:off x="0" y="0"/>
          <a:ext cx="0" cy="0"/>
          <a:chOff x="0" y="0"/>
          <a:chExt cx="0" cy="0"/>
        </a:xfrm>
      </p:grpSpPr>
      <p:sp>
        <p:nvSpPr>
          <p:cNvPr id="3158" name="Google Shape;3158;p18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159" name="Google Shape;3159;p18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Quản lý phân vùng (1/2)</a:t>
            </a:r>
            <a:endParaRPr/>
          </a:p>
        </p:txBody>
      </p:sp>
      <p:sp>
        <p:nvSpPr>
          <p:cNvPr id="3160" name="Google Shape;3160;p18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161" name="Google Shape;3161;p18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hiển thị các phân vùng hiện tại trong bảng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Sửa đổi/Xóa phân vùng</a:t>
            </a:r>
            <a:endParaRPr/>
          </a:p>
          <a:p>
            <a:pPr indent="-182563" lvl="1" marL="360363" rtl="0" algn="l">
              <a:lnSpc>
                <a:spcPct val="138461"/>
              </a:lnSpc>
              <a:spcBef>
                <a:spcPts val="200"/>
              </a:spcBef>
              <a:spcAft>
                <a:spcPts val="0"/>
              </a:spcAft>
              <a:buClr>
                <a:srgbClr val="262626"/>
              </a:buClr>
              <a:buSzPts val="1040"/>
              <a:buChar char="•"/>
            </a:pPr>
            <a:r>
              <a:rPr lang="en-US"/>
              <a:t>Để sửa đổi hoặc xóa một phân vùng, hãy sử dụng câu lệnh ALTER</a:t>
            </a:r>
            <a:endParaRPr/>
          </a:p>
          <a:p>
            <a:pPr indent="-177800" lvl="0" marL="177800" rtl="0" algn="l">
              <a:lnSpc>
                <a:spcPct val="128571"/>
              </a:lnSpc>
              <a:spcBef>
                <a:spcPts val="1000"/>
              </a:spcBef>
              <a:spcAft>
                <a:spcPts val="0"/>
              </a:spcAft>
              <a:buClr>
                <a:srgbClr val="262626"/>
              </a:buClr>
              <a:buSzPts val="1400"/>
              <a:buFont typeface="Arial"/>
              <a:buChar char="•"/>
            </a:pPr>
            <a:r>
              <a:rPr lang="en-US"/>
              <a:t>ADD (thêm) phân vùng mới</a:t>
            </a:r>
            <a:endParaRPr/>
          </a:p>
        </p:txBody>
      </p:sp>
      <p:sp>
        <p:nvSpPr>
          <p:cNvPr id="3162" name="Google Shape;3162;p188"/>
          <p:cNvSpPr/>
          <p:nvPr/>
        </p:nvSpPr>
        <p:spPr>
          <a:xfrm>
            <a:off x="724130" y="2528888"/>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SHOW PARTITIONS </a:t>
            </a:r>
            <a:r>
              <a:rPr lang="en-US" sz="1400">
                <a:solidFill>
                  <a:srgbClr val="000000"/>
                </a:solidFill>
                <a:latin typeface="Arial"/>
                <a:ea typeface="Arial"/>
                <a:cs typeface="Arial"/>
                <a:sym typeface="Arial"/>
              </a:rPr>
              <a:t>product_by_category;</a:t>
            </a:r>
            <a:endParaRPr/>
          </a:p>
        </p:txBody>
      </p:sp>
      <p:sp>
        <p:nvSpPr>
          <p:cNvPr id="3163" name="Google Shape;3163;p188"/>
          <p:cNvSpPr/>
          <p:nvPr/>
        </p:nvSpPr>
        <p:spPr>
          <a:xfrm>
            <a:off x="724130" y="5647769"/>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rgbClr val="000000"/>
                </a:solidFill>
                <a:latin typeface="Arial"/>
                <a:ea typeface="Arial"/>
                <a:cs typeface="Arial"/>
                <a:sym typeface="Arial"/>
              </a:rPr>
              <a:t>product_by_category </a:t>
            </a:r>
            <a:r>
              <a:rPr lang="en-US" sz="1400">
                <a:solidFill>
                  <a:srgbClr val="193EB0"/>
                </a:solidFill>
                <a:latin typeface="Arial"/>
                <a:ea typeface="Arial"/>
                <a:cs typeface="Arial"/>
                <a:sym typeface="Arial"/>
              </a:rPr>
              <a:t>ADD PARTITION </a:t>
            </a:r>
            <a:r>
              <a:rPr lang="en-US" sz="1400">
                <a:solidFill>
                  <a:srgbClr val="000000"/>
                </a:solidFill>
                <a:latin typeface="Arial"/>
                <a:ea typeface="Arial"/>
                <a:cs typeface="Arial"/>
                <a:sym typeface="Arial"/>
              </a:rPr>
              <a:t>(category=‘nosql’);</a:t>
            </a:r>
            <a:endParaRPr/>
          </a:p>
        </p:txBody>
      </p:sp>
      <p:sp>
        <p:nvSpPr>
          <p:cNvPr id="3164" name="Google Shape;3164;p188"/>
          <p:cNvSpPr/>
          <p:nvPr/>
        </p:nvSpPr>
        <p:spPr>
          <a:xfrm>
            <a:off x="734170" y="3140968"/>
            <a:ext cx="4431408" cy="1545331"/>
          </a:xfrm>
          <a:prstGeom prst="rect">
            <a:avLst/>
          </a:prstGeom>
          <a:solidFill>
            <a:srgbClr val="F2F2F2"/>
          </a:solidFill>
          <a:ln cap="flat" cmpd="sng" w="12700">
            <a:solidFill>
              <a:srgbClr val="D0CECE"/>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rPr lang="en-US" sz="1000">
                <a:solidFill>
                  <a:srgbClr val="000000"/>
                </a:solidFill>
                <a:latin typeface="Arial"/>
                <a:ea typeface="Arial"/>
                <a:cs typeface="Arial"/>
                <a:sym typeface="Arial"/>
              </a:rPr>
              <a:t>0:  jbdc:hive2://&gt; show partitions product_by_category;</a:t>
            </a:r>
            <a:endParaRPr/>
          </a:p>
          <a:p>
            <a:pPr indent="0" lvl="0" marL="180000" marR="0" rtl="0" algn="l">
              <a:spcBef>
                <a:spcPts val="0"/>
              </a:spcBef>
              <a:spcAft>
                <a:spcPts val="0"/>
              </a:spcAft>
              <a:buNone/>
            </a:pPr>
            <a:r>
              <a:rPr lang="en-US" sz="10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rPr lang="en-US" sz="1000">
                <a:solidFill>
                  <a:srgbClr val="000000"/>
                </a:solidFill>
                <a:latin typeface="Arial"/>
                <a:ea typeface="Arial"/>
                <a:cs typeface="Arial"/>
                <a:sym typeface="Arial"/>
              </a:rPr>
              <a:t>3 rows selected (1.591 seconds)</a:t>
            </a:r>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a:p>
            <a:pPr indent="0" lvl="0" marL="180000" marR="0" rtl="0" algn="l">
              <a:spcBef>
                <a:spcPts val="0"/>
              </a:spcBef>
              <a:spcAft>
                <a:spcPts val="0"/>
              </a:spcAft>
              <a:buNone/>
            </a:pPr>
            <a:r>
              <a:t/>
            </a:r>
            <a:endParaRPr sz="1000">
              <a:solidFill>
                <a:srgbClr val="000000"/>
              </a:solidFill>
              <a:latin typeface="Arial"/>
              <a:ea typeface="Arial"/>
              <a:cs typeface="Arial"/>
              <a:sym typeface="Arial"/>
            </a:endParaRPr>
          </a:p>
        </p:txBody>
      </p:sp>
      <p:graphicFrame>
        <p:nvGraphicFramePr>
          <p:cNvPr id="3165" name="Google Shape;3165;p188"/>
          <p:cNvGraphicFramePr/>
          <p:nvPr/>
        </p:nvGraphicFramePr>
        <p:xfrm>
          <a:off x="983121" y="3601888"/>
          <a:ext cx="3000000" cy="3000000"/>
        </p:xfrm>
        <a:graphic>
          <a:graphicData uri="http://schemas.openxmlformats.org/drawingml/2006/table">
            <a:tbl>
              <a:tblPr bandRow="1" firstRow="1">
                <a:noFill/>
                <a:tableStyleId>{F5026A60-8AA6-43BD-A47F-B19B4713E4A2}</a:tableStyleId>
              </a:tblPr>
              <a:tblGrid>
                <a:gridCol w="1966750"/>
              </a:tblGrid>
              <a:tr h="209050">
                <a:tc>
                  <a:txBody>
                    <a:bodyPr/>
                    <a:lstStyle/>
                    <a:p>
                      <a:pPr indent="0" lvl="0" marL="0" marR="0" rtl="0" algn="ctr">
                        <a:spcBef>
                          <a:spcPts val="0"/>
                        </a:spcBef>
                        <a:spcAft>
                          <a:spcPts val="0"/>
                        </a:spcAft>
                        <a:buNone/>
                      </a:pPr>
                      <a:r>
                        <a:rPr b="0" lang="en-US" sz="1000">
                          <a:solidFill>
                            <a:srgbClr val="000000"/>
                          </a:solidFill>
                          <a:latin typeface="Arial"/>
                          <a:ea typeface="Arial"/>
                          <a:cs typeface="Arial"/>
                          <a:sym typeface="Arial"/>
                        </a:rPr>
                        <a:t>partition</a:t>
                      </a:r>
                      <a:endParaRPr b="0" sz="10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470350">
                <a:tc>
                  <a:txBody>
                    <a:bodyPr/>
                    <a:lstStyle/>
                    <a:p>
                      <a:pPr indent="0" lvl="0" marL="0" marR="0" rtl="0" algn="l">
                        <a:spcBef>
                          <a:spcPts val="0"/>
                        </a:spcBef>
                        <a:spcAft>
                          <a:spcPts val="0"/>
                        </a:spcAft>
                        <a:buNone/>
                      </a:pPr>
                      <a:r>
                        <a:rPr lang="en-US" sz="1000">
                          <a:solidFill>
                            <a:srgbClr val="000000"/>
                          </a:solidFill>
                          <a:latin typeface="Arial"/>
                          <a:ea typeface="Arial"/>
                          <a:cs typeface="Arial"/>
                          <a:sym typeface="Arial"/>
                        </a:rPr>
                        <a:t>category=hadoop</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category=nosql</a:t>
                      </a:r>
                      <a:endParaRPr/>
                    </a:p>
                    <a:p>
                      <a:pPr indent="0" lvl="0" marL="0" marR="0" rtl="0" algn="l">
                        <a:spcBef>
                          <a:spcPts val="0"/>
                        </a:spcBef>
                        <a:spcAft>
                          <a:spcPts val="0"/>
                        </a:spcAft>
                        <a:buNone/>
                      </a:pPr>
                      <a:r>
                        <a:rPr lang="en-US" sz="1000">
                          <a:solidFill>
                            <a:srgbClr val="000000"/>
                          </a:solidFill>
                          <a:latin typeface="Arial"/>
                          <a:ea typeface="Arial"/>
                          <a:cs typeface="Arial"/>
                          <a:sym typeface="Arial"/>
                        </a:rPr>
                        <a:t>category=spark</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0" name="Shape 3170"/>
        <p:cNvGrpSpPr/>
        <p:nvPr/>
      </p:nvGrpSpPr>
      <p:grpSpPr>
        <a:xfrm>
          <a:off x="0" y="0"/>
          <a:ext cx="0" cy="0"/>
          <a:chOff x="0" y="0"/>
          <a:chExt cx="0" cy="0"/>
        </a:xfrm>
      </p:grpSpPr>
      <p:sp>
        <p:nvSpPr>
          <p:cNvPr id="3171" name="Google Shape;3171;p18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172" name="Google Shape;3172;p18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Quản lý phân vùng (2/2)</a:t>
            </a:r>
            <a:endParaRPr/>
          </a:p>
        </p:txBody>
      </p:sp>
      <p:sp>
        <p:nvSpPr>
          <p:cNvPr id="3173" name="Google Shape;3173;p18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174" name="Google Shape;3174;p18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Sửa đổi LOCATION của phân vùng</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Xóa bỏ sự chia cắt</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Xóa phạm vi phân vùng, phạm vi có thể bị xóa bằng toán tử so sánh</a:t>
            </a:r>
            <a:endParaRPr/>
          </a:p>
        </p:txBody>
      </p:sp>
      <p:sp>
        <p:nvSpPr>
          <p:cNvPr id="3175" name="Google Shape;3175;p189"/>
          <p:cNvSpPr/>
          <p:nvPr/>
        </p:nvSpPr>
        <p:spPr>
          <a:xfrm>
            <a:off x="724130" y="2534159"/>
            <a:ext cx="7812000" cy="68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rgbClr val="000000"/>
                </a:solidFill>
                <a:latin typeface="Arial"/>
                <a:ea typeface="Arial"/>
                <a:cs typeface="Arial"/>
                <a:sym typeface="Arial"/>
              </a:rPr>
              <a:t>product_by_category </a:t>
            </a:r>
            <a:r>
              <a:rPr lang="en-US" sz="1400">
                <a:solidFill>
                  <a:srgbClr val="193EB0"/>
                </a:solidFill>
                <a:latin typeface="Arial"/>
                <a:ea typeface="Arial"/>
                <a:cs typeface="Arial"/>
                <a:sym typeface="Arial"/>
              </a:rPr>
              <a:t>PARTITION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(category=‘nosql’) </a:t>
            </a:r>
            <a:r>
              <a:rPr lang="en-US" sz="1400">
                <a:solidFill>
                  <a:srgbClr val="193EB0"/>
                </a:solidFill>
                <a:latin typeface="Arial"/>
                <a:ea typeface="Arial"/>
                <a:cs typeface="Arial"/>
                <a:sym typeface="Arial"/>
              </a:rPr>
              <a:t>SET LOCATION </a:t>
            </a:r>
            <a:r>
              <a:rPr lang="en-US" sz="1400">
                <a:solidFill>
                  <a:srgbClr val="000000"/>
                </a:solidFill>
                <a:latin typeface="Arial"/>
                <a:ea typeface="Arial"/>
                <a:cs typeface="Arial"/>
                <a:sym typeface="Arial"/>
              </a:rPr>
              <a:t>‘/user/student/data3’;</a:t>
            </a:r>
            <a:endParaRPr/>
          </a:p>
        </p:txBody>
      </p:sp>
      <p:sp>
        <p:nvSpPr>
          <p:cNvPr id="3176" name="Google Shape;3176;p189"/>
          <p:cNvSpPr/>
          <p:nvPr/>
        </p:nvSpPr>
        <p:spPr>
          <a:xfrm>
            <a:off x="724130" y="3624319"/>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rgbClr val="000000"/>
                </a:solidFill>
                <a:latin typeface="Arial"/>
                <a:ea typeface="Arial"/>
                <a:cs typeface="Arial"/>
                <a:sym typeface="Arial"/>
              </a:rPr>
              <a:t>product_by_category </a:t>
            </a:r>
            <a:r>
              <a:rPr lang="en-US" sz="1400">
                <a:solidFill>
                  <a:srgbClr val="193EB0"/>
                </a:solidFill>
                <a:latin typeface="Arial"/>
                <a:ea typeface="Arial"/>
                <a:cs typeface="Arial"/>
                <a:sym typeface="Arial"/>
              </a:rPr>
              <a:t>DROP PARTITION </a:t>
            </a:r>
            <a:r>
              <a:rPr lang="en-US" sz="1400">
                <a:solidFill>
                  <a:srgbClr val="000000"/>
                </a:solidFill>
                <a:latin typeface="Arial"/>
                <a:ea typeface="Arial"/>
                <a:cs typeface="Arial"/>
                <a:sym typeface="Arial"/>
              </a:rPr>
              <a:t>(category=‘nosql’);</a:t>
            </a:r>
            <a:endParaRPr/>
          </a:p>
        </p:txBody>
      </p:sp>
      <p:sp>
        <p:nvSpPr>
          <p:cNvPr id="3177" name="Google Shape;3177;p189"/>
          <p:cNvSpPr/>
          <p:nvPr/>
        </p:nvSpPr>
        <p:spPr>
          <a:xfrm>
            <a:off x="724130" y="4709835"/>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rgbClr val="000000"/>
                </a:solidFill>
                <a:latin typeface="Arial"/>
                <a:ea typeface="Arial"/>
                <a:cs typeface="Arial"/>
                <a:sym typeface="Arial"/>
              </a:rPr>
              <a:t>product_by_category </a:t>
            </a:r>
            <a:r>
              <a:rPr lang="en-US" sz="1400">
                <a:solidFill>
                  <a:srgbClr val="193EB0"/>
                </a:solidFill>
                <a:latin typeface="Arial"/>
                <a:ea typeface="Arial"/>
                <a:cs typeface="Arial"/>
                <a:sym typeface="Arial"/>
              </a:rPr>
              <a:t>DROP PARTITION </a:t>
            </a:r>
            <a:r>
              <a:rPr lang="en-US" sz="1400">
                <a:solidFill>
                  <a:srgbClr val="000000"/>
                </a:solidFill>
                <a:latin typeface="Arial"/>
                <a:ea typeface="Arial"/>
                <a:cs typeface="Arial"/>
                <a:sym typeface="Arial"/>
              </a:rPr>
              <a:t>(category &lt; ‘nosql’);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1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490" name="Google Shape;490;p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Thiết kế cơ sở dữ liệu (2/4)</a:t>
            </a:r>
            <a:endParaRPr/>
          </a:p>
        </p:txBody>
      </p:sp>
      <p:sp>
        <p:nvSpPr>
          <p:cNvPr id="491" name="Google Shape;491;p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92" name="Google Shape;492;p1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Thực thể có nghĩa là một tập hợp dữ liệu</a:t>
            </a:r>
            <a:endParaRPr/>
          </a:p>
          <a:p>
            <a:pPr indent="-182563" lvl="1" marL="360363" rtl="0" algn="l">
              <a:lnSpc>
                <a:spcPct val="138461"/>
              </a:lnSpc>
              <a:spcBef>
                <a:spcPts val="200"/>
              </a:spcBef>
              <a:spcAft>
                <a:spcPts val="0"/>
              </a:spcAft>
              <a:buClr>
                <a:srgbClr val="262626"/>
              </a:buClr>
              <a:buSzPts val="1040"/>
              <a:buChar char="•"/>
            </a:pPr>
            <a:r>
              <a:rPr lang="en-US"/>
              <a:t>Đó là dữ liệu phải được lưu trữ và quản lý.</a:t>
            </a:r>
            <a:endParaRPr/>
          </a:p>
          <a:p>
            <a:pPr indent="-182563" lvl="1" marL="360363" rtl="0" algn="l">
              <a:lnSpc>
                <a:spcPct val="138461"/>
              </a:lnSpc>
              <a:spcBef>
                <a:spcPts val="200"/>
              </a:spcBef>
              <a:spcAft>
                <a:spcPts val="0"/>
              </a:spcAft>
              <a:buClr>
                <a:srgbClr val="262626"/>
              </a:buClr>
              <a:buSzPts val="1040"/>
              <a:buChar char="•"/>
            </a:pPr>
            <a:r>
              <a:rPr lang="en-US"/>
              <a:t>Nó đề cập đến một khái niệm, địa điểm, sự kiện, vv</a:t>
            </a:r>
            <a:endParaRPr/>
          </a:p>
          <a:p>
            <a:pPr indent="-182563" lvl="1" marL="360363" rtl="0" algn="l">
              <a:lnSpc>
                <a:spcPct val="138461"/>
              </a:lnSpc>
              <a:spcBef>
                <a:spcPts val="200"/>
              </a:spcBef>
              <a:spcAft>
                <a:spcPts val="0"/>
              </a:spcAft>
              <a:buClr>
                <a:srgbClr val="262626"/>
              </a:buClr>
              <a:buSzPts val="1040"/>
              <a:buChar char="•"/>
            </a:pPr>
            <a:r>
              <a:rPr lang="en-US"/>
              <a:t>Nó đề cập đến một đối tượng hữu hình hoặc vô hình.</a:t>
            </a:r>
            <a:endParaRPr/>
          </a:p>
        </p:txBody>
      </p:sp>
      <p:sp>
        <p:nvSpPr>
          <p:cNvPr id="493" name="Google Shape;493;p19"/>
          <p:cNvSpPr/>
          <p:nvPr/>
        </p:nvSpPr>
        <p:spPr>
          <a:xfrm>
            <a:off x="6980918" y="4545833"/>
            <a:ext cx="759583" cy="1134256"/>
          </a:xfrm>
          <a:prstGeom prst="rect">
            <a:avLst/>
          </a:prstGeom>
          <a:no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aphicFrame>
        <p:nvGraphicFramePr>
          <p:cNvPr id="494" name="Google Shape;494;p19"/>
          <p:cNvGraphicFramePr/>
          <p:nvPr/>
        </p:nvGraphicFramePr>
        <p:xfrm>
          <a:off x="5182599" y="4184969"/>
          <a:ext cx="3000000" cy="3000000"/>
        </p:xfrm>
        <a:graphic>
          <a:graphicData uri="http://schemas.openxmlformats.org/drawingml/2006/table">
            <a:tbl>
              <a:tblPr>
                <a:noFill/>
                <a:tableStyleId>{1223B764-F223-4FCE-9519-C7F1BB71A7D2}</a:tableStyleId>
              </a:tblPr>
              <a:tblGrid>
                <a:gridCol w="471375"/>
                <a:gridCol w="744650"/>
                <a:gridCol w="788225"/>
              </a:tblGrid>
              <a:tr h="2309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Mã</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Tên</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Giá</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1</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Coffee</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700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2</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Tea</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2,000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3</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Juice</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Milk</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Water</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700</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495" name="Google Shape;495;p19"/>
          <p:cNvGraphicFramePr/>
          <p:nvPr/>
        </p:nvGraphicFramePr>
        <p:xfrm>
          <a:off x="1945577" y="4184969"/>
          <a:ext cx="3000000" cy="3000000"/>
        </p:xfrm>
        <a:graphic>
          <a:graphicData uri="http://schemas.openxmlformats.org/drawingml/2006/table">
            <a:tbl>
              <a:tblPr>
                <a:noFill/>
                <a:tableStyleId>{1223B764-F223-4FCE-9519-C7F1BB71A7D2}</a:tableStyleId>
              </a:tblPr>
              <a:tblGrid>
                <a:gridCol w="465450"/>
                <a:gridCol w="571850"/>
                <a:gridCol w="961025"/>
              </a:tblGrid>
              <a:tr h="2309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STT</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Tên</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Số điện thoại</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1</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Aiden</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999-1234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2</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Oliver</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888-1234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3</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Sophia</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777-1234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Mia</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666-1234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75400">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ZoE</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cap="none" strike="noStrike">
                          <a:solidFill>
                            <a:srgbClr val="3F3F3F"/>
                          </a:solidFill>
                          <a:latin typeface="Arial"/>
                          <a:ea typeface="Arial"/>
                          <a:cs typeface="Arial"/>
                          <a:sym typeface="Arial"/>
                        </a:rPr>
                        <a:t>555-1234</a:t>
                      </a:r>
                      <a:endParaRPr sz="1000" u="none" cap="none" strike="noStrike">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496" name="Google Shape;496;p19"/>
          <p:cNvSpPr/>
          <p:nvPr/>
        </p:nvSpPr>
        <p:spPr>
          <a:xfrm>
            <a:off x="4174998" y="3819446"/>
            <a:ext cx="801705" cy="19237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Thực thể</a:t>
            </a:r>
            <a:endParaRPr sz="1200">
              <a:solidFill>
                <a:srgbClr val="1F45BC"/>
              </a:solidFill>
              <a:latin typeface="Arial"/>
              <a:ea typeface="Arial"/>
              <a:cs typeface="Arial"/>
              <a:sym typeface="Arial"/>
            </a:endParaRPr>
          </a:p>
        </p:txBody>
      </p:sp>
      <p:sp>
        <p:nvSpPr>
          <p:cNvPr id="497" name="Google Shape;497;p19"/>
          <p:cNvSpPr/>
          <p:nvPr/>
        </p:nvSpPr>
        <p:spPr>
          <a:xfrm>
            <a:off x="5774244" y="3717033"/>
            <a:ext cx="873691" cy="40228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Sản phẩm</a:t>
            </a:r>
            <a:endParaRPr sz="1100">
              <a:solidFill>
                <a:srgbClr val="1F45BC"/>
              </a:solidFill>
              <a:latin typeface="Arial"/>
              <a:ea typeface="Arial"/>
              <a:cs typeface="Arial"/>
              <a:sym typeface="Arial"/>
            </a:endParaRPr>
          </a:p>
        </p:txBody>
      </p:sp>
      <p:sp>
        <p:nvSpPr>
          <p:cNvPr id="498" name="Google Shape;498;p19"/>
          <p:cNvSpPr/>
          <p:nvPr/>
        </p:nvSpPr>
        <p:spPr>
          <a:xfrm>
            <a:off x="2381508" y="3717033"/>
            <a:ext cx="973721" cy="40228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Thành viên</a:t>
            </a:r>
            <a:endParaRPr sz="1100">
              <a:solidFill>
                <a:srgbClr val="1F45BC"/>
              </a:solidFill>
              <a:latin typeface="Arial"/>
              <a:ea typeface="Arial"/>
              <a:cs typeface="Arial"/>
              <a:sym typeface="Arial"/>
            </a:endParaRPr>
          </a:p>
        </p:txBody>
      </p:sp>
      <p:sp>
        <p:nvSpPr>
          <p:cNvPr id="499" name="Google Shape;499;p19"/>
          <p:cNvSpPr/>
          <p:nvPr/>
        </p:nvSpPr>
        <p:spPr>
          <a:xfrm>
            <a:off x="4174998" y="4784183"/>
            <a:ext cx="801705" cy="3349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Trường hợp</a:t>
            </a:r>
            <a:endParaRPr sz="1200">
              <a:solidFill>
                <a:srgbClr val="1F45BC"/>
              </a:solidFill>
              <a:latin typeface="Arial"/>
              <a:ea typeface="Arial"/>
              <a:cs typeface="Arial"/>
              <a:sym typeface="Arial"/>
            </a:endParaRPr>
          </a:p>
        </p:txBody>
      </p:sp>
      <p:sp>
        <p:nvSpPr>
          <p:cNvPr id="500" name="Google Shape;500;p19"/>
          <p:cNvSpPr/>
          <p:nvPr/>
        </p:nvSpPr>
        <p:spPr>
          <a:xfrm>
            <a:off x="7397038" y="4181292"/>
            <a:ext cx="1108786" cy="2388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Loại thực thể</a:t>
            </a:r>
            <a:endParaRPr sz="1200">
              <a:solidFill>
                <a:srgbClr val="1F45BC"/>
              </a:solidFill>
              <a:latin typeface="Arial"/>
              <a:ea typeface="Arial"/>
              <a:cs typeface="Arial"/>
              <a:sym typeface="Arial"/>
            </a:endParaRPr>
          </a:p>
        </p:txBody>
      </p:sp>
      <p:sp>
        <p:nvSpPr>
          <p:cNvPr id="501" name="Google Shape;501;p19"/>
          <p:cNvSpPr/>
          <p:nvPr/>
        </p:nvSpPr>
        <p:spPr>
          <a:xfrm>
            <a:off x="7265945" y="4939050"/>
            <a:ext cx="928513" cy="34782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Tập hợp thực thể</a:t>
            </a:r>
            <a:endParaRPr sz="1200">
              <a:solidFill>
                <a:srgbClr val="1F45BC"/>
              </a:solidFill>
              <a:latin typeface="Arial"/>
              <a:ea typeface="Arial"/>
              <a:cs typeface="Arial"/>
              <a:sym typeface="Arial"/>
            </a:endParaRPr>
          </a:p>
        </p:txBody>
      </p:sp>
      <p:sp>
        <p:nvSpPr>
          <p:cNvPr id="502" name="Google Shape;502;p19"/>
          <p:cNvSpPr/>
          <p:nvPr/>
        </p:nvSpPr>
        <p:spPr>
          <a:xfrm>
            <a:off x="2273643" y="6017461"/>
            <a:ext cx="1081585" cy="2582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Thuộc tính</a:t>
            </a:r>
            <a:endParaRPr sz="1200">
              <a:solidFill>
                <a:srgbClr val="1F45BC"/>
              </a:solidFill>
              <a:latin typeface="Arial"/>
              <a:ea typeface="Arial"/>
              <a:cs typeface="Arial"/>
              <a:sym typeface="Arial"/>
            </a:endParaRPr>
          </a:p>
        </p:txBody>
      </p:sp>
      <p:cxnSp>
        <p:nvCxnSpPr>
          <p:cNvPr id="503" name="Google Shape;503;p19"/>
          <p:cNvCxnSpPr>
            <a:stCxn id="502" idx="0"/>
          </p:cNvCxnSpPr>
          <p:nvPr/>
        </p:nvCxnSpPr>
        <p:spPr>
          <a:xfrm flipH="1" rot="10800000">
            <a:off x="2814436" y="5805661"/>
            <a:ext cx="900" cy="211800"/>
          </a:xfrm>
          <a:prstGeom prst="straightConnector1">
            <a:avLst/>
          </a:prstGeom>
          <a:noFill/>
          <a:ln cap="flat" cmpd="sng" w="9525">
            <a:solidFill>
              <a:srgbClr val="1F45BC"/>
            </a:solidFill>
            <a:prstDash val="solid"/>
            <a:miter lim="800000"/>
            <a:headEnd len="sm" w="sm" type="none"/>
            <a:tailEnd len="med" w="med" type="triangle"/>
          </a:ln>
        </p:spPr>
      </p:cxnSp>
      <p:cxnSp>
        <p:nvCxnSpPr>
          <p:cNvPr id="504" name="Google Shape;504;p19"/>
          <p:cNvCxnSpPr>
            <a:stCxn id="502" idx="0"/>
          </p:cNvCxnSpPr>
          <p:nvPr/>
        </p:nvCxnSpPr>
        <p:spPr>
          <a:xfrm flipH="1" rot="10800000">
            <a:off x="2814436" y="5871361"/>
            <a:ext cx="602100" cy="146100"/>
          </a:xfrm>
          <a:prstGeom prst="straightConnector1">
            <a:avLst/>
          </a:prstGeom>
          <a:noFill/>
          <a:ln cap="flat" cmpd="sng" w="9525">
            <a:solidFill>
              <a:srgbClr val="1F45BC"/>
            </a:solidFill>
            <a:prstDash val="solid"/>
            <a:miter lim="800000"/>
            <a:headEnd len="sm" w="sm" type="none"/>
            <a:tailEnd len="med" w="med" type="triangle"/>
          </a:ln>
        </p:spPr>
      </p:cxnSp>
      <p:cxnSp>
        <p:nvCxnSpPr>
          <p:cNvPr id="505" name="Google Shape;505;p19"/>
          <p:cNvCxnSpPr>
            <a:stCxn id="502" idx="0"/>
          </p:cNvCxnSpPr>
          <p:nvPr/>
        </p:nvCxnSpPr>
        <p:spPr>
          <a:xfrm rot="10800000">
            <a:off x="2214436" y="5871361"/>
            <a:ext cx="600000" cy="146100"/>
          </a:xfrm>
          <a:prstGeom prst="straightConnector1">
            <a:avLst/>
          </a:prstGeom>
          <a:noFill/>
          <a:ln cap="flat" cmpd="sng" w="9525">
            <a:solidFill>
              <a:srgbClr val="1F45BC"/>
            </a:solidFill>
            <a:prstDash val="solid"/>
            <a:miter lim="800000"/>
            <a:headEnd len="sm" w="sm" type="none"/>
            <a:tailEnd len="med" w="med" type="triangle"/>
          </a:ln>
        </p:spPr>
      </p:cxnSp>
      <p:sp>
        <p:nvSpPr>
          <p:cNvPr id="506" name="Google Shape;506;p19"/>
          <p:cNvSpPr/>
          <p:nvPr/>
        </p:nvSpPr>
        <p:spPr>
          <a:xfrm>
            <a:off x="5585254" y="6017461"/>
            <a:ext cx="1062681" cy="2582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Thuộc tính</a:t>
            </a:r>
            <a:endParaRPr sz="1200">
              <a:solidFill>
                <a:srgbClr val="1F45BC"/>
              </a:solidFill>
              <a:latin typeface="Arial"/>
              <a:ea typeface="Arial"/>
              <a:cs typeface="Arial"/>
              <a:sym typeface="Arial"/>
            </a:endParaRPr>
          </a:p>
        </p:txBody>
      </p:sp>
      <p:cxnSp>
        <p:nvCxnSpPr>
          <p:cNvPr id="507" name="Google Shape;507;p19"/>
          <p:cNvCxnSpPr>
            <a:stCxn id="506" idx="0"/>
          </p:cNvCxnSpPr>
          <p:nvPr/>
        </p:nvCxnSpPr>
        <p:spPr>
          <a:xfrm flipH="1" rot="10800000">
            <a:off x="6116595" y="5805661"/>
            <a:ext cx="6300" cy="211800"/>
          </a:xfrm>
          <a:prstGeom prst="straightConnector1">
            <a:avLst/>
          </a:prstGeom>
          <a:noFill/>
          <a:ln cap="flat" cmpd="sng" w="9525">
            <a:solidFill>
              <a:srgbClr val="1F45BC"/>
            </a:solidFill>
            <a:prstDash val="solid"/>
            <a:miter lim="800000"/>
            <a:headEnd len="sm" w="sm" type="none"/>
            <a:tailEnd len="med" w="med" type="triangle"/>
          </a:ln>
        </p:spPr>
      </p:cxnSp>
      <p:cxnSp>
        <p:nvCxnSpPr>
          <p:cNvPr id="508" name="Google Shape;508;p19"/>
          <p:cNvCxnSpPr>
            <a:stCxn id="506" idx="0"/>
          </p:cNvCxnSpPr>
          <p:nvPr/>
        </p:nvCxnSpPr>
        <p:spPr>
          <a:xfrm flipH="1" rot="10800000">
            <a:off x="6116594" y="5817961"/>
            <a:ext cx="671700" cy="199500"/>
          </a:xfrm>
          <a:prstGeom prst="straightConnector1">
            <a:avLst/>
          </a:prstGeom>
          <a:noFill/>
          <a:ln cap="flat" cmpd="sng" w="9525">
            <a:solidFill>
              <a:srgbClr val="1F45BC"/>
            </a:solidFill>
            <a:prstDash val="solid"/>
            <a:miter lim="800000"/>
            <a:headEnd len="sm" w="sm" type="none"/>
            <a:tailEnd len="med" w="med" type="triangle"/>
          </a:ln>
        </p:spPr>
      </p:cxnSp>
      <p:cxnSp>
        <p:nvCxnSpPr>
          <p:cNvPr id="509" name="Google Shape;509;p19"/>
          <p:cNvCxnSpPr>
            <a:stCxn id="506" idx="0"/>
          </p:cNvCxnSpPr>
          <p:nvPr/>
        </p:nvCxnSpPr>
        <p:spPr>
          <a:xfrm rot="10800000">
            <a:off x="5478795" y="5817961"/>
            <a:ext cx="637800" cy="199500"/>
          </a:xfrm>
          <a:prstGeom prst="straightConnector1">
            <a:avLst/>
          </a:prstGeom>
          <a:noFill/>
          <a:ln cap="flat" cmpd="sng" w="9525">
            <a:solidFill>
              <a:srgbClr val="1F45BC"/>
            </a:solidFill>
            <a:prstDash val="solid"/>
            <a:miter lim="800000"/>
            <a:headEnd len="sm" w="sm" type="none"/>
            <a:tailEnd len="med" w="med" type="triangle"/>
          </a:ln>
        </p:spPr>
      </p:cxnSp>
      <p:cxnSp>
        <p:nvCxnSpPr>
          <p:cNvPr id="510" name="Google Shape;510;p19"/>
          <p:cNvCxnSpPr>
            <a:stCxn id="496" idx="3"/>
            <a:endCxn id="497" idx="1"/>
          </p:cNvCxnSpPr>
          <p:nvPr/>
        </p:nvCxnSpPr>
        <p:spPr>
          <a:xfrm>
            <a:off x="4976703" y="3915632"/>
            <a:ext cx="797400" cy="2400"/>
          </a:xfrm>
          <a:prstGeom prst="straightConnector1">
            <a:avLst/>
          </a:prstGeom>
          <a:noFill/>
          <a:ln cap="flat" cmpd="sng" w="9525">
            <a:solidFill>
              <a:srgbClr val="1F45BC"/>
            </a:solidFill>
            <a:prstDash val="solid"/>
            <a:miter lim="800000"/>
            <a:headEnd len="sm" w="sm" type="none"/>
            <a:tailEnd len="med" w="med" type="triangle"/>
          </a:ln>
        </p:spPr>
      </p:cxnSp>
      <p:cxnSp>
        <p:nvCxnSpPr>
          <p:cNvPr id="511" name="Google Shape;511;p19"/>
          <p:cNvCxnSpPr>
            <a:stCxn id="496" idx="1"/>
            <a:endCxn id="498" idx="3"/>
          </p:cNvCxnSpPr>
          <p:nvPr/>
        </p:nvCxnSpPr>
        <p:spPr>
          <a:xfrm flipH="1">
            <a:off x="3355098" y="3915632"/>
            <a:ext cx="819900" cy="2400"/>
          </a:xfrm>
          <a:prstGeom prst="straightConnector1">
            <a:avLst/>
          </a:prstGeom>
          <a:noFill/>
          <a:ln cap="flat" cmpd="sng" w="9525">
            <a:solidFill>
              <a:srgbClr val="1F45BC"/>
            </a:solidFill>
            <a:prstDash val="solid"/>
            <a:miter lim="800000"/>
            <a:headEnd len="sm" w="sm" type="none"/>
            <a:tailEnd len="med" w="med" type="triangle"/>
          </a:ln>
        </p:spPr>
      </p:cxnSp>
      <p:grpSp>
        <p:nvGrpSpPr>
          <p:cNvPr id="512" name="Google Shape;512;p19"/>
          <p:cNvGrpSpPr/>
          <p:nvPr/>
        </p:nvGrpSpPr>
        <p:grpSpPr>
          <a:xfrm>
            <a:off x="3993498" y="4516077"/>
            <a:ext cx="181500" cy="1118400"/>
            <a:chOff x="3955398" y="4516077"/>
            <a:chExt cx="181500" cy="1118400"/>
          </a:xfrm>
        </p:grpSpPr>
        <p:cxnSp>
          <p:nvCxnSpPr>
            <p:cNvPr id="513" name="Google Shape;513;p19"/>
            <p:cNvCxnSpPr>
              <a:stCxn id="499" idx="1"/>
            </p:cNvCxnSpPr>
            <p:nvPr/>
          </p:nvCxnSpPr>
          <p:spPr>
            <a:xfrm rot="10800000">
              <a:off x="3955398" y="4516077"/>
              <a:ext cx="181500" cy="435600"/>
            </a:xfrm>
            <a:prstGeom prst="straightConnector1">
              <a:avLst/>
            </a:prstGeom>
            <a:noFill/>
            <a:ln cap="flat" cmpd="sng" w="9525">
              <a:solidFill>
                <a:srgbClr val="1F45BC"/>
              </a:solidFill>
              <a:prstDash val="solid"/>
              <a:miter lim="800000"/>
              <a:headEnd len="sm" w="sm" type="none"/>
              <a:tailEnd len="med" w="med" type="triangle"/>
            </a:ln>
          </p:spPr>
        </p:cxnSp>
        <p:cxnSp>
          <p:nvCxnSpPr>
            <p:cNvPr id="514" name="Google Shape;514;p19"/>
            <p:cNvCxnSpPr>
              <a:stCxn id="499" idx="1"/>
            </p:cNvCxnSpPr>
            <p:nvPr/>
          </p:nvCxnSpPr>
          <p:spPr>
            <a:xfrm flipH="1">
              <a:off x="3975498" y="4951677"/>
              <a:ext cx="161400" cy="682800"/>
            </a:xfrm>
            <a:prstGeom prst="straightConnector1">
              <a:avLst/>
            </a:prstGeom>
            <a:noFill/>
            <a:ln cap="flat" cmpd="sng" w="9525">
              <a:solidFill>
                <a:srgbClr val="1F45BC"/>
              </a:solidFill>
              <a:prstDash val="solid"/>
              <a:miter lim="800000"/>
              <a:headEnd len="sm" w="sm" type="none"/>
              <a:tailEnd len="med" w="med" type="triangle"/>
            </a:ln>
          </p:spPr>
        </p:cxnSp>
        <p:cxnSp>
          <p:nvCxnSpPr>
            <p:cNvPr id="515" name="Google Shape;515;p19"/>
            <p:cNvCxnSpPr>
              <a:stCxn id="499" idx="1"/>
            </p:cNvCxnSpPr>
            <p:nvPr/>
          </p:nvCxnSpPr>
          <p:spPr>
            <a:xfrm rot="10800000">
              <a:off x="3955398" y="4783077"/>
              <a:ext cx="181500" cy="168600"/>
            </a:xfrm>
            <a:prstGeom prst="straightConnector1">
              <a:avLst/>
            </a:prstGeom>
            <a:noFill/>
            <a:ln cap="flat" cmpd="sng" w="9525">
              <a:solidFill>
                <a:srgbClr val="1F45BC"/>
              </a:solidFill>
              <a:prstDash val="solid"/>
              <a:miter lim="800000"/>
              <a:headEnd len="sm" w="sm" type="none"/>
              <a:tailEnd len="med" w="med" type="triangle"/>
            </a:ln>
          </p:spPr>
        </p:cxnSp>
        <p:cxnSp>
          <p:nvCxnSpPr>
            <p:cNvPr id="516" name="Google Shape;516;p19"/>
            <p:cNvCxnSpPr>
              <a:stCxn id="499" idx="1"/>
            </p:cNvCxnSpPr>
            <p:nvPr/>
          </p:nvCxnSpPr>
          <p:spPr>
            <a:xfrm flipH="1">
              <a:off x="3955398" y="4951677"/>
              <a:ext cx="181500" cy="387300"/>
            </a:xfrm>
            <a:prstGeom prst="straightConnector1">
              <a:avLst/>
            </a:prstGeom>
            <a:noFill/>
            <a:ln cap="flat" cmpd="sng" w="9525">
              <a:solidFill>
                <a:srgbClr val="1F45BC"/>
              </a:solidFill>
              <a:prstDash val="solid"/>
              <a:miter lim="800000"/>
              <a:headEnd len="sm" w="sm" type="none"/>
              <a:tailEnd len="med" w="med" type="triangle"/>
            </a:ln>
          </p:spPr>
        </p:cxnSp>
        <p:cxnSp>
          <p:nvCxnSpPr>
            <p:cNvPr id="517" name="Google Shape;517;p19"/>
            <p:cNvCxnSpPr>
              <a:stCxn id="499" idx="1"/>
            </p:cNvCxnSpPr>
            <p:nvPr/>
          </p:nvCxnSpPr>
          <p:spPr>
            <a:xfrm flipH="1">
              <a:off x="3955398" y="4951677"/>
              <a:ext cx="181500" cy="138600"/>
            </a:xfrm>
            <a:prstGeom prst="straightConnector1">
              <a:avLst/>
            </a:prstGeom>
            <a:noFill/>
            <a:ln cap="flat" cmpd="sng" w="9525">
              <a:solidFill>
                <a:srgbClr val="1F45BC"/>
              </a:solidFill>
              <a:prstDash val="solid"/>
              <a:miter lim="800000"/>
              <a:headEnd len="sm" w="sm" type="none"/>
              <a:tailEnd len="med" w="med" type="triangle"/>
            </a:ln>
          </p:spPr>
        </p:cxnSp>
      </p:grpSp>
      <p:grpSp>
        <p:nvGrpSpPr>
          <p:cNvPr id="518" name="Google Shape;518;p19"/>
          <p:cNvGrpSpPr/>
          <p:nvPr/>
        </p:nvGrpSpPr>
        <p:grpSpPr>
          <a:xfrm>
            <a:off x="4957451" y="4517238"/>
            <a:ext cx="195606" cy="1118466"/>
            <a:chOff x="4957451" y="4642457"/>
            <a:chExt cx="195606" cy="1118466"/>
          </a:xfrm>
        </p:grpSpPr>
        <p:cxnSp>
          <p:nvCxnSpPr>
            <p:cNvPr id="519" name="Google Shape;519;p19"/>
            <p:cNvCxnSpPr/>
            <p:nvPr/>
          </p:nvCxnSpPr>
          <p:spPr>
            <a:xfrm flipH="1" rot="10800000">
              <a:off x="4957451" y="4642457"/>
              <a:ext cx="195606" cy="448550"/>
            </a:xfrm>
            <a:prstGeom prst="straightConnector1">
              <a:avLst/>
            </a:prstGeom>
            <a:noFill/>
            <a:ln cap="flat" cmpd="sng" w="9525">
              <a:solidFill>
                <a:srgbClr val="1F45BC"/>
              </a:solidFill>
              <a:prstDash val="solid"/>
              <a:miter lim="800000"/>
              <a:headEnd len="sm" w="sm" type="none"/>
              <a:tailEnd len="med" w="med" type="triangle"/>
            </a:ln>
          </p:spPr>
        </p:cxnSp>
        <p:cxnSp>
          <p:nvCxnSpPr>
            <p:cNvPr id="520" name="Google Shape;520;p19"/>
            <p:cNvCxnSpPr/>
            <p:nvPr/>
          </p:nvCxnSpPr>
          <p:spPr>
            <a:xfrm>
              <a:off x="4957451" y="5091007"/>
              <a:ext cx="173696" cy="669916"/>
            </a:xfrm>
            <a:prstGeom prst="straightConnector1">
              <a:avLst/>
            </a:prstGeom>
            <a:noFill/>
            <a:ln cap="flat" cmpd="sng" w="9525">
              <a:solidFill>
                <a:srgbClr val="1F45BC"/>
              </a:solidFill>
              <a:prstDash val="solid"/>
              <a:miter lim="800000"/>
              <a:headEnd len="sm" w="sm" type="none"/>
              <a:tailEnd len="med" w="med" type="triangle"/>
            </a:ln>
          </p:spPr>
        </p:cxnSp>
        <p:cxnSp>
          <p:nvCxnSpPr>
            <p:cNvPr id="521" name="Google Shape;521;p19"/>
            <p:cNvCxnSpPr/>
            <p:nvPr/>
          </p:nvCxnSpPr>
          <p:spPr>
            <a:xfrm flipH="1" rot="10800000">
              <a:off x="4957451" y="4909402"/>
              <a:ext cx="195606" cy="181605"/>
            </a:xfrm>
            <a:prstGeom prst="straightConnector1">
              <a:avLst/>
            </a:prstGeom>
            <a:noFill/>
            <a:ln cap="flat" cmpd="sng" w="9525">
              <a:solidFill>
                <a:srgbClr val="1F45BC"/>
              </a:solidFill>
              <a:prstDash val="solid"/>
              <a:miter lim="800000"/>
              <a:headEnd len="sm" w="sm" type="none"/>
              <a:tailEnd len="med" w="med" type="triangle"/>
            </a:ln>
          </p:spPr>
        </p:cxnSp>
        <p:cxnSp>
          <p:nvCxnSpPr>
            <p:cNvPr id="522" name="Google Shape;522;p19"/>
            <p:cNvCxnSpPr/>
            <p:nvPr/>
          </p:nvCxnSpPr>
          <p:spPr>
            <a:xfrm>
              <a:off x="4957451" y="5091007"/>
              <a:ext cx="195606" cy="374432"/>
            </a:xfrm>
            <a:prstGeom prst="straightConnector1">
              <a:avLst/>
            </a:prstGeom>
            <a:noFill/>
            <a:ln cap="flat" cmpd="sng" w="9525">
              <a:solidFill>
                <a:srgbClr val="1F45BC"/>
              </a:solidFill>
              <a:prstDash val="solid"/>
              <a:miter lim="800000"/>
              <a:headEnd len="sm" w="sm" type="none"/>
              <a:tailEnd len="med" w="med" type="triangle"/>
            </a:ln>
          </p:spPr>
        </p:cxnSp>
        <p:cxnSp>
          <p:nvCxnSpPr>
            <p:cNvPr id="523" name="Google Shape;523;p19"/>
            <p:cNvCxnSpPr/>
            <p:nvPr/>
          </p:nvCxnSpPr>
          <p:spPr>
            <a:xfrm>
              <a:off x="4957451" y="5091007"/>
              <a:ext cx="195606" cy="125654"/>
            </a:xfrm>
            <a:prstGeom prst="straightConnector1">
              <a:avLst/>
            </a:prstGeom>
            <a:noFill/>
            <a:ln cap="flat" cmpd="sng" w="9525">
              <a:solidFill>
                <a:srgbClr val="1F45BC"/>
              </a:solidFill>
              <a:prstDash val="solid"/>
              <a:miter lim="800000"/>
              <a:headEnd len="sm" w="sm" type="none"/>
              <a:tailEnd len="med" w="med" type="triangle"/>
            </a:ln>
          </p:spPr>
        </p:cxnSp>
      </p:grpSp>
      <p:cxnSp>
        <p:nvCxnSpPr>
          <p:cNvPr id="524" name="Google Shape;524;p19"/>
          <p:cNvCxnSpPr>
            <a:stCxn id="500" idx="1"/>
          </p:cNvCxnSpPr>
          <p:nvPr/>
        </p:nvCxnSpPr>
        <p:spPr>
          <a:xfrm rot="10800000">
            <a:off x="7199638" y="4292305"/>
            <a:ext cx="197400" cy="8400"/>
          </a:xfrm>
          <a:prstGeom prst="straightConnector1">
            <a:avLst/>
          </a:prstGeom>
          <a:noFill/>
          <a:ln cap="flat" cmpd="sng" w="9525">
            <a:solidFill>
              <a:srgbClr val="1F45BC"/>
            </a:solidFill>
            <a:prstDash val="solid"/>
            <a:miter lim="800000"/>
            <a:headEnd len="sm" w="sm" type="none"/>
            <a:tailEnd len="med" w="med" type="triangle"/>
          </a:ln>
        </p:spPr>
      </p:cxn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2" name="Shape 3182"/>
        <p:cNvGrpSpPr/>
        <p:nvPr/>
      </p:nvGrpSpPr>
      <p:grpSpPr>
        <a:xfrm>
          <a:off x="0" y="0"/>
          <a:ext cx="0" cy="0"/>
          <a:chOff x="0" y="0"/>
          <a:chExt cx="0" cy="0"/>
        </a:xfrm>
      </p:grpSpPr>
      <p:sp>
        <p:nvSpPr>
          <p:cNvPr id="3183" name="Google Shape;3183;p19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184" name="Google Shape;3184;p19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Joins (nối)</a:t>
            </a:r>
            <a:endParaRPr/>
          </a:p>
        </p:txBody>
      </p:sp>
      <p:sp>
        <p:nvSpPr>
          <p:cNvPr id="3185" name="Google Shape;3185;p19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186" name="Google Shape;3186;p190"/>
          <p:cNvSpPr txBox="1"/>
          <p:nvPr>
            <p:ph idx="4" type="body"/>
          </p:nvPr>
        </p:nvSpPr>
        <p:spPr>
          <a:xfrm>
            <a:off x="535872" y="2226568"/>
            <a:ext cx="512197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kết hợp các bản ghi từ hai hoặc nhiều bảng trong cơ sở dữ liệu, chúng tôi sử dụng mệnh đề JOIN</a:t>
            </a:r>
            <a:endParaRPr/>
          </a:p>
          <a:p>
            <a:pPr indent="-177800" lvl="0" marL="177800" rtl="0" algn="l">
              <a:lnSpc>
                <a:spcPct val="128571"/>
              </a:lnSpc>
              <a:spcBef>
                <a:spcPts val="1000"/>
              </a:spcBef>
              <a:spcAft>
                <a:spcPts val="0"/>
              </a:spcAft>
              <a:buClr>
                <a:srgbClr val="262626"/>
              </a:buClr>
              <a:buSzPts val="1400"/>
              <a:buFont typeface="Arial"/>
              <a:buChar char="•"/>
            </a:pPr>
            <a:r>
              <a:rPr lang="en-US"/>
              <a:t>Hive và Impala hỗ trợ một số kiểu thao tác kết nối</a:t>
            </a:r>
            <a:endParaRPr/>
          </a:p>
          <a:p>
            <a:pPr indent="-182563" lvl="1" marL="360363" rtl="0" algn="l">
              <a:lnSpc>
                <a:spcPct val="128571"/>
              </a:lnSpc>
              <a:spcBef>
                <a:spcPts val="200"/>
              </a:spcBef>
              <a:spcAft>
                <a:spcPts val="0"/>
              </a:spcAft>
              <a:buClr>
                <a:srgbClr val="262626"/>
              </a:buClr>
              <a:buSzPts val="1040"/>
              <a:buChar char="•"/>
            </a:pPr>
            <a:r>
              <a:rPr lang="en-US"/>
              <a:t>Về cơ bản có 4 kiểu Join</a:t>
            </a:r>
            <a:br>
              <a:rPr lang="en-US"/>
            </a:br>
            <a:r>
              <a:rPr lang="en-US" sz="1400">
                <a:latin typeface="Arial"/>
                <a:ea typeface="Arial"/>
                <a:cs typeface="Arial"/>
                <a:sym typeface="Arial"/>
              </a:rPr>
              <a:t>INNER JOIN </a:t>
            </a:r>
            <a:br>
              <a:rPr lang="en-US" sz="1400">
                <a:latin typeface="Arial"/>
                <a:ea typeface="Arial"/>
                <a:cs typeface="Arial"/>
                <a:sym typeface="Arial"/>
              </a:rPr>
            </a:br>
            <a:r>
              <a:rPr lang="en-US" sz="1400">
                <a:latin typeface="Arial"/>
                <a:ea typeface="Arial"/>
                <a:cs typeface="Arial"/>
                <a:sym typeface="Arial"/>
              </a:rPr>
              <a:t>LEFT OUTER JOIN</a:t>
            </a:r>
            <a:br>
              <a:rPr lang="en-US" sz="1400">
                <a:latin typeface="Arial"/>
                <a:ea typeface="Arial"/>
                <a:cs typeface="Arial"/>
                <a:sym typeface="Arial"/>
              </a:rPr>
            </a:br>
            <a:r>
              <a:rPr lang="en-US" sz="1400">
                <a:latin typeface="Arial"/>
                <a:ea typeface="Arial"/>
                <a:cs typeface="Arial"/>
                <a:sym typeface="Arial"/>
              </a:rPr>
              <a:t>RIGHT OUTER JOIN</a:t>
            </a:r>
            <a:br>
              <a:rPr lang="en-US" sz="1400">
                <a:latin typeface="Arial"/>
                <a:ea typeface="Arial"/>
                <a:cs typeface="Arial"/>
                <a:sym typeface="Arial"/>
              </a:rPr>
            </a:br>
            <a:r>
              <a:rPr lang="en-US" sz="1400">
                <a:latin typeface="Arial"/>
                <a:ea typeface="Arial"/>
                <a:cs typeface="Arial"/>
                <a:sym typeface="Arial"/>
              </a:rPr>
              <a:t>FULL OUTER JOIN</a:t>
            </a:r>
            <a:endParaRPr/>
          </a:p>
          <a:p>
            <a:pPr indent="0" lvl="1" marL="177800" rtl="0" algn="l">
              <a:lnSpc>
                <a:spcPct val="128571"/>
              </a:lnSpc>
              <a:spcBef>
                <a:spcPts val="200"/>
              </a:spcBef>
              <a:spcAft>
                <a:spcPts val="0"/>
              </a:spcAft>
              <a:buClr>
                <a:srgbClr val="262626"/>
              </a:buClr>
              <a:buSzPts val="1120"/>
              <a:buNone/>
            </a:pPr>
            <a:r>
              <a:t/>
            </a:r>
            <a:endParaRPr sz="1400">
              <a:latin typeface="Arial"/>
              <a:ea typeface="Arial"/>
              <a:cs typeface="Arial"/>
              <a:sym typeface="Arial"/>
            </a:endParaRPr>
          </a:p>
          <a:p>
            <a:pPr indent="0" lvl="1" marL="177800" rtl="0" algn="l">
              <a:lnSpc>
                <a:spcPct val="128571"/>
              </a:lnSpc>
              <a:spcBef>
                <a:spcPts val="200"/>
              </a:spcBef>
              <a:spcAft>
                <a:spcPts val="0"/>
              </a:spcAft>
              <a:buClr>
                <a:srgbClr val="262626"/>
              </a:buClr>
              <a:buSzPts val="1120"/>
              <a:buNone/>
            </a:pPr>
            <a:r>
              <a:t/>
            </a:r>
            <a:endParaRPr sz="1400">
              <a:latin typeface="Arial"/>
              <a:ea typeface="Arial"/>
              <a:cs typeface="Arial"/>
              <a:sym typeface="Arial"/>
            </a:endParaRPr>
          </a:p>
          <a:p>
            <a:pPr indent="-177800" lvl="0" marL="177800" rtl="0" algn="l">
              <a:lnSpc>
                <a:spcPct val="128571"/>
              </a:lnSpc>
              <a:spcBef>
                <a:spcPts val="1000"/>
              </a:spcBef>
              <a:spcAft>
                <a:spcPts val="0"/>
              </a:spcAft>
              <a:buClr>
                <a:srgbClr val="262626"/>
              </a:buClr>
              <a:buSzPts val="1400"/>
              <a:buFont typeface="Arial"/>
              <a:buChar char="•"/>
            </a:pPr>
            <a:r>
              <a:rPr lang="en-US"/>
              <a:t>Cú pháp </a:t>
            </a:r>
            <a:r>
              <a:rPr lang="en-US">
                <a:latin typeface="Arial"/>
                <a:ea typeface="Arial"/>
                <a:cs typeface="Arial"/>
                <a:sym typeface="Arial"/>
              </a:rPr>
              <a:t>JOIN</a:t>
            </a:r>
            <a:endParaRPr/>
          </a:p>
          <a:p>
            <a:pPr indent="0" lvl="1" marL="177800" rtl="0" algn="l">
              <a:lnSpc>
                <a:spcPct val="128571"/>
              </a:lnSpc>
              <a:spcBef>
                <a:spcPts val="200"/>
              </a:spcBef>
              <a:spcAft>
                <a:spcPts val="0"/>
              </a:spcAft>
              <a:buClr>
                <a:srgbClr val="262626"/>
              </a:buClr>
              <a:buSzPts val="1120"/>
              <a:buNone/>
            </a:pPr>
            <a:r>
              <a:t/>
            </a:r>
            <a:endParaRPr sz="1400">
              <a:latin typeface="Arial"/>
              <a:ea typeface="Arial"/>
              <a:cs typeface="Arial"/>
              <a:sym typeface="Arial"/>
            </a:endParaRPr>
          </a:p>
        </p:txBody>
      </p:sp>
      <p:grpSp>
        <p:nvGrpSpPr>
          <p:cNvPr id="3187" name="Google Shape;3187;p190"/>
          <p:cNvGrpSpPr/>
          <p:nvPr/>
        </p:nvGrpSpPr>
        <p:grpSpPr>
          <a:xfrm>
            <a:off x="6001056" y="2192490"/>
            <a:ext cx="1420636" cy="1166933"/>
            <a:chOff x="6001056" y="2192490"/>
            <a:chExt cx="1420636" cy="1166933"/>
          </a:xfrm>
        </p:grpSpPr>
        <p:sp>
          <p:nvSpPr>
            <p:cNvPr id="3188" name="Google Shape;3188;p190"/>
            <p:cNvSpPr/>
            <p:nvPr/>
          </p:nvSpPr>
          <p:spPr>
            <a:xfrm>
              <a:off x="6213180" y="2192490"/>
              <a:ext cx="98937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INNER JOIN</a:t>
              </a:r>
              <a:endParaRPr sz="1200">
                <a:solidFill>
                  <a:schemeClr val="dk1"/>
                </a:solidFill>
                <a:latin typeface="Arial"/>
                <a:ea typeface="Arial"/>
                <a:cs typeface="Arial"/>
                <a:sym typeface="Arial"/>
              </a:endParaRPr>
            </a:p>
          </p:txBody>
        </p:sp>
        <p:grpSp>
          <p:nvGrpSpPr>
            <p:cNvPr id="3189" name="Google Shape;3189;p190"/>
            <p:cNvGrpSpPr/>
            <p:nvPr/>
          </p:nvGrpSpPr>
          <p:grpSpPr>
            <a:xfrm>
              <a:off x="6001056" y="2531509"/>
              <a:ext cx="1420636" cy="827914"/>
              <a:chOff x="6302120" y="2994456"/>
              <a:chExt cx="1420636" cy="827914"/>
            </a:xfrm>
          </p:grpSpPr>
          <p:pic>
            <p:nvPicPr>
              <p:cNvPr id="3190" name="Google Shape;3190;p190"/>
              <p:cNvPicPr preferRelativeResize="0"/>
              <p:nvPr/>
            </p:nvPicPr>
            <p:blipFill rotWithShape="1">
              <a:blip r:embed="rId3">
                <a:alphaModFix/>
              </a:blip>
              <a:srcRect b="0" l="0" r="0" t="0"/>
              <a:stretch/>
            </p:blipFill>
            <p:spPr>
              <a:xfrm>
                <a:off x="6302120" y="2994456"/>
                <a:ext cx="1413620" cy="827914"/>
              </a:xfrm>
              <a:prstGeom prst="rect">
                <a:avLst/>
              </a:prstGeom>
              <a:noFill/>
              <a:ln>
                <a:noFill/>
              </a:ln>
            </p:spPr>
          </p:pic>
          <p:grpSp>
            <p:nvGrpSpPr>
              <p:cNvPr id="3191" name="Google Shape;3191;p190"/>
              <p:cNvGrpSpPr/>
              <p:nvPr/>
            </p:nvGrpSpPr>
            <p:grpSpPr>
              <a:xfrm>
                <a:off x="6309237" y="3206070"/>
                <a:ext cx="1413519" cy="404687"/>
                <a:chOff x="6309237" y="3202694"/>
                <a:chExt cx="1413519" cy="404687"/>
              </a:xfrm>
            </p:grpSpPr>
            <p:sp>
              <p:nvSpPr>
                <p:cNvPr id="3192" name="Google Shape;3192;p190"/>
                <p:cNvSpPr/>
                <p:nvPr/>
              </p:nvSpPr>
              <p:spPr>
                <a:xfrm>
                  <a:off x="6309237" y="3207271"/>
                  <a:ext cx="6222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trái</a:t>
                  </a:r>
                  <a:endParaRPr sz="1000">
                    <a:solidFill>
                      <a:schemeClr val="dk1"/>
                    </a:solidFill>
                    <a:latin typeface="Arial"/>
                    <a:ea typeface="Arial"/>
                    <a:cs typeface="Arial"/>
                    <a:sym typeface="Arial"/>
                  </a:endParaRPr>
                </a:p>
              </p:txBody>
            </p:sp>
            <p:sp>
              <p:nvSpPr>
                <p:cNvPr id="3193" name="Google Shape;3193;p190"/>
                <p:cNvSpPr/>
                <p:nvPr/>
              </p:nvSpPr>
              <p:spPr>
                <a:xfrm>
                  <a:off x="7053983" y="3202694"/>
                  <a:ext cx="66877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phải</a:t>
                  </a:r>
                  <a:endParaRPr sz="1000">
                    <a:solidFill>
                      <a:schemeClr val="dk1"/>
                    </a:solidFill>
                    <a:latin typeface="Arial"/>
                    <a:ea typeface="Arial"/>
                    <a:cs typeface="Arial"/>
                    <a:sym typeface="Arial"/>
                  </a:endParaRPr>
                </a:p>
              </p:txBody>
            </p:sp>
          </p:grpSp>
        </p:grpSp>
      </p:grpSp>
      <p:grpSp>
        <p:nvGrpSpPr>
          <p:cNvPr id="3194" name="Google Shape;3194;p190"/>
          <p:cNvGrpSpPr/>
          <p:nvPr/>
        </p:nvGrpSpPr>
        <p:grpSpPr>
          <a:xfrm>
            <a:off x="7562126" y="2192490"/>
            <a:ext cx="1422238" cy="1166933"/>
            <a:chOff x="7562126" y="2192490"/>
            <a:chExt cx="1422238" cy="1166933"/>
          </a:xfrm>
        </p:grpSpPr>
        <p:sp>
          <p:nvSpPr>
            <p:cNvPr id="3195" name="Google Shape;3195;p190"/>
            <p:cNvSpPr/>
            <p:nvPr/>
          </p:nvSpPr>
          <p:spPr>
            <a:xfrm>
              <a:off x="7823141" y="2192490"/>
              <a:ext cx="89159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FULL JOIN</a:t>
              </a:r>
              <a:endParaRPr sz="1200">
                <a:solidFill>
                  <a:schemeClr val="dk1"/>
                </a:solidFill>
                <a:latin typeface="Arial"/>
                <a:ea typeface="Arial"/>
                <a:cs typeface="Arial"/>
                <a:sym typeface="Arial"/>
              </a:endParaRPr>
            </a:p>
          </p:txBody>
        </p:sp>
        <p:grpSp>
          <p:nvGrpSpPr>
            <p:cNvPr id="3196" name="Google Shape;3196;p190"/>
            <p:cNvGrpSpPr/>
            <p:nvPr/>
          </p:nvGrpSpPr>
          <p:grpSpPr>
            <a:xfrm>
              <a:off x="7562126" y="2531509"/>
              <a:ext cx="1422238" cy="827914"/>
              <a:chOff x="7972144" y="2994456"/>
              <a:chExt cx="1422238" cy="827914"/>
            </a:xfrm>
          </p:grpSpPr>
          <p:pic>
            <p:nvPicPr>
              <p:cNvPr id="3197" name="Google Shape;3197;p190"/>
              <p:cNvPicPr preferRelativeResize="0"/>
              <p:nvPr/>
            </p:nvPicPr>
            <p:blipFill rotWithShape="1">
              <a:blip r:embed="rId4">
                <a:alphaModFix/>
              </a:blip>
              <a:srcRect b="0" l="0" r="0" t="0"/>
              <a:stretch/>
            </p:blipFill>
            <p:spPr>
              <a:xfrm>
                <a:off x="7972144" y="2994456"/>
                <a:ext cx="1413620" cy="827914"/>
              </a:xfrm>
              <a:prstGeom prst="rect">
                <a:avLst/>
              </a:prstGeom>
              <a:noFill/>
              <a:ln>
                <a:noFill/>
              </a:ln>
            </p:spPr>
          </p:pic>
          <p:grpSp>
            <p:nvGrpSpPr>
              <p:cNvPr id="3198" name="Google Shape;3198;p190"/>
              <p:cNvGrpSpPr/>
              <p:nvPr/>
            </p:nvGrpSpPr>
            <p:grpSpPr>
              <a:xfrm>
                <a:off x="7980862" y="3206070"/>
                <a:ext cx="1413520" cy="404687"/>
                <a:chOff x="6309235" y="3202694"/>
                <a:chExt cx="1413520" cy="404687"/>
              </a:xfrm>
            </p:grpSpPr>
            <p:sp>
              <p:nvSpPr>
                <p:cNvPr id="3199" name="Google Shape;3199;p190"/>
                <p:cNvSpPr/>
                <p:nvPr/>
              </p:nvSpPr>
              <p:spPr>
                <a:xfrm>
                  <a:off x="6309235" y="3207271"/>
                  <a:ext cx="6222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trái</a:t>
                  </a:r>
                  <a:endParaRPr sz="1000">
                    <a:solidFill>
                      <a:schemeClr val="dk1"/>
                    </a:solidFill>
                    <a:latin typeface="Arial"/>
                    <a:ea typeface="Arial"/>
                    <a:cs typeface="Arial"/>
                    <a:sym typeface="Arial"/>
                  </a:endParaRPr>
                </a:p>
              </p:txBody>
            </p:sp>
            <p:sp>
              <p:nvSpPr>
                <p:cNvPr id="3200" name="Google Shape;3200;p190"/>
                <p:cNvSpPr/>
                <p:nvPr/>
              </p:nvSpPr>
              <p:spPr>
                <a:xfrm>
                  <a:off x="7053981" y="3202694"/>
                  <a:ext cx="6687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phải</a:t>
                  </a:r>
                  <a:endParaRPr sz="1000">
                    <a:solidFill>
                      <a:schemeClr val="dk1"/>
                    </a:solidFill>
                    <a:latin typeface="Arial"/>
                    <a:ea typeface="Arial"/>
                    <a:cs typeface="Arial"/>
                    <a:sym typeface="Arial"/>
                  </a:endParaRPr>
                </a:p>
              </p:txBody>
            </p:sp>
          </p:grpSp>
        </p:grpSp>
      </p:grpSp>
      <p:grpSp>
        <p:nvGrpSpPr>
          <p:cNvPr id="3201" name="Google Shape;3201;p190"/>
          <p:cNvGrpSpPr/>
          <p:nvPr/>
        </p:nvGrpSpPr>
        <p:grpSpPr>
          <a:xfrm>
            <a:off x="6001056" y="3452115"/>
            <a:ext cx="1420635" cy="1152228"/>
            <a:chOff x="6001056" y="3548371"/>
            <a:chExt cx="1420635" cy="1152228"/>
          </a:xfrm>
        </p:grpSpPr>
        <p:sp>
          <p:nvSpPr>
            <p:cNvPr id="3202" name="Google Shape;3202;p190"/>
            <p:cNvSpPr/>
            <p:nvPr/>
          </p:nvSpPr>
          <p:spPr>
            <a:xfrm>
              <a:off x="6270085" y="3548371"/>
              <a:ext cx="87556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LEFT JOIN</a:t>
              </a:r>
              <a:endParaRPr sz="1200">
                <a:solidFill>
                  <a:schemeClr val="dk1"/>
                </a:solidFill>
                <a:latin typeface="Arial"/>
                <a:ea typeface="Arial"/>
                <a:cs typeface="Arial"/>
                <a:sym typeface="Arial"/>
              </a:endParaRPr>
            </a:p>
          </p:txBody>
        </p:sp>
        <p:grpSp>
          <p:nvGrpSpPr>
            <p:cNvPr id="3203" name="Google Shape;3203;p190"/>
            <p:cNvGrpSpPr/>
            <p:nvPr/>
          </p:nvGrpSpPr>
          <p:grpSpPr>
            <a:xfrm>
              <a:off x="6001056" y="3872685"/>
              <a:ext cx="1420635" cy="827914"/>
              <a:chOff x="6302120" y="4569748"/>
              <a:chExt cx="1420635" cy="827914"/>
            </a:xfrm>
          </p:grpSpPr>
          <p:pic>
            <p:nvPicPr>
              <p:cNvPr id="3204" name="Google Shape;3204;p190"/>
              <p:cNvPicPr preferRelativeResize="0"/>
              <p:nvPr/>
            </p:nvPicPr>
            <p:blipFill rotWithShape="1">
              <a:blip r:embed="rId5">
                <a:alphaModFix/>
              </a:blip>
              <a:srcRect b="0" l="0" r="0" t="0"/>
              <a:stretch/>
            </p:blipFill>
            <p:spPr>
              <a:xfrm rot="10800000">
                <a:off x="6302120" y="4569748"/>
                <a:ext cx="1413620" cy="827914"/>
              </a:xfrm>
              <a:prstGeom prst="rect">
                <a:avLst/>
              </a:prstGeom>
              <a:noFill/>
              <a:ln>
                <a:noFill/>
              </a:ln>
            </p:spPr>
          </p:pic>
          <p:grpSp>
            <p:nvGrpSpPr>
              <p:cNvPr id="3205" name="Google Shape;3205;p190"/>
              <p:cNvGrpSpPr/>
              <p:nvPr/>
            </p:nvGrpSpPr>
            <p:grpSpPr>
              <a:xfrm>
                <a:off x="6309235" y="4781362"/>
                <a:ext cx="1413520" cy="404687"/>
                <a:chOff x="6309235" y="3202694"/>
                <a:chExt cx="1413520" cy="404687"/>
              </a:xfrm>
            </p:grpSpPr>
            <p:sp>
              <p:nvSpPr>
                <p:cNvPr id="3206" name="Google Shape;3206;p190"/>
                <p:cNvSpPr/>
                <p:nvPr/>
              </p:nvSpPr>
              <p:spPr>
                <a:xfrm>
                  <a:off x="6309235" y="3207271"/>
                  <a:ext cx="6222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trái</a:t>
                  </a:r>
                  <a:endParaRPr sz="1000">
                    <a:solidFill>
                      <a:schemeClr val="dk1"/>
                    </a:solidFill>
                    <a:latin typeface="Arial"/>
                    <a:ea typeface="Arial"/>
                    <a:cs typeface="Arial"/>
                    <a:sym typeface="Arial"/>
                  </a:endParaRPr>
                </a:p>
              </p:txBody>
            </p:sp>
            <p:sp>
              <p:nvSpPr>
                <p:cNvPr id="3207" name="Google Shape;3207;p190"/>
                <p:cNvSpPr/>
                <p:nvPr/>
              </p:nvSpPr>
              <p:spPr>
                <a:xfrm>
                  <a:off x="7053981" y="3202694"/>
                  <a:ext cx="6687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phải</a:t>
                  </a:r>
                  <a:endParaRPr sz="1000">
                    <a:solidFill>
                      <a:schemeClr val="dk1"/>
                    </a:solidFill>
                    <a:latin typeface="Arial"/>
                    <a:ea typeface="Arial"/>
                    <a:cs typeface="Arial"/>
                    <a:sym typeface="Arial"/>
                  </a:endParaRPr>
                </a:p>
              </p:txBody>
            </p:sp>
          </p:grpSp>
        </p:grpSp>
      </p:grpSp>
      <p:grpSp>
        <p:nvGrpSpPr>
          <p:cNvPr id="3208" name="Google Shape;3208;p190"/>
          <p:cNvGrpSpPr/>
          <p:nvPr/>
        </p:nvGrpSpPr>
        <p:grpSpPr>
          <a:xfrm>
            <a:off x="7562126" y="3452115"/>
            <a:ext cx="1425192" cy="1152228"/>
            <a:chOff x="7562126" y="3548371"/>
            <a:chExt cx="1425192" cy="1152228"/>
          </a:xfrm>
        </p:grpSpPr>
        <p:sp>
          <p:nvSpPr>
            <p:cNvPr id="3209" name="Google Shape;3209;p190"/>
            <p:cNvSpPr/>
            <p:nvPr/>
          </p:nvSpPr>
          <p:spPr>
            <a:xfrm>
              <a:off x="7783066" y="3548371"/>
              <a:ext cx="97174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RIGHT JOIN</a:t>
              </a:r>
              <a:endParaRPr sz="1200">
                <a:solidFill>
                  <a:schemeClr val="dk1"/>
                </a:solidFill>
                <a:latin typeface="Arial"/>
                <a:ea typeface="Arial"/>
                <a:cs typeface="Arial"/>
                <a:sym typeface="Arial"/>
              </a:endParaRPr>
            </a:p>
          </p:txBody>
        </p:sp>
        <p:grpSp>
          <p:nvGrpSpPr>
            <p:cNvPr id="3210" name="Google Shape;3210;p190"/>
            <p:cNvGrpSpPr/>
            <p:nvPr/>
          </p:nvGrpSpPr>
          <p:grpSpPr>
            <a:xfrm>
              <a:off x="7562126" y="3872685"/>
              <a:ext cx="1425192" cy="827914"/>
              <a:chOff x="7946744" y="4569748"/>
              <a:chExt cx="1425192" cy="827914"/>
            </a:xfrm>
          </p:grpSpPr>
          <p:pic>
            <p:nvPicPr>
              <p:cNvPr id="3211" name="Google Shape;3211;p190"/>
              <p:cNvPicPr preferRelativeResize="0"/>
              <p:nvPr/>
            </p:nvPicPr>
            <p:blipFill rotWithShape="1">
              <a:blip r:embed="rId5">
                <a:alphaModFix/>
              </a:blip>
              <a:srcRect b="0" l="0" r="0" t="0"/>
              <a:stretch/>
            </p:blipFill>
            <p:spPr>
              <a:xfrm>
                <a:off x="7946744" y="4569748"/>
                <a:ext cx="1413620" cy="827914"/>
              </a:xfrm>
              <a:prstGeom prst="rect">
                <a:avLst/>
              </a:prstGeom>
              <a:noFill/>
              <a:ln>
                <a:noFill/>
              </a:ln>
            </p:spPr>
          </p:pic>
          <p:grpSp>
            <p:nvGrpSpPr>
              <p:cNvPr id="3212" name="Google Shape;3212;p190"/>
              <p:cNvGrpSpPr/>
              <p:nvPr/>
            </p:nvGrpSpPr>
            <p:grpSpPr>
              <a:xfrm>
                <a:off x="7958416" y="4781362"/>
                <a:ext cx="1413520" cy="404687"/>
                <a:chOff x="6309235" y="3202694"/>
                <a:chExt cx="1413520" cy="404687"/>
              </a:xfrm>
            </p:grpSpPr>
            <p:sp>
              <p:nvSpPr>
                <p:cNvPr id="3213" name="Google Shape;3213;p190"/>
                <p:cNvSpPr/>
                <p:nvPr/>
              </p:nvSpPr>
              <p:spPr>
                <a:xfrm>
                  <a:off x="6309235" y="3207271"/>
                  <a:ext cx="6222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trái</a:t>
                  </a:r>
                  <a:endParaRPr sz="1000">
                    <a:solidFill>
                      <a:schemeClr val="dk1"/>
                    </a:solidFill>
                    <a:latin typeface="Arial"/>
                    <a:ea typeface="Arial"/>
                    <a:cs typeface="Arial"/>
                    <a:sym typeface="Arial"/>
                  </a:endParaRPr>
                </a:p>
              </p:txBody>
            </p:sp>
            <p:sp>
              <p:nvSpPr>
                <p:cNvPr id="3214" name="Google Shape;3214;p190"/>
                <p:cNvSpPr/>
                <p:nvPr/>
              </p:nvSpPr>
              <p:spPr>
                <a:xfrm>
                  <a:off x="7053981" y="3202694"/>
                  <a:ext cx="6687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phải</a:t>
                  </a:r>
                  <a:endParaRPr sz="1000">
                    <a:solidFill>
                      <a:schemeClr val="dk1"/>
                    </a:solidFill>
                    <a:latin typeface="Arial"/>
                    <a:ea typeface="Arial"/>
                    <a:cs typeface="Arial"/>
                    <a:sym typeface="Arial"/>
                  </a:endParaRPr>
                </a:p>
              </p:txBody>
            </p:sp>
          </p:grpSp>
        </p:grpSp>
      </p:grpSp>
      <p:sp>
        <p:nvSpPr>
          <p:cNvPr id="3215" name="Google Shape;3215;p190"/>
          <p:cNvSpPr/>
          <p:nvPr/>
        </p:nvSpPr>
        <p:spPr>
          <a:xfrm>
            <a:off x="724339" y="5152848"/>
            <a:ext cx="7811999" cy="111743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000000"/>
                </a:solidFill>
                <a:latin typeface="Arial"/>
                <a:ea typeface="Arial"/>
                <a:cs typeface="Arial"/>
                <a:sym typeface="Arial"/>
              </a:rPr>
              <a:t>table_reference </a:t>
            </a:r>
            <a:r>
              <a:rPr lang="en-US" sz="1400">
                <a:solidFill>
                  <a:srgbClr val="193EB0"/>
                </a:solidFill>
                <a:latin typeface="Arial"/>
                <a:ea typeface="Arial"/>
                <a:cs typeface="Arial"/>
                <a:sym typeface="Arial"/>
              </a:rPr>
              <a:t>JOIN</a:t>
            </a:r>
            <a:r>
              <a:rPr lang="en-US" sz="1400">
                <a:solidFill>
                  <a:srgbClr val="000000"/>
                </a:solidFill>
                <a:latin typeface="Arial"/>
                <a:ea typeface="Arial"/>
                <a:cs typeface="Arial"/>
                <a:sym typeface="Arial"/>
              </a:rPr>
              <a:t> table_factor [join_condition]</a:t>
            </a:r>
            <a:br>
              <a:rPr lang="en-US" sz="1400">
                <a:solidFill>
                  <a:srgbClr val="000000"/>
                </a:solidFill>
                <a:latin typeface="Arial"/>
                <a:ea typeface="Arial"/>
                <a:cs typeface="Arial"/>
                <a:sym typeface="Arial"/>
              </a:rPr>
            </a:br>
            <a:r>
              <a:rPr lang="en-US" sz="1400">
                <a:solidFill>
                  <a:srgbClr val="000000"/>
                </a:solidFill>
                <a:latin typeface="Arial"/>
                <a:ea typeface="Arial"/>
                <a:cs typeface="Arial"/>
                <a:sym typeface="Arial"/>
              </a:rPr>
              <a:t> | table_reference {</a:t>
            </a:r>
            <a:r>
              <a:rPr lang="en-US" sz="1400">
                <a:solidFill>
                  <a:srgbClr val="193EB0"/>
                </a:solidFill>
                <a:latin typeface="Arial"/>
                <a:ea typeface="Arial"/>
                <a:cs typeface="Arial"/>
                <a:sym typeface="Arial"/>
              </a:rPr>
              <a:t>LEFT</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RIGHT</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FULL</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OUTER</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JOIN</a:t>
            </a:r>
            <a:r>
              <a:rPr lang="en-US" sz="1400">
                <a:solidFill>
                  <a:srgbClr val="000000"/>
                </a:solidFill>
                <a:latin typeface="Arial"/>
                <a:ea typeface="Arial"/>
                <a:cs typeface="Arial"/>
                <a:sym typeface="Arial"/>
              </a:rPr>
              <a:t> table_reference join_condition</a:t>
            </a:r>
            <a:br>
              <a:rPr lang="en-US" sz="1400">
                <a:solidFill>
                  <a:srgbClr val="000000"/>
                </a:solidFill>
                <a:latin typeface="Arial"/>
                <a:ea typeface="Arial"/>
                <a:cs typeface="Arial"/>
                <a:sym typeface="Arial"/>
              </a:rPr>
            </a:br>
            <a:r>
              <a:rPr lang="en-US" sz="1400">
                <a:solidFill>
                  <a:srgbClr val="000000"/>
                </a:solidFill>
                <a:latin typeface="Arial"/>
                <a:ea typeface="Arial"/>
                <a:cs typeface="Arial"/>
                <a:sym typeface="Arial"/>
              </a:rPr>
              <a:t> | table_reference </a:t>
            </a:r>
            <a:r>
              <a:rPr lang="en-US" sz="1400">
                <a:solidFill>
                  <a:srgbClr val="193EB0"/>
                </a:solidFill>
                <a:latin typeface="Arial"/>
                <a:ea typeface="Arial"/>
                <a:cs typeface="Arial"/>
                <a:sym typeface="Arial"/>
              </a:rPr>
              <a:t>LEFT SEMI JOIN </a:t>
            </a:r>
            <a:r>
              <a:rPr lang="en-US" sz="1400">
                <a:solidFill>
                  <a:srgbClr val="000000"/>
                </a:solidFill>
                <a:latin typeface="Arial"/>
                <a:ea typeface="Arial"/>
                <a:cs typeface="Arial"/>
                <a:sym typeface="Arial"/>
              </a:rPr>
              <a:t>table_reference join_condition</a:t>
            </a:r>
            <a:br>
              <a:rPr lang="en-US" sz="1400">
                <a:solidFill>
                  <a:srgbClr val="000000"/>
                </a:solidFill>
                <a:latin typeface="Arial"/>
                <a:ea typeface="Arial"/>
                <a:cs typeface="Arial"/>
                <a:sym typeface="Arial"/>
              </a:rPr>
            </a:br>
            <a:r>
              <a:rPr lang="en-US" sz="1400">
                <a:solidFill>
                  <a:srgbClr val="000000"/>
                </a:solidFill>
                <a:latin typeface="Arial"/>
                <a:ea typeface="Arial"/>
                <a:cs typeface="Arial"/>
                <a:sym typeface="Arial"/>
              </a:rPr>
              <a:t> | table_reference </a:t>
            </a:r>
            <a:r>
              <a:rPr lang="en-US" sz="1400">
                <a:solidFill>
                  <a:srgbClr val="193EB0"/>
                </a:solidFill>
                <a:latin typeface="Arial"/>
                <a:ea typeface="Arial"/>
                <a:cs typeface="Arial"/>
                <a:sym typeface="Arial"/>
              </a:rPr>
              <a:t>CROSS JOIN</a:t>
            </a:r>
            <a:r>
              <a:rPr lang="en-US" sz="1400">
                <a:solidFill>
                  <a:srgbClr val="000000"/>
                </a:solidFill>
                <a:latin typeface="Arial"/>
                <a:ea typeface="Arial"/>
                <a:cs typeface="Arial"/>
                <a:sym typeface="Arial"/>
              </a:rPr>
              <a:t> table_reference [join_condition]</a:t>
            </a:r>
            <a:endParaRPr sz="1400">
              <a:solidFill>
                <a:srgbClr val="000000"/>
              </a:solidFill>
              <a:latin typeface="Arial"/>
              <a:ea typeface="Arial"/>
              <a:cs typeface="Arial"/>
              <a:sym typeface="Arial"/>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0" name="Shape 3220"/>
        <p:cNvGrpSpPr/>
        <p:nvPr/>
      </p:nvGrpSpPr>
      <p:grpSpPr>
        <a:xfrm>
          <a:off x="0" y="0"/>
          <a:ext cx="0" cy="0"/>
          <a:chOff x="0" y="0"/>
          <a:chExt cx="0" cy="0"/>
        </a:xfrm>
      </p:grpSpPr>
      <p:sp>
        <p:nvSpPr>
          <p:cNvPr id="3221" name="Google Shape;3221;p191"/>
          <p:cNvSpPr/>
          <p:nvPr/>
        </p:nvSpPr>
        <p:spPr>
          <a:xfrm>
            <a:off x="4996552" y="3997228"/>
            <a:ext cx="4376575" cy="2220238"/>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222" name="Google Shape;3222;p19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223" name="Google Shape;3223;p19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Inner Join (Phép nối trong)</a:t>
            </a:r>
            <a:endParaRPr/>
          </a:p>
        </p:txBody>
      </p:sp>
      <p:sp>
        <p:nvSpPr>
          <p:cNvPr id="3224" name="Google Shape;3224;p19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225" name="Google Shape;3225;p19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INNER JOIN</a:t>
            </a:r>
            <a:r>
              <a:rPr lang="en-US"/>
              <a:t> bao gồm các bản ghi có giá trị khóa phù hợp giữa Bảng A và Bảng B</a:t>
            </a:r>
            <a:endParaRPr/>
          </a:p>
        </p:txBody>
      </p:sp>
      <p:sp>
        <p:nvSpPr>
          <p:cNvPr id="3226" name="Google Shape;3226;p191"/>
          <p:cNvSpPr/>
          <p:nvPr/>
        </p:nvSpPr>
        <p:spPr>
          <a:xfrm>
            <a:off x="724339" y="2537777"/>
            <a:ext cx="7811999" cy="540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c.name, c.capital, c.population, c1.cname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country c </a:t>
            </a:r>
            <a:endParaRPr/>
          </a:p>
          <a:p>
            <a:pPr indent="0" lvl="0" marL="180000" marR="0" rtl="0" algn="l">
              <a:spcBef>
                <a:spcPts val="0"/>
              </a:spcBef>
              <a:spcAft>
                <a:spcPts val="0"/>
              </a:spcAft>
              <a:buNone/>
            </a:pPr>
            <a:r>
              <a:rPr lang="en-US" sz="1400">
                <a:solidFill>
                  <a:srgbClr val="FF0000"/>
                </a:solidFill>
                <a:latin typeface="Arial"/>
                <a:ea typeface="Arial"/>
                <a:cs typeface="Arial"/>
                <a:sym typeface="Arial"/>
              </a:rPr>
              <a:t>INNER JOIN </a:t>
            </a:r>
            <a:r>
              <a:rPr lang="en-US" sz="1400">
                <a:solidFill>
                  <a:srgbClr val="000000"/>
                </a:solidFill>
                <a:latin typeface="Arial"/>
                <a:ea typeface="Arial"/>
                <a:cs typeface="Arial"/>
                <a:sym typeface="Arial"/>
              </a:rPr>
              <a:t>continent_info c1 </a:t>
            </a:r>
            <a:r>
              <a:rPr lang="en-US" sz="1400">
                <a:solidFill>
                  <a:srgbClr val="FF0000"/>
                </a:solidFill>
                <a:latin typeface="Arial"/>
                <a:ea typeface="Arial"/>
                <a:cs typeface="Arial"/>
                <a:sym typeface="Arial"/>
              </a:rPr>
              <a:t>ON</a:t>
            </a:r>
            <a:r>
              <a:rPr lang="en-US" sz="1400">
                <a:solidFill>
                  <a:srgbClr val="000000"/>
                </a:solidFill>
                <a:latin typeface="Arial"/>
                <a:ea typeface="Arial"/>
                <a:cs typeface="Arial"/>
                <a:sym typeface="Arial"/>
              </a:rPr>
              <a:t> c.continent_id = c1.id;</a:t>
            </a:r>
            <a:endParaRPr/>
          </a:p>
        </p:txBody>
      </p:sp>
      <p:sp>
        <p:nvSpPr>
          <p:cNvPr id="3227" name="Google Shape;3227;p191"/>
          <p:cNvSpPr txBox="1"/>
          <p:nvPr/>
        </p:nvSpPr>
        <p:spPr>
          <a:xfrm>
            <a:off x="3179295" y="3230397"/>
            <a:ext cx="187583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Continent_info Table</a:t>
            </a:r>
            <a:endParaRPr sz="1400">
              <a:solidFill>
                <a:srgbClr val="193EB0"/>
              </a:solidFill>
              <a:latin typeface="Arial"/>
              <a:ea typeface="Arial"/>
              <a:cs typeface="Arial"/>
              <a:sym typeface="Arial"/>
            </a:endParaRPr>
          </a:p>
        </p:txBody>
      </p:sp>
      <p:sp>
        <p:nvSpPr>
          <p:cNvPr id="3228" name="Google Shape;3228;p191"/>
          <p:cNvSpPr txBox="1"/>
          <p:nvPr/>
        </p:nvSpPr>
        <p:spPr>
          <a:xfrm>
            <a:off x="1271089" y="3230397"/>
            <a:ext cx="12779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Country table</a:t>
            </a:r>
            <a:endParaRPr sz="1400">
              <a:solidFill>
                <a:srgbClr val="193EB0"/>
              </a:solidFill>
              <a:latin typeface="Arial"/>
              <a:ea typeface="Arial"/>
              <a:cs typeface="Arial"/>
              <a:sym typeface="Arial"/>
            </a:endParaRPr>
          </a:p>
        </p:txBody>
      </p:sp>
      <p:graphicFrame>
        <p:nvGraphicFramePr>
          <p:cNvPr id="3229" name="Google Shape;3229;p191"/>
          <p:cNvGraphicFramePr/>
          <p:nvPr/>
        </p:nvGraphicFramePr>
        <p:xfrm>
          <a:off x="620390" y="3525256"/>
          <a:ext cx="3000000" cy="3000000"/>
        </p:xfrm>
        <a:graphic>
          <a:graphicData uri="http://schemas.openxmlformats.org/drawingml/2006/table">
            <a:tbl>
              <a:tblPr>
                <a:noFill/>
                <a:tableStyleId>{1223B764-F223-4FCE-9519-C7F1BB71A7D2}</a:tableStyleId>
              </a:tblPr>
              <a:tblGrid>
                <a:gridCol w="786200"/>
                <a:gridCol w="636450"/>
                <a:gridCol w="748775"/>
                <a:gridCol w="449250"/>
              </a:tblGrid>
              <a:tr h="376800">
                <a:tc>
                  <a:txBody>
                    <a:bodyPr/>
                    <a:lstStyle/>
                    <a:p>
                      <a:pPr indent="0" lvl="0" marL="0" marR="0" rtl="0" algn="l">
                        <a:spcBef>
                          <a:spcPts val="0"/>
                        </a:spcBef>
                        <a:spcAft>
                          <a:spcPts val="0"/>
                        </a:spcAft>
                        <a:buNone/>
                      </a:pPr>
                      <a:r>
                        <a:rPr b="0" lang="en-US" sz="1100">
                          <a:solidFill>
                            <a:srgbClr val="193EB0"/>
                          </a:solidFill>
                          <a:latin typeface="Arial"/>
                          <a:ea typeface="Arial"/>
                          <a:cs typeface="Arial"/>
                          <a:sym typeface="Arial"/>
                        </a:rPr>
                        <a:t>name</a:t>
                      </a:r>
                      <a:endParaRPr b="0" sz="1100">
                        <a:solidFill>
                          <a:srgbClr val="193EB0"/>
                        </a:solidFill>
                        <a:latin typeface="Arial"/>
                        <a:ea typeface="Arial"/>
                        <a:cs typeface="Arial"/>
                        <a:sym typeface="Arial"/>
                      </a:endParaRPr>
                    </a:p>
                  </a:txBody>
                  <a:tcPr marT="36000" marB="36000" marR="36000" marL="36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b="0" lang="en-US" sz="1100">
                          <a:solidFill>
                            <a:srgbClr val="193EB0"/>
                          </a:solidFill>
                          <a:latin typeface="Arial"/>
                          <a:ea typeface="Arial"/>
                          <a:cs typeface="Arial"/>
                          <a:sym typeface="Arial"/>
                        </a:rPr>
                        <a:t>capital</a:t>
                      </a:r>
                      <a:endParaRPr b="0"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b="0" lang="en-US" sz="1100">
                          <a:solidFill>
                            <a:srgbClr val="193EB0"/>
                          </a:solidFill>
                          <a:latin typeface="Arial"/>
                          <a:ea typeface="Arial"/>
                          <a:cs typeface="Arial"/>
                          <a:sym typeface="Arial"/>
                        </a:rPr>
                        <a:t>population</a:t>
                      </a:r>
                      <a:endParaRPr b="0"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b="0" lang="en-US" sz="1100">
                          <a:solidFill>
                            <a:srgbClr val="193EB0"/>
                          </a:solidFill>
                          <a:latin typeface="Arial"/>
                          <a:ea typeface="Arial"/>
                          <a:cs typeface="Arial"/>
                          <a:sym typeface="Arial"/>
                        </a:rPr>
                        <a:t>Co_id</a:t>
                      </a:r>
                      <a:endParaRPr b="0"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B_country</a:t>
                      </a:r>
                      <a:endParaRPr sz="1100">
                        <a:solidFill>
                          <a:srgbClr val="193EB0"/>
                        </a:solidFill>
                        <a:latin typeface="Arial"/>
                        <a:ea typeface="Arial"/>
                        <a:cs typeface="Arial"/>
                        <a:sym typeface="Arial"/>
                      </a:endParaRPr>
                    </a:p>
                  </a:txBody>
                  <a:tcPr marT="36000" marB="36000" marR="36000" marL="36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Africa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﻿2083850 </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5</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E_country</a:t>
                      </a:r>
                      <a:endParaRPr sz="1100">
                        <a:solidFill>
                          <a:srgbClr val="193EB0"/>
                        </a:solidFill>
                        <a:latin typeface="Arial"/>
                        <a:ea typeface="Arial"/>
                        <a:cs typeface="Arial"/>
                        <a:sym typeface="Arial"/>
                      </a:endParaRPr>
                    </a:p>
                  </a:txBody>
                  <a:tcPr marT="36000" marB="36000" marR="36000" marL="36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Asia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﻿963089</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1</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F_country</a:t>
                      </a:r>
                      <a:endParaRPr sz="1100">
                        <a:solidFill>
                          <a:srgbClr val="193EB0"/>
                        </a:solidFill>
                        <a:latin typeface="Arial"/>
                        <a:ea typeface="Arial"/>
                        <a:cs typeface="Arial"/>
                        <a:sym typeface="Arial"/>
                      </a:endParaRPr>
                    </a:p>
                  </a:txBody>
                  <a:tcPr marT="36000" marB="36000" marR="36000" marL="36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Europe</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﻿671580</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3</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G_country</a:t>
                      </a:r>
                      <a:endParaRPr sz="1100">
                        <a:solidFill>
                          <a:srgbClr val="193EB0"/>
                        </a:solidFill>
                        <a:latin typeface="Arial"/>
                        <a:ea typeface="Arial"/>
                        <a:cs typeface="Arial"/>
                        <a:sym typeface="Arial"/>
                      </a:endParaRPr>
                    </a:p>
                  </a:txBody>
                  <a:tcPr marT="36000" marB="36000" marR="36000" marL="36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Oceania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﻿823494</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3</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K_country</a:t>
                      </a:r>
                      <a:endParaRPr sz="1100">
                        <a:solidFill>
                          <a:srgbClr val="193EB0"/>
                        </a:solidFill>
                        <a:latin typeface="Arial"/>
                        <a:ea typeface="Arial"/>
                        <a:cs typeface="Arial"/>
                        <a:sym typeface="Arial"/>
                      </a:endParaRPr>
                    </a:p>
                  </a:txBody>
                  <a:tcPr marT="36000" marB="36000" marR="36000" marL="36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North</a:t>
                      </a:r>
                      <a:endParaRPr/>
                    </a:p>
                    <a:p>
                      <a:pPr indent="0" lvl="0" marL="0" marR="0" rtl="0" algn="l">
                        <a:spcBef>
                          <a:spcPts val="0"/>
                        </a:spcBef>
                        <a:spcAft>
                          <a:spcPts val="0"/>
                        </a:spcAft>
                        <a:buNone/>
                      </a:pPr>
                      <a:r>
                        <a:rPr lang="en-US" sz="1100">
                          <a:solidFill>
                            <a:srgbClr val="193EB0"/>
                          </a:solidFill>
                          <a:latin typeface="Arial"/>
                          <a:ea typeface="Arial"/>
                          <a:cs typeface="Arial"/>
                          <a:sym typeface="Arial"/>
                        </a:rPr>
                        <a:t>America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﻿1266720</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2</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D_country</a:t>
                      </a:r>
                      <a:endParaRPr sz="1100">
                        <a:solidFill>
                          <a:srgbClr val="193EB0"/>
                        </a:solidFill>
                        <a:latin typeface="Arial"/>
                        <a:ea typeface="Arial"/>
                        <a:cs typeface="Arial"/>
                        <a:sym typeface="Arial"/>
                      </a:endParaRPr>
                    </a:p>
                  </a:txBody>
                  <a:tcPr marT="36000" marB="36000" marR="36000" marL="36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South</a:t>
                      </a:r>
                      <a:endParaRPr/>
                    </a:p>
                    <a:p>
                      <a:pPr indent="0" lvl="0" marL="0" marR="0" rtl="0" algn="l">
                        <a:spcBef>
                          <a:spcPts val="0"/>
                        </a:spcBef>
                        <a:spcAft>
                          <a:spcPts val="0"/>
                        </a:spcAft>
                        <a:buNone/>
                      </a:pPr>
                      <a:r>
                        <a:rPr lang="en-US" sz="1100">
                          <a:solidFill>
                            <a:srgbClr val="193EB0"/>
                          </a:solidFill>
                          <a:latin typeface="Arial"/>
                          <a:ea typeface="Arial"/>
                          <a:cs typeface="Arial"/>
                          <a:sym typeface="Arial"/>
                        </a:rPr>
                        <a:t>America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﻿5256570</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4</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3230" name="Google Shape;3230;p191"/>
          <p:cNvGraphicFramePr/>
          <p:nvPr/>
        </p:nvGraphicFramePr>
        <p:xfrm>
          <a:off x="3348471" y="3525256"/>
          <a:ext cx="3000000" cy="3000000"/>
        </p:xfrm>
        <a:graphic>
          <a:graphicData uri="http://schemas.openxmlformats.org/drawingml/2006/table">
            <a:tbl>
              <a:tblPr>
                <a:noFill/>
                <a:tableStyleId>{1223B764-F223-4FCE-9519-C7F1BB71A7D2}</a:tableStyleId>
              </a:tblPr>
              <a:tblGrid>
                <a:gridCol w="576000"/>
                <a:gridCol w="864000"/>
              </a:tblGrid>
              <a:tr h="376800">
                <a:tc>
                  <a:txBody>
                    <a:bodyPr/>
                    <a:lstStyle/>
                    <a:p>
                      <a:pPr indent="0" lvl="0" marL="0" marR="0" rtl="0" algn="l">
                        <a:spcBef>
                          <a:spcPts val="0"/>
                        </a:spcBef>
                        <a:spcAft>
                          <a:spcPts val="0"/>
                        </a:spcAft>
                        <a:buNone/>
                      </a:pPr>
                      <a:r>
                        <a:rPr b="0" lang="en-US" sz="1100">
                          <a:solidFill>
                            <a:srgbClr val="193EB0"/>
                          </a:solidFill>
                          <a:latin typeface="Arial"/>
                          <a:ea typeface="Arial"/>
                          <a:cs typeface="Arial"/>
                          <a:sym typeface="Arial"/>
                        </a:rPr>
                        <a:t>id</a:t>
                      </a:r>
                      <a:endParaRPr b="0" sz="1100">
                        <a:solidFill>
                          <a:srgbClr val="193EB0"/>
                        </a:solidFill>
                        <a:latin typeface="Arial"/>
                        <a:ea typeface="Arial"/>
                        <a:cs typeface="Arial"/>
                        <a:sym typeface="Arial"/>
                      </a:endParaRPr>
                    </a:p>
                  </a:txBody>
                  <a:tcPr marT="36000" marB="36000" marR="36000" marL="180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b="0" lang="en-US" sz="1100">
                          <a:solidFill>
                            <a:srgbClr val="193EB0"/>
                          </a:solidFill>
                          <a:latin typeface="Arial"/>
                          <a:ea typeface="Arial"/>
                          <a:cs typeface="Arial"/>
                          <a:sym typeface="Arial"/>
                        </a:rPr>
                        <a:t>cname</a:t>
                      </a:r>
                      <a:endParaRPr b="0"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1</a:t>
                      </a:r>
                      <a:endParaRPr sz="1100">
                        <a:solidFill>
                          <a:srgbClr val="193EB0"/>
                        </a:solidFill>
                        <a:latin typeface="Arial"/>
                        <a:ea typeface="Arial"/>
                        <a:cs typeface="Arial"/>
                        <a:sym typeface="Arial"/>
                      </a:endParaRPr>
                    </a:p>
                  </a:txBody>
                  <a:tcPr marT="36000" marB="36000" marR="36000" marL="180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Africa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2</a:t>
                      </a:r>
                      <a:endParaRPr sz="1100">
                        <a:solidFill>
                          <a:srgbClr val="193EB0"/>
                        </a:solidFill>
                        <a:latin typeface="Arial"/>
                        <a:ea typeface="Arial"/>
                        <a:cs typeface="Arial"/>
                        <a:sym typeface="Arial"/>
                      </a:endParaRPr>
                    </a:p>
                  </a:txBody>
                  <a:tcPr marT="36000" marB="36000" marR="36000" marL="180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Asia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3</a:t>
                      </a:r>
                      <a:endParaRPr sz="1100">
                        <a:solidFill>
                          <a:srgbClr val="193EB0"/>
                        </a:solidFill>
                        <a:latin typeface="Arial"/>
                        <a:ea typeface="Arial"/>
                        <a:cs typeface="Arial"/>
                        <a:sym typeface="Arial"/>
                      </a:endParaRPr>
                    </a:p>
                  </a:txBody>
                  <a:tcPr marT="36000" marB="36000" marR="36000" marL="180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Europe</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4</a:t>
                      </a:r>
                      <a:endParaRPr sz="1100">
                        <a:solidFill>
                          <a:srgbClr val="193EB0"/>
                        </a:solidFill>
                        <a:latin typeface="Arial"/>
                        <a:ea typeface="Arial"/>
                        <a:cs typeface="Arial"/>
                        <a:sym typeface="Arial"/>
                      </a:endParaRPr>
                    </a:p>
                  </a:txBody>
                  <a:tcPr marT="36000" marB="36000" marR="36000" marL="180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Oceania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5</a:t>
                      </a:r>
                      <a:endParaRPr sz="1100">
                        <a:solidFill>
                          <a:srgbClr val="193EB0"/>
                        </a:solidFill>
                        <a:latin typeface="Arial"/>
                        <a:ea typeface="Arial"/>
                        <a:cs typeface="Arial"/>
                        <a:sym typeface="Arial"/>
                      </a:endParaRPr>
                    </a:p>
                  </a:txBody>
                  <a:tcPr marT="36000" marB="36000" marR="36000" marL="180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North</a:t>
                      </a:r>
                      <a:endParaRPr/>
                    </a:p>
                    <a:p>
                      <a:pPr indent="0" lvl="0" marL="0" marR="0" rtl="0" algn="l">
                        <a:spcBef>
                          <a:spcPts val="0"/>
                        </a:spcBef>
                        <a:spcAft>
                          <a:spcPts val="0"/>
                        </a:spcAft>
                        <a:buNone/>
                      </a:pPr>
                      <a:r>
                        <a:rPr lang="en-US" sz="1100">
                          <a:solidFill>
                            <a:srgbClr val="193EB0"/>
                          </a:solidFill>
                          <a:latin typeface="Arial"/>
                          <a:ea typeface="Arial"/>
                          <a:cs typeface="Arial"/>
                          <a:sym typeface="Arial"/>
                        </a:rPr>
                        <a:t>America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6800">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6</a:t>
                      </a:r>
                      <a:endParaRPr sz="1100">
                        <a:solidFill>
                          <a:srgbClr val="193EB0"/>
                        </a:solidFill>
                        <a:latin typeface="Arial"/>
                        <a:ea typeface="Arial"/>
                        <a:cs typeface="Arial"/>
                        <a:sym typeface="Arial"/>
                      </a:endParaRPr>
                    </a:p>
                  </a:txBody>
                  <a:tcPr marT="36000" marB="36000" marR="36000" marL="18000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South</a:t>
                      </a:r>
                      <a:endParaRPr/>
                    </a:p>
                    <a:p>
                      <a:pPr indent="0" lvl="0" marL="0" marR="0" rtl="0" algn="l">
                        <a:spcBef>
                          <a:spcPts val="0"/>
                        </a:spcBef>
                        <a:spcAft>
                          <a:spcPts val="0"/>
                        </a:spcAft>
                        <a:buNone/>
                      </a:pPr>
                      <a:r>
                        <a:rPr lang="en-US" sz="1100">
                          <a:solidFill>
                            <a:srgbClr val="193EB0"/>
                          </a:solidFill>
                          <a:latin typeface="Arial"/>
                          <a:ea typeface="Arial"/>
                          <a:cs typeface="Arial"/>
                          <a:sym typeface="Arial"/>
                        </a:rPr>
                        <a:t>America</a:t>
                      </a:r>
                      <a:endParaRPr sz="1100">
                        <a:solidFill>
                          <a:srgbClr val="193EB0"/>
                        </a:solidFill>
                        <a:latin typeface="Arial"/>
                        <a:ea typeface="Arial"/>
                        <a:cs typeface="Arial"/>
                        <a:sym typeface="Arial"/>
                      </a:endParaRPr>
                    </a:p>
                  </a:txBody>
                  <a:tcPr marT="36000" marB="36000" marR="36000" marL="3600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cxnSp>
        <p:nvCxnSpPr>
          <p:cNvPr id="3231" name="Google Shape;3231;p191"/>
          <p:cNvCxnSpPr/>
          <p:nvPr/>
        </p:nvCxnSpPr>
        <p:spPr>
          <a:xfrm flipH="1">
            <a:off x="1937021" y="6217467"/>
            <a:ext cx="2137800" cy="12600"/>
          </a:xfrm>
          <a:prstGeom prst="bentConnector3">
            <a:avLst>
              <a:gd fmla="val 0" name="adj1"/>
            </a:avLst>
          </a:prstGeom>
          <a:noFill/>
          <a:ln cap="flat" cmpd="sng" w="19050">
            <a:solidFill>
              <a:srgbClr val="193EB0"/>
            </a:solidFill>
            <a:prstDash val="solid"/>
            <a:miter lim="800000"/>
            <a:headEnd len="sm" w="sm" type="none"/>
            <a:tailEnd len="med" w="med" type="triangle"/>
          </a:ln>
        </p:spPr>
      </p:cxnSp>
      <p:grpSp>
        <p:nvGrpSpPr>
          <p:cNvPr id="3232" name="Google Shape;3232;p191"/>
          <p:cNvGrpSpPr/>
          <p:nvPr/>
        </p:nvGrpSpPr>
        <p:grpSpPr>
          <a:xfrm>
            <a:off x="7932444" y="1306458"/>
            <a:ext cx="1420634" cy="827914"/>
            <a:chOff x="6302120" y="2994456"/>
            <a:chExt cx="1420634" cy="827914"/>
          </a:xfrm>
        </p:grpSpPr>
        <p:pic>
          <p:nvPicPr>
            <p:cNvPr id="3233" name="Google Shape;3233;p191"/>
            <p:cNvPicPr preferRelativeResize="0"/>
            <p:nvPr/>
          </p:nvPicPr>
          <p:blipFill rotWithShape="1">
            <a:blip r:embed="rId3">
              <a:alphaModFix/>
            </a:blip>
            <a:srcRect b="0" l="0" r="0" t="0"/>
            <a:stretch/>
          </p:blipFill>
          <p:spPr>
            <a:xfrm>
              <a:off x="6302120" y="2994456"/>
              <a:ext cx="1413620" cy="827914"/>
            </a:xfrm>
            <a:prstGeom prst="rect">
              <a:avLst/>
            </a:prstGeom>
            <a:noFill/>
            <a:ln>
              <a:noFill/>
            </a:ln>
          </p:spPr>
        </p:pic>
        <p:grpSp>
          <p:nvGrpSpPr>
            <p:cNvPr id="3234" name="Google Shape;3234;p191"/>
            <p:cNvGrpSpPr/>
            <p:nvPr/>
          </p:nvGrpSpPr>
          <p:grpSpPr>
            <a:xfrm>
              <a:off x="6309236" y="3206070"/>
              <a:ext cx="1413518" cy="404687"/>
              <a:chOff x="6309236" y="3202694"/>
              <a:chExt cx="1413518" cy="404687"/>
            </a:xfrm>
          </p:grpSpPr>
          <p:sp>
            <p:nvSpPr>
              <p:cNvPr id="3235" name="Google Shape;3235;p191"/>
              <p:cNvSpPr/>
              <p:nvPr/>
            </p:nvSpPr>
            <p:spPr>
              <a:xfrm>
                <a:off x="6309236" y="3207271"/>
                <a:ext cx="6222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trái</a:t>
                </a:r>
                <a:endParaRPr sz="1000">
                  <a:solidFill>
                    <a:schemeClr val="dk1"/>
                  </a:solidFill>
                  <a:latin typeface="Arial"/>
                  <a:ea typeface="Arial"/>
                  <a:cs typeface="Arial"/>
                  <a:sym typeface="Arial"/>
                </a:endParaRPr>
              </a:p>
            </p:txBody>
          </p:sp>
          <p:sp>
            <p:nvSpPr>
              <p:cNvPr id="3236" name="Google Shape;3236;p191"/>
              <p:cNvSpPr/>
              <p:nvPr/>
            </p:nvSpPr>
            <p:spPr>
              <a:xfrm>
                <a:off x="7053980" y="3202694"/>
                <a:ext cx="6687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phải</a:t>
                </a:r>
                <a:endParaRPr sz="1000">
                  <a:solidFill>
                    <a:schemeClr val="dk1"/>
                  </a:solidFill>
                  <a:latin typeface="Arial"/>
                  <a:ea typeface="Arial"/>
                  <a:cs typeface="Arial"/>
                  <a:sym typeface="Arial"/>
                </a:endParaRPr>
              </a:p>
            </p:txBody>
          </p:sp>
        </p:grpSp>
      </p:grpSp>
      <p:sp>
        <p:nvSpPr>
          <p:cNvPr id="3237" name="Google Shape;3237;p191"/>
          <p:cNvSpPr txBox="1"/>
          <p:nvPr/>
        </p:nvSpPr>
        <p:spPr>
          <a:xfrm>
            <a:off x="8425433" y="3997228"/>
            <a:ext cx="10550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93EB0"/>
                </a:solidFill>
                <a:latin typeface="Arial"/>
                <a:ea typeface="Arial"/>
                <a:cs typeface="Arial"/>
                <a:sym typeface="Arial"/>
              </a:rPr>
              <a:t>&lt;Kết quả&gt;</a:t>
            </a:r>
            <a:endParaRPr sz="1600">
              <a:solidFill>
                <a:srgbClr val="193EB0"/>
              </a:solidFill>
              <a:latin typeface="Arial"/>
              <a:ea typeface="Arial"/>
              <a:cs typeface="Arial"/>
              <a:sym typeface="Arial"/>
            </a:endParaRPr>
          </a:p>
        </p:txBody>
      </p:sp>
      <p:graphicFrame>
        <p:nvGraphicFramePr>
          <p:cNvPr id="3238" name="Google Shape;3238;p191"/>
          <p:cNvGraphicFramePr/>
          <p:nvPr/>
        </p:nvGraphicFramePr>
        <p:xfrm>
          <a:off x="5045166" y="4371145"/>
          <a:ext cx="3000000" cy="3000000"/>
        </p:xfrm>
        <a:graphic>
          <a:graphicData uri="http://schemas.openxmlformats.org/drawingml/2006/table">
            <a:tbl>
              <a:tblPr bandRow="1" firstRow="1">
                <a:noFill/>
                <a:tableStyleId>{F5026A60-8AA6-43BD-A47F-B19B4713E4A2}</a:tableStyleId>
              </a:tblPr>
              <a:tblGrid>
                <a:gridCol w="1041000"/>
                <a:gridCol w="789150"/>
                <a:gridCol w="1139875"/>
                <a:gridCol w="1279925"/>
              </a:tblGrid>
              <a:tr h="225700">
                <a:tc>
                  <a:txBody>
                    <a:bodyPr/>
                    <a:lstStyle/>
                    <a:p>
                      <a:pPr indent="0" lvl="0" marL="0" marR="0" rtl="0" algn="ctr">
                        <a:spcBef>
                          <a:spcPts val="0"/>
                        </a:spcBef>
                        <a:spcAft>
                          <a:spcPts val="0"/>
                        </a:spcAft>
                        <a:buNone/>
                      </a:pPr>
                      <a:r>
                        <a:rPr b="0" lang="en-US" sz="1200">
                          <a:solidFill>
                            <a:srgbClr val="000000"/>
                          </a:solidFill>
                          <a:latin typeface="Arial"/>
                          <a:ea typeface="Arial"/>
                          <a:cs typeface="Arial"/>
                          <a:sym typeface="Arial"/>
                        </a:rPr>
                        <a:t>c.name</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200">
                          <a:solidFill>
                            <a:srgbClr val="000000"/>
                          </a:solidFill>
                          <a:latin typeface="Arial"/>
                          <a:ea typeface="Arial"/>
                          <a:cs typeface="Arial"/>
                          <a:sym typeface="Arial"/>
                        </a:rPr>
                        <a:t>c.capital</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200">
                          <a:solidFill>
                            <a:srgbClr val="000000"/>
                          </a:solidFill>
                          <a:latin typeface="Arial"/>
                          <a:ea typeface="Arial"/>
                          <a:cs typeface="Arial"/>
                          <a:sym typeface="Arial"/>
                        </a:rPr>
                        <a:t>c.population</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200">
                          <a:solidFill>
                            <a:srgbClr val="000000"/>
                          </a:solidFill>
                          <a:latin typeface="Arial"/>
                          <a:ea typeface="Arial"/>
                          <a:cs typeface="Arial"/>
                          <a:sym typeface="Arial"/>
                        </a:rPr>
                        <a:t>c1.cname</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24055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B_Country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E_Country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F_Country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G_Country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K_Country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D_Country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A_Country</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B_City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E_City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F_City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G_City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K_City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D_City</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A_City</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2083850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963089</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671580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823494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1266720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5256570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3253651</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North America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Africa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Europe</a:t>
                      </a:r>
                      <a:endParaRPr/>
                    </a:p>
                    <a:p>
                      <a:pPr indent="0" lvl="0" marL="0" marR="0" rtl="0" algn="l">
                        <a:lnSpc>
                          <a:spcPct val="100000"/>
                        </a:lnSpc>
                        <a:spcBef>
                          <a:spcPts val="0"/>
                        </a:spcBef>
                        <a:spcAft>
                          <a:spcPts val="0"/>
                        </a:spcAft>
                        <a:buClr>
                          <a:srgbClr val="000000"/>
                        </a:buClr>
                        <a:buSzPts val="1300"/>
                        <a:buFont typeface="Arial"/>
                        <a:buNone/>
                      </a:pPr>
                      <a:r>
                        <a:rPr lang="en-US" sz="1300">
                          <a:solidFill>
                            <a:srgbClr val="000000"/>
                          </a:solidFill>
                          <a:latin typeface="Arial"/>
                          <a:ea typeface="Arial"/>
                          <a:cs typeface="Arial"/>
                          <a:sym typeface="Arial"/>
                        </a:rPr>
                        <a:t>Europe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Asia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Oceania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South America</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3" name="Shape 3243"/>
        <p:cNvGrpSpPr/>
        <p:nvPr/>
      </p:nvGrpSpPr>
      <p:grpSpPr>
        <a:xfrm>
          <a:off x="0" y="0"/>
          <a:ext cx="0" cy="0"/>
          <a:chOff x="0" y="0"/>
          <a:chExt cx="0" cy="0"/>
        </a:xfrm>
      </p:grpSpPr>
      <p:sp>
        <p:nvSpPr>
          <p:cNvPr id="3244" name="Google Shape;3244;p192"/>
          <p:cNvSpPr/>
          <p:nvPr/>
        </p:nvSpPr>
        <p:spPr>
          <a:xfrm>
            <a:off x="4577326" y="3429000"/>
            <a:ext cx="4768288" cy="2832100"/>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245" name="Google Shape;3245;p192"/>
          <p:cNvSpPr txBox="1"/>
          <p:nvPr/>
        </p:nvSpPr>
        <p:spPr>
          <a:xfrm>
            <a:off x="8397919" y="3429000"/>
            <a:ext cx="10550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93EB0"/>
                </a:solidFill>
                <a:latin typeface="Arial"/>
                <a:ea typeface="Arial"/>
                <a:cs typeface="Arial"/>
                <a:sym typeface="Arial"/>
              </a:rPr>
              <a:t>&lt;Kết quả&gt;</a:t>
            </a:r>
            <a:endParaRPr sz="1600">
              <a:solidFill>
                <a:srgbClr val="193EB0"/>
              </a:solidFill>
              <a:latin typeface="Arial"/>
              <a:ea typeface="Arial"/>
              <a:cs typeface="Arial"/>
              <a:sym typeface="Arial"/>
            </a:endParaRPr>
          </a:p>
        </p:txBody>
      </p:sp>
      <p:sp>
        <p:nvSpPr>
          <p:cNvPr id="3246" name="Google Shape;3246;p19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247" name="Google Shape;3247;p19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Left Outer Join (Phép nối ngoài trái)</a:t>
            </a:r>
            <a:endParaRPr sz="3000"/>
          </a:p>
        </p:txBody>
      </p:sp>
      <p:sp>
        <p:nvSpPr>
          <p:cNvPr id="3248" name="Google Shape;3248;p19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249" name="Google Shape;3249;p19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LEFT JOIN </a:t>
            </a:r>
            <a:r>
              <a:rPr lang="en-US"/>
              <a:t>trả về tất cả các giá trị từ bảng bên trái, cộng với các giá trị phù hợp từ bảng bên phải hoặc NULL trong trường hợp không có vị từ </a:t>
            </a:r>
            <a:r>
              <a:rPr b="1" lang="en-US"/>
              <a:t>JOIN</a:t>
            </a:r>
            <a:r>
              <a:rPr lang="en-US"/>
              <a:t> phù hợp</a:t>
            </a:r>
            <a:endParaRPr/>
          </a:p>
        </p:txBody>
      </p:sp>
      <p:sp>
        <p:nvSpPr>
          <p:cNvPr id="3250" name="Google Shape;3250;p192"/>
          <p:cNvSpPr/>
          <p:nvPr/>
        </p:nvSpPr>
        <p:spPr>
          <a:xfrm>
            <a:off x="724339" y="2735784"/>
            <a:ext cx="7811999"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 FROM </a:t>
            </a:r>
            <a:r>
              <a:rPr lang="en-US" sz="1400">
                <a:solidFill>
                  <a:srgbClr val="000000"/>
                </a:solidFill>
                <a:latin typeface="Arial"/>
                <a:ea typeface="Arial"/>
                <a:cs typeface="Arial"/>
                <a:sym typeface="Arial"/>
              </a:rPr>
              <a:t>a </a:t>
            </a:r>
            <a:r>
              <a:rPr lang="en-US" sz="1400">
                <a:solidFill>
                  <a:srgbClr val="FF0000"/>
                </a:solidFill>
                <a:latin typeface="Arial"/>
                <a:ea typeface="Arial"/>
                <a:cs typeface="Arial"/>
                <a:sym typeface="Arial"/>
              </a:rPr>
              <a:t>LEFT OUTER JOIN</a:t>
            </a:r>
            <a:r>
              <a:rPr lang="en-US" sz="1400">
                <a:solidFill>
                  <a:srgbClr val="000000"/>
                </a:solidFill>
                <a:latin typeface="Arial"/>
                <a:ea typeface="Arial"/>
                <a:cs typeface="Arial"/>
                <a:sym typeface="Arial"/>
              </a:rPr>
              <a:t> b </a:t>
            </a:r>
            <a:r>
              <a:rPr lang="en-US" sz="1400">
                <a:solidFill>
                  <a:srgbClr val="FF0000"/>
                </a:solidFill>
                <a:latin typeface="Arial"/>
                <a:ea typeface="Arial"/>
                <a:cs typeface="Arial"/>
                <a:sym typeface="Arial"/>
              </a:rPr>
              <a:t>ON</a:t>
            </a:r>
            <a:r>
              <a:rPr lang="en-US" sz="1400">
                <a:solidFill>
                  <a:srgbClr val="000000"/>
                </a:solidFill>
                <a:latin typeface="Arial"/>
                <a:ea typeface="Arial"/>
                <a:cs typeface="Arial"/>
                <a:sym typeface="Arial"/>
              </a:rPr>
              <a:t> a.sid = b.cid;</a:t>
            </a:r>
            <a:endParaRPr/>
          </a:p>
        </p:txBody>
      </p:sp>
      <p:grpSp>
        <p:nvGrpSpPr>
          <p:cNvPr id="3251" name="Google Shape;3251;p192"/>
          <p:cNvGrpSpPr/>
          <p:nvPr/>
        </p:nvGrpSpPr>
        <p:grpSpPr>
          <a:xfrm>
            <a:off x="7932444" y="1306458"/>
            <a:ext cx="1420635" cy="827914"/>
            <a:chOff x="6302120" y="4569748"/>
            <a:chExt cx="1420635" cy="827914"/>
          </a:xfrm>
        </p:grpSpPr>
        <p:pic>
          <p:nvPicPr>
            <p:cNvPr id="3252" name="Google Shape;3252;p192"/>
            <p:cNvPicPr preferRelativeResize="0"/>
            <p:nvPr/>
          </p:nvPicPr>
          <p:blipFill rotWithShape="1">
            <a:blip r:embed="rId3">
              <a:alphaModFix/>
            </a:blip>
            <a:srcRect b="0" l="0" r="0" t="0"/>
            <a:stretch/>
          </p:blipFill>
          <p:spPr>
            <a:xfrm rot="10800000">
              <a:off x="6302120" y="4569748"/>
              <a:ext cx="1413620" cy="827914"/>
            </a:xfrm>
            <a:prstGeom prst="rect">
              <a:avLst/>
            </a:prstGeom>
            <a:noFill/>
            <a:ln>
              <a:noFill/>
            </a:ln>
          </p:spPr>
        </p:pic>
        <p:grpSp>
          <p:nvGrpSpPr>
            <p:cNvPr id="3253" name="Google Shape;3253;p192"/>
            <p:cNvGrpSpPr/>
            <p:nvPr/>
          </p:nvGrpSpPr>
          <p:grpSpPr>
            <a:xfrm>
              <a:off x="6309235" y="4781362"/>
              <a:ext cx="1413520" cy="404687"/>
              <a:chOff x="6309235" y="3202694"/>
              <a:chExt cx="1413520" cy="404687"/>
            </a:xfrm>
          </p:grpSpPr>
          <p:sp>
            <p:nvSpPr>
              <p:cNvPr id="3254" name="Google Shape;3254;p192"/>
              <p:cNvSpPr/>
              <p:nvPr/>
            </p:nvSpPr>
            <p:spPr>
              <a:xfrm>
                <a:off x="6309235" y="3207271"/>
                <a:ext cx="6222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trái</a:t>
                </a:r>
                <a:endParaRPr sz="1000">
                  <a:solidFill>
                    <a:schemeClr val="dk1"/>
                  </a:solidFill>
                  <a:latin typeface="Arial"/>
                  <a:ea typeface="Arial"/>
                  <a:cs typeface="Arial"/>
                  <a:sym typeface="Arial"/>
                </a:endParaRPr>
              </a:p>
            </p:txBody>
          </p:sp>
          <p:sp>
            <p:nvSpPr>
              <p:cNvPr id="3255" name="Google Shape;3255;p192"/>
              <p:cNvSpPr/>
              <p:nvPr/>
            </p:nvSpPr>
            <p:spPr>
              <a:xfrm>
                <a:off x="7053981" y="3202694"/>
                <a:ext cx="6687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phải</a:t>
                </a:r>
                <a:endParaRPr sz="1000">
                  <a:solidFill>
                    <a:schemeClr val="dk1"/>
                  </a:solidFill>
                  <a:latin typeface="Arial"/>
                  <a:ea typeface="Arial"/>
                  <a:cs typeface="Arial"/>
                  <a:sym typeface="Arial"/>
                </a:endParaRPr>
              </a:p>
            </p:txBody>
          </p:sp>
        </p:grpSp>
      </p:grpSp>
      <p:graphicFrame>
        <p:nvGraphicFramePr>
          <p:cNvPr id="3256" name="Google Shape;3256;p192"/>
          <p:cNvGraphicFramePr/>
          <p:nvPr/>
        </p:nvGraphicFramePr>
        <p:xfrm>
          <a:off x="699002" y="4046325"/>
          <a:ext cx="3000000" cy="3000000"/>
        </p:xfrm>
        <a:graphic>
          <a:graphicData uri="http://schemas.openxmlformats.org/drawingml/2006/table">
            <a:tbl>
              <a:tblPr>
                <a:noFill/>
                <a:tableStyleId>{1223B764-F223-4FCE-9519-C7F1BB71A7D2}</a:tableStyleId>
              </a:tblPr>
              <a:tblGrid>
                <a:gridCol w="360000"/>
                <a:gridCol w="612000"/>
                <a:gridCol w="792000"/>
              </a:tblGrid>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sid</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count</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p_name</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hadoop</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20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spark</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nosql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100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spark</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9</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3257" name="Google Shape;3257;p192"/>
          <p:cNvGraphicFramePr/>
          <p:nvPr/>
        </p:nvGraphicFramePr>
        <p:xfrm>
          <a:off x="2638011" y="4046325"/>
          <a:ext cx="3000000" cy="3000000"/>
        </p:xfrm>
        <a:graphic>
          <a:graphicData uri="http://schemas.openxmlformats.org/drawingml/2006/table">
            <a:tbl>
              <a:tblPr>
                <a:noFill/>
                <a:tableStyleId>{1223B764-F223-4FCE-9519-C7F1BB71A7D2}</a:tableStyleId>
              </a:tblPr>
              <a:tblGrid>
                <a:gridCol w="396600"/>
                <a:gridCol w="540000"/>
                <a:gridCol w="828000"/>
              </a:tblGrid>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id</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cid</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service</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hdfs</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2</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yarn</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kudu</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4</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impala</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3258" name="Google Shape;3258;p192"/>
          <p:cNvSpPr/>
          <p:nvPr/>
        </p:nvSpPr>
        <p:spPr>
          <a:xfrm flipH="1">
            <a:off x="699002" y="3751249"/>
            <a:ext cx="7691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A</a:t>
            </a:r>
            <a:endParaRPr sz="1400">
              <a:solidFill>
                <a:srgbClr val="193EB0"/>
              </a:solidFill>
              <a:latin typeface="Arial"/>
              <a:ea typeface="Arial"/>
              <a:cs typeface="Arial"/>
              <a:sym typeface="Arial"/>
            </a:endParaRPr>
          </a:p>
        </p:txBody>
      </p:sp>
      <p:sp>
        <p:nvSpPr>
          <p:cNvPr id="3259" name="Google Shape;3259;p192"/>
          <p:cNvSpPr/>
          <p:nvPr/>
        </p:nvSpPr>
        <p:spPr>
          <a:xfrm>
            <a:off x="2638011" y="3751249"/>
            <a:ext cx="7473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B</a:t>
            </a:r>
            <a:endParaRPr sz="1400">
              <a:solidFill>
                <a:srgbClr val="193EB0"/>
              </a:solidFill>
              <a:latin typeface="Arial"/>
              <a:ea typeface="Arial"/>
              <a:cs typeface="Arial"/>
              <a:sym typeface="Arial"/>
            </a:endParaRPr>
          </a:p>
        </p:txBody>
      </p:sp>
      <p:cxnSp>
        <p:nvCxnSpPr>
          <p:cNvPr id="3260" name="Google Shape;3260;p192"/>
          <p:cNvCxnSpPr/>
          <p:nvPr/>
        </p:nvCxnSpPr>
        <p:spPr>
          <a:xfrm flipH="1" rot="10800000">
            <a:off x="1587352" y="4040075"/>
            <a:ext cx="1939200" cy="12600"/>
          </a:xfrm>
          <a:prstGeom prst="bentConnector3">
            <a:avLst>
              <a:gd fmla="val 0" name="adj1"/>
            </a:avLst>
          </a:prstGeom>
          <a:noFill/>
          <a:ln cap="flat" cmpd="sng" w="28575">
            <a:solidFill>
              <a:srgbClr val="193EB0"/>
            </a:solidFill>
            <a:prstDash val="solid"/>
            <a:miter lim="800000"/>
            <a:headEnd len="med" w="med" type="triangle"/>
            <a:tailEnd len="med" w="med" type="triangle"/>
          </a:ln>
        </p:spPr>
      </p:cxnSp>
      <p:graphicFrame>
        <p:nvGraphicFramePr>
          <p:cNvPr id="3261" name="Google Shape;3261;p192"/>
          <p:cNvGraphicFramePr/>
          <p:nvPr/>
        </p:nvGraphicFramePr>
        <p:xfrm>
          <a:off x="4673721" y="4300182"/>
          <a:ext cx="3000000" cy="3000000"/>
        </p:xfrm>
        <a:graphic>
          <a:graphicData uri="http://schemas.openxmlformats.org/drawingml/2006/table">
            <a:tbl>
              <a:tblPr bandRow="1" firstRow="1">
                <a:noFill/>
                <a:tableStyleId>{F5026A60-8AA6-43BD-A47F-B19B4713E4A2}</a:tableStyleId>
              </a:tblPr>
              <a:tblGrid>
                <a:gridCol w="462200"/>
                <a:gridCol w="1013450"/>
                <a:gridCol w="1226825"/>
                <a:gridCol w="518150"/>
                <a:gridCol w="533400"/>
                <a:gridCol w="756425"/>
              </a:tblGrid>
              <a:tr h="225700">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a.sid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a.node_count</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a.platform_name</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b.cid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b.service</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240550">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9</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NULL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NULL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kudu</a:t>
                      </a:r>
                      <a:endParaRPr/>
                    </a:p>
                    <a:p>
                      <a:pPr indent="0" lvl="0" marL="0" marR="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spcBef>
                          <a:spcPts val="0"/>
                        </a:spcBef>
                        <a:spcAft>
                          <a:spcPts val="0"/>
                        </a:spcAft>
                        <a:buNone/>
                      </a:pPr>
                      <a:r>
                        <a:rPr lang="en-US" sz="110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NULL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6" name="Shape 3266"/>
        <p:cNvGrpSpPr/>
        <p:nvPr/>
      </p:nvGrpSpPr>
      <p:grpSpPr>
        <a:xfrm>
          <a:off x="0" y="0"/>
          <a:ext cx="0" cy="0"/>
          <a:chOff x="0" y="0"/>
          <a:chExt cx="0" cy="0"/>
        </a:xfrm>
      </p:grpSpPr>
      <p:grpSp>
        <p:nvGrpSpPr>
          <p:cNvPr id="3267" name="Google Shape;3267;p193"/>
          <p:cNvGrpSpPr/>
          <p:nvPr/>
        </p:nvGrpSpPr>
        <p:grpSpPr>
          <a:xfrm>
            <a:off x="4577326" y="3429000"/>
            <a:ext cx="4875690" cy="2832100"/>
            <a:chOff x="4577326" y="3429000"/>
            <a:chExt cx="4875690" cy="2832100"/>
          </a:xfrm>
        </p:grpSpPr>
        <p:sp>
          <p:nvSpPr>
            <p:cNvPr id="3268" name="Google Shape;3268;p193"/>
            <p:cNvSpPr/>
            <p:nvPr/>
          </p:nvSpPr>
          <p:spPr>
            <a:xfrm>
              <a:off x="4577326" y="3429000"/>
              <a:ext cx="4768288" cy="2832100"/>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269" name="Google Shape;3269;p193"/>
            <p:cNvSpPr txBox="1"/>
            <p:nvPr/>
          </p:nvSpPr>
          <p:spPr>
            <a:xfrm>
              <a:off x="8397919" y="3429000"/>
              <a:ext cx="10550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93EB0"/>
                  </a:solidFill>
                  <a:latin typeface="Arial"/>
                  <a:ea typeface="Arial"/>
                  <a:cs typeface="Arial"/>
                  <a:sym typeface="Arial"/>
                </a:rPr>
                <a:t>&lt;Kết quả&gt;</a:t>
              </a:r>
              <a:endParaRPr sz="1600">
                <a:solidFill>
                  <a:srgbClr val="193EB0"/>
                </a:solidFill>
                <a:latin typeface="Arial"/>
                <a:ea typeface="Arial"/>
                <a:cs typeface="Arial"/>
                <a:sym typeface="Arial"/>
              </a:endParaRPr>
            </a:p>
          </p:txBody>
        </p:sp>
      </p:grpSp>
      <p:sp>
        <p:nvSpPr>
          <p:cNvPr id="3270" name="Google Shape;3270;p19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271" name="Google Shape;3271;p19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Right Outer Join (Phép nối ngoài phải)</a:t>
            </a:r>
            <a:endParaRPr sz="2800"/>
          </a:p>
        </p:txBody>
      </p:sp>
      <p:sp>
        <p:nvSpPr>
          <p:cNvPr id="3272" name="Google Shape;3272;p19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273" name="Google Shape;3273;p19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RIGHT JOIN </a:t>
            </a:r>
            <a:r>
              <a:rPr lang="en-US"/>
              <a:t>trả về tất cả các giá trị từ bảng bên phải, cộng với các giá trị phù hợp từ bảng bên trái hoặc NULL trong trường hợp không có vị từ nối phù hợp</a:t>
            </a:r>
            <a:endParaRPr/>
          </a:p>
        </p:txBody>
      </p:sp>
      <p:grpSp>
        <p:nvGrpSpPr>
          <p:cNvPr id="3274" name="Google Shape;3274;p193"/>
          <p:cNvGrpSpPr/>
          <p:nvPr/>
        </p:nvGrpSpPr>
        <p:grpSpPr>
          <a:xfrm>
            <a:off x="7932444" y="1306458"/>
            <a:ext cx="1425192" cy="827914"/>
            <a:chOff x="7946744" y="4569748"/>
            <a:chExt cx="1425192" cy="827914"/>
          </a:xfrm>
        </p:grpSpPr>
        <p:pic>
          <p:nvPicPr>
            <p:cNvPr id="3275" name="Google Shape;3275;p193"/>
            <p:cNvPicPr preferRelativeResize="0"/>
            <p:nvPr/>
          </p:nvPicPr>
          <p:blipFill rotWithShape="1">
            <a:blip r:embed="rId3">
              <a:alphaModFix/>
            </a:blip>
            <a:srcRect b="0" l="0" r="0" t="0"/>
            <a:stretch/>
          </p:blipFill>
          <p:spPr>
            <a:xfrm>
              <a:off x="7946744" y="4569748"/>
              <a:ext cx="1413620" cy="827914"/>
            </a:xfrm>
            <a:prstGeom prst="rect">
              <a:avLst/>
            </a:prstGeom>
            <a:noFill/>
            <a:ln>
              <a:noFill/>
            </a:ln>
          </p:spPr>
        </p:pic>
        <p:grpSp>
          <p:nvGrpSpPr>
            <p:cNvPr id="3276" name="Google Shape;3276;p193"/>
            <p:cNvGrpSpPr/>
            <p:nvPr/>
          </p:nvGrpSpPr>
          <p:grpSpPr>
            <a:xfrm>
              <a:off x="7958416" y="4781362"/>
              <a:ext cx="1413520" cy="404687"/>
              <a:chOff x="6309235" y="3202694"/>
              <a:chExt cx="1413520" cy="404687"/>
            </a:xfrm>
          </p:grpSpPr>
          <p:sp>
            <p:nvSpPr>
              <p:cNvPr id="3277" name="Google Shape;3277;p193"/>
              <p:cNvSpPr/>
              <p:nvPr/>
            </p:nvSpPr>
            <p:spPr>
              <a:xfrm>
                <a:off x="6309235" y="3207271"/>
                <a:ext cx="6222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trái</a:t>
                </a:r>
                <a:endParaRPr sz="1000">
                  <a:solidFill>
                    <a:schemeClr val="dk1"/>
                  </a:solidFill>
                  <a:latin typeface="Arial"/>
                  <a:ea typeface="Arial"/>
                  <a:cs typeface="Arial"/>
                  <a:sym typeface="Arial"/>
                </a:endParaRPr>
              </a:p>
            </p:txBody>
          </p:sp>
          <p:sp>
            <p:nvSpPr>
              <p:cNvPr id="3278" name="Google Shape;3278;p193"/>
              <p:cNvSpPr/>
              <p:nvPr/>
            </p:nvSpPr>
            <p:spPr>
              <a:xfrm>
                <a:off x="7053981" y="3202694"/>
                <a:ext cx="6687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phải</a:t>
                </a:r>
                <a:endParaRPr sz="1000">
                  <a:solidFill>
                    <a:schemeClr val="dk1"/>
                  </a:solidFill>
                  <a:latin typeface="Arial"/>
                  <a:ea typeface="Arial"/>
                  <a:cs typeface="Arial"/>
                  <a:sym typeface="Arial"/>
                </a:endParaRPr>
              </a:p>
            </p:txBody>
          </p:sp>
        </p:grpSp>
      </p:grpSp>
      <p:sp>
        <p:nvSpPr>
          <p:cNvPr id="3279" name="Google Shape;3279;p193"/>
          <p:cNvSpPr/>
          <p:nvPr/>
        </p:nvSpPr>
        <p:spPr>
          <a:xfrm>
            <a:off x="724339" y="2735784"/>
            <a:ext cx="7811999"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a </a:t>
            </a:r>
            <a:r>
              <a:rPr lang="en-US" sz="1400">
                <a:solidFill>
                  <a:srgbClr val="FF0000"/>
                </a:solidFill>
                <a:latin typeface="Arial"/>
                <a:ea typeface="Arial"/>
                <a:cs typeface="Arial"/>
                <a:sym typeface="Arial"/>
              </a:rPr>
              <a:t>RIGHT OUTER JOIN </a:t>
            </a:r>
            <a:r>
              <a:rPr lang="en-US" sz="1400">
                <a:solidFill>
                  <a:srgbClr val="000000"/>
                </a:solidFill>
                <a:latin typeface="Arial"/>
                <a:ea typeface="Arial"/>
                <a:cs typeface="Arial"/>
                <a:sym typeface="Arial"/>
              </a:rPr>
              <a:t>b </a:t>
            </a:r>
            <a:r>
              <a:rPr lang="en-US" sz="1400">
                <a:solidFill>
                  <a:srgbClr val="FF0000"/>
                </a:solidFill>
                <a:latin typeface="Arial"/>
                <a:ea typeface="Arial"/>
                <a:cs typeface="Arial"/>
                <a:sym typeface="Arial"/>
              </a:rPr>
              <a:t>ON</a:t>
            </a:r>
            <a:r>
              <a:rPr lang="en-US" sz="1400">
                <a:solidFill>
                  <a:srgbClr val="000000"/>
                </a:solidFill>
                <a:latin typeface="Arial"/>
                <a:ea typeface="Arial"/>
                <a:cs typeface="Arial"/>
                <a:sym typeface="Arial"/>
              </a:rPr>
              <a:t> a.sid = b.cid;</a:t>
            </a:r>
            <a:endParaRPr/>
          </a:p>
        </p:txBody>
      </p:sp>
      <p:graphicFrame>
        <p:nvGraphicFramePr>
          <p:cNvPr id="3280" name="Google Shape;3280;p193"/>
          <p:cNvGraphicFramePr/>
          <p:nvPr/>
        </p:nvGraphicFramePr>
        <p:xfrm>
          <a:off x="699002" y="4046325"/>
          <a:ext cx="3000000" cy="3000000"/>
        </p:xfrm>
        <a:graphic>
          <a:graphicData uri="http://schemas.openxmlformats.org/drawingml/2006/table">
            <a:tbl>
              <a:tblPr>
                <a:noFill/>
                <a:tableStyleId>{1223B764-F223-4FCE-9519-C7F1BB71A7D2}</a:tableStyleId>
              </a:tblPr>
              <a:tblGrid>
                <a:gridCol w="360000"/>
                <a:gridCol w="612000"/>
                <a:gridCol w="792000"/>
              </a:tblGrid>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sid</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count</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p_name</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hadoop</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20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spark</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nosql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100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spark</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9</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3281" name="Google Shape;3281;p193"/>
          <p:cNvGraphicFramePr/>
          <p:nvPr/>
        </p:nvGraphicFramePr>
        <p:xfrm>
          <a:off x="2638011" y="4046325"/>
          <a:ext cx="3000000" cy="3000000"/>
        </p:xfrm>
        <a:graphic>
          <a:graphicData uri="http://schemas.openxmlformats.org/drawingml/2006/table">
            <a:tbl>
              <a:tblPr>
                <a:noFill/>
                <a:tableStyleId>{1223B764-F223-4FCE-9519-C7F1BB71A7D2}</a:tableStyleId>
              </a:tblPr>
              <a:tblGrid>
                <a:gridCol w="396600"/>
                <a:gridCol w="540000"/>
                <a:gridCol w="828000"/>
              </a:tblGrid>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id</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cid</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service</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hdfs</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2</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yarn</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kudu</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4</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impala</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3282" name="Google Shape;3282;p193"/>
          <p:cNvSpPr/>
          <p:nvPr/>
        </p:nvSpPr>
        <p:spPr>
          <a:xfrm flipH="1">
            <a:off x="699002" y="3751249"/>
            <a:ext cx="7691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A</a:t>
            </a:r>
            <a:endParaRPr sz="1400">
              <a:solidFill>
                <a:srgbClr val="193EB0"/>
              </a:solidFill>
              <a:latin typeface="Arial"/>
              <a:ea typeface="Arial"/>
              <a:cs typeface="Arial"/>
              <a:sym typeface="Arial"/>
            </a:endParaRPr>
          </a:p>
        </p:txBody>
      </p:sp>
      <p:sp>
        <p:nvSpPr>
          <p:cNvPr id="3283" name="Google Shape;3283;p193"/>
          <p:cNvSpPr/>
          <p:nvPr/>
        </p:nvSpPr>
        <p:spPr>
          <a:xfrm>
            <a:off x="2638011" y="3751249"/>
            <a:ext cx="7473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B</a:t>
            </a:r>
            <a:endParaRPr sz="1400">
              <a:solidFill>
                <a:srgbClr val="193EB0"/>
              </a:solidFill>
              <a:latin typeface="Arial"/>
              <a:ea typeface="Arial"/>
              <a:cs typeface="Arial"/>
              <a:sym typeface="Arial"/>
            </a:endParaRPr>
          </a:p>
        </p:txBody>
      </p:sp>
      <p:cxnSp>
        <p:nvCxnSpPr>
          <p:cNvPr id="3284" name="Google Shape;3284;p193"/>
          <p:cNvCxnSpPr/>
          <p:nvPr/>
        </p:nvCxnSpPr>
        <p:spPr>
          <a:xfrm flipH="1" rot="10800000">
            <a:off x="1587352" y="4040075"/>
            <a:ext cx="1939200" cy="12600"/>
          </a:xfrm>
          <a:prstGeom prst="bentConnector3">
            <a:avLst>
              <a:gd fmla="val 0" name="adj1"/>
            </a:avLst>
          </a:prstGeom>
          <a:noFill/>
          <a:ln cap="flat" cmpd="sng" w="28575">
            <a:solidFill>
              <a:srgbClr val="193EB0"/>
            </a:solidFill>
            <a:prstDash val="solid"/>
            <a:miter lim="800000"/>
            <a:headEnd len="med" w="med" type="triangle"/>
            <a:tailEnd len="med" w="med" type="triangle"/>
          </a:ln>
        </p:spPr>
      </p:cxnSp>
      <p:graphicFrame>
        <p:nvGraphicFramePr>
          <p:cNvPr id="3285" name="Google Shape;3285;p193"/>
          <p:cNvGraphicFramePr/>
          <p:nvPr/>
        </p:nvGraphicFramePr>
        <p:xfrm>
          <a:off x="4696535" y="4209234"/>
          <a:ext cx="3000000" cy="3000000"/>
        </p:xfrm>
        <a:graphic>
          <a:graphicData uri="http://schemas.openxmlformats.org/drawingml/2006/table">
            <a:tbl>
              <a:tblPr bandRow="1" firstRow="1">
                <a:noFill/>
                <a:tableStyleId>{F5026A60-8AA6-43BD-A47F-B19B4713E4A2}</a:tableStyleId>
              </a:tblPr>
              <a:tblGrid>
                <a:gridCol w="462200"/>
                <a:gridCol w="1013450"/>
                <a:gridCol w="1226825"/>
                <a:gridCol w="518150"/>
                <a:gridCol w="533400"/>
                <a:gridCol w="756425"/>
              </a:tblGrid>
              <a:tr h="208975">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a.sid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a.node_count</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a.platform_name</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b.cid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b.service</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000575">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100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kudu</a:t>
                      </a:r>
                      <a:endParaRPr/>
                    </a:p>
                    <a:p>
                      <a:pPr indent="0" lvl="0" marL="0" marR="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spcBef>
                          <a:spcPts val="0"/>
                        </a:spcBef>
                        <a:spcAft>
                          <a:spcPts val="0"/>
                        </a:spcAft>
                        <a:buNone/>
                      </a:pPr>
                      <a:r>
                        <a:rPr lang="en-US" sz="1100">
                          <a:solidFill>
                            <a:srgbClr val="000000"/>
                          </a:solidFill>
                          <a:latin typeface="Arial"/>
                          <a:ea typeface="Arial"/>
                          <a:cs typeface="Arial"/>
                          <a:sym typeface="Arial"/>
                        </a:rPr>
                        <a:t>impala</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0" name="Shape 3290"/>
        <p:cNvGrpSpPr/>
        <p:nvPr/>
      </p:nvGrpSpPr>
      <p:grpSpPr>
        <a:xfrm>
          <a:off x="0" y="0"/>
          <a:ext cx="0" cy="0"/>
          <a:chOff x="0" y="0"/>
          <a:chExt cx="0" cy="0"/>
        </a:xfrm>
      </p:grpSpPr>
      <p:grpSp>
        <p:nvGrpSpPr>
          <p:cNvPr id="3291" name="Google Shape;3291;p194"/>
          <p:cNvGrpSpPr/>
          <p:nvPr/>
        </p:nvGrpSpPr>
        <p:grpSpPr>
          <a:xfrm>
            <a:off x="4577326" y="3429000"/>
            <a:ext cx="4875690" cy="2832100"/>
            <a:chOff x="4577326" y="3429000"/>
            <a:chExt cx="4875690" cy="2832100"/>
          </a:xfrm>
        </p:grpSpPr>
        <p:sp>
          <p:nvSpPr>
            <p:cNvPr id="3292" name="Google Shape;3292;p194"/>
            <p:cNvSpPr/>
            <p:nvPr/>
          </p:nvSpPr>
          <p:spPr>
            <a:xfrm>
              <a:off x="4577326" y="3429000"/>
              <a:ext cx="4768288" cy="2832100"/>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293" name="Google Shape;3293;p194"/>
            <p:cNvSpPr txBox="1"/>
            <p:nvPr/>
          </p:nvSpPr>
          <p:spPr>
            <a:xfrm>
              <a:off x="8397919" y="3429000"/>
              <a:ext cx="10550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93EB0"/>
                  </a:solidFill>
                  <a:latin typeface="Arial"/>
                  <a:ea typeface="Arial"/>
                  <a:cs typeface="Arial"/>
                  <a:sym typeface="Arial"/>
                </a:rPr>
                <a:t>&lt;Kết quả&gt;</a:t>
              </a:r>
              <a:endParaRPr sz="1600">
                <a:solidFill>
                  <a:srgbClr val="193EB0"/>
                </a:solidFill>
                <a:latin typeface="Arial"/>
                <a:ea typeface="Arial"/>
                <a:cs typeface="Arial"/>
                <a:sym typeface="Arial"/>
              </a:endParaRPr>
            </a:p>
          </p:txBody>
        </p:sp>
      </p:grpSp>
      <p:sp>
        <p:nvSpPr>
          <p:cNvPr id="3294" name="Google Shape;3294;p19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295" name="Google Shape;3295;p19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Full Outer Join</a:t>
            </a:r>
            <a:endParaRPr/>
          </a:p>
        </p:txBody>
      </p:sp>
      <p:sp>
        <p:nvSpPr>
          <p:cNvPr id="3296" name="Google Shape;3296;p19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297" name="Google Shape;3297;p19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HiveQL </a:t>
            </a:r>
            <a:r>
              <a:rPr b="1" lang="en-US"/>
              <a:t>FULL OUTER JOIN </a:t>
            </a:r>
            <a:r>
              <a:rPr lang="en-US"/>
              <a:t>kết hợp các bản ghi của cả hai bảng bên ngoài bên trái và bên phải đáp ứng điều kiện JOIN</a:t>
            </a:r>
            <a:endParaRPr/>
          </a:p>
        </p:txBody>
      </p:sp>
      <p:grpSp>
        <p:nvGrpSpPr>
          <p:cNvPr id="3298" name="Google Shape;3298;p194"/>
          <p:cNvGrpSpPr/>
          <p:nvPr/>
        </p:nvGrpSpPr>
        <p:grpSpPr>
          <a:xfrm>
            <a:off x="7932444" y="1306458"/>
            <a:ext cx="1422238" cy="827914"/>
            <a:chOff x="7972144" y="2994456"/>
            <a:chExt cx="1422238" cy="827914"/>
          </a:xfrm>
        </p:grpSpPr>
        <p:pic>
          <p:nvPicPr>
            <p:cNvPr id="3299" name="Google Shape;3299;p194"/>
            <p:cNvPicPr preferRelativeResize="0"/>
            <p:nvPr/>
          </p:nvPicPr>
          <p:blipFill rotWithShape="1">
            <a:blip r:embed="rId3">
              <a:alphaModFix/>
            </a:blip>
            <a:srcRect b="0" l="0" r="0" t="0"/>
            <a:stretch/>
          </p:blipFill>
          <p:spPr>
            <a:xfrm>
              <a:off x="7972144" y="2994456"/>
              <a:ext cx="1413620" cy="827914"/>
            </a:xfrm>
            <a:prstGeom prst="rect">
              <a:avLst/>
            </a:prstGeom>
            <a:noFill/>
            <a:ln>
              <a:noFill/>
            </a:ln>
          </p:spPr>
        </p:pic>
        <p:grpSp>
          <p:nvGrpSpPr>
            <p:cNvPr id="3300" name="Google Shape;3300;p194"/>
            <p:cNvGrpSpPr/>
            <p:nvPr/>
          </p:nvGrpSpPr>
          <p:grpSpPr>
            <a:xfrm>
              <a:off x="7980862" y="3206070"/>
              <a:ext cx="1413520" cy="404687"/>
              <a:chOff x="6309235" y="3202694"/>
              <a:chExt cx="1413520" cy="404687"/>
            </a:xfrm>
          </p:grpSpPr>
          <p:sp>
            <p:nvSpPr>
              <p:cNvPr id="3301" name="Google Shape;3301;p194"/>
              <p:cNvSpPr/>
              <p:nvPr/>
            </p:nvSpPr>
            <p:spPr>
              <a:xfrm>
                <a:off x="6309235" y="3207271"/>
                <a:ext cx="622286"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trái</a:t>
                </a:r>
                <a:endParaRPr sz="1000">
                  <a:solidFill>
                    <a:schemeClr val="dk1"/>
                  </a:solidFill>
                  <a:latin typeface="Arial"/>
                  <a:ea typeface="Arial"/>
                  <a:cs typeface="Arial"/>
                  <a:sym typeface="Arial"/>
                </a:endParaRPr>
              </a:p>
            </p:txBody>
          </p:sp>
          <p:sp>
            <p:nvSpPr>
              <p:cNvPr id="3302" name="Google Shape;3302;p194"/>
              <p:cNvSpPr/>
              <p:nvPr/>
            </p:nvSpPr>
            <p:spPr>
              <a:xfrm>
                <a:off x="7053981" y="3202694"/>
                <a:ext cx="6687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bên phải</a:t>
                </a:r>
                <a:endParaRPr sz="1000">
                  <a:solidFill>
                    <a:schemeClr val="dk1"/>
                  </a:solidFill>
                  <a:latin typeface="Arial"/>
                  <a:ea typeface="Arial"/>
                  <a:cs typeface="Arial"/>
                  <a:sym typeface="Arial"/>
                </a:endParaRPr>
              </a:p>
            </p:txBody>
          </p:sp>
        </p:grpSp>
      </p:grpSp>
      <p:graphicFrame>
        <p:nvGraphicFramePr>
          <p:cNvPr id="3303" name="Google Shape;3303;p194"/>
          <p:cNvGraphicFramePr/>
          <p:nvPr/>
        </p:nvGraphicFramePr>
        <p:xfrm>
          <a:off x="699002" y="4046325"/>
          <a:ext cx="3000000" cy="3000000"/>
        </p:xfrm>
        <a:graphic>
          <a:graphicData uri="http://schemas.openxmlformats.org/drawingml/2006/table">
            <a:tbl>
              <a:tblPr>
                <a:noFill/>
                <a:tableStyleId>{1223B764-F223-4FCE-9519-C7F1BB71A7D2}</a:tableStyleId>
              </a:tblPr>
              <a:tblGrid>
                <a:gridCol w="360000"/>
                <a:gridCol w="612000"/>
                <a:gridCol w="792000"/>
              </a:tblGrid>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sid</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count</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p_name</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hadoop</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20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spark</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nosql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100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spark</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9</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3304" name="Google Shape;3304;p194"/>
          <p:cNvGraphicFramePr/>
          <p:nvPr/>
        </p:nvGraphicFramePr>
        <p:xfrm>
          <a:off x="2638011" y="4046325"/>
          <a:ext cx="3000000" cy="3000000"/>
        </p:xfrm>
        <a:graphic>
          <a:graphicData uri="http://schemas.openxmlformats.org/drawingml/2006/table">
            <a:tbl>
              <a:tblPr>
                <a:noFill/>
                <a:tableStyleId>{1223B764-F223-4FCE-9519-C7F1BB71A7D2}</a:tableStyleId>
              </a:tblPr>
              <a:tblGrid>
                <a:gridCol w="396600"/>
                <a:gridCol w="540000"/>
                <a:gridCol w="828000"/>
              </a:tblGrid>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id</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cid</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service</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hdfs</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2</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yarn</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kudu</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4</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impala</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3305" name="Google Shape;3305;p194"/>
          <p:cNvSpPr/>
          <p:nvPr/>
        </p:nvSpPr>
        <p:spPr>
          <a:xfrm flipH="1">
            <a:off x="699002" y="3751249"/>
            <a:ext cx="7691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A</a:t>
            </a:r>
            <a:endParaRPr sz="1400">
              <a:solidFill>
                <a:srgbClr val="193EB0"/>
              </a:solidFill>
              <a:latin typeface="Arial"/>
              <a:ea typeface="Arial"/>
              <a:cs typeface="Arial"/>
              <a:sym typeface="Arial"/>
            </a:endParaRPr>
          </a:p>
        </p:txBody>
      </p:sp>
      <p:sp>
        <p:nvSpPr>
          <p:cNvPr id="3306" name="Google Shape;3306;p194"/>
          <p:cNvSpPr/>
          <p:nvPr/>
        </p:nvSpPr>
        <p:spPr>
          <a:xfrm>
            <a:off x="2638011" y="3751249"/>
            <a:ext cx="7473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B</a:t>
            </a:r>
            <a:endParaRPr sz="1400">
              <a:solidFill>
                <a:srgbClr val="193EB0"/>
              </a:solidFill>
              <a:latin typeface="Arial"/>
              <a:ea typeface="Arial"/>
              <a:cs typeface="Arial"/>
              <a:sym typeface="Arial"/>
            </a:endParaRPr>
          </a:p>
        </p:txBody>
      </p:sp>
      <p:cxnSp>
        <p:nvCxnSpPr>
          <p:cNvPr id="3307" name="Google Shape;3307;p194"/>
          <p:cNvCxnSpPr/>
          <p:nvPr/>
        </p:nvCxnSpPr>
        <p:spPr>
          <a:xfrm flipH="1" rot="10800000">
            <a:off x="1587352" y="4040075"/>
            <a:ext cx="1939200" cy="12600"/>
          </a:xfrm>
          <a:prstGeom prst="bentConnector3">
            <a:avLst>
              <a:gd fmla="val 0" name="adj1"/>
            </a:avLst>
          </a:prstGeom>
          <a:noFill/>
          <a:ln cap="flat" cmpd="sng" w="28575">
            <a:solidFill>
              <a:srgbClr val="193EB0"/>
            </a:solidFill>
            <a:prstDash val="solid"/>
            <a:miter lim="800000"/>
            <a:headEnd len="med" w="med" type="triangle"/>
            <a:tailEnd len="med" w="med" type="triangle"/>
          </a:ln>
        </p:spPr>
      </p:cxnSp>
      <p:sp>
        <p:nvSpPr>
          <p:cNvPr id="3308" name="Google Shape;3308;p194"/>
          <p:cNvSpPr/>
          <p:nvPr/>
        </p:nvSpPr>
        <p:spPr>
          <a:xfrm>
            <a:off x="724339" y="2735784"/>
            <a:ext cx="7811999"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chemeClr val="dk1"/>
                </a:solidFill>
                <a:latin typeface="Arial"/>
                <a:ea typeface="Arial"/>
                <a:cs typeface="Arial"/>
                <a:sym typeface="Arial"/>
              </a:rPr>
              <a:t> </a:t>
            </a:r>
            <a:r>
              <a:rPr lang="en-US" sz="1400">
                <a:solidFill>
                  <a:srgbClr val="193EB0"/>
                </a:solidFill>
                <a:latin typeface="Arial"/>
                <a:ea typeface="Arial"/>
                <a:cs typeface="Arial"/>
                <a:sym typeface="Arial"/>
              </a:rPr>
              <a:t>* FROM </a:t>
            </a:r>
            <a:r>
              <a:rPr lang="en-US" sz="1400">
                <a:solidFill>
                  <a:schemeClr val="dk1"/>
                </a:solidFill>
                <a:latin typeface="Arial"/>
                <a:ea typeface="Arial"/>
                <a:cs typeface="Arial"/>
                <a:sym typeface="Arial"/>
              </a:rPr>
              <a:t>a </a:t>
            </a:r>
            <a:r>
              <a:rPr lang="en-US" sz="1400">
                <a:solidFill>
                  <a:srgbClr val="FF0000"/>
                </a:solidFill>
                <a:latin typeface="Arial"/>
                <a:ea typeface="Arial"/>
                <a:cs typeface="Arial"/>
                <a:sym typeface="Arial"/>
              </a:rPr>
              <a:t>FULL OUTER JOIN </a:t>
            </a:r>
            <a:r>
              <a:rPr lang="en-US" sz="1400">
                <a:solidFill>
                  <a:schemeClr val="dk1"/>
                </a:solidFill>
                <a:latin typeface="Arial"/>
                <a:ea typeface="Arial"/>
                <a:cs typeface="Arial"/>
                <a:sym typeface="Arial"/>
              </a:rPr>
              <a:t>b </a:t>
            </a:r>
            <a:r>
              <a:rPr lang="en-US" sz="1400">
                <a:solidFill>
                  <a:srgbClr val="FF0000"/>
                </a:solidFill>
                <a:latin typeface="Arial"/>
                <a:ea typeface="Arial"/>
                <a:cs typeface="Arial"/>
                <a:sym typeface="Arial"/>
              </a:rPr>
              <a:t>ON</a:t>
            </a:r>
            <a:r>
              <a:rPr lang="en-US" sz="1400">
                <a:solidFill>
                  <a:schemeClr val="dk1"/>
                </a:solidFill>
                <a:latin typeface="Arial"/>
                <a:ea typeface="Arial"/>
                <a:cs typeface="Arial"/>
                <a:sym typeface="Arial"/>
              </a:rPr>
              <a:t> a.sid = b.cid;</a:t>
            </a:r>
            <a:endParaRPr sz="1400">
              <a:solidFill>
                <a:srgbClr val="000000"/>
              </a:solidFill>
              <a:latin typeface="Arial"/>
              <a:ea typeface="Arial"/>
              <a:cs typeface="Arial"/>
              <a:sym typeface="Arial"/>
            </a:endParaRPr>
          </a:p>
        </p:txBody>
      </p:sp>
      <p:graphicFrame>
        <p:nvGraphicFramePr>
          <p:cNvPr id="3309" name="Google Shape;3309;p194"/>
          <p:cNvGraphicFramePr/>
          <p:nvPr/>
        </p:nvGraphicFramePr>
        <p:xfrm>
          <a:off x="4696535" y="4209234"/>
          <a:ext cx="3000000" cy="3000000"/>
        </p:xfrm>
        <a:graphic>
          <a:graphicData uri="http://schemas.openxmlformats.org/drawingml/2006/table">
            <a:tbl>
              <a:tblPr bandRow="1" firstRow="1">
                <a:noFill/>
                <a:tableStyleId>{F5026A60-8AA6-43BD-A47F-B19B4713E4A2}</a:tableStyleId>
              </a:tblPr>
              <a:tblGrid>
                <a:gridCol w="462200"/>
                <a:gridCol w="1013450"/>
                <a:gridCol w="1226825"/>
                <a:gridCol w="518150"/>
                <a:gridCol w="533400"/>
                <a:gridCol w="756425"/>
              </a:tblGrid>
              <a:tr h="208975">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a.sid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a.node_count</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a.platform_name</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b.cid</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b.service</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000575">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9</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spark</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NULL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NULL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kudu</a:t>
                      </a:r>
                      <a:endParaRPr/>
                    </a:p>
                    <a:p>
                      <a:pPr indent="0" lvl="0" marL="0" marR="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spcBef>
                          <a:spcPts val="0"/>
                        </a:spcBef>
                        <a:spcAft>
                          <a:spcPts val="0"/>
                        </a:spcAft>
                        <a:buNone/>
                      </a:pPr>
                      <a:r>
                        <a:rPr lang="en-US" sz="110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1100">
                          <a:solidFill>
                            <a:srgbClr val="000000"/>
                          </a:solidFill>
                          <a:latin typeface="Arial"/>
                          <a:ea typeface="Arial"/>
                          <a:cs typeface="Arial"/>
                          <a:sym typeface="Arial"/>
                        </a:rPr>
                        <a:t>NULL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4" name="Shape 3314"/>
        <p:cNvGrpSpPr/>
        <p:nvPr/>
      </p:nvGrpSpPr>
      <p:grpSpPr>
        <a:xfrm>
          <a:off x="0" y="0"/>
          <a:ext cx="0" cy="0"/>
          <a:chOff x="0" y="0"/>
          <a:chExt cx="0" cy="0"/>
        </a:xfrm>
      </p:grpSpPr>
      <p:grpSp>
        <p:nvGrpSpPr>
          <p:cNvPr id="3315" name="Google Shape;3315;p195"/>
          <p:cNvGrpSpPr/>
          <p:nvPr/>
        </p:nvGrpSpPr>
        <p:grpSpPr>
          <a:xfrm>
            <a:off x="4577326" y="3429000"/>
            <a:ext cx="4875690" cy="2832100"/>
            <a:chOff x="4577326" y="3429000"/>
            <a:chExt cx="4875690" cy="2832100"/>
          </a:xfrm>
        </p:grpSpPr>
        <p:sp>
          <p:nvSpPr>
            <p:cNvPr id="3316" name="Google Shape;3316;p195"/>
            <p:cNvSpPr/>
            <p:nvPr/>
          </p:nvSpPr>
          <p:spPr>
            <a:xfrm>
              <a:off x="4577326" y="3429000"/>
              <a:ext cx="4768288" cy="2832100"/>
            </a:xfrm>
            <a:prstGeom prst="rect">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317" name="Google Shape;3317;p195"/>
            <p:cNvSpPr txBox="1"/>
            <p:nvPr/>
          </p:nvSpPr>
          <p:spPr>
            <a:xfrm>
              <a:off x="8397919" y="3429000"/>
              <a:ext cx="105509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93EB0"/>
                  </a:solidFill>
                  <a:latin typeface="Arial"/>
                  <a:ea typeface="Arial"/>
                  <a:cs typeface="Arial"/>
                  <a:sym typeface="Arial"/>
                </a:rPr>
                <a:t>&lt;Kết quả&gt;</a:t>
              </a:r>
              <a:endParaRPr sz="1600">
                <a:solidFill>
                  <a:srgbClr val="193EB0"/>
                </a:solidFill>
                <a:latin typeface="Arial"/>
                <a:ea typeface="Arial"/>
                <a:cs typeface="Arial"/>
                <a:sym typeface="Arial"/>
              </a:endParaRPr>
            </a:p>
          </p:txBody>
        </p:sp>
      </p:grpSp>
      <p:sp>
        <p:nvSpPr>
          <p:cNvPr id="3318" name="Google Shape;3318;p19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319" name="Google Shape;3319;p19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Left Semi Join</a:t>
            </a:r>
            <a:endParaRPr/>
          </a:p>
        </p:txBody>
      </p:sp>
      <p:sp>
        <p:nvSpPr>
          <p:cNvPr id="3320" name="Google Shape;3320;p19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321" name="Google Shape;3321;p19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nửa nối bên trái chỉ trả về các bản ghi từ bảng bên trái</a:t>
            </a:r>
            <a:endParaRPr/>
          </a:p>
        </p:txBody>
      </p:sp>
      <p:pic>
        <p:nvPicPr>
          <p:cNvPr id="3322" name="Google Shape;3322;p195"/>
          <p:cNvPicPr preferRelativeResize="0"/>
          <p:nvPr/>
        </p:nvPicPr>
        <p:blipFill rotWithShape="1">
          <a:blip r:embed="rId3">
            <a:alphaModFix/>
          </a:blip>
          <a:srcRect b="0" l="0" r="0" t="0"/>
          <a:stretch/>
        </p:blipFill>
        <p:spPr>
          <a:xfrm rot="10800000">
            <a:off x="7888403" y="1306458"/>
            <a:ext cx="1457661" cy="853708"/>
          </a:xfrm>
          <a:prstGeom prst="rect">
            <a:avLst/>
          </a:prstGeom>
          <a:noFill/>
          <a:ln>
            <a:noFill/>
          </a:ln>
        </p:spPr>
      </p:pic>
      <p:grpSp>
        <p:nvGrpSpPr>
          <p:cNvPr id="3323" name="Google Shape;3323;p195"/>
          <p:cNvGrpSpPr/>
          <p:nvPr/>
        </p:nvGrpSpPr>
        <p:grpSpPr>
          <a:xfrm>
            <a:off x="7934299" y="1609254"/>
            <a:ext cx="1346209" cy="248110"/>
            <a:chOff x="6324096" y="3275385"/>
            <a:chExt cx="1358942" cy="250457"/>
          </a:xfrm>
        </p:grpSpPr>
        <p:sp>
          <p:nvSpPr>
            <p:cNvPr id="3324" name="Google Shape;3324;p195"/>
            <p:cNvSpPr/>
            <p:nvPr/>
          </p:nvSpPr>
          <p:spPr>
            <a:xfrm>
              <a:off x="6324096" y="3275385"/>
              <a:ext cx="592573" cy="248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A</a:t>
              </a:r>
              <a:endParaRPr sz="1000">
                <a:solidFill>
                  <a:schemeClr val="dk1"/>
                </a:solidFill>
                <a:latin typeface="Arial"/>
                <a:ea typeface="Arial"/>
                <a:cs typeface="Arial"/>
                <a:sym typeface="Arial"/>
              </a:endParaRPr>
            </a:p>
          </p:txBody>
        </p:sp>
        <p:sp>
          <p:nvSpPr>
            <p:cNvPr id="3325" name="Google Shape;3325;p195"/>
            <p:cNvSpPr/>
            <p:nvPr/>
          </p:nvSpPr>
          <p:spPr>
            <a:xfrm>
              <a:off x="7093702" y="3277292"/>
              <a:ext cx="589336" cy="2485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Bảng B</a:t>
              </a:r>
              <a:endParaRPr sz="1000">
                <a:solidFill>
                  <a:schemeClr val="dk1"/>
                </a:solidFill>
                <a:latin typeface="Arial"/>
                <a:ea typeface="Arial"/>
                <a:cs typeface="Arial"/>
                <a:sym typeface="Arial"/>
              </a:endParaRPr>
            </a:p>
          </p:txBody>
        </p:sp>
      </p:grpSp>
      <p:sp>
        <p:nvSpPr>
          <p:cNvPr id="3326" name="Google Shape;3326;p195"/>
          <p:cNvSpPr/>
          <p:nvPr/>
        </p:nvSpPr>
        <p:spPr>
          <a:xfrm>
            <a:off x="724339" y="2543278"/>
            <a:ext cx="7811999"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chemeClr val="dk1"/>
                </a:solidFill>
                <a:latin typeface="Arial"/>
                <a:ea typeface="Arial"/>
                <a:cs typeface="Arial"/>
                <a:sym typeface="Arial"/>
              </a:rPr>
              <a:t> *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a </a:t>
            </a:r>
            <a:r>
              <a:rPr lang="en-US" sz="1400">
                <a:solidFill>
                  <a:srgbClr val="FF0000"/>
                </a:solidFill>
                <a:latin typeface="Arial"/>
                <a:ea typeface="Arial"/>
                <a:cs typeface="Arial"/>
                <a:sym typeface="Arial"/>
              </a:rPr>
              <a:t>LEFT SEMI JOIN</a:t>
            </a:r>
            <a:r>
              <a:rPr lang="en-US" sz="1400">
                <a:solidFill>
                  <a:schemeClr val="dk1"/>
                </a:solidFill>
                <a:latin typeface="Arial"/>
                <a:ea typeface="Arial"/>
                <a:cs typeface="Arial"/>
                <a:sym typeface="Arial"/>
              </a:rPr>
              <a:t> b </a:t>
            </a:r>
            <a:r>
              <a:rPr lang="en-US" sz="1400">
                <a:solidFill>
                  <a:srgbClr val="FF0000"/>
                </a:solidFill>
                <a:latin typeface="Arial"/>
                <a:ea typeface="Arial"/>
                <a:cs typeface="Arial"/>
                <a:sym typeface="Arial"/>
              </a:rPr>
              <a:t>ON</a:t>
            </a:r>
            <a:r>
              <a:rPr lang="en-US" sz="1400">
                <a:solidFill>
                  <a:schemeClr val="dk1"/>
                </a:solidFill>
                <a:latin typeface="Arial"/>
                <a:ea typeface="Arial"/>
                <a:cs typeface="Arial"/>
                <a:sym typeface="Arial"/>
              </a:rPr>
              <a:t> a.sid = b.cid;</a:t>
            </a:r>
            <a:endParaRPr sz="1400">
              <a:solidFill>
                <a:srgbClr val="000000"/>
              </a:solidFill>
              <a:latin typeface="Arial"/>
              <a:ea typeface="Arial"/>
              <a:cs typeface="Arial"/>
              <a:sym typeface="Arial"/>
            </a:endParaRPr>
          </a:p>
        </p:txBody>
      </p:sp>
      <p:graphicFrame>
        <p:nvGraphicFramePr>
          <p:cNvPr id="3327" name="Google Shape;3327;p195"/>
          <p:cNvGraphicFramePr/>
          <p:nvPr/>
        </p:nvGraphicFramePr>
        <p:xfrm>
          <a:off x="699002" y="4046325"/>
          <a:ext cx="3000000" cy="3000000"/>
        </p:xfrm>
        <a:graphic>
          <a:graphicData uri="http://schemas.openxmlformats.org/drawingml/2006/table">
            <a:tbl>
              <a:tblPr>
                <a:noFill/>
                <a:tableStyleId>{1223B764-F223-4FCE-9519-C7F1BB71A7D2}</a:tableStyleId>
              </a:tblPr>
              <a:tblGrid>
                <a:gridCol w="360000"/>
                <a:gridCol w="612000"/>
                <a:gridCol w="792000"/>
              </a:tblGrid>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sid</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count</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p_name</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hadoop</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20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spark</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nosql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100</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spark</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037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9</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3328" name="Google Shape;3328;p195"/>
          <p:cNvGraphicFramePr/>
          <p:nvPr/>
        </p:nvGraphicFramePr>
        <p:xfrm>
          <a:off x="2638011" y="4046325"/>
          <a:ext cx="3000000" cy="3000000"/>
        </p:xfrm>
        <a:graphic>
          <a:graphicData uri="http://schemas.openxmlformats.org/drawingml/2006/table">
            <a:tbl>
              <a:tblPr>
                <a:noFill/>
                <a:tableStyleId>{1223B764-F223-4FCE-9519-C7F1BB71A7D2}</a:tableStyleId>
              </a:tblPr>
              <a:tblGrid>
                <a:gridCol w="396600"/>
                <a:gridCol w="540000"/>
                <a:gridCol w="828000"/>
              </a:tblGrid>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id</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cid</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service</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hdfs</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2</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1</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yarn</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kudu</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4</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3</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5</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NULL</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284125">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7</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200">
                          <a:solidFill>
                            <a:srgbClr val="193EB0"/>
                          </a:solidFill>
                          <a:latin typeface="Arial"/>
                          <a:ea typeface="Arial"/>
                          <a:cs typeface="Arial"/>
                          <a:sym typeface="Arial"/>
                        </a:rPr>
                        <a:t>impala</a:t>
                      </a:r>
                      <a:endParaRPr sz="1200">
                        <a:solidFill>
                          <a:srgbClr val="193EB0"/>
                        </a:solidFill>
                        <a:latin typeface="Arial"/>
                        <a:ea typeface="Arial"/>
                        <a:cs typeface="Arial"/>
                        <a:sym typeface="Arial"/>
                      </a:endParaRPr>
                    </a:p>
                  </a:txBody>
                  <a:tcPr marT="36000" marB="36000" marR="36000" marL="36000">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3329" name="Google Shape;3329;p195"/>
          <p:cNvSpPr/>
          <p:nvPr/>
        </p:nvSpPr>
        <p:spPr>
          <a:xfrm flipH="1">
            <a:off x="699002" y="3751249"/>
            <a:ext cx="7691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A</a:t>
            </a:r>
            <a:endParaRPr sz="1400">
              <a:solidFill>
                <a:srgbClr val="193EB0"/>
              </a:solidFill>
              <a:latin typeface="Arial"/>
              <a:ea typeface="Arial"/>
              <a:cs typeface="Arial"/>
              <a:sym typeface="Arial"/>
            </a:endParaRPr>
          </a:p>
        </p:txBody>
      </p:sp>
      <p:sp>
        <p:nvSpPr>
          <p:cNvPr id="3330" name="Google Shape;3330;p195"/>
          <p:cNvSpPr/>
          <p:nvPr/>
        </p:nvSpPr>
        <p:spPr>
          <a:xfrm>
            <a:off x="2638011" y="3751249"/>
            <a:ext cx="7473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B</a:t>
            </a:r>
            <a:endParaRPr sz="1400">
              <a:solidFill>
                <a:srgbClr val="193EB0"/>
              </a:solidFill>
              <a:latin typeface="Arial"/>
              <a:ea typeface="Arial"/>
              <a:cs typeface="Arial"/>
              <a:sym typeface="Arial"/>
            </a:endParaRPr>
          </a:p>
        </p:txBody>
      </p:sp>
      <p:cxnSp>
        <p:nvCxnSpPr>
          <p:cNvPr id="3331" name="Google Shape;3331;p195"/>
          <p:cNvCxnSpPr/>
          <p:nvPr/>
        </p:nvCxnSpPr>
        <p:spPr>
          <a:xfrm flipH="1" rot="10800000">
            <a:off x="1587352" y="4040075"/>
            <a:ext cx="1939200" cy="12600"/>
          </a:xfrm>
          <a:prstGeom prst="bentConnector3">
            <a:avLst>
              <a:gd fmla="val 0" name="adj1"/>
            </a:avLst>
          </a:prstGeom>
          <a:noFill/>
          <a:ln cap="flat" cmpd="sng" w="28575">
            <a:solidFill>
              <a:srgbClr val="193EB0"/>
            </a:solidFill>
            <a:prstDash val="solid"/>
            <a:miter lim="800000"/>
            <a:headEnd len="med" w="med" type="triangle"/>
            <a:tailEnd len="med" w="med" type="triangle"/>
          </a:ln>
        </p:spPr>
      </p:cxnSp>
      <p:graphicFrame>
        <p:nvGraphicFramePr>
          <p:cNvPr id="3332" name="Google Shape;3332;p195"/>
          <p:cNvGraphicFramePr/>
          <p:nvPr/>
        </p:nvGraphicFramePr>
        <p:xfrm>
          <a:off x="5026191" y="4059026"/>
          <a:ext cx="3000000" cy="3000000"/>
        </p:xfrm>
        <a:graphic>
          <a:graphicData uri="http://schemas.openxmlformats.org/drawingml/2006/table">
            <a:tbl>
              <a:tblPr bandRow="1" firstRow="1">
                <a:noFill/>
                <a:tableStyleId>{F5026A60-8AA6-43BD-A47F-B19B4713E4A2}</a:tableStyleId>
              </a:tblPr>
              <a:tblGrid>
                <a:gridCol w="677700"/>
                <a:gridCol w="1485950"/>
                <a:gridCol w="1798775"/>
              </a:tblGrid>
              <a:tr h="238475">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a.sid</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a.node_count</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a.platform_name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87650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100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7" name="Shape 3337"/>
        <p:cNvGrpSpPr/>
        <p:nvPr/>
      </p:nvGrpSpPr>
      <p:grpSpPr>
        <a:xfrm>
          <a:off x="0" y="0"/>
          <a:ext cx="0" cy="0"/>
          <a:chOff x="0" y="0"/>
          <a:chExt cx="0" cy="0"/>
        </a:xfrm>
      </p:grpSpPr>
      <p:sp>
        <p:nvSpPr>
          <p:cNvPr id="3338" name="Google Shape;3338;p196"/>
          <p:cNvSpPr/>
          <p:nvPr/>
        </p:nvSpPr>
        <p:spPr>
          <a:xfrm>
            <a:off x="5108404" y="3650184"/>
            <a:ext cx="367707" cy="2485921"/>
          </a:xfrm>
          <a:prstGeom prst="rect">
            <a:avLst/>
          </a:prstGeom>
          <a:no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339" name="Google Shape;3339;p19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340" name="Google Shape;3340;p19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Cross Join (Phép nối chéo)</a:t>
            </a:r>
            <a:endParaRPr/>
          </a:p>
        </p:txBody>
      </p:sp>
      <p:sp>
        <p:nvSpPr>
          <p:cNvPr id="3341" name="Google Shape;3341;p19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342" name="Google Shape;3342;p19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CROSS JOIN </a:t>
            </a:r>
            <a:r>
              <a:rPr lang="en-US"/>
              <a:t>là một cách nối nhiều bảng trong đó tất cả các hàng hoặc bộ từ một bảng được ghép nối với các hàng và bộ từ một bảng khác</a:t>
            </a:r>
            <a:endParaRPr/>
          </a:p>
        </p:txBody>
      </p:sp>
      <p:sp>
        <p:nvSpPr>
          <p:cNvPr id="3343" name="Google Shape;3343;p196"/>
          <p:cNvSpPr txBox="1"/>
          <p:nvPr/>
        </p:nvSpPr>
        <p:spPr>
          <a:xfrm>
            <a:off x="4315569" y="3894575"/>
            <a:ext cx="79380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Kết quả</a:t>
            </a:r>
            <a:endParaRPr sz="1400">
              <a:solidFill>
                <a:srgbClr val="193EB0"/>
              </a:solidFill>
              <a:latin typeface="Arial"/>
              <a:ea typeface="Arial"/>
              <a:cs typeface="Arial"/>
              <a:sym typeface="Arial"/>
            </a:endParaRPr>
          </a:p>
        </p:txBody>
      </p:sp>
      <p:sp>
        <p:nvSpPr>
          <p:cNvPr id="3344" name="Google Shape;3344;p196"/>
          <p:cNvSpPr/>
          <p:nvPr/>
        </p:nvSpPr>
        <p:spPr>
          <a:xfrm>
            <a:off x="4322947" y="4579397"/>
            <a:ext cx="662361" cy="627494"/>
          </a:xfrm>
          <a:prstGeom prst="rect">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30 hàng</a:t>
            </a:r>
            <a:endParaRPr sz="1400">
              <a:solidFill>
                <a:schemeClr val="lt1"/>
              </a:solidFill>
              <a:latin typeface="Arial"/>
              <a:ea typeface="Arial"/>
              <a:cs typeface="Arial"/>
              <a:sym typeface="Arial"/>
            </a:endParaRPr>
          </a:p>
        </p:txBody>
      </p:sp>
      <p:grpSp>
        <p:nvGrpSpPr>
          <p:cNvPr id="3345" name="Google Shape;3345;p196"/>
          <p:cNvGrpSpPr/>
          <p:nvPr/>
        </p:nvGrpSpPr>
        <p:grpSpPr>
          <a:xfrm>
            <a:off x="718525" y="3878955"/>
            <a:ext cx="3352484" cy="1941469"/>
            <a:chOff x="646336" y="4196596"/>
            <a:chExt cx="3352484" cy="1941469"/>
          </a:xfrm>
        </p:grpSpPr>
        <p:grpSp>
          <p:nvGrpSpPr>
            <p:cNvPr id="3346" name="Google Shape;3346;p196"/>
            <p:cNvGrpSpPr/>
            <p:nvPr/>
          </p:nvGrpSpPr>
          <p:grpSpPr>
            <a:xfrm>
              <a:off x="646336" y="4196596"/>
              <a:ext cx="1602857" cy="1935429"/>
              <a:chOff x="646336" y="4196596"/>
              <a:chExt cx="1602857" cy="1935429"/>
            </a:xfrm>
          </p:grpSpPr>
          <p:grpSp>
            <p:nvGrpSpPr>
              <p:cNvPr id="3347" name="Google Shape;3347;p196"/>
              <p:cNvGrpSpPr/>
              <p:nvPr/>
            </p:nvGrpSpPr>
            <p:grpSpPr>
              <a:xfrm>
                <a:off x="646336" y="4196596"/>
                <a:ext cx="1602857" cy="1935429"/>
                <a:chOff x="275058" y="4203730"/>
                <a:chExt cx="1602857" cy="1935429"/>
              </a:xfrm>
            </p:grpSpPr>
            <p:sp>
              <p:nvSpPr>
                <p:cNvPr id="3348" name="Google Shape;3348;p196"/>
                <p:cNvSpPr/>
                <p:nvPr/>
              </p:nvSpPr>
              <p:spPr>
                <a:xfrm>
                  <a:off x="275058" y="4536302"/>
                  <a:ext cx="1602857" cy="1602857"/>
                </a:xfrm>
                <a:prstGeom prst="ellipse">
                  <a:avLst/>
                </a:prstGeom>
                <a:solidFill>
                  <a:srgbClr val="CADE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349" name="Google Shape;3349;p196"/>
                <p:cNvSpPr txBox="1"/>
                <p:nvPr/>
              </p:nvSpPr>
              <p:spPr>
                <a:xfrm>
                  <a:off x="720459" y="4203730"/>
                  <a:ext cx="7505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A</a:t>
                  </a:r>
                  <a:endParaRPr sz="1400">
                    <a:solidFill>
                      <a:srgbClr val="193EB0"/>
                    </a:solidFill>
                    <a:latin typeface="Arial"/>
                    <a:ea typeface="Arial"/>
                    <a:cs typeface="Arial"/>
                    <a:sym typeface="Arial"/>
                  </a:endParaRPr>
                </a:p>
              </p:txBody>
            </p:sp>
          </p:grpSp>
          <p:sp>
            <p:nvSpPr>
              <p:cNvPr id="3350" name="Google Shape;3350;p196"/>
              <p:cNvSpPr/>
              <p:nvPr/>
            </p:nvSpPr>
            <p:spPr>
              <a:xfrm>
                <a:off x="1316694" y="4679145"/>
                <a:ext cx="30168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93EB0"/>
                    </a:solidFill>
                    <a:latin typeface="Arial"/>
                    <a:ea typeface="Arial"/>
                    <a:cs typeface="Arial"/>
                    <a:sym typeface="Arial"/>
                  </a:rPr>
                  <a:t>1</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2</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3</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4</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5</a:t>
                </a:r>
                <a:endParaRPr sz="1600">
                  <a:solidFill>
                    <a:schemeClr val="dk1"/>
                  </a:solidFill>
                  <a:latin typeface="Arial"/>
                  <a:ea typeface="Arial"/>
                  <a:cs typeface="Arial"/>
                  <a:sym typeface="Arial"/>
                </a:endParaRPr>
              </a:p>
            </p:txBody>
          </p:sp>
        </p:grpSp>
        <p:grpSp>
          <p:nvGrpSpPr>
            <p:cNvPr id="3351" name="Google Shape;3351;p196"/>
            <p:cNvGrpSpPr/>
            <p:nvPr/>
          </p:nvGrpSpPr>
          <p:grpSpPr>
            <a:xfrm>
              <a:off x="2395963" y="4197410"/>
              <a:ext cx="1602857" cy="1940655"/>
              <a:chOff x="2395963" y="4197410"/>
              <a:chExt cx="1602857" cy="1940655"/>
            </a:xfrm>
          </p:grpSpPr>
          <p:grpSp>
            <p:nvGrpSpPr>
              <p:cNvPr id="3352" name="Google Shape;3352;p196"/>
              <p:cNvGrpSpPr/>
              <p:nvPr/>
            </p:nvGrpSpPr>
            <p:grpSpPr>
              <a:xfrm>
                <a:off x="2395963" y="4197410"/>
                <a:ext cx="1602857" cy="1934615"/>
                <a:chOff x="2357863" y="4197410"/>
                <a:chExt cx="1602857" cy="1934615"/>
              </a:xfrm>
            </p:grpSpPr>
            <p:sp>
              <p:nvSpPr>
                <p:cNvPr id="3353" name="Google Shape;3353;p196"/>
                <p:cNvSpPr/>
                <p:nvPr/>
              </p:nvSpPr>
              <p:spPr>
                <a:xfrm>
                  <a:off x="2357863" y="4529168"/>
                  <a:ext cx="1602857" cy="1602857"/>
                </a:xfrm>
                <a:prstGeom prst="ellipse">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354" name="Google Shape;3354;p196"/>
                <p:cNvSpPr txBox="1"/>
                <p:nvPr/>
              </p:nvSpPr>
              <p:spPr>
                <a:xfrm>
                  <a:off x="2805669" y="4197410"/>
                  <a:ext cx="7473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Bảng B</a:t>
                  </a:r>
                  <a:endParaRPr sz="1400">
                    <a:solidFill>
                      <a:srgbClr val="193EB0"/>
                    </a:solidFill>
                    <a:latin typeface="Arial"/>
                    <a:ea typeface="Arial"/>
                    <a:cs typeface="Arial"/>
                    <a:sym typeface="Arial"/>
                  </a:endParaRPr>
                </a:p>
              </p:txBody>
            </p:sp>
          </p:grpSp>
          <p:sp>
            <p:nvSpPr>
              <p:cNvPr id="3355" name="Google Shape;3355;p196"/>
              <p:cNvSpPr/>
              <p:nvPr/>
            </p:nvSpPr>
            <p:spPr>
              <a:xfrm>
                <a:off x="3051357" y="4568405"/>
                <a:ext cx="32412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93EB0"/>
                    </a:solidFill>
                    <a:latin typeface="Arial"/>
                    <a:ea typeface="Arial"/>
                    <a:cs typeface="Arial"/>
                    <a:sym typeface="Arial"/>
                  </a:rPr>
                  <a:t>A</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B</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C</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D</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E</a:t>
                </a:r>
                <a:endParaRPr/>
              </a:p>
              <a:p>
                <a:pPr indent="0" lvl="0" marL="0" marR="0" rtl="0" algn="l">
                  <a:spcBef>
                    <a:spcPts val="0"/>
                  </a:spcBef>
                  <a:spcAft>
                    <a:spcPts val="0"/>
                  </a:spcAft>
                  <a:buNone/>
                </a:pPr>
                <a:r>
                  <a:rPr lang="en-US" sz="1600">
                    <a:solidFill>
                      <a:srgbClr val="193EB0"/>
                    </a:solidFill>
                    <a:latin typeface="Arial"/>
                    <a:ea typeface="Arial"/>
                    <a:cs typeface="Arial"/>
                    <a:sym typeface="Arial"/>
                  </a:rPr>
                  <a:t>F</a:t>
                </a:r>
                <a:endParaRPr/>
              </a:p>
            </p:txBody>
          </p:sp>
        </p:grpSp>
      </p:grpSp>
      <p:cxnSp>
        <p:nvCxnSpPr>
          <p:cNvPr id="3356" name="Google Shape;3356;p196"/>
          <p:cNvCxnSpPr/>
          <p:nvPr/>
        </p:nvCxnSpPr>
        <p:spPr>
          <a:xfrm flipH="1">
            <a:off x="1651062" y="4395861"/>
            <a:ext cx="1472484" cy="132837"/>
          </a:xfrm>
          <a:prstGeom prst="straightConnector1">
            <a:avLst/>
          </a:prstGeom>
          <a:noFill/>
          <a:ln cap="flat" cmpd="sng" w="12700">
            <a:solidFill>
              <a:srgbClr val="536EC4"/>
            </a:solidFill>
            <a:prstDash val="solid"/>
            <a:miter lim="800000"/>
            <a:headEnd len="sm" w="sm" type="none"/>
            <a:tailEnd len="sm" w="sm" type="none"/>
          </a:ln>
        </p:spPr>
      </p:cxnSp>
      <p:cxnSp>
        <p:nvCxnSpPr>
          <p:cNvPr id="3357" name="Google Shape;3357;p196"/>
          <p:cNvCxnSpPr/>
          <p:nvPr/>
        </p:nvCxnSpPr>
        <p:spPr>
          <a:xfrm rot="10800000">
            <a:off x="1671698" y="4525861"/>
            <a:ext cx="1451848" cy="147934"/>
          </a:xfrm>
          <a:prstGeom prst="straightConnector1">
            <a:avLst/>
          </a:prstGeom>
          <a:noFill/>
          <a:ln cap="flat" cmpd="sng" w="12700">
            <a:solidFill>
              <a:srgbClr val="536EC4"/>
            </a:solidFill>
            <a:prstDash val="solid"/>
            <a:miter lim="800000"/>
            <a:headEnd len="sm" w="sm" type="none"/>
            <a:tailEnd len="sm" w="sm" type="none"/>
          </a:ln>
        </p:spPr>
      </p:cxnSp>
      <p:cxnSp>
        <p:nvCxnSpPr>
          <p:cNvPr id="3358" name="Google Shape;3358;p196"/>
          <p:cNvCxnSpPr/>
          <p:nvPr/>
        </p:nvCxnSpPr>
        <p:spPr>
          <a:xfrm rot="10800000">
            <a:off x="1651062" y="4534434"/>
            <a:ext cx="1472484" cy="357945"/>
          </a:xfrm>
          <a:prstGeom prst="straightConnector1">
            <a:avLst/>
          </a:prstGeom>
          <a:noFill/>
          <a:ln cap="flat" cmpd="sng" w="12700">
            <a:solidFill>
              <a:srgbClr val="536EC4"/>
            </a:solidFill>
            <a:prstDash val="solid"/>
            <a:miter lim="800000"/>
            <a:headEnd len="sm" w="sm" type="none"/>
            <a:tailEnd len="sm" w="sm" type="none"/>
          </a:ln>
        </p:spPr>
      </p:cxnSp>
      <p:cxnSp>
        <p:nvCxnSpPr>
          <p:cNvPr id="3359" name="Google Shape;3359;p196"/>
          <p:cNvCxnSpPr/>
          <p:nvPr/>
        </p:nvCxnSpPr>
        <p:spPr>
          <a:xfrm rot="10800000">
            <a:off x="1654738" y="4532516"/>
            <a:ext cx="1456918" cy="583594"/>
          </a:xfrm>
          <a:prstGeom prst="straightConnector1">
            <a:avLst/>
          </a:prstGeom>
          <a:noFill/>
          <a:ln cap="flat" cmpd="sng" w="12700">
            <a:solidFill>
              <a:srgbClr val="536EC4"/>
            </a:solidFill>
            <a:prstDash val="solid"/>
            <a:miter lim="800000"/>
            <a:headEnd len="sm" w="sm" type="none"/>
            <a:tailEnd len="sm" w="sm" type="none"/>
          </a:ln>
        </p:spPr>
      </p:cxnSp>
      <p:cxnSp>
        <p:nvCxnSpPr>
          <p:cNvPr id="3360" name="Google Shape;3360;p196"/>
          <p:cNvCxnSpPr/>
          <p:nvPr/>
        </p:nvCxnSpPr>
        <p:spPr>
          <a:xfrm rot="10800000">
            <a:off x="1666628" y="4534434"/>
            <a:ext cx="1456918" cy="857641"/>
          </a:xfrm>
          <a:prstGeom prst="straightConnector1">
            <a:avLst/>
          </a:prstGeom>
          <a:noFill/>
          <a:ln cap="flat" cmpd="sng" w="12700">
            <a:solidFill>
              <a:srgbClr val="536EC4"/>
            </a:solidFill>
            <a:prstDash val="solid"/>
            <a:miter lim="800000"/>
            <a:headEnd len="sm" w="sm" type="none"/>
            <a:tailEnd len="sm" w="sm" type="none"/>
          </a:ln>
        </p:spPr>
      </p:cxnSp>
      <p:cxnSp>
        <p:nvCxnSpPr>
          <p:cNvPr id="3361" name="Google Shape;3361;p196"/>
          <p:cNvCxnSpPr/>
          <p:nvPr/>
        </p:nvCxnSpPr>
        <p:spPr>
          <a:xfrm rot="10800000">
            <a:off x="1651062" y="4524210"/>
            <a:ext cx="1460594" cy="1105508"/>
          </a:xfrm>
          <a:prstGeom prst="straightConnector1">
            <a:avLst/>
          </a:prstGeom>
          <a:noFill/>
          <a:ln cap="flat" cmpd="sng" w="12700">
            <a:solidFill>
              <a:srgbClr val="536EC4"/>
            </a:solidFill>
            <a:prstDash val="solid"/>
            <a:miter lim="800000"/>
            <a:headEnd len="sm" w="sm" type="none"/>
            <a:tailEnd len="sm" w="sm" type="none"/>
          </a:ln>
        </p:spPr>
      </p:cxnSp>
      <p:cxnSp>
        <p:nvCxnSpPr>
          <p:cNvPr id="3362" name="Google Shape;3362;p196"/>
          <p:cNvCxnSpPr/>
          <p:nvPr/>
        </p:nvCxnSpPr>
        <p:spPr>
          <a:xfrm rot="10800000">
            <a:off x="1671698" y="4787400"/>
            <a:ext cx="1451009" cy="842318"/>
          </a:xfrm>
          <a:prstGeom prst="straightConnector1">
            <a:avLst/>
          </a:prstGeom>
          <a:noFill/>
          <a:ln cap="flat" cmpd="sng" w="12700">
            <a:solidFill>
              <a:srgbClr val="536EC4"/>
            </a:solidFill>
            <a:prstDash val="solid"/>
            <a:miter lim="800000"/>
            <a:headEnd len="sm" w="sm" type="none"/>
            <a:tailEnd len="sm" w="sm" type="none"/>
          </a:ln>
        </p:spPr>
      </p:cxnSp>
      <p:cxnSp>
        <p:nvCxnSpPr>
          <p:cNvPr id="3363" name="Google Shape;3363;p196"/>
          <p:cNvCxnSpPr/>
          <p:nvPr/>
        </p:nvCxnSpPr>
        <p:spPr>
          <a:xfrm rot="10800000">
            <a:off x="1675424" y="4790929"/>
            <a:ext cx="1456868" cy="591677"/>
          </a:xfrm>
          <a:prstGeom prst="straightConnector1">
            <a:avLst/>
          </a:prstGeom>
          <a:noFill/>
          <a:ln cap="flat" cmpd="sng" w="12700">
            <a:solidFill>
              <a:srgbClr val="536EC4"/>
            </a:solidFill>
            <a:prstDash val="solid"/>
            <a:miter lim="800000"/>
            <a:headEnd len="sm" w="sm" type="none"/>
            <a:tailEnd len="sm" w="sm" type="none"/>
          </a:ln>
        </p:spPr>
      </p:cxnSp>
      <p:cxnSp>
        <p:nvCxnSpPr>
          <p:cNvPr id="3364" name="Google Shape;3364;p196"/>
          <p:cNvCxnSpPr/>
          <p:nvPr/>
        </p:nvCxnSpPr>
        <p:spPr>
          <a:xfrm rot="10800000">
            <a:off x="1671699" y="4781360"/>
            <a:ext cx="1439957" cy="334750"/>
          </a:xfrm>
          <a:prstGeom prst="straightConnector1">
            <a:avLst/>
          </a:prstGeom>
          <a:noFill/>
          <a:ln cap="flat" cmpd="sng" w="12700">
            <a:solidFill>
              <a:srgbClr val="536EC4"/>
            </a:solidFill>
            <a:prstDash val="solid"/>
            <a:miter lim="800000"/>
            <a:headEnd len="sm" w="sm" type="none"/>
            <a:tailEnd len="sm" w="sm" type="none"/>
          </a:ln>
        </p:spPr>
      </p:cxnSp>
      <p:cxnSp>
        <p:nvCxnSpPr>
          <p:cNvPr id="3365" name="Google Shape;3365;p196"/>
          <p:cNvCxnSpPr/>
          <p:nvPr/>
        </p:nvCxnSpPr>
        <p:spPr>
          <a:xfrm rot="10800000">
            <a:off x="1685980" y="4781360"/>
            <a:ext cx="1425676" cy="111019"/>
          </a:xfrm>
          <a:prstGeom prst="straightConnector1">
            <a:avLst/>
          </a:prstGeom>
          <a:noFill/>
          <a:ln cap="flat" cmpd="sng" w="12700">
            <a:solidFill>
              <a:srgbClr val="536EC4"/>
            </a:solidFill>
            <a:prstDash val="solid"/>
            <a:miter lim="800000"/>
            <a:headEnd len="sm" w="sm" type="none"/>
            <a:tailEnd len="sm" w="sm" type="none"/>
          </a:ln>
        </p:spPr>
      </p:cxnSp>
      <p:cxnSp>
        <p:nvCxnSpPr>
          <p:cNvPr id="3366" name="Google Shape;3366;p196"/>
          <p:cNvCxnSpPr/>
          <p:nvPr/>
        </p:nvCxnSpPr>
        <p:spPr>
          <a:xfrm flipH="1">
            <a:off x="1678063" y="4682375"/>
            <a:ext cx="1433593" cy="98985"/>
          </a:xfrm>
          <a:prstGeom prst="straightConnector1">
            <a:avLst/>
          </a:prstGeom>
          <a:noFill/>
          <a:ln cap="flat" cmpd="sng" w="12700">
            <a:solidFill>
              <a:srgbClr val="536EC4"/>
            </a:solidFill>
            <a:prstDash val="solid"/>
            <a:miter lim="800000"/>
            <a:headEnd len="sm" w="sm" type="none"/>
            <a:tailEnd len="sm" w="sm" type="none"/>
          </a:ln>
        </p:spPr>
      </p:cxnSp>
      <p:cxnSp>
        <p:nvCxnSpPr>
          <p:cNvPr id="3367" name="Google Shape;3367;p196"/>
          <p:cNvCxnSpPr/>
          <p:nvPr/>
        </p:nvCxnSpPr>
        <p:spPr>
          <a:xfrm flipH="1">
            <a:off x="1665193" y="4403075"/>
            <a:ext cx="1457514" cy="378285"/>
          </a:xfrm>
          <a:prstGeom prst="straightConnector1">
            <a:avLst/>
          </a:prstGeom>
          <a:noFill/>
          <a:ln cap="flat" cmpd="sng" w="12700">
            <a:solidFill>
              <a:srgbClr val="536EC4"/>
            </a:solidFill>
            <a:prstDash val="solid"/>
            <a:miter lim="800000"/>
            <a:headEnd len="sm" w="sm" type="none"/>
            <a:tailEnd len="sm" w="sm" type="none"/>
          </a:ln>
        </p:spPr>
      </p:cxnSp>
      <p:cxnSp>
        <p:nvCxnSpPr>
          <p:cNvPr id="3368" name="Google Shape;3368;p196"/>
          <p:cNvCxnSpPr/>
          <p:nvPr/>
        </p:nvCxnSpPr>
        <p:spPr>
          <a:xfrm rot="10800000">
            <a:off x="1657883" y="5011385"/>
            <a:ext cx="1474409" cy="626913"/>
          </a:xfrm>
          <a:prstGeom prst="straightConnector1">
            <a:avLst/>
          </a:prstGeom>
          <a:noFill/>
          <a:ln cap="flat" cmpd="sng" w="12700">
            <a:solidFill>
              <a:srgbClr val="536EC4"/>
            </a:solidFill>
            <a:prstDash val="solid"/>
            <a:miter lim="800000"/>
            <a:headEnd len="sm" w="sm" type="none"/>
            <a:tailEnd len="sm" w="sm" type="none"/>
          </a:ln>
        </p:spPr>
      </p:cxnSp>
      <p:cxnSp>
        <p:nvCxnSpPr>
          <p:cNvPr id="3369" name="Google Shape;3369;p196"/>
          <p:cNvCxnSpPr/>
          <p:nvPr/>
        </p:nvCxnSpPr>
        <p:spPr>
          <a:xfrm rot="10800000">
            <a:off x="1661614" y="5011278"/>
            <a:ext cx="1456863" cy="374857"/>
          </a:xfrm>
          <a:prstGeom prst="straightConnector1">
            <a:avLst/>
          </a:prstGeom>
          <a:noFill/>
          <a:ln cap="flat" cmpd="sng" w="12700">
            <a:solidFill>
              <a:srgbClr val="536EC4"/>
            </a:solidFill>
            <a:prstDash val="solid"/>
            <a:miter lim="800000"/>
            <a:headEnd len="sm" w="sm" type="none"/>
            <a:tailEnd len="sm" w="sm" type="none"/>
          </a:ln>
        </p:spPr>
      </p:cxnSp>
      <p:cxnSp>
        <p:nvCxnSpPr>
          <p:cNvPr id="3370" name="Google Shape;3370;p196"/>
          <p:cNvCxnSpPr/>
          <p:nvPr/>
        </p:nvCxnSpPr>
        <p:spPr>
          <a:xfrm rot="10800000">
            <a:off x="1657884" y="5007902"/>
            <a:ext cx="1453772" cy="111737"/>
          </a:xfrm>
          <a:prstGeom prst="straightConnector1">
            <a:avLst/>
          </a:prstGeom>
          <a:noFill/>
          <a:ln cap="flat" cmpd="sng" w="12700">
            <a:solidFill>
              <a:srgbClr val="536EC4"/>
            </a:solidFill>
            <a:prstDash val="solid"/>
            <a:miter lim="800000"/>
            <a:headEnd len="sm" w="sm" type="none"/>
            <a:tailEnd len="sm" w="sm" type="none"/>
          </a:ln>
        </p:spPr>
      </p:cxnSp>
      <p:cxnSp>
        <p:nvCxnSpPr>
          <p:cNvPr id="3371" name="Google Shape;3371;p196"/>
          <p:cNvCxnSpPr/>
          <p:nvPr/>
        </p:nvCxnSpPr>
        <p:spPr>
          <a:xfrm flipH="1">
            <a:off x="1661800" y="4902495"/>
            <a:ext cx="1456677" cy="108890"/>
          </a:xfrm>
          <a:prstGeom prst="straightConnector1">
            <a:avLst/>
          </a:prstGeom>
          <a:noFill/>
          <a:ln cap="flat" cmpd="sng" w="12700">
            <a:solidFill>
              <a:srgbClr val="536EC4"/>
            </a:solidFill>
            <a:prstDash val="solid"/>
            <a:miter lim="800000"/>
            <a:headEnd len="sm" w="sm" type="none"/>
            <a:tailEnd len="sm" w="sm" type="none"/>
          </a:ln>
        </p:spPr>
      </p:cxnSp>
      <p:cxnSp>
        <p:nvCxnSpPr>
          <p:cNvPr id="3372" name="Google Shape;3372;p196"/>
          <p:cNvCxnSpPr/>
          <p:nvPr/>
        </p:nvCxnSpPr>
        <p:spPr>
          <a:xfrm flipH="1">
            <a:off x="1657884" y="4682048"/>
            <a:ext cx="1453772" cy="329337"/>
          </a:xfrm>
          <a:prstGeom prst="straightConnector1">
            <a:avLst/>
          </a:prstGeom>
          <a:noFill/>
          <a:ln cap="flat" cmpd="sng" w="12700">
            <a:solidFill>
              <a:srgbClr val="536EC4"/>
            </a:solidFill>
            <a:prstDash val="solid"/>
            <a:miter lim="800000"/>
            <a:headEnd len="sm" w="sm" type="none"/>
            <a:tailEnd len="sm" w="sm" type="none"/>
          </a:ln>
        </p:spPr>
      </p:cxnSp>
      <p:cxnSp>
        <p:nvCxnSpPr>
          <p:cNvPr id="3373" name="Google Shape;3373;p196"/>
          <p:cNvCxnSpPr/>
          <p:nvPr/>
        </p:nvCxnSpPr>
        <p:spPr>
          <a:xfrm flipH="1">
            <a:off x="1664168" y="4404993"/>
            <a:ext cx="1454309" cy="601189"/>
          </a:xfrm>
          <a:prstGeom prst="straightConnector1">
            <a:avLst/>
          </a:prstGeom>
          <a:noFill/>
          <a:ln cap="flat" cmpd="sng" w="12700">
            <a:solidFill>
              <a:srgbClr val="536EC4"/>
            </a:solidFill>
            <a:prstDash val="solid"/>
            <a:miter lim="800000"/>
            <a:headEnd len="sm" w="sm" type="none"/>
            <a:tailEnd len="sm" w="sm" type="none"/>
          </a:ln>
        </p:spPr>
      </p:cxnSp>
      <p:cxnSp>
        <p:nvCxnSpPr>
          <p:cNvPr id="3374" name="Google Shape;3374;p196"/>
          <p:cNvCxnSpPr/>
          <p:nvPr/>
        </p:nvCxnSpPr>
        <p:spPr>
          <a:xfrm rot="10800000">
            <a:off x="1657884" y="5278487"/>
            <a:ext cx="1474408" cy="354607"/>
          </a:xfrm>
          <a:prstGeom prst="straightConnector1">
            <a:avLst/>
          </a:prstGeom>
          <a:noFill/>
          <a:ln cap="flat" cmpd="sng" w="12700">
            <a:solidFill>
              <a:srgbClr val="536EC4"/>
            </a:solidFill>
            <a:prstDash val="solid"/>
            <a:miter lim="800000"/>
            <a:headEnd len="sm" w="sm" type="none"/>
            <a:tailEnd len="sm" w="sm" type="none"/>
          </a:ln>
        </p:spPr>
      </p:cxnSp>
      <p:cxnSp>
        <p:nvCxnSpPr>
          <p:cNvPr id="3375" name="Google Shape;3375;p196"/>
          <p:cNvCxnSpPr/>
          <p:nvPr/>
        </p:nvCxnSpPr>
        <p:spPr>
          <a:xfrm rot="10800000">
            <a:off x="1652841" y="5278316"/>
            <a:ext cx="1479451" cy="111195"/>
          </a:xfrm>
          <a:prstGeom prst="straightConnector1">
            <a:avLst/>
          </a:prstGeom>
          <a:noFill/>
          <a:ln cap="flat" cmpd="sng" w="12700">
            <a:solidFill>
              <a:srgbClr val="536EC4"/>
            </a:solidFill>
            <a:prstDash val="solid"/>
            <a:miter lim="800000"/>
            <a:headEnd len="sm" w="sm" type="none"/>
            <a:tailEnd len="sm" w="sm" type="none"/>
          </a:ln>
        </p:spPr>
      </p:cxnSp>
      <p:cxnSp>
        <p:nvCxnSpPr>
          <p:cNvPr id="3376" name="Google Shape;3376;p196"/>
          <p:cNvCxnSpPr/>
          <p:nvPr/>
        </p:nvCxnSpPr>
        <p:spPr>
          <a:xfrm flipH="1">
            <a:off x="1657882" y="5118028"/>
            <a:ext cx="1453774" cy="157231"/>
          </a:xfrm>
          <a:prstGeom prst="straightConnector1">
            <a:avLst/>
          </a:prstGeom>
          <a:noFill/>
          <a:ln cap="flat" cmpd="sng" w="12700">
            <a:solidFill>
              <a:srgbClr val="536EC4"/>
            </a:solidFill>
            <a:prstDash val="solid"/>
            <a:miter lim="800000"/>
            <a:headEnd len="sm" w="sm" type="none"/>
            <a:tailEnd len="sm" w="sm" type="none"/>
          </a:ln>
        </p:spPr>
      </p:cxnSp>
      <p:cxnSp>
        <p:nvCxnSpPr>
          <p:cNvPr id="3377" name="Google Shape;3377;p196"/>
          <p:cNvCxnSpPr/>
          <p:nvPr/>
        </p:nvCxnSpPr>
        <p:spPr>
          <a:xfrm flipH="1">
            <a:off x="1661279" y="4896883"/>
            <a:ext cx="1457198" cy="372734"/>
          </a:xfrm>
          <a:prstGeom prst="straightConnector1">
            <a:avLst/>
          </a:prstGeom>
          <a:noFill/>
          <a:ln cap="flat" cmpd="sng" w="12700">
            <a:solidFill>
              <a:srgbClr val="536EC4"/>
            </a:solidFill>
            <a:prstDash val="solid"/>
            <a:miter lim="800000"/>
            <a:headEnd len="sm" w="sm" type="none"/>
            <a:tailEnd len="sm" w="sm" type="none"/>
          </a:ln>
        </p:spPr>
      </p:cxnSp>
      <p:cxnSp>
        <p:nvCxnSpPr>
          <p:cNvPr id="3378" name="Google Shape;3378;p196"/>
          <p:cNvCxnSpPr/>
          <p:nvPr/>
        </p:nvCxnSpPr>
        <p:spPr>
          <a:xfrm flipH="1">
            <a:off x="1661279" y="4675143"/>
            <a:ext cx="1457198" cy="596878"/>
          </a:xfrm>
          <a:prstGeom prst="straightConnector1">
            <a:avLst/>
          </a:prstGeom>
          <a:noFill/>
          <a:ln cap="flat" cmpd="sng" w="12700">
            <a:solidFill>
              <a:srgbClr val="536EC4"/>
            </a:solidFill>
            <a:prstDash val="solid"/>
            <a:miter lim="800000"/>
            <a:headEnd len="sm" w="sm" type="none"/>
            <a:tailEnd len="sm" w="sm" type="none"/>
          </a:ln>
        </p:spPr>
      </p:cxnSp>
      <p:cxnSp>
        <p:nvCxnSpPr>
          <p:cNvPr id="3379" name="Google Shape;3379;p196"/>
          <p:cNvCxnSpPr/>
          <p:nvPr/>
        </p:nvCxnSpPr>
        <p:spPr>
          <a:xfrm flipH="1">
            <a:off x="1661278" y="4413510"/>
            <a:ext cx="1450378" cy="861277"/>
          </a:xfrm>
          <a:prstGeom prst="straightConnector1">
            <a:avLst/>
          </a:prstGeom>
          <a:noFill/>
          <a:ln cap="flat" cmpd="sng" w="12700">
            <a:solidFill>
              <a:srgbClr val="536EC4"/>
            </a:solidFill>
            <a:prstDash val="solid"/>
            <a:miter lim="800000"/>
            <a:headEnd len="sm" w="sm" type="none"/>
            <a:tailEnd len="sm" w="sm" type="none"/>
          </a:ln>
        </p:spPr>
      </p:cxnSp>
      <p:cxnSp>
        <p:nvCxnSpPr>
          <p:cNvPr id="3380" name="Google Shape;3380;p196"/>
          <p:cNvCxnSpPr/>
          <p:nvPr/>
        </p:nvCxnSpPr>
        <p:spPr>
          <a:xfrm rot="10800000">
            <a:off x="1652674" y="5521703"/>
            <a:ext cx="1470033" cy="111391"/>
          </a:xfrm>
          <a:prstGeom prst="straightConnector1">
            <a:avLst/>
          </a:prstGeom>
          <a:noFill/>
          <a:ln cap="flat" cmpd="sng" w="12700">
            <a:solidFill>
              <a:srgbClr val="536EC4"/>
            </a:solidFill>
            <a:prstDash val="solid"/>
            <a:miter lim="800000"/>
            <a:headEnd len="sm" w="sm" type="none"/>
            <a:tailEnd len="sm" w="sm" type="none"/>
          </a:ln>
        </p:spPr>
      </p:cxnSp>
      <p:cxnSp>
        <p:nvCxnSpPr>
          <p:cNvPr id="3381" name="Google Shape;3381;p196"/>
          <p:cNvCxnSpPr/>
          <p:nvPr/>
        </p:nvCxnSpPr>
        <p:spPr>
          <a:xfrm flipH="1">
            <a:off x="1662186" y="5384119"/>
            <a:ext cx="1465563" cy="137585"/>
          </a:xfrm>
          <a:prstGeom prst="straightConnector1">
            <a:avLst/>
          </a:prstGeom>
          <a:noFill/>
          <a:ln cap="flat" cmpd="sng" w="12700">
            <a:solidFill>
              <a:srgbClr val="536EC4"/>
            </a:solidFill>
            <a:prstDash val="solid"/>
            <a:miter lim="800000"/>
            <a:headEnd len="sm" w="sm" type="none"/>
            <a:tailEnd len="sm" w="sm" type="none"/>
          </a:ln>
        </p:spPr>
      </p:cxnSp>
      <p:cxnSp>
        <p:nvCxnSpPr>
          <p:cNvPr id="3382" name="Google Shape;3382;p196"/>
          <p:cNvCxnSpPr/>
          <p:nvPr/>
        </p:nvCxnSpPr>
        <p:spPr>
          <a:xfrm flipH="1">
            <a:off x="1652915" y="5113414"/>
            <a:ext cx="1458741" cy="408288"/>
          </a:xfrm>
          <a:prstGeom prst="straightConnector1">
            <a:avLst/>
          </a:prstGeom>
          <a:noFill/>
          <a:ln cap="flat" cmpd="sng" w="12700">
            <a:solidFill>
              <a:srgbClr val="536EC4"/>
            </a:solidFill>
            <a:prstDash val="solid"/>
            <a:miter lim="800000"/>
            <a:headEnd len="sm" w="sm" type="none"/>
            <a:tailEnd len="sm" w="sm" type="none"/>
          </a:ln>
        </p:spPr>
      </p:cxnSp>
      <p:cxnSp>
        <p:nvCxnSpPr>
          <p:cNvPr id="3383" name="Google Shape;3383;p196"/>
          <p:cNvCxnSpPr/>
          <p:nvPr/>
        </p:nvCxnSpPr>
        <p:spPr>
          <a:xfrm flipH="1">
            <a:off x="1657625" y="4889670"/>
            <a:ext cx="1460852" cy="626893"/>
          </a:xfrm>
          <a:prstGeom prst="straightConnector1">
            <a:avLst/>
          </a:prstGeom>
          <a:noFill/>
          <a:ln cap="flat" cmpd="sng" w="12700">
            <a:solidFill>
              <a:srgbClr val="536EC4"/>
            </a:solidFill>
            <a:prstDash val="solid"/>
            <a:miter lim="800000"/>
            <a:headEnd len="sm" w="sm" type="none"/>
            <a:tailEnd len="sm" w="sm" type="none"/>
          </a:ln>
        </p:spPr>
      </p:cxnSp>
      <p:cxnSp>
        <p:nvCxnSpPr>
          <p:cNvPr id="3384" name="Google Shape;3384;p196"/>
          <p:cNvCxnSpPr/>
          <p:nvPr/>
        </p:nvCxnSpPr>
        <p:spPr>
          <a:xfrm flipH="1">
            <a:off x="1658735" y="4673630"/>
            <a:ext cx="1459742" cy="843595"/>
          </a:xfrm>
          <a:prstGeom prst="straightConnector1">
            <a:avLst/>
          </a:prstGeom>
          <a:noFill/>
          <a:ln cap="flat" cmpd="sng" w="12700">
            <a:solidFill>
              <a:srgbClr val="536EC4"/>
            </a:solidFill>
            <a:prstDash val="solid"/>
            <a:miter lim="800000"/>
            <a:headEnd len="sm" w="sm" type="none"/>
            <a:tailEnd len="sm" w="sm" type="none"/>
          </a:ln>
        </p:spPr>
      </p:cxnSp>
      <p:cxnSp>
        <p:nvCxnSpPr>
          <p:cNvPr id="3385" name="Google Shape;3385;p196"/>
          <p:cNvCxnSpPr/>
          <p:nvPr/>
        </p:nvCxnSpPr>
        <p:spPr>
          <a:xfrm flipH="1">
            <a:off x="1659731" y="4406473"/>
            <a:ext cx="1458746" cy="1104829"/>
          </a:xfrm>
          <a:prstGeom prst="straightConnector1">
            <a:avLst/>
          </a:prstGeom>
          <a:noFill/>
          <a:ln cap="flat" cmpd="sng" w="12700">
            <a:solidFill>
              <a:srgbClr val="536EC4"/>
            </a:solidFill>
            <a:prstDash val="solid"/>
            <a:miter lim="800000"/>
            <a:headEnd len="sm" w="sm" type="none"/>
            <a:tailEnd len="sm" w="sm" type="none"/>
          </a:ln>
        </p:spPr>
      </p:cxnSp>
      <p:sp>
        <p:nvSpPr>
          <p:cNvPr id="3386" name="Google Shape;3386;p196"/>
          <p:cNvSpPr txBox="1"/>
          <p:nvPr/>
        </p:nvSpPr>
        <p:spPr>
          <a:xfrm>
            <a:off x="2260192" y="3863279"/>
            <a:ext cx="30649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193EB0"/>
                </a:solidFill>
                <a:latin typeface="Arial"/>
                <a:ea typeface="Arial"/>
                <a:cs typeface="Arial"/>
                <a:sym typeface="Arial"/>
              </a:rPr>
              <a:t>X</a:t>
            </a:r>
            <a:endParaRPr sz="1600">
              <a:solidFill>
                <a:srgbClr val="193EB0"/>
              </a:solidFill>
              <a:latin typeface="Arial"/>
              <a:ea typeface="Arial"/>
              <a:cs typeface="Arial"/>
              <a:sym typeface="Arial"/>
            </a:endParaRPr>
          </a:p>
        </p:txBody>
      </p:sp>
      <p:sp>
        <p:nvSpPr>
          <p:cNvPr id="3387" name="Google Shape;3387;p196"/>
          <p:cNvSpPr txBox="1"/>
          <p:nvPr/>
        </p:nvSpPr>
        <p:spPr>
          <a:xfrm>
            <a:off x="3991408" y="3871584"/>
            <a:ext cx="3145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93EB0"/>
                </a:solidFill>
                <a:latin typeface="Arial"/>
                <a:ea typeface="Arial"/>
                <a:cs typeface="Arial"/>
                <a:sym typeface="Arial"/>
              </a:rPr>
              <a:t>=</a:t>
            </a:r>
            <a:endParaRPr sz="1800">
              <a:solidFill>
                <a:srgbClr val="193EB0"/>
              </a:solidFill>
              <a:latin typeface="Arial"/>
              <a:ea typeface="Arial"/>
              <a:cs typeface="Arial"/>
              <a:sym typeface="Arial"/>
            </a:endParaRPr>
          </a:p>
        </p:txBody>
      </p:sp>
      <p:sp>
        <p:nvSpPr>
          <p:cNvPr id="3388" name="Google Shape;3388;p196"/>
          <p:cNvSpPr/>
          <p:nvPr/>
        </p:nvSpPr>
        <p:spPr>
          <a:xfrm>
            <a:off x="724339" y="2735784"/>
            <a:ext cx="7811999"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chemeClr val="dk1"/>
                </a:solidFill>
                <a:latin typeface="Arial"/>
                <a:ea typeface="Arial"/>
                <a:cs typeface="Arial"/>
                <a:sym typeface="Arial"/>
              </a:rPr>
              <a:t> * </a:t>
            </a:r>
            <a:r>
              <a:rPr lang="en-US" sz="1400">
                <a:solidFill>
                  <a:srgbClr val="193EB0"/>
                </a:solidFill>
                <a:latin typeface="Arial"/>
                <a:ea typeface="Arial"/>
                <a:cs typeface="Arial"/>
                <a:sym typeface="Arial"/>
              </a:rPr>
              <a:t>FROM</a:t>
            </a:r>
            <a:r>
              <a:rPr lang="en-US" sz="1400">
                <a:solidFill>
                  <a:schemeClr val="dk1"/>
                </a:solidFill>
                <a:latin typeface="Arial"/>
                <a:ea typeface="Arial"/>
                <a:cs typeface="Arial"/>
                <a:sym typeface="Arial"/>
              </a:rPr>
              <a:t> a </a:t>
            </a:r>
            <a:r>
              <a:rPr lang="en-US" sz="1400">
                <a:solidFill>
                  <a:srgbClr val="FF0000"/>
                </a:solidFill>
                <a:latin typeface="Arial"/>
                <a:ea typeface="Arial"/>
                <a:cs typeface="Arial"/>
                <a:sym typeface="Arial"/>
              </a:rPr>
              <a:t>CROSS JOIN</a:t>
            </a:r>
            <a:r>
              <a:rPr lang="en-US" sz="1400">
                <a:solidFill>
                  <a:schemeClr val="dk1"/>
                </a:solidFill>
                <a:latin typeface="Arial"/>
                <a:ea typeface="Arial"/>
                <a:cs typeface="Arial"/>
                <a:sym typeface="Arial"/>
              </a:rPr>
              <a:t> b;</a:t>
            </a:r>
            <a:endParaRPr sz="1400">
              <a:solidFill>
                <a:srgbClr val="000000"/>
              </a:solidFill>
              <a:latin typeface="Arial"/>
              <a:ea typeface="Arial"/>
              <a:cs typeface="Arial"/>
              <a:sym typeface="Arial"/>
            </a:endParaRPr>
          </a:p>
        </p:txBody>
      </p:sp>
      <p:cxnSp>
        <p:nvCxnSpPr>
          <p:cNvPr id="3389" name="Google Shape;3389;p196"/>
          <p:cNvCxnSpPr>
            <a:stCxn id="3338" idx="1"/>
          </p:cNvCxnSpPr>
          <p:nvPr/>
        </p:nvCxnSpPr>
        <p:spPr>
          <a:xfrm rot="10800000">
            <a:off x="4737004" y="4893145"/>
            <a:ext cx="371400" cy="0"/>
          </a:xfrm>
          <a:prstGeom prst="straightConnector1">
            <a:avLst/>
          </a:prstGeom>
          <a:noFill/>
          <a:ln cap="flat" cmpd="sng" w="28575">
            <a:solidFill>
              <a:srgbClr val="193EB0"/>
            </a:solidFill>
            <a:prstDash val="solid"/>
            <a:miter lim="800000"/>
            <a:headEnd len="sm" w="sm" type="none"/>
            <a:tailEnd len="sm" w="sm" type="none"/>
          </a:ln>
        </p:spPr>
      </p:cxnSp>
      <p:sp>
        <p:nvSpPr>
          <p:cNvPr id="3390" name="Google Shape;3390;p196"/>
          <p:cNvSpPr/>
          <p:nvPr/>
        </p:nvSpPr>
        <p:spPr>
          <a:xfrm>
            <a:off x="5505348" y="3283099"/>
            <a:ext cx="3911498" cy="301565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t/>
            </a:r>
            <a:endParaRPr sz="550">
              <a:solidFill>
                <a:srgbClr val="000000"/>
              </a:solidFill>
              <a:latin typeface="Arial"/>
              <a:ea typeface="Arial"/>
              <a:cs typeface="Arial"/>
              <a:sym typeface="Arial"/>
            </a:endParaRPr>
          </a:p>
          <a:p>
            <a:pPr indent="0" lvl="0" marL="180000" marR="0" rtl="0" algn="l">
              <a:spcBef>
                <a:spcPts val="0"/>
              </a:spcBef>
              <a:spcAft>
                <a:spcPts val="0"/>
              </a:spcAft>
              <a:buNone/>
            </a:pPr>
            <a:r>
              <a:rPr lang="en-US" sz="550">
                <a:solidFill>
                  <a:srgbClr val="000000"/>
                </a:solidFill>
                <a:latin typeface="Arial"/>
                <a:ea typeface="Arial"/>
                <a:cs typeface="Arial"/>
                <a:sym typeface="Arial"/>
              </a:rPr>
              <a:t>30 rows selected (37.354 seconds)</a:t>
            </a:r>
            <a:endParaRPr/>
          </a:p>
        </p:txBody>
      </p:sp>
      <p:graphicFrame>
        <p:nvGraphicFramePr>
          <p:cNvPr id="3391" name="Google Shape;3391;p196"/>
          <p:cNvGraphicFramePr/>
          <p:nvPr/>
        </p:nvGraphicFramePr>
        <p:xfrm>
          <a:off x="5543111" y="3331206"/>
          <a:ext cx="3000000" cy="3000000"/>
        </p:xfrm>
        <a:graphic>
          <a:graphicData uri="http://schemas.openxmlformats.org/drawingml/2006/table">
            <a:tbl>
              <a:tblPr bandRow="1" firstRow="1">
                <a:noFill/>
                <a:tableStyleId>{F5026A60-8AA6-43BD-A47F-B19B4713E4A2}</a:tableStyleId>
              </a:tblPr>
              <a:tblGrid>
                <a:gridCol w="285425"/>
                <a:gridCol w="551150"/>
                <a:gridCol w="951975"/>
                <a:gridCol w="663875"/>
                <a:gridCol w="765300"/>
                <a:gridCol w="648350"/>
              </a:tblGrid>
              <a:tr h="268350">
                <a:tc>
                  <a:txBody>
                    <a:bodyPr/>
                    <a:lstStyle/>
                    <a:p>
                      <a:pPr indent="0" lvl="0" marL="0" marR="0" rtl="0" algn="ctr">
                        <a:spcBef>
                          <a:spcPts val="0"/>
                        </a:spcBef>
                        <a:spcAft>
                          <a:spcPts val="0"/>
                        </a:spcAft>
                        <a:buNone/>
                      </a:pPr>
                      <a:r>
                        <a:rPr b="0" lang="en-US" sz="550">
                          <a:solidFill>
                            <a:srgbClr val="000000"/>
                          </a:solidFill>
                          <a:latin typeface="Arial"/>
                          <a:ea typeface="Arial"/>
                          <a:cs typeface="Arial"/>
                          <a:sym typeface="Arial"/>
                        </a:rPr>
                        <a:t>a.sid</a:t>
                      </a:r>
                      <a:endParaRPr b="0" sz="55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550">
                          <a:solidFill>
                            <a:srgbClr val="000000"/>
                          </a:solidFill>
                          <a:latin typeface="Arial"/>
                          <a:ea typeface="Arial"/>
                          <a:cs typeface="Arial"/>
                          <a:sym typeface="Arial"/>
                        </a:rPr>
                        <a:t>a.node_count</a:t>
                      </a:r>
                      <a:endParaRPr b="0" sz="55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550">
                          <a:solidFill>
                            <a:srgbClr val="000000"/>
                          </a:solidFill>
                          <a:latin typeface="Arial"/>
                          <a:ea typeface="Arial"/>
                          <a:cs typeface="Arial"/>
                          <a:sym typeface="Arial"/>
                        </a:rPr>
                        <a:t>a.platform_name</a:t>
                      </a:r>
                      <a:endParaRPr b="0" sz="55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550">
                          <a:solidFill>
                            <a:srgbClr val="000000"/>
                          </a:solidFill>
                          <a:latin typeface="Arial"/>
                          <a:ea typeface="Arial"/>
                          <a:cs typeface="Arial"/>
                          <a:sym typeface="Arial"/>
                        </a:rPr>
                        <a:t>b.id</a:t>
                      </a:r>
                      <a:endParaRPr b="0" sz="55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550">
                          <a:solidFill>
                            <a:srgbClr val="000000"/>
                          </a:solidFill>
                          <a:latin typeface="Arial"/>
                          <a:ea typeface="Arial"/>
                          <a:cs typeface="Arial"/>
                          <a:sym typeface="Arial"/>
                        </a:rPr>
                        <a:t>b.cid</a:t>
                      </a:r>
                      <a:endParaRPr b="0" sz="55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550">
                          <a:solidFill>
                            <a:srgbClr val="000000"/>
                          </a:solidFill>
                          <a:latin typeface="Arial"/>
                          <a:ea typeface="Arial"/>
                          <a:cs typeface="Arial"/>
                          <a:sym typeface="Arial"/>
                        </a:rPr>
                        <a:t>b.service</a:t>
                      </a:r>
                      <a:endParaRPr b="0" sz="55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699200">
                <a:tc>
                  <a:txBody>
                    <a:bodyPr/>
                    <a:lstStyle/>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9</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55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100</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55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hadoop</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nosql</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nosql</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nosql</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nosql</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nosql</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nosql</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spark</a:t>
                      </a:r>
                      <a:endParaRPr/>
                    </a:p>
                    <a:p>
                      <a:pPr indent="0" lvl="0" marL="0" marR="0" rtl="0" algn="l">
                        <a:lnSpc>
                          <a:spcPct val="100000"/>
                        </a:lnSpc>
                        <a:spcBef>
                          <a:spcPts val="0"/>
                        </a:spcBef>
                        <a:spcAft>
                          <a:spcPts val="0"/>
                        </a:spcAft>
                        <a:buClr>
                          <a:srgbClr val="000000"/>
                        </a:buClr>
                        <a:buSzPts val="550"/>
                        <a:buFont typeface="Arial"/>
                        <a:buNone/>
                      </a:pPr>
                      <a:r>
                        <a:rPr lang="en-US" sz="550">
                          <a:solidFill>
                            <a:srgbClr val="000000"/>
                          </a:solidFill>
                          <a:latin typeface="Arial"/>
                          <a:ea typeface="Arial"/>
                          <a:cs typeface="Arial"/>
                          <a:sym typeface="Arial"/>
                        </a:rPr>
                        <a:t>spark</a:t>
                      </a:r>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55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kudu</a:t>
                      </a:r>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rPr lang="en-US" sz="55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kudu</a:t>
                      </a:r>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rPr lang="en-US" sz="55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kudu</a:t>
                      </a:r>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rPr lang="en-US" sz="55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kudu</a:t>
                      </a:r>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rPr lang="en-US" sz="55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550">
                          <a:solidFill>
                            <a:srgbClr val="000000"/>
                          </a:solidFill>
                          <a:latin typeface="Arial"/>
                          <a:ea typeface="Arial"/>
                          <a:cs typeface="Arial"/>
                          <a:sym typeface="Arial"/>
                        </a:rPr>
                        <a:t>kudu</a:t>
                      </a:r>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t/>
                      </a:r>
                      <a:endParaRPr sz="550">
                        <a:solidFill>
                          <a:srgbClr val="000000"/>
                        </a:solidFill>
                        <a:latin typeface="Arial"/>
                        <a:ea typeface="Arial"/>
                        <a:cs typeface="Arial"/>
                        <a:sym typeface="Arial"/>
                      </a:endParaRPr>
                    </a:p>
                    <a:p>
                      <a:pPr indent="0" lvl="0" marL="0" marR="0" rtl="0" algn="l">
                        <a:spcBef>
                          <a:spcPts val="0"/>
                        </a:spcBef>
                        <a:spcAft>
                          <a:spcPts val="0"/>
                        </a:spcAft>
                        <a:buNone/>
                      </a:pPr>
                      <a:r>
                        <a:rPr lang="en-US" sz="550">
                          <a:solidFill>
                            <a:srgbClr val="000000"/>
                          </a:solidFill>
                          <a:latin typeface="Arial"/>
                          <a:ea typeface="Arial"/>
                          <a:cs typeface="Arial"/>
                          <a:sym typeface="Arial"/>
                        </a:rPr>
                        <a:t>impala</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6" name="Shape 3396"/>
        <p:cNvGrpSpPr/>
        <p:nvPr/>
      </p:nvGrpSpPr>
      <p:grpSpPr>
        <a:xfrm>
          <a:off x="0" y="0"/>
          <a:ext cx="0" cy="0"/>
          <a:chOff x="0" y="0"/>
          <a:chExt cx="0" cy="0"/>
        </a:xfrm>
      </p:grpSpPr>
      <p:sp>
        <p:nvSpPr>
          <p:cNvPr id="3397" name="Google Shape;3397;p19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398" name="Google Shape;3398;p19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Built-In Functions (Hàm tích hợp sẵn) (1/7)</a:t>
            </a:r>
            <a:endParaRPr sz="3000"/>
          </a:p>
        </p:txBody>
      </p:sp>
      <p:sp>
        <p:nvSpPr>
          <p:cNvPr id="3399" name="Google Shape;3399;p19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00" name="Google Shape;3400;p19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Hive và Impala cung cấp các hàm tương tự như các hàm tích hợp sẵn do SQL cung cấp.</a:t>
            </a:r>
            <a:endParaRPr/>
          </a:p>
          <a:p>
            <a:pPr indent="-182563" lvl="1" marL="360363" rtl="0" algn="l">
              <a:lnSpc>
                <a:spcPct val="138461"/>
              </a:lnSpc>
              <a:spcBef>
                <a:spcPts val="200"/>
              </a:spcBef>
              <a:spcAft>
                <a:spcPts val="0"/>
              </a:spcAft>
              <a:buClr>
                <a:srgbClr val="262626"/>
              </a:buClr>
              <a:buSzPts val="1040"/>
              <a:buChar char="•"/>
            </a:pPr>
            <a:r>
              <a:rPr lang="en-US"/>
              <a:t>Hầu hết đều giống SQL, nhưng một số dành riêng cho impala và HiveQL</a:t>
            </a:r>
            <a:endParaRPr/>
          </a:p>
          <a:p>
            <a:pPr indent="-182563" lvl="1" marL="360363" rtl="0" algn="l">
              <a:lnSpc>
                <a:spcPct val="138461"/>
              </a:lnSpc>
              <a:spcBef>
                <a:spcPts val="200"/>
              </a:spcBef>
              <a:spcAft>
                <a:spcPts val="0"/>
              </a:spcAft>
              <a:buClr>
                <a:srgbClr val="262626"/>
              </a:buClr>
              <a:buSzPts val="1040"/>
              <a:buChar char="•"/>
            </a:pPr>
            <a:r>
              <a:rPr lang="en-US"/>
              <a:t>Tên hàm không phân biệt chữ hoa chữ thường</a:t>
            </a:r>
            <a:endParaRPr/>
          </a:p>
          <a:p>
            <a:pPr indent="-177800" lvl="0" marL="177800" rtl="0" algn="l">
              <a:lnSpc>
                <a:spcPct val="128571"/>
              </a:lnSpc>
              <a:spcBef>
                <a:spcPts val="1000"/>
              </a:spcBef>
              <a:spcAft>
                <a:spcPts val="0"/>
              </a:spcAft>
              <a:buClr>
                <a:srgbClr val="262626"/>
              </a:buClr>
              <a:buSzPts val="1400"/>
              <a:buFont typeface="Arial"/>
              <a:buChar char="•"/>
            </a:pPr>
            <a:r>
              <a:rPr lang="en-US"/>
              <a:t>Danh sách tất cả các hàm và xem thông tin về một hàm cho HiveQL</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3401" name="Google Shape;3401;p197"/>
          <p:cNvSpPr/>
          <p:nvPr/>
        </p:nvSpPr>
        <p:spPr>
          <a:xfrm>
            <a:off x="704849" y="3350622"/>
            <a:ext cx="7812000" cy="120967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000000"/>
                </a:solidFill>
                <a:latin typeface="Arial"/>
                <a:ea typeface="Arial"/>
                <a:cs typeface="Arial"/>
                <a:sym typeface="Arial"/>
              </a:rPr>
              <a:t>hive&gt; SHOW functions;</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--display the function list</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hive&gt; DESC function abs</a:t>
            </a:r>
            <a:endParaRPr/>
          </a:p>
        </p:txBody>
      </p:sp>
      <p:sp>
        <p:nvSpPr>
          <p:cNvPr id="3402" name="Google Shape;3402;p197"/>
          <p:cNvSpPr/>
          <p:nvPr/>
        </p:nvSpPr>
        <p:spPr>
          <a:xfrm>
            <a:off x="704849" y="4610099"/>
            <a:ext cx="7812000" cy="164592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000000"/>
                </a:solidFill>
                <a:latin typeface="Arial"/>
                <a:ea typeface="Arial"/>
                <a:cs typeface="Arial"/>
                <a:sym typeface="Arial"/>
              </a:rPr>
              <a:t>0: jbdc:hive2://&gt; desc function abs;</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1 row selected (0.038 seconds)</a:t>
            </a:r>
            <a:endParaRPr/>
          </a:p>
        </p:txBody>
      </p:sp>
      <p:graphicFrame>
        <p:nvGraphicFramePr>
          <p:cNvPr id="3403" name="Google Shape;3403;p197"/>
          <p:cNvGraphicFramePr/>
          <p:nvPr/>
        </p:nvGraphicFramePr>
        <p:xfrm>
          <a:off x="1008151" y="5243507"/>
          <a:ext cx="3000000" cy="3000000"/>
        </p:xfrm>
        <a:graphic>
          <a:graphicData uri="http://schemas.openxmlformats.org/drawingml/2006/table">
            <a:tbl>
              <a:tblPr bandRow="1" firstRow="1">
                <a:noFill/>
                <a:tableStyleId>{F5026A60-8AA6-43BD-A47F-B19B4713E4A2}</a:tableStyleId>
              </a:tblPr>
              <a:tblGrid>
                <a:gridCol w="2855200"/>
              </a:tblGrid>
              <a:tr h="187225">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tab_name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96725">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abs(x) – returns the absolute value of x</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8" name="Shape 3408"/>
        <p:cNvGrpSpPr/>
        <p:nvPr/>
      </p:nvGrpSpPr>
      <p:grpSpPr>
        <a:xfrm>
          <a:off x="0" y="0"/>
          <a:ext cx="0" cy="0"/>
          <a:chOff x="0" y="0"/>
          <a:chExt cx="0" cy="0"/>
        </a:xfrm>
      </p:grpSpPr>
      <p:sp>
        <p:nvSpPr>
          <p:cNvPr id="3409" name="Google Shape;3409;p19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410" name="Google Shape;3410;p19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Built-In Functions (Hàm tích hợp sẵn) (2/7)</a:t>
            </a:r>
            <a:endParaRPr sz="3000"/>
          </a:p>
        </p:txBody>
      </p:sp>
      <p:sp>
        <p:nvSpPr>
          <p:cNvPr id="3411" name="Google Shape;3411;p19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12" name="Google Shape;3412;p198"/>
          <p:cNvSpPr txBox="1"/>
          <p:nvPr>
            <p:ph idx="4" type="body"/>
          </p:nvPr>
        </p:nvSpPr>
        <p:spPr>
          <a:xfrm>
            <a:off x="535872" y="2226568"/>
            <a:ext cx="3565865"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Hàm toán học</a:t>
            </a:r>
            <a:endParaRPr/>
          </a:p>
          <a:p>
            <a:pPr indent="-182563" lvl="1" marL="360363" rtl="0" algn="l">
              <a:lnSpc>
                <a:spcPct val="128571"/>
              </a:lnSpc>
              <a:spcBef>
                <a:spcPts val="200"/>
              </a:spcBef>
              <a:spcAft>
                <a:spcPts val="0"/>
              </a:spcAft>
              <a:buClr>
                <a:srgbClr val="262626"/>
              </a:buClr>
              <a:buSzPts val="1040"/>
              <a:buChar char="•"/>
            </a:pPr>
            <a:r>
              <a:rPr lang="en-US"/>
              <a:t>Thực hiện phép tính số – </a:t>
            </a:r>
            <a:r>
              <a:rPr lang="en-US" sz="1400">
                <a:latin typeface="Arial"/>
                <a:ea typeface="Arial"/>
                <a:cs typeface="Arial"/>
                <a:sym typeface="Arial"/>
              </a:rPr>
              <a:t>round(a,b), ceil(a), abs(a), rand(), sqrt(a), floor(a)</a:t>
            </a:r>
            <a:endParaRPr/>
          </a:p>
          <a:p>
            <a:pPr indent="-177800" lvl="0" marL="177800" rtl="0" algn="l">
              <a:lnSpc>
                <a:spcPct val="128571"/>
              </a:lnSpc>
              <a:spcBef>
                <a:spcPts val="1000"/>
              </a:spcBef>
              <a:spcAft>
                <a:spcPts val="0"/>
              </a:spcAft>
              <a:buClr>
                <a:srgbClr val="262626"/>
              </a:buClr>
              <a:buSzPts val="1400"/>
              <a:buFont typeface="Arial"/>
              <a:buChar char="•"/>
            </a:pPr>
            <a:r>
              <a:rPr lang="en-US"/>
              <a:t>hàm ngày tháng (date)</a:t>
            </a:r>
            <a:endParaRPr/>
          </a:p>
          <a:p>
            <a:pPr indent="-182563" lvl="1" marL="360363" rtl="0" algn="l">
              <a:lnSpc>
                <a:spcPct val="128571"/>
              </a:lnSpc>
              <a:spcBef>
                <a:spcPts val="200"/>
              </a:spcBef>
              <a:spcAft>
                <a:spcPts val="0"/>
              </a:spcAft>
              <a:buClr>
                <a:srgbClr val="262626"/>
              </a:buClr>
              <a:buSzPts val="1040"/>
              <a:buChar char="•"/>
            </a:pPr>
            <a:r>
              <a:rPr lang="en-US"/>
              <a:t>Các hàm liên quan đến ngày chủ yếu được sử dụng để thay đổi định dạng đầu ra của ngày – </a:t>
            </a:r>
            <a:r>
              <a:rPr lang="en-US" sz="1400">
                <a:latin typeface="Arial"/>
                <a:ea typeface="Arial"/>
                <a:cs typeface="Arial"/>
                <a:sym typeface="Arial"/>
              </a:rPr>
              <a:t>current_timestamp(), unix_timestamp(a), to_date(a)</a:t>
            </a:r>
            <a:endParaRPr/>
          </a:p>
          <a:p>
            <a:pPr indent="-177800" lvl="0" marL="177800" rtl="0" algn="l">
              <a:lnSpc>
                <a:spcPct val="128571"/>
              </a:lnSpc>
              <a:spcBef>
                <a:spcPts val="1000"/>
              </a:spcBef>
              <a:spcAft>
                <a:spcPts val="0"/>
              </a:spcAft>
              <a:buClr>
                <a:srgbClr val="262626"/>
              </a:buClr>
              <a:buSzPts val="1400"/>
              <a:buFont typeface="Arial"/>
              <a:buChar char="•"/>
            </a:pPr>
            <a:r>
              <a:rPr lang="en-US"/>
              <a:t>Hàm chuỗi (string)</a:t>
            </a:r>
            <a:endParaRPr/>
          </a:p>
          <a:p>
            <a:pPr indent="-182563" lvl="1" marL="360363" rtl="0" algn="l">
              <a:lnSpc>
                <a:spcPct val="128571"/>
              </a:lnSpc>
              <a:spcBef>
                <a:spcPts val="200"/>
              </a:spcBef>
              <a:spcAft>
                <a:spcPts val="0"/>
              </a:spcAft>
              <a:buClr>
                <a:srgbClr val="262626"/>
              </a:buClr>
              <a:buSzPts val="1040"/>
              <a:buChar char="•"/>
            </a:pPr>
            <a:r>
              <a:rPr lang="en-US"/>
              <a:t>Có nhiều loại hàm khác nhau thao tác với chuỗi - </a:t>
            </a:r>
            <a:r>
              <a:rPr lang="en-US" sz="1400">
                <a:latin typeface="Arial"/>
                <a:ea typeface="Arial"/>
                <a:cs typeface="Arial"/>
                <a:sym typeface="Arial"/>
              </a:rPr>
              <a:t>concat(a, b), concat_ws(a, array,&lt;string&gt;), substring(a, b, c) , upper(a), lower(a), trim(a)</a:t>
            </a:r>
            <a:endParaRPr/>
          </a:p>
        </p:txBody>
      </p:sp>
      <p:sp>
        <p:nvSpPr>
          <p:cNvPr id="3413" name="Google Shape;3413;p198"/>
          <p:cNvSpPr/>
          <p:nvPr/>
        </p:nvSpPr>
        <p:spPr>
          <a:xfrm>
            <a:off x="4101738" y="2148840"/>
            <a:ext cx="5243876" cy="412496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200">
                <a:solidFill>
                  <a:srgbClr val="000000"/>
                </a:solidFill>
                <a:latin typeface="Arial"/>
                <a:ea typeface="Arial"/>
                <a:cs typeface="Arial"/>
                <a:sym typeface="Arial"/>
              </a:rPr>
              <a:t>0:  jbdc:hive2://&gt; select concat_ws(</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 </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student</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 </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samsung.com</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 as e_mail;</a:t>
            </a:r>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1 row selected (0.143 seconds)</a:t>
            </a:r>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0:  jbdc:hive2://&gt; select upper(</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samsung</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 as upper;</a:t>
            </a:r>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1 row selected (0.167 seconds)</a:t>
            </a:r>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0:  jbdc:hive2://&gt; select trim(</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     s  t  u  d  e  n  t     </a:t>
            </a:r>
            <a:r>
              <a:rPr b="0" i="0" lang="en-US" sz="1200" u="none" cap="none" strike="noStrike">
                <a:solidFill>
                  <a:srgbClr val="000000"/>
                </a:solidFill>
                <a:latin typeface="Arial"/>
                <a:ea typeface="Arial"/>
                <a:cs typeface="Arial"/>
                <a:sym typeface="Arial"/>
              </a:rPr>
              <a:t>'</a:t>
            </a:r>
            <a:r>
              <a:rPr lang="en-US" sz="1200">
                <a:solidFill>
                  <a:srgbClr val="000000"/>
                </a:solidFill>
                <a:latin typeface="Arial"/>
                <a:ea typeface="Arial"/>
                <a:cs typeface="Arial"/>
                <a:sym typeface="Arial"/>
              </a:rPr>
              <a:t>) as trim;</a:t>
            </a:r>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t/>
            </a:r>
            <a:endParaRPr sz="1200">
              <a:solidFill>
                <a:srgbClr val="000000"/>
              </a:solidFill>
              <a:latin typeface="Arial"/>
              <a:ea typeface="Arial"/>
              <a:cs typeface="Arial"/>
              <a:sym typeface="Arial"/>
            </a:endParaRPr>
          </a:p>
          <a:p>
            <a:pPr indent="0" lvl="0" marL="180000" marR="0" rtl="0" algn="l">
              <a:spcBef>
                <a:spcPts val="0"/>
              </a:spcBef>
              <a:spcAft>
                <a:spcPts val="0"/>
              </a:spcAft>
              <a:buNone/>
            </a:pPr>
            <a:r>
              <a:rPr lang="en-US" sz="1200">
                <a:solidFill>
                  <a:srgbClr val="000000"/>
                </a:solidFill>
                <a:latin typeface="Arial"/>
                <a:ea typeface="Arial"/>
                <a:cs typeface="Arial"/>
                <a:sym typeface="Arial"/>
              </a:rPr>
              <a:t>1 row selected (0.141 seconds)</a:t>
            </a:r>
            <a:endParaRPr/>
          </a:p>
        </p:txBody>
      </p:sp>
      <p:graphicFrame>
        <p:nvGraphicFramePr>
          <p:cNvPr id="3414" name="Google Shape;3414;p198"/>
          <p:cNvGraphicFramePr/>
          <p:nvPr/>
        </p:nvGraphicFramePr>
        <p:xfrm>
          <a:off x="4355464" y="2741948"/>
          <a:ext cx="3000000" cy="3000000"/>
        </p:xfrm>
        <a:graphic>
          <a:graphicData uri="http://schemas.openxmlformats.org/drawingml/2006/table">
            <a:tbl>
              <a:tblPr bandRow="1" firstRow="1">
                <a:noFill/>
                <a:tableStyleId>{F5026A60-8AA6-43BD-A47F-B19B4713E4A2}</a:tableStyleId>
              </a:tblPr>
              <a:tblGrid>
                <a:gridCol w="1925600"/>
              </a:tblGrid>
              <a:tr h="187225">
                <a:tc>
                  <a:txBody>
                    <a:bodyPr/>
                    <a:lstStyle/>
                    <a:p>
                      <a:pPr indent="0" lvl="0" marL="0" marR="0" rtl="0" algn="ctr">
                        <a:spcBef>
                          <a:spcPts val="0"/>
                        </a:spcBef>
                        <a:spcAft>
                          <a:spcPts val="0"/>
                        </a:spcAft>
                        <a:buNone/>
                      </a:pPr>
                      <a:r>
                        <a:rPr b="0" lang="en-US" sz="1200">
                          <a:solidFill>
                            <a:srgbClr val="000000"/>
                          </a:solidFill>
                          <a:latin typeface="Arial"/>
                          <a:ea typeface="Arial"/>
                          <a:cs typeface="Arial"/>
                          <a:sym typeface="Arial"/>
                        </a:rPr>
                        <a:t>e_mail</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96725">
                <a:tc>
                  <a:txBody>
                    <a:bodyPr/>
                    <a:lstStyle/>
                    <a:p>
                      <a:pPr indent="0" lvl="0" marL="0" marR="0" rtl="0" algn="ctr">
                        <a:spcBef>
                          <a:spcPts val="0"/>
                        </a:spcBef>
                        <a:spcAft>
                          <a:spcPts val="0"/>
                        </a:spcAft>
                        <a:buNone/>
                      </a:pPr>
                      <a:r>
                        <a:rPr lang="en-US" sz="1200">
                          <a:solidFill>
                            <a:srgbClr val="000000"/>
                          </a:solidFill>
                          <a:latin typeface="Arial"/>
                          <a:ea typeface="Arial"/>
                          <a:cs typeface="Arial"/>
                          <a:sym typeface="Arial"/>
                        </a:rPr>
                        <a:t>student@samsung.com</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graphicFrame>
        <p:nvGraphicFramePr>
          <p:cNvPr id="3415" name="Google Shape;3415;p198"/>
          <p:cNvGraphicFramePr/>
          <p:nvPr/>
        </p:nvGraphicFramePr>
        <p:xfrm>
          <a:off x="4355465" y="4022108"/>
          <a:ext cx="3000000" cy="3000000"/>
        </p:xfrm>
        <a:graphic>
          <a:graphicData uri="http://schemas.openxmlformats.org/drawingml/2006/table">
            <a:tbl>
              <a:tblPr bandRow="1" firstRow="1">
                <a:noFill/>
                <a:tableStyleId>{F5026A60-8AA6-43BD-A47F-B19B4713E4A2}</a:tableStyleId>
              </a:tblPr>
              <a:tblGrid>
                <a:gridCol w="1081950"/>
              </a:tblGrid>
              <a:tr h="187225">
                <a:tc>
                  <a:txBody>
                    <a:bodyPr/>
                    <a:lstStyle/>
                    <a:p>
                      <a:pPr indent="0" lvl="0" marL="0" marR="0" rtl="0" algn="ctr">
                        <a:spcBef>
                          <a:spcPts val="0"/>
                        </a:spcBef>
                        <a:spcAft>
                          <a:spcPts val="0"/>
                        </a:spcAft>
                        <a:buNone/>
                      </a:pPr>
                      <a:r>
                        <a:rPr b="0" lang="en-US" sz="1200">
                          <a:solidFill>
                            <a:srgbClr val="000000"/>
                          </a:solidFill>
                          <a:latin typeface="Arial"/>
                          <a:ea typeface="Arial"/>
                          <a:cs typeface="Arial"/>
                          <a:sym typeface="Arial"/>
                        </a:rPr>
                        <a:t>upper</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96725">
                <a:tc>
                  <a:txBody>
                    <a:bodyPr/>
                    <a:lstStyle/>
                    <a:p>
                      <a:pPr indent="0" lvl="0" marL="0" marR="0" rtl="0" algn="ctr">
                        <a:spcBef>
                          <a:spcPts val="0"/>
                        </a:spcBef>
                        <a:spcAft>
                          <a:spcPts val="0"/>
                        </a:spcAft>
                        <a:buNone/>
                      </a:pPr>
                      <a:r>
                        <a:rPr lang="en-US" sz="1200">
                          <a:solidFill>
                            <a:srgbClr val="000000"/>
                          </a:solidFill>
                          <a:latin typeface="Arial"/>
                          <a:ea typeface="Arial"/>
                          <a:cs typeface="Arial"/>
                          <a:sym typeface="Arial"/>
                        </a:rPr>
                        <a:t>SAMSUNG</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graphicFrame>
        <p:nvGraphicFramePr>
          <p:cNvPr id="3416" name="Google Shape;3416;p198"/>
          <p:cNvGraphicFramePr/>
          <p:nvPr/>
        </p:nvGraphicFramePr>
        <p:xfrm>
          <a:off x="4355464" y="5302268"/>
          <a:ext cx="3000000" cy="3000000"/>
        </p:xfrm>
        <a:graphic>
          <a:graphicData uri="http://schemas.openxmlformats.org/drawingml/2006/table">
            <a:tbl>
              <a:tblPr bandRow="1" firstRow="1">
                <a:noFill/>
                <a:tableStyleId>{F5026A60-8AA6-43BD-A47F-B19B4713E4A2}</a:tableStyleId>
              </a:tblPr>
              <a:tblGrid>
                <a:gridCol w="1210450"/>
              </a:tblGrid>
              <a:tr h="187225">
                <a:tc>
                  <a:txBody>
                    <a:bodyPr/>
                    <a:lstStyle/>
                    <a:p>
                      <a:pPr indent="0" lvl="0" marL="0" marR="0" rtl="0" algn="ctr">
                        <a:spcBef>
                          <a:spcPts val="0"/>
                        </a:spcBef>
                        <a:spcAft>
                          <a:spcPts val="0"/>
                        </a:spcAft>
                        <a:buNone/>
                      </a:pPr>
                      <a:r>
                        <a:rPr b="0" lang="en-US" sz="1200">
                          <a:solidFill>
                            <a:srgbClr val="000000"/>
                          </a:solidFill>
                          <a:latin typeface="Arial"/>
                          <a:ea typeface="Arial"/>
                          <a:cs typeface="Arial"/>
                          <a:sym typeface="Arial"/>
                        </a:rPr>
                        <a:t>trim</a:t>
                      </a:r>
                      <a:endParaRPr b="0" sz="12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96725">
                <a:tc>
                  <a:txBody>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s  t  u  d  e  n  t</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1" name="Shape 3421"/>
        <p:cNvGrpSpPr/>
        <p:nvPr/>
      </p:nvGrpSpPr>
      <p:grpSpPr>
        <a:xfrm>
          <a:off x="0" y="0"/>
          <a:ext cx="0" cy="0"/>
          <a:chOff x="0" y="0"/>
          <a:chExt cx="0" cy="0"/>
        </a:xfrm>
      </p:grpSpPr>
      <p:sp>
        <p:nvSpPr>
          <p:cNvPr id="3422" name="Google Shape;3422;p19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423" name="Google Shape;3423;p19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000"/>
              <a:buNone/>
            </a:pPr>
            <a:r>
              <a:rPr lang="en-US" sz="3000"/>
              <a:t>Built-In Functions (Hàm tích hợp sẵn) (3/7)</a:t>
            </a:r>
            <a:endParaRPr sz="3000"/>
          </a:p>
        </p:txBody>
      </p:sp>
      <p:sp>
        <p:nvSpPr>
          <p:cNvPr id="3424" name="Google Shape;3424;p19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25" name="Google Shape;3425;p199"/>
          <p:cNvSpPr txBox="1"/>
          <p:nvPr>
            <p:ph idx="4" type="body"/>
          </p:nvPr>
        </p:nvSpPr>
        <p:spPr>
          <a:xfrm>
            <a:off x="535872" y="2226568"/>
            <a:ext cx="2860471"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Hàm cast (Hàm đổi kiểu dữ liệu)</a:t>
            </a:r>
            <a:endParaRPr/>
          </a:p>
          <a:p>
            <a:pPr indent="-182563" lvl="1" marL="360363" rtl="0" algn="l">
              <a:lnSpc>
                <a:spcPct val="138461"/>
              </a:lnSpc>
              <a:spcBef>
                <a:spcPts val="200"/>
              </a:spcBef>
              <a:spcAft>
                <a:spcPts val="0"/>
              </a:spcAft>
              <a:buClr>
                <a:srgbClr val="262626"/>
              </a:buClr>
              <a:buSzPts val="1040"/>
              <a:buChar char="•"/>
            </a:pPr>
            <a:r>
              <a:rPr lang="en-US"/>
              <a:t>Sử dụng cast  để thay đổi loại của một giá trị nhất định – </a:t>
            </a:r>
            <a:endParaRPr/>
          </a:p>
          <a:p>
            <a:pPr indent="0" lvl="1" marL="177800" rtl="0" algn="l">
              <a:lnSpc>
                <a:spcPct val="138461"/>
              </a:lnSpc>
              <a:spcBef>
                <a:spcPts val="200"/>
              </a:spcBef>
              <a:spcAft>
                <a:spcPts val="0"/>
              </a:spcAft>
              <a:buClr>
                <a:srgbClr val="262626"/>
              </a:buClr>
              <a:buSzPts val="1040"/>
              <a:buNone/>
            </a:pPr>
            <a:r>
              <a:rPr lang="en-US"/>
              <a:t>     cast(expr as &lt;type&gt;)</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Hàm điều kiện</a:t>
            </a:r>
            <a:endParaRPr/>
          </a:p>
          <a:p>
            <a:pPr indent="-182563" lvl="1" marL="360363" rtl="0" algn="l">
              <a:lnSpc>
                <a:spcPct val="138461"/>
              </a:lnSpc>
              <a:spcBef>
                <a:spcPts val="200"/>
              </a:spcBef>
              <a:spcAft>
                <a:spcPts val="0"/>
              </a:spcAft>
              <a:buClr>
                <a:srgbClr val="262626"/>
              </a:buClr>
              <a:buSzPts val="1040"/>
              <a:buChar char="•"/>
            </a:pPr>
            <a:r>
              <a:rPr lang="en-US"/>
              <a:t>Các hàm có điều kiện có thể được sử dụng để thay đổi đầu ra của một giá trị dựa trên một điều kiện– isnull(), coalesce(), if()</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3426" name="Google Shape;3426;p199"/>
          <p:cNvSpPr/>
          <p:nvPr/>
        </p:nvSpPr>
        <p:spPr>
          <a:xfrm>
            <a:off x="3586114" y="5332626"/>
            <a:ext cx="26196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True: nếu câu điều kiện đúng</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False: nếu điều kiện sai</a:t>
            </a:r>
            <a:endParaRPr sz="1200">
              <a:solidFill>
                <a:schemeClr val="dk1"/>
              </a:solidFill>
              <a:latin typeface="Arial"/>
              <a:ea typeface="Arial"/>
              <a:cs typeface="Arial"/>
              <a:sym typeface="Arial"/>
            </a:endParaRPr>
          </a:p>
        </p:txBody>
      </p:sp>
      <p:sp>
        <p:nvSpPr>
          <p:cNvPr id="3427" name="Google Shape;3427;p199"/>
          <p:cNvSpPr/>
          <p:nvPr/>
        </p:nvSpPr>
        <p:spPr>
          <a:xfrm>
            <a:off x="6273791" y="2226568"/>
            <a:ext cx="307968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Trả về giá trị khác null đầu tiên theo thứ tự</a:t>
            </a:r>
            <a:endParaRPr sz="1200">
              <a:solidFill>
                <a:schemeClr val="dk1"/>
              </a:solidFill>
              <a:latin typeface="Arial"/>
              <a:ea typeface="Arial"/>
              <a:cs typeface="Arial"/>
              <a:sym typeface="Arial"/>
            </a:endParaRPr>
          </a:p>
        </p:txBody>
      </p:sp>
      <p:sp>
        <p:nvSpPr>
          <p:cNvPr id="3428" name="Google Shape;3428;p199"/>
          <p:cNvSpPr/>
          <p:nvPr/>
        </p:nvSpPr>
        <p:spPr>
          <a:xfrm>
            <a:off x="3500516" y="2697480"/>
            <a:ext cx="2749937" cy="263514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100">
                <a:solidFill>
                  <a:srgbClr val="000000"/>
                </a:solidFill>
                <a:latin typeface="Arial"/>
                <a:ea typeface="Arial"/>
                <a:cs typeface="Arial"/>
                <a:sym typeface="Arial"/>
              </a:rPr>
              <a:t>0:  jbdc:hive2://&gt; select if(10 &gt; 1,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a</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b</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 row selected (0.139 seconds)</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0: jbdc:hive2://&gt; select if(10 &lt; 1,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a</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b</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 row selected (0.143 seconds)</a:t>
            </a:r>
            <a:endParaRPr/>
          </a:p>
        </p:txBody>
      </p:sp>
      <p:graphicFrame>
        <p:nvGraphicFramePr>
          <p:cNvPr id="3429" name="Google Shape;3429;p199"/>
          <p:cNvGraphicFramePr/>
          <p:nvPr/>
        </p:nvGraphicFramePr>
        <p:xfrm>
          <a:off x="3782187" y="3235081"/>
          <a:ext cx="3000000" cy="3000000"/>
        </p:xfrm>
        <a:graphic>
          <a:graphicData uri="http://schemas.openxmlformats.org/drawingml/2006/table">
            <a:tbl>
              <a:tblPr bandRow="1" firstRow="1">
                <a:noFill/>
                <a:tableStyleId>{F5026A60-8AA6-43BD-A47F-B19B4713E4A2}</a:tableStyleId>
              </a:tblPr>
              <a:tblGrid>
                <a:gridCol w="650050"/>
              </a:tblGrid>
              <a:tr h="133575">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_c0</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52975">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a</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graphicFrame>
        <p:nvGraphicFramePr>
          <p:cNvPr id="3430" name="Google Shape;3430;p199"/>
          <p:cNvGraphicFramePr/>
          <p:nvPr/>
        </p:nvGraphicFramePr>
        <p:xfrm>
          <a:off x="3782187" y="4433893"/>
          <a:ext cx="3000000" cy="3000000"/>
        </p:xfrm>
        <a:graphic>
          <a:graphicData uri="http://schemas.openxmlformats.org/drawingml/2006/table">
            <a:tbl>
              <a:tblPr bandRow="1" firstRow="1">
                <a:noFill/>
                <a:tableStyleId>{F5026A60-8AA6-43BD-A47F-B19B4713E4A2}</a:tableStyleId>
              </a:tblPr>
              <a:tblGrid>
                <a:gridCol w="528550"/>
              </a:tblGrid>
              <a:tr h="202700">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_c0</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02700">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b</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
        <p:nvSpPr>
          <p:cNvPr id="3431" name="Google Shape;3431;p199"/>
          <p:cNvSpPr/>
          <p:nvPr/>
        </p:nvSpPr>
        <p:spPr>
          <a:xfrm>
            <a:off x="6336052" y="2503567"/>
            <a:ext cx="3000850" cy="3681708"/>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0:  jbdc:hive2://&gt;select coalesce(null,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1</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2</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 row selected (0.53 seconds)</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0: jbdc:hive2://&gt; select coalesce(null, null,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2</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1 row selected (0.206 seconds)</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0:  jbdc:hive2://&gt; select coalesce(10,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1</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 </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2</a:t>
            </a:r>
            <a:r>
              <a:rPr b="0" i="0" lang="en-US" sz="1100" u="none" cap="none" strike="noStrike">
                <a:solidFill>
                  <a:srgbClr val="000000"/>
                </a:solidFill>
                <a:latin typeface="Arial"/>
                <a:ea typeface="Arial"/>
                <a:cs typeface="Arial"/>
                <a:sym typeface="Arial"/>
              </a:rPr>
              <a:t>'</a:t>
            </a:r>
            <a:r>
              <a:rPr lang="en-US" sz="11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100">
                <a:solidFill>
                  <a:srgbClr val="000000"/>
                </a:solidFill>
                <a:latin typeface="Arial"/>
                <a:ea typeface="Arial"/>
                <a:cs typeface="Arial"/>
                <a:sym typeface="Arial"/>
              </a:rPr>
              <a:t>OK</a:t>
            </a:r>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a:p>
            <a:pPr indent="0" lvl="0" marL="180000" marR="0" rtl="0" algn="l">
              <a:spcBef>
                <a:spcPts val="0"/>
              </a:spcBef>
              <a:spcAft>
                <a:spcPts val="0"/>
              </a:spcAft>
              <a:buNone/>
            </a:pPr>
            <a:r>
              <a:t/>
            </a:r>
            <a:endParaRPr sz="1100">
              <a:solidFill>
                <a:srgbClr val="000000"/>
              </a:solidFill>
              <a:latin typeface="Arial"/>
              <a:ea typeface="Arial"/>
              <a:cs typeface="Arial"/>
              <a:sym typeface="Arial"/>
            </a:endParaRPr>
          </a:p>
        </p:txBody>
      </p:sp>
      <p:graphicFrame>
        <p:nvGraphicFramePr>
          <p:cNvPr id="3432" name="Google Shape;3432;p199"/>
          <p:cNvGraphicFramePr/>
          <p:nvPr/>
        </p:nvGraphicFramePr>
        <p:xfrm>
          <a:off x="6645847" y="3105729"/>
          <a:ext cx="3000000" cy="3000000"/>
        </p:xfrm>
        <a:graphic>
          <a:graphicData uri="http://schemas.openxmlformats.org/drawingml/2006/table">
            <a:tbl>
              <a:tblPr bandRow="1" firstRow="1">
                <a:noFill/>
                <a:tableStyleId>{F5026A60-8AA6-43BD-A47F-B19B4713E4A2}</a:tableStyleId>
              </a:tblPr>
              <a:tblGrid>
                <a:gridCol w="513725"/>
              </a:tblGrid>
              <a:tr h="133575">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_c0</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52975">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graphicFrame>
        <p:nvGraphicFramePr>
          <p:cNvPr id="3433" name="Google Shape;3433;p199"/>
          <p:cNvGraphicFramePr/>
          <p:nvPr/>
        </p:nvGraphicFramePr>
        <p:xfrm>
          <a:off x="6632066" y="4430047"/>
          <a:ext cx="3000000" cy="3000000"/>
        </p:xfrm>
        <a:graphic>
          <a:graphicData uri="http://schemas.openxmlformats.org/drawingml/2006/table">
            <a:tbl>
              <a:tblPr bandRow="1" firstRow="1">
                <a:noFill/>
                <a:tableStyleId>{F5026A60-8AA6-43BD-A47F-B19B4713E4A2}</a:tableStyleId>
              </a:tblPr>
              <a:tblGrid>
                <a:gridCol w="513725"/>
              </a:tblGrid>
              <a:tr h="133575">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_c0</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52975">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2</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graphicFrame>
        <p:nvGraphicFramePr>
          <p:cNvPr id="3434" name="Google Shape;3434;p199"/>
          <p:cNvGraphicFramePr/>
          <p:nvPr/>
        </p:nvGraphicFramePr>
        <p:xfrm>
          <a:off x="6632066" y="5588489"/>
          <a:ext cx="3000000" cy="3000000"/>
        </p:xfrm>
        <a:graphic>
          <a:graphicData uri="http://schemas.openxmlformats.org/drawingml/2006/table">
            <a:tbl>
              <a:tblPr bandRow="1" firstRow="1">
                <a:noFill/>
                <a:tableStyleId>{F5026A60-8AA6-43BD-A47F-B19B4713E4A2}</a:tableStyleId>
              </a:tblPr>
              <a:tblGrid>
                <a:gridCol w="513725"/>
              </a:tblGrid>
              <a:tr h="133575">
                <a:tc>
                  <a:txBody>
                    <a:bodyPr/>
                    <a:lstStyle/>
                    <a:p>
                      <a:pPr indent="0" lvl="0" marL="0" marR="0" rtl="0" algn="ctr">
                        <a:spcBef>
                          <a:spcPts val="0"/>
                        </a:spcBef>
                        <a:spcAft>
                          <a:spcPts val="0"/>
                        </a:spcAft>
                        <a:buNone/>
                      </a:pPr>
                      <a:r>
                        <a:rPr b="0" lang="en-US" sz="1100">
                          <a:solidFill>
                            <a:srgbClr val="000000"/>
                          </a:solidFill>
                          <a:latin typeface="Arial"/>
                          <a:ea typeface="Arial"/>
                          <a:cs typeface="Arial"/>
                          <a:sym typeface="Arial"/>
                        </a:rPr>
                        <a:t>_c0</a:t>
                      </a:r>
                      <a:endParaRPr b="0" sz="11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152975">
                <a:tc>
                  <a:txBody>
                    <a:bodyPr/>
                    <a:lstStyle/>
                    <a:p>
                      <a:pPr indent="0" lvl="0" marL="0" marR="0" rtl="0" algn="l">
                        <a:spcBef>
                          <a:spcPts val="0"/>
                        </a:spcBef>
                        <a:spcAft>
                          <a:spcPts val="0"/>
                        </a:spcAft>
                        <a:buNone/>
                      </a:pPr>
                      <a:r>
                        <a:rPr lang="en-US" sz="1100">
                          <a:solidFill>
                            <a:srgbClr val="000000"/>
                          </a:solidFill>
                          <a:latin typeface="Arial"/>
                          <a:ea typeface="Arial"/>
                          <a:cs typeface="Arial"/>
                          <a:sym typeface="Arial"/>
                        </a:rPr>
                        <a:t>10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idx="1" type="body"/>
          </p:nvPr>
        </p:nvSpPr>
        <p:spPr>
          <a:xfrm>
            <a:off x="985322" y="2524714"/>
            <a:ext cx="5955123"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Phân tích </a:t>
            </a:r>
            <a:endParaRPr/>
          </a:p>
          <a:p>
            <a:pPr indent="0" lvl="0" marL="0" rtl="0" algn="l">
              <a:lnSpc>
                <a:spcPct val="100000"/>
              </a:lnSpc>
              <a:spcBef>
                <a:spcPts val="0"/>
              </a:spcBef>
              <a:spcAft>
                <a:spcPts val="0"/>
              </a:spcAft>
              <a:buClr>
                <a:schemeClr val="dk1"/>
              </a:buClr>
              <a:buSzPts val="4400"/>
              <a:buNone/>
            </a:pPr>
            <a:r>
              <a:rPr lang="en-US"/>
              <a:t>Big Data</a:t>
            </a:r>
            <a:endParaRPr/>
          </a:p>
        </p:txBody>
      </p:sp>
      <p:sp>
        <p:nvSpPr>
          <p:cNvPr id="108" name="Google Shape;108;p2"/>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Chương 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531" name="Google Shape;531;p20"/>
          <p:cNvSpPr txBox="1"/>
          <p:nvPr>
            <p:ph idx="2" type="body"/>
          </p:nvPr>
        </p:nvSpPr>
        <p:spPr>
          <a:xfrm>
            <a:off x="535871" y="1308970"/>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Thiết kế cơ sở dữ liệu (3/4)</a:t>
            </a:r>
            <a:endParaRPr/>
          </a:p>
        </p:txBody>
      </p:sp>
      <p:sp>
        <p:nvSpPr>
          <p:cNvPr id="532" name="Google Shape;532;p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33" name="Google Shape;533;p20"/>
          <p:cNvSpPr txBox="1"/>
          <p:nvPr>
            <p:ph idx="4" type="body"/>
          </p:nvPr>
        </p:nvSpPr>
        <p:spPr>
          <a:xfrm>
            <a:off x="535871" y="2027044"/>
            <a:ext cx="9052971"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Thuộc tính</a:t>
            </a:r>
            <a:endParaRPr/>
          </a:p>
          <a:p>
            <a:pPr indent="-182563" lvl="1" marL="360363" rtl="0" algn="l">
              <a:lnSpc>
                <a:spcPct val="138461"/>
              </a:lnSpc>
              <a:spcBef>
                <a:spcPts val="200"/>
              </a:spcBef>
              <a:spcAft>
                <a:spcPts val="0"/>
              </a:spcAft>
              <a:buClr>
                <a:srgbClr val="262626"/>
              </a:buClr>
              <a:buSzPts val="1040"/>
              <a:buChar char="•"/>
            </a:pPr>
            <a:r>
              <a:rPr lang="en-US"/>
              <a:t>Được định nghĩa là đơn vị dữ liệu nhỏ nhất không còn được phân tách về mặt ngữ nghĩa để được quản lý dưới dạng một phiên bản</a:t>
            </a:r>
            <a:endParaRPr/>
          </a:p>
          <a:p>
            <a:pPr indent="-182563" lvl="1" marL="360363" rtl="0" algn="l">
              <a:lnSpc>
                <a:spcPct val="138461"/>
              </a:lnSpc>
              <a:spcBef>
                <a:spcPts val="200"/>
              </a:spcBef>
              <a:spcAft>
                <a:spcPts val="0"/>
              </a:spcAft>
              <a:buClr>
                <a:srgbClr val="262626"/>
              </a:buClr>
              <a:buSzPts val="1040"/>
              <a:buChar char="•"/>
            </a:pPr>
            <a:r>
              <a:rPr lang="en-US"/>
              <a:t>Các thuộc tính không còn tách rời về mặt ngữ nghĩa mà là các phần tử mô tả các thực thể và thành phần của các thể hiện</a:t>
            </a:r>
            <a:endParaRPr/>
          </a:p>
          <a:p>
            <a:pPr indent="0" lvl="1" marL="177800" rtl="0" algn="l">
              <a:lnSpc>
                <a:spcPct val="138461"/>
              </a:lnSpc>
              <a:spcBef>
                <a:spcPts val="200"/>
              </a:spcBef>
              <a:spcAft>
                <a:spcPts val="0"/>
              </a:spcAft>
              <a:buClr>
                <a:srgbClr val="262626"/>
              </a:buClr>
              <a:buSzPts val="1040"/>
              <a:buNone/>
            </a:pPr>
            <a:r>
              <a:rPr lang="en-US"/>
              <a:t> Ví dụ) Số học sinh, tên, địa chỉ</a:t>
            </a:r>
            <a:endParaRPr/>
          </a:p>
          <a:p>
            <a:pPr indent="0" lvl="1" marL="177800" rtl="0" algn="l">
              <a:lnSpc>
                <a:spcPct val="138461"/>
              </a:lnSpc>
              <a:spcBef>
                <a:spcPts val="200"/>
              </a:spcBef>
              <a:spcAft>
                <a:spcPts val="0"/>
              </a:spcAft>
              <a:buClr>
                <a:srgbClr val="262626"/>
              </a:buClr>
              <a:buSzPts val="1040"/>
              <a:buNone/>
            </a:pPr>
            <a:r>
              <a:rPr lang="en-US"/>
              <a:t>             Tên xe, màu sắc, năm sản xuất, dung tích, kiểu dáng...</a:t>
            </a:r>
            <a:endParaRPr/>
          </a:p>
        </p:txBody>
      </p:sp>
      <p:pic>
        <p:nvPicPr>
          <p:cNvPr id="534" name="Google Shape;534;p20"/>
          <p:cNvPicPr preferRelativeResize="0"/>
          <p:nvPr/>
        </p:nvPicPr>
        <p:blipFill rotWithShape="1">
          <a:blip r:embed="rId3">
            <a:alphaModFix/>
          </a:blip>
          <a:srcRect b="3260" l="0" r="0" t="6419"/>
          <a:stretch/>
        </p:blipFill>
        <p:spPr>
          <a:xfrm>
            <a:off x="1151424" y="3780876"/>
            <a:ext cx="4264749" cy="1717901"/>
          </a:xfrm>
          <a:prstGeom prst="rect">
            <a:avLst/>
          </a:prstGeom>
          <a:noFill/>
          <a:ln>
            <a:noFill/>
          </a:ln>
        </p:spPr>
      </p:pic>
      <p:pic>
        <p:nvPicPr>
          <p:cNvPr id="535" name="Google Shape;535;p20"/>
          <p:cNvPicPr preferRelativeResize="0"/>
          <p:nvPr/>
        </p:nvPicPr>
        <p:blipFill rotWithShape="1">
          <a:blip r:embed="rId4">
            <a:alphaModFix/>
          </a:blip>
          <a:srcRect b="0" l="0" r="0" t="0"/>
          <a:stretch/>
        </p:blipFill>
        <p:spPr>
          <a:xfrm>
            <a:off x="6396667" y="3564790"/>
            <a:ext cx="1941838" cy="2683610"/>
          </a:xfrm>
          <a:prstGeom prst="rect">
            <a:avLst/>
          </a:prstGeom>
          <a:noFill/>
          <a:ln>
            <a:noFill/>
          </a:ln>
        </p:spPr>
      </p:pic>
      <p:graphicFrame>
        <p:nvGraphicFramePr>
          <p:cNvPr id="536" name="Google Shape;536;p20"/>
          <p:cNvGraphicFramePr/>
          <p:nvPr/>
        </p:nvGraphicFramePr>
        <p:xfrm>
          <a:off x="1151417" y="5600400"/>
          <a:ext cx="3000000" cy="3000000"/>
        </p:xfrm>
        <a:graphic>
          <a:graphicData uri="http://schemas.openxmlformats.org/drawingml/2006/table">
            <a:tbl>
              <a:tblPr>
                <a:noFill/>
                <a:tableStyleId>{1223B764-F223-4FCE-9519-C7F1BB71A7D2}</a:tableStyleId>
              </a:tblPr>
              <a:tblGrid>
                <a:gridCol w="864000"/>
                <a:gridCol w="864000"/>
                <a:gridCol w="864000"/>
                <a:gridCol w="1287575"/>
                <a:gridCol w="864000"/>
              </a:tblGrid>
              <a:tr h="324000">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Tên</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Màu</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Năm</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Di chyển</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Mẫu</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24000">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Porsche</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red</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2021</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2981</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300" u="none" cap="none" strike="noStrike">
                          <a:solidFill>
                            <a:srgbClr val="3F3F3F"/>
                          </a:solidFill>
                          <a:latin typeface="Arial"/>
                          <a:ea typeface="Arial"/>
                          <a:cs typeface="Arial"/>
                          <a:sym typeface="Arial"/>
                        </a:rPr>
                        <a:t>911 </a:t>
                      </a:r>
                      <a:endParaRPr sz="13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9" name="Shape 3439"/>
        <p:cNvGrpSpPr/>
        <p:nvPr/>
      </p:nvGrpSpPr>
      <p:grpSpPr>
        <a:xfrm>
          <a:off x="0" y="0"/>
          <a:ext cx="0" cy="0"/>
          <a:chOff x="0" y="0"/>
          <a:chExt cx="0" cy="0"/>
        </a:xfrm>
      </p:grpSpPr>
      <p:sp>
        <p:nvSpPr>
          <p:cNvPr id="3440" name="Google Shape;3440;p20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441" name="Google Shape;3441;p20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tích hợp (4/7)</a:t>
            </a:r>
            <a:endParaRPr/>
          </a:p>
        </p:txBody>
      </p:sp>
      <p:sp>
        <p:nvSpPr>
          <p:cNvPr id="3442" name="Google Shape;3442;p20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43" name="Google Shape;3443;p20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 quan hệ</a:t>
            </a:r>
            <a:endParaRPr/>
          </a:p>
        </p:txBody>
      </p:sp>
      <p:graphicFrame>
        <p:nvGraphicFramePr>
          <p:cNvPr id="3444" name="Google Shape;3444;p200"/>
          <p:cNvGraphicFramePr/>
          <p:nvPr/>
        </p:nvGraphicFramePr>
        <p:xfrm>
          <a:off x="718064" y="2528888"/>
          <a:ext cx="3000000" cy="3000000"/>
        </p:xfrm>
        <a:graphic>
          <a:graphicData uri="http://schemas.openxmlformats.org/drawingml/2006/table">
            <a:tbl>
              <a:tblPr bandRow="1" firstRow="1">
                <a:noFill/>
                <a:tableStyleId>{F5026A60-8AA6-43BD-A47F-B19B4713E4A2}</a:tableStyleId>
              </a:tblPr>
              <a:tblGrid>
                <a:gridCol w="1620000"/>
                <a:gridCol w="2700000"/>
                <a:gridCol w="1620000"/>
                <a:gridCol w="2700000"/>
              </a:tblGrid>
              <a:tr h="397750">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Toán tử</a:t>
                      </a:r>
                      <a:endParaRPr sz="1400">
                        <a:solidFill>
                          <a:schemeClr val="dk1"/>
                        </a:solidFill>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Toán hạng</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Toán tử</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Toán hạng</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5272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 B</a:t>
                      </a:r>
                      <a:endParaRPr sz="1400">
                        <a:solidFill>
                          <a:schemeClr val="dk1"/>
                        </a:solidFill>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tất cả các loại ban đầu</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IS NULL</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tất cả các loại</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5272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 B</a:t>
                      </a:r>
                      <a:endParaRPr sz="1400">
                        <a:solidFill>
                          <a:schemeClr val="dk1"/>
                        </a:solidFill>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tất cả các loại ban đầu</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IS NOT NULL</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tất cả các loại</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5272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&lt; B</a:t>
                      </a:r>
                      <a:endParaRPr sz="1400">
                        <a:solidFill>
                          <a:schemeClr val="dk1"/>
                        </a:solidFill>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tất cả các loại ban đầu</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&lt;= B</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tất cả các loại ban đầu</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5272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&gt; B</a:t>
                      </a:r>
                      <a:endParaRPr sz="1400">
                        <a:solidFill>
                          <a:schemeClr val="dk1"/>
                        </a:solidFill>
                        <a:latin typeface="Arial"/>
                        <a:ea typeface="Arial"/>
                        <a:cs typeface="Arial"/>
                        <a:sym typeface="Arial"/>
                      </a:endParaRPr>
                    </a:p>
                  </a:txBody>
                  <a:tcPr marT="45725" marB="45725" marR="91450" marL="144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tất cả các loại ban đầu</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&gt;= B</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tất cả các loại ban đầu</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9" name="Shape 3449"/>
        <p:cNvGrpSpPr/>
        <p:nvPr/>
      </p:nvGrpSpPr>
      <p:grpSpPr>
        <a:xfrm>
          <a:off x="0" y="0"/>
          <a:ext cx="0" cy="0"/>
          <a:chOff x="0" y="0"/>
          <a:chExt cx="0" cy="0"/>
        </a:xfrm>
      </p:grpSpPr>
      <p:sp>
        <p:nvSpPr>
          <p:cNvPr id="3450" name="Google Shape;3450;p20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451" name="Google Shape;3451;p20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tích hợp (5/7)</a:t>
            </a:r>
            <a:endParaRPr/>
          </a:p>
        </p:txBody>
      </p:sp>
      <p:sp>
        <p:nvSpPr>
          <p:cNvPr id="3452" name="Google Shape;3452;p20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53" name="Google Shape;3453;p20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 số học</a:t>
            </a:r>
            <a:endParaRPr/>
          </a:p>
        </p:txBody>
      </p:sp>
      <p:graphicFrame>
        <p:nvGraphicFramePr>
          <p:cNvPr id="3454" name="Google Shape;3454;p201"/>
          <p:cNvGraphicFramePr/>
          <p:nvPr/>
        </p:nvGraphicFramePr>
        <p:xfrm>
          <a:off x="718064" y="2528889"/>
          <a:ext cx="3000000" cy="3000000"/>
        </p:xfrm>
        <a:graphic>
          <a:graphicData uri="http://schemas.openxmlformats.org/drawingml/2006/table">
            <a:tbl>
              <a:tblPr bandRow="1" firstRow="1">
                <a:noFill/>
                <a:tableStyleId>{F5026A60-8AA6-43BD-A47F-B19B4713E4A2}</a:tableStyleId>
              </a:tblPr>
              <a:tblGrid>
                <a:gridCol w="1519800"/>
                <a:gridCol w="2286000"/>
                <a:gridCol w="4808525"/>
              </a:tblGrid>
              <a:tr h="3090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Toán tử</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Toán hạng</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Mô</a:t>
                      </a:r>
                      <a:r>
                        <a:rPr lang="en-US" sz="1400">
                          <a:solidFill>
                            <a:schemeClr val="dk1"/>
                          </a:solidFill>
                          <a:latin typeface="Arial"/>
                          <a:ea typeface="Arial"/>
                          <a:cs typeface="Arial"/>
                          <a:sym typeface="Arial"/>
                        </a:rPr>
                        <a:t> tả</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Tất cả các loại số</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Đưa ra kết quả của việc thêm A và B</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Tất cả các loại số</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Đưa ra kết quả trừ B từ A</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Tất cả các loại số</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Đưa ra kết quả của phép nhân A và B</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Tất cả các loại số</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Đưa ra kết quả chia B từ A</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Tất cả các loại số</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Đưa ra lời nhắc kết quả chia B từ A</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A&amp;B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Tất cả các loại số</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Đưa ra kết quả của bitwise AND của A và B</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a:t>
                      </a:r>
                      <a:r>
                        <a:rPr lang="en-US" sz="1400">
                          <a:solidFill>
                            <a:schemeClr val="dk1"/>
                          </a:solidFill>
                          <a:latin typeface="Arial"/>
                          <a:ea typeface="Arial"/>
                          <a:cs typeface="Arial"/>
                          <a:sym typeface="Arial"/>
                        </a:rPr>
                        <a:t>｜B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Tất cả các loại số</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Đưa ra kết quả của OR theo bit của A và B</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Tất cả các loại số</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Đưa ra kết quả của bitwise NOT của A</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9" name="Shape 3459"/>
        <p:cNvGrpSpPr/>
        <p:nvPr/>
      </p:nvGrpSpPr>
      <p:grpSpPr>
        <a:xfrm>
          <a:off x="0" y="0"/>
          <a:ext cx="0" cy="0"/>
          <a:chOff x="0" y="0"/>
          <a:chExt cx="0" cy="0"/>
        </a:xfrm>
      </p:grpSpPr>
      <p:sp>
        <p:nvSpPr>
          <p:cNvPr id="3460" name="Google Shape;3460;p20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461" name="Google Shape;3461;p20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tích hợp (6/7)</a:t>
            </a:r>
            <a:endParaRPr/>
          </a:p>
        </p:txBody>
      </p:sp>
      <p:sp>
        <p:nvSpPr>
          <p:cNvPr id="3462" name="Google Shape;3462;p20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63" name="Google Shape;3463;p20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 logic</a:t>
            </a:r>
            <a:endParaRPr/>
          </a:p>
        </p:txBody>
      </p:sp>
      <p:graphicFrame>
        <p:nvGraphicFramePr>
          <p:cNvPr id="3464" name="Google Shape;3464;p202"/>
          <p:cNvGraphicFramePr/>
          <p:nvPr/>
        </p:nvGraphicFramePr>
        <p:xfrm>
          <a:off x="718064" y="2528889"/>
          <a:ext cx="3000000" cy="3000000"/>
        </p:xfrm>
        <a:graphic>
          <a:graphicData uri="http://schemas.openxmlformats.org/drawingml/2006/table">
            <a:tbl>
              <a:tblPr bandRow="1" firstRow="1">
                <a:noFill/>
                <a:tableStyleId>{F5026A60-8AA6-43BD-A47F-B19B4713E4A2}</a:tableStyleId>
              </a:tblPr>
              <a:tblGrid>
                <a:gridCol w="1519800"/>
                <a:gridCol w="2286000"/>
                <a:gridCol w="4808525"/>
              </a:tblGrid>
              <a:tr h="361100">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Toán tử</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Toán hạng</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Mô</a:t>
                      </a:r>
                      <a:r>
                        <a:rPr lang="en-US" sz="1400">
                          <a:solidFill>
                            <a:schemeClr val="dk1"/>
                          </a:solidFill>
                          <a:latin typeface="Arial"/>
                          <a:ea typeface="Arial"/>
                          <a:cs typeface="Arial"/>
                          <a:sym typeface="Arial"/>
                        </a:rPr>
                        <a:t> tả</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01800">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AND 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Boolean</a:t>
                      </a:r>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TRUE nếu cả A và B đều TRUE, ngược lại là FALSE</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01800">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&amp;&amp; 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Boolean</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Tương tự như A AND B</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01800">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OR 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Boolean</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TRUE nếu A hoặc B hoặc cả hai đều TRUE, nếu không thì FALSE</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501800">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 || B</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Boolean</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Tương tự như A OR B</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9" name="Shape 3469"/>
        <p:cNvGrpSpPr/>
        <p:nvPr/>
      </p:nvGrpSpPr>
      <p:grpSpPr>
        <a:xfrm>
          <a:off x="0" y="0"/>
          <a:ext cx="0" cy="0"/>
          <a:chOff x="0" y="0"/>
          <a:chExt cx="0" cy="0"/>
        </a:xfrm>
      </p:grpSpPr>
      <p:sp>
        <p:nvSpPr>
          <p:cNvPr id="3470" name="Google Shape;3470;p20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471" name="Google Shape;3471;p20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tích hợp (7/7)</a:t>
            </a:r>
            <a:endParaRPr/>
          </a:p>
        </p:txBody>
      </p:sp>
      <p:sp>
        <p:nvSpPr>
          <p:cNvPr id="3472" name="Google Shape;3472;p20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73" name="Google Shape;3473;p20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 kiểu phức hợp</a:t>
            </a:r>
            <a:endParaRPr/>
          </a:p>
        </p:txBody>
      </p:sp>
      <p:sp>
        <p:nvSpPr>
          <p:cNvPr id="3474" name="Google Shape;3474;p203"/>
          <p:cNvSpPr/>
          <p:nvPr/>
        </p:nvSpPr>
        <p:spPr>
          <a:xfrm>
            <a:off x="3652383" y="5266876"/>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3475" name="Google Shape;3475;p203"/>
          <p:cNvGraphicFramePr/>
          <p:nvPr/>
        </p:nvGraphicFramePr>
        <p:xfrm>
          <a:off x="718064" y="2528888"/>
          <a:ext cx="3000000" cy="3000000"/>
        </p:xfrm>
        <a:graphic>
          <a:graphicData uri="http://schemas.openxmlformats.org/drawingml/2006/table">
            <a:tbl>
              <a:tblPr bandRow="1" firstRow="1">
                <a:noFill/>
                <a:tableStyleId>{F5026A60-8AA6-43BD-A47F-B19B4713E4A2}</a:tableStyleId>
              </a:tblPr>
              <a:tblGrid>
                <a:gridCol w="1110725"/>
                <a:gridCol w="1684425"/>
                <a:gridCol w="5838775"/>
              </a:tblGrid>
              <a:tr h="47062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Toán tử</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Toán hạng</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Mô</a:t>
                      </a:r>
                      <a:r>
                        <a:rPr lang="en-US" sz="1400">
                          <a:solidFill>
                            <a:schemeClr val="dk1"/>
                          </a:solidFill>
                          <a:latin typeface="Arial"/>
                          <a:ea typeface="Arial"/>
                          <a:cs typeface="Arial"/>
                          <a:sym typeface="Arial"/>
                        </a:rPr>
                        <a:t> tả</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9533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A[n]</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a:solidFill>
                            <a:schemeClr val="dk1"/>
                          </a:solidFill>
                          <a:latin typeface="Arial"/>
                          <a:ea typeface="Arial"/>
                          <a:cs typeface="Arial"/>
                          <a:sym typeface="Arial"/>
                        </a:rPr>
                        <a:t>A là một Mảng và n là một số nguyên</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400">
                          <a:solidFill>
                            <a:schemeClr val="dk1"/>
                          </a:solidFill>
                          <a:latin typeface="Arial"/>
                          <a:ea typeface="Arial"/>
                          <a:cs typeface="Arial"/>
                          <a:sym typeface="Arial"/>
                        </a:rPr>
                        <a:t>trả về phần tử thứ n trong mảng A. Phần tử đầu tiên có chỉ số 0, ví dụ: nếu A là một mảng bao gồm ['spark', 'hadoop'] thì A[0] trả về 'spark' và A[1] trả về 'hadoop'</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953375">
                <a:tc>
                  <a:txBody>
                    <a:bodyPr/>
                    <a:lstStyle/>
                    <a:p>
                      <a:pPr indent="0" lvl="0" marL="0" marR="0" rtl="0" algn="ctr">
                        <a:spcBef>
                          <a:spcPts val="0"/>
                        </a:spcBef>
                        <a:spcAft>
                          <a:spcPts val="0"/>
                        </a:spcAft>
                        <a:buNone/>
                      </a:pPr>
                      <a:r>
                        <a:rPr b="0" i="0" lang="en-US" sz="1400">
                          <a:solidFill>
                            <a:schemeClr val="dk1"/>
                          </a:solidFill>
                          <a:latin typeface="Arial"/>
                          <a:ea typeface="Arial"/>
                          <a:cs typeface="Arial"/>
                          <a:sym typeface="Arial"/>
                        </a:rPr>
                        <a:t>M[key]</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a:solidFill>
                            <a:schemeClr val="dk1"/>
                          </a:solidFill>
                          <a:latin typeface="Arial"/>
                          <a:ea typeface="Arial"/>
                          <a:cs typeface="Arial"/>
                          <a:sym typeface="Arial"/>
                        </a:rPr>
                        <a:t>M là Map&lt;K, V&gt; và key có kiểu K</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1400">
                          <a:solidFill>
                            <a:schemeClr val="dk1"/>
                          </a:solidFill>
                          <a:latin typeface="Arial"/>
                          <a:ea typeface="Arial"/>
                          <a:cs typeface="Arial"/>
                          <a:sym typeface="Arial"/>
                        </a:rPr>
                        <a:t>trả về giá trị tương ứng với khóa trong bản đồ chẳng hạn, nếu M là bản đồ bao gồm {'h' -&gt; 'hadoop', 's' -&gt; 'spark', 'n' -&gt; 'nosql'} thì M ['n'] trả về 'nosql'</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729925">
                <a:tc>
                  <a:txBody>
                    <a:bodyPr/>
                    <a:lstStyle/>
                    <a:p>
                      <a:pPr indent="0" lvl="0" marL="0" marR="0" rtl="0" algn="ctr">
                        <a:spcBef>
                          <a:spcPts val="0"/>
                        </a:spcBef>
                        <a:spcAft>
                          <a:spcPts val="0"/>
                        </a:spcAft>
                        <a:buNone/>
                      </a:pPr>
                      <a:r>
                        <a:rPr b="0" i="0" lang="en-US" sz="1400">
                          <a:solidFill>
                            <a:schemeClr val="dk1"/>
                          </a:solidFill>
                          <a:latin typeface="Arial"/>
                          <a:ea typeface="Arial"/>
                          <a:cs typeface="Arial"/>
                          <a:sym typeface="Arial"/>
                        </a:rPr>
                        <a:t>S.x</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a:solidFill>
                            <a:schemeClr val="dk1"/>
                          </a:solidFill>
                          <a:latin typeface="Arial"/>
                          <a:ea typeface="Arial"/>
                          <a:cs typeface="Arial"/>
                          <a:sym typeface="Arial"/>
                        </a:rPr>
                        <a:t>S là một cấu trúc</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trả về trường x của S, ví dụ: for struct hadoop {int har, string doo} hadoop.har trả về số nguyên được lưu trữ trong trường har của cấu trúc</a:t>
                      </a:r>
                      <a:endParaRPr sz="1400">
                        <a:solidFill>
                          <a:schemeClr val="dk1"/>
                        </a:solidFill>
                        <a:latin typeface="Arial"/>
                        <a:ea typeface="Arial"/>
                        <a:cs typeface="Arial"/>
                        <a:sym typeface="Arial"/>
                      </a:endParaRPr>
                    </a:p>
                  </a:txBody>
                  <a:tcPr marT="66675" marB="66675" marR="95250" marL="144000">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0" name="Shape 3480"/>
        <p:cNvGrpSpPr/>
        <p:nvPr/>
      </p:nvGrpSpPr>
      <p:grpSpPr>
        <a:xfrm>
          <a:off x="0" y="0"/>
          <a:ext cx="0" cy="0"/>
          <a:chOff x="0" y="0"/>
          <a:chExt cx="0" cy="0"/>
        </a:xfrm>
      </p:grpSpPr>
      <p:sp>
        <p:nvSpPr>
          <p:cNvPr id="3481" name="Google Shape;3481;p20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482" name="Google Shape;3482;p20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Cột MAP (1/2)</a:t>
            </a:r>
            <a:endParaRPr/>
          </a:p>
        </p:txBody>
      </p:sp>
      <p:sp>
        <p:nvSpPr>
          <p:cNvPr id="3483" name="Google Shape;3483;p20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84" name="Google Shape;3484;p20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Tất cả các khóa MAP phải là một loại dữ liệu và tất cả các giá trị phải là một loại dữ liệu</a:t>
            </a:r>
            <a:endParaRPr/>
          </a:p>
          <a:p>
            <a:pPr indent="-182563" lvl="1" marL="360363" rtl="0" algn="l">
              <a:lnSpc>
                <a:spcPct val="138461"/>
              </a:lnSpc>
              <a:spcBef>
                <a:spcPts val="200"/>
              </a:spcBef>
              <a:spcAft>
                <a:spcPts val="0"/>
              </a:spcAft>
              <a:buClr>
                <a:srgbClr val="262626"/>
              </a:buClr>
              <a:buSzPts val="1040"/>
              <a:buChar char="•"/>
            </a:pPr>
            <a:r>
              <a:rPr lang="en-US"/>
              <a:t> MAP&lt;KEY-TYPE,VALUE-TYPE&gt;</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3485" name="Google Shape;3485;p204"/>
          <p:cNvSpPr/>
          <p:nvPr/>
        </p:nvSpPr>
        <p:spPr>
          <a:xfrm>
            <a:off x="706980" y="2740128"/>
            <a:ext cx="7812000" cy="212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TABLE</a:t>
            </a:r>
            <a:r>
              <a:rPr lang="en-US" sz="1400">
                <a:solidFill>
                  <a:srgbClr val="000000"/>
                </a:solidFill>
                <a:latin typeface="Arial"/>
                <a:ea typeface="Arial"/>
                <a:cs typeface="Arial"/>
                <a:sym typeface="Arial"/>
              </a:rPr>
              <a:t> product_map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id int,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platform string,</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detail_info map&lt;string, string&gt;</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 </a:t>
            </a:r>
            <a:r>
              <a:rPr lang="en-US" sz="1400">
                <a:solidFill>
                  <a:srgbClr val="000000"/>
                </a:solidFill>
                <a:latin typeface="Arial"/>
                <a:ea typeface="Arial"/>
                <a:cs typeface="Arial"/>
                <a:sym typeface="Arial"/>
              </a:rPr>
              <a:t>'\t'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COLLECTION ITEMS TERMINATED BY </a:t>
            </a: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MAP KEYS TERMINATED BY </a:t>
            </a: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DESC</a:t>
            </a:r>
            <a:r>
              <a:rPr lang="en-US" sz="1400">
                <a:solidFill>
                  <a:srgbClr val="000000"/>
                </a:solidFill>
                <a:latin typeface="Arial"/>
                <a:ea typeface="Arial"/>
                <a:cs typeface="Arial"/>
                <a:sym typeface="Arial"/>
              </a:rPr>
              <a:t> product_map;</a:t>
            </a:r>
            <a:endParaRPr/>
          </a:p>
        </p:txBody>
      </p:sp>
      <p:sp>
        <p:nvSpPr>
          <p:cNvPr id="3486" name="Google Shape;3486;p204"/>
          <p:cNvSpPr/>
          <p:nvPr/>
        </p:nvSpPr>
        <p:spPr>
          <a:xfrm>
            <a:off x="706980" y="4918996"/>
            <a:ext cx="4246020" cy="149112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487" name="Google Shape;3487;p204"/>
          <p:cNvGraphicFramePr/>
          <p:nvPr/>
        </p:nvGraphicFramePr>
        <p:xfrm>
          <a:off x="848790" y="5104977"/>
          <a:ext cx="3000000" cy="3000000"/>
        </p:xfrm>
        <a:graphic>
          <a:graphicData uri="http://schemas.openxmlformats.org/drawingml/2006/table">
            <a:tbl>
              <a:tblPr bandRow="1" firstRow="1">
                <a:noFill/>
                <a:tableStyleId>{F5026A60-8AA6-43BD-A47F-B19B4713E4A2}</a:tableStyleId>
              </a:tblPr>
              <a:tblGrid>
                <a:gridCol w="1383875"/>
                <a:gridCol w="1722125"/>
                <a:gridCol w="856400"/>
              </a:tblGrid>
              <a:tr h="225000">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col_name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data_type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comment</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68110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id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platform</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detail_info</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int</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string</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map&lt;string, string&gt;</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t/>
                      </a:r>
                      <a:endParaRPr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2" name="Shape 3492"/>
        <p:cNvGrpSpPr/>
        <p:nvPr/>
      </p:nvGrpSpPr>
      <p:grpSpPr>
        <a:xfrm>
          <a:off x="0" y="0"/>
          <a:ext cx="0" cy="0"/>
          <a:chOff x="0" y="0"/>
          <a:chExt cx="0" cy="0"/>
        </a:xfrm>
      </p:grpSpPr>
      <p:sp>
        <p:nvSpPr>
          <p:cNvPr id="3493" name="Google Shape;3493;p20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494" name="Google Shape;3494;p20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Cột MAP (2/2)</a:t>
            </a:r>
            <a:endParaRPr/>
          </a:p>
        </p:txBody>
      </p:sp>
      <p:sp>
        <p:nvSpPr>
          <p:cNvPr id="3495" name="Google Shape;3495;p20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496" name="Google Shape;3496;p20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MAP tương tự như ARRAY, ngoại trừ thay vì sử dụng số để truy cập các giá trị, chúng ta sử dụng nhãn</a:t>
            </a:r>
            <a:endParaRPr/>
          </a:p>
        </p:txBody>
      </p:sp>
      <p:sp>
        <p:nvSpPr>
          <p:cNvPr id="3497" name="Google Shape;3497;p205"/>
          <p:cNvSpPr/>
          <p:nvPr/>
        </p:nvSpPr>
        <p:spPr>
          <a:xfrm>
            <a:off x="5527013" y="3862230"/>
            <a:ext cx="10591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Kết quả</a:t>
            </a:r>
            <a:endParaRPr sz="1800">
              <a:solidFill>
                <a:schemeClr val="dk1"/>
              </a:solidFill>
              <a:latin typeface="Arial"/>
              <a:ea typeface="Arial"/>
              <a:cs typeface="Arial"/>
              <a:sym typeface="Arial"/>
            </a:endParaRPr>
          </a:p>
        </p:txBody>
      </p:sp>
      <p:sp>
        <p:nvSpPr>
          <p:cNvPr id="3498" name="Google Shape;3498;p205"/>
          <p:cNvSpPr/>
          <p:nvPr/>
        </p:nvSpPr>
        <p:spPr>
          <a:xfrm rot="-5400000">
            <a:off x="5941378" y="3579657"/>
            <a:ext cx="705367" cy="1974846"/>
          </a:xfrm>
          <a:prstGeom prst="bentUpArrow">
            <a:avLst>
              <a:gd fmla="val 25000" name="adj1"/>
              <a:gd fmla="val 22959"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499" name="Google Shape;3499;p205"/>
          <p:cNvSpPr/>
          <p:nvPr/>
        </p:nvSpPr>
        <p:spPr>
          <a:xfrm>
            <a:off x="7529201" y="4617218"/>
            <a:ext cx="17950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chọn ALL *</a:t>
            </a:r>
            <a:endParaRPr sz="1800">
              <a:solidFill>
                <a:schemeClr val="dk1"/>
              </a:solidFill>
              <a:latin typeface="Arial"/>
              <a:ea typeface="Arial"/>
              <a:cs typeface="Arial"/>
              <a:sym typeface="Arial"/>
            </a:endParaRPr>
          </a:p>
        </p:txBody>
      </p:sp>
      <p:sp>
        <p:nvSpPr>
          <p:cNvPr id="3500" name="Google Shape;3500;p205"/>
          <p:cNvSpPr/>
          <p:nvPr/>
        </p:nvSpPr>
        <p:spPr>
          <a:xfrm>
            <a:off x="704850" y="2534226"/>
            <a:ext cx="7812000" cy="720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id, platform, detail_info['node’] AS number_of_node, detail_info['location’] AS location</a:t>
            </a:r>
            <a:r>
              <a:rPr lang="en-US" sz="1400">
                <a:solidFill>
                  <a:srgbClr val="193EB0"/>
                </a:solidFill>
                <a:latin typeface="Arial"/>
                <a:ea typeface="Arial"/>
                <a:cs typeface="Arial"/>
                <a:sym typeface="Arial"/>
              </a:rPr>
              <a:t> FROM </a:t>
            </a:r>
            <a:r>
              <a:rPr lang="en-US" sz="1400">
                <a:solidFill>
                  <a:srgbClr val="000000"/>
                </a:solidFill>
                <a:latin typeface="Arial"/>
                <a:ea typeface="Arial"/>
                <a:cs typeface="Arial"/>
                <a:sym typeface="Arial"/>
              </a:rPr>
              <a:t>product_map;</a:t>
            </a:r>
            <a:endParaRPr/>
          </a:p>
        </p:txBody>
      </p:sp>
      <p:sp>
        <p:nvSpPr>
          <p:cNvPr id="3501" name="Google Shape;3501;p205"/>
          <p:cNvSpPr/>
          <p:nvPr/>
        </p:nvSpPr>
        <p:spPr>
          <a:xfrm>
            <a:off x="706980" y="3376927"/>
            <a:ext cx="4527960" cy="141790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502" name="Google Shape;3502;p205"/>
          <p:cNvGraphicFramePr/>
          <p:nvPr/>
        </p:nvGraphicFramePr>
        <p:xfrm>
          <a:off x="795030" y="3598201"/>
          <a:ext cx="3000000" cy="3000000"/>
        </p:xfrm>
        <a:graphic>
          <a:graphicData uri="http://schemas.openxmlformats.org/drawingml/2006/table">
            <a:tbl>
              <a:tblPr bandRow="1" firstRow="1">
                <a:noFill/>
                <a:tableStyleId>{F5026A60-8AA6-43BD-A47F-B19B4713E4A2}</a:tableStyleId>
              </a:tblPr>
              <a:tblGrid>
                <a:gridCol w="435175"/>
                <a:gridCol w="861050"/>
                <a:gridCol w="1617100"/>
                <a:gridCol w="1438525"/>
              </a:tblGrid>
              <a:tr h="225000">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id</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platform</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number_of_node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location</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68110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Seoul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Busan</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Jeju</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
        <p:nvSpPr>
          <p:cNvPr id="3503" name="Google Shape;3503;p205"/>
          <p:cNvSpPr/>
          <p:nvPr/>
        </p:nvSpPr>
        <p:spPr>
          <a:xfrm>
            <a:off x="706980" y="4986550"/>
            <a:ext cx="8429400" cy="140946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504" name="Google Shape;3504;p205"/>
          <p:cNvGraphicFramePr/>
          <p:nvPr/>
        </p:nvGraphicFramePr>
        <p:xfrm>
          <a:off x="795030" y="5119015"/>
          <a:ext cx="3000000" cy="3000000"/>
        </p:xfrm>
        <a:graphic>
          <a:graphicData uri="http://schemas.openxmlformats.org/drawingml/2006/table">
            <a:tbl>
              <a:tblPr bandRow="1" firstRow="1">
                <a:noFill/>
                <a:tableStyleId>{F5026A60-8AA6-43BD-A47F-B19B4713E4A2}</a:tableStyleId>
              </a:tblPr>
              <a:tblGrid>
                <a:gridCol w="1289075"/>
                <a:gridCol w="2550600"/>
                <a:gridCol w="4311175"/>
              </a:tblGrid>
              <a:tr h="225000">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product_map.id</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product_map.platform</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product_map.detail_info</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68110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{"node":"10", "name":"Hdfs ", "location":"Seoul"}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{"node":"20", "name":"Kafka", "location":"Busan"}</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{"node":"30",”name":"Hbase", "location":"Jeju"}</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9" name="Shape 3509"/>
        <p:cNvGrpSpPr/>
        <p:nvPr/>
      </p:nvGrpSpPr>
      <p:grpSpPr>
        <a:xfrm>
          <a:off x="0" y="0"/>
          <a:ext cx="0" cy="0"/>
          <a:chOff x="0" y="0"/>
          <a:chExt cx="0" cy="0"/>
        </a:xfrm>
      </p:grpSpPr>
      <p:sp>
        <p:nvSpPr>
          <p:cNvPr id="3510" name="Google Shape;3510;p20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511" name="Google Shape;3511;p20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các cột STRUCT (1/2)</a:t>
            </a:r>
            <a:endParaRPr/>
          </a:p>
        </p:txBody>
      </p:sp>
      <p:sp>
        <p:nvSpPr>
          <p:cNvPr id="3512" name="Google Shape;3512;p20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513" name="Google Shape;3513;p20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STRUCT</a:t>
            </a:r>
            <a:r>
              <a:rPr lang="en-US"/>
              <a:t> lưu trữ một số trường được đặt tên cố định</a:t>
            </a:r>
            <a:endParaRPr/>
          </a:p>
          <a:p>
            <a:pPr indent="-182563" lvl="1" marL="360363" rtl="0" algn="l">
              <a:lnSpc>
                <a:spcPct val="138461"/>
              </a:lnSpc>
              <a:spcBef>
                <a:spcPts val="200"/>
              </a:spcBef>
              <a:spcAft>
                <a:spcPts val="0"/>
              </a:spcAft>
              <a:buClr>
                <a:srgbClr val="262626"/>
              </a:buClr>
              <a:buSzPts val="1040"/>
              <a:buChar char="•"/>
            </a:pPr>
            <a:r>
              <a:rPr lang="en-US"/>
              <a:t>Mỗi trường có thể có một kiểu dữ liệu khác nhau</a:t>
            </a:r>
            <a:endParaRPr/>
          </a:p>
        </p:txBody>
      </p:sp>
      <p:sp>
        <p:nvSpPr>
          <p:cNvPr id="3514" name="Google Shape;3514;p206"/>
          <p:cNvSpPr/>
          <p:nvPr/>
        </p:nvSpPr>
        <p:spPr>
          <a:xfrm>
            <a:off x="710043" y="2812880"/>
            <a:ext cx="7812000" cy="2016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﻿CREATE TABLE </a:t>
            </a:r>
            <a:r>
              <a:rPr lang="en-US" sz="1400">
                <a:solidFill>
                  <a:srgbClr val="000000"/>
                </a:solidFill>
                <a:latin typeface="Arial"/>
                <a:ea typeface="Arial"/>
                <a:cs typeface="Arial"/>
                <a:sym typeface="Arial"/>
              </a:rPr>
              <a:t>product_complex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id integer, </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name string</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  detail </a:t>
            </a:r>
            <a:r>
              <a:rPr lang="en-US" sz="1400">
                <a:solidFill>
                  <a:srgbClr val="FF0000"/>
                </a:solidFill>
                <a:latin typeface="Arial"/>
                <a:ea typeface="Arial"/>
                <a:cs typeface="Arial"/>
                <a:sym typeface="Arial"/>
              </a:rPr>
              <a:t>STRUCT</a:t>
            </a:r>
            <a:r>
              <a:rPr lang="en-US" sz="1400">
                <a:solidFill>
                  <a:srgbClr val="000000"/>
                </a:solidFill>
                <a:latin typeface="Arial"/>
                <a:ea typeface="Arial"/>
                <a:cs typeface="Arial"/>
                <a:sym typeface="Arial"/>
              </a:rPr>
              <a:t>&lt;node:int, name:string, location:string&gt;</a:t>
            </a:r>
            <a:endParaRPr/>
          </a:p>
          <a:p>
            <a:pPr indent="0" lvl="0" marL="180000" marR="0" rtl="0" algn="l">
              <a:spcBef>
                <a:spcPts val="0"/>
              </a:spcBef>
              <a:spcAft>
                <a:spcPts val="0"/>
              </a:spcAft>
              <a:buNone/>
            </a:pPr>
            <a:r>
              <a:rPr lang="en-US" sz="1400">
                <a:solidFill>
                  <a:srgbClr val="000000"/>
                </a:solidFill>
                <a:latin typeface="Arial"/>
                <a:ea typeface="Arial"/>
                <a:cs typeface="Arial"/>
                <a:sym typeface="Arial"/>
              </a:rPr>
              <a: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 FORMAT DELIMITED FIELDS TERMINATED BY </a:t>
            </a:r>
            <a:r>
              <a:rPr lang="en-US" sz="1400">
                <a:solidFill>
                  <a:srgbClr val="000000"/>
                </a:solidFill>
                <a:latin typeface="Arial"/>
                <a:ea typeface="Arial"/>
                <a:cs typeface="Arial"/>
                <a:sym typeface="Arial"/>
              </a:rPr>
              <a:t>'\t’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COLLECTION ITEMS TERMINATED BY </a:t>
            </a:r>
            <a:r>
              <a:rPr lang="en-US" sz="1400">
                <a:solidFill>
                  <a:srgbClr val="000000"/>
                </a:solidFill>
                <a:latin typeface="Arial"/>
                <a:ea typeface="Arial"/>
                <a:cs typeface="Arial"/>
                <a:sym typeface="Arial"/>
              </a:rPr>
              <a:t>‘:’;</a:t>
            </a:r>
            <a:endParaRPr sz="1400">
              <a:solidFill>
                <a:srgbClr val="193EB0"/>
              </a:solidFill>
              <a:latin typeface="Arial"/>
              <a:ea typeface="Arial"/>
              <a:cs typeface="Arial"/>
              <a:sym typeface="Arial"/>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DESC</a:t>
            </a:r>
            <a:r>
              <a:rPr lang="en-US" sz="1400">
                <a:solidFill>
                  <a:srgbClr val="000000"/>
                </a:solidFill>
                <a:latin typeface="Arial"/>
                <a:ea typeface="Arial"/>
                <a:cs typeface="Arial"/>
                <a:sym typeface="Arial"/>
              </a:rPr>
              <a:t> product_complex;</a:t>
            </a:r>
            <a:endParaRPr/>
          </a:p>
        </p:txBody>
      </p:sp>
      <p:sp>
        <p:nvSpPr>
          <p:cNvPr id="3515" name="Google Shape;3515;p206"/>
          <p:cNvSpPr/>
          <p:nvPr/>
        </p:nvSpPr>
        <p:spPr>
          <a:xfrm>
            <a:off x="706980" y="4986550"/>
            <a:ext cx="6707280" cy="142357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516" name="Google Shape;3516;p206"/>
          <p:cNvGraphicFramePr/>
          <p:nvPr/>
        </p:nvGraphicFramePr>
        <p:xfrm>
          <a:off x="795030" y="5119015"/>
          <a:ext cx="3000000" cy="3000000"/>
        </p:xfrm>
        <a:graphic>
          <a:graphicData uri="http://schemas.openxmlformats.org/drawingml/2006/table">
            <a:tbl>
              <a:tblPr bandRow="1" firstRow="1">
                <a:noFill/>
                <a:tableStyleId>{F5026A60-8AA6-43BD-A47F-B19B4713E4A2}</a:tableStyleId>
              </a:tblPr>
              <a:tblGrid>
                <a:gridCol w="940700"/>
                <a:gridCol w="3790450"/>
                <a:gridCol w="1722825"/>
              </a:tblGrid>
              <a:tr h="225000">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col_name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data_type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comment</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68110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id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platform</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detail_info</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int</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string</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struct&lt;node:int,name:string,location:string&gt;</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t/>
                      </a:r>
                      <a:endParaRPr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1" name="Shape 3521"/>
        <p:cNvGrpSpPr/>
        <p:nvPr/>
      </p:nvGrpSpPr>
      <p:grpSpPr>
        <a:xfrm>
          <a:off x="0" y="0"/>
          <a:ext cx="0" cy="0"/>
          <a:chOff x="0" y="0"/>
          <a:chExt cx="0" cy="0"/>
        </a:xfrm>
      </p:grpSpPr>
      <p:sp>
        <p:nvSpPr>
          <p:cNvPr id="3522" name="Google Shape;3522;p20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523" name="Google Shape;3523;p20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Sử dụng các cột STRUCT (2/2)</a:t>
            </a:r>
            <a:endParaRPr/>
          </a:p>
        </p:txBody>
      </p:sp>
      <p:sp>
        <p:nvSpPr>
          <p:cNvPr id="3524" name="Google Shape;3524;p20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525" name="Google Shape;3525;p20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Loại Struct có tên và loại</a:t>
            </a:r>
            <a:endParaRPr/>
          </a:p>
        </p:txBody>
      </p:sp>
      <p:sp>
        <p:nvSpPr>
          <p:cNvPr id="3526" name="Google Shape;3526;p207"/>
          <p:cNvSpPr/>
          <p:nvPr/>
        </p:nvSpPr>
        <p:spPr>
          <a:xfrm>
            <a:off x="4836549" y="3911534"/>
            <a:ext cx="11811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Kết quả</a:t>
            </a:r>
            <a:endParaRPr sz="1800">
              <a:solidFill>
                <a:schemeClr val="dk1"/>
              </a:solidFill>
              <a:latin typeface="Arial"/>
              <a:ea typeface="Arial"/>
              <a:cs typeface="Arial"/>
              <a:sym typeface="Arial"/>
            </a:endParaRPr>
          </a:p>
        </p:txBody>
      </p:sp>
      <p:sp>
        <p:nvSpPr>
          <p:cNvPr id="3527" name="Google Shape;3527;p207"/>
          <p:cNvSpPr/>
          <p:nvPr/>
        </p:nvSpPr>
        <p:spPr>
          <a:xfrm rot="-5400000">
            <a:off x="5586400" y="3173878"/>
            <a:ext cx="622300" cy="2869470"/>
          </a:xfrm>
          <a:prstGeom prst="bentUpArrow">
            <a:avLst>
              <a:gd fmla="val 25000" name="adj1"/>
              <a:gd fmla="val 25000" name="adj2"/>
              <a:gd fmla="val 25000" name="adj3"/>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528" name="Google Shape;3528;p207"/>
          <p:cNvSpPr/>
          <p:nvPr/>
        </p:nvSpPr>
        <p:spPr>
          <a:xfrm>
            <a:off x="8363100" y="4674036"/>
            <a:ext cx="13081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Chọn *</a:t>
            </a:r>
            <a:endParaRPr sz="1800">
              <a:solidFill>
                <a:schemeClr val="dk1"/>
              </a:solidFill>
              <a:latin typeface="Arial"/>
              <a:ea typeface="Arial"/>
              <a:cs typeface="Arial"/>
              <a:sym typeface="Arial"/>
            </a:endParaRPr>
          </a:p>
        </p:txBody>
      </p:sp>
      <p:sp>
        <p:nvSpPr>
          <p:cNvPr id="3529" name="Google Shape;3529;p207"/>
          <p:cNvSpPr/>
          <p:nvPr/>
        </p:nvSpPr>
        <p:spPr>
          <a:xfrm>
            <a:off x="715318" y="2536474"/>
            <a:ext cx="7812000" cy="58013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rgbClr val="000000"/>
                </a:solidFill>
                <a:latin typeface="Arial"/>
                <a:ea typeface="Arial"/>
                <a:cs typeface="Arial"/>
                <a:sym typeface="Arial"/>
              </a:rPr>
              <a:t>id, platform, detail_info.name, detail_info.node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product_complex;</a:t>
            </a:r>
            <a:endParaRPr/>
          </a:p>
        </p:txBody>
      </p:sp>
      <p:sp>
        <p:nvSpPr>
          <p:cNvPr id="3530" name="Google Shape;3530;p207"/>
          <p:cNvSpPr/>
          <p:nvPr/>
        </p:nvSpPr>
        <p:spPr>
          <a:xfrm>
            <a:off x="706980" y="3510300"/>
            <a:ext cx="3644040" cy="124029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531" name="Google Shape;3531;p207"/>
          <p:cNvGraphicFramePr/>
          <p:nvPr/>
        </p:nvGraphicFramePr>
        <p:xfrm>
          <a:off x="784020" y="3637371"/>
          <a:ext cx="3000000" cy="3000000"/>
        </p:xfrm>
        <a:graphic>
          <a:graphicData uri="http://schemas.openxmlformats.org/drawingml/2006/table">
            <a:tbl>
              <a:tblPr bandRow="1" firstRow="1">
                <a:noFill/>
                <a:tableStyleId>{F5026A60-8AA6-43BD-A47F-B19B4713E4A2}</a:tableStyleId>
              </a:tblPr>
              <a:tblGrid>
                <a:gridCol w="394375"/>
                <a:gridCol w="914600"/>
                <a:gridCol w="730550"/>
                <a:gridCol w="1382700"/>
              </a:tblGrid>
              <a:tr h="225000">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id</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platform</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node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68110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Kafka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HBase</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
        <p:nvSpPr>
          <p:cNvPr id="3532" name="Google Shape;3532;p207"/>
          <p:cNvSpPr/>
          <p:nvPr/>
        </p:nvSpPr>
        <p:spPr>
          <a:xfrm>
            <a:off x="706980" y="4986549"/>
            <a:ext cx="8429400" cy="138925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533" name="Google Shape;3533;p207"/>
          <p:cNvGraphicFramePr/>
          <p:nvPr/>
        </p:nvGraphicFramePr>
        <p:xfrm>
          <a:off x="795031" y="5119015"/>
          <a:ext cx="3000000" cy="3000000"/>
        </p:xfrm>
        <a:graphic>
          <a:graphicData uri="http://schemas.openxmlformats.org/drawingml/2006/table">
            <a:tbl>
              <a:tblPr bandRow="1" firstRow="1">
                <a:noFill/>
                <a:tableStyleId>{F5026A60-8AA6-43BD-A47F-B19B4713E4A2}</a:tableStyleId>
              </a:tblPr>
              <a:tblGrid>
                <a:gridCol w="1563825"/>
                <a:gridCol w="2467425"/>
                <a:gridCol w="4170600"/>
              </a:tblGrid>
              <a:tr h="225000">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product_complex.id</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product_complex.platform</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product_complex.detail_info</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68110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{"node":"10","name":"Hdfs ","location":"Seoul"}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{"node":"20","name":"Kafka","location":"Busan"}</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{"node":"30","name":"Hbase","location":"Jeju"}</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8" name="Shape 3538"/>
        <p:cNvGrpSpPr/>
        <p:nvPr/>
      </p:nvGrpSpPr>
      <p:grpSpPr>
        <a:xfrm>
          <a:off x="0" y="0"/>
          <a:ext cx="0" cy="0"/>
          <a:chOff x="0" y="0"/>
          <a:chExt cx="0" cy="0"/>
        </a:xfrm>
      </p:grpSpPr>
      <p:sp>
        <p:nvSpPr>
          <p:cNvPr id="3539" name="Google Shape;3539;p20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540" name="Google Shape;3540;p20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Tập hợp và phân chia cửa sổ</a:t>
            </a:r>
            <a:endParaRPr/>
          </a:p>
        </p:txBody>
      </p:sp>
      <p:sp>
        <p:nvSpPr>
          <p:cNvPr id="3541" name="Google Shape;3541;p20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542" name="Google Shape;3542;p20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Tập hợp (</a:t>
            </a:r>
            <a:r>
              <a:rPr lang="en-US">
                <a:solidFill>
                  <a:schemeClr val="dk1"/>
                </a:solidFill>
              </a:rPr>
              <a:t>Aggregate)</a:t>
            </a:r>
            <a:r>
              <a:rPr lang="en-US"/>
              <a:t> và phân chia cửa sổ (Windowing) (hàm phân tích) đều sử dụng các giá trị trên nhiều hàng</a:t>
            </a:r>
            <a:endParaRPr/>
          </a:p>
          <a:p>
            <a:pPr indent="-177800" lvl="0" marL="177800" rtl="0" algn="l">
              <a:lnSpc>
                <a:spcPct val="128571"/>
              </a:lnSpc>
              <a:spcBef>
                <a:spcPts val="1000"/>
              </a:spcBef>
              <a:spcAft>
                <a:spcPts val="0"/>
              </a:spcAft>
              <a:buClr>
                <a:srgbClr val="262626"/>
              </a:buClr>
              <a:buSzPts val="1400"/>
              <a:buFont typeface="Arial"/>
              <a:buChar char="•"/>
            </a:pPr>
            <a:r>
              <a:rPr lang="en-US"/>
              <a:t>Hàm tập hợp</a:t>
            </a:r>
            <a:endParaRPr/>
          </a:p>
          <a:p>
            <a:pPr indent="-182563" lvl="1" marL="360363" rtl="0" algn="l">
              <a:lnSpc>
                <a:spcPct val="138461"/>
              </a:lnSpc>
              <a:spcBef>
                <a:spcPts val="200"/>
              </a:spcBef>
              <a:spcAft>
                <a:spcPts val="0"/>
              </a:spcAft>
              <a:buClr>
                <a:srgbClr val="262626"/>
              </a:buClr>
              <a:buSzPts val="1040"/>
              <a:buChar char="•"/>
            </a:pPr>
            <a:r>
              <a:rPr lang="en-US"/>
              <a:t>Hàm tập hợp trong Hive có thể được sử dụng có hoặc không có hàm </a:t>
            </a:r>
            <a:r>
              <a:rPr b="1" lang="en-US"/>
              <a:t>GROUP BY</a:t>
            </a:r>
            <a:endParaRPr/>
          </a:p>
          <a:p>
            <a:pPr indent="-182563" lvl="1" marL="360363" rtl="0" algn="l">
              <a:lnSpc>
                <a:spcPct val="138461"/>
              </a:lnSpc>
              <a:spcBef>
                <a:spcPts val="200"/>
              </a:spcBef>
              <a:spcAft>
                <a:spcPts val="0"/>
              </a:spcAft>
              <a:buClr>
                <a:srgbClr val="262626"/>
              </a:buClr>
              <a:buSzPts val="1040"/>
              <a:buChar char="•"/>
            </a:pPr>
            <a:r>
              <a:rPr lang="en-US"/>
              <a:t>Hàm Hive Aggregate là hàm tích hợp được sử dụng nhiều nhất</a:t>
            </a:r>
            <a:endParaRPr/>
          </a:p>
          <a:p>
            <a:pPr indent="-177800" lvl="0" marL="177800" rtl="0" algn="l">
              <a:lnSpc>
                <a:spcPct val="128571"/>
              </a:lnSpc>
              <a:spcBef>
                <a:spcPts val="1000"/>
              </a:spcBef>
              <a:spcAft>
                <a:spcPts val="0"/>
              </a:spcAft>
              <a:buClr>
                <a:srgbClr val="262626"/>
              </a:buClr>
              <a:buSzPts val="1400"/>
              <a:buFont typeface="Arial"/>
              <a:buChar char="•"/>
            </a:pPr>
            <a:r>
              <a:rPr lang="en-US"/>
              <a:t>Hàm phân chia cửa sổ</a:t>
            </a:r>
            <a:endParaRPr/>
          </a:p>
          <a:p>
            <a:pPr indent="-182563" lvl="1" marL="360363" rtl="0" algn="l">
              <a:lnSpc>
                <a:spcPct val="138461"/>
              </a:lnSpc>
              <a:spcBef>
                <a:spcPts val="200"/>
              </a:spcBef>
              <a:spcAft>
                <a:spcPts val="0"/>
              </a:spcAft>
              <a:buClr>
                <a:srgbClr val="262626"/>
              </a:buClr>
              <a:buSzPts val="1040"/>
              <a:buChar char="•"/>
            </a:pPr>
            <a:r>
              <a:rPr lang="en-US"/>
              <a:t>Tính năng tạo cửa sổ cho phép các hàm tạo cửa sổ trên tập dữ liệu để thực hiện thao tác tổng hợp như COUNT, AVG, MIN, MAX</a:t>
            </a:r>
            <a:endParaRPr/>
          </a:p>
          <a:p>
            <a:pPr indent="-182563" lvl="1" marL="360363" rtl="0" algn="l">
              <a:lnSpc>
                <a:spcPct val="138461"/>
              </a:lnSpc>
              <a:spcBef>
                <a:spcPts val="200"/>
              </a:spcBef>
              <a:spcAft>
                <a:spcPts val="0"/>
              </a:spcAft>
              <a:buClr>
                <a:srgbClr val="262626"/>
              </a:buClr>
              <a:buSzPts val="1040"/>
              <a:buChar char="•"/>
            </a:pPr>
            <a:r>
              <a:rPr lang="en-US"/>
              <a:t>Các hàm phân tích khác như LEAD, LAG, FIRST_VALUE và LAST_VALUE</a:t>
            </a:r>
            <a:endParaRPr/>
          </a:p>
        </p:txBody>
      </p:sp>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7" name="Shape 3547"/>
        <p:cNvGrpSpPr/>
        <p:nvPr/>
      </p:nvGrpSpPr>
      <p:grpSpPr>
        <a:xfrm>
          <a:off x="0" y="0"/>
          <a:ext cx="0" cy="0"/>
          <a:chOff x="0" y="0"/>
          <a:chExt cx="0" cy="0"/>
        </a:xfrm>
      </p:grpSpPr>
      <p:sp>
        <p:nvSpPr>
          <p:cNvPr id="3548" name="Google Shape;3548;p20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549" name="Google Shape;3549;p20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tập hợp tích hợp</a:t>
            </a:r>
            <a:endParaRPr/>
          </a:p>
        </p:txBody>
      </p:sp>
      <p:sp>
        <p:nvSpPr>
          <p:cNvPr id="3550" name="Google Shape;3550;p20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551" name="Google Shape;3551;p20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Char char="•"/>
            </a:pPr>
            <a:r>
              <a:rPr lang="en-US"/>
              <a:t>Danh sách hàm</a:t>
            </a:r>
            <a:endParaRPr/>
          </a:p>
          <a:p>
            <a:pPr indent="-182563" lvl="1" marL="360363" rtl="0" algn="l">
              <a:lnSpc>
                <a:spcPct val="128571"/>
              </a:lnSpc>
              <a:spcBef>
                <a:spcPts val="200"/>
              </a:spcBef>
              <a:spcAft>
                <a:spcPts val="0"/>
              </a:spcAft>
              <a:buClr>
                <a:srgbClr val="262626"/>
              </a:buClr>
              <a:buSzPts val="1120"/>
              <a:buChar char="•"/>
            </a:pPr>
            <a:r>
              <a:rPr b="1" lang="en-US" sz="1400"/>
              <a:t>COUNT (*): </a:t>
            </a:r>
            <a:r>
              <a:rPr lang="en-US" sz="1400"/>
              <a:t>Đếm tất cả các hàng</a:t>
            </a:r>
            <a:endParaRPr/>
          </a:p>
          <a:p>
            <a:pPr indent="-182563" lvl="1" marL="360363" rtl="0" algn="l">
              <a:lnSpc>
                <a:spcPct val="128571"/>
              </a:lnSpc>
              <a:spcBef>
                <a:spcPts val="200"/>
              </a:spcBef>
              <a:spcAft>
                <a:spcPts val="0"/>
              </a:spcAft>
              <a:buClr>
                <a:srgbClr val="262626"/>
              </a:buClr>
              <a:buSzPts val="1120"/>
              <a:buChar char="•"/>
            </a:pPr>
            <a:r>
              <a:rPr b="1" lang="en-US" sz="1400"/>
              <a:t>COUNT(column): </a:t>
            </a:r>
            <a:r>
              <a:rPr lang="en-US" sz="1400"/>
              <a:t>Đếm tất cả các hàng có trường không phải NULL</a:t>
            </a:r>
            <a:endParaRPr/>
          </a:p>
          <a:p>
            <a:pPr indent="-182563" lvl="1" marL="360363" rtl="0" algn="l">
              <a:lnSpc>
                <a:spcPct val="128571"/>
              </a:lnSpc>
              <a:spcBef>
                <a:spcPts val="200"/>
              </a:spcBef>
              <a:spcAft>
                <a:spcPts val="0"/>
              </a:spcAft>
              <a:buClr>
                <a:srgbClr val="262626"/>
              </a:buClr>
              <a:buSzPts val="1120"/>
              <a:buChar char="•"/>
            </a:pPr>
            <a:r>
              <a:rPr b="1" lang="en-US" sz="1400"/>
              <a:t>COUNT(cột riêng biệt): </a:t>
            </a:r>
            <a:r>
              <a:rPr lang="en-US" sz="1400"/>
              <a:t>Đếm tất cả các hàng có trường là duy nhất và không phải NULL</a:t>
            </a:r>
            <a:endParaRPr/>
          </a:p>
          <a:p>
            <a:pPr indent="-182563" lvl="1" marL="360363" rtl="0" algn="l">
              <a:lnSpc>
                <a:spcPct val="128571"/>
              </a:lnSpc>
              <a:spcBef>
                <a:spcPts val="200"/>
              </a:spcBef>
              <a:spcAft>
                <a:spcPts val="0"/>
              </a:spcAft>
              <a:buClr>
                <a:srgbClr val="262626"/>
              </a:buClr>
              <a:buSzPts val="1120"/>
              <a:buChar char="•"/>
            </a:pPr>
            <a:r>
              <a:rPr b="1" lang="en-US" sz="1400"/>
              <a:t>MAX()</a:t>
            </a:r>
            <a:r>
              <a:rPr lang="en-US" sz="1400">
                <a:latin typeface="Arial"/>
                <a:ea typeface="Arial"/>
                <a:cs typeface="Arial"/>
                <a:sym typeface="Arial"/>
              </a:rPr>
              <a:t>: </a:t>
            </a:r>
            <a:r>
              <a:rPr lang="en-US" sz="1400"/>
              <a:t>Trả về giá trị lớn nhất</a:t>
            </a:r>
            <a:endParaRPr/>
          </a:p>
          <a:p>
            <a:pPr indent="-182563" lvl="1" marL="360363" rtl="0" algn="l">
              <a:lnSpc>
                <a:spcPct val="128571"/>
              </a:lnSpc>
              <a:spcBef>
                <a:spcPts val="200"/>
              </a:spcBef>
              <a:spcAft>
                <a:spcPts val="0"/>
              </a:spcAft>
              <a:buClr>
                <a:srgbClr val="262626"/>
              </a:buClr>
              <a:buSzPts val="1120"/>
              <a:buChar char="•"/>
            </a:pPr>
            <a:r>
              <a:rPr b="1" lang="en-US" sz="1400"/>
              <a:t>MIN(): </a:t>
            </a:r>
            <a:r>
              <a:rPr lang="en-US" sz="1400"/>
              <a:t>Trả về giá trị nhỏ nhất</a:t>
            </a:r>
            <a:endParaRPr/>
          </a:p>
          <a:p>
            <a:pPr indent="-182563" lvl="1" marL="360363" rtl="0" algn="l">
              <a:lnSpc>
                <a:spcPct val="128571"/>
              </a:lnSpc>
              <a:spcBef>
                <a:spcPts val="200"/>
              </a:spcBef>
              <a:spcAft>
                <a:spcPts val="0"/>
              </a:spcAft>
              <a:buClr>
                <a:srgbClr val="262626"/>
              </a:buClr>
              <a:buSzPts val="1120"/>
              <a:buChar char="•"/>
            </a:pPr>
            <a:r>
              <a:rPr b="1" lang="en-US" sz="1400"/>
              <a:t>SUM(): </a:t>
            </a:r>
            <a:r>
              <a:rPr lang="en-US" sz="1400"/>
              <a:t>Cộng tất cả các giá trị được cung cấp và trả về kết quả</a:t>
            </a:r>
            <a:endParaRPr/>
          </a:p>
          <a:p>
            <a:pPr indent="-182563" lvl="1" marL="360363" rtl="0" algn="l">
              <a:lnSpc>
                <a:spcPct val="128571"/>
              </a:lnSpc>
              <a:spcBef>
                <a:spcPts val="200"/>
              </a:spcBef>
              <a:spcAft>
                <a:spcPts val="0"/>
              </a:spcAft>
              <a:buClr>
                <a:srgbClr val="262626"/>
              </a:buClr>
              <a:buSzPts val="1120"/>
              <a:buChar char="•"/>
            </a:pPr>
            <a:r>
              <a:rPr b="1" lang="en-US" sz="1400"/>
              <a:t>AVG(): </a:t>
            </a:r>
            <a:r>
              <a:rPr lang="en-US" sz="1400"/>
              <a:t>Trả về giá trị trung bình của tất cả các giá trị được cung cấp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2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543" name="Google Shape;543;p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Thiết kế cơ sở dữ liệu (4/4)</a:t>
            </a:r>
            <a:endParaRPr/>
          </a:p>
        </p:txBody>
      </p:sp>
      <p:sp>
        <p:nvSpPr>
          <p:cNvPr id="544" name="Google Shape;544;p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45" name="Google Shape;545;p2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Mối quan hệ</a:t>
            </a:r>
            <a:endParaRPr/>
          </a:p>
          <a:p>
            <a:pPr indent="-182563" lvl="1" marL="360363" rtl="0" algn="l">
              <a:lnSpc>
                <a:spcPct val="138461"/>
              </a:lnSpc>
              <a:spcBef>
                <a:spcPts val="200"/>
              </a:spcBef>
              <a:spcAft>
                <a:spcPts val="0"/>
              </a:spcAft>
              <a:buClr>
                <a:srgbClr val="262626"/>
              </a:buClr>
              <a:buSzPts val="1040"/>
              <a:buChar char="•"/>
            </a:pPr>
            <a:r>
              <a:rPr lang="en-US"/>
              <a:t>Bảng hai chiều, được biểu thị bằng các hàng và cột</a:t>
            </a:r>
            <a:endParaRPr/>
          </a:p>
          <a:p>
            <a:pPr indent="-182563" lvl="1" marL="360363" rtl="0" algn="l">
              <a:lnSpc>
                <a:spcPct val="138461"/>
              </a:lnSpc>
              <a:spcBef>
                <a:spcPts val="200"/>
              </a:spcBef>
              <a:spcAft>
                <a:spcPts val="0"/>
              </a:spcAft>
              <a:buClr>
                <a:srgbClr val="262626"/>
              </a:buClr>
              <a:buSzPts val="1040"/>
              <a:buChar char="•"/>
            </a:pPr>
            <a:r>
              <a:rPr lang="en-US"/>
              <a:t>Một quan hệ được sử dụng để lưu trữ thông tin về một thực thể được biểu diễn trong cơ sở dữ liệu.</a:t>
            </a:r>
            <a:endParaRPr/>
          </a:p>
          <a:p>
            <a:pPr indent="-182563" lvl="1" marL="360363" rtl="0" algn="l">
              <a:lnSpc>
                <a:spcPct val="138461"/>
              </a:lnSpc>
              <a:spcBef>
                <a:spcPts val="200"/>
              </a:spcBef>
              <a:spcAft>
                <a:spcPts val="0"/>
              </a:spcAft>
              <a:buClr>
                <a:srgbClr val="262626"/>
              </a:buClr>
              <a:buSzPts val="1040"/>
              <a:buChar char="•"/>
            </a:pPr>
            <a:r>
              <a:rPr lang="en-US"/>
              <a:t>Mỗi quan hệ có một tên duy nhất.</a:t>
            </a:r>
            <a:endParaRPr/>
          </a:p>
          <a:p>
            <a:pPr indent="-182563" lvl="1" marL="360363" rtl="0" algn="l">
              <a:lnSpc>
                <a:spcPct val="138461"/>
              </a:lnSpc>
              <a:spcBef>
                <a:spcPts val="200"/>
              </a:spcBef>
              <a:spcAft>
                <a:spcPts val="0"/>
              </a:spcAft>
              <a:buClr>
                <a:srgbClr val="262626"/>
              </a:buClr>
              <a:buSzPts val="1040"/>
              <a:buChar char="•"/>
            </a:pPr>
            <a:r>
              <a:rPr lang="en-US"/>
              <a:t>Nói chung, các quan hệ không có sự tương ứng một-một với hệ thống tệp.</a:t>
            </a:r>
            <a:endParaRPr/>
          </a:p>
          <a:p>
            <a:pPr indent="-177800" lvl="0" marL="177800" rtl="0" algn="l">
              <a:lnSpc>
                <a:spcPct val="128571"/>
              </a:lnSpc>
              <a:spcBef>
                <a:spcPts val="1000"/>
              </a:spcBef>
              <a:spcAft>
                <a:spcPts val="0"/>
              </a:spcAft>
              <a:buClr>
                <a:srgbClr val="262626"/>
              </a:buClr>
              <a:buSzPts val="1400"/>
              <a:buFont typeface="Arial"/>
              <a:buChar char="•"/>
            </a:pPr>
            <a:r>
              <a:rPr lang="en-US"/>
              <a:t>Hàng = bản ghi = tuple</a:t>
            </a:r>
            <a:endParaRPr/>
          </a:p>
          <a:p>
            <a:pPr indent="-182563" lvl="1" marL="360363" rtl="0" algn="l">
              <a:lnSpc>
                <a:spcPct val="138461"/>
              </a:lnSpc>
              <a:spcBef>
                <a:spcPts val="200"/>
              </a:spcBef>
              <a:spcAft>
                <a:spcPts val="0"/>
              </a:spcAft>
              <a:buClr>
                <a:srgbClr val="262626"/>
              </a:buClr>
              <a:buSzPts val="1040"/>
              <a:buChar char="•"/>
            </a:pPr>
            <a:r>
              <a:rPr lang="en-US"/>
              <a:t>Một tập hợp các giá trị liên quan đến một thể hiện cụ thể của thực thể được đại diện bởi mối quan hệ.</a:t>
            </a:r>
            <a:endParaRPr/>
          </a:p>
          <a:p>
            <a:pPr indent="-182563" lvl="1" marL="360363" rtl="0" algn="l">
              <a:lnSpc>
                <a:spcPct val="138461"/>
              </a:lnSpc>
              <a:spcBef>
                <a:spcPts val="200"/>
              </a:spcBef>
              <a:spcAft>
                <a:spcPts val="0"/>
              </a:spcAft>
              <a:buClr>
                <a:srgbClr val="262626"/>
              </a:buClr>
              <a:buSzPts val="1040"/>
              <a:buChar char="•"/>
            </a:pPr>
            <a:r>
              <a:rPr lang="en-US"/>
              <a:t>Nghĩa là, một bộ đại diện cho một thể hiện của thực thể được đại diện bởi quan hệ.</a:t>
            </a:r>
            <a:endParaRPr/>
          </a:p>
          <a:p>
            <a:pPr indent="-177800" lvl="0" marL="177800" rtl="0" algn="l">
              <a:lnSpc>
                <a:spcPct val="128571"/>
              </a:lnSpc>
              <a:spcBef>
                <a:spcPts val="1000"/>
              </a:spcBef>
              <a:spcAft>
                <a:spcPts val="0"/>
              </a:spcAft>
              <a:buClr>
                <a:srgbClr val="262626"/>
              </a:buClr>
              <a:buSzPts val="1400"/>
              <a:buFont typeface="Arial"/>
              <a:buChar char="•"/>
            </a:pPr>
            <a:r>
              <a:rPr lang="en-US"/>
              <a:t>Cột = thuộc tính</a:t>
            </a:r>
            <a:endParaRPr/>
          </a:p>
          <a:p>
            <a:pPr indent="-182563" lvl="1" marL="360363" rtl="0" algn="l">
              <a:lnSpc>
                <a:spcPct val="138461"/>
              </a:lnSpc>
              <a:spcBef>
                <a:spcPts val="200"/>
              </a:spcBef>
              <a:spcAft>
                <a:spcPts val="0"/>
              </a:spcAft>
              <a:buClr>
                <a:srgbClr val="262626"/>
              </a:buClr>
              <a:buSzPts val="1040"/>
              <a:buChar char="•"/>
            </a:pPr>
            <a:r>
              <a:rPr lang="en-US"/>
              <a:t>Một cột có tên liên quan</a:t>
            </a:r>
            <a:endParaRPr/>
          </a:p>
          <a:p>
            <a:pPr indent="-182563" lvl="1" marL="360363" rtl="0" algn="l">
              <a:lnSpc>
                <a:spcPct val="138461"/>
              </a:lnSpc>
              <a:spcBef>
                <a:spcPts val="200"/>
              </a:spcBef>
              <a:spcAft>
                <a:spcPts val="0"/>
              </a:spcAft>
              <a:buClr>
                <a:srgbClr val="262626"/>
              </a:buClr>
              <a:buSzPts val="1040"/>
              <a:buChar char="•"/>
            </a:pPr>
            <a:r>
              <a:rPr lang="en-US"/>
              <a:t>Độ: Số cột/số thuộc tính trong một quan hệ</a:t>
            </a:r>
            <a:endParaRPr/>
          </a:p>
          <a:p>
            <a:pPr indent="-182563" lvl="1" marL="360363" rtl="0" algn="l">
              <a:lnSpc>
                <a:spcPct val="138461"/>
              </a:lnSpc>
              <a:spcBef>
                <a:spcPts val="200"/>
              </a:spcBef>
              <a:spcAft>
                <a:spcPts val="0"/>
              </a:spcAft>
              <a:buClr>
                <a:srgbClr val="262626"/>
              </a:buClr>
              <a:buSzPts val="1040"/>
              <a:buChar char="•"/>
            </a:pPr>
            <a:r>
              <a:rPr lang="en-US"/>
              <a:t>Thứ tự tối thiểu của một quan hệ hợp lệ phải có 1 -&gt; ít nhất một thuộc tính. Thứ tự không thay đổi thường xuyên.</a:t>
            </a:r>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6" name="Shape 3556"/>
        <p:cNvGrpSpPr/>
        <p:nvPr/>
      </p:nvGrpSpPr>
      <p:grpSpPr>
        <a:xfrm>
          <a:off x="0" y="0"/>
          <a:ext cx="0" cy="0"/>
          <a:chOff x="0" y="0"/>
          <a:chExt cx="0" cy="0"/>
        </a:xfrm>
      </p:grpSpPr>
      <p:sp>
        <p:nvSpPr>
          <p:cNvPr id="3557" name="Google Shape;3557;p21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558" name="Google Shape;3558;p2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Windows (Cửa sổ)</a:t>
            </a:r>
            <a:endParaRPr/>
          </a:p>
        </p:txBody>
      </p:sp>
      <p:sp>
        <p:nvSpPr>
          <p:cNvPr id="3559" name="Google Shape;3559;p2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560" name="Google Shape;3560;p210"/>
          <p:cNvSpPr txBox="1"/>
          <p:nvPr>
            <p:ph idx="4" type="body"/>
          </p:nvPr>
        </p:nvSpPr>
        <p:spPr>
          <a:xfrm>
            <a:off x="535872" y="2226568"/>
            <a:ext cx="851668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cửa sổ xác định một tập hợp các hàng trong một bảng</a:t>
            </a:r>
            <a:endParaRPr/>
          </a:p>
          <a:p>
            <a:pPr indent="-177800" lvl="0" marL="177800" rtl="0" algn="l">
              <a:lnSpc>
                <a:spcPct val="128571"/>
              </a:lnSpc>
              <a:spcBef>
                <a:spcPts val="1000"/>
              </a:spcBef>
              <a:spcAft>
                <a:spcPts val="0"/>
              </a:spcAft>
              <a:buClr>
                <a:srgbClr val="262626"/>
              </a:buClr>
              <a:buSzPts val="1400"/>
              <a:buFont typeface="Arial"/>
              <a:buChar char="•"/>
            </a:pPr>
            <a:r>
              <a:rPr lang="en-US"/>
              <a:t>OVER (đặc tả cửa sổ) chỉ định các cửa sổ sẽ áp dụng chức năng tổng hợp hoặc cửa sổ</a:t>
            </a:r>
            <a:endParaRPr/>
          </a:p>
        </p:txBody>
      </p:sp>
      <p:sp>
        <p:nvSpPr>
          <p:cNvPr id="3561" name="Google Shape;3561;p210"/>
          <p:cNvSpPr/>
          <p:nvPr/>
        </p:nvSpPr>
        <p:spPr>
          <a:xfrm>
            <a:off x="1483145" y="4519212"/>
            <a:ext cx="435429" cy="468085"/>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562" name="Google Shape;3562;p210"/>
          <p:cNvSpPr txBox="1"/>
          <p:nvPr/>
        </p:nvSpPr>
        <p:spPr>
          <a:xfrm>
            <a:off x="542955" y="4077488"/>
            <a:ext cx="2247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4F81BD"/>
                </a:solidFill>
                <a:latin typeface="Arial"/>
                <a:ea typeface="Arial"/>
                <a:cs typeface="Arial"/>
                <a:sym typeface="Arial"/>
              </a:rPr>
              <a:t>Dịch vụ PATRION BY</a:t>
            </a:r>
            <a:endParaRPr sz="1800">
              <a:solidFill>
                <a:srgbClr val="4F81BD"/>
              </a:solidFill>
              <a:latin typeface="Arial"/>
              <a:ea typeface="Arial"/>
              <a:cs typeface="Arial"/>
              <a:sym typeface="Arial"/>
            </a:endParaRPr>
          </a:p>
        </p:txBody>
      </p:sp>
      <p:grpSp>
        <p:nvGrpSpPr>
          <p:cNvPr id="3563" name="Google Shape;3563;p210"/>
          <p:cNvGrpSpPr/>
          <p:nvPr/>
        </p:nvGrpSpPr>
        <p:grpSpPr>
          <a:xfrm>
            <a:off x="7901842" y="3330585"/>
            <a:ext cx="1137484" cy="2831070"/>
            <a:chOff x="7901842" y="3330585"/>
            <a:chExt cx="1137484" cy="2831070"/>
          </a:xfrm>
        </p:grpSpPr>
        <p:sp>
          <p:nvSpPr>
            <p:cNvPr id="3564" name="Google Shape;3564;p210"/>
            <p:cNvSpPr/>
            <p:nvPr/>
          </p:nvSpPr>
          <p:spPr>
            <a:xfrm>
              <a:off x="7910522" y="4591253"/>
              <a:ext cx="405350" cy="792088"/>
            </a:xfrm>
            <a:prstGeom prst="rightBracket">
              <a:avLst>
                <a:gd fmla="val 8333" name="adj"/>
              </a:avLst>
            </a:prstGeom>
            <a:no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ulim"/>
                <a:ea typeface="Gulim"/>
                <a:cs typeface="Gulim"/>
                <a:sym typeface="Gulim"/>
              </a:endParaRPr>
            </a:p>
          </p:txBody>
        </p:sp>
        <p:sp>
          <p:nvSpPr>
            <p:cNvPr id="3565" name="Google Shape;3565;p210"/>
            <p:cNvSpPr/>
            <p:nvPr/>
          </p:nvSpPr>
          <p:spPr>
            <a:xfrm>
              <a:off x="7910522" y="3330585"/>
              <a:ext cx="405350" cy="1224136"/>
            </a:xfrm>
            <a:prstGeom prst="rightBracket">
              <a:avLst>
                <a:gd fmla="val 8333" name="adj"/>
              </a:avLst>
            </a:prstGeom>
            <a:no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ulim"/>
                <a:ea typeface="Gulim"/>
                <a:cs typeface="Gulim"/>
                <a:sym typeface="Gulim"/>
              </a:endParaRPr>
            </a:p>
          </p:txBody>
        </p:sp>
        <p:sp>
          <p:nvSpPr>
            <p:cNvPr id="3566" name="Google Shape;3566;p210"/>
            <p:cNvSpPr txBox="1"/>
            <p:nvPr/>
          </p:nvSpPr>
          <p:spPr>
            <a:xfrm>
              <a:off x="8338493" y="4850821"/>
              <a:ext cx="7008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Cửa sổ</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p:txBody>
        </p:sp>
        <p:sp>
          <p:nvSpPr>
            <p:cNvPr id="3567" name="Google Shape;3567;p210"/>
            <p:cNvSpPr txBox="1"/>
            <p:nvPr/>
          </p:nvSpPr>
          <p:spPr>
            <a:xfrm>
              <a:off x="8338493" y="3775390"/>
              <a:ext cx="70083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Cửa sổ</a:t>
              </a:r>
              <a:endParaRPr sz="1400">
                <a:solidFill>
                  <a:srgbClr val="193EB0"/>
                </a:solidFill>
                <a:latin typeface="Arial"/>
                <a:ea typeface="Arial"/>
                <a:cs typeface="Arial"/>
                <a:sym typeface="Arial"/>
              </a:endParaRPr>
            </a:p>
          </p:txBody>
        </p:sp>
        <p:sp>
          <p:nvSpPr>
            <p:cNvPr id="3568" name="Google Shape;3568;p210"/>
            <p:cNvSpPr/>
            <p:nvPr/>
          </p:nvSpPr>
          <p:spPr>
            <a:xfrm>
              <a:off x="7906182" y="5383341"/>
              <a:ext cx="414030" cy="389157"/>
            </a:xfrm>
            <a:prstGeom prst="rightBracket">
              <a:avLst>
                <a:gd fmla="val 8333" name="adj"/>
              </a:avLst>
            </a:prstGeom>
            <a:no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ulim"/>
                <a:ea typeface="Gulim"/>
                <a:cs typeface="Gulim"/>
                <a:sym typeface="Gulim"/>
              </a:endParaRPr>
            </a:p>
          </p:txBody>
        </p:sp>
        <p:sp>
          <p:nvSpPr>
            <p:cNvPr id="3569" name="Google Shape;3569;p210"/>
            <p:cNvSpPr/>
            <p:nvPr/>
          </p:nvSpPr>
          <p:spPr>
            <a:xfrm>
              <a:off x="7901842" y="5772498"/>
              <a:ext cx="414030" cy="389157"/>
            </a:xfrm>
            <a:prstGeom prst="rightBracket">
              <a:avLst>
                <a:gd fmla="val 8333" name="adj"/>
              </a:avLst>
            </a:prstGeom>
            <a:no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ulim"/>
                <a:ea typeface="Gulim"/>
                <a:cs typeface="Gulim"/>
                <a:sym typeface="Gulim"/>
              </a:endParaRPr>
            </a:p>
          </p:txBody>
        </p:sp>
        <p:sp>
          <p:nvSpPr>
            <p:cNvPr id="3570" name="Google Shape;3570;p210"/>
            <p:cNvSpPr txBox="1"/>
            <p:nvPr/>
          </p:nvSpPr>
          <p:spPr>
            <a:xfrm>
              <a:off x="8338492" y="5577919"/>
              <a:ext cx="7008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Cửa sổ</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p:txBody>
        </p:sp>
      </p:grpSp>
      <p:sp>
        <p:nvSpPr>
          <p:cNvPr id="3571" name="Google Shape;3571;p210"/>
          <p:cNvSpPr/>
          <p:nvPr/>
        </p:nvSpPr>
        <p:spPr>
          <a:xfrm>
            <a:off x="2715151" y="3140968"/>
            <a:ext cx="5164070" cy="309223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572" name="Google Shape;3572;p210"/>
          <p:cNvGraphicFramePr/>
          <p:nvPr/>
        </p:nvGraphicFramePr>
        <p:xfrm>
          <a:off x="2808514" y="3304432"/>
          <a:ext cx="3000000" cy="3000000"/>
        </p:xfrm>
        <a:graphic>
          <a:graphicData uri="http://schemas.openxmlformats.org/drawingml/2006/table">
            <a:tbl>
              <a:tblPr bandRow="1" firstRow="1">
                <a:noFill/>
                <a:tableStyleId>{F5026A60-8AA6-43BD-A47F-B19B4713E4A2}</a:tableStyleId>
              </a:tblPr>
              <a:tblGrid>
                <a:gridCol w="451575"/>
                <a:gridCol w="1114875"/>
                <a:gridCol w="1161100"/>
                <a:gridCol w="1417975"/>
                <a:gridCol w="839450"/>
              </a:tblGrid>
              <a:tr h="296425">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id</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service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cost</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rank</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46295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6</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HUE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KUDU</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MONGODB</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Cassandra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HBASE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AWS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AZURE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KAFKA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SPARKSQL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PUB-CLOUD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PUB-CLOUD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3200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5400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1500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1800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1300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1500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7" name="Shape 3577"/>
        <p:cNvGrpSpPr/>
        <p:nvPr/>
      </p:nvGrpSpPr>
      <p:grpSpPr>
        <a:xfrm>
          <a:off x="0" y="0"/>
          <a:ext cx="0" cy="0"/>
          <a:chOff x="0" y="0"/>
          <a:chExt cx="0" cy="0"/>
        </a:xfrm>
      </p:grpSpPr>
      <p:sp>
        <p:nvSpPr>
          <p:cNvPr id="3578" name="Google Shape;3578;p21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579" name="Google Shape;3579;p2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Windowing</a:t>
            </a:r>
            <a:endParaRPr/>
          </a:p>
        </p:txBody>
      </p:sp>
      <p:sp>
        <p:nvSpPr>
          <p:cNvPr id="3580" name="Google Shape;3580;p2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581" name="Google Shape;3581;p21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Cú pháp của truy vấn với cửa sổ:</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column_name – tên cột của bảng</a:t>
            </a:r>
            <a:endParaRPr/>
          </a:p>
          <a:p>
            <a:pPr indent="-177800" lvl="0" marL="177800" rtl="0" algn="l">
              <a:lnSpc>
                <a:spcPct val="128571"/>
              </a:lnSpc>
              <a:spcBef>
                <a:spcPts val="1000"/>
              </a:spcBef>
              <a:spcAft>
                <a:spcPts val="0"/>
              </a:spcAft>
              <a:buClr>
                <a:srgbClr val="262626"/>
              </a:buClr>
              <a:buSzPts val="1400"/>
              <a:buFont typeface="Arial"/>
              <a:buChar char="•"/>
            </a:pPr>
            <a:r>
              <a:rPr lang="en-US"/>
              <a:t>Tập hợp – Bất kỳ (các) hàm tổng hợp nào như COUNT, AVG, MIN, MAX</a:t>
            </a:r>
            <a:endParaRPr>
              <a:latin typeface="Arial"/>
              <a:ea typeface="Arial"/>
              <a:cs typeface="Arial"/>
              <a:sym typeface="Arial"/>
            </a:endParaRPr>
          </a:p>
          <a:p>
            <a:pPr indent="-177800" lvl="0" marL="177800" rtl="0" algn="l">
              <a:lnSpc>
                <a:spcPct val="128571"/>
              </a:lnSpc>
              <a:spcBef>
                <a:spcPts val="1000"/>
              </a:spcBef>
              <a:spcAft>
                <a:spcPts val="0"/>
              </a:spcAft>
              <a:buClr>
                <a:srgbClr val="262626"/>
              </a:buClr>
              <a:buSzPts val="1400"/>
              <a:buFont typeface="Arial"/>
              <a:buChar char="•"/>
            </a:pPr>
            <a:r>
              <a:rPr lang="en-US"/>
              <a:t>Thông số kỹ thuật cửa sổ – Nó bao gồm những điều sau đây:</a:t>
            </a:r>
            <a:endParaRPr/>
          </a:p>
          <a:p>
            <a:pPr indent="-182563" lvl="1" marL="360363" rtl="0" algn="l">
              <a:lnSpc>
                <a:spcPct val="128571"/>
              </a:lnSpc>
              <a:spcBef>
                <a:spcPts val="200"/>
              </a:spcBef>
              <a:spcAft>
                <a:spcPts val="0"/>
              </a:spcAft>
              <a:buClr>
                <a:srgbClr val="262626"/>
              </a:buClr>
              <a:buSzPts val="1120"/>
              <a:buChar char="•"/>
            </a:pPr>
            <a:r>
              <a:rPr b="1" lang="en-US" sz="1400"/>
              <a:t>PARTITON BY</a:t>
            </a:r>
            <a:r>
              <a:rPr lang="en-US" sz="1400"/>
              <a:t> – Lấy (các) cột của bảng làm tham chiếu</a:t>
            </a:r>
            <a:endParaRPr sz="1400"/>
          </a:p>
          <a:p>
            <a:pPr indent="-182563" lvl="1" marL="360363" rtl="0" algn="l">
              <a:lnSpc>
                <a:spcPct val="128571"/>
              </a:lnSpc>
              <a:spcBef>
                <a:spcPts val="200"/>
              </a:spcBef>
              <a:spcAft>
                <a:spcPts val="0"/>
              </a:spcAft>
              <a:buClr>
                <a:srgbClr val="262626"/>
              </a:buClr>
              <a:buSzPts val="1120"/>
              <a:buChar char="•"/>
            </a:pPr>
            <a:r>
              <a:rPr b="1" lang="en-US" sz="1400"/>
              <a:t>ORDER BY </a:t>
            </a:r>
            <a:r>
              <a:rPr lang="en-US" sz="1400"/>
              <a:t>– Đã chỉ định Thứ tự của (các) cột Tăng dần hoặc Giảm dần</a:t>
            </a:r>
            <a:endParaRPr sz="1400"/>
          </a:p>
          <a:p>
            <a:pPr indent="-182563" lvl="1" marL="360363" rtl="0" algn="l">
              <a:lnSpc>
                <a:spcPct val="128571"/>
              </a:lnSpc>
              <a:spcBef>
                <a:spcPts val="200"/>
              </a:spcBef>
              <a:spcAft>
                <a:spcPts val="0"/>
              </a:spcAft>
              <a:buClr>
                <a:srgbClr val="262626"/>
              </a:buClr>
              <a:buSzPts val="1120"/>
              <a:buChar char="•"/>
            </a:pPr>
            <a:r>
              <a:rPr lang="en-US" sz="1400"/>
              <a:t>Khung – Đã chỉ định ranh giới của khung theo chỉ số và giá trị kết thúc. Ranh giới có thể là một loại </a:t>
            </a:r>
            <a:r>
              <a:rPr b="1" lang="en-US" sz="1400"/>
              <a:t>RANGE </a:t>
            </a:r>
            <a:r>
              <a:rPr lang="en-US" sz="1400"/>
              <a:t>hoặc </a:t>
            </a:r>
            <a:r>
              <a:rPr b="1" lang="en-US" sz="1400"/>
              <a:t>ROW</a:t>
            </a:r>
            <a:r>
              <a:rPr lang="en-US" sz="1400"/>
              <a:t>, theo sau là </a:t>
            </a:r>
            <a:r>
              <a:rPr b="1" lang="en-US" sz="1400"/>
              <a:t>PRECEDING</a:t>
            </a:r>
            <a:r>
              <a:rPr lang="en-US" sz="1400"/>
              <a:t>, </a:t>
            </a:r>
            <a:r>
              <a:rPr b="1" lang="en-US" sz="1400"/>
              <a:t>FOLLOWING</a:t>
            </a:r>
            <a:r>
              <a:rPr lang="en-US" sz="1400"/>
              <a:t> và bất kỳ giá trị nào</a:t>
            </a:r>
            <a:endParaRPr/>
          </a:p>
        </p:txBody>
      </p:sp>
      <p:sp>
        <p:nvSpPr>
          <p:cNvPr id="3582" name="Google Shape;3582;p211"/>
          <p:cNvSpPr/>
          <p:nvPr/>
        </p:nvSpPr>
        <p:spPr>
          <a:xfrm>
            <a:off x="710042" y="2528497"/>
            <a:ext cx="8078357" cy="66903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&lt;columns_name&gt;, &lt;aggregate&gt;(column_name) </a:t>
            </a:r>
            <a:r>
              <a:rPr lang="en-US" sz="1400">
                <a:solidFill>
                  <a:srgbClr val="193EB0"/>
                </a:solidFill>
                <a:latin typeface="Arial"/>
                <a:ea typeface="Arial"/>
                <a:cs typeface="Arial"/>
                <a:sym typeface="Arial"/>
              </a:rPr>
              <a:t>OVER</a:t>
            </a:r>
            <a:r>
              <a:rPr lang="en-US" sz="1400">
                <a:solidFill>
                  <a:srgbClr val="000000"/>
                </a:solidFill>
                <a:latin typeface="Arial"/>
                <a:ea typeface="Arial"/>
                <a:cs typeface="Arial"/>
                <a:sym typeface="Arial"/>
              </a:rPr>
              <a:t> (&lt;windowing specification&gt;) </a:t>
            </a:r>
            <a:br>
              <a:rPr lang="en-US" sz="1400">
                <a:solidFill>
                  <a:srgbClr val="000000"/>
                </a:solidFill>
                <a:latin typeface="Arial"/>
                <a:ea typeface="Arial"/>
                <a:cs typeface="Arial"/>
                <a:sym typeface="Arial"/>
              </a:rPr>
            </a:b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&lt;table_name&gt;;</a:t>
            </a:r>
            <a:endParaRPr/>
          </a:p>
        </p:txBody>
      </p:sp>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7" name="Shape 3587"/>
        <p:cNvGrpSpPr/>
        <p:nvPr/>
      </p:nvGrpSpPr>
      <p:grpSpPr>
        <a:xfrm>
          <a:off x="0" y="0"/>
          <a:ext cx="0" cy="0"/>
          <a:chOff x="0" y="0"/>
          <a:chExt cx="0" cy="0"/>
        </a:xfrm>
      </p:grpSpPr>
      <p:sp>
        <p:nvSpPr>
          <p:cNvPr id="3588" name="Google Shape;3588;p21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589" name="Google Shape;3589;p2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RANK Functions (Hàm xếp hạng) (1/3)</a:t>
            </a:r>
            <a:endParaRPr/>
          </a:p>
        </p:txBody>
      </p:sp>
      <p:sp>
        <p:nvSpPr>
          <p:cNvPr id="3590" name="Google Shape;3590;p2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591" name="Google Shape;3591;p21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ROW_NUMBER</a:t>
            </a:r>
            <a:endParaRPr/>
          </a:p>
          <a:p>
            <a:pPr indent="-182563" lvl="1" marL="360363" rtl="0" algn="l">
              <a:lnSpc>
                <a:spcPct val="138461"/>
              </a:lnSpc>
              <a:spcBef>
                <a:spcPts val="200"/>
              </a:spcBef>
              <a:spcAft>
                <a:spcPts val="0"/>
              </a:spcAft>
              <a:buClr>
                <a:srgbClr val="262626"/>
              </a:buClr>
              <a:buSzPts val="1040"/>
              <a:buChar char="•"/>
            </a:pPr>
            <a:r>
              <a:rPr lang="en-US"/>
              <a:t>Một trong những chức năng phân tích, chỉ định số duy nhất cho mỗi hàng dựa trên giá trị cột được sử dụng trong OVER</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RANK</a:t>
            </a:r>
            <a:endParaRPr/>
          </a:p>
          <a:p>
            <a:pPr indent="-182563" lvl="1" marL="360363" rtl="0" algn="l">
              <a:lnSpc>
                <a:spcPct val="138461"/>
              </a:lnSpc>
              <a:spcBef>
                <a:spcPts val="200"/>
              </a:spcBef>
              <a:spcAft>
                <a:spcPts val="0"/>
              </a:spcAft>
              <a:buClr>
                <a:srgbClr val="262626"/>
              </a:buClr>
              <a:buSzPts val="1040"/>
              <a:buChar char="•"/>
            </a:pPr>
            <a:r>
              <a:rPr lang="en-US"/>
              <a:t>Hàm phân tích tích hợp được sử dụng để xếp hạng bản ghi trong một nhóm hàng</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DENSE_RANK</a:t>
            </a:r>
            <a:endParaRPr/>
          </a:p>
          <a:p>
            <a:pPr indent="-182563" lvl="1" marL="360363" rtl="0" algn="l">
              <a:lnSpc>
                <a:spcPct val="138461"/>
              </a:lnSpc>
              <a:spcBef>
                <a:spcPts val="200"/>
              </a:spcBef>
              <a:spcAft>
                <a:spcPts val="0"/>
              </a:spcAft>
              <a:buClr>
                <a:srgbClr val="262626"/>
              </a:buClr>
              <a:buSzPts val="1040"/>
              <a:buChar char="•"/>
            </a:pPr>
            <a:r>
              <a:rPr lang="en-US"/>
              <a:t>Thứ hạng của giá trị hiện tại trong cửa sổ (với thứ hạng liên tiếp)</a:t>
            </a:r>
            <a:endParaRPr/>
          </a:p>
        </p:txBody>
      </p:sp>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6" name="Shape 3596"/>
        <p:cNvGrpSpPr/>
        <p:nvPr/>
      </p:nvGrpSpPr>
      <p:grpSpPr>
        <a:xfrm>
          <a:off x="0" y="0"/>
          <a:ext cx="0" cy="0"/>
          <a:chOff x="0" y="0"/>
          <a:chExt cx="0" cy="0"/>
        </a:xfrm>
      </p:grpSpPr>
      <p:sp>
        <p:nvSpPr>
          <p:cNvPr id="3597" name="Google Shape;3597;p21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598" name="Google Shape;3598;p2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RANK Functions (Hàm xếp hạng) (2/3)</a:t>
            </a:r>
            <a:endParaRPr/>
          </a:p>
        </p:txBody>
      </p:sp>
      <p:sp>
        <p:nvSpPr>
          <p:cNvPr id="3599" name="Google Shape;3599;p2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600" name="Google Shape;3600;p213"/>
          <p:cNvSpPr/>
          <p:nvPr/>
        </p:nvSpPr>
        <p:spPr>
          <a:xfrm>
            <a:off x="705856" y="2532133"/>
            <a:ext cx="7812000" cy="8968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name, service, cost,</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RANK</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OVER</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ORDER BY</a:t>
            </a:r>
            <a:r>
              <a:rPr lang="en-US" sz="1400">
                <a:solidFill>
                  <a:srgbClr val="000000"/>
                </a:solidFill>
                <a:latin typeface="Arial"/>
                <a:ea typeface="Arial"/>
                <a:cs typeface="Arial"/>
                <a:sym typeface="Arial"/>
              </a:rPr>
              <a:t> cost </a:t>
            </a:r>
            <a:r>
              <a:rPr lang="en-US" sz="1400">
                <a:solidFill>
                  <a:srgbClr val="193EB0"/>
                </a:solidFill>
                <a:latin typeface="Arial"/>
                <a:ea typeface="Arial"/>
                <a:cs typeface="Arial"/>
                <a:sym typeface="Arial"/>
              </a:rPr>
              <a:t>DESC</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AS</a:t>
            </a:r>
            <a:r>
              <a:rPr lang="en-US" sz="1400">
                <a:solidFill>
                  <a:srgbClr val="000000"/>
                </a:solidFill>
                <a:latin typeface="Arial"/>
                <a:ea typeface="Arial"/>
                <a:cs typeface="Arial"/>
                <a:sym typeface="Arial"/>
              </a:rPr>
              <a:t> costRank</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Projects;</a:t>
            </a:r>
            <a:endParaRPr/>
          </a:p>
        </p:txBody>
      </p:sp>
      <p:sp>
        <p:nvSpPr>
          <p:cNvPr id="3601" name="Google Shape;3601;p21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RANK</a:t>
            </a:r>
            <a:endParaRPr>
              <a:latin typeface="Arial"/>
              <a:ea typeface="Arial"/>
              <a:cs typeface="Arial"/>
              <a:sym typeface="Arial"/>
            </a:endParaRPr>
          </a:p>
        </p:txBody>
      </p:sp>
      <p:sp>
        <p:nvSpPr>
          <p:cNvPr id="3602" name="Google Shape;3602;p213"/>
          <p:cNvSpPr/>
          <p:nvPr/>
        </p:nvSpPr>
        <p:spPr>
          <a:xfrm>
            <a:off x="705856" y="3521969"/>
            <a:ext cx="5259515" cy="288815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603" name="Google Shape;3603;p213"/>
          <p:cNvGraphicFramePr/>
          <p:nvPr/>
        </p:nvGraphicFramePr>
        <p:xfrm>
          <a:off x="783983" y="3576236"/>
          <a:ext cx="3000000" cy="3000000"/>
        </p:xfrm>
        <a:graphic>
          <a:graphicData uri="http://schemas.openxmlformats.org/drawingml/2006/table">
            <a:tbl>
              <a:tblPr bandRow="1" firstRow="1">
                <a:noFill/>
                <a:tableStyleId>{F5026A60-8AA6-43BD-A47F-B19B4713E4A2}</a:tableStyleId>
              </a:tblPr>
              <a:tblGrid>
                <a:gridCol w="1209975"/>
                <a:gridCol w="1260150"/>
                <a:gridCol w="1538925"/>
                <a:gridCol w="911050"/>
              </a:tblGrid>
              <a:tr h="296425">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company</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cost</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costrank</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46295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KAFKA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AWS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MONGODB</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KUDU</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AZURE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HUE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HBASE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Cassandra</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PUB-CLOUD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PUB-CLOUD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8000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5400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3200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1800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1500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1500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1300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12</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8" name="Shape 3608"/>
        <p:cNvGrpSpPr/>
        <p:nvPr/>
      </p:nvGrpSpPr>
      <p:grpSpPr>
        <a:xfrm>
          <a:off x="0" y="0"/>
          <a:ext cx="0" cy="0"/>
          <a:chOff x="0" y="0"/>
          <a:chExt cx="0" cy="0"/>
        </a:xfrm>
      </p:grpSpPr>
      <p:sp>
        <p:nvSpPr>
          <p:cNvPr id="3609" name="Google Shape;3609;p21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610" name="Google Shape;3610;p2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RANK Functions (Hàm xếp hạng) (3/3)</a:t>
            </a:r>
            <a:endParaRPr/>
          </a:p>
        </p:txBody>
      </p:sp>
      <p:sp>
        <p:nvSpPr>
          <p:cNvPr id="3611" name="Google Shape;3611;p2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612" name="Google Shape;3612;p21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ROW_NUMBER </a:t>
            </a:r>
            <a:r>
              <a:rPr lang="en-US"/>
              <a:t>vs </a:t>
            </a:r>
            <a:r>
              <a:rPr lang="en-US">
                <a:latin typeface="Arial"/>
                <a:ea typeface="Arial"/>
                <a:cs typeface="Arial"/>
                <a:sym typeface="Arial"/>
              </a:rPr>
              <a:t>DENSE_RANK </a:t>
            </a:r>
            <a:r>
              <a:rPr lang="en-US"/>
              <a:t>vs </a:t>
            </a:r>
            <a:r>
              <a:rPr lang="en-US">
                <a:latin typeface="Arial"/>
                <a:ea typeface="Arial"/>
                <a:cs typeface="Arial"/>
                <a:sym typeface="Arial"/>
              </a:rPr>
              <a:t>RANK </a:t>
            </a:r>
            <a:endParaRPr>
              <a:latin typeface="Arial"/>
              <a:ea typeface="Arial"/>
              <a:cs typeface="Arial"/>
              <a:sym typeface="Arial"/>
            </a:endParaRPr>
          </a:p>
        </p:txBody>
      </p:sp>
      <p:sp>
        <p:nvSpPr>
          <p:cNvPr id="3613" name="Google Shape;3613;p214"/>
          <p:cNvSpPr/>
          <p:nvPr/>
        </p:nvSpPr>
        <p:spPr>
          <a:xfrm>
            <a:off x="704850" y="2496231"/>
            <a:ext cx="7812000" cy="8968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rgbClr val="000000"/>
                </a:solidFill>
                <a:latin typeface="Arial"/>
                <a:ea typeface="Arial"/>
                <a:cs typeface="Arial"/>
                <a:sym typeface="Arial"/>
              </a:rPr>
              <a:t>name, service, cost, </a:t>
            </a:r>
            <a:r>
              <a:rPr lang="en-US" sz="1400">
                <a:solidFill>
                  <a:srgbClr val="193EB0"/>
                </a:solidFill>
                <a:latin typeface="Arial"/>
                <a:ea typeface="Arial"/>
                <a:cs typeface="Arial"/>
                <a:sym typeface="Arial"/>
              </a:rPr>
              <a:t>RANK</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OVER</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ORDER BY</a:t>
            </a:r>
            <a:r>
              <a:rPr lang="en-US" sz="1400">
                <a:solidFill>
                  <a:srgbClr val="000000"/>
                </a:solidFill>
                <a:latin typeface="Arial"/>
                <a:ea typeface="Arial"/>
                <a:cs typeface="Arial"/>
                <a:sym typeface="Arial"/>
              </a:rPr>
              <a:t> cost </a:t>
            </a:r>
            <a:r>
              <a:rPr lang="en-US" sz="1400">
                <a:solidFill>
                  <a:srgbClr val="193EB0"/>
                </a:solidFill>
                <a:latin typeface="Arial"/>
                <a:ea typeface="Arial"/>
                <a:cs typeface="Arial"/>
                <a:sym typeface="Arial"/>
              </a:rPr>
              <a:t>DESC</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AS</a:t>
            </a:r>
            <a:r>
              <a:rPr lang="en-US" sz="1400">
                <a:solidFill>
                  <a:srgbClr val="000000"/>
                </a:solidFill>
                <a:latin typeface="Arial"/>
                <a:ea typeface="Arial"/>
                <a:cs typeface="Arial"/>
                <a:sym typeface="Arial"/>
              </a:rPr>
              <a:t> rank,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DENSE_RANK</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OVER</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ORDER BY</a:t>
            </a:r>
            <a:r>
              <a:rPr lang="en-US" sz="1400">
                <a:solidFill>
                  <a:srgbClr val="000000"/>
                </a:solidFill>
                <a:latin typeface="Arial"/>
                <a:ea typeface="Arial"/>
                <a:cs typeface="Arial"/>
                <a:sym typeface="Arial"/>
              </a:rPr>
              <a:t> cost </a:t>
            </a:r>
            <a:r>
              <a:rPr lang="en-US" sz="1400">
                <a:solidFill>
                  <a:srgbClr val="193EB0"/>
                </a:solidFill>
                <a:latin typeface="Arial"/>
                <a:ea typeface="Arial"/>
                <a:cs typeface="Arial"/>
                <a:sym typeface="Arial"/>
              </a:rPr>
              <a:t>DESC</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 AS</a:t>
            </a:r>
            <a:r>
              <a:rPr lang="en-US" sz="1400">
                <a:solidFill>
                  <a:srgbClr val="000000"/>
                </a:solidFill>
                <a:latin typeface="Arial"/>
                <a:ea typeface="Arial"/>
                <a:cs typeface="Arial"/>
                <a:sym typeface="Arial"/>
              </a:rPr>
              <a:t> dense_rank,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ROW_NUMBER</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OVER</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ORDER BY </a:t>
            </a:r>
            <a:r>
              <a:rPr lang="en-US" sz="1400">
                <a:solidFill>
                  <a:srgbClr val="000000"/>
                </a:solidFill>
                <a:latin typeface="Arial"/>
                <a:ea typeface="Arial"/>
                <a:cs typeface="Arial"/>
                <a:sym typeface="Arial"/>
              </a:rPr>
              <a:t>cost </a:t>
            </a:r>
            <a:r>
              <a:rPr lang="en-US" sz="1400">
                <a:solidFill>
                  <a:srgbClr val="193EB0"/>
                </a:solidFill>
                <a:latin typeface="Arial"/>
                <a:ea typeface="Arial"/>
                <a:cs typeface="Arial"/>
                <a:sym typeface="Arial"/>
              </a:rPr>
              <a:t>DESC</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AS </a:t>
            </a:r>
            <a:r>
              <a:rPr lang="en-US" sz="1400">
                <a:solidFill>
                  <a:srgbClr val="000000"/>
                </a:solidFill>
                <a:latin typeface="Arial"/>
                <a:ea typeface="Arial"/>
                <a:cs typeface="Arial"/>
                <a:sym typeface="Arial"/>
              </a:rPr>
              <a:t>row_number </a:t>
            </a: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projects;</a:t>
            </a:r>
            <a:endParaRPr/>
          </a:p>
        </p:txBody>
      </p:sp>
      <p:sp>
        <p:nvSpPr>
          <p:cNvPr id="3614" name="Google Shape;3614;p214"/>
          <p:cNvSpPr/>
          <p:nvPr/>
        </p:nvSpPr>
        <p:spPr>
          <a:xfrm>
            <a:off x="705856" y="3417465"/>
            <a:ext cx="6073640" cy="288815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615" name="Google Shape;3615;p214"/>
          <p:cNvGraphicFramePr/>
          <p:nvPr/>
        </p:nvGraphicFramePr>
        <p:xfrm>
          <a:off x="783982" y="3471732"/>
          <a:ext cx="3000000" cy="3000000"/>
        </p:xfrm>
        <a:graphic>
          <a:graphicData uri="http://schemas.openxmlformats.org/drawingml/2006/table">
            <a:tbl>
              <a:tblPr bandRow="1" firstRow="1">
                <a:noFill/>
                <a:tableStyleId>{F5026A60-8AA6-43BD-A47F-B19B4713E4A2}</a:tableStyleId>
              </a:tblPr>
              <a:tblGrid>
                <a:gridCol w="1149925"/>
                <a:gridCol w="1197600"/>
                <a:gridCol w="651150"/>
                <a:gridCol w="602725"/>
                <a:gridCol w="1171950"/>
                <a:gridCol w="1133025"/>
              </a:tblGrid>
              <a:tr h="296425">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company</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cost</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rank</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dense_rank</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row_number</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46295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KAFKA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AWS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MONGODB</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KUDU</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AZURE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HUE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HBASE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Cassandra</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PUB-CLOUD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PUB-CLOUD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8000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5400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3200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1800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1500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1500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1300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12</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6</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6</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7</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9</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12</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
        <p:nvSpPr>
          <p:cNvPr id="3616" name="Google Shape;3616;p214"/>
          <p:cNvSpPr/>
          <p:nvPr/>
        </p:nvSpPr>
        <p:spPr>
          <a:xfrm>
            <a:off x="3737171" y="3442073"/>
            <a:ext cx="3034678" cy="336871"/>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1" name="Shape 3621"/>
        <p:cNvGrpSpPr/>
        <p:nvPr/>
      </p:nvGrpSpPr>
      <p:grpSpPr>
        <a:xfrm>
          <a:off x="0" y="0"/>
          <a:ext cx="0" cy="0"/>
          <a:chOff x="0" y="0"/>
          <a:chExt cx="0" cy="0"/>
        </a:xfrm>
      </p:grpSpPr>
      <p:sp>
        <p:nvSpPr>
          <p:cNvPr id="3622" name="Google Shape;3622;p21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623" name="Google Shape;3623;p2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RANK và ROW_NUMBER</a:t>
            </a:r>
            <a:endParaRPr/>
          </a:p>
        </p:txBody>
      </p:sp>
      <p:sp>
        <p:nvSpPr>
          <p:cNvPr id="3624" name="Google Shape;3624;p2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625" name="Google Shape;3625;p21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Xếp hạng của từng dự án theo chi phí, trong mỗi dịch vụ là gì?</a:t>
            </a:r>
            <a:endParaRPr/>
          </a:p>
        </p:txBody>
      </p:sp>
      <p:sp>
        <p:nvSpPr>
          <p:cNvPr id="3626" name="Google Shape;3626;p215"/>
          <p:cNvSpPr/>
          <p:nvPr/>
        </p:nvSpPr>
        <p:spPr>
          <a:xfrm>
            <a:off x="704850" y="2517891"/>
            <a:ext cx="7978657" cy="858943"/>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rPr lang="en-US" sz="1400">
                <a:solidFill>
                  <a:srgbClr val="193EB0"/>
                </a:solidFill>
                <a:latin typeface="Arial"/>
                <a:ea typeface="Arial"/>
                <a:cs typeface="Arial"/>
                <a:sym typeface="Arial"/>
              </a:rPr>
              <a:t>SELECT</a:t>
            </a:r>
            <a:r>
              <a:rPr lang="en-US" sz="1400">
                <a:solidFill>
                  <a:srgbClr val="000000"/>
                </a:solidFill>
                <a:latin typeface="Arial"/>
                <a:ea typeface="Arial"/>
                <a:cs typeface="Arial"/>
                <a:sym typeface="Arial"/>
              </a:rPr>
              <a:t> name, service, cost, rank() </a:t>
            </a:r>
            <a:r>
              <a:rPr lang="en-US" sz="1400">
                <a:solidFill>
                  <a:srgbClr val="193EB0"/>
                </a:solidFill>
                <a:latin typeface="Arial"/>
                <a:ea typeface="Arial"/>
                <a:cs typeface="Arial"/>
                <a:sym typeface="Arial"/>
              </a:rPr>
              <a:t>OVER</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PATRITION</a:t>
            </a:r>
            <a:r>
              <a:rPr lang="en-US" sz="1400">
                <a:solidFill>
                  <a:srgbClr val="000000"/>
                </a:solidFill>
                <a:latin typeface="Arial"/>
                <a:ea typeface="Arial"/>
                <a:cs typeface="Arial"/>
                <a:sym typeface="Arial"/>
              </a:rPr>
              <a:t> </a:t>
            </a:r>
            <a:r>
              <a:rPr lang="en-US" sz="1400">
                <a:solidFill>
                  <a:srgbClr val="193EB0"/>
                </a:solidFill>
                <a:latin typeface="Arial"/>
                <a:ea typeface="Arial"/>
                <a:cs typeface="Arial"/>
                <a:sym typeface="Arial"/>
              </a:rPr>
              <a:t>BY</a:t>
            </a:r>
            <a:r>
              <a:rPr lang="en-US" sz="1400">
                <a:solidFill>
                  <a:srgbClr val="000000"/>
                </a:solidFill>
                <a:latin typeface="Arial"/>
                <a:ea typeface="Arial"/>
                <a:cs typeface="Arial"/>
                <a:sym typeface="Arial"/>
              </a:rPr>
              <a:t> service </a:t>
            </a:r>
            <a:r>
              <a:rPr lang="en-US" sz="1400">
                <a:solidFill>
                  <a:srgbClr val="193EB0"/>
                </a:solidFill>
                <a:latin typeface="Arial"/>
                <a:ea typeface="Arial"/>
                <a:cs typeface="Arial"/>
                <a:sym typeface="Arial"/>
              </a:rPr>
              <a:t>ORDER BY </a:t>
            </a:r>
            <a:r>
              <a:rPr lang="en-US" sz="1400">
                <a:solidFill>
                  <a:srgbClr val="000000"/>
                </a:solidFill>
                <a:latin typeface="Arial"/>
                <a:ea typeface="Arial"/>
                <a:cs typeface="Arial"/>
                <a:sym typeface="Arial"/>
              </a:rPr>
              <a:t>cost) </a:t>
            </a:r>
            <a:r>
              <a:rPr lang="en-US" sz="1400">
                <a:solidFill>
                  <a:srgbClr val="193EB0"/>
                </a:solidFill>
                <a:latin typeface="Arial"/>
                <a:ea typeface="Arial"/>
                <a:cs typeface="Arial"/>
                <a:sym typeface="Arial"/>
              </a:rPr>
              <a:t>AS</a:t>
            </a:r>
            <a:r>
              <a:rPr lang="en-US" sz="1400">
                <a:solidFill>
                  <a:srgbClr val="000000"/>
                </a:solidFill>
                <a:latin typeface="Arial"/>
                <a:ea typeface="Arial"/>
                <a:cs typeface="Arial"/>
                <a:sym typeface="Arial"/>
              </a:rPr>
              <a:t> Rank, row_number() </a:t>
            </a:r>
            <a:r>
              <a:rPr lang="en-US" sz="1400">
                <a:solidFill>
                  <a:srgbClr val="193EB0"/>
                </a:solidFill>
                <a:latin typeface="Arial"/>
                <a:ea typeface="Arial"/>
                <a:cs typeface="Arial"/>
                <a:sym typeface="Arial"/>
              </a:rPr>
              <a:t>OVER</a:t>
            </a:r>
            <a:r>
              <a:rPr lang="en-US" sz="1400">
                <a:solidFill>
                  <a:srgbClr val="000000"/>
                </a:solidFill>
                <a:latin typeface="Arial"/>
                <a:ea typeface="Arial"/>
                <a:cs typeface="Arial"/>
                <a:sym typeface="Arial"/>
              </a:rPr>
              <a:t>(</a:t>
            </a:r>
            <a:r>
              <a:rPr lang="en-US" sz="1400">
                <a:solidFill>
                  <a:srgbClr val="193EB0"/>
                </a:solidFill>
                <a:latin typeface="Arial"/>
                <a:ea typeface="Arial"/>
                <a:cs typeface="Arial"/>
                <a:sym typeface="Arial"/>
              </a:rPr>
              <a:t>PATRITION BY </a:t>
            </a:r>
            <a:r>
              <a:rPr lang="en-US" sz="1400">
                <a:solidFill>
                  <a:srgbClr val="000000"/>
                </a:solidFill>
                <a:latin typeface="Arial"/>
                <a:ea typeface="Arial"/>
                <a:cs typeface="Arial"/>
                <a:sym typeface="Arial"/>
              </a:rPr>
              <a:t>service </a:t>
            </a:r>
            <a:r>
              <a:rPr lang="en-US" sz="1400">
                <a:solidFill>
                  <a:srgbClr val="193EB0"/>
                </a:solidFill>
                <a:latin typeface="Arial"/>
                <a:ea typeface="Arial"/>
                <a:cs typeface="Arial"/>
                <a:sym typeface="Arial"/>
              </a:rPr>
              <a:t>ORDER BY </a:t>
            </a:r>
            <a:r>
              <a:rPr lang="en-US" sz="1400">
                <a:solidFill>
                  <a:srgbClr val="000000"/>
                </a:solidFill>
                <a:latin typeface="Arial"/>
                <a:ea typeface="Arial"/>
                <a:cs typeface="Arial"/>
                <a:sym typeface="Arial"/>
              </a:rPr>
              <a:t>cost)</a:t>
            </a:r>
            <a:r>
              <a:rPr lang="en-US" sz="1400">
                <a:solidFill>
                  <a:srgbClr val="193EB0"/>
                </a:solidFill>
                <a:latin typeface="Arial"/>
                <a:ea typeface="Arial"/>
                <a:cs typeface="Arial"/>
                <a:sym typeface="Arial"/>
              </a:rPr>
              <a:t> AS </a:t>
            </a:r>
            <a:r>
              <a:rPr lang="en-US" sz="1400">
                <a:solidFill>
                  <a:srgbClr val="000000"/>
                </a:solidFill>
                <a:latin typeface="Arial"/>
                <a:ea typeface="Arial"/>
                <a:cs typeface="Arial"/>
                <a:sym typeface="Arial"/>
              </a:rPr>
              <a:t>row_number </a:t>
            </a:r>
            <a:endParaRPr/>
          </a:p>
          <a:p>
            <a:pPr indent="0" lvl="0" marL="180000" marR="0" rtl="0" algn="l">
              <a:spcBef>
                <a:spcPts val="0"/>
              </a:spcBef>
              <a:spcAft>
                <a:spcPts val="0"/>
              </a:spcAft>
              <a:buNone/>
            </a:pPr>
            <a:r>
              <a:rPr lang="en-US" sz="1400">
                <a:solidFill>
                  <a:srgbClr val="193EB0"/>
                </a:solidFill>
                <a:latin typeface="Arial"/>
                <a:ea typeface="Arial"/>
                <a:cs typeface="Arial"/>
                <a:sym typeface="Arial"/>
              </a:rPr>
              <a:t>FROM</a:t>
            </a:r>
            <a:r>
              <a:rPr lang="en-US" sz="1400">
                <a:solidFill>
                  <a:srgbClr val="000000"/>
                </a:solidFill>
                <a:latin typeface="Arial"/>
                <a:ea typeface="Arial"/>
                <a:cs typeface="Arial"/>
                <a:sym typeface="Arial"/>
              </a:rPr>
              <a:t> projects;</a:t>
            </a:r>
            <a:endParaRPr/>
          </a:p>
        </p:txBody>
      </p:sp>
      <p:sp>
        <p:nvSpPr>
          <p:cNvPr id="3627" name="Google Shape;3627;p215"/>
          <p:cNvSpPr/>
          <p:nvPr/>
        </p:nvSpPr>
        <p:spPr>
          <a:xfrm>
            <a:off x="705856" y="3443591"/>
            <a:ext cx="5016764" cy="2888151"/>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0000" marR="0" rtl="0" algn="l">
              <a:spcBef>
                <a:spcPts val="0"/>
              </a:spcBef>
              <a:spcAft>
                <a:spcPts val="0"/>
              </a:spcAft>
              <a:buNone/>
            </a:pPr>
            <a:r>
              <a:t/>
            </a:r>
            <a:endParaRPr sz="1400">
              <a:solidFill>
                <a:srgbClr val="000000"/>
              </a:solidFill>
              <a:latin typeface="Arial"/>
              <a:ea typeface="Arial"/>
              <a:cs typeface="Arial"/>
              <a:sym typeface="Arial"/>
            </a:endParaRPr>
          </a:p>
        </p:txBody>
      </p:sp>
      <p:graphicFrame>
        <p:nvGraphicFramePr>
          <p:cNvPr id="3628" name="Google Shape;3628;p215"/>
          <p:cNvGraphicFramePr/>
          <p:nvPr/>
        </p:nvGraphicFramePr>
        <p:xfrm>
          <a:off x="783982" y="3497858"/>
          <a:ext cx="3000000" cy="3000000"/>
        </p:xfrm>
        <a:graphic>
          <a:graphicData uri="http://schemas.openxmlformats.org/drawingml/2006/table">
            <a:tbl>
              <a:tblPr bandRow="1" firstRow="1">
                <a:noFill/>
                <a:tableStyleId>{F5026A60-8AA6-43BD-A47F-B19B4713E4A2}</a:tableStyleId>
              </a:tblPr>
              <a:tblGrid>
                <a:gridCol w="1149925"/>
                <a:gridCol w="1197600"/>
                <a:gridCol w="651150"/>
                <a:gridCol w="602725"/>
                <a:gridCol w="1133025"/>
              </a:tblGrid>
              <a:tr h="296425">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name</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company</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cost</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rank</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ctr">
                        <a:spcBef>
                          <a:spcPts val="0"/>
                        </a:spcBef>
                        <a:spcAft>
                          <a:spcPts val="0"/>
                        </a:spcAft>
                        <a:buNone/>
                      </a:pPr>
                      <a:r>
                        <a:rPr b="0" lang="en-US" sz="1300">
                          <a:solidFill>
                            <a:srgbClr val="000000"/>
                          </a:solidFill>
                          <a:latin typeface="Arial"/>
                          <a:ea typeface="Arial"/>
                          <a:cs typeface="Arial"/>
                          <a:sym typeface="Arial"/>
                        </a:rPr>
                        <a:t>row_number</a:t>
                      </a:r>
                      <a:endParaRPr b="0" sz="1300">
                        <a:solidFill>
                          <a:srgbClr val="000000"/>
                        </a:solidFill>
                        <a:latin typeface="Arial"/>
                        <a:ea typeface="Arial"/>
                        <a:cs typeface="Arial"/>
                        <a:sym typeface="Arial"/>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r h="2462950">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YARN</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HUE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HDFS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KUDU</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IMPALA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Cassandra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HBASE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MONGODB</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AWS</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AZURE</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KAFKA</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SPARKSQL</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HADOOP</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NoSQL</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PUB-CLOUD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PUB-CLOUD</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SPARK</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1500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3200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3200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5400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1300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8000</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8000</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c>
                  <a:txBody>
                    <a:bodyPr/>
                    <a:lstStyle/>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4</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5</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3</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1</a:t>
                      </a:r>
                      <a:endParaRPr/>
                    </a:p>
                    <a:p>
                      <a:pPr indent="0" lvl="0" marL="0" marR="0" rtl="0" algn="l">
                        <a:spcBef>
                          <a:spcPts val="0"/>
                        </a:spcBef>
                        <a:spcAft>
                          <a:spcPts val="0"/>
                        </a:spcAft>
                        <a:buNone/>
                      </a:pPr>
                      <a:r>
                        <a:rPr lang="en-US" sz="1300">
                          <a:solidFill>
                            <a:srgbClr val="000000"/>
                          </a:solidFill>
                          <a:latin typeface="Arial"/>
                          <a:ea typeface="Arial"/>
                          <a:cs typeface="Arial"/>
                          <a:sym typeface="Arial"/>
                        </a:rPr>
                        <a:t>2</a:t>
                      </a:r>
                      <a:endParaRPr/>
                    </a:p>
                  </a:txBody>
                  <a:tcPr marT="45725" marB="45725" marR="91450" marL="91450">
                    <a:lnL cap="flat" cmpd="sng" w="12700">
                      <a:solidFill>
                        <a:schemeClr val="dk1"/>
                      </a:solidFill>
                      <a:prstDash val="lgDash"/>
                      <a:round/>
                      <a:headEnd len="sm" w="sm" type="none"/>
                      <a:tailEnd len="sm" w="sm" type="none"/>
                    </a:lnL>
                    <a:lnR cap="flat" cmpd="sng" w="12700">
                      <a:solidFill>
                        <a:schemeClr val="dk1"/>
                      </a:solidFill>
                      <a:prstDash val="lgDash"/>
                      <a:round/>
                      <a:headEnd len="sm" w="sm" type="none"/>
                      <a:tailEnd len="sm" w="sm" type="none"/>
                    </a:lnR>
                    <a:lnT cap="flat" cmpd="sng" w="12700">
                      <a:solidFill>
                        <a:schemeClr val="dk1"/>
                      </a:solidFill>
                      <a:prstDash val="dash"/>
                      <a:round/>
                      <a:headEnd len="sm" w="sm" type="none"/>
                      <a:tailEnd len="sm" w="sm" type="none"/>
                    </a:lnT>
                    <a:lnB cap="flat" cmpd="sng" w="12700">
                      <a:solidFill>
                        <a:schemeClr val="dk1"/>
                      </a:solidFill>
                      <a:prstDash val="dash"/>
                      <a:round/>
                      <a:headEnd len="sm" w="sm" type="none"/>
                      <a:tailEnd len="sm" w="sm" type="none"/>
                    </a:lnB>
                  </a:tcPr>
                </a:tc>
              </a:tr>
            </a:tbl>
          </a:graphicData>
        </a:graphic>
      </p:graphicFrame>
      <p:sp>
        <p:nvSpPr>
          <p:cNvPr id="3629" name="Google Shape;3629;p215"/>
          <p:cNvSpPr/>
          <p:nvPr/>
        </p:nvSpPr>
        <p:spPr>
          <a:xfrm>
            <a:off x="783982" y="3833959"/>
            <a:ext cx="4734438" cy="994943"/>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4" name="Shape 3634"/>
        <p:cNvGrpSpPr/>
        <p:nvPr/>
      </p:nvGrpSpPr>
      <p:grpSpPr>
        <a:xfrm>
          <a:off x="0" y="0"/>
          <a:ext cx="0" cy="0"/>
          <a:chOff x="0" y="0"/>
          <a:chExt cx="0" cy="0"/>
        </a:xfrm>
      </p:grpSpPr>
      <p:sp>
        <p:nvSpPr>
          <p:cNvPr id="3635" name="Google Shape;3635;p21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636" name="Google Shape;3636;p2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hàm windowing khác</a:t>
            </a:r>
            <a:endParaRPr/>
          </a:p>
        </p:txBody>
      </p:sp>
      <p:sp>
        <p:nvSpPr>
          <p:cNvPr id="3637" name="Google Shape;3637;p2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638" name="Google Shape;3638;p21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LEAD</a:t>
            </a:r>
            <a:endParaRPr/>
          </a:p>
          <a:p>
            <a:pPr indent="-182563" lvl="1" marL="360363" rtl="0" algn="l">
              <a:lnSpc>
                <a:spcPct val="138461"/>
              </a:lnSpc>
              <a:spcBef>
                <a:spcPts val="200"/>
              </a:spcBef>
              <a:spcAft>
                <a:spcPts val="0"/>
              </a:spcAft>
              <a:buClr>
                <a:srgbClr val="262626"/>
              </a:buClr>
              <a:buSzPts val="1040"/>
              <a:buChar char="•"/>
            </a:pPr>
            <a:r>
              <a:rPr lang="en-US"/>
              <a:t>Số lượng hàng để dẫn có thể được chỉ định tùy chọn. Nếu số lượng hàng dẫn đầu không được chỉ định, thì dẫn đầu là một hàng</a:t>
            </a:r>
            <a:endParaRPr/>
          </a:p>
          <a:p>
            <a:pPr indent="-182563" lvl="1" marL="360363" rtl="0" algn="l">
              <a:lnSpc>
                <a:spcPct val="138461"/>
              </a:lnSpc>
              <a:spcBef>
                <a:spcPts val="200"/>
              </a:spcBef>
              <a:spcAft>
                <a:spcPts val="0"/>
              </a:spcAft>
              <a:buClr>
                <a:srgbClr val="262626"/>
              </a:buClr>
              <a:buSzPts val="1040"/>
              <a:buChar char="•"/>
            </a:pPr>
            <a:r>
              <a:rPr lang="en-US"/>
              <a:t>Trả về null khi vị trí dẫn đầu của hàng hiện tại vượt quá cuối cửa sổ</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LAG</a:t>
            </a:r>
            <a:endParaRPr/>
          </a:p>
          <a:p>
            <a:pPr indent="-182563" lvl="1" marL="360363" rtl="0" algn="l">
              <a:lnSpc>
                <a:spcPct val="138461"/>
              </a:lnSpc>
              <a:spcBef>
                <a:spcPts val="200"/>
              </a:spcBef>
              <a:spcAft>
                <a:spcPts val="0"/>
              </a:spcAft>
              <a:buClr>
                <a:srgbClr val="262626"/>
              </a:buClr>
              <a:buSzPts val="1040"/>
              <a:buChar char="•"/>
            </a:pPr>
            <a:r>
              <a:rPr lang="en-US"/>
              <a:t>Số lượng hàng trễ có thể được chỉ định tùy ý. Nếu số lượng hàng trễ không được chỉ định, thì độ trễ là một hàng</a:t>
            </a:r>
            <a:endParaRPr/>
          </a:p>
          <a:p>
            <a:pPr indent="-182563" lvl="1" marL="360363" rtl="0" algn="l">
              <a:lnSpc>
                <a:spcPct val="138461"/>
              </a:lnSpc>
              <a:spcBef>
                <a:spcPts val="200"/>
              </a:spcBef>
              <a:spcAft>
                <a:spcPts val="0"/>
              </a:spcAft>
              <a:buClr>
                <a:srgbClr val="262626"/>
              </a:buClr>
              <a:buSzPts val="1040"/>
              <a:buChar char="•"/>
            </a:pPr>
            <a:r>
              <a:rPr lang="en-US"/>
              <a:t>Trả về null khi độ trễ cho hàng hiện tại kéo dài trước khi bắt đầu cửa sổ</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FIRST_VALUE</a:t>
            </a:r>
            <a:endParaRPr/>
          </a:p>
          <a:p>
            <a:pPr indent="-182563" lvl="1" marL="360363" rtl="0" algn="l">
              <a:lnSpc>
                <a:spcPct val="138461"/>
              </a:lnSpc>
              <a:spcBef>
                <a:spcPts val="200"/>
              </a:spcBef>
              <a:spcAft>
                <a:spcPts val="0"/>
              </a:spcAft>
              <a:buClr>
                <a:srgbClr val="262626"/>
              </a:buClr>
              <a:buSzPts val="1040"/>
              <a:buChar char="•"/>
            </a:pPr>
            <a:r>
              <a:rPr lang="en-US"/>
              <a:t>Điều này có nhiều nhất hai tham số. Tham số đầu tiên là cột mà bạn muốn có giá trị đầu tiên, tham số thứ hai (không bắt buộc) phải là một giá trị boolean, giá trị này là false theo mặc định. Nếu được đặt thành đúng, nó sẽ bỏ qua các giá trị null</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LAST_VALUE</a:t>
            </a:r>
            <a:endParaRPr/>
          </a:p>
          <a:p>
            <a:pPr indent="-182563" lvl="1" marL="360363" rtl="0" algn="l">
              <a:lnSpc>
                <a:spcPct val="138461"/>
              </a:lnSpc>
              <a:spcBef>
                <a:spcPts val="200"/>
              </a:spcBef>
              <a:spcAft>
                <a:spcPts val="0"/>
              </a:spcAft>
              <a:buClr>
                <a:srgbClr val="262626"/>
              </a:buClr>
              <a:buSzPts val="1040"/>
              <a:buChar char="•"/>
            </a:pPr>
            <a:r>
              <a:rPr lang="en-US"/>
              <a:t>Điều này có nhiều nhất hai tham số. Tham số đầu tiên là cột mà bạn muốn có giá trị cuối cùng, tham số thứ hai (không bắt buộc) phải là một giá trị boolean, giá trị này là false theo mặc định. Nếu được đặt thành đúng, nó sẽ bỏ qua các giá trị null</a:t>
            </a:r>
            <a:endParaRPr/>
          </a:p>
        </p:txBody>
      </p:sp>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3" name="Shape 3643"/>
        <p:cNvGrpSpPr/>
        <p:nvPr/>
      </p:nvGrpSpPr>
      <p:grpSpPr>
        <a:xfrm>
          <a:off x="0" y="0"/>
          <a:ext cx="0" cy="0"/>
          <a:chOff x="0" y="0"/>
          <a:chExt cx="0" cy="0"/>
        </a:xfrm>
      </p:grpSpPr>
      <p:sp>
        <p:nvSpPr>
          <p:cNvPr id="3644" name="Google Shape;3644;p21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645" name="Google Shape;3645;p2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So sánh với Apache Hive và Impala</a:t>
            </a:r>
            <a:endParaRPr/>
          </a:p>
        </p:txBody>
      </p:sp>
      <p:sp>
        <p:nvSpPr>
          <p:cNvPr id="3646" name="Google Shape;3646;p2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647" name="Google Shape;3647;p21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So sánh Hive và Impala với CSDL quan hệ</a:t>
            </a:r>
            <a:endParaRPr/>
          </a:p>
        </p:txBody>
      </p:sp>
      <p:sp>
        <p:nvSpPr>
          <p:cNvPr id="3648" name="Google Shape;3648;p217"/>
          <p:cNvSpPr txBox="1"/>
          <p:nvPr/>
        </p:nvSpPr>
        <p:spPr>
          <a:xfrm>
            <a:off x="8026401" y="2105670"/>
            <a:ext cx="1306000"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262626"/>
                </a:solidFill>
                <a:latin typeface="Arial"/>
                <a:ea typeface="Arial"/>
                <a:cs typeface="Arial"/>
                <a:sym typeface="Arial"/>
              </a:rPr>
              <a:t>[Thảo luận]</a:t>
            </a:r>
            <a:endParaRPr sz="1600">
              <a:solidFill>
                <a:srgbClr val="262626"/>
              </a:solidFill>
              <a:latin typeface="Arial"/>
              <a:ea typeface="Arial"/>
              <a:cs typeface="Arial"/>
              <a:sym typeface="Arial"/>
            </a:endParaRPr>
          </a:p>
        </p:txBody>
      </p:sp>
      <p:graphicFrame>
        <p:nvGraphicFramePr>
          <p:cNvPr id="3649" name="Google Shape;3649;p217"/>
          <p:cNvGraphicFramePr/>
          <p:nvPr/>
        </p:nvGraphicFramePr>
        <p:xfrm>
          <a:off x="718064" y="2528889"/>
          <a:ext cx="3000000" cy="3000000"/>
        </p:xfrm>
        <a:graphic>
          <a:graphicData uri="http://schemas.openxmlformats.org/drawingml/2006/table">
            <a:tbl>
              <a:tblPr bandRow="1" firstRow="1">
                <a:noFill/>
                <a:tableStyleId>{F5026A60-8AA6-43BD-A47F-B19B4713E4A2}</a:tableStyleId>
              </a:tblPr>
              <a:tblGrid>
                <a:gridCol w="1856700"/>
                <a:gridCol w="2252550"/>
                <a:gridCol w="2252550"/>
                <a:gridCol w="2252550"/>
              </a:tblGrid>
              <a:tr h="3090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Đặc</a:t>
                      </a:r>
                      <a:r>
                        <a:rPr lang="en-US" sz="1400">
                          <a:solidFill>
                            <a:schemeClr val="dk1"/>
                          </a:solidFill>
                          <a:latin typeface="Arial"/>
                          <a:ea typeface="Arial"/>
                          <a:cs typeface="Arial"/>
                          <a:sym typeface="Arial"/>
                        </a:rPr>
                        <a:t> điểm</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Hive</a:t>
                      </a:r>
                      <a:endParaRPr sz="1400">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Impala</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RDBMS</a:t>
                      </a:r>
                      <a:endParaRPr sz="1400">
                        <a:solidFill>
                          <a:schemeClr val="dk1"/>
                        </a:solidFill>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Ngôn ngữ truy vấn</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Hive</a:t>
                      </a:r>
                      <a:r>
                        <a:rPr lang="en-US" sz="1400">
                          <a:solidFill>
                            <a:srgbClr val="193EB0"/>
                          </a:solidFill>
                          <a:latin typeface="Arial"/>
                          <a:ea typeface="Arial"/>
                          <a:cs typeface="Arial"/>
                          <a:sym typeface="Arial"/>
                        </a:rPr>
                        <a:t> QL</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Impala</a:t>
                      </a:r>
                      <a:r>
                        <a:rPr lang="en-US" sz="1400">
                          <a:solidFill>
                            <a:srgbClr val="193EB0"/>
                          </a:solidFill>
                          <a:latin typeface="Arial"/>
                          <a:ea typeface="Arial"/>
                          <a:cs typeface="Arial"/>
                          <a:sym typeface="Arial"/>
                        </a:rPr>
                        <a:t> SQL</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SQL(full)</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Cập nhật</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Không*</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Không*</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Có</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Xóa</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Không*</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Không*</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Có</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Giao dịch</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Không*</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Không*</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Có</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Hỗ trợ chỉ mục</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Có</a:t>
                      </a:r>
                      <a:r>
                        <a:rPr lang="en-US" sz="1400">
                          <a:solidFill>
                            <a:srgbClr val="193EB0"/>
                          </a:solidFill>
                          <a:latin typeface="Arial"/>
                          <a:ea typeface="Arial"/>
                          <a:cs typeface="Arial"/>
                          <a:sym typeface="Arial"/>
                        </a:rPr>
                        <a:t> giới hạn</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93EB0"/>
                        </a:buClr>
                        <a:buSzPts val="1400"/>
                        <a:buFont typeface="Arial"/>
                        <a:buNone/>
                      </a:pPr>
                      <a:r>
                        <a:rPr lang="en-US" sz="1400">
                          <a:solidFill>
                            <a:srgbClr val="193EB0"/>
                          </a:solidFill>
                          <a:latin typeface="Arial"/>
                          <a:ea typeface="Arial"/>
                          <a:cs typeface="Arial"/>
                          <a:sym typeface="Arial"/>
                        </a:rPr>
                        <a:t>Có</a:t>
                      </a:r>
                      <a:r>
                        <a:rPr lang="en-US" sz="1400">
                          <a:solidFill>
                            <a:srgbClr val="193EB0"/>
                          </a:solidFill>
                          <a:latin typeface="Arial"/>
                          <a:ea typeface="Arial"/>
                          <a:cs typeface="Arial"/>
                          <a:sym typeface="Arial"/>
                        </a:rPr>
                        <a:t> giới hạn</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Extensive</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Độ</a:t>
                      </a:r>
                      <a:r>
                        <a:rPr lang="en-US" sz="1400">
                          <a:solidFill>
                            <a:schemeClr val="dk1"/>
                          </a:solidFill>
                          <a:latin typeface="Arial"/>
                          <a:ea typeface="Arial"/>
                          <a:cs typeface="Arial"/>
                          <a:sym typeface="Arial"/>
                        </a:rPr>
                        <a:t> trễ</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Cao</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Thấp</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Rất thấp</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Kích thước dữ liệu</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Petabytes</a:t>
                      </a:r>
                      <a:endParaRPr sz="1400">
                        <a:solidFill>
                          <a:srgbClr val="FF000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Petabytes</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Terabytes</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29475">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Chi phí lưu trữ</a:t>
                      </a:r>
                      <a:endParaRPr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400">
                          <a:solidFill>
                            <a:srgbClr val="FF0000"/>
                          </a:solidFill>
                          <a:latin typeface="Arial"/>
                          <a:ea typeface="Arial"/>
                          <a:cs typeface="Arial"/>
                          <a:sym typeface="Arial"/>
                        </a:rPr>
                        <a:t>Rất</a:t>
                      </a:r>
                      <a:r>
                        <a:rPr lang="en-US" sz="1400">
                          <a:solidFill>
                            <a:srgbClr val="FF0000"/>
                          </a:solidFill>
                          <a:latin typeface="Arial"/>
                          <a:ea typeface="Arial"/>
                          <a:cs typeface="Arial"/>
                          <a:sym typeface="Arial"/>
                        </a:rPr>
                        <a:t> thấp</a:t>
                      </a:r>
                      <a:endParaRPr sz="1400">
                        <a:solidFill>
                          <a:srgbClr val="FF000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Thấp</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Rất</a:t>
                      </a:r>
                      <a:r>
                        <a:rPr lang="en-US" sz="1400">
                          <a:solidFill>
                            <a:srgbClr val="193EB0"/>
                          </a:solidFill>
                          <a:latin typeface="Arial"/>
                          <a:ea typeface="Arial"/>
                          <a:cs typeface="Arial"/>
                          <a:sym typeface="Arial"/>
                        </a:rPr>
                        <a:t> cao</a:t>
                      </a:r>
                      <a:endParaRPr sz="1400">
                        <a:solidFill>
                          <a:srgbClr val="193EB0"/>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4" name="Shape 3654"/>
        <p:cNvGrpSpPr/>
        <p:nvPr/>
      </p:nvGrpSpPr>
      <p:grpSpPr>
        <a:xfrm>
          <a:off x="0" y="0"/>
          <a:ext cx="0" cy="0"/>
          <a:chOff x="0" y="0"/>
          <a:chExt cx="0" cy="0"/>
        </a:xfrm>
      </p:grpSpPr>
      <p:sp>
        <p:nvSpPr>
          <p:cNvPr id="3655" name="Google Shape;3655;p218"/>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656" name="Google Shape;3656;p2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Câu hỏi ôn tập</a:t>
            </a:r>
            <a:endParaRPr/>
          </a:p>
        </p:txBody>
      </p:sp>
      <p:sp>
        <p:nvSpPr>
          <p:cNvPr id="3657" name="Google Shape;3657;p2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658" name="Google Shape;3658;p218"/>
          <p:cNvSpPr txBox="1"/>
          <p:nvPr/>
        </p:nvSpPr>
        <p:spPr>
          <a:xfrm>
            <a:off x="8377881" y="1909494"/>
            <a:ext cx="960587"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262626"/>
                </a:solidFill>
                <a:latin typeface="Arial"/>
                <a:ea typeface="Arial"/>
                <a:cs typeface="Arial"/>
                <a:sym typeface="Arial"/>
              </a:rPr>
              <a:t>[Câu hỏi]</a:t>
            </a:r>
            <a:endParaRPr sz="1600">
              <a:solidFill>
                <a:srgbClr val="262626"/>
              </a:solidFill>
              <a:latin typeface="Arial"/>
              <a:ea typeface="Arial"/>
              <a:cs typeface="Arial"/>
              <a:sym typeface="Arial"/>
            </a:endParaRPr>
          </a:p>
        </p:txBody>
      </p:sp>
      <p:sp>
        <p:nvSpPr>
          <p:cNvPr id="3659" name="Google Shape;3659;p218"/>
          <p:cNvSpPr/>
          <p:nvPr/>
        </p:nvSpPr>
        <p:spPr>
          <a:xfrm>
            <a:off x="761830" y="2491186"/>
            <a:ext cx="8289193" cy="61200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196850" lvl="1" marL="742950" marR="0" rtl="0" algn="l">
              <a:spcBef>
                <a:spcPts val="0"/>
              </a:spcBef>
              <a:spcAft>
                <a:spcPts val="0"/>
              </a:spcAft>
              <a:buClr>
                <a:schemeClr val="dk1"/>
              </a:buClr>
              <a:buSzPts val="1400"/>
              <a:buFont typeface="Arial"/>
              <a:buNone/>
            </a:pPr>
            <a:r>
              <a:t/>
            </a:r>
            <a:endParaRPr b="0" i="0" sz="1400" u="none" cap="none" strike="noStrike">
              <a:solidFill>
                <a:srgbClr val="1F45BC"/>
              </a:solidFill>
              <a:latin typeface="Arial"/>
              <a:ea typeface="Arial"/>
              <a:cs typeface="Arial"/>
              <a:sym typeface="Arial"/>
            </a:endParaRPr>
          </a:p>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Một số lý do khiến bạn không thay thế cơ sở dữ liệu quan hệ điển hình bằng Hive là gì?</a:t>
            </a:r>
            <a:endParaRPr b="0" i="0" sz="1400" u="none" cap="none" strike="noStrike">
              <a:solidFill>
                <a:srgbClr val="1F45BC"/>
              </a:solidFill>
              <a:latin typeface="Arial"/>
              <a:ea typeface="Arial"/>
              <a:cs typeface="Arial"/>
              <a:sym typeface="Arial"/>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rgbClr val="1F45BC"/>
              </a:solidFill>
              <a:latin typeface="Gulim"/>
              <a:ea typeface="Gulim"/>
              <a:cs typeface="Gulim"/>
              <a:sym typeface="Gulim"/>
            </a:endParaRPr>
          </a:p>
        </p:txBody>
      </p:sp>
      <p:sp>
        <p:nvSpPr>
          <p:cNvPr id="3660" name="Google Shape;3660;p218"/>
          <p:cNvSpPr/>
          <p:nvPr/>
        </p:nvSpPr>
        <p:spPr>
          <a:xfrm>
            <a:off x="761830" y="2258832"/>
            <a:ext cx="1131801" cy="32400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1</a:t>
            </a:r>
            <a:endParaRPr/>
          </a:p>
        </p:txBody>
      </p:sp>
      <p:sp>
        <p:nvSpPr>
          <p:cNvPr id="3661" name="Google Shape;3661;p218"/>
          <p:cNvSpPr/>
          <p:nvPr/>
        </p:nvSpPr>
        <p:spPr>
          <a:xfrm>
            <a:off x="761830" y="3469959"/>
            <a:ext cx="8289193" cy="61200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Hai lợi ích mà Hive và Hadoop có đối với các hệ thống kho dữ liệu điển hình là gì?</a:t>
            </a:r>
            <a:endParaRPr b="0" i="0" sz="1400" u="none" cap="none" strike="noStrike">
              <a:solidFill>
                <a:srgbClr val="1F45BC"/>
              </a:solidFill>
              <a:latin typeface="Arial"/>
              <a:ea typeface="Arial"/>
              <a:cs typeface="Arial"/>
              <a:sym typeface="Arial"/>
            </a:endParaRPr>
          </a:p>
        </p:txBody>
      </p:sp>
      <p:sp>
        <p:nvSpPr>
          <p:cNvPr id="3662" name="Google Shape;3662;p218"/>
          <p:cNvSpPr/>
          <p:nvPr/>
        </p:nvSpPr>
        <p:spPr>
          <a:xfrm>
            <a:off x="761830" y="3314201"/>
            <a:ext cx="1131801" cy="32400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2</a:t>
            </a:r>
            <a:endParaRPr/>
          </a:p>
        </p:txBody>
      </p:sp>
      <p:sp>
        <p:nvSpPr>
          <p:cNvPr id="3663" name="Google Shape;3663;p218"/>
          <p:cNvSpPr/>
          <p:nvPr/>
        </p:nvSpPr>
        <p:spPr>
          <a:xfrm>
            <a:off x="761830" y="4504401"/>
            <a:ext cx="8289193" cy="61200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Khi bạn truy vấn một bảng trong Hive, dữ liệu đang được truy vấn nằm ở đâu?</a:t>
            </a:r>
            <a:endParaRPr b="0" i="0" sz="1400" u="none" cap="none" strike="noStrike">
              <a:solidFill>
                <a:srgbClr val="1F45BC"/>
              </a:solidFill>
              <a:latin typeface="Arial"/>
              <a:ea typeface="Arial"/>
              <a:cs typeface="Arial"/>
              <a:sym typeface="Arial"/>
            </a:endParaRPr>
          </a:p>
        </p:txBody>
      </p:sp>
      <p:sp>
        <p:nvSpPr>
          <p:cNvPr id="3664" name="Google Shape;3664;p218"/>
          <p:cNvSpPr/>
          <p:nvPr/>
        </p:nvSpPr>
        <p:spPr>
          <a:xfrm>
            <a:off x="761830" y="4369570"/>
            <a:ext cx="1131801" cy="32400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3</a:t>
            </a:r>
            <a:endParaRPr/>
          </a:p>
        </p:txBody>
      </p:sp>
      <p:sp>
        <p:nvSpPr>
          <p:cNvPr id="3665" name="Google Shape;3665;p218"/>
          <p:cNvSpPr/>
          <p:nvPr/>
        </p:nvSpPr>
        <p:spPr>
          <a:xfrm>
            <a:off x="761830" y="5657292"/>
            <a:ext cx="8289193" cy="612000"/>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Sự khác biệt giữa bảng bên ngoài và bảng được quản lý là gì?</a:t>
            </a:r>
            <a:endParaRPr b="0" i="0" sz="1800" u="none" cap="none" strike="noStrike">
              <a:solidFill>
                <a:srgbClr val="1F45BC"/>
              </a:solidFill>
              <a:latin typeface="Gulim"/>
              <a:ea typeface="Gulim"/>
              <a:cs typeface="Gulim"/>
              <a:sym typeface="Gulim"/>
            </a:endParaRPr>
          </a:p>
        </p:txBody>
      </p:sp>
      <p:sp>
        <p:nvSpPr>
          <p:cNvPr id="3666" name="Google Shape;3666;p218"/>
          <p:cNvSpPr/>
          <p:nvPr/>
        </p:nvSpPr>
        <p:spPr>
          <a:xfrm>
            <a:off x="761830" y="5424938"/>
            <a:ext cx="1131801" cy="32400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Câu hỏi 4</a:t>
            </a:r>
            <a:endParaRPr/>
          </a:p>
        </p:txBody>
      </p:sp>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1" name="Shape 3671"/>
        <p:cNvGrpSpPr/>
        <p:nvPr/>
      </p:nvGrpSpPr>
      <p:grpSpPr>
        <a:xfrm>
          <a:off x="0" y="0"/>
          <a:ext cx="0" cy="0"/>
          <a:chOff x="0" y="0"/>
          <a:chExt cx="0" cy="0"/>
        </a:xfrm>
      </p:grpSpPr>
      <p:sp>
        <p:nvSpPr>
          <p:cNvPr id="3672" name="Google Shape;3672;p219"/>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3.2. Dữ liệu phức tạp và phân tích dữ liệu quan hệ</a:t>
            </a:r>
            <a:endParaRPr/>
          </a:p>
        </p:txBody>
      </p:sp>
      <p:sp>
        <p:nvSpPr>
          <p:cNvPr id="3673" name="Google Shape;3673;p21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Biểu thức chính quy</a:t>
            </a:r>
            <a:endParaRPr/>
          </a:p>
        </p:txBody>
      </p:sp>
      <p:sp>
        <p:nvSpPr>
          <p:cNvPr id="3674" name="Google Shape;3674;p2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sp>
        <p:nvSpPr>
          <p:cNvPr id="3675" name="Google Shape;3675;p219"/>
          <p:cNvSpPr txBox="1"/>
          <p:nvPr/>
        </p:nvSpPr>
        <p:spPr>
          <a:xfrm>
            <a:off x="8054236" y="1909494"/>
            <a:ext cx="1284232"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600">
                <a:solidFill>
                  <a:srgbClr val="262626"/>
                </a:solidFill>
                <a:latin typeface="Arial"/>
                <a:ea typeface="Arial"/>
                <a:cs typeface="Arial"/>
                <a:sym typeface="Arial"/>
              </a:rPr>
              <a:t>[Thảo luận]</a:t>
            </a:r>
            <a:endParaRPr sz="1600">
              <a:solidFill>
                <a:srgbClr val="262626"/>
              </a:solidFill>
              <a:latin typeface="Arial"/>
              <a:ea typeface="Arial"/>
              <a:cs typeface="Arial"/>
              <a:sym typeface="Arial"/>
            </a:endParaRPr>
          </a:p>
        </p:txBody>
      </p:sp>
      <p:grpSp>
        <p:nvGrpSpPr>
          <p:cNvPr id="3676" name="Google Shape;3676;p219"/>
          <p:cNvGrpSpPr/>
          <p:nvPr/>
        </p:nvGrpSpPr>
        <p:grpSpPr>
          <a:xfrm>
            <a:off x="746307" y="2538329"/>
            <a:ext cx="8325693" cy="1547457"/>
            <a:chOff x="746307" y="2248047"/>
            <a:chExt cx="8325693" cy="1695967"/>
          </a:xfrm>
        </p:grpSpPr>
        <p:sp>
          <p:nvSpPr>
            <p:cNvPr id="3677" name="Google Shape;3677;p219"/>
            <p:cNvSpPr/>
            <p:nvPr/>
          </p:nvSpPr>
          <p:spPr>
            <a:xfrm>
              <a:off x="754476" y="2917071"/>
              <a:ext cx="8309354" cy="1026943"/>
            </a:xfrm>
            <a:prstGeom prst="roundRect">
              <a:avLst>
                <a:gd fmla="val 21315" name="adj"/>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US" sz="1400" u="none" cap="none" strike="noStrike">
                  <a:solidFill>
                    <a:srgbClr val="1F45BC"/>
                  </a:solidFill>
                  <a:latin typeface="Arial"/>
                  <a:ea typeface="Arial"/>
                  <a:cs typeface="Arial"/>
                  <a:sym typeface="Arial"/>
                </a:rPr>
                <a:t>Một điều đáng chú ý đối với những người biết regex từ một ngôn ngữ khác Java (ví dụ: perl hoặc awk) là dấu gạch chéo ngược là một ký tự đặc biệt trong Java và phải được thoát bằng dấu gạch chéo ngược khác trong biểu thức chính quy.</a:t>
              </a:r>
              <a:endParaRPr b="0" i="0" sz="1400" u="none" cap="none" strike="noStrike">
                <a:solidFill>
                  <a:srgbClr val="1F45BC"/>
                </a:solidFill>
                <a:latin typeface="Arial"/>
                <a:ea typeface="Arial"/>
                <a:cs typeface="Arial"/>
                <a:sym typeface="Arial"/>
              </a:endParaRPr>
            </a:p>
          </p:txBody>
        </p:sp>
        <p:sp>
          <p:nvSpPr>
            <p:cNvPr id="3678" name="Google Shape;3678;p219"/>
            <p:cNvSpPr/>
            <p:nvPr/>
          </p:nvSpPr>
          <p:spPr>
            <a:xfrm>
              <a:off x="746307" y="2248047"/>
              <a:ext cx="8325693" cy="657077"/>
            </a:xfrm>
            <a:prstGeom prst="roundRect">
              <a:avLst>
                <a:gd fmla="val 29663" name="adj"/>
              </a:avLst>
            </a:prstGeom>
            <a:solidFill>
              <a:srgbClr val="1F45B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Một biểu thức chính quy (regex) khớp với một mẫu trong văn bản.</a:t>
              </a:r>
              <a:endParaRPr/>
            </a:p>
          </p:txBody>
        </p:sp>
      </p:grpSp>
      <p:grpSp>
        <p:nvGrpSpPr>
          <p:cNvPr id="3679" name="Google Shape;3679;p219"/>
          <p:cNvGrpSpPr/>
          <p:nvPr/>
        </p:nvGrpSpPr>
        <p:grpSpPr>
          <a:xfrm>
            <a:off x="774637" y="4312508"/>
            <a:ext cx="8289193" cy="2075766"/>
            <a:chOff x="774637" y="4138340"/>
            <a:chExt cx="8289193" cy="2075766"/>
          </a:xfrm>
        </p:grpSpPr>
        <p:sp>
          <p:nvSpPr>
            <p:cNvPr id="3680" name="Google Shape;3680;p219"/>
            <p:cNvSpPr/>
            <p:nvPr/>
          </p:nvSpPr>
          <p:spPr>
            <a:xfrm>
              <a:off x="774637" y="4373658"/>
              <a:ext cx="8289193" cy="1840448"/>
            </a:xfrm>
            <a:prstGeom prst="roundRect">
              <a:avLst>
                <a:gd fmla="val 16667"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look</a:t>
              </a:r>
              <a:endParaRPr/>
            </a:p>
            <a:p>
              <a:pPr indent="-285750" lvl="1" marL="742950" marR="0" rtl="0" algn="l">
                <a:spcBef>
                  <a:spcPts val="0"/>
                </a:spcBef>
                <a:spcAft>
                  <a:spcPts val="0"/>
                </a:spcAft>
                <a:buClr>
                  <a:srgbClr val="1F45BC"/>
                </a:buClr>
                <a:buSzPts val="1400"/>
                <a:buFont typeface="Arial"/>
                <a:buChar char="•"/>
              </a:pPr>
              <a:r>
                <a:rPr b="0" i="0" lang="en-US" sz="1400" u="sng" cap="none" strike="noStrike">
                  <a:solidFill>
                    <a:srgbClr val="1F45BC"/>
                  </a:solidFill>
                  <a:latin typeface="Arial"/>
                  <a:ea typeface="Arial"/>
                  <a:cs typeface="Arial"/>
                  <a:sym typeface="Arial"/>
                  <a:hlinkClick r:id="rId3">
                    <a:extLst>
                      <a:ext uri="{A12FA001-AC4F-418D-AE19-62706E023703}">
                        <ahyp:hlinkClr val="tx"/>
                      </a:ext>
                    </a:extLst>
                  </a:hlinkClick>
                </a:rPr>
                <a:t>\\d</a:t>
              </a:r>
              <a:r>
                <a:rPr b="0" i="0" lang="en-US" sz="1400" u="none" cap="none" strike="noStrike">
                  <a:solidFill>
                    <a:srgbClr val="1F45BC"/>
                  </a:solidFill>
                  <a:latin typeface="Arial"/>
                  <a:ea typeface="Arial"/>
                  <a:cs typeface="Arial"/>
                  <a:sym typeface="Arial"/>
                </a:rPr>
                <a:t> </a:t>
              </a:r>
              <a:endParaRPr/>
            </a:p>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\\d{5}</a:t>
              </a:r>
              <a:endParaRPr b="0" i="0" sz="1400" u="none" cap="none" strike="noStrike">
                <a:solidFill>
                  <a:srgbClr val="1F45BC"/>
                </a:solidFill>
                <a:latin typeface="Arial"/>
                <a:ea typeface="Arial"/>
                <a:cs typeface="Arial"/>
                <a:sym typeface="Arial"/>
              </a:endParaRPr>
            </a:p>
            <a:p>
              <a:pPr indent="-285750" lvl="1" marL="742950" marR="0" rtl="0" algn="l">
                <a:spcBef>
                  <a:spcPts val="0"/>
                </a:spcBef>
                <a:spcAft>
                  <a:spcPts val="0"/>
                </a:spcAft>
                <a:buClr>
                  <a:srgbClr val="1F45BC"/>
                </a:buClr>
                <a:buSzPts val="1400"/>
                <a:buFont typeface="Arial"/>
                <a:buChar char="•"/>
              </a:pPr>
              <a:r>
                <a:rPr b="0" i="0" lang="en-US" sz="1400" u="sng" cap="none" strike="noStrike">
                  <a:solidFill>
                    <a:srgbClr val="1F45BC"/>
                  </a:solidFill>
                  <a:latin typeface="Arial"/>
                  <a:ea typeface="Arial"/>
                  <a:cs typeface="Arial"/>
                  <a:sym typeface="Arial"/>
                  <a:hlinkClick r:id="rId4">
                    <a:extLst>
                      <a:ext uri="{A12FA001-AC4F-418D-AE19-62706E023703}">
                        <ahyp:hlinkClr val="tx"/>
                      </a:ext>
                    </a:extLst>
                  </a:hlinkClick>
                </a:rPr>
                <a:t>\\d\\s\\w</a:t>
              </a:r>
              <a:r>
                <a:rPr b="0" i="0" lang="en-US" sz="1400" u="none" cap="none" strike="noStrike">
                  <a:solidFill>
                    <a:srgbClr val="1F45BC"/>
                  </a:solidFill>
                  <a:latin typeface="Arial"/>
                  <a:ea typeface="Arial"/>
                  <a:cs typeface="Arial"/>
                  <a:sym typeface="Arial"/>
                </a:rPr>
                <a:t>+</a:t>
              </a:r>
              <a:endParaRPr/>
            </a:p>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\\w{5,9}</a:t>
              </a:r>
              <a:endParaRPr/>
            </a:p>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a:t>
              </a:r>
              <a:endParaRPr/>
            </a:p>
            <a:p>
              <a:pPr indent="-285750" lvl="1" marL="742950" marR="0" rtl="0" algn="l">
                <a:spcBef>
                  <a:spcPts val="0"/>
                </a:spcBef>
                <a:spcAft>
                  <a:spcPts val="0"/>
                </a:spcAft>
                <a:buClr>
                  <a:srgbClr val="1F45BC"/>
                </a:buClr>
                <a:buSzPts val="1400"/>
                <a:buFont typeface="Arial"/>
                <a:buChar char="•"/>
              </a:pPr>
              <a:r>
                <a:rPr b="0" i="0" lang="en-US" sz="1400" u="none" cap="none" strike="noStrike">
                  <a:solidFill>
                    <a:srgbClr val="1F45BC"/>
                  </a:solidFill>
                  <a:latin typeface="Arial"/>
                  <a:ea typeface="Arial"/>
                  <a:cs typeface="Arial"/>
                  <a:sym typeface="Arial"/>
                </a:rPr>
                <a:t>.*\\.</a:t>
              </a:r>
              <a:endParaRPr b="0" i="0" sz="1400" u="none" cap="none" strike="noStrike">
                <a:solidFill>
                  <a:srgbClr val="1F45BC"/>
                </a:solidFill>
                <a:latin typeface="Arial"/>
                <a:ea typeface="Arial"/>
                <a:cs typeface="Arial"/>
                <a:sym typeface="Arial"/>
              </a:endParaRPr>
            </a:p>
          </p:txBody>
        </p:sp>
        <p:sp>
          <p:nvSpPr>
            <p:cNvPr id="3681" name="Google Shape;3681;p219"/>
            <p:cNvSpPr/>
            <p:nvPr/>
          </p:nvSpPr>
          <p:spPr>
            <a:xfrm>
              <a:off x="774637" y="4138340"/>
              <a:ext cx="1177731" cy="345080"/>
            </a:xfrm>
            <a:prstGeom prst="roundRect">
              <a:avLst>
                <a:gd fmla="val 38299" name="adj"/>
              </a:avLst>
            </a:prstGeom>
            <a:solidFill>
              <a:srgbClr val="66A1FE"/>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Trường hợp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552" name="Google Shape;552;p2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Khóa DBMS (1/4)</a:t>
            </a:r>
            <a:endParaRPr/>
          </a:p>
        </p:txBody>
      </p:sp>
      <p:sp>
        <p:nvSpPr>
          <p:cNvPr id="553" name="Google Shape;553;p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54" name="Google Shape;554;p2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Khóa</a:t>
            </a:r>
            <a:endParaRPr/>
          </a:p>
          <a:p>
            <a:pPr indent="-182563" lvl="1" marL="360363" rtl="0" algn="l">
              <a:lnSpc>
                <a:spcPct val="138461"/>
              </a:lnSpc>
              <a:spcBef>
                <a:spcPts val="200"/>
              </a:spcBef>
              <a:spcAft>
                <a:spcPts val="0"/>
              </a:spcAft>
              <a:buClr>
                <a:srgbClr val="262626"/>
              </a:buClr>
              <a:buSzPts val="1040"/>
              <a:buChar char="•"/>
            </a:pPr>
            <a:r>
              <a:rPr lang="en-US"/>
              <a:t>Xác định duy nhất một cái gì đó</a:t>
            </a:r>
            <a:endParaRPr/>
          </a:p>
          <a:p>
            <a:pPr indent="-182563" lvl="1" marL="360363" rtl="0" algn="l">
              <a:lnSpc>
                <a:spcPct val="138461"/>
              </a:lnSpc>
              <a:spcBef>
                <a:spcPts val="200"/>
              </a:spcBef>
              <a:spcAft>
                <a:spcPts val="0"/>
              </a:spcAft>
              <a:buClr>
                <a:srgbClr val="262626"/>
              </a:buClr>
              <a:buSzPts val="1040"/>
              <a:buChar char="•"/>
            </a:pPr>
            <a:r>
              <a:rPr lang="en-US"/>
              <a:t>Một thuộc tính hoặc tập hợp các thuộc tính được sử dụng để xác định một bộ dữ liệu cụ thể.</a:t>
            </a:r>
            <a:endParaRPr/>
          </a:p>
        </p:txBody>
      </p:sp>
      <p:sp>
        <p:nvSpPr>
          <p:cNvPr id="555" name="Google Shape;555;p22"/>
          <p:cNvSpPr/>
          <p:nvPr/>
        </p:nvSpPr>
        <p:spPr>
          <a:xfrm>
            <a:off x="1761540" y="5292416"/>
            <a:ext cx="304907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 PK – Khóa chính, FK – Khóa ngoại</a:t>
            </a:r>
            <a:endParaRPr sz="1200">
              <a:solidFill>
                <a:schemeClr val="dk1"/>
              </a:solidFill>
              <a:latin typeface="Arial"/>
              <a:ea typeface="Arial"/>
              <a:cs typeface="Arial"/>
              <a:sym typeface="Arial"/>
            </a:endParaRPr>
          </a:p>
        </p:txBody>
      </p:sp>
      <p:graphicFrame>
        <p:nvGraphicFramePr>
          <p:cNvPr id="556" name="Google Shape;556;p22"/>
          <p:cNvGraphicFramePr/>
          <p:nvPr/>
        </p:nvGraphicFramePr>
        <p:xfrm>
          <a:off x="1761540" y="3154574"/>
          <a:ext cx="3000000" cy="3000000"/>
        </p:xfrm>
        <a:graphic>
          <a:graphicData uri="http://schemas.openxmlformats.org/drawingml/2006/table">
            <a:tbl>
              <a:tblPr>
                <a:noFill/>
                <a:tableStyleId>{1223B764-F223-4FCE-9519-C7F1BB71A7D2}</a:tableStyleId>
              </a:tblPr>
              <a:tblGrid>
                <a:gridCol w="805600"/>
                <a:gridCol w="2115875"/>
                <a:gridCol w="2519925"/>
              </a:tblGrid>
              <a:tr h="379025">
                <a:tc gridSpan="3">
                  <a:txBody>
                    <a:bodyPr/>
                    <a:lstStyle/>
                    <a:p>
                      <a:pPr indent="0" lvl="0" marL="0" marR="0" rtl="0" algn="l">
                        <a:lnSpc>
                          <a:spcPct val="100000"/>
                        </a:lnSpc>
                        <a:spcBef>
                          <a:spcPts val="0"/>
                        </a:spcBef>
                        <a:spcAft>
                          <a:spcPts val="0"/>
                        </a:spcAft>
                        <a:buNone/>
                      </a:pPr>
                      <a:r>
                        <a:rPr b="0" lang="en-US" sz="1400" u="none" cap="none" strike="noStrike">
                          <a:solidFill>
                            <a:srgbClr val="3F3F3F"/>
                          </a:solidFill>
                          <a:latin typeface="Arial"/>
                          <a:ea typeface="Arial"/>
                          <a:cs typeface="Arial"/>
                          <a:sym typeface="Arial"/>
                        </a:rPr>
                        <a:t>Vùng</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hMerge="1"/>
                <a:tc hMerge="1"/>
              </a:tr>
              <a:tr h="416425">
                <a:tc>
                  <a:txBody>
                    <a:bodyPr/>
                    <a:lstStyle/>
                    <a:p>
                      <a:pPr indent="0" lvl="0" marL="0" marR="0" rtl="0" algn="l">
                        <a:lnSpc>
                          <a:spcPct val="100000"/>
                        </a:lnSpc>
                        <a:spcBef>
                          <a:spcPts val="0"/>
                        </a:spcBef>
                        <a:spcAft>
                          <a:spcPts val="0"/>
                        </a:spcAft>
                        <a:buNone/>
                      </a:pPr>
                      <a:r>
                        <a:rPr b="0" lang="en-US" sz="1400" u="none" cap="none" strike="noStrike">
                          <a:solidFill>
                            <a:srgbClr val="3F3F3F"/>
                          </a:solidFill>
                          <a:highlight>
                            <a:srgbClr val="FFFF00"/>
                          </a:highlight>
                          <a:latin typeface="Arial"/>
                          <a:ea typeface="Arial"/>
                          <a:cs typeface="Arial"/>
                          <a:sym typeface="Arial"/>
                        </a:rPr>
                        <a:t>PK</a:t>
                      </a:r>
                      <a:endParaRPr b="0" sz="1400" u="none" cap="none" strike="noStrike">
                        <a:solidFill>
                          <a:srgbClr val="3F3F3F"/>
                        </a:solidFill>
                        <a:highlight>
                          <a:srgbClr val="FFFF00"/>
                        </a:highlight>
                        <a:latin typeface="Arial"/>
                        <a:ea typeface="Arial"/>
                        <a:cs typeface="Arial"/>
                        <a:sym typeface="Arial"/>
                      </a:endParaRPr>
                    </a:p>
                  </a:txBody>
                  <a:tcPr marT="72000" marB="72000" marR="211075" marL="21107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3F3F3F"/>
                        </a:buClr>
                        <a:buSzPts val="1400"/>
                        <a:buFont typeface="Arial"/>
                        <a:buNone/>
                      </a:pPr>
                      <a:r>
                        <a:rPr b="0" lang="en-US" sz="1400" u="none" cap="none" strike="noStrike">
                          <a:solidFill>
                            <a:srgbClr val="3F3F3F"/>
                          </a:solidFill>
                          <a:latin typeface="Arial"/>
                          <a:ea typeface="Arial"/>
                          <a:cs typeface="Arial"/>
                          <a:sym typeface="Arial"/>
                        </a:rPr>
                        <a:t>Region_id</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lang="en-US" sz="1400" u="none" cap="none" strike="noStrike">
                          <a:solidFill>
                            <a:srgbClr val="3F3F3F"/>
                          </a:solidFill>
                          <a:latin typeface="Arial"/>
                          <a:ea typeface="Arial"/>
                          <a:cs typeface="Arial"/>
                          <a:sym typeface="Arial"/>
                        </a:rPr>
                        <a:t>INTEGER</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416425">
                <a:tc>
                  <a:txBody>
                    <a:bodyPr/>
                    <a:lstStyle/>
                    <a:p>
                      <a:pPr indent="0" lvl="0" marL="0" marR="0" rtl="0" algn="l">
                        <a:lnSpc>
                          <a:spcPct val="100000"/>
                        </a:lnSpc>
                        <a:spcBef>
                          <a:spcPts val="0"/>
                        </a:spcBef>
                        <a:spcAft>
                          <a:spcPts val="0"/>
                        </a:spcAft>
                        <a:buNone/>
                      </a:pPr>
                      <a:r>
                        <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lang="en-US" sz="1400" u="none" cap="none" strike="noStrike">
                          <a:solidFill>
                            <a:srgbClr val="3F3F3F"/>
                          </a:solidFill>
                          <a:latin typeface="Arial"/>
                          <a:ea typeface="Arial"/>
                          <a:cs typeface="Arial"/>
                          <a:sym typeface="Arial"/>
                        </a:rPr>
                        <a:t>Region_name</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lang="en-US" sz="1400" u="none" cap="none" strike="noStrike">
                          <a:solidFill>
                            <a:srgbClr val="3F3F3F"/>
                          </a:solidFill>
                          <a:latin typeface="Arial"/>
                          <a:ea typeface="Arial"/>
                          <a:cs typeface="Arial"/>
                          <a:sym typeface="Arial"/>
                        </a:rPr>
                        <a:t>VARCHAR(30)</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416425">
                <a:tc>
                  <a:txBody>
                    <a:bodyPr/>
                    <a:lstStyle/>
                    <a:p>
                      <a:pPr indent="0" lvl="0" marL="0" marR="0" rtl="0" algn="l">
                        <a:lnSpc>
                          <a:spcPct val="100000"/>
                        </a:lnSpc>
                        <a:spcBef>
                          <a:spcPts val="0"/>
                        </a:spcBef>
                        <a:spcAft>
                          <a:spcPts val="0"/>
                        </a:spcAft>
                        <a:buNone/>
                      </a:pPr>
                      <a:r>
                        <a:rPr b="0" lang="en-US" sz="1400" u="none" cap="none" strike="noStrike">
                          <a:solidFill>
                            <a:srgbClr val="3F3F3F"/>
                          </a:solidFill>
                          <a:highlight>
                            <a:srgbClr val="FFFF00"/>
                          </a:highlight>
                          <a:latin typeface="Arial"/>
                          <a:ea typeface="Arial"/>
                          <a:cs typeface="Arial"/>
                          <a:sym typeface="Arial"/>
                        </a:rPr>
                        <a:t>FK</a:t>
                      </a:r>
                      <a:endParaRPr b="0" sz="1400" u="none" cap="none" strike="noStrike">
                        <a:solidFill>
                          <a:srgbClr val="3F3F3F"/>
                        </a:solidFill>
                        <a:highlight>
                          <a:srgbClr val="FFFF00"/>
                        </a:highlight>
                        <a:latin typeface="Arial"/>
                        <a:ea typeface="Arial"/>
                        <a:cs typeface="Arial"/>
                        <a:sym typeface="Arial"/>
                      </a:endParaRPr>
                    </a:p>
                  </a:txBody>
                  <a:tcPr marT="72000" marB="72000" marR="211075" marL="21107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lang="en-US" sz="1400" u="none" cap="none" strike="noStrike">
                          <a:solidFill>
                            <a:srgbClr val="3F3F3F"/>
                          </a:solidFill>
                          <a:latin typeface="Arial"/>
                          <a:ea typeface="Arial"/>
                          <a:cs typeface="Arial"/>
                          <a:sym typeface="Arial"/>
                        </a:rPr>
                        <a:t>Country_id</a:t>
                      </a:r>
                      <a:endParaRPr/>
                    </a:p>
                  </a:txBody>
                  <a:tcPr marT="72000" marB="72000" marR="211075" marL="21107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lang="en-US" sz="1400" u="none" cap="none" strike="noStrike">
                          <a:solidFill>
                            <a:srgbClr val="3F3F3F"/>
                          </a:solidFill>
                          <a:latin typeface="Arial"/>
                          <a:ea typeface="Arial"/>
                          <a:cs typeface="Arial"/>
                          <a:sym typeface="Arial"/>
                        </a:rPr>
                        <a:t>INTEGER</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416425">
                <a:tc>
                  <a:txBody>
                    <a:bodyPr/>
                    <a:lstStyle/>
                    <a:p>
                      <a:pPr indent="0" lvl="0" marL="0" marR="0" rtl="0" algn="l">
                        <a:lnSpc>
                          <a:spcPct val="100000"/>
                        </a:lnSpc>
                        <a:spcBef>
                          <a:spcPts val="0"/>
                        </a:spcBef>
                        <a:spcAft>
                          <a:spcPts val="0"/>
                        </a:spcAft>
                        <a:buNone/>
                      </a:pPr>
                      <a:r>
                        <a:rPr b="0" lang="en-US" sz="1400" u="none" cap="none" strike="noStrike">
                          <a:solidFill>
                            <a:srgbClr val="3F3F3F"/>
                          </a:solidFill>
                          <a:highlight>
                            <a:srgbClr val="FFFF00"/>
                          </a:highlight>
                          <a:latin typeface="Arial"/>
                          <a:ea typeface="Arial"/>
                          <a:cs typeface="Arial"/>
                          <a:sym typeface="Arial"/>
                        </a:rPr>
                        <a:t>FK</a:t>
                      </a:r>
                      <a:endParaRPr b="0" sz="1400" u="none" cap="none" strike="noStrike">
                        <a:solidFill>
                          <a:srgbClr val="3F3F3F"/>
                        </a:solidFill>
                        <a:highlight>
                          <a:srgbClr val="FFFF00"/>
                        </a:highlight>
                        <a:latin typeface="Arial"/>
                        <a:ea typeface="Arial"/>
                        <a:cs typeface="Arial"/>
                        <a:sym typeface="Arial"/>
                      </a:endParaRPr>
                    </a:p>
                  </a:txBody>
                  <a:tcPr marT="72000" marB="72000" marR="211075" marL="21107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lang="en-US" sz="1400" u="none" cap="none" strike="noStrike">
                          <a:solidFill>
                            <a:srgbClr val="3F3F3F"/>
                          </a:solidFill>
                          <a:latin typeface="Arial"/>
                          <a:ea typeface="Arial"/>
                          <a:cs typeface="Arial"/>
                          <a:sym typeface="Arial"/>
                        </a:rPr>
                        <a:t>Continent_id </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rPr b="0" lang="en-US" sz="1400" u="none" cap="none" strike="noStrike">
                          <a:solidFill>
                            <a:srgbClr val="3F3F3F"/>
                          </a:solidFill>
                          <a:latin typeface="Arial"/>
                          <a:ea typeface="Arial"/>
                          <a:cs typeface="Arial"/>
                          <a:sym typeface="Arial"/>
                        </a:rPr>
                        <a:t>INTEGER</a:t>
                      </a:r>
                      <a:endParaRPr b="0" sz="1400" u="none" cap="none" strike="noStrike">
                        <a:solidFill>
                          <a:srgbClr val="3F3F3F"/>
                        </a:solidFill>
                        <a:latin typeface="Arial"/>
                        <a:ea typeface="Arial"/>
                        <a:cs typeface="Arial"/>
                        <a:sym typeface="Arial"/>
                      </a:endParaRPr>
                    </a:p>
                  </a:txBody>
                  <a:tcPr marT="72000" marB="72000" marR="211075" marL="21107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557" name="Google Shape;557;p22"/>
          <p:cNvSpPr/>
          <p:nvPr/>
        </p:nvSpPr>
        <p:spPr>
          <a:xfrm>
            <a:off x="710214" y="3947538"/>
            <a:ext cx="686099" cy="410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Khóa</a:t>
            </a:r>
            <a:endParaRPr sz="1600">
              <a:solidFill>
                <a:srgbClr val="1F45BC"/>
              </a:solidFill>
              <a:latin typeface="Arial"/>
              <a:ea typeface="Arial"/>
              <a:cs typeface="Arial"/>
              <a:sym typeface="Arial"/>
            </a:endParaRPr>
          </a:p>
        </p:txBody>
      </p:sp>
      <p:cxnSp>
        <p:nvCxnSpPr>
          <p:cNvPr id="558" name="Google Shape;558;p22"/>
          <p:cNvCxnSpPr>
            <a:endCxn id="557" idx="0"/>
          </p:cNvCxnSpPr>
          <p:nvPr/>
        </p:nvCxnSpPr>
        <p:spPr>
          <a:xfrm flipH="1">
            <a:off x="1053263" y="3717738"/>
            <a:ext cx="708300" cy="229800"/>
          </a:xfrm>
          <a:prstGeom prst="bentConnector2">
            <a:avLst/>
          </a:prstGeom>
          <a:noFill/>
          <a:ln cap="flat" cmpd="sng" w="9525">
            <a:solidFill>
              <a:srgbClr val="193EB0"/>
            </a:solidFill>
            <a:prstDash val="solid"/>
            <a:miter lim="800000"/>
            <a:headEnd len="med" w="med" type="oval"/>
            <a:tailEnd len="sm" w="sm" type="none"/>
          </a:ln>
        </p:spPr>
      </p:cxnSp>
      <p:cxnSp>
        <p:nvCxnSpPr>
          <p:cNvPr id="559" name="Google Shape;559;p22"/>
          <p:cNvCxnSpPr>
            <a:stCxn id="557" idx="2"/>
          </p:cNvCxnSpPr>
          <p:nvPr/>
        </p:nvCxnSpPr>
        <p:spPr>
          <a:xfrm flipH="1" rot="-5400000">
            <a:off x="1289814" y="4121588"/>
            <a:ext cx="235200" cy="708300"/>
          </a:xfrm>
          <a:prstGeom prst="bentConnector2">
            <a:avLst/>
          </a:prstGeom>
          <a:noFill/>
          <a:ln cap="flat" cmpd="sng" w="9525">
            <a:solidFill>
              <a:srgbClr val="193EB0"/>
            </a:solidFill>
            <a:prstDash val="solid"/>
            <a:miter lim="800000"/>
            <a:headEnd len="sm" w="sm" type="none"/>
            <a:tailEnd len="med" w="med" type="oval"/>
          </a:ln>
        </p:spPr>
      </p:cxnSp>
      <p:cxnSp>
        <p:nvCxnSpPr>
          <p:cNvPr id="560" name="Google Shape;560;p22"/>
          <p:cNvCxnSpPr>
            <a:stCxn id="557" idx="2"/>
          </p:cNvCxnSpPr>
          <p:nvPr/>
        </p:nvCxnSpPr>
        <p:spPr>
          <a:xfrm flipH="1" rot="-5400000">
            <a:off x="1078914" y="4332488"/>
            <a:ext cx="660300" cy="711600"/>
          </a:xfrm>
          <a:prstGeom prst="bentConnector2">
            <a:avLst/>
          </a:prstGeom>
          <a:noFill/>
          <a:ln cap="flat" cmpd="sng" w="9525">
            <a:solidFill>
              <a:srgbClr val="193EB0"/>
            </a:solidFill>
            <a:prstDash val="solid"/>
            <a:miter lim="800000"/>
            <a:headEnd len="sm" w="sm" type="none"/>
            <a:tailEnd len="med" w="med" type="oval"/>
          </a:ln>
        </p:spPr>
      </p:cxn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6" name="Shape 3686"/>
        <p:cNvGrpSpPr/>
        <p:nvPr/>
      </p:nvGrpSpPr>
      <p:grpSpPr>
        <a:xfrm>
          <a:off x="0" y="0"/>
          <a:ext cx="0" cy="0"/>
          <a:chOff x="0" y="0"/>
          <a:chExt cx="0" cy="0"/>
        </a:xfrm>
      </p:grpSpPr>
      <p:sp>
        <p:nvSpPr>
          <p:cNvPr id="3687" name="Google Shape;3687;p22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3688" name="Google Shape;3688;p220"/>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[Lab7]</a:t>
            </a:r>
            <a:endParaRPr/>
          </a:p>
          <a:p>
            <a:pPr indent="0" lvl="0" marL="0" rtl="0" algn="l">
              <a:lnSpc>
                <a:spcPct val="100000"/>
              </a:lnSpc>
              <a:spcBef>
                <a:spcPts val="0"/>
              </a:spcBef>
              <a:spcAft>
                <a:spcPts val="0"/>
              </a:spcAft>
              <a:buClr>
                <a:srgbClr val="131313"/>
              </a:buClr>
              <a:buSzPts val="2800"/>
              <a:buNone/>
            </a:pPr>
            <a:r>
              <a:rPr lang="en-US" sz="2800"/>
              <a:t>Xử lý bảng phân vùng cho hiệu suất</a:t>
            </a:r>
            <a:endParaRPr sz="2800"/>
          </a:p>
        </p:txBody>
      </p:sp>
      <p:sp>
        <p:nvSpPr>
          <p:cNvPr id="3689" name="Google Shape;3689;p22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grpSp>
        <p:nvGrpSpPr>
          <p:cNvPr id="3690" name="Google Shape;3690;p220"/>
          <p:cNvGrpSpPr/>
          <p:nvPr/>
        </p:nvGrpSpPr>
        <p:grpSpPr>
          <a:xfrm>
            <a:off x="6107364" y="2643200"/>
            <a:ext cx="3152299" cy="3546161"/>
            <a:chOff x="4401919" y="2167994"/>
            <a:chExt cx="3437990" cy="3962229"/>
          </a:xfrm>
        </p:grpSpPr>
        <p:grpSp>
          <p:nvGrpSpPr>
            <p:cNvPr id="3691" name="Google Shape;3691;p220"/>
            <p:cNvGrpSpPr/>
            <p:nvPr/>
          </p:nvGrpSpPr>
          <p:grpSpPr>
            <a:xfrm>
              <a:off x="4401919" y="2167994"/>
              <a:ext cx="3437990" cy="3962229"/>
              <a:chOff x="4401919" y="2167994"/>
              <a:chExt cx="3437990" cy="3962229"/>
            </a:xfrm>
          </p:grpSpPr>
          <p:grpSp>
            <p:nvGrpSpPr>
              <p:cNvPr id="3692" name="Google Shape;3692;p220"/>
              <p:cNvGrpSpPr/>
              <p:nvPr/>
            </p:nvGrpSpPr>
            <p:grpSpPr>
              <a:xfrm>
                <a:off x="4641130" y="2383352"/>
                <a:ext cx="2969068" cy="3746871"/>
                <a:chOff x="4641130" y="2383352"/>
                <a:chExt cx="2969068" cy="3746871"/>
              </a:xfrm>
            </p:grpSpPr>
            <p:sp>
              <p:nvSpPr>
                <p:cNvPr id="3693" name="Google Shape;3693;p220"/>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694" name="Google Shape;3694;p220"/>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3695" name="Google Shape;3695;p220"/>
              <p:cNvGrpSpPr/>
              <p:nvPr/>
            </p:nvGrpSpPr>
            <p:grpSpPr>
              <a:xfrm>
                <a:off x="4420634" y="3215388"/>
                <a:ext cx="478421" cy="478421"/>
                <a:chOff x="4119360" y="4255504"/>
                <a:chExt cx="478421" cy="478421"/>
              </a:xfrm>
            </p:grpSpPr>
            <p:sp>
              <p:nvSpPr>
                <p:cNvPr id="3696" name="Google Shape;3696;p220"/>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697" name="Google Shape;3697;p220"/>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3698" name="Google Shape;3698;p220"/>
              <p:cNvGrpSpPr/>
              <p:nvPr/>
            </p:nvGrpSpPr>
            <p:grpSpPr>
              <a:xfrm>
                <a:off x="4401919" y="3767007"/>
                <a:ext cx="478421" cy="478421"/>
                <a:chOff x="4466311" y="3598005"/>
                <a:chExt cx="478421" cy="478421"/>
              </a:xfrm>
            </p:grpSpPr>
            <p:sp>
              <p:nvSpPr>
                <p:cNvPr id="3699" name="Google Shape;3699;p220"/>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3700" name="Google Shape;3700;p220"/>
                <p:cNvGrpSpPr/>
                <p:nvPr/>
              </p:nvGrpSpPr>
              <p:grpSpPr>
                <a:xfrm>
                  <a:off x="4556408" y="3722669"/>
                  <a:ext cx="311620" cy="219568"/>
                  <a:chOff x="4550446" y="3712368"/>
                  <a:chExt cx="311620" cy="219568"/>
                </a:xfrm>
              </p:grpSpPr>
              <p:pic>
                <p:nvPicPr>
                  <p:cNvPr id="3701" name="Google Shape;3701;p220"/>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3702" name="Google Shape;3702;p220"/>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3703" name="Google Shape;3703;p220"/>
              <p:cNvGrpSpPr/>
              <p:nvPr/>
            </p:nvGrpSpPr>
            <p:grpSpPr>
              <a:xfrm>
                <a:off x="4656757" y="2730802"/>
                <a:ext cx="478421" cy="478421"/>
                <a:chOff x="5779974" y="3346111"/>
                <a:chExt cx="478421" cy="478421"/>
              </a:xfrm>
            </p:grpSpPr>
            <p:sp>
              <p:nvSpPr>
                <p:cNvPr id="3704" name="Google Shape;3704;p220"/>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05" name="Google Shape;3705;p220"/>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3706" name="Google Shape;3706;p220"/>
              <p:cNvGrpSpPr/>
              <p:nvPr/>
            </p:nvGrpSpPr>
            <p:grpSpPr>
              <a:xfrm>
                <a:off x="7040382" y="2725220"/>
                <a:ext cx="478421" cy="478421"/>
                <a:chOff x="6653952" y="3105086"/>
                <a:chExt cx="478421" cy="478421"/>
              </a:xfrm>
            </p:grpSpPr>
            <p:sp>
              <p:nvSpPr>
                <p:cNvPr id="3707" name="Google Shape;3707;p220"/>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08" name="Google Shape;3708;p220"/>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3709" name="Google Shape;3709;p220"/>
              <p:cNvGrpSpPr/>
              <p:nvPr/>
            </p:nvGrpSpPr>
            <p:grpSpPr>
              <a:xfrm>
                <a:off x="7214808" y="4305262"/>
                <a:ext cx="478421" cy="478421"/>
                <a:chOff x="6939282" y="3583507"/>
                <a:chExt cx="478421" cy="478421"/>
              </a:xfrm>
            </p:grpSpPr>
            <p:sp>
              <p:nvSpPr>
                <p:cNvPr id="3710" name="Google Shape;3710;p220"/>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11" name="Google Shape;3711;p220"/>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3712" name="Google Shape;3712;p220"/>
              <p:cNvGrpSpPr/>
              <p:nvPr/>
            </p:nvGrpSpPr>
            <p:grpSpPr>
              <a:xfrm>
                <a:off x="5052593" y="2375387"/>
                <a:ext cx="478421" cy="478421"/>
                <a:chOff x="4903300" y="2692339"/>
                <a:chExt cx="478421" cy="478421"/>
              </a:xfrm>
            </p:grpSpPr>
            <p:sp>
              <p:nvSpPr>
                <p:cNvPr id="3713" name="Google Shape;3713;p220"/>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14" name="Google Shape;3714;p220"/>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3715" name="Google Shape;3715;p220"/>
              <p:cNvGrpSpPr/>
              <p:nvPr/>
            </p:nvGrpSpPr>
            <p:grpSpPr>
              <a:xfrm>
                <a:off x="5557339" y="2167994"/>
                <a:ext cx="1018218" cy="478422"/>
                <a:chOff x="5546651" y="2194994"/>
                <a:chExt cx="1018218" cy="478422"/>
              </a:xfrm>
            </p:grpSpPr>
            <p:grpSp>
              <p:nvGrpSpPr>
                <p:cNvPr id="3716" name="Google Shape;3716;p220"/>
                <p:cNvGrpSpPr/>
                <p:nvPr/>
              </p:nvGrpSpPr>
              <p:grpSpPr>
                <a:xfrm>
                  <a:off x="6086448" y="2194994"/>
                  <a:ext cx="478421" cy="478421"/>
                  <a:chOff x="5724126" y="3483458"/>
                  <a:chExt cx="478421" cy="478421"/>
                </a:xfrm>
              </p:grpSpPr>
              <p:sp>
                <p:nvSpPr>
                  <p:cNvPr id="3717" name="Google Shape;3717;p220"/>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18" name="Google Shape;3718;p220"/>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3719" name="Google Shape;3719;p220"/>
                <p:cNvGrpSpPr/>
                <p:nvPr/>
              </p:nvGrpSpPr>
              <p:grpSpPr>
                <a:xfrm>
                  <a:off x="5546651" y="2194995"/>
                  <a:ext cx="478421" cy="478421"/>
                  <a:chOff x="5381721" y="2534589"/>
                  <a:chExt cx="478421" cy="478421"/>
                </a:xfrm>
              </p:grpSpPr>
              <p:sp>
                <p:nvSpPr>
                  <p:cNvPr id="3720" name="Google Shape;3720;p220"/>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21" name="Google Shape;3721;p220"/>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3722" name="Google Shape;3722;p220"/>
              <p:cNvGrpSpPr/>
              <p:nvPr/>
            </p:nvGrpSpPr>
            <p:grpSpPr>
              <a:xfrm>
                <a:off x="6617712" y="2373853"/>
                <a:ext cx="478421" cy="478421"/>
                <a:chOff x="6346155" y="2692338"/>
                <a:chExt cx="478421" cy="478421"/>
              </a:xfrm>
            </p:grpSpPr>
            <p:sp>
              <p:nvSpPr>
                <p:cNvPr id="3723" name="Google Shape;3723;p220"/>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24" name="Google Shape;3724;p220"/>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3725" name="Google Shape;3725;p220"/>
              <p:cNvGrpSpPr/>
              <p:nvPr/>
            </p:nvGrpSpPr>
            <p:grpSpPr>
              <a:xfrm>
                <a:off x="7361488" y="3771502"/>
                <a:ext cx="478421" cy="478421"/>
                <a:chOff x="6930239" y="4605839"/>
                <a:chExt cx="478421" cy="478421"/>
              </a:xfrm>
            </p:grpSpPr>
            <p:sp>
              <p:nvSpPr>
                <p:cNvPr id="3726" name="Google Shape;3726;p220"/>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27" name="Google Shape;3727;p220"/>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3728" name="Google Shape;3728;p220"/>
              <p:cNvGrpSpPr/>
              <p:nvPr/>
            </p:nvGrpSpPr>
            <p:grpSpPr>
              <a:xfrm>
                <a:off x="6799004" y="4732022"/>
                <a:ext cx="478421" cy="478421"/>
                <a:chOff x="6716684" y="5103232"/>
                <a:chExt cx="478421" cy="478421"/>
              </a:xfrm>
            </p:grpSpPr>
            <p:sp>
              <p:nvSpPr>
                <p:cNvPr id="3729" name="Google Shape;3729;p220"/>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30" name="Google Shape;3730;p220"/>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3731" name="Google Shape;3731;p220"/>
              <p:cNvGrpSpPr/>
              <p:nvPr/>
            </p:nvGrpSpPr>
            <p:grpSpPr>
              <a:xfrm>
                <a:off x="7312778" y="3209223"/>
                <a:ext cx="478421" cy="478421"/>
                <a:chOff x="7063894" y="3536553"/>
                <a:chExt cx="478421" cy="478421"/>
              </a:xfrm>
            </p:grpSpPr>
            <p:sp>
              <p:nvSpPr>
                <p:cNvPr id="3732" name="Google Shape;3732;p220"/>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33" name="Google Shape;3733;p220"/>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3734" name="Google Shape;3734;p220"/>
              <p:cNvGrpSpPr/>
              <p:nvPr/>
            </p:nvGrpSpPr>
            <p:grpSpPr>
              <a:xfrm>
                <a:off x="4558099" y="4323978"/>
                <a:ext cx="478421" cy="478421"/>
                <a:chOff x="4839474" y="4392074"/>
                <a:chExt cx="478421" cy="478421"/>
              </a:xfrm>
            </p:grpSpPr>
            <p:sp>
              <p:nvSpPr>
                <p:cNvPr id="3735" name="Google Shape;3735;p220"/>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36" name="Google Shape;3736;p220"/>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3737" name="Google Shape;3737;p220"/>
              <p:cNvGrpSpPr/>
              <p:nvPr/>
            </p:nvGrpSpPr>
            <p:grpSpPr>
              <a:xfrm>
                <a:off x="4988332" y="4732022"/>
                <a:ext cx="478421" cy="478421"/>
                <a:chOff x="4980019" y="4733181"/>
                <a:chExt cx="478421" cy="478421"/>
              </a:xfrm>
            </p:grpSpPr>
            <p:sp>
              <p:nvSpPr>
                <p:cNvPr id="3738" name="Google Shape;3738;p220"/>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39" name="Google Shape;3739;p220"/>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3740" name="Google Shape;3740;p220"/>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5" name="Shape 3745"/>
        <p:cNvGrpSpPr/>
        <p:nvPr/>
      </p:nvGrpSpPr>
      <p:grpSpPr>
        <a:xfrm>
          <a:off x="0" y="0"/>
          <a:ext cx="0" cy="0"/>
          <a:chOff x="0" y="0"/>
          <a:chExt cx="0" cy="0"/>
        </a:xfrm>
      </p:grpSpPr>
      <p:sp>
        <p:nvSpPr>
          <p:cNvPr id="3746" name="Google Shape;3746;p22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3747" name="Google Shape;3747;p221"/>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[Lab8]</a:t>
            </a:r>
            <a:endParaRPr/>
          </a:p>
          <a:p>
            <a:pPr indent="0" lvl="0" marL="0" rtl="0" algn="l">
              <a:lnSpc>
                <a:spcPct val="100000"/>
              </a:lnSpc>
              <a:spcBef>
                <a:spcPts val="0"/>
              </a:spcBef>
              <a:spcAft>
                <a:spcPts val="0"/>
              </a:spcAft>
              <a:buClr>
                <a:srgbClr val="131313"/>
              </a:buClr>
              <a:buSzPts val="2800"/>
              <a:buNone/>
            </a:pPr>
            <a:r>
              <a:rPr lang="en-US" sz="2800"/>
              <a:t>Làm việc với kiểu dữ liệu phức tạp</a:t>
            </a:r>
            <a:endParaRPr sz="2800"/>
          </a:p>
        </p:txBody>
      </p:sp>
      <p:sp>
        <p:nvSpPr>
          <p:cNvPr id="3748" name="Google Shape;3748;p2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grpSp>
        <p:nvGrpSpPr>
          <p:cNvPr id="3749" name="Google Shape;3749;p221"/>
          <p:cNvGrpSpPr/>
          <p:nvPr/>
        </p:nvGrpSpPr>
        <p:grpSpPr>
          <a:xfrm>
            <a:off x="6107364" y="2643200"/>
            <a:ext cx="3152299" cy="3546161"/>
            <a:chOff x="4401919" y="2167994"/>
            <a:chExt cx="3437990" cy="3962229"/>
          </a:xfrm>
        </p:grpSpPr>
        <p:grpSp>
          <p:nvGrpSpPr>
            <p:cNvPr id="3750" name="Google Shape;3750;p221"/>
            <p:cNvGrpSpPr/>
            <p:nvPr/>
          </p:nvGrpSpPr>
          <p:grpSpPr>
            <a:xfrm>
              <a:off x="4401919" y="2167994"/>
              <a:ext cx="3437990" cy="3962229"/>
              <a:chOff x="4401919" y="2167994"/>
              <a:chExt cx="3437990" cy="3962229"/>
            </a:xfrm>
          </p:grpSpPr>
          <p:grpSp>
            <p:nvGrpSpPr>
              <p:cNvPr id="3751" name="Google Shape;3751;p221"/>
              <p:cNvGrpSpPr/>
              <p:nvPr/>
            </p:nvGrpSpPr>
            <p:grpSpPr>
              <a:xfrm>
                <a:off x="4641130" y="2383352"/>
                <a:ext cx="2969068" cy="3746871"/>
                <a:chOff x="4641130" y="2383352"/>
                <a:chExt cx="2969068" cy="3746871"/>
              </a:xfrm>
            </p:grpSpPr>
            <p:sp>
              <p:nvSpPr>
                <p:cNvPr id="3752" name="Google Shape;3752;p221"/>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53" name="Google Shape;3753;p221"/>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3754" name="Google Shape;3754;p221"/>
              <p:cNvGrpSpPr/>
              <p:nvPr/>
            </p:nvGrpSpPr>
            <p:grpSpPr>
              <a:xfrm>
                <a:off x="4420634" y="3215388"/>
                <a:ext cx="478421" cy="478421"/>
                <a:chOff x="4119360" y="4255504"/>
                <a:chExt cx="478421" cy="478421"/>
              </a:xfrm>
            </p:grpSpPr>
            <p:sp>
              <p:nvSpPr>
                <p:cNvPr id="3755" name="Google Shape;3755;p221"/>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56" name="Google Shape;3756;p221"/>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3757" name="Google Shape;3757;p221"/>
              <p:cNvGrpSpPr/>
              <p:nvPr/>
            </p:nvGrpSpPr>
            <p:grpSpPr>
              <a:xfrm>
                <a:off x="4401919" y="3767007"/>
                <a:ext cx="478421" cy="478421"/>
                <a:chOff x="4466311" y="3598005"/>
                <a:chExt cx="478421" cy="478421"/>
              </a:xfrm>
            </p:grpSpPr>
            <p:sp>
              <p:nvSpPr>
                <p:cNvPr id="3758" name="Google Shape;3758;p221"/>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3759" name="Google Shape;3759;p221"/>
                <p:cNvGrpSpPr/>
                <p:nvPr/>
              </p:nvGrpSpPr>
              <p:grpSpPr>
                <a:xfrm>
                  <a:off x="4556408" y="3722669"/>
                  <a:ext cx="311620" cy="219568"/>
                  <a:chOff x="4550446" y="3712368"/>
                  <a:chExt cx="311620" cy="219568"/>
                </a:xfrm>
              </p:grpSpPr>
              <p:pic>
                <p:nvPicPr>
                  <p:cNvPr id="3760" name="Google Shape;3760;p221"/>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3761" name="Google Shape;3761;p221"/>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3762" name="Google Shape;3762;p221"/>
              <p:cNvGrpSpPr/>
              <p:nvPr/>
            </p:nvGrpSpPr>
            <p:grpSpPr>
              <a:xfrm>
                <a:off x="4656757" y="2730802"/>
                <a:ext cx="478421" cy="478421"/>
                <a:chOff x="5779974" y="3346111"/>
                <a:chExt cx="478421" cy="478421"/>
              </a:xfrm>
            </p:grpSpPr>
            <p:sp>
              <p:nvSpPr>
                <p:cNvPr id="3763" name="Google Shape;3763;p221"/>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64" name="Google Shape;3764;p221"/>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3765" name="Google Shape;3765;p221"/>
              <p:cNvGrpSpPr/>
              <p:nvPr/>
            </p:nvGrpSpPr>
            <p:grpSpPr>
              <a:xfrm>
                <a:off x="7040382" y="2725220"/>
                <a:ext cx="478421" cy="478421"/>
                <a:chOff x="6653952" y="3105086"/>
                <a:chExt cx="478421" cy="478421"/>
              </a:xfrm>
            </p:grpSpPr>
            <p:sp>
              <p:nvSpPr>
                <p:cNvPr id="3766" name="Google Shape;3766;p221"/>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67" name="Google Shape;3767;p221"/>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3768" name="Google Shape;3768;p221"/>
              <p:cNvGrpSpPr/>
              <p:nvPr/>
            </p:nvGrpSpPr>
            <p:grpSpPr>
              <a:xfrm>
                <a:off x="7214808" y="4305262"/>
                <a:ext cx="478421" cy="478421"/>
                <a:chOff x="6939282" y="3583507"/>
                <a:chExt cx="478421" cy="478421"/>
              </a:xfrm>
            </p:grpSpPr>
            <p:sp>
              <p:nvSpPr>
                <p:cNvPr id="3769" name="Google Shape;3769;p221"/>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70" name="Google Shape;3770;p221"/>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3771" name="Google Shape;3771;p221"/>
              <p:cNvGrpSpPr/>
              <p:nvPr/>
            </p:nvGrpSpPr>
            <p:grpSpPr>
              <a:xfrm>
                <a:off x="5052593" y="2375387"/>
                <a:ext cx="478421" cy="478421"/>
                <a:chOff x="4903300" y="2692339"/>
                <a:chExt cx="478421" cy="478421"/>
              </a:xfrm>
            </p:grpSpPr>
            <p:sp>
              <p:nvSpPr>
                <p:cNvPr id="3772" name="Google Shape;3772;p221"/>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73" name="Google Shape;3773;p221"/>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3774" name="Google Shape;3774;p221"/>
              <p:cNvGrpSpPr/>
              <p:nvPr/>
            </p:nvGrpSpPr>
            <p:grpSpPr>
              <a:xfrm>
                <a:off x="5557339" y="2167994"/>
                <a:ext cx="1018218" cy="478422"/>
                <a:chOff x="5546651" y="2194994"/>
                <a:chExt cx="1018218" cy="478422"/>
              </a:xfrm>
            </p:grpSpPr>
            <p:grpSp>
              <p:nvGrpSpPr>
                <p:cNvPr id="3775" name="Google Shape;3775;p221"/>
                <p:cNvGrpSpPr/>
                <p:nvPr/>
              </p:nvGrpSpPr>
              <p:grpSpPr>
                <a:xfrm>
                  <a:off x="6086448" y="2194994"/>
                  <a:ext cx="478421" cy="478421"/>
                  <a:chOff x="5724126" y="3483458"/>
                  <a:chExt cx="478421" cy="478421"/>
                </a:xfrm>
              </p:grpSpPr>
              <p:sp>
                <p:nvSpPr>
                  <p:cNvPr id="3776" name="Google Shape;3776;p221"/>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77" name="Google Shape;3777;p221"/>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3778" name="Google Shape;3778;p221"/>
                <p:cNvGrpSpPr/>
                <p:nvPr/>
              </p:nvGrpSpPr>
              <p:grpSpPr>
                <a:xfrm>
                  <a:off x="5546651" y="2194995"/>
                  <a:ext cx="478421" cy="478421"/>
                  <a:chOff x="5381721" y="2534589"/>
                  <a:chExt cx="478421" cy="478421"/>
                </a:xfrm>
              </p:grpSpPr>
              <p:sp>
                <p:nvSpPr>
                  <p:cNvPr id="3779" name="Google Shape;3779;p221"/>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80" name="Google Shape;3780;p221"/>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3781" name="Google Shape;3781;p221"/>
              <p:cNvGrpSpPr/>
              <p:nvPr/>
            </p:nvGrpSpPr>
            <p:grpSpPr>
              <a:xfrm>
                <a:off x="6617712" y="2373853"/>
                <a:ext cx="478421" cy="478421"/>
                <a:chOff x="6346155" y="2692338"/>
                <a:chExt cx="478421" cy="478421"/>
              </a:xfrm>
            </p:grpSpPr>
            <p:sp>
              <p:nvSpPr>
                <p:cNvPr id="3782" name="Google Shape;3782;p221"/>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83" name="Google Shape;3783;p221"/>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3784" name="Google Shape;3784;p221"/>
              <p:cNvGrpSpPr/>
              <p:nvPr/>
            </p:nvGrpSpPr>
            <p:grpSpPr>
              <a:xfrm>
                <a:off x="7361488" y="3771502"/>
                <a:ext cx="478421" cy="478421"/>
                <a:chOff x="6930239" y="4605839"/>
                <a:chExt cx="478421" cy="478421"/>
              </a:xfrm>
            </p:grpSpPr>
            <p:sp>
              <p:nvSpPr>
                <p:cNvPr id="3785" name="Google Shape;3785;p221"/>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86" name="Google Shape;3786;p221"/>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3787" name="Google Shape;3787;p221"/>
              <p:cNvGrpSpPr/>
              <p:nvPr/>
            </p:nvGrpSpPr>
            <p:grpSpPr>
              <a:xfrm>
                <a:off x="6799004" y="4732022"/>
                <a:ext cx="478421" cy="478421"/>
                <a:chOff x="6716684" y="5103232"/>
                <a:chExt cx="478421" cy="478421"/>
              </a:xfrm>
            </p:grpSpPr>
            <p:sp>
              <p:nvSpPr>
                <p:cNvPr id="3788" name="Google Shape;3788;p221"/>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89" name="Google Shape;3789;p221"/>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3790" name="Google Shape;3790;p221"/>
              <p:cNvGrpSpPr/>
              <p:nvPr/>
            </p:nvGrpSpPr>
            <p:grpSpPr>
              <a:xfrm>
                <a:off x="7312778" y="3209223"/>
                <a:ext cx="478421" cy="478421"/>
                <a:chOff x="7063894" y="3536553"/>
                <a:chExt cx="478421" cy="478421"/>
              </a:xfrm>
            </p:grpSpPr>
            <p:sp>
              <p:nvSpPr>
                <p:cNvPr id="3791" name="Google Shape;3791;p221"/>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92" name="Google Shape;3792;p221"/>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3793" name="Google Shape;3793;p221"/>
              <p:cNvGrpSpPr/>
              <p:nvPr/>
            </p:nvGrpSpPr>
            <p:grpSpPr>
              <a:xfrm>
                <a:off x="4558099" y="4323978"/>
                <a:ext cx="478421" cy="478421"/>
                <a:chOff x="4839474" y="4392074"/>
                <a:chExt cx="478421" cy="478421"/>
              </a:xfrm>
            </p:grpSpPr>
            <p:sp>
              <p:nvSpPr>
                <p:cNvPr id="3794" name="Google Shape;3794;p221"/>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95" name="Google Shape;3795;p221"/>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3796" name="Google Shape;3796;p221"/>
              <p:cNvGrpSpPr/>
              <p:nvPr/>
            </p:nvGrpSpPr>
            <p:grpSpPr>
              <a:xfrm>
                <a:off x="4988332" y="4732022"/>
                <a:ext cx="478421" cy="478421"/>
                <a:chOff x="4980019" y="4733181"/>
                <a:chExt cx="478421" cy="478421"/>
              </a:xfrm>
            </p:grpSpPr>
            <p:sp>
              <p:nvSpPr>
                <p:cNvPr id="3797" name="Google Shape;3797;p221"/>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798" name="Google Shape;3798;p221"/>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3799" name="Google Shape;3799;p221"/>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4" name="Shape 3804"/>
        <p:cNvGrpSpPr/>
        <p:nvPr/>
      </p:nvGrpSpPr>
      <p:grpSpPr>
        <a:xfrm>
          <a:off x="0" y="0"/>
          <a:ext cx="0" cy="0"/>
          <a:chOff x="0" y="0"/>
          <a:chExt cx="0" cy="0"/>
        </a:xfrm>
      </p:grpSpPr>
      <p:sp>
        <p:nvSpPr>
          <p:cNvPr id="3805" name="Google Shape;3805;p22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3806" name="Google Shape;3806;p222"/>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[Lab9]</a:t>
            </a:r>
            <a:endParaRPr/>
          </a:p>
          <a:p>
            <a:pPr indent="0" lvl="0" marL="0" rtl="0" algn="l">
              <a:lnSpc>
                <a:spcPct val="100000"/>
              </a:lnSpc>
              <a:spcBef>
                <a:spcPts val="0"/>
              </a:spcBef>
              <a:spcAft>
                <a:spcPts val="0"/>
              </a:spcAft>
              <a:buClr>
                <a:srgbClr val="131313"/>
              </a:buClr>
              <a:buSzPts val="2800"/>
              <a:buNone/>
            </a:pPr>
            <a:r>
              <a:rPr lang="en-US" sz="2800"/>
              <a:t>Truy vấn phức tạp</a:t>
            </a:r>
            <a:endParaRPr sz="2800"/>
          </a:p>
        </p:txBody>
      </p:sp>
      <p:sp>
        <p:nvSpPr>
          <p:cNvPr id="3807" name="Google Shape;3807;p2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03</a:t>
            </a:r>
            <a:endParaRPr/>
          </a:p>
        </p:txBody>
      </p:sp>
      <p:grpSp>
        <p:nvGrpSpPr>
          <p:cNvPr id="3808" name="Google Shape;3808;p222"/>
          <p:cNvGrpSpPr/>
          <p:nvPr/>
        </p:nvGrpSpPr>
        <p:grpSpPr>
          <a:xfrm>
            <a:off x="6107364" y="2643200"/>
            <a:ext cx="3152299" cy="3546161"/>
            <a:chOff x="4401919" y="2167994"/>
            <a:chExt cx="3437990" cy="3962229"/>
          </a:xfrm>
        </p:grpSpPr>
        <p:grpSp>
          <p:nvGrpSpPr>
            <p:cNvPr id="3809" name="Google Shape;3809;p222"/>
            <p:cNvGrpSpPr/>
            <p:nvPr/>
          </p:nvGrpSpPr>
          <p:grpSpPr>
            <a:xfrm>
              <a:off x="4401919" y="2167994"/>
              <a:ext cx="3437990" cy="3962229"/>
              <a:chOff x="4401919" y="2167994"/>
              <a:chExt cx="3437990" cy="3962229"/>
            </a:xfrm>
          </p:grpSpPr>
          <p:grpSp>
            <p:nvGrpSpPr>
              <p:cNvPr id="3810" name="Google Shape;3810;p222"/>
              <p:cNvGrpSpPr/>
              <p:nvPr/>
            </p:nvGrpSpPr>
            <p:grpSpPr>
              <a:xfrm>
                <a:off x="4641130" y="2383352"/>
                <a:ext cx="2969068" cy="3746871"/>
                <a:chOff x="4641130" y="2383352"/>
                <a:chExt cx="2969068" cy="3746871"/>
              </a:xfrm>
            </p:grpSpPr>
            <p:sp>
              <p:nvSpPr>
                <p:cNvPr id="3811" name="Google Shape;3811;p222"/>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12" name="Google Shape;3812;p222"/>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3813" name="Google Shape;3813;p222"/>
              <p:cNvGrpSpPr/>
              <p:nvPr/>
            </p:nvGrpSpPr>
            <p:grpSpPr>
              <a:xfrm>
                <a:off x="4420634" y="3215388"/>
                <a:ext cx="478421" cy="478421"/>
                <a:chOff x="4119360" y="4255504"/>
                <a:chExt cx="478421" cy="478421"/>
              </a:xfrm>
            </p:grpSpPr>
            <p:sp>
              <p:nvSpPr>
                <p:cNvPr id="3814" name="Google Shape;3814;p222"/>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15" name="Google Shape;3815;p222"/>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3816" name="Google Shape;3816;p222"/>
              <p:cNvGrpSpPr/>
              <p:nvPr/>
            </p:nvGrpSpPr>
            <p:grpSpPr>
              <a:xfrm>
                <a:off x="4401919" y="3767007"/>
                <a:ext cx="478421" cy="478421"/>
                <a:chOff x="4466311" y="3598005"/>
                <a:chExt cx="478421" cy="478421"/>
              </a:xfrm>
            </p:grpSpPr>
            <p:sp>
              <p:nvSpPr>
                <p:cNvPr id="3817" name="Google Shape;3817;p222"/>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3818" name="Google Shape;3818;p222"/>
                <p:cNvGrpSpPr/>
                <p:nvPr/>
              </p:nvGrpSpPr>
              <p:grpSpPr>
                <a:xfrm>
                  <a:off x="4556408" y="3722669"/>
                  <a:ext cx="311620" cy="219568"/>
                  <a:chOff x="4550446" y="3712368"/>
                  <a:chExt cx="311620" cy="219568"/>
                </a:xfrm>
              </p:grpSpPr>
              <p:pic>
                <p:nvPicPr>
                  <p:cNvPr id="3819" name="Google Shape;3819;p222"/>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3820" name="Google Shape;3820;p222"/>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3821" name="Google Shape;3821;p222"/>
              <p:cNvGrpSpPr/>
              <p:nvPr/>
            </p:nvGrpSpPr>
            <p:grpSpPr>
              <a:xfrm>
                <a:off x="4656757" y="2730802"/>
                <a:ext cx="478421" cy="478421"/>
                <a:chOff x="5779974" y="3346111"/>
                <a:chExt cx="478421" cy="478421"/>
              </a:xfrm>
            </p:grpSpPr>
            <p:sp>
              <p:nvSpPr>
                <p:cNvPr id="3822" name="Google Shape;3822;p222"/>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23" name="Google Shape;3823;p222"/>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3824" name="Google Shape;3824;p222"/>
              <p:cNvGrpSpPr/>
              <p:nvPr/>
            </p:nvGrpSpPr>
            <p:grpSpPr>
              <a:xfrm>
                <a:off x="7040382" y="2725220"/>
                <a:ext cx="478421" cy="478421"/>
                <a:chOff x="6653952" y="3105086"/>
                <a:chExt cx="478421" cy="478421"/>
              </a:xfrm>
            </p:grpSpPr>
            <p:sp>
              <p:nvSpPr>
                <p:cNvPr id="3825" name="Google Shape;3825;p222"/>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26" name="Google Shape;3826;p222"/>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3827" name="Google Shape;3827;p222"/>
              <p:cNvGrpSpPr/>
              <p:nvPr/>
            </p:nvGrpSpPr>
            <p:grpSpPr>
              <a:xfrm>
                <a:off x="7214808" y="4305262"/>
                <a:ext cx="478421" cy="478421"/>
                <a:chOff x="6939282" y="3583507"/>
                <a:chExt cx="478421" cy="478421"/>
              </a:xfrm>
            </p:grpSpPr>
            <p:sp>
              <p:nvSpPr>
                <p:cNvPr id="3828" name="Google Shape;3828;p222"/>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29" name="Google Shape;3829;p222"/>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3830" name="Google Shape;3830;p222"/>
              <p:cNvGrpSpPr/>
              <p:nvPr/>
            </p:nvGrpSpPr>
            <p:grpSpPr>
              <a:xfrm>
                <a:off x="5052593" y="2375387"/>
                <a:ext cx="478421" cy="478421"/>
                <a:chOff x="4903300" y="2692339"/>
                <a:chExt cx="478421" cy="478421"/>
              </a:xfrm>
            </p:grpSpPr>
            <p:sp>
              <p:nvSpPr>
                <p:cNvPr id="3831" name="Google Shape;3831;p222"/>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32" name="Google Shape;3832;p222"/>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3833" name="Google Shape;3833;p222"/>
              <p:cNvGrpSpPr/>
              <p:nvPr/>
            </p:nvGrpSpPr>
            <p:grpSpPr>
              <a:xfrm>
                <a:off x="5557339" y="2167994"/>
                <a:ext cx="1018218" cy="478422"/>
                <a:chOff x="5546651" y="2194994"/>
                <a:chExt cx="1018218" cy="478422"/>
              </a:xfrm>
            </p:grpSpPr>
            <p:grpSp>
              <p:nvGrpSpPr>
                <p:cNvPr id="3834" name="Google Shape;3834;p222"/>
                <p:cNvGrpSpPr/>
                <p:nvPr/>
              </p:nvGrpSpPr>
              <p:grpSpPr>
                <a:xfrm>
                  <a:off x="6086448" y="2194994"/>
                  <a:ext cx="478421" cy="478421"/>
                  <a:chOff x="5724126" y="3483458"/>
                  <a:chExt cx="478421" cy="478421"/>
                </a:xfrm>
              </p:grpSpPr>
              <p:sp>
                <p:nvSpPr>
                  <p:cNvPr id="3835" name="Google Shape;3835;p222"/>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36" name="Google Shape;3836;p222"/>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3837" name="Google Shape;3837;p222"/>
                <p:cNvGrpSpPr/>
                <p:nvPr/>
              </p:nvGrpSpPr>
              <p:grpSpPr>
                <a:xfrm>
                  <a:off x="5546651" y="2194995"/>
                  <a:ext cx="478421" cy="478421"/>
                  <a:chOff x="5381721" y="2534589"/>
                  <a:chExt cx="478421" cy="478421"/>
                </a:xfrm>
              </p:grpSpPr>
              <p:sp>
                <p:nvSpPr>
                  <p:cNvPr id="3838" name="Google Shape;3838;p222"/>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39" name="Google Shape;3839;p222"/>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3840" name="Google Shape;3840;p222"/>
              <p:cNvGrpSpPr/>
              <p:nvPr/>
            </p:nvGrpSpPr>
            <p:grpSpPr>
              <a:xfrm>
                <a:off x="6617712" y="2373853"/>
                <a:ext cx="478421" cy="478421"/>
                <a:chOff x="6346155" y="2692338"/>
                <a:chExt cx="478421" cy="478421"/>
              </a:xfrm>
            </p:grpSpPr>
            <p:sp>
              <p:nvSpPr>
                <p:cNvPr id="3841" name="Google Shape;3841;p222"/>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42" name="Google Shape;3842;p222"/>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3843" name="Google Shape;3843;p222"/>
              <p:cNvGrpSpPr/>
              <p:nvPr/>
            </p:nvGrpSpPr>
            <p:grpSpPr>
              <a:xfrm>
                <a:off x="7361488" y="3771502"/>
                <a:ext cx="478421" cy="478421"/>
                <a:chOff x="6930239" y="4605839"/>
                <a:chExt cx="478421" cy="478421"/>
              </a:xfrm>
            </p:grpSpPr>
            <p:sp>
              <p:nvSpPr>
                <p:cNvPr id="3844" name="Google Shape;3844;p222"/>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45" name="Google Shape;3845;p222"/>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3846" name="Google Shape;3846;p222"/>
              <p:cNvGrpSpPr/>
              <p:nvPr/>
            </p:nvGrpSpPr>
            <p:grpSpPr>
              <a:xfrm>
                <a:off x="6799004" y="4732022"/>
                <a:ext cx="478421" cy="478421"/>
                <a:chOff x="6716684" y="5103232"/>
                <a:chExt cx="478421" cy="478421"/>
              </a:xfrm>
            </p:grpSpPr>
            <p:sp>
              <p:nvSpPr>
                <p:cNvPr id="3847" name="Google Shape;3847;p222"/>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48" name="Google Shape;3848;p222"/>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3849" name="Google Shape;3849;p222"/>
              <p:cNvGrpSpPr/>
              <p:nvPr/>
            </p:nvGrpSpPr>
            <p:grpSpPr>
              <a:xfrm>
                <a:off x="7312778" y="3209223"/>
                <a:ext cx="478421" cy="478421"/>
                <a:chOff x="7063894" y="3536553"/>
                <a:chExt cx="478421" cy="478421"/>
              </a:xfrm>
            </p:grpSpPr>
            <p:sp>
              <p:nvSpPr>
                <p:cNvPr id="3850" name="Google Shape;3850;p222"/>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51" name="Google Shape;3851;p222"/>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3852" name="Google Shape;3852;p222"/>
              <p:cNvGrpSpPr/>
              <p:nvPr/>
            </p:nvGrpSpPr>
            <p:grpSpPr>
              <a:xfrm>
                <a:off x="4558099" y="4323978"/>
                <a:ext cx="478421" cy="478421"/>
                <a:chOff x="4839474" y="4392074"/>
                <a:chExt cx="478421" cy="478421"/>
              </a:xfrm>
            </p:grpSpPr>
            <p:sp>
              <p:nvSpPr>
                <p:cNvPr id="3853" name="Google Shape;3853;p222"/>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54" name="Google Shape;3854;p222"/>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3855" name="Google Shape;3855;p222"/>
              <p:cNvGrpSpPr/>
              <p:nvPr/>
            </p:nvGrpSpPr>
            <p:grpSpPr>
              <a:xfrm>
                <a:off x="4988332" y="4732022"/>
                <a:ext cx="478421" cy="478421"/>
                <a:chOff x="4980019" y="4733181"/>
                <a:chExt cx="478421" cy="478421"/>
              </a:xfrm>
            </p:grpSpPr>
            <p:sp>
              <p:nvSpPr>
                <p:cNvPr id="3856" name="Google Shape;3856;p222"/>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857" name="Google Shape;3857;p222"/>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3858" name="Google Shape;3858;p222"/>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3" name="Shape 3863"/>
        <p:cNvGrpSpPr/>
        <p:nvPr/>
      </p:nvGrpSpPr>
      <p:grpSpPr>
        <a:xfrm>
          <a:off x="0" y="0"/>
          <a:ext cx="0" cy="0"/>
          <a:chOff x="0" y="0"/>
          <a:chExt cx="0" cy="0"/>
        </a:xfrm>
      </p:grpSpPr>
      <p:sp>
        <p:nvSpPr>
          <p:cNvPr id="3864" name="Google Shape;3864;p223"/>
          <p:cNvSpPr txBox="1"/>
          <p:nvPr>
            <p:ph idx="1" type="body"/>
          </p:nvPr>
        </p:nvSpPr>
        <p:spPr>
          <a:xfrm>
            <a:off x="985323" y="2524714"/>
            <a:ext cx="7257156"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Kiến trúc phân tích truyền dữ liệu</a:t>
            </a:r>
            <a:endParaRPr/>
          </a:p>
        </p:txBody>
      </p:sp>
      <p:sp>
        <p:nvSpPr>
          <p:cNvPr id="3865" name="Google Shape;3865;p223"/>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4.</a:t>
            </a:r>
            <a:endParaRPr/>
          </a:p>
        </p:txBody>
      </p:sp>
    </p:spTree>
  </p:cSld>
  <p:clrMapOvr>
    <a:masterClrMapping/>
  </p:clrMapOvr>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0" name="Shape 3870"/>
        <p:cNvGrpSpPr/>
        <p:nvPr/>
      </p:nvGrpSpPr>
      <p:grpSpPr>
        <a:xfrm>
          <a:off x="0" y="0"/>
          <a:ext cx="0" cy="0"/>
          <a:chOff x="0" y="0"/>
          <a:chExt cx="0" cy="0"/>
        </a:xfrm>
      </p:grpSpPr>
      <p:sp>
        <p:nvSpPr>
          <p:cNvPr id="3871" name="Google Shape;3871;p224"/>
          <p:cNvSpPr txBox="1"/>
          <p:nvPr>
            <p:ph idx="1" type="body"/>
          </p:nvPr>
        </p:nvSpPr>
        <p:spPr>
          <a:xfrm>
            <a:off x="850835" y="3044359"/>
            <a:ext cx="8512410" cy="67665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200"/>
              <a:buNone/>
            </a:pPr>
            <a:r>
              <a:rPr lang="en-US" sz="3200"/>
              <a:t>Kiến trúc phân tích truyền dữ liệu</a:t>
            </a:r>
            <a:endParaRPr sz="3200"/>
          </a:p>
        </p:txBody>
      </p:sp>
      <p:sp>
        <p:nvSpPr>
          <p:cNvPr id="3872" name="Google Shape;3872;p224"/>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4</a:t>
            </a:r>
            <a:endParaRPr/>
          </a:p>
        </p:txBody>
      </p:sp>
      <p:sp>
        <p:nvSpPr>
          <p:cNvPr id="3873" name="Google Shape;3873;p224"/>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4.1. Kiến trúc Lambda</a:t>
            </a:r>
            <a:endParaRPr/>
          </a:p>
        </p:txBody>
      </p:sp>
      <p:sp>
        <p:nvSpPr>
          <p:cNvPr id="3874" name="Google Shape;3874;p224"/>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
        <p:nvSpPr>
          <p:cNvPr id="3875" name="Google Shape;3875;p224"/>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4.2. Kiến trúc Kappa </a:t>
            </a:r>
            <a:endParaRPr/>
          </a:p>
        </p:txBody>
      </p:sp>
      <p:sp>
        <p:nvSpPr>
          <p:cNvPr id="3876" name="Google Shape;3876;p224"/>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spTree>
  </p:cSld>
  <p:clrMapOvr>
    <a:masterClrMapping/>
  </p:clrMapOvr>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1" name="Shape 3881"/>
        <p:cNvGrpSpPr/>
        <p:nvPr/>
      </p:nvGrpSpPr>
      <p:grpSpPr>
        <a:xfrm>
          <a:off x="0" y="0"/>
          <a:ext cx="0" cy="0"/>
          <a:chOff x="0" y="0"/>
          <a:chExt cx="0" cy="0"/>
        </a:xfrm>
      </p:grpSpPr>
      <p:sp>
        <p:nvSpPr>
          <p:cNvPr id="3882" name="Google Shape;3882;p22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3883" name="Google Shape;3883;p2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hạn chế của định lý CAP</a:t>
            </a:r>
            <a:endParaRPr/>
          </a:p>
        </p:txBody>
      </p:sp>
      <p:sp>
        <p:nvSpPr>
          <p:cNvPr id="3884" name="Google Shape;3884;p2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3885" name="Google Shape;3885;p225"/>
          <p:cNvSpPr txBox="1"/>
          <p:nvPr>
            <p:ph idx="4" type="body"/>
          </p:nvPr>
        </p:nvSpPr>
        <p:spPr>
          <a:xfrm>
            <a:off x="535872" y="2226568"/>
            <a:ext cx="5185659"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Xem lại định lý CAP</a:t>
            </a:r>
            <a:endParaRPr/>
          </a:p>
          <a:p>
            <a:pPr indent="-182563" lvl="1" marL="360363" rtl="0" algn="l">
              <a:lnSpc>
                <a:spcPct val="138461"/>
              </a:lnSpc>
              <a:spcBef>
                <a:spcPts val="200"/>
              </a:spcBef>
              <a:spcAft>
                <a:spcPts val="0"/>
              </a:spcAft>
              <a:buClr>
                <a:srgbClr val="262626"/>
              </a:buClr>
              <a:buSzPts val="1040"/>
              <a:buChar char="•"/>
            </a:pPr>
            <a:r>
              <a:rPr lang="en-US"/>
              <a:t>Về tính nhất quán, tính khả dụng và dung sai phân vùng, chỉ có 2 tính năng có thể được đưa vào bất kỳ hệ thống cơ sở dữ liệu nào</a:t>
            </a:r>
            <a:endParaRPr/>
          </a:p>
          <a:p>
            <a:pPr indent="-177800" lvl="0" marL="177800" rtl="0" algn="l">
              <a:lnSpc>
                <a:spcPct val="128571"/>
              </a:lnSpc>
              <a:spcBef>
                <a:spcPts val="1000"/>
              </a:spcBef>
              <a:spcAft>
                <a:spcPts val="0"/>
              </a:spcAft>
              <a:buClr>
                <a:srgbClr val="262626"/>
              </a:buClr>
              <a:buSzPts val="1400"/>
              <a:buFont typeface="Arial"/>
              <a:buChar char="•"/>
            </a:pPr>
            <a:r>
              <a:rPr lang="en-US"/>
              <a:t>Phân vùng là một tính năng PHẢI để xử lý quy mô lớn</a:t>
            </a:r>
            <a:endParaRPr/>
          </a:p>
          <a:p>
            <a:pPr indent="-177800" lvl="0" marL="177800" rtl="0" algn="l">
              <a:lnSpc>
                <a:spcPct val="128571"/>
              </a:lnSpc>
              <a:spcBef>
                <a:spcPts val="1000"/>
              </a:spcBef>
              <a:spcAft>
                <a:spcPts val="0"/>
              </a:spcAft>
              <a:buClr>
                <a:srgbClr val="262626"/>
              </a:buClr>
              <a:buSzPts val="1400"/>
              <a:buFont typeface="Arial"/>
              <a:buChar char="•"/>
            </a:pPr>
            <a:r>
              <a:rPr lang="en-US"/>
              <a:t>Tính nhất quán trên tính khả dụng</a:t>
            </a:r>
            <a:endParaRPr/>
          </a:p>
          <a:p>
            <a:pPr indent="-182563" lvl="1" marL="360363" rtl="0" algn="l">
              <a:lnSpc>
                <a:spcPct val="138461"/>
              </a:lnSpc>
              <a:spcBef>
                <a:spcPts val="200"/>
              </a:spcBef>
              <a:spcAft>
                <a:spcPts val="0"/>
              </a:spcAft>
              <a:buClr>
                <a:srgbClr val="262626"/>
              </a:buClr>
              <a:buSzPts val="1040"/>
              <a:buChar char="•"/>
            </a:pPr>
            <a:r>
              <a:rPr lang="en-US"/>
              <a:t>Máy chủ không thể truy cập được cho đến khi tất cả đều nhất quán</a:t>
            </a:r>
            <a:endParaRPr/>
          </a:p>
          <a:p>
            <a:pPr indent="-182563" lvl="1" marL="360363" rtl="0" algn="l">
              <a:lnSpc>
                <a:spcPct val="138461"/>
              </a:lnSpc>
              <a:spcBef>
                <a:spcPts val="200"/>
              </a:spcBef>
              <a:spcAft>
                <a:spcPts val="0"/>
              </a:spcAft>
              <a:buClr>
                <a:srgbClr val="262626"/>
              </a:buClr>
              <a:buSzPts val="1040"/>
              <a:buChar char="•"/>
            </a:pPr>
            <a:r>
              <a:rPr lang="en-US"/>
              <a:t>Trong các hệ thống hiện đại, các máy chủ có thể được phân phối trên toàn cầu</a:t>
            </a:r>
            <a:endParaRPr/>
          </a:p>
          <a:p>
            <a:pPr indent="-182563" lvl="1" marL="360363" rtl="0" algn="l">
              <a:lnSpc>
                <a:spcPct val="138461"/>
              </a:lnSpc>
              <a:spcBef>
                <a:spcPts val="200"/>
              </a:spcBef>
              <a:spcAft>
                <a:spcPts val="0"/>
              </a:spcAft>
              <a:buClr>
                <a:srgbClr val="262626"/>
              </a:buClr>
              <a:buSzPts val="1040"/>
              <a:buChar char="•"/>
            </a:pPr>
            <a:r>
              <a:rPr lang="en-US"/>
              <a:t>Bản thân việc cố gắng ghi đệm có thể dẫn đến sự không nhất quán và hơn nữa, rất khó thực hiện</a:t>
            </a:r>
            <a:endParaRPr/>
          </a:p>
          <a:p>
            <a:pPr indent="-177800" lvl="0" marL="177800" rtl="0" algn="l">
              <a:lnSpc>
                <a:spcPct val="128571"/>
              </a:lnSpc>
              <a:spcBef>
                <a:spcPts val="1000"/>
              </a:spcBef>
              <a:spcAft>
                <a:spcPts val="0"/>
              </a:spcAft>
              <a:buClr>
                <a:srgbClr val="262626"/>
              </a:buClr>
              <a:buSzPts val="1400"/>
              <a:buFont typeface="Arial"/>
              <a:buChar char="•"/>
            </a:pPr>
            <a:r>
              <a:rPr lang="en-US"/>
              <a:t>Tính khả dụng hơn tính nhất quán</a:t>
            </a:r>
            <a:endParaRPr/>
          </a:p>
          <a:p>
            <a:pPr indent="-182563" lvl="1" marL="360363" rtl="0" algn="l">
              <a:lnSpc>
                <a:spcPct val="138461"/>
              </a:lnSpc>
              <a:spcBef>
                <a:spcPts val="200"/>
              </a:spcBef>
              <a:spcAft>
                <a:spcPts val="0"/>
              </a:spcAft>
              <a:buClr>
                <a:srgbClr val="262626"/>
              </a:buClr>
              <a:buSzPts val="1040"/>
              <a:buChar char="•"/>
            </a:pPr>
            <a:r>
              <a:rPr lang="en-US"/>
              <a:t>Cơ sở dữ liệu nhất quán cuối cùng</a:t>
            </a:r>
            <a:endParaRPr/>
          </a:p>
          <a:p>
            <a:pPr indent="-182563" lvl="1" marL="360363" rtl="0" algn="l">
              <a:lnSpc>
                <a:spcPct val="138461"/>
              </a:lnSpc>
              <a:spcBef>
                <a:spcPts val="200"/>
              </a:spcBef>
              <a:spcAft>
                <a:spcPts val="0"/>
              </a:spcAft>
              <a:buClr>
                <a:srgbClr val="262626"/>
              </a:buClr>
              <a:buSzPts val="1040"/>
              <a:buChar char="•"/>
            </a:pPr>
            <a:r>
              <a:rPr lang="en-US"/>
              <a:t>Những người dùng khác nhau có thể đọc dữ liệu khác nhau và gây ra sự không nhất quán khi họ viết</a:t>
            </a:r>
            <a:endParaRPr/>
          </a:p>
          <a:p>
            <a:pPr indent="-182563" lvl="1" marL="360363" rtl="0" algn="l">
              <a:lnSpc>
                <a:spcPct val="138461"/>
              </a:lnSpc>
              <a:spcBef>
                <a:spcPts val="200"/>
              </a:spcBef>
              <a:spcAft>
                <a:spcPts val="0"/>
              </a:spcAft>
              <a:buClr>
                <a:srgbClr val="262626"/>
              </a:buClr>
              <a:buSzPts val="1040"/>
              <a:buChar char="•"/>
            </a:pPr>
            <a:r>
              <a:rPr lang="en-US"/>
              <a:t>Làm "đọc sửa" rất vất vả và khó khăn</a:t>
            </a:r>
            <a:endParaRPr/>
          </a:p>
        </p:txBody>
      </p:sp>
      <p:grpSp>
        <p:nvGrpSpPr>
          <p:cNvPr id="3886" name="Google Shape;3886;p225"/>
          <p:cNvGrpSpPr/>
          <p:nvPr/>
        </p:nvGrpSpPr>
        <p:grpSpPr>
          <a:xfrm>
            <a:off x="6394345" y="2661532"/>
            <a:ext cx="2495136" cy="2329827"/>
            <a:chOff x="3609015" y="3956356"/>
            <a:chExt cx="2495136" cy="2329827"/>
          </a:xfrm>
        </p:grpSpPr>
        <p:grpSp>
          <p:nvGrpSpPr>
            <p:cNvPr id="3887" name="Google Shape;3887;p225"/>
            <p:cNvGrpSpPr/>
            <p:nvPr/>
          </p:nvGrpSpPr>
          <p:grpSpPr>
            <a:xfrm>
              <a:off x="3609015" y="3956356"/>
              <a:ext cx="2495136" cy="2329827"/>
              <a:chOff x="3609015" y="3956356"/>
              <a:chExt cx="2495136" cy="2329827"/>
            </a:xfrm>
          </p:grpSpPr>
          <p:sp>
            <p:nvSpPr>
              <p:cNvPr id="3888" name="Google Shape;3888;p225"/>
              <p:cNvSpPr/>
              <p:nvPr/>
            </p:nvSpPr>
            <p:spPr>
              <a:xfrm>
                <a:off x="4846309" y="4897217"/>
                <a:ext cx="668032" cy="480444"/>
              </a:xfrm>
              <a:custGeom>
                <a:rect b="b" l="l" r="r" t="t"/>
                <a:pathLst>
                  <a:path extrusionOk="0" h="594420" w="832534">
                    <a:moveTo>
                      <a:pt x="130721" y="0"/>
                    </a:moveTo>
                    <a:lnTo>
                      <a:pt x="186873" y="8570"/>
                    </a:lnTo>
                    <a:cubicBezTo>
                      <a:pt x="468005" y="66098"/>
                      <a:pt x="699384" y="260209"/>
                      <a:pt x="808650" y="518545"/>
                    </a:cubicBezTo>
                    <a:lnTo>
                      <a:pt x="832534" y="583801"/>
                    </a:lnTo>
                    <a:lnTo>
                      <a:pt x="792169" y="589961"/>
                    </a:lnTo>
                    <a:cubicBezTo>
                      <a:pt x="763133" y="592910"/>
                      <a:pt x="733672" y="594420"/>
                      <a:pt x="703858" y="594420"/>
                    </a:cubicBezTo>
                    <a:cubicBezTo>
                      <a:pt x="465347" y="594420"/>
                      <a:pt x="249416" y="497745"/>
                      <a:pt x="93113" y="341441"/>
                    </a:cubicBezTo>
                    <a:lnTo>
                      <a:pt x="0" y="228587"/>
                    </a:lnTo>
                    <a:lnTo>
                      <a:pt x="37960" y="182578"/>
                    </a:lnTo>
                    <a:cubicBezTo>
                      <a:pt x="69003" y="136628"/>
                      <a:pt x="95741" y="87530"/>
                      <a:pt x="117594" y="35863"/>
                    </a:cubicBezTo>
                    <a:lnTo>
                      <a:pt x="130721" y="0"/>
                    </a:lnTo>
                    <a:close/>
                  </a:path>
                </a:pathLst>
              </a:custGeom>
              <a:solidFill>
                <a:srgbClr val="66A1FE">
                  <a:alpha val="49803"/>
                </a:srgbClr>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889" name="Google Shape;3889;p225"/>
              <p:cNvSpPr/>
              <p:nvPr/>
            </p:nvSpPr>
            <p:spPr>
              <a:xfrm>
                <a:off x="4718032" y="4252044"/>
                <a:ext cx="277100" cy="646501"/>
              </a:xfrm>
              <a:custGeom>
                <a:rect b="b" l="l" r="r" t="t"/>
                <a:pathLst>
                  <a:path extrusionOk="0" h="799871" w="345336">
                    <a:moveTo>
                      <a:pt x="185471" y="0"/>
                    </a:moveTo>
                    <a:lnTo>
                      <a:pt x="197826" y="14975"/>
                    </a:lnTo>
                    <a:cubicBezTo>
                      <a:pt x="290956" y="152826"/>
                      <a:pt x="345336" y="319008"/>
                      <a:pt x="345336" y="497891"/>
                    </a:cubicBezTo>
                    <a:cubicBezTo>
                      <a:pt x="345336" y="587333"/>
                      <a:pt x="331741" y="673599"/>
                      <a:pt x="306505" y="754736"/>
                    </a:cubicBezTo>
                    <a:lnTo>
                      <a:pt x="290587" y="798229"/>
                    </a:lnTo>
                    <a:lnTo>
                      <a:pt x="260979" y="793710"/>
                    </a:lnTo>
                    <a:cubicBezTo>
                      <a:pt x="231943" y="790762"/>
                      <a:pt x="202482" y="789251"/>
                      <a:pt x="172668" y="789251"/>
                    </a:cubicBezTo>
                    <a:cubicBezTo>
                      <a:pt x="142854" y="789251"/>
                      <a:pt x="113393" y="790762"/>
                      <a:pt x="84357" y="793710"/>
                    </a:cubicBezTo>
                    <a:lnTo>
                      <a:pt x="43992" y="799871"/>
                    </a:lnTo>
                    <a:lnTo>
                      <a:pt x="38831" y="785770"/>
                    </a:lnTo>
                    <a:cubicBezTo>
                      <a:pt x="13595" y="704633"/>
                      <a:pt x="0" y="618367"/>
                      <a:pt x="0" y="528925"/>
                    </a:cubicBezTo>
                    <a:cubicBezTo>
                      <a:pt x="0" y="350042"/>
                      <a:pt x="54380" y="183860"/>
                      <a:pt x="147510" y="46009"/>
                    </a:cubicBezTo>
                    <a:lnTo>
                      <a:pt x="185471" y="0"/>
                    </a:lnTo>
                    <a:close/>
                  </a:path>
                </a:pathLst>
              </a:custGeom>
              <a:solidFill>
                <a:srgbClr val="B8D4EE"/>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890" name="Google Shape;3890;p225"/>
              <p:cNvSpPr/>
              <p:nvPr/>
            </p:nvSpPr>
            <p:spPr>
              <a:xfrm>
                <a:off x="4207455" y="4898544"/>
                <a:ext cx="638855" cy="454033"/>
              </a:xfrm>
              <a:custGeom>
                <a:rect b="b" l="l" r="r" t="t"/>
                <a:pathLst>
                  <a:path extrusionOk="0" h="561744" w="796172">
                    <a:moveTo>
                      <a:pt x="680298" y="0"/>
                    </a:moveTo>
                    <a:lnTo>
                      <a:pt x="704182" y="65255"/>
                    </a:lnTo>
                    <a:cubicBezTo>
                      <a:pt x="726035" y="116922"/>
                      <a:pt x="752773" y="166020"/>
                      <a:pt x="783816" y="211970"/>
                    </a:cubicBezTo>
                    <a:lnTo>
                      <a:pt x="796172" y="226945"/>
                    </a:lnTo>
                    <a:lnTo>
                      <a:pt x="728663" y="308765"/>
                    </a:lnTo>
                    <a:cubicBezTo>
                      <a:pt x="572360" y="465069"/>
                      <a:pt x="356429" y="561744"/>
                      <a:pt x="117918" y="561744"/>
                    </a:cubicBezTo>
                    <a:cubicBezTo>
                      <a:pt x="88104" y="561744"/>
                      <a:pt x="58643" y="560234"/>
                      <a:pt x="29607" y="557285"/>
                    </a:cubicBezTo>
                    <a:lnTo>
                      <a:pt x="0" y="552766"/>
                    </a:lnTo>
                    <a:lnTo>
                      <a:pt x="13126" y="516903"/>
                    </a:lnTo>
                    <a:cubicBezTo>
                      <a:pt x="122393" y="258567"/>
                      <a:pt x="353772" y="64456"/>
                      <a:pt x="634903" y="6928"/>
                    </a:cubicBezTo>
                    <a:lnTo>
                      <a:pt x="680298" y="0"/>
                    </a:lnTo>
                    <a:close/>
                  </a:path>
                </a:pathLst>
              </a:custGeom>
              <a:solidFill>
                <a:srgbClr val="66A1FE"/>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891" name="Google Shape;3891;p225"/>
              <p:cNvSpPr/>
              <p:nvPr/>
            </p:nvSpPr>
            <p:spPr>
              <a:xfrm>
                <a:off x="3609015" y="3956356"/>
                <a:ext cx="1257841" cy="1388965"/>
              </a:xfrm>
              <a:custGeom>
                <a:rect b="b" l="l" r="r" t="t"/>
                <a:pathLst>
                  <a:path extrusionOk="0" h="1718470" w="1567583">
                    <a:moveTo>
                      <a:pt x="863724" y="0"/>
                    </a:moveTo>
                    <a:cubicBezTo>
                      <a:pt x="1102235" y="0"/>
                      <a:pt x="1318166" y="96676"/>
                      <a:pt x="1474469" y="252979"/>
                    </a:cubicBezTo>
                    <a:lnTo>
                      <a:pt x="1567583" y="365833"/>
                    </a:lnTo>
                    <a:lnTo>
                      <a:pt x="1529622" y="411842"/>
                    </a:lnTo>
                    <a:cubicBezTo>
                      <a:pt x="1436492" y="549693"/>
                      <a:pt x="1382112" y="715875"/>
                      <a:pt x="1382112" y="894758"/>
                    </a:cubicBezTo>
                    <a:cubicBezTo>
                      <a:pt x="1382112" y="984200"/>
                      <a:pt x="1395707" y="1070466"/>
                      <a:pt x="1420943" y="1151603"/>
                    </a:cubicBezTo>
                    <a:lnTo>
                      <a:pt x="1426104" y="1165704"/>
                    </a:lnTo>
                    <a:lnTo>
                      <a:pt x="1380709" y="1172632"/>
                    </a:lnTo>
                    <a:cubicBezTo>
                      <a:pt x="1099578" y="1230160"/>
                      <a:pt x="868199" y="1424271"/>
                      <a:pt x="758932" y="1682607"/>
                    </a:cubicBezTo>
                    <a:lnTo>
                      <a:pt x="745806" y="1718470"/>
                    </a:lnTo>
                    <a:lnTo>
                      <a:pt x="689653" y="1709900"/>
                    </a:lnTo>
                    <a:cubicBezTo>
                      <a:pt x="296069" y="1629361"/>
                      <a:pt x="0" y="1281118"/>
                      <a:pt x="0" y="863724"/>
                    </a:cubicBezTo>
                    <a:cubicBezTo>
                      <a:pt x="0" y="386702"/>
                      <a:pt x="386702" y="0"/>
                      <a:pt x="863724" y="0"/>
                    </a:cubicBezTo>
                    <a:close/>
                  </a:path>
                </a:pathLst>
              </a:custGeom>
              <a:solidFill>
                <a:srgbClr val="D8D8D8"/>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892" name="Google Shape;3892;p225"/>
              <p:cNvSpPr/>
              <p:nvPr/>
            </p:nvSpPr>
            <p:spPr>
              <a:xfrm>
                <a:off x="4866856" y="3981440"/>
                <a:ext cx="1237295" cy="1387639"/>
              </a:xfrm>
              <a:custGeom>
                <a:rect b="b" l="l" r="r" t="t"/>
                <a:pathLst>
                  <a:path extrusionOk="0" h="1716829" w="1541977">
                    <a:moveTo>
                      <a:pt x="678253" y="0"/>
                    </a:moveTo>
                    <a:cubicBezTo>
                      <a:pt x="1155275" y="0"/>
                      <a:pt x="1541977" y="386702"/>
                      <a:pt x="1541977" y="863724"/>
                    </a:cubicBezTo>
                    <a:cubicBezTo>
                      <a:pt x="1541977" y="1281118"/>
                      <a:pt x="1245908" y="1629361"/>
                      <a:pt x="852324" y="1709900"/>
                    </a:cubicBezTo>
                    <a:lnTo>
                      <a:pt x="806929" y="1716829"/>
                    </a:lnTo>
                    <a:lnTo>
                      <a:pt x="783045" y="1651573"/>
                    </a:lnTo>
                    <a:cubicBezTo>
                      <a:pt x="673779" y="1393237"/>
                      <a:pt x="442400" y="1199126"/>
                      <a:pt x="161268" y="1141598"/>
                    </a:cubicBezTo>
                    <a:lnTo>
                      <a:pt x="105116" y="1133028"/>
                    </a:lnTo>
                    <a:lnTo>
                      <a:pt x="121034" y="1089535"/>
                    </a:lnTo>
                    <a:cubicBezTo>
                      <a:pt x="146270" y="1008398"/>
                      <a:pt x="159865" y="922132"/>
                      <a:pt x="159865" y="832690"/>
                    </a:cubicBezTo>
                    <a:cubicBezTo>
                      <a:pt x="159865" y="653807"/>
                      <a:pt x="105485" y="487625"/>
                      <a:pt x="12355" y="349774"/>
                    </a:cubicBezTo>
                    <a:lnTo>
                      <a:pt x="0" y="334799"/>
                    </a:lnTo>
                    <a:lnTo>
                      <a:pt x="67508" y="252979"/>
                    </a:lnTo>
                    <a:cubicBezTo>
                      <a:pt x="223811" y="96676"/>
                      <a:pt x="439742" y="0"/>
                      <a:pt x="678253" y="0"/>
                    </a:cubicBezTo>
                    <a:close/>
                  </a:path>
                </a:pathLst>
              </a:custGeom>
              <a:solidFill>
                <a:srgbClr val="E9F2F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893" name="Google Shape;3893;p225"/>
              <p:cNvSpPr/>
              <p:nvPr/>
            </p:nvSpPr>
            <p:spPr>
              <a:xfrm>
                <a:off x="4753332" y="4889961"/>
                <a:ext cx="197870" cy="192014"/>
              </a:xfrm>
              <a:custGeom>
                <a:rect b="b" l="l" r="r" t="t"/>
                <a:pathLst>
                  <a:path extrusionOk="0" h="237565" w="246595">
                    <a:moveTo>
                      <a:pt x="128676" y="0"/>
                    </a:moveTo>
                    <a:cubicBezTo>
                      <a:pt x="158490" y="0"/>
                      <a:pt x="187951" y="1511"/>
                      <a:pt x="216987" y="4459"/>
                    </a:cubicBezTo>
                    <a:lnTo>
                      <a:pt x="246595" y="8978"/>
                    </a:lnTo>
                    <a:lnTo>
                      <a:pt x="233468" y="44841"/>
                    </a:lnTo>
                    <a:cubicBezTo>
                      <a:pt x="211615" y="96508"/>
                      <a:pt x="184877" y="145606"/>
                      <a:pt x="153834" y="191556"/>
                    </a:cubicBezTo>
                    <a:lnTo>
                      <a:pt x="115874" y="237565"/>
                    </a:lnTo>
                    <a:lnTo>
                      <a:pt x="103518" y="222590"/>
                    </a:lnTo>
                    <a:cubicBezTo>
                      <a:pt x="72475" y="176640"/>
                      <a:pt x="45737" y="127542"/>
                      <a:pt x="23884" y="75875"/>
                    </a:cubicBezTo>
                    <a:lnTo>
                      <a:pt x="0" y="10620"/>
                    </a:lnTo>
                    <a:lnTo>
                      <a:pt x="40365" y="4459"/>
                    </a:lnTo>
                    <a:cubicBezTo>
                      <a:pt x="69401" y="1511"/>
                      <a:pt x="98862" y="0"/>
                      <a:pt x="128676" y="0"/>
                    </a:cubicBezTo>
                    <a:close/>
                  </a:path>
                </a:pathLst>
              </a:custGeom>
              <a:solidFill>
                <a:srgbClr val="1F45BC"/>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sp>
            <p:nvSpPr>
              <p:cNvPr id="3894" name="Google Shape;3894;p225"/>
              <p:cNvSpPr/>
              <p:nvPr/>
            </p:nvSpPr>
            <p:spPr>
              <a:xfrm>
                <a:off x="4163523" y="5081975"/>
                <a:ext cx="1386118" cy="1204208"/>
              </a:xfrm>
              <a:custGeom>
                <a:rect b="b" l="l" r="r" t="t"/>
                <a:pathLst>
                  <a:path extrusionOk="0" h="1489883" w="1727448">
                    <a:moveTo>
                      <a:pt x="850922" y="0"/>
                    </a:moveTo>
                    <a:lnTo>
                      <a:pt x="944035" y="112854"/>
                    </a:lnTo>
                    <a:cubicBezTo>
                      <a:pt x="1100338" y="269158"/>
                      <a:pt x="1316269" y="365833"/>
                      <a:pt x="1554780" y="365833"/>
                    </a:cubicBezTo>
                    <a:cubicBezTo>
                      <a:pt x="1584594" y="365833"/>
                      <a:pt x="1614055" y="364323"/>
                      <a:pt x="1643091" y="361374"/>
                    </a:cubicBezTo>
                    <a:lnTo>
                      <a:pt x="1683456" y="355214"/>
                    </a:lnTo>
                    <a:lnTo>
                      <a:pt x="1688617" y="369314"/>
                    </a:lnTo>
                    <a:cubicBezTo>
                      <a:pt x="1713853" y="450451"/>
                      <a:pt x="1727448" y="536718"/>
                      <a:pt x="1727448" y="626159"/>
                    </a:cubicBezTo>
                    <a:cubicBezTo>
                      <a:pt x="1727448" y="1103181"/>
                      <a:pt x="1340746" y="1489883"/>
                      <a:pt x="863724" y="1489883"/>
                    </a:cubicBezTo>
                    <a:cubicBezTo>
                      <a:pt x="386702" y="1489883"/>
                      <a:pt x="0" y="1103181"/>
                      <a:pt x="0" y="626159"/>
                    </a:cubicBezTo>
                    <a:cubicBezTo>
                      <a:pt x="0" y="536718"/>
                      <a:pt x="13595" y="450451"/>
                      <a:pt x="38831" y="369314"/>
                    </a:cubicBezTo>
                    <a:lnTo>
                      <a:pt x="54750" y="325821"/>
                    </a:lnTo>
                    <a:lnTo>
                      <a:pt x="84357" y="330340"/>
                    </a:lnTo>
                    <a:cubicBezTo>
                      <a:pt x="113393" y="333289"/>
                      <a:pt x="142854" y="334799"/>
                      <a:pt x="172668" y="334799"/>
                    </a:cubicBezTo>
                    <a:cubicBezTo>
                      <a:pt x="411179" y="334799"/>
                      <a:pt x="627110" y="238124"/>
                      <a:pt x="783413" y="81820"/>
                    </a:cubicBezTo>
                    <a:lnTo>
                      <a:pt x="850922" y="0"/>
                    </a:lnTo>
                    <a:close/>
                  </a:path>
                </a:pathLst>
              </a:custGeom>
              <a:solidFill>
                <a:srgbClr val="9CC1FE"/>
              </a:solidFill>
              <a:ln cap="flat" cmpd="sng" w="9525">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
          <p:nvSpPr>
            <p:cNvPr id="3895" name="Google Shape;3895;p225"/>
            <p:cNvSpPr txBox="1"/>
            <p:nvPr/>
          </p:nvSpPr>
          <p:spPr>
            <a:xfrm>
              <a:off x="3642641" y="4462856"/>
              <a:ext cx="109517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Tính nhất quán</a:t>
              </a:r>
              <a:endParaRPr sz="1400">
                <a:solidFill>
                  <a:srgbClr val="1F45BC"/>
                </a:solidFill>
                <a:latin typeface="Arial"/>
                <a:ea typeface="Arial"/>
                <a:cs typeface="Arial"/>
                <a:sym typeface="Arial"/>
              </a:endParaRPr>
            </a:p>
          </p:txBody>
        </p:sp>
        <p:sp>
          <p:nvSpPr>
            <p:cNvPr id="3896" name="Google Shape;3896;p225"/>
            <p:cNvSpPr txBox="1"/>
            <p:nvPr/>
          </p:nvSpPr>
          <p:spPr>
            <a:xfrm>
              <a:off x="4117432" y="5537335"/>
              <a:ext cx="14988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Tính khả dụng</a:t>
              </a:r>
              <a:endParaRPr sz="1400">
                <a:solidFill>
                  <a:srgbClr val="1F45BC"/>
                </a:solidFill>
                <a:latin typeface="Arial"/>
                <a:ea typeface="Arial"/>
                <a:cs typeface="Arial"/>
                <a:sym typeface="Arial"/>
              </a:endParaRPr>
            </a:p>
          </p:txBody>
        </p:sp>
        <p:sp>
          <p:nvSpPr>
            <p:cNvPr id="3897" name="Google Shape;3897;p225"/>
            <p:cNvSpPr txBox="1"/>
            <p:nvPr/>
          </p:nvSpPr>
          <p:spPr>
            <a:xfrm>
              <a:off x="5036939" y="4388291"/>
              <a:ext cx="104294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Dung sai phân vùng</a:t>
              </a:r>
              <a:endParaRPr sz="1400">
                <a:solidFill>
                  <a:srgbClr val="1F45BC"/>
                </a:solidFill>
                <a:latin typeface="Arial"/>
                <a:ea typeface="Arial"/>
                <a:cs typeface="Arial"/>
                <a:sym typeface="Arial"/>
              </a:endParaRPr>
            </a:p>
          </p:txBody>
        </p:sp>
        <p:sp>
          <p:nvSpPr>
            <p:cNvPr id="3898" name="Google Shape;3898;p225"/>
            <p:cNvSpPr txBox="1"/>
            <p:nvPr/>
          </p:nvSpPr>
          <p:spPr>
            <a:xfrm rot="-2027170">
              <a:off x="4189587" y="4996932"/>
              <a:ext cx="71427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RDB</a:t>
              </a:r>
              <a:endParaRPr sz="1200">
                <a:solidFill>
                  <a:srgbClr val="1F45BC"/>
                </a:solidFill>
                <a:latin typeface="Arial"/>
                <a:ea typeface="Arial"/>
                <a:cs typeface="Arial"/>
                <a:sym typeface="Arial"/>
              </a:endParaRPr>
            </a:p>
          </p:txBody>
        </p:sp>
        <p:sp>
          <p:nvSpPr>
            <p:cNvPr id="3899" name="Google Shape;3899;p225"/>
            <p:cNvSpPr txBox="1"/>
            <p:nvPr/>
          </p:nvSpPr>
          <p:spPr>
            <a:xfrm rot="1916680">
              <a:off x="4848849" y="5030540"/>
              <a:ext cx="71427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NoSQL</a:t>
              </a:r>
              <a:endParaRPr sz="1200">
                <a:solidFill>
                  <a:srgbClr val="1F45BC"/>
                </a:solidFill>
                <a:latin typeface="Arial"/>
                <a:ea typeface="Arial"/>
                <a:cs typeface="Arial"/>
                <a:sym typeface="Arial"/>
              </a:endParaRPr>
            </a:p>
          </p:txBody>
        </p:sp>
        <p:sp>
          <p:nvSpPr>
            <p:cNvPr id="3900" name="Google Shape;3900;p225"/>
            <p:cNvSpPr txBox="1"/>
            <p:nvPr/>
          </p:nvSpPr>
          <p:spPr>
            <a:xfrm rot="-5400000">
              <a:off x="4499519" y="4461156"/>
              <a:ext cx="71948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NoSQL</a:t>
              </a:r>
              <a:endParaRPr sz="1200">
                <a:solidFill>
                  <a:srgbClr val="1F45BC"/>
                </a:solidFill>
                <a:latin typeface="Arial"/>
                <a:ea typeface="Arial"/>
                <a:cs typeface="Arial"/>
                <a:sym typeface="Arial"/>
              </a:endParaRPr>
            </a:p>
          </p:txBody>
        </p:sp>
      </p:grpSp>
    </p:spTree>
  </p:cSld>
  <p:clrMapOvr>
    <a:masterClrMapping/>
  </p:clrMapOvr>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5" name="Shape 3905"/>
        <p:cNvGrpSpPr/>
        <p:nvPr/>
      </p:nvGrpSpPr>
      <p:grpSpPr>
        <a:xfrm>
          <a:off x="0" y="0"/>
          <a:ext cx="0" cy="0"/>
          <a:chOff x="0" y="0"/>
          <a:chExt cx="0" cy="0"/>
        </a:xfrm>
      </p:grpSpPr>
      <p:sp>
        <p:nvSpPr>
          <p:cNvPr id="3906" name="Google Shape;3906;p22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3907" name="Google Shape;3907;p2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Nguồn gốc của Kiến trúc Lambda (1/2)</a:t>
            </a:r>
            <a:endParaRPr/>
          </a:p>
        </p:txBody>
      </p:sp>
      <p:sp>
        <p:nvSpPr>
          <p:cNvPr id="3908" name="Google Shape;3908;p2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3909" name="Google Shape;3909;p226"/>
          <p:cNvSpPr txBox="1"/>
          <p:nvPr>
            <p:ph idx="4" type="body"/>
          </p:nvPr>
        </p:nvSpPr>
        <p:spPr>
          <a:xfrm>
            <a:off x="535871" y="2226568"/>
            <a:ext cx="5939070"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Trở lại năm 2011, khi Big Data và Hadoop đang được triển khai, Nathan Marz đã viết một dòng tweet về một cách khả thi để đánh bại định lý CAP</a:t>
            </a:r>
            <a:endParaRPr/>
          </a:p>
          <a:p>
            <a:pPr indent="-177800" lvl="0" marL="177800" rtl="0" algn="l">
              <a:lnSpc>
                <a:spcPct val="128571"/>
              </a:lnSpc>
              <a:spcBef>
                <a:spcPts val="1000"/>
              </a:spcBef>
              <a:spcAft>
                <a:spcPts val="0"/>
              </a:spcAft>
              <a:buClr>
                <a:srgbClr val="262626"/>
              </a:buClr>
              <a:buSzPts val="1400"/>
              <a:buFont typeface="Arial"/>
              <a:buChar char="•"/>
            </a:pPr>
            <a:r>
              <a:rPr lang="en-US"/>
              <a:t>Nói một cách đơn giản, phương pháp luận của anh ấy là xem tất cả các truy vấn khi thực hiện một số loại chức năng trên tất cả dữ liệu</a:t>
            </a:r>
            <a:endParaRPr/>
          </a:p>
          <a:p>
            <a:pPr indent="-182563" lvl="1" marL="360363" rtl="0" algn="l">
              <a:lnSpc>
                <a:spcPct val="138461"/>
              </a:lnSpc>
              <a:spcBef>
                <a:spcPts val="200"/>
              </a:spcBef>
              <a:spcAft>
                <a:spcPts val="0"/>
              </a:spcAft>
              <a:buClr>
                <a:srgbClr val="262626"/>
              </a:buClr>
              <a:buSzPts val="1040"/>
              <a:buChar char="•"/>
            </a:pPr>
            <a:r>
              <a:rPr lang="en-US"/>
              <a:t>Truy vấn = Hàm (Tất cả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Sau đó, anh ấy phân loại lại dữ liệu để có mối liên hệ nào đó với thời gian</a:t>
            </a:r>
            <a:endParaRPr/>
          </a:p>
          <a:p>
            <a:pPr indent="-182563" lvl="1" marL="360363" rtl="0" algn="l">
              <a:lnSpc>
                <a:spcPct val="138461"/>
              </a:lnSpc>
              <a:spcBef>
                <a:spcPts val="200"/>
              </a:spcBef>
              <a:spcAft>
                <a:spcPts val="0"/>
              </a:spcAft>
              <a:buClr>
                <a:srgbClr val="262626"/>
              </a:buClr>
              <a:buSzPts val="1040"/>
              <a:buChar char="•"/>
            </a:pPr>
            <a:r>
              <a:rPr lang="en-US"/>
              <a:t>Địa chỉ của Sally là Chicago - chỉ hợp lệ trong một khoảng thời gian nhất định</a:t>
            </a:r>
            <a:endParaRPr/>
          </a:p>
          <a:p>
            <a:pPr indent="-182563" lvl="1" marL="360363" rtl="0" algn="l">
              <a:lnSpc>
                <a:spcPct val="138461"/>
              </a:lnSpc>
              <a:spcBef>
                <a:spcPts val="200"/>
              </a:spcBef>
              <a:spcAft>
                <a:spcPts val="0"/>
              </a:spcAft>
              <a:buClr>
                <a:srgbClr val="262626"/>
              </a:buClr>
              <a:buSzPts val="1040"/>
              <a:buChar char="•"/>
            </a:pPr>
            <a:r>
              <a:rPr lang="en-US"/>
              <a:t>Địa chỉ hiện tại mới của Sally là Los Angeles - hiện tại hợp lệ</a:t>
            </a:r>
            <a:endParaRPr/>
          </a:p>
          <a:p>
            <a:pPr indent="-182563" lvl="1" marL="360363" rtl="0" algn="l">
              <a:lnSpc>
                <a:spcPct val="138461"/>
              </a:lnSpc>
              <a:spcBef>
                <a:spcPts val="200"/>
              </a:spcBef>
              <a:spcAft>
                <a:spcPts val="0"/>
              </a:spcAft>
              <a:buClr>
                <a:srgbClr val="262626"/>
              </a:buClr>
              <a:buSzPts val="1040"/>
              <a:buChar char="•"/>
            </a:pPr>
            <a:r>
              <a:rPr lang="en-US"/>
              <a:t>Anh ấy nói rằng việc Sally chuyển đến Los Angeles không thay đổi sự thật rằng cô ấy đã sống ở Chicago.</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 bất biến</a:t>
            </a:r>
            <a:endParaRPr/>
          </a:p>
          <a:p>
            <a:pPr indent="-182563" lvl="1" marL="360363" rtl="0" algn="l">
              <a:lnSpc>
                <a:spcPct val="138461"/>
              </a:lnSpc>
              <a:spcBef>
                <a:spcPts val="200"/>
              </a:spcBef>
              <a:spcAft>
                <a:spcPts val="0"/>
              </a:spcAft>
              <a:buClr>
                <a:srgbClr val="262626"/>
              </a:buClr>
              <a:buSzPts val="1040"/>
              <a:buChar char="•"/>
            </a:pPr>
            <a:r>
              <a:rPr lang="en-US"/>
              <a:t>Dữ liệu phải là bất biến và không được ghi đè để có được bức tranh hoàn chỉnh</a:t>
            </a:r>
            <a:endParaRPr/>
          </a:p>
          <a:p>
            <a:pPr indent="-182563" lvl="1" marL="360363" rtl="0" algn="l">
              <a:lnSpc>
                <a:spcPct val="138461"/>
              </a:lnSpc>
              <a:spcBef>
                <a:spcPts val="200"/>
              </a:spcBef>
              <a:spcAft>
                <a:spcPts val="0"/>
              </a:spcAft>
              <a:buClr>
                <a:srgbClr val="262626"/>
              </a:buClr>
              <a:buSzPts val="1040"/>
              <a:buChar char="•"/>
            </a:pPr>
            <a:r>
              <a:rPr lang="en-US"/>
              <a:t>Các hoạt động CRUD (Tạo, Đọc, Cập nhật và Xóa) hiện chỉ là CR</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3910" name="Google Shape;3910;p226"/>
          <p:cNvGrpSpPr/>
          <p:nvPr/>
        </p:nvGrpSpPr>
        <p:grpSpPr>
          <a:xfrm>
            <a:off x="6578096" y="2781805"/>
            <a:ext cx="2668044" cy="2929582"/>
            <a:chOff x="6578096" y="2781805"/>
            <a:chExt cx="2668044" cy="2929582"/>
          </a:xfrm>
        </p:grpSpPr>
        <p:pic>
          <p:nvPicPr>
            <p:cNvPr id="3911" name="Google Shape;3911;p226"/>
            <p:cNvPicPr preferRelativeResize="0"/>
            <p:nvPr/>
          </p:nvPicPr>
          <p:blipFill rotWithShape="1">
            <a:blip r:embed="rId3">
              <a:alphaModFix/>
            </a:blip>
            <a:srcRect b="0" l="0" r="0" t="0"/>
            <a:stretch/>
          </p:blipFill>
          <p:spPr>
            <a:xfrm>
              <a:off x="7652884" y="4349665"/>
              <a:ext cx="1578935" cy="898669"/>
            </a:xfrm>
            <a:prstGeom prst="rect">
              <a:avLst/>
            </a:prstGeom>
            <a:noFill/>
            <a:ln>
              <a:noFill/>
            </a:ln>
          </p:spPr>
        </p:pic>
        <p:pic>
          <p:nvPicPr>
            <p:cNvPr id="3912" name="Google Shape;3912;p226"/>
            <p:cNvPicPr preferRelativeResize="0"/>
            <p:nvPr/>
          </p:nvPicPr>
          <p:blipFill rotWithShape="1">
            <a:blip r:embed="rId4">
              <a:alphaModFix/>
            </a:blip>
            <a:srcRect b="0" l="0" r="0" t="0"/>
            <a:stretch/>
          </p:blipFill>
          <p:spPr>
            <a:xfrm>
              <a:off x="7638563" y="3596558"/>
              <a:ext cx="1607577" cy="640883"/>
            </a:xfrm>
            <a:prstGeom prst="rect">
              <a:avLst/>
            </a:prstGeom>
            <a:noFill/>
            <a:ln>
              <a:noFill/>
            </a:ln>
          </p:spPr>
        </p:pic>
        <p:pic>
          <p:nvPicPr>
            <p:cNvPr id="3913" name="Google Shape;3913;p226"/>
            <p:cNvPicPr preferRelativeResize="0"/>
            <p:nvPr/>
          </p:nvPicPr>
          <p:blipFill rotWithShape="1">
            <a:blip r:embed="rId5">
              <a:alphaModFix/>
            </a:blip>
            <a:srcRect b="0" l="0" r="0" t="0"/>
            <a:stretch/>
          </p:blipFill>
          <p:spPr>
            <a:xfrm>
              <a:off x="6593697" y="3846626"/>
              <a:ext cx="637302" cy="1006079"/>
            </a:xfrm>
            <a:prstGeom prst="rect">
              <a:avLst/>
            </a:prstGeom>
            <a:noFill/>
            <a:ln>
              <a:noFill/>
            </a:ln>
          </p:spPr>
        </p:pic>
        <p:pic>
          <p:nvPicPr>
            <p:cNvPr id="3914" name="Google Shape;3914;p226"/>
            <p:cNvPicPr preferRelativeResize="0"/>
            <p:nvPr/>
          </p:nvPicPr>
          <p:blipFill rotWithShape="1">
            <a:blip r:embed="rId6">
              <a:alphaModFix/>
            </a:blip>
            <a:srcRect b="0" l="0" r="0" t="0"/>
            <a:stretch/>
          </p:blipFill>
          <p:spPr>
            <a:xfrm>
              <a:off x="6726656" y="4539425"/>
              <a:ext cx="648043" cy="708909"/>
            </a:xfrm>
            <a:prstGeom prst="rect">
              <a:avLst/>
            </a:prstGeom>
            <a:noFill/>
            <a:ln>
              <a:noFill/>
            </a:ln>
          </p:spPr>
        </p:pic>
        <p:sp>
          <p:nvSpPr>
            <p:cNvPr id="3915" name="Google Shape;3915;p226"/>
            <p:cNvSpPr txBox="1"/>
            <p:nvPr/>
          </p:nvSpPr>
          <p:spPr>
            <a:xfrm>
              <a:off x="7909994" y="2781805"/>
              <a:ext cx="104547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Tạo dữ liệu</a:t>
              </a:r>
              <a:endParaRPr sz="1400">
                <a:solidFill>
                  <a:srgbClr val="193EB0"/>
                </a:solidFill>
                <a:latin typeface="Arial"/>
                <a:ea typeface="Arial"/>
                <a:cs typeface="Arial"/>
                <a:sym typeface="Arial"/>
              </a:endParaRPr>
            </a:p>
          </p:txBody>
        </p:sp>
        <p:sp>
          <p:nvSpPr>
            <p:cNvPr id="3916" name="Google Shape;3916;p226"/>
            <p:cNvSpPr txBox="1"/>
            <p:nvPr/>
          </p:nvSpPr>
          <p:spPr>
            <a:xfrm>
              <a:off x="6578096" y="3971281"/>
              <a:ext cx="63992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900">
                  <a:solidFill>
                    <a:srgbClr val="193EB0"/>
                  </a:solidFill>
                  <a:latin typeface="Arial"/>
                  <a:ea typeface="Arial"/>
                  <a:cs typeface="Arial"/>
                  <a:sym typeface="Arial"/>
                </a:rPr>
                <a:t>Cập nhật</a:t>
              </a:r>
              <a:endParaRPr sz="900">
                <a:solidFill>
                  <a:srgbClr val="193EB0"/>
                </a:solidFill>
                <a:latin typeface="Arial"/>
                <a:ea typeface="Arial"/>
                <a:cs typeface="Arial"/>
                <a:sym typeface="Arial"/>
              </a:endParaRPr>
            </a:p>
            <a:p>
              <a:pPr indent="0" lvl="0" marL="0" marR="0" rtl="0" algn="ctr">
                <a:spcBef>
                  <a:spcPts val="0"/>
                </a:spcBef>
                <a:spcAft>
                  <a:spcPts val="0"/>
                </a:spcAft>
                <a:buNone/>
              </a:pPr>
              <a:r>
                <a:rPr lang="en-US" sz="900">
                  <a:solidFill>
                    <a:srgbClr val="193EB0"/>
                  </a:solidFill>
                  <a:latin typeface="Arial"/>
                  <a:ea typeface="Arial"/>
                  <a:cs typeface="Arial"/>
                  <a:sym typeface="Arial"/>
                </a:rPr>
                <a:t>Xóa bỏ</a:t>
              </a:r>
              <a:endParaRPr sz="900">
                <a:solidFill>
                  <a:srgbClr val="193EB0"/>
                </a:solidFill>
                <a:latin typeface="Arial"/>
                <a:ea typeface="Arial"/>
                <a:cs typeface="Arial"/>
                <a:sym typeface="Arial"/>
              </a:endParaRPr>
            </a:p>
          </p:txBody>
        </p:sp>
        <p:sp>
          <p:nvSpPr>
            <p:cNvPr id="3917" name="Google Shape;3917;p226"/>
            <p:cNvSpPr txBox="1"/>
            <p:nvPr/>
          </p:nvSpPr>
          <p:spPr>
            <a:xfrm>
              <a:off x="7968504" y="5403610"/>
              <a:ext cx="10663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Đọc dữ liệu</a:t>
              </a:r>
              <a:endParaRPr sz="1400">
                <a:solidFill>
                  <a:srgbClr val="193EB0"/>
                </a:solidFill>
                <a:latin typeface="Arial"/>
                <a:ea typeface="Arial"/>
                <a:cs typeface="Arial"/>
                <a:sym typeface="Arial"/>
              </a:endParaRPr>
            </a:p>
          </p:txBody>
        </p:sp>
        <p:grpSp>
          <p:nvGrpSpPr>
            <p:cNvPr id="3918" name="Google Shape;3918;p226"/>
            <p:cNvGrpSpPr/>
            <p:nvPr/>
          </p:nvGrpSpPr>
          <p:grpSpPr>
            <a:xfrm>
              <a:off x="7990163" y="3102289"/>
              <a:ext cx="904377" cy="428630"/>
              <a:chOff x="7830048" y="3085455"/>
              <a:chExt cx="1214353" cy="427994"/>
            </a:xfrm>
          </p:grpSpPr>
          <p:sp>
            <p:nvSpPr>
              <p:cNvPr id="3919" name="Google Shape;3919;p226"/>
              <p:cNvSpPr/>
              <p:nvPr/>
            </p:nvSpPr>
            <p:spPr>
              <a:xfrm>
                <a:off x="7830048" y="3090211"/>
                <a:ext cx="357144" cy="423238"/>
              </a:xfrm>
              <a:prstGeom prst="downArrow">
                <a:avLst>
                  <a:gd fmla="val 50000" name="adj1"/>
                  <a:gd fmla="val 50000" name="adj2"/>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920" name="Google Shape;3920;p226"/>
              <p:cNvSpPr/>
              <p:nvPr/>
            </p:nvSpPr>
            <p:spPr>
              <a:xfrm>
                <a:off x="8256885" y="3090211"/>
                <a:ext cx="357144" cy="423238"/>
              </a:xfrm>
              <a:prstGeom prst="downArrow">
                <a:avLst>
                  <a:gd fmla="val 50000" name="adj1"/>
                  <a:gd fmla="val 50000" name="adj2"/>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921" name="Google Shape;3921;p226"/>
              <p:cNvSpPr/>
              <p:nvPr/>
            </p:nvSpPr>
            <p:spPr>
              <a:xfrm>
                <a:off x="8687257" y="3085455"/>
                <a:ext cx="357144" cy="423238"/>
              </a:xfrm>
              <a:prstGeom prst="downArrow">
                <a:avLst>
                  <a:gd fmla="val 50000" name="adj1"/>
                  <a:gd fmla="val 50000" name="adj2"/>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spTree>
  </p:cSld>
  <p:clrMapOvr>
    <a:masterClrMapping/>
  </p:clrMapOvr>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6" name="Shape 3926"/>
        <p:cNvGrpSpPr/>
        <p:nvPr/>
      </p:nvGrpSpPr>
      <p:grpSpPr>
        <a:xfrm>
          <a:off x="0" y="0"/>
          <a:ext cx="0" cy="0"/>
          <a:chOff x="0" y="0"/>
          <a:chExt cx="0" cy="0"/>
        </a:xfrm>
      </p:grpSpPr>
      <p:sp>
        <p:nvSpPr>
          <p:cNvPr id="3927" name="Google Shape;3927;p22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3928" name="Google Shape;3928;p2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Nguồn gốc của Kiến trúc Lambda (2/2)</a:t>
            </a:r>
            <a:endParaRPr/>
          </a:p>
        </p:txBody>
      </p:sp>
      <p:sp>
        <p:nvSpPr>
          <p:cNvPr id="3929" name="Google Shape;3929;p2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3930" name="Google Shape;3930;p227"/>
          <p:cNvSpPr txBox="1"/>
          <p:nvPr>
            <p:ph idx="4" type="body"/>
          </p:nvPr>
        </p:nvSpPr>
        <p:spPr>
          <a:xfrm>
            <a:off x="535872" y="2226568"/>
            <a:ext cx="549916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Ông Marz định nghĩa truy vấn là</a:t>
            </a:r>
            <a:endParaRPr/>
          </a:p>
          <a:p>
            <a:pPr indent="-182563" lvl="1" marL="360363" rtl="0" algn="l">
              <a:lnSpc>
                <a:spcPct val="138461"/>
              </a:lnSpc>
              <a:spcBef>
                <a:spcPts val="200"/>
              </a:spcBef>
              <a:spcAft>
                <a:spcPts val="0"/>
              </a:spcAft>
              <a:buClr>
                <a:srgbClr val="262626"/>
              </a:buClr>
              <a:buSzPts val="1040"/>
              <a:buChar char="•"/>
            </a:pPr>
            <a:r>
              <a:rPr lang="en-US"/>
              <a:t>Truy vấn = Hàm (Tất cả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Nếu không có vấn đề về độ trễ, tất cả các hoạt động truy vấn bao gồm tập hợp và tham gia có thể được xem như đơn giản là thực hiện các chức năng cần thiết trên toàn bộ tập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Bằng cách xác định dữ liệu là bất biến và truy vấn là các hàm được thực hiện trên toàn bộ tập dữ liệu, sự phức tạp của định lý CAP trở nên khá đơn giản</a:t>
            </a:r>
            <a:endParaRPr/>
          </a:p>
          <a:p>
            <a:pPr indent="-177800" lvl="0" marL="177800" rtl="0" algn="l">
              <a:lnSpc>
                <a:spcPct val="128571"/>
              </a:lnSpc>
              <a:spcBef>
                <a:spcPts val="1000"/>
              </a:spcBef>
              <a:spcAft>
                <a:spcPts val="0"/>
              </a:spcAft>
              <a:buClr>
                <a:srgbClr val="262626"/>
              </a:buClr>
              <a:buSzPts val="1400"/>
              <a:buFont typeface="Arial"/>
              <a:buChar char="•"/>
            </a:pPr>
            <a:r>
              <a:rPr lang="en-US"/>
              <a:t>Tính nhất quán trên tính khả dụng</a:t>
            </a:r>
            <a:endParaRPr/>
          </a:p>
          <a:p>
            <a:pPr indent="-182563" lvl="1" marL="360363" rtl="0" algn="l">
              <a:lnSpc>
                <a:spcPct val="138461"/>
              </a:lnSpc>
              <a:spcBef>
                <a:spcPts val="200"/>
              </a:spcBef>
              <a:spcAft>
                <a:spcPts val="0"/>
              </a:spcAft>
              <a:buClr>
                <a:srgbClr val="262626"/>
              </a:buClr>
              <a:buSzPts val="1040"/>
              <a:buChar char="•"/>
            </a:pPr>
            <a:r>
              <a:rPr lang="en-US"/>
              <a:t>Hoàn thành nhanh hơn nhiều vì chỉ tạo dữ liệu mới</a:t>
            </a:r>
            <a:endParaRPr/>
          </a:p>
          <a:p>
            <a:pPr indent="-177800" lvl="0" marL="177800" rtl="0" algn="l">
              <a:lnSpc>
                <a:spcPct val="128571"/>
              </a:lnSpc>
              <a:spcBef>
                <a:spcPts val="1000"/>
              </a:spcBef>
              <a:spcAft>
                <a:spcPts val="0"/>
              </a:spcAft>
              <a:buClr>
                <a:srgbClr val="262626"/>
              </a:buClr>
              <a:buSzPts val="1400"/>
              <a:buFont typeface="Arial"/>
              <a:buChar char="•"/>
            </a:pPr>
            <a:r>
              <a:rPr lang="en-US"/>
              <a:t>Tính khả dụng hơn tính nhất quán</a:t>
            </a:r>
            <a:endParaRPr/>
          </a:p>
          <a:p>
            <a:pPr indent="-182563" lvl="1" marL="360363" rtl="0" algn="l">
              <a:lnSpc>
                <a:spcPct val="138461"/>
              </a:lnSpc>
              <a:spcBef>
                <a:spcPts val="200"/>
              </a:spcBef>
              <a:spcAft>
                <a:spcPts val="0"/>
              </a:spcAft>
              <a:buClr>
                <a:srgbClr val="262626"/>
              </a:buClr>
              <a:buSzPts val="1040"/>
              <a:buChar char="•"/>
            </a:pPr>
            <a:r>
              <a:rPr lang="en-US"/>
              <a:t>Các truy vấn có thể tạo ra kết quả không chính xác nhưng một khi cuối cùng nhất quán, nó sẽ tạo ra kết quả chính xác.</a:t>
            </a:r>
            <a:endParaRPr/>
          </a:p>
          <a:p>
            <a:pPr indent="-182563" lvl="1" marL="360363" rtl="0" algn="l">
              <a:lnSpc>
                <a:spcPct val="138461"/>
              </a:lnSpc>
              <a:spcBef>
                <a:spcPts val="200"/>
              </a:spcBef>
              <a:spcAft>
                <a:spcPts val="0"/>
              </a:spcAft>
              <a:buClr>
                <a:srgbClr val="262626"/>
              </a:buClr>
              <a:buSzPts val="1040"/>
              <a:buChar char="•"/>
            </a:pPr>
            <a:r>
              <a:rPr lang="en-US"/>
              <a:t>Vì dữ liệu là bất biến, chúng tôi không còn gặp sự cố "đọc sửa chữa" nữa</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3931" name="Google Shape;3931;p227"/>
          <p:cNvGrpSpPr/>
          <p:nvPr/>
        </p:nvGrpSpPr>
        <p:grpSpPr>
          <a:xfrm>
            <a:off x="7021285" y="2375576"/>
            <a:ext cx="1607577" cy="3511943"/>
            <a:chOff x="7021285" y="2375576"/>
            <a:chExt cx="1607577" cy="3511943"/>
          </a:xfrm>
        </p:grpSpPr>
        <p:pic>
          <p:nvPicPr>
            <p:cNvPr id="3932" name="Google Shape;3932;p227"/>
            <p:cNvPicPr preferRelativeResize="0"/>
            <p:nvPr/>
          </p:nvPicPr>
          <p:blipFill rotWithShape="1">
            <a:blip r:embed="rId3">
              <a:alphaModFix/>
            </a:blip>
            <a:srcRect b="0" l="0" r="0" t="0"/>
            <a:stretch/>
          </p:blipFill>
          <p:spPr>
            <a:xfrm>
              <a:off x="7035606" y="3943436"/>
              <a:ext cx="1578935" cy="898669"/>
            </a:xfrm>
            <a:prstGeom prst="rect">
              <a:avLst/>
            </a:prstGeom>
            <a:noFill/>
            <a:ln>
              <a:noFill/>
            </a:ln>
          </p:spPr>
        </p:pic>
        <p:pic>
          <p:nvPicPr>
            <p:cNvPr id="3933" name="Google Shape;3933;p227"/>
            <p:cNvPicPr preferRelativeResize="0"/>
            <p:nvPr/>
          </p:nvPicPr>
          <p:blipFill rotWithShape="1">
            <a:blip r:embed="rId4">
              <a:alphaModFix/>
            </a:blip>
            <a:srcRect b="0" l="0" r="0" t="0"/>
            <a:stretch/>
          </p:blipFill>
          <p:spPr>
            <a:xfrm>
              <a:off x="7021285" y="3190329"/>
              <a:ext cx="1607577" cy="640883"/>
            </a:xfrm>
            <a:prstGeom prst="rect">
              <a:avLst/>
            </a:prstGeom>
            <a:noFill/>
            <a:ln>
              <a:noFill/>
            </a:ln>
          </p:spPr>
        </p:pic>
        <p:sp>
          <p:nvSpPr>
            <p:cNvPr id="3934" name="Google Shape;3934;p227"/>
            <p:cNvSpPr txBox="1"/>
            <p:nvPr/>
          </p:nvSpPr>
          <p:spPr>
            <a:xfrm>
              <a:off x="7292716" y="2375576"/>
              <a:ext cx="104547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Tạo dữ liệu</a:t>
              </a:r>
              <a:endParaRPr sz="1400">
                <a:solidFill>
                  <a:srgbClr val="193EB0"/>
                </a:solidFill>
                <a:latin typeface="Arial"/>
                <a:ea typeface="Arial"/>
                <a:cs typeface="Arial"/>
                <a:sym typeface="Arial"/>
              </a:endParaRPr>
            </a:p>
          </p:txBody>
        </p:sp>
        <p:grpSp>
          <p:nvGrpSpPr>
            <p:cNvPr id="3935" name="Google Shape;3935;p227"/>
            <p:cNvGrpSpPr/>
            <p:nvPr/>
          </p:nvGrpSpPr>
          <p:grpSpPr>
            <a:xfrm>
              <a:off x="7372885" y="2696060"/>
              <a:ext cx="904377" cy="428630"/>
              <a:chOff x="7830048" y="3085455"/>
              <a:chExt cx="1214353" cy="427994"/>
            </a:xfrm>
          </p:grpSpPr>
          <p:sp>
            <p:nvSpPr>
              <p:cNvPr id="3936" name="Google Shape;3936;p227"/>
              <p:cNvSpPr/>
              <p:nvPr/>
            </p:nvSpPr>
            <p:spPr>
              <a:xfrm>
                <a:off x="7830048" y="3090211"/>
                <a:ext cx="357144" cy="423238"/>
              </a:xfrm>
              <a:prstGeom prst="downArrow">
                <a:avLst>
                  <a:gd fmla="val 50000" name="adj1"/>
                  <a:gd fmla="val 50000" name="adj2"/>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937" name="Google Shape;3937;p227"/>
              <p:cNvSpPr/>
              <p:nvPr/>
            </p:nvSpPr>
            <p:spPr>
              <a:xfrm>
                <a:off x="8256885" y="3090211"/>
                <a:ext cx="357144" cy="423238"/>
              </a:xfrm>
              <a:prstGeom prst="downArrow">
                <a:avLst>
                  <a:gd fmla="val 50000" name="adj1"/>
                  <a:gd fmla="val 50000" name="adj2"/>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3938" name="Google Shape;3938;p227"/>
              <p:cNvSpPr/>
              <p:nvPr/>
            </p:nvSpPr>
            <p:spPr>
              <a:xfrm>
                <a:off x="8687257" y="3085455"/>
                <a:ext cx="357144" cy="423238"/>
              </a:xfrm>
              <a:prstGeom prst="downArrow">
                <a:avLst>
                  <a:gd fmla="val 50000" name="adj1"/>
                  <a:gd fmla="val 50000" name="adj2"/>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3939" name="Google Shape;3939;p227"/>
            <p:cNvSpPr txBox="1"/>
            <p:nvPr/>
          </p:nvSpPr>
          <p:spPr>
            <a:xfrm>
              <a:off x="7103046" y="5579742"/>
              <a:ext cx="144142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Truy vấn dữ liệu</a:t>
              </a:r>
              <a:endParaRPr sz="1400">
                <a:solidFill>
                  <a:srgbClr val="193EB0"/>
                </a:solidFill>
                <a:latin typeface="Arial"/>
                <a:ea typeface="Arial"/>
                <a:cs typeface="Arial"/>
                <a:sym typeface="Arial"/>
              </a:endParaRPr>
            </a:p>
          </p:txBody>
        </p:sp>
        <p:sp>
          <p:nvSpPr>
            <p:cNvPr id="3940" name="Google Shape;3940;p227"/>
            <p:cNvSpPr/>
            <p:nvPr/>
          </p:nvSpPr>
          <p:spPr>
            <a:xfrm>
              <a:off x="7663498" y="4834962"/>
              <a:ext cx="320516" cy="657756"/>
            </a:xfrm>
            <a:prstGeom prst="rect">
              <a:avLst/>
            </a:prstGeom>
            <a:solidFill>
              <a:srgbClr val="CADE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Tree>
  </p:cSld>
  <p:clrMapOvr>
    <a:masterClrMapping/>
  </p:clrMapOvr>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5" name="Shape 3945"/>
        <p:cNvGrpSpPr/>
        <p:nvPr/>
      </p:nvGrpSpPr>
      <p:grpSpPr>
        <a:xfrm>
          <a:off x="0" y="0"/>
          <a:ext cx="0" cy="0"/>
          <a:chOff x="0" y="0"/>
          <a:chExt cx="0" cy="0"/>
        </a:xfrm>
      </p:grpSpPr>
      <p:sp>
        <p:nvSpPr>
          <p:cNvPr id="3946" name="Google Shape;3946;p22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3947" name="Google Shape;3947;p2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Định lý CAP đã bị đánh bại?</a:t>
            </a:r>
            <a:endParaRPr/>
          </a:p>
        </p:txBody>
      </p:sp>
      <p:sp>
        <p:nvSpPr>
          <p:cNvPr id="3948" name="Google Shape;3948;p2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3949" name="Google Shape;3949;p22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82563" lvl="1" marL="360363" rtl="0" algn="l">
              <a:lnSpc>
                <a:spcPct val="100000"/>
              </a:lnSpc>
              <a:spcBef>
                <a:spcPts val="0"/>
              </a:spcBef>
              <a:spcAft>
                <a:spcPts val="0"/>
              </a:spcAft>
              <a:buClr>
                <a:srgbClr val="262626"/>
              </a:buClr>
              <a:buSzPts val="1440"/>
              <a:buChar char="•"/>
            </a:pPr>
            <a:r>
              <a:rPr lang="en-US" sz="1800"/>
              <a:t>Tuy nhiên, việc thực hiện truy vấn trên toàn bộ tập dữ liệu mỗi lần mà không phải lo lắng về độ trễ là không thực tế và cũng không khả thi!</a:t>
            </a:r>
            <a:endParaRPr/>
          </a:p>
          <a:p>
            <a:pPr indent="-91123" lvl="1" marL="360363" rtl="0" algn="l">
              <a:lnSpc>
                <a:spcPct val="100000"/>
              </a:lnSpc>
              <a:spcBef>
                <a:spcPts val="200"/>
              </a:spcBef>
              <a:spcAft>
                <a:spcPts val="0"/>
              </a:spcAft>
              <a:buClr>
                <a:srgbClr val="262626"/>
              </a:buClr>
              <a:buSzPts val="1440"/>
              <a:buNone/>
            </a:pPr>
            <a:r>
              <a:t/>
            </a:r>
            <a:endParaRPr sz="1800"/>
          </a:p>
        </p:txBody>
      </p:sp>
      <p:pic>
        <p:nvPicPr>
          <p:cNvPr descr="Dirt_Explosion_1.wav" id="3950" name="Google Shape;3950;p228"/>
          <p:cNvPicPr preferRelativeResize="0"/>
          <p:nvPr/>
        </p:nvPicPr>
        <p:blipFill rotWithShape="1">
          <a:blip r:embed="rId3">
            <a:alphaModFix/>
          </a:blip>
          <a:srcRect b="0" l="0" r="0" t="0"/>
          <a:stretch/>
        </p:blipFill>
        <p:spPr>
          <a:xfrm>
            <a:off x="9456389" y="6117465"/>
            <a:ext cx="282211" cy="282211"/>
          </a:xfrm>
          <a:prstGeom prst="rect">
            <a:avLst/>
          </a:prstGeom>
          <a:noFill/>
          <a:ln>
            <a:noFill/>
          </a:ln>
        </p:spPr>
      </p:pic>
      <p:grpSp>
        <p:nvGrpSpPr>
          <p:cNvPr id="3951" name="Google Shape;3951;p228"/>
          <p:cNvGrpSpPr/>
          <p:nvPr/>
        </p:nvGrpSpPr>
        <p:grpSpPr>
          <a:xfrm>
            <a:off x="3711258" y="3275647"/>
            <a:ext cx="2499042" cy="2893181"/>
            <a:chOff x="7035606" y="3943436"/>
            <a:chExt cx="1578935" cy="1827958"/>
          </a:xfrm>
        </p:grpSpPr>
        <p:pic>
          <p:nvPicPr>
            <p:cNvPr id="3952" name="Google Shape;3952;p228"/>
            <p:cNvPicPr preferRelativeResize="0"/>
            <p:nvPr/>
          </p:nvPicPr>
          <p:blipFill rotWithShape="1">
            <a:blip r:embed="rId4">
              <a:alphaModFix/>
            </a:blip>
            <a:srcRect b="0" l="0" r="0" t="0"/>
            <a:stretch/>
          </p:blipFill>
          <p:spPr>
            <a:xfrm>
              <a:off x="7035606" y="3943436"/>
              <a:ext cx="1578935" cy="898669"/>
            </a:xfrm>
            <a:prstGeom prst="rect">
              <a:avLst/>
            </a:prstGeom>
            <a:noFill/>
            <a:ln>
              <a:noFill/>
            </a:ln>
          </p:spPr>
        </p:pic>
        <p:sp>
          <p:nvSpPr>
            <p:cNvPr id="3953" name="Google Shape;3953;p228"/>
            <p:cNvSpPr txBox="1"/>
            <p:nvPr/>
          </p:nvSpPr>
          <p:spPr>
            <a:xfrm>
              <a:off x="7363285" y="5576936"/>
              <a:ext cx="910712" cy="1944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Truy vấn dữ liệu</a:t>
              </a:r>
              <a:endParaRPr sz="1400">
                <a:solidFill>
                  <a:srgbClr val="193EB0"/>
                </a:solidFill>
                <a:latin typeface="Arial"/>
                <a:ea typeface="Arial"/>
                <a:cs typeface="Arial"/>
                <a:sym typeface="Arial"/>
              </a:endParaRPr>
            </a:p>
          </p:txBody>
        </p:sp>
        <p:sp>
          <p:nvSpPr>
            <p:cNvPr id="3954" name="Google Shape;3954;p228"/>
            <p:cNvSpPr/>
            <p:nvPr/>
          </p:nvSpPr>
          <p:spPr>
            <a:xfrm>
              <a:off x="7663498" y="4834962"/>
              <a:ext cx="320516" cy="657756"/>
            </a:xfrm>
            <a:prstGeom prst="rect">
              <a:avLst/>
            </a:prstGeom>
            <a:solidFill>
              <a:srgbClr val="CADE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3955" name="Google Shape;3955;p228"/>
          <p:cNvGrpSpPr/>
          <p:nvPr/>
        </p:nvGrpSpPr>
        <p:grpSpPr>
          <a:xfrm>
            <a:off x="4370163" y="3702346"/>
            <a:ext cx="1160868" cy="1061096"/>
            <a:chOff x="4279600" y="3738817"/>
            <a:chExt cx="1160868" cy="1061096"/>
          </a:xfrm>
        </p:grpSpPr>
        <p:pic>
          <p:nvPicPr>
            <p:cNvPr id="3956" name="Google Shape;3956;p228"/>
            <p:cNvPicPr preferRelativeResize="0"/>
            <p:nvPr/>
          </p:nvPicPr>
          <p:blipFill rotWithShape="1">
            <a:blip r:embed="rId5">
              <a:alphaModFix/>
            </a:blip>
            <a:srcRect b="0" l="0" r="0" t="0"/>
            <a:stretch/>
          </p:blipFill>
          <p:spPr>
            <a:xfrm>
              <a:off x="4279600" y="3965622"/>
              <a:ext cx="734569" cy="783338"/>
            </a:xfrm>
            <a:prstGeom prst="rect">
              <a:avLst/>
            </a:prstGeom>
            <a:noFill/>
            <a:ln>
              <a:noFill/>
            </a:ln>
          </p:spPr>
        </p:pic>
        <p:pic>
          <p:nvPicPr>
            <p:cNvPr id="3957" name="Google Shape;3957;p228"/>
            <p:cNvPicPr preferRelativeResize="0"/>
            <p:nvPr/>
          </p:nvPicPr>
          <p:blipFill rotWithShape="1">
            <a:blip r:embed="rId6">
              <a:alphaModFix/>
            </a:blip>
            <a:srcRect b="0" l="0" r="0" t="0"/>
            <a:stretch/>
          </p:blipFill>
          <p:spPr>
            <a:xfrm>
              <a:off x="4942951" y="4345357"/>
              <a:ext cx="426256" cy="454556"/>
            </a:xfrm>
            <a:prstGeom prst="rect">
              <a:avLst/>
            </a:prstGeom>
            <a:noFill/>
            <a:ln>
              <a:noFill/>
            </a:ln>
          </p:spPr>
        </p:pic>
        <p:pic>
          <p:nvPicPr>
            <p:cNvPr id="3958" name="Google Shape;3958;p228"/>
            <p:cNvPicPr preferRelativeResize="0"/>
            <p:nvPr/>
          </p:nvPicPr>
          <p:blipFill rotWithShape="1">
            <a:blip r:embed="rId7">
              <a:alphaModFix/>
            </a:blip>
            <a:srcRect b="0" l="0" r="0" t="0"/>
            <a:stretch/>
          </p:blipFill>
          <p:spPr>
            <a:xfrm>
              <a:off x="4871690" y="3738817"/>
              <a:ext cx="568778" cy="60654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50"/>
                                        </p:tgtEl>
                                        <p:attrNameLst>
                                          <p:attrName>style.visibility</p:attrName>
                                        </p:attrNameLst>
                                      </p:cBhvr>
                                      <p:to>
                                        <p:strVal val="visible"/>
                                      </p:to>
                                    </p:set>
                                    <p:animEffect filter="fade" transition="in">
                                      <p:cBhvr>
                                        <p:cTn dur="4877"/>
                                        <p:tgtEl>
                                          <p:spTgt spid="39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3" name="Shape 3963"/>
        <p:cNvGrpSpPr/>
        <p:nvPr/>
      </p:nvGrpSpPr>
      <p:grpSpPr>
        <a:xfrm>
          <a:off x="0" y="0"/>
          <a:ext cx="0" cy="0"/>
          <a:chOff x="0" y="0"/>
          <a:chExt cx="0" cy="0"/>
        </a:xfrm>
      </p:grpSpPr>
      <p:sp>
        <p:nvSpPr>
          <p:cNvPr id="3964" name="Google Shape;3964;p22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3965" name="Google Shape;3965;p229"/>
          <p:cNvSpPr txBox="1"/>
          <p:nvPr>
            <p:ph idx="2" type="body"/>
          </p:nvPr>
        </p:nvSpPr>
        <p:spPr>
          <a:xfrm>
            <a:off x="535871" y="1523052"/>
            <a:ext cx="9139469"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Chúng ta có thể thực sự gần nhau không?</a:t>
            </a:r>
            <a:endParaRPr/>
          </a:p>
        </p:txBody>
      </p:sp>
      <p:sp>
        <p:nvSpPr>
          <p:cNvPr id="3966" name="Google Shape;3966;p2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3967" name="Google Shape;3967;p229"/>
          <p:cNvSpPr txBox="1"/>
          <p:nvPr>
            <p:ph idx="4" type="body"/>
          </p:nvPr>
        </p:nvSpPr>
        <p:spPr>
          <a:xfrm>
            <a:off x="535872" y="2226568"/>
            <a:ext cx="522484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Không thể áp dụng hàm trên toàn bộ tập dữ liệu mỗi khi chúng ta truy vấn nó</a:t>
            </a:r>
            <a:endParaRPr/>
          </a:p>
          <a:p>
            <a:pPr indent="-177800" lvl="0" marL="177800" rtl="0" algn="l">
              <a:lnSpc>
                <a:spcPct val="128571"/>
              </a:lnSpc>
              <a:spcBef>
                <a:spcPts val="1000"/>
              </a:spcBef>
              <a:spcAft>
                <a:spcPts val="0"/>
              </a:spcAft>
              <a:buClr>
                <a:srgbClr val="262626"/>
              </a:buClr>
              <a:buSzPts val="1400"/>
              <a:buFont typeface="Arial"/>
              <a:buChar char="•"/>
            </a:pPr>
            <a:r>
              <a:rPr lang="en-US"/>
              <a:t>Người bạn cũ của chúng ta - chia những vấn đề lớn thành những vấn đề nhỏ hơn</a:t>
            </a:r>
            <a:endParaRPr/>
          </a:p>
          <a:p>
            <a:pPr indent="-182563" lvl="1" marL="360363" rtl="0" algn="l">
              <a:lnSpc>
                <a:spcPct val="138461"/>
              </a:lnSpc>
              <a:spcBef>
                <a:spcPts val="200"/>
              </a:spcBef>
              <a:spcAft>
                <a:spcPts val="0"/>
              </a:spcAft>
              <a:buClr>
                <a:srgbClr val="262626"/>
              </a:buClr>
              <a:buSzPts val="1040"/>
              <a:buChar char="•"/>
            </a:pPr>
            <a:r>
              <a:rPr lang="en-US"/>
              <a:t>Tập dữ liệu bất biến có thể được chia thành hai tập dữ liệu khác nhau tại bất kỳ thời điểm nào</a:t>
            </a:r>
            <a:endParaRPr/>
          </a:p>
          <a:p>
            <a:pPr indent="-182563" lvl="1" marL="360363" rtl="0" algn="l">
              <a:lnSpc>
                <a:spcPct val="138461"/>
              </a:lnSpc>
              <a:spcBef>
                <a:spcPts val="200"/>
              </a:spcBef>
              <a:spcAft>
                <a:spcPts val="0"/>
              </a:spcAft>
              <a:buClr>
                <a:srgbClr val="262626"/>
              </a:buClr>
              <a:buSzPts val="1040"/>
              <a:buChar char="•"/>
            </a:pPr>
            <a:r>
              <a:rPr lang="en-US"/>
              <a:t>Có những dữ liệu đã được thu thập cho đến nay. . .</a:t>
            </a:r>
            <a:endParaRPr/>
          </a:p>
          <a:p>
            <a:pPr indent="-182563" lvl="1" marL="360363" rtl="0" algn="l">
              <a:lnSpc>
                <a:spcPct val="138461"/>
              </a:lnSpc>
              <a:spcBef>
                <a:spcPts val="200"/>
              </a:spcBef>
              <a:spcAft>
                <a:spcPts val="0"/>
              </a:spcAft>
              <a:buClr>
                <a:srgbClr val="262626"/>
              </a:buClr>
              <a:buSzPts val="1040"/>
              <a:buChar char="•"/>
            </a:pPr>
            <a:r>
              <a:rPr lang="en-US"/>
              <a:t>Và bất kỳ dữ liệu mới nào đã được tạo kể từ đó</a:t>
            </a:r>
            <a:endParaRPr/>
          </a:p>
          <a:p>
            <a:pPr indent="-177800" lvl="0" marL="177800" rtl="0" algn="l">
              <a:lnSpc>
                <a:spcPct val="128571"/>
              </a:lnSpc>
              <a:spcBef>
                <a:spcPts val="1000"/>
              </a:spcBef>
              <a:spcAft>
                <a:spcPts val="0"/>
              </a:spcAft>
              <a:buClr>
                <a:srgbClr val="262626"/>
              </a:buClr>
              <a:buSzPts val="1400"/>
              <a:buFont typeface="Arial"/>
              <a:buChar char="•"/>
            </a:pPr>
            <a:r>
              <a:rPr lang="en-US"/>
              <a:t>Chia nhỏ vấn đề cho phép chúng ta tiếp cận giải pháp mong muốn</a:t>
            </a:r>
            <a:endParaRPr/>
          </a:p>
          <a:p>
            <a:pPr indent="-182563" lvl="1" marL="360363" rtl="0" algn="l">
              <a:lnSpc>
                <a:spcPct val="138461"/>
              </a:lnSpc>
              <a:spcBef>
                <a:spcPts val="200"/>
              </a:spcBef>
              <a:spcAft>
                <a:spcPts val="0"/>
              </a:spcAft>
              <a:buClr>
                <a:srgbClr val="262626"/>
              </a:buClr>
              <a:buSzPts val="1040"/>
              <a:buChar char="•"/>
            </a:pPr>
            <a:r>
              <a:rPr lang="en-US"/>
              <a:t>Giờ đây, chúng tôi có thể làm việc với từng bộ riêng biệt để đáp ứng các yêu cầu về độ trễ</a:t>
            </a:r>
            <a:endParaRPr/>
          </a:p>
        </p:txBody>
      </p:sp>
      <p:grpSp>
        <p:nvGrpSpPr>
          <p:cNvPr id="3968" name="Google Shape;3968;p229"/>
          <p:cNvGrpSpPr/>
          <p:nvPr/>
        </p:nvGrpSpPr>
        <p:grpSpPr>
          <a:xfrm>
            <a:off x="5740073" y="2454647"/>
            <a:ext cx="3176726" cy="3520085"/>
            <a:chOff x="5740073" y="2411105"/>
            <a:chExt cx="3176726" cy="3520085"/>
          </a:xfrm>
        </p:grpSpPr>
        <p:grpSp>
          <p:nvGrpSpPr>
            <p:cNvPr id="3969" name="Google Shape;3969;p229"/>
            <p:cNvGrpSpPr/>
            <p:nvPr/>
          </p:nvGrpSpPr>
          <p:grpSpPr>
            <a:xfrm>
              <a:off x="5740073" y="4527033"/>
              <a:ext cx="1693092" cy="1404157"/>
              <a:chOff x="5740073" y="4527033"/>
              <a:chExt cx="1693092" cy="1404157"/>
            </a:xfrm>
          </p:grpSpPr>
          <p:sp>
            <p:nvSpPr>
              <p:cNvPr id="3970" name="Google Shape;3970;p229"/>
              <p:cNvSpPr txBox="1"/>
              <p:nvPr/>
            </p:nvSpPr>
            <p:spPr>
              <a:xfrm>
                <a:off x="5740073" y="5623413"/>
                <a:ext cx="169309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Dữ liệu đã thu thập</a:t>
                </a:r>
                <a:endParaRPr sz="1400">
                  <a:solidFill>
                    <a:srgbClr val="193EB0"/>
                  </a:solidFill>
                  <a:latin typeface="Arial"/>
                  <a:ea typeface="Arial"/>
                  <a:cs typeface="Arial"/>
                  <a:sym typeface="Arial"/>
                </a:endParaRPr>
              </a:p>
            </p:txBody>
          </p:sp>
          <p:pic>
            <p:nvPicPr>
              <p:cNvPr id="3971" name="Google Shape;3971;p229"/>
              <p:cNvPicPr preferRelativeResize="0"/>
              <p:nvPr/>
            </p:nvPicPr>
            <p:blipFill rotWithShape="1">
              <a:blip r:embed="rId3">
                <a:alphaModFix/>
              </a:blip>
              <a:srcRect b="0" l="0" r="0" t="0"/>
              <a:stretch/>
            </p:blipFill>
            <p:spPr>
              <a:xfrm>
                <a:off x="6131434" y="4527033"/>
                <a:ext cx="950978" cy="978410"/>
              </a:xfrm>
              <a:prstGeom prst="rect">
                <a:avLst/>
              </a:prstGeom>
              <a:noFill/>
              <a:ln>
                <a:noFill/>
              </a:ln>
            </p:spPr>
          </p:pic>
        </p:grpSp>
        <p:grpSp>
          <p:nvGrpSpPr>
            <p:cNvPr id="3972" name="Google Shape;3972;p229"/>
            <p:cNvGrpSpPr/>
            <p:nvPr/>
          </p:nvGrpSpPr>
          <p:grpSpPr>
            <a:xfrm>
              <a:off x="7831245" y="4527033"/>
              <a:ext cx="1085554" cy="1404157"/>
              <a:chOff x="7831245" y="4527033"/>
              <a:chExt cx="1085554" cy="1404157"/>
            </a:xfrm>
          </p:grpSpPr>
          <p:sp>
            <p:nvSpPr>
              <p:cNvPr id="3973" name="Google Shape;3973;p229"/>
              <p:cNvSpPr txBox="1"/>
              <p:nvPr/>
            </p:nvSpPr>
            <p:spPr>
              <a:xfrm>
                <a:off x="7831245" y="5623413"/>
                <a:ext cx="108555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Dữ liệu mới</a:t>
                </a:r>
                <a:endParaRPr sz="1400">
                  <a:solidFill>
                    <a:srgbClr val="193EB0"/>
                  </a:solidFill>
                  <a:latin typeface="Arial"/>
                  <a:ea typeface="Arial"/>
                  <a:cs typeface="Arial"/>
                  <a:sym typeface="Arial"/>
                </a:endParaRPr>
              </a:p>
            </p:txBody>
          </p:sp>
          <p:pic>
            <p:nvPicPr>
              <p:cNvPr id="3974" name="Google Shape;3974;p229"/>
              <p:cNvPicPr preferRelativeResize="0"/>
              <p:nvPr/>
            </p:nvPicPr>
            <p:blipFill rotWithShape="1">
              <a:blip r:embed="rId4">
                <a:alphaModFix/>
              </a:blip>
              <a:srcRect b="0" l="0" r="0" t="0"/>
              <a:stretch/>
            </p:blipFill>
            <p:spPr>
              <a:xfrm>
                <a:off x="7952612" y="4527033"/>
                <a:ext cx="661417" cy="990602"/>
              </a:xfrm>
              <a:prstGeom prst="rect">
                <a:avLst/>
              </a:prstGeom>
              <a:noFill/>
              <a:ln>
                <a:noFill/>
              </a:ln>
            </p:spPr>
          </p:pic>
        </p:grpSp>
        <p:grpSp>
          <p:nvGrpSpPr>
            <p:cNvPr id="3975" name="Google Shape;3975;p229"/>
            <p:cNvGrpSpPr/>
            <p:nvPr/>
          </p:nvGrpSpPr>
          <p:grpSpPr>
            <a:xfrm>
              <a:off x="6300061" y="2411105"/>
              <a:ext cx="2234064" cy="1766683"/>
              <a:chOff x="6300061" y="2411105"/>
              <a:chExt cx="2234064" cy="1766683"/>
            </a:xfrm>
          </p:grpSpPr>
          <p:sp>
            <p:nvSpPr>
              <p:cNvPr id="3976" name="Google Shape;3976;p229"/>
              <p:cNvSpPr txBox="1"/>
              <p:nvPr/>
            </p:nvSpPr>
            <p:spPr>
              <a:xfrm>
                <a:off x="6884463" y="2411105"/>
                <a:ext cx="104547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Tạo dữ liệu</a:t>
                </a:r>
                <a:endParaRPr sz="1400">
                  <a:solidFill>
                    <a:srgbClr val="193EB0"/>
                  </a:solidFill>
                  <a:latin typeface="Arial"/>
                  <a:ea typeface="Arial"/>
                  <a:cs typeface="Arial"/>
                  <a:sym typeface="Arial"/>
                </a:endParaRPr>
              </a:p>
            </p:txBody>
          </p:sp>
          <p:grpSp>
            <p:nvGrpSpPr>
              <p:cNvPr id="3977" name="Google Shape;3977;p229"/>
              <p:cNvGrpSpPr/>
              <p:nvPr/>
            </p:nvGrpSpPr>
            <p:grpSpPr>
              <a:xfrm>
                <a:off x="6300061" y="2836852"/>
                <a:ext cx="2234064" cy="1340936"/>
                <a:chOff x="6300061" y="2836852"/>
                <a:chExt cx="2234064" cy="1340936"/>
              </a:xfrm>
            </p:grpSpPr>
            <p:pic>
              <p:nvPicPr>
                <p:cNvPr id="3978" name="Google Shape;3978;p229"/>
                <p:cNvPicPr preferRelativeResize="0"/>
                <p:nvPr/>
              </p:nvPicPr>
              <p:blipFill rotWithShape="1">
                <a:blip r:embed="rId5">
                  <a:alphaModFix/>
                </a:blip>
                <a:srcRect b="0" l="0" r="0" t="0"/>
                <a:stretch/>
              </p:blipFill>
              <p:spPr>
                <a:xfrm>
                  <a:off x="6300061" y="3287148"/>
                  <a:ext cx="2234064" cy="890640"/>
                </a:xfrm>
                <a:prstGeom prst="rect">
                  <a:avLst/>
                </a:prstGeom>
                <a:noFill/>
                <a:ln>
                  <a:noFill/>
                </a:ln>
              </p:spPr>
            </p:pic>
            <p:grpSp>
              <p:nvGrpSpPr>
                <p:cNvPr id="3979" name="Google Shape;3979;p229"/>
                <p:cNvGrpSpPr/>
                <p:nvPr/>
              </p:nvGrpSpPr>
              <p:grpSpPr>
                <a:xfrm>
                  <a:off x="6466090" y="2836852"/>
                  <a:ext cx="1902007" cy="361034"/>
                  <a:chOff x="6479993" y="2817680"/>
                  <a:chExt cx="2003007" cy="380206"/>
                </a:xfrm>
              </p:grpSpPr>
              <p:pic>
                <p:nvPicPr>
                  <p:cNvPr id="3980" name="Google Shape;3980;p229"/>
                  <p:cNvPicPr preferRelativeResize="0"/>
                  <p:nvPr/>
                </p:nvPicPr>
                <p:blipFill rotWithShape="1">
                  <a:blip r:embed="rId6">
                    <a:alphaModFix/>
                  </a:blip>
                  <a:srcRect b="0" l="0" r="0" t="0"/>
                  <a:stretch/>
                </p:blipFill>
                <p:spPr>
                  <a:xfrm>
                    <a:off x="6479993" y="2817680"/>
                    <a:ext cx="253860" cy="380206"/>
                  </a:xfrm>
                  <a:prstGeom prst="rect">
                    <a:avLst/>
                  </a:prstGeom>
                  <a:noFill/>
                  <a:ln>
                    <a:noFill/>
                  </a:ln>
                </p:spPr>
              </p:pic>
              <p:pic>
                <p:nvPicPr>
                  <p:cNvPr id="3981" name="Google Shape;3981;p229"/>
                  <p:cNvPicPr preferRelativeResize="0"/>
                  <p:nvPr/>
                </p:nvPicPr>
                <p:blipFill rotWithShape="1">
                  <a:blip r:embed="rId6">
                    <a:alphaModFix/>
                  </a:blip>
                  <a:srcRect b="0" l="0" r="0" t="0"/>
                  <a:stretch/>
                </p:blipFill>
                <p:spPr>
                  <a:xfrm>
                    <a:off x="6920582" y="2817680"/>
                    <a:ext cx="253860" cy="380206"/>
                  </a:xfrm>
                  <a:prstGeom prst="rect">
                    <a:avLst/>
                  </a:prstGeom>
                  <a:noFill/>
                  <a:ln>
                    <a:noFill/>
                  </a:ln>
                </p:spPr>
              </p:pic>
              <p:pic>
                <p:nvPicPr>
                  <p:cNvPr id="3982" name="Google Shape;3982;p229"/>
                  <p:cNvPicPr preferRelativeResize="0"/>
                  <p:nvPr/>
                </p:nvPicPr>
                <p:blipFill rotWithShape="1">
                  <a:blip r:embed="rId6">
                    <a:alphaModFix/>
                  </a:blip>
                  <a:srcRect b="0" l="0" r="0" t="0"/>
                  <a:stretch/>
                </p:blipFill>
                <p:spPr>
                  <a:xfrm>
                    <a:off x="7356768" y="2817680"/>
                    <a:ext cx="253860" cy="380206"/>
                  </a:xfrm>
                  <a:prstGeom prst="rect">
                    <a:avLst/>
                  </a:prstGeom>
                  <a:noFill/>
                  <a:ln>
                    <a:noFill/>
                  </a:ln>
                </p:spPr>
              </p:pic>
              <p:pic>
                <p:nvPicPr>
                  <p:cNvPr id="3983" name="Google Shape;3983;p229"/>
                  <p:cNvPicPr preferRelativeResize="0"/>
                  <p:nvPr/>
                </p:nvPicPr>
                <p:blipFill rotWithShape="1">
                  <a:blip r:embed="rId6">
                    <a:alphaModFix/>
                  </a:blip>
                  <a:srcRect b="0" l="0" r="0" t="0"/>
                  <a:stretch/>
                </p:blipFill>
                <p:spPr>
                  <a:xfrm>
                    <a:off x="7792954" y="2817680"/>
                    <a:ext cx="253860" cy="380206"/>
                  </a:xfrm>
                  <a:prstGeom prst="rect">
                    <a:avLst/>
                  </a:prstGeom>
                  <a:noFill/>
                  <a:ln>
                    <a:noFill/>
                  </a:ln>
                </p:spPr>
              </p:pic>
              <p:pic>
                <p:nvPicPr>
                  <p:cNvPr id="3984" name="Google Shape;3984;p229"/>
                  <p:cNvPicPr preferRelativeResize="0"/>
                  <p:nvPr/>
                </p:nvPicPr>
                <p:blipFill rotWithShape="1">
                  <a:blip r:embed="rId6">
                    <a:alphaModFix/>
                  </a:blip>
                  <a:srcRect b="0" l="0" r="0" t="0"/>
                  <a:stretch/>
                </p:blipFill>
                <p:spPr>
                  <a:xfrm>
                    <a:off x="8229140" y="2817680"/>
                    <a:ext cx="253860" cy="380206"/>
                  </a:xfrm>
                  <a:prstGeom prst="rect">
                    <a:avLst/>
                  </a:prstGeom>
                  <a:noFill/>
                  <a:ln>
                    <a:noFill/>
                  </a:ln>
                </p:spPr>
              </p:pic>
            </p:grpSp>
          </p:gr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2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567" name="Google Shape;567;p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Khóa DBMS (2/4) – Khóa siêu và ứng viên</a:t>
            </a:r>
            <a:endParaRPr/>
          </a:p>
        </p:txBody>
      </p:sp>
      <p:sp>
        <p:nvSpPr>
          <p:cNvPr id="568" name="Google Shape;568;p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69" name="Google Shape;569;p23"/>
          <p:cNvSpPr txBox="1"/>
          <p:nvPr>
            <p:ph idx="4" type="body"/>
          </p:nvPr>
        </p:nvSpPr>
        <p:spPr>
          <a:xfrm>
            <a:off x="535872" y="2226568"/>
            <a:ext cx="8237425"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Siêu khóa</a:t>
            </a:r>
            <a:endParaRPr/>
          </a:p>
          <a:p>
            <a:pPr indent="-182563" lvl="1" marL="360363" rtl="0" algn="l">
              <a:lnSpc>
                <a:spcPct val="138461"/>
              </a:lnSpc>
              <a:spcBef>
                <a:spcPts val="200"/>
              </a:spcBef>
              <a:spcAft>
                <a:spcPts val="0"/>
              </a:spcAft>
              <a:buClr>
                <a:srgbClr val="262626"/>
              </a:buClr>
              <a:buSzPts val="1040"/>
              <a:buChar char="•"/>
            </a:pPr>
            <a:r>
              <a:rPr lang="en-US"/>
              <a:t>Siêu khóa là một thuộc tính hoặc tập hợp các thuộc tính xác định duy nhất một bộ dữ liệu.</a:t>
            </a:r>
            <a:endParaRPr/>
          </a:p>
          <a:p>
            <a:pPr indent="-182563" lvl="1" marL="360363" rtl="0" algn="l">
              <a:lnSpc>
                <a:spcPct val="138461"/>
              </a:lnSpc>
              <a:spcBef>
                <a:spcPts val="200"/>
              </a:spcBef>
              <a:spcAft>
                <a:spcPts val="0"/>
              </a:spcAft>
              <a:buClr>
                <a:srgbClr val="262626"/>
              </a:buClr>
              <a:buSzPts val="1040"/>
              <a:buChar char="•"/>
            </a:pPr>
            <a:r>
              <a:rPr lang="en-US"/>
              <a:t>Nghĩa là, nếu một bộ có thể được xác định, thì tất cả đều là siêu khóa.</a:t>
            </a:r>
            <a:endParaRPr/>
          </a:p>
          <a:p>
            <a:pPr indent="-177800" lvl="0" marL="177800" rtl="0" algn="l">
              <a:lnSpc>
                <a:spcPct val="128571"/>
              </a:lnSpc>
              <a:spcBef>
                <a:spcPts val="1000"/>
              </a:spcBef>
              <a:spcAft>
                <a:spcPts val="0"/>
              </a:spcAft>
              <a:buClr>
                <a:srgbClr val="262626"/>
              </a:buClr>
              <a:buSzPts val="1400"/>
              <a:buFont typeface="Arial"/>
              <a:buChar char="•"/>
            </a:pPr>
            <a:r>
              <a:rPr lang="en-US"/>
              <a:t>Một khóa ứng viên (hoặc siêu khóa tối thiểu)</a:t>
            </a:r>
            <a:endParaRPr/>
          </a:p>
          <a:p>
            <a:pPr indent="-182563" lvl="1" marL="360363" rtl="0" algn="l">
              <a:lnSpc>
                <a:spcPct val="138461"/>
              </a:lnSpc>
              <a:spcBef>
                <a:spcPts val="200"/>
              </a:spcBef>
              <a:spcAft>
                <a:spcPts val="0"/>
              </a:spcAft>
              <a:buClr>
                <a:srgbClr val="262626"/>
              </a:buClr>
              <a:buSzPts val="1040"/>
              <a:buChar char="•"/>
            </a:pPr>
            <a:r>
              <a:rPr lang="en-US"/>
              <a:t>Là một siêu khóa không thể rút gọn thành một siêu khóa đơn giản hơn bằng cách loại bỏ một thuộc tính</a:t>
            </a:r>
            <a:endParaRPr/>
          </a:p>
          <a:p>
            <a:pPr indent="0" lvl="1" marL="177800" rtl="0" algn="l">
              <a:lnSpc>
                <a:spcPct val="138461"/>
              </a:lnSpc>
              <a:spcBef>
                <a:spcPts val="200"/>
              </a:spcBef>
              <a:spcAft>
                <a:spcPts val="0"/>
              </a:spcAft>
              <a:buClr>
                <a:srgbClr val="262626"/>
              </a:buClr>
              <a:buSzPts val="1040"/>
              <a:buNone/>
            </a:pPr>
            <a:r>
              <a:t/>
            </a:r>
            <a:endParaRPr/>
          </a:p>
        </p:txBody>
      </p:sp>
      <p:graphicFrame>
        <p:nvGraphicFramePr>
          <p:cNvPr id="570" name="Google Shape;570;p23"/>
          <p:cNvGraphicFramePr/>
          <p:nvPr/>
        </p:nvGraphicFramePr>
        <p:xfrm>
          <a:off x="1595325" y="3837308"/>
          <a:ext cx="3000000" cy="3000000"/>
        </p:xfrm>
        <a:graphic>
          <a:graphicData uri="http://schemas.openxmlformats.org/drawingml/2006/table">
            <a:tbl>
              <a:tblPr>
                <a:noFill/>
                <a:tableStyleId>{1223B764-F223-4FCE-9519-C7F1BB71A7D2}</a:tableStyleId>
              </a:tblPr>
              <a:tblGrid>
                <a:gridCol w="868475"/>
                <a:gridCol w="1257300"/>
                <a:gridCol w="2301800"/>
                <a:gridCol w="1798650"/>
                <a:gridCol w="1474850"/>
              </a:tblGrid>
              <a:tr h="372725">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STT</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Tên</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Số xã hội</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Địa chỉ</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Số điện thoại</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46550">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1</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Aiden</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810101-1111111</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50000"/>
                        </a:lnSpc>
                        <a:spcBef>
                          <a:spcPts val="0"/>
                        </a:spcBef>
                        <a:spcAft>
                          <a:spcPts val="0"/>
                        </a:spcAft>
                        <a:buNone/>
                      </a:pPr>
                      <a:r>
                        <a:rPr lang="en-US" sz="1200" u="none" cap="none" strike="noStrike">
                          <a:solidFill>
                            <a:srgbClr val="3F3F3F"/>
                          </a:solidFill>
                          <a:latin typeface="Arial"/>
                          <a:ea typeface="Arial"/>
                          <a:cs typeface="Arial"/>
                          <a:sym typeface="Arial"/>
                        </a:rPr>
                        <a:t>Seoul, Korea</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000-5000-0001 </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56900">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2</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Oliver</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900101-2222222</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lang="en-US" sz="1200" u="none" cap="none" strike="noStrike">
                          <a:solidFill>
                            <a:srgbClr val="3F3F3F"/>
                          </a:solidFill>
                          <a:latin typeface="Arial"/>
                          <a:ea typeface="Arial"/>
                          <a:cs typeface="Arial"/>
                          <a:sym typeface="Arial"/>
                        </a:rPr>
                        <a:t>London, England</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000-6000-0001</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56900">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3</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Mia</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830101-2333333</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lang="en-US" sz="1200" u="none" cap="none" strike="noStrike">
                          <a:solidFill>
                            <a:srgbClr val="3F3F3F"/>
                          </a:solidFill>
                          <a:latin typeface="Arial"/>
                          <a:ea typeface="Arial"/>
                          <a:cs typeface="Arial"/>
                          <a:sym typeface="Arial"/>
                        </a:rPr>
                        <a:t>Paris, France</a:t>
                      </a:r>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000-7000-0001</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56900">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4</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ZoE</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820101-1444444</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3F3F3F"/>
                        </a:buClr>
                        <a:buSzPts val="1200"/>
                        <a:buFont typeface="Arial"/>
                        <a:buNone/>
                      </a:pPr>
                      <a:r>
                        <a:rPr lang="en-US" sz="1200" u="none" cap="none" strike="noStrike">
                          <a:solidFill>
                            <a:srgbClr val="3F3F3F"/>
                          </a:solidFill>
                          <a:latin typeface="Arial"/>
                          <a:ea typeface="Arial"/>
                          <a:cs typeface="Arial"/>
                          <a:sym typeface="Arial"/>
                        </a:rPr>
                        <a:t>LA, US</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solidFill>
                            <a:srgbClr val="3F3F3F"/>
                          </a:solidFill>
                          <a:latin typeface="Arial"/>
                          <a:ea typeface="Arial"/>
                          <a:cs typeface="Arial"/>
                          <a:sym typeface="Arial"/>
                        </a:rPr>
                        <a:t>000-8000-0001</a:t>
                      </a:r>
                      <a:endParaRPr sz="1200" u="none" cap="none" strike="noStrike">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571" name="Google Shape;571;p23"/>
          <p:cNvSpPr/>
          <p:nvPr/>
        </p:nvSpPr>
        <p:spPr>
          <a:xfrm>
            <a:off x="449612" y="3790264"/>
            <a:ext cx="1107614" cy="49377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Khách hàng</a:t>
            </a:r>
            <a:endParaRPr sz="1400">
              <a:solidFill>
                <a:srgbClr val="1F45BC"/>
              </a:solidFill>
              <a:latin typeface="Arial"/>
              <a:ea typeface="Arial"/>
              <a:cs typeface="Arial"/>
              <a:sym typeface="Arial"/>
            </a:endParaRPr>
          </a:p>
        </p:txBody>
      </p:sp>
    </p:spTree>
  </p:cSld>
  <p:clrMapOvr>
    <a:masterClrMapping/>
  </p:clrMapOvr>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9" name="Shape 3989"/>
        <p:cNvGrpSpPr/>
        <p:nvPr/>
      </p:nvGrpSpPr>
      <p:grpSpPr>
        <a:xfrm>
          <a:off x="0" y="0"/>
          <a:ext cx="0" cy="0"/>
          <a:chOff x="0" y="0"/>
          <a:chExt cx="0" cy="0"/>
        </a:xfrm>
      </p:grpSpPr>
      <p:sp>
        <p:nvSpPr>
          <p:cNvPr id="3990" name="Google Shape;3990;p23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3991" name="Google Shape;3991;p2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Lớp hàng loạt</a:t>
            </a:r>
            <a:endParaRPr/>
          </a:p>
        </p:txBody>
      </p:sp>
      <p:sp>
        <p:nvSpPr>
          <p:cNvPr id="3992" name="Google Shape;3992;p2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3993" name="Google Shape;3993;p230"/>
          <p:cNvSpPr txBox="1"/>
          <p:nvPr>
            <p:ph idx="4" type="body"/>
          </p:nvPr>
        </p:nvSpPr>
        <p:spPr>
          <a:xfrm>
            <a:off x="535872" y="2226568"/>
            <a:ext cx="3774871"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Nới lỏng các yêu cầu một chút</a:t>
            </a:r>
            <a:endParaRPr/>
          </a:p>
          <a:p>
            <a:pPr indent="-182563" lvl="1" marL="360363" rtl="0" algn="l">
              <a:lnSpc>
                <a:spcPct val="138461"/>
              </a:lnSpc>
              <a:spcBef>
                <a:spcPts val="200"/>
              </a:spcBef>
              <a:spcAft>
                <a:spcPts val="0"/>
              </a:spcAft>
              <a:buClr>
                <a:srgbClr val="262626"/>
              </a:buClr>
              <a:buSzPts val="1040"/>
              <a:buChar char="•"/>
            </a:pPr>
            <a:r>
              <a:rPr lang="en-US"/>
              <a:t>Truy vấn sẽ chính xác trong một vài </a:t>
            </a:r>
            <a:r>
              <a:rPr b="1" i="1" lang="en-US"/>
              <a:t>delta</a:t>
            </a:r>
            <a:endParaRPr/>
          </a:p>
          <a:p>
            <a:pPr indent="-177800" lvl="0" marL="177800" rtl="0" algn="l">
              <a:lnSpc>
                <a:spcPct val="128571"/>
              </a:lnSpc>
              <a:spcBef>
                <a:spcPts val="1000"/>
              </a:spcBef>
              <a:spcAft>
                <a:spcPts val="0"/>
              </a:spcAft>
              <a:buClr>
                <a:srgbClr val="262626"/>
              </a:buClr>
              <a:buSzPts val="1400"/>
              <a:buFont typeface="Arial"/>
              <a:buChar char="•"/>
            </a:pPr>
            <a:r>
              <a:rPr lang="en-US"/>
              <a:t>Chúng tôi không muốn lưu từng luồng dữ liệu đến trong thời gian thực</a:t>
            </a:r>
            <a:endParaRPr/>
          </a:p>
          <a:p>
            <a:pPr indent="-182563" lvl="1" marL="360363" rtl="0" algn="l">
              <a:lnSpc>
                <a:spcPct val="138461"/>
              </a:lnSpc>
              <a:spcBef>
                <a:spcPts val="200"/>
              </a:spcBef>
              <a:spcAft>
                <a:spcPts val="0"/>
              </a:spcAft>
              <a:buClr>
                <a:srgbClr val="262626"/>
              </a:buClr>
              <a:buSzPts val="1040"/>
              <a:buChar char="•"/>
            </a:pPr>
            <a:r>
              <a:rPr lang="en-US"/>
              <a:t>Quá kém hiệu quả</a:t>
            </a:r>
            <a:endParaRPr/>
          </a:p>
          <a:p>
            <a:pPr indent="-182563" lvl="1" marL="360363" rtl="0" algn="l">
              <a:lnSpc>
                <a:spcPct val="138461"/>
              </a:lnSpc>
              <a:spcBef>
                <a:spcPts val="200"/>
              </a:spcBef>
              <a:spcAft>
                <a:spcPts val="0"/>
              </a:spcAft>
              <a:buClr>
                <a:srgbClr val="262626"/>
              </a:buClr>
              <a:buSzPts val="1040"/>
              <a:buChar char="•"/>
            </a:pPr>
            <a:r>
              <a:rPr lang="en-US"/>
              <a:t>Cho phép dữ liệu phát trực tuyến mới chồng chất cho </a:t>
            </a:r>
            <a:r>
              <a:rPr b="1" i="1" lang="en-US"/>
              <a:t>delta</a:t>
            </a:r>
            <a:r>
              <a:rPr lang="en-US"/>
              <a:t> và sau đó tổng hợp thành dữ liệu đã thu thập</a:t>
            </a:r>
            <a:endParaRPr/>
          </a:p>
          <a:p>
            <a:pPr indent="-177800" lvl="0" marL="177800" rtl="0" algn="l">
              <a:lnSpc>
                <a:spcPct val="128571"/>
              </a:lnSpc>
              <a:spcBef>
                <a:spcPts val="1000"/>
              </a:spcBef>
              <a:spcAft>
                <a:spcPts val="0"/>
              </a:spcAft>
              <a:buClr>
                <a:srgbClr val="262626"/>
              </a:buClr>
              <a:buSzPts val="1400"/>
              <a:buFont typeface="Arial"/>
              <a:buChar char="•"/>
            </a:pPr>
            <a:r>
              <a:rPr lang="en-US"/>
              <a:t>Tạo kết quả được tính toán trước trên tập dữ liệu đã thu thập sau mỗi lần cập nhật </a:t>
            </a:r>
            <a:r>
              <a:rPr b="1" i="1" lang="en-US"/>
              <a:t>delta</a:t>
            </a:r>
            <a:endParaRPr/>
          </a:p>
          <a:p>
            <a:pPr indent="-177800" lvl="0" marL="177800" rtl="0" algn="l">
              <a:lnSpc>
                <a:spcPct val="128571"/>
              </a:lnSpc>
              <a:spcBef>
                <a:spcPts val="1000"/>
              </a:spcBef>
              <a:spcAft>
                <a:spcPts val="0"/>
              </a:spcAft>
              <a:buClr>
                <a:srgbClr val="262626"/>
              </a:buClr>
              <a:buSzPts val="1400"/>
              <a:buFont typeface="Arial"/>
              <a:buChar char="•"/>
            </a:pPr>
            <a:r>
              <a:rPr lang="en-US"/>
              <a:t>Yêu cầu:</a:t>
            </a:r>
            <a:endParaRPr/>
          </a:p>
          <a:p>
            <a:pPr indent="-182563" lvl="1" marL="360363" rtl="0" algn="l">
              <a:lnSpc>
                <a:spcPct val="138461"/>
              </a:lnSpc>
              <a:spcBef>
                <a:spcPts val="200"/>
              </a:spcBef>
              <a:spcAft>
                <a:spcPts val="0"/>
              </a:spcAft>
              <a:buClr>
                <a:srgbClr val="262626"/>
              </a:buClr>
              <a:buSzPts val="1040"/>
              <a:buChar char="•"/>
            </a:pPr>
            <a:r>
              <a:rPr lang="en-US"/>
              <a:t>Hệ thống lưu trữ có thể lưu trữ một tập dữ liệu lớn và không ngừng phát triển</a:t>
            </a:r>
            <a:endParaRPr/>
          </a:p>
          <a:p>
            <a:pPr indent="-182563" lvl="1" marL="360363" rtl="0" algn="l">
              <a:lnSpc>
                <a:spcPct val="138461"/>
              </a:lnSpc>
              <a:spcBef>
                <a:spcPts val="200"/>
              </a:spcBef>
              <a:spcAft>
                <a:spcPts val="0"/>
              </a:spcAft>
              <a:buClr>
                <a:srgbClr val="262626"/>
              </a:buClr>
              <a:buSzPts val="1040"/>
              <a:buChar char="•"/>
            </a:pPr>
            <a:r>
              <a:rPr lang="en-US"/>
              <a:t>Có thể tính toán các chức năng trên tập dữ liệu theo cách có thể mở rộng</a:t>
            </a:r>
            <a:endParaRPr/>
          </a:p>
        </p:txBody>
      </p:sp>
      <p:grpSp>
        <p:nvGrpSpPr>
          <p:cNvPr id="3994" name="Google Shape;3994;p230"/>
          <p:cNvGrpSpPr/>
          <p:nvPr/>
        </p:nvGrpSpPr>
        <p:grpSpPr>
          <a:xfrm>
            <a:off x="4642992" y="2864322"/>
            <a:ext cx="4593104" cy="2381030"/>
            <a:chOff x="4642992" y="2864322"/>
            <a:chExt cx="4593104" cy="2381030"/>
          </a:xfrm>
        </p:grpSpPr>
        <p:sp>
          <p:nvSpPr>
            <p:cNvPr id="3995" name="Google Shape;3995;p230"/>
            <p:cNvSpPr txBox="1"/>
            <p:nvPr/>
          </p:nvSpPr>
          <p:spPr>
            <a:xfrm>
              <a:off x="5557839" y="4937575"/>
              <a:ext cx="311816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Quy trình làm việc trước khi tính toán</a:t>
              </a:r>
              <a:endParaRPr sz="1400">
                <a:solidFill>
                  <a:srgbClr val="193EB0"/>
                </a:solidFill>
                <a:latin typeface="Arial"/>
                <a:ea typeface="Arial"/>
                <a:cs typeface="Arial"/>
                <a:sym typeface="Arial"/>
              </a:endParaRPr>
            </a:p>
          </p:txBody>
        </p:sp>
        <p:grpSp>
          <p:nvGrpSpPr>
            <p:cNvPr id="3996" name="Google Shape;3996;p230"/>
            <p:cNvGrpSpPr/>
            <p:nvPr/>
          </p:nvGrpSpPr>
          <p:grpSpPr>
            <a:xfrm>
              <a:off x="4642992" y="2922422"/>
              <a:ext cx="1254374" cy="1614031"/>
              <a:chOff x="4642992" y="2931458"/>
              <a:chExt cx="1254374" cy="1614031"/>
            </a:xfrm>
          </p:grpSpPr>
          <p:sp>
            <p:nvSpPr>
              <p:cNvPr id="3997" name="Google Shape;3997;p230"/>
              <p:cNvSpPr/>
              <p:nvPr/>
            </p:nvSpPr>
            <p:spPr>
              <a:xfrm>
                <a:off x="4642992" y="2931458"/>
                <a:ext cx="1254374" cy="1614031"/>
              </a:xfrm>
              <a:prstGeom prst="roundRect">
                <a:avLst>
                  <a:gd fmla="val 16667"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3998" name="Google Shape;3998;p230"/>
              <p:cNvPicPr preferRelativeResize="0"/>
              <p:nvPr/>
            </p:nvPicPr>
            <p:blipFill rotWithShape="1">
              <a:blip r:embed="rId3">
                <a:alphaModFix/>
              </a:blip>
              <a:srcRect b="0" l="0" r="0" t="0"/>
              <a:stretch/>
            </p:blipFill>
            <p:spPr>
              <a:xfrm>
                <a:off x="4827328" y="3268145"/>
                <a:ext cx="950978" cy="978410"/>
              </a:xfrm>
              <a:prstGeom prst="rect">
                <a:avLst/>
              </a:prstGeom>
              <a:noFill/>
              <a:ln>
                <a:noFill/>
              </a:ln>
            </p:spPr>
          </p:pic>
        </p:grpSp>
        <p:grpSp>
          <p:nvGrpSpPr>
            <p:cNvPr id="3999" name="Google Shape;3999;p230"/>
            <p:cNvGrpSpPr/>
            <p:nvPr/>
          </p:nvGrpSpPr>
          <p:grpSpPr>
            <a:xfrm>
              <a:off x="6224485" y="2963295"/>
              <a:ext cx="1394934" cy="1532285"/>
              <a:chOff x="6224485" y="2943833"/>
              <a:chExt cx="1394934" cy="1532285"/>
            </a:xfrm>
          </p:grpSpPr>
          <p:sp>
            <p:nvSpPr>
              <p:cNvPr id="4000" name="Google Shape;4000;p230"/>
              <p:cNvSpPr txBox="1"/>
              <p:nvPr/>
            </p:nvSpPr>
            <p:spPr>
              <a:xfrm>
                <a:off x="6224485" y="2943833"/>
                <a:ext cx="139493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Tính toán trước</a:t>
                </a:r>
                <a:endParaRPr sz="1400">
                  <a:solidFill>
                    <a:srgbClr val="193EB0"/>
                  </a:solidFill>
                  <a:latin typeface="Arial"/>
                  <a:ea typeface="Arial"/>
                  <a:cs typeface="Arial"/>
                  <a:sym typeface="Arial"/>
                </a:endParaRPr>
              </a:p>
            </p:txBody>
          </p:sp>
          <p:sp>
            <p:nvSpPr>
              <p:cNvPr id="4001" name="Google Shape;4001;p230"/>
              <p:cNvSpPr txBox="1"/>
              <p:nvPr/>
            </p:nvSpPr>
            <p:spPr>
              <a:xfrm>
                <a:off x="6224485" y="3556087"/>
                <a:ext cx="139493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Tính toán trước</a:t>
                </a:r>
                <a:endParaRPr sz="1400">
                  <a:solidFill>
                    <a:srgbClr val="193EB0"/>
                  </a:solidFill>
                  <a:latin typeface="Arial"/>
                  <a:ea typeface="Arial"/>
                  <a:cs typeface="Arial"/>
                  <a:sym typeface="Arial"/>
                </a:endParaRPr>
              </a:p>
            </p:txBody>
          </p:sp>
          <p:sp>
            <p:nvSpPr>
              <p:cNvPr id="4002" name="Google Shape;4002;p230"/>
              <p:cNvSpPr txBox="1"/>
              <p:nvPr/>
            </p:nvSpPr>
            <p:spPr>
              <a:xfrm>
                <a:off x="6224485" y="4168341"/>
                <a:ext cx="1394934"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Tính toán trước</a:t>
                </a:r>
                <a:endParaRPr sz="1400">
                  <a:solidFill>
                    <a:srgbClr val="193EB0"/>
                  </a:solidFill>
                  <a:latin typeface="Arial"/>
                  <a:ea typeface="Arial"/>
                  <a:cs typeface="Arial"/>
                  <a:sym typeface="Arial"/>
                </a:endParaRPr>
              </a:p>
            </p:txBody>
          </p:sp>
        </p:grpSp>
        <p:grpSp>
          <p:nvGrpSpPr>
            <p:cNvPr id="4003" name="Google Shape;4003;p230"/>
            <p:cNvGrpSpPr/>
            <p:nvPr/>
          </p:nvGrpSpPr>
          <p:grpSpPr>
            <a:xfrm>
              <a:off x="7894248" y="2864322"/>
              <a:ext cx="1341848" cy="1730231"/>
              <a:chOff x="7894248" y="2864322"/>
              <a:chExt cx="1341848" cy="1730231"/>
            </a:xfrm>
          </p:grpSpPr>
          <p:sp>
            <p:nvSpPr>
              <p:cNvPr id="4004" name="Google Shape;4004;p230"/>
              <p:cNvSpPr/>
              <p:nvPr/>
            </p:nvSpPr>
            <p:spPr>
              <a:xfrm>
                <a:off x="7903236" y="2864322"/>
                <a:ext cx="1323874"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Batch view #1</a:t>
                </a:r>
                <a:endParaRPr sz="1400">
                  <a:solidFill>
                    <a:srgbClr val="193EB0"/>
                  </a:solidFill>
                  <a:latin typeface="Arial"/>
                  <a:ea typeface="Arial"/>
                  <a:cs typeface="Arial"/>
                  <a:sym typeface="Arial"/>
                </a:endParaRPr>
              </a:p>
            </p:txBody>
          </p:sp>
          <p:sp>
            <p:nvSpPr>
              <p:cNvPr id="4005" name="Google Shape;4005;p230"/>
              <p:cNvSpPr/>
              <p:nvPr/>
            </p:nvSpPr>
            <p:spPr>
              <a:xfrm>
                <a:off x="7896698" y="3559178"/>
                <a:ext cx="1336947"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Batch view #2</a:t>
                </a:r>
                <a:endParaRPr sz="1400">
                  <a:solidFill>
                    <a:srgbClr val="193EB0"/>
                  </a:solidFill>
                  <a:latin typeface="Arial"/>
                  <a:ea typeface="Arial"/>
                  <a:cs typeface="Arial"/>
                  <a:sym typeface="Arial"/>
                </a:endParaRPr>
              </a:p>
            </p:txBody>
          </p:sp>
          <p:sp>
            <p:nvSpPr>
              <p:cNvPr id="4006" name="Google Shape;4006;p230"/>
              <p:cNvSpPr/>
              <p:nvPr/>
            </p:nvSpPr>
            <p:spPr>
              <a:xfrm>
                <a:off x="7894248" y="4254034"/>
                <a:ext cx="1341848"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Batch view #3</a:t>
                </a:r>
                <a:endParaRPr sz="1400">
                  <a:solidFill>
                    <a:srgbClr val="193EB0"/>
                  </a:solidFill>
                  <a:latin typeface="Arial"/>
                  <a:ea typeface="Arial"/>
                  <a:cs typeface="Arial"/>
                  <a:sym typeface="Arial"/>
                </a:endParaRPr>
              </a:p>
            </p:txBody>
          </p:sp>
        </p:grpSp>
        <p:grpSp>
          <p:nvGrpSpPr>
            <p:cNvPr id="4007" name="Google Shape;4007;p230"/>
            <p:cNvGrpSpPr/>
            <p:nvPr/>
          </p:nvGrpSpPr>
          <p:grpSpPr>
            <a:xfrm>
              <a:off x="5897366" y="3034684"/>
              <a:ext cx="2005853" cy="1389508"/>
              <a:chOff x="5897366" y="3034684"/>
              <a:chExt cx="2005853" cy="1389508"/>
            </a:xfrm>
          </p:grpSpPr>
          <p:grpSp>
            <p:nvGrpSpPr>
              <p:cNvPr id="4008" name="Google Shape;4008;p230"/>
              <p:cNvGrpSpPr/>
              <p:nvPr/>
            </p:nvGrpSpPr>
            <p:grpSpPr>
              <a:xfrm>
                <a:off x="5897366" y="3117138"/>
                <a:ext cx="327000" cy="1224600"/>
                <a:chOff x="5897366" y="3117138"/>
                <a:chExt cx="327000" cy="1224600"/>
              </a:xfrm>
            </p:grpSpPr>
            <p:cxnSp>
              <p:nvCxnSpPr>
                <p:cNvPr id="4009" name="Google Shape;4009;p230"/>
                <p:cNvCxnSpPr>
                  <a:stCxn id="3997" idx="3"/>
                  <a:endCxn id="4001" idx="1"/>
                </p:cNvCxnSpPr>
                <p:nvPr/>
              </p:nvCxnSpPr>
              <p:spPr>
                <a:xfrm>
                  <a:off x="5897366" y="3729438"/>
                  <a:ext cx="327000" cy="0"/>
                </a:xfrm>
                <a:prstGeom prst="straightConnector1">
                  <a:avLst/>
                </a:prstGeom>
                <a:noFill/>
                <a:ln cap="flat" cmpd="sng" w="19050">
                  <a:solidFill>
                    <a:srgbClr val="193EB0"/>
                  </a:solidFill>
                  <a:prstDash val="solid"/>
                  <a:miter lim="800000"/>
                  <a:headEnd len="sm" w="sm" type="none"/>
                  <a:tailEnd len="sm" w="sm" type="none"/>
                </a:ln>
              </p:spPr>
            </p:cxnSp>
            <p:cxnSp>
              <p:nvCxnSpPr>
                <p:cNvPr id="4010" name="Google Shape;4010;p230"/>
                <p:cNvCxnSpPr>
                  <a:stCxn id="3997" idx="3"/>
                  <a:endCxn id="4002" idx="1"/>
                </p:cNvCxnSpPr>
                <p:nvPr/>
              </p:nvCxnSpPr>
              <p:spPr>
                <a:xfrm>
                  <a:off x="5897366" y="3729438"/>
                  <a:ext cx="327000" cy="612300"/>
                </a:xfrm>
                <a:prstGeom prst="bentConnector3">
                  <a:avLst>
                    <a:gd fmla="val 50000" name="adj1"/>
                  </a:avLst>
                </a:prstGeom>
                <a:noFill/>
                <a:ln cap="flat" cmpd="sng" w="19050">
                  <a:solidFill>
                    <a:srgbClr val="193EB0"/>
                  </a:solidFill>
                  <a:prstDash val="solid"/>
                  <a:miter lim="800000"/>
                  <a:headEnd len="sm" w="sm" type="none"/>
                  <a:tailEnd len="sm" w="sm" type="none"/>
                </a:ln>
              </p:spPr>
            </p:cxnSp>
            <p:cxnSp>
              <p:nvCxnSpPr>
                <p:cNvPr id="4011" name="Google Shape;4011;p230"/>
                <p:cNvCxnSpPr>
                  <a:stCxn id="3997" idx="3"/>
                  <a:endCxn id="4000" idx="1"/>
                </p:cNvCxnSpPr>
                <p:nvPr/>
              </p:nvCxnSpPr>
              <p:spPr>
                <a:xfrm flipH="1" rot="10800000">
                  <a:off x="5897366" y="3117138"/>
                  <a:ext cx="327000" cy="612300"/>
                </a:xfrm>
                <a:prstGeom prst="bentConnector3">
                  <a:avLst>
                    <a:gd fmla="val 50000" name="adj1"/>
                  </a:avLst>
                </a:prstGeom>
                <a:noFill/>
                <a:ln cap="flat" cmpd="sng" w="19050">
                  <a:solidFill>
                    <a:srgbClr val="193EB0"/>
                  </a:solidFill>
                  <a:prstDash val="solid"/>
                  <a:miter lim="800000"/>
                  <a:headEnd len="sm" w="sm" type="none"/>
                  <a:tailEnd len="sm" w="sm" type="none"/>
                </a:ln>
              </p:spPr>
            </p:cxnSp>
          </p:grpSp>
          <p:cxnSp>
            <p:nvCxnSpPr>
              <p:cNvPr id="4012" name="Google Shape;4012;p230"/>
              <p:cNvCxnSpPr>
                <a:stCxn id="4001" idx="3"/>
                <a:endCxn id="4005" idx="1"/>
              </p:cNvCxnSpPr>
              <p:nvPr/>
            </p:nvCxnSpPr>
            <p:spPr>
              <a:xfrm>
                <a:off x="7619419" y="3729438"/>
                <a:ext cx="277200" cy="0"/>
              </a:xfrm>
              <a:prstGeom prst="straightConnector1">
                <a:avLst/>
              </a:prstGeom>
              <a:noFill/>
              <a:ln cap="flat" cmpd="sng" w="19050">
                <a:solidFill>
                  <a:srgbClr val="193EB0"/>
                </a:solidFill>
                <a:prstDash val="solid"/>
                <a:miter lim="800000"/>
                <a:headEnd len="sm" w="sm" type="none"/>
                <a:tailEnd len="med" w="med" type="triangle"/>
              </a:ln>
            </p:spPr>
          </p:cxnSp>
          <p:cxnSp>
            <p:nvCxnSpPr>
              <p:cNvPr id="4013" name="Google Shape;4013;p230"/>
              <p:cNvCxnSpPr>
                <a:stCxn id="4002" idx="3"/>
                <a:endCxn id="4006" idx="1"/>
              </p:cNvCxnSpPr>
              <p:nvPr/>
            </p:nvCxnSpPr>
            <p:spPr>
              <a:xfrm>
                <a:off x="7619419" y="4341692"/>
                <a:ext cx="274800" cy="82500"/>
              </a:xfrm>
              <a:prstGeom prst="straightConnector1">
                <a:avLst/>
              </a:prstGeom>
              <a:noFill/>
              <a:ln cap="flat" cmpd="sng" w="19050">
                <a:solidFill>
                  <a:srgbClr val="193EB0"/>
                </a:solidFill>
                <a:prstDash val="solid"/>
                <a:miter lim="800000"/>
                <a:headEnd len="sm" w="sm" type="none"/>
                <a:tailEnd len="med" w="med" type="triangle"/>
              </a:ln>
            </p:spPr>
          </p:cxnSp>
          <p:cxnSp>
            <p:nvCxnSpPr>
              <p:cNvPr id="4014" name="Google Shape;4014;p230"/>
              <p:cNvCxnSpPr>
                <a:stCxn id="4000" idx="3"/>
                <a:endCxn id="4004" idx="1"/>
              </p:cNvCxnSpPr>
              <p:nvPr/>
            </p:nvCxnSpPr>
            <p:spPr>
              <a:xfrm flipH="1" rot="10800000">
                <a:off x="7619419" y="3034684"/>
                <a:ext cx="283800" cy="82500"/>
              </a:xfrm>
              <a:prstGeom prst="straightConnector1">
                <a:avLst/>
              </a:prstGeom>
              <a:noFill/>
              <a:ln cap="flat" cmpd="sng" w="19050">
                <a:solidFill>
                  <a:srgbClr val="193EB0"/>
                </a:solidFill>
                <a:prstDash val="solid"/>
                <a:miter lim="800000"/>
                <a:headEnd len="sm" w="sm" type="none"/>
                <a:tailEnd len="med" w="med" type="triangle"/>
              </a:ln>
            </p:spPr>
          </p:cxnSp>
        </p:grpSp>
      </p:grpSp>
    </p:spTree>
  </p:cSld>
  <p:clrMapOvr>
    <a:masterClrMapping/>
  </p:clrMapOvr>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9" name="Shape 4019"/>
        <p:cNvGrpSpPr/>
        <p:nvPr/>
      </p:nvGrpSpPr>
      <p:grpSpPr>
        <a:xfrm>
          <a:off x="0" y="0"/>
          <a:ext cx="0" cy="0"/>
          <a:chOff x="0" y="0"/>
          <a:chExt cx="0" cy="0"/>
        </a:xfrm>
      </p:grpSpPr>
      <p:sp>
        <p:nvSpPr>
          <p:cNvPr id="4020" name="Google Shape;4020;p23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021" name="Google Shape;4021;p2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Ví dụ về tiền tính toán lớp hàng loạt</a:t>
            </a:r>
            <a:endParaRPr/>
          </a:p>
        </p:txBody>
      </p:sp>
      <p:sp>
        <p:nvSpPr>
          <p:cNvPr id="4022" name="Google Shape;4022;p2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023" name="Google Shape;4023;p23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Xây dựng ứng dụng để phân tích luồng nhấp chuột và truy cập web</a:t>
            </a:r>
            <a:endParaRPr/>
          </a:p>
          <a:p>
            <a:pPr indent="-177800" lvl="0" marL="177800" rtl="0" algn="l">
              <a:lnSpc>
                <a:spcPct val="128571"/>
              </a:lnSpc>
              <a:spcBef>
                <a:spcPts val="1000"/>
              </a:spcBef>
              <a:spcAft>
                <a:spcPts val="0"/>
              </a:spcAft>
              <a:buClr>
                <a:srgbClr val="262626"/>
              </a:buClr>
              <a:buSzPts val="1400"/>
              <a:buFont typeface="Arial"/>
              <a:buChar char="•"/>
            </a:pPr>
            <a:r>
              <a:rPr lang="en-US"/>
              <a:t>Theo dõi lượt xem trang trên một trang web</a:t>
            </a:r>
            <a:endParaRPr/>
          </a:p>
          <a:p>
            <a:pPr indent="-177800" lvl="0" marL="177800" rtl="0" algn="l">
              <a:lnSpc>
                <a:spcPct val="128571"/>
              </a:lnSpc>
              <a:spcBef>
                <a:spcPts val="1000"/>
              </a:spcBef>
              <a:spcAft>
                <a:spcPts val="0"/>
              </a:spcAft>
              <a:buClr>
                <a:srgbClr val="262626"/>
              </a:buClr>
              <a:buSzPts val="1400"/>
              <a:buFont typeface="Arial"/>
              <a:buChar char="•"/>
            </a:pPr>
            <a:r>
              <a:rPr lang="en-US"/>
              <a:t>Có thể truy vấn số lượt xem trang trong bất kỳ khoảng thời gian nào</a:t>
            </a:r>
            <a:endParaRPr/>
          </a:p>
          <a:p>
            <a:pPr indent="-182563" lvl="1" marL="360363" rtl="0" algn="l">
              <a:lnSpc>
                <a:spcPct val="138461"/>
              </a:lnSpc>
              <a:spcBef>
                <a:spcPts val="200"/>
              </a:spcBef>
              <a:spcAft>
                <a:spcPts val="0"/>
              </a:spcAft>
              <a:buClr>
                <a:srgbClr val="262626"/>
              </a:buClr>
              <a:buSzPts val="1040"/>
              <a:buChar char="•"/>
            </a:pPr>
            <a:r>
              <a:rPr lang="en-US"/>
              <a:t>Cung cấp mức độ chi tiết trong vòng một giờ</a:t>
            </a:r>
            <a:endParaRPr/>
          </a:p>
        </p:txBody>
      </p:sp>
      <p:grpSp>
        <p:nvGrpSpPr>
          <p:cNvPr id="4024" name="Google Shape;4024;p231"/>
          <p:cNvGrpSpPr/>
          <p:nvPr/>
        </p:nvGrpSpPr>
        <p:grpSpPr>
          <a:xfrm>
            <a:off x="1201976" y="3544875"/>
            <a:ext cx="7502048" cy="2754252"/>
            <a:chOff x="1320241" y="3676683"/>
            <a:chExt cx="7502048" cy="2754252"/>
          </a:xfrm>
        </p:grpSpPr>
        <p:grpSp>
          <p:nvGrpSpPr>
            <p:cNvPr id="4025" name="Google Shape;4025;p231"/>
            <p:cNvGrpSpPr/>
            <p:nvPr/>
          </p:nvGrpSpPr>
          <p:grpSpPr>
            <a:xfrm>
              <a:off x="1320241" y="3688658"/>
              <a:ext cx="1585350" cy="2257328"/>
              <a:chOff x="1605991" y="4051513"/>
              <a:chExt cx="1398349" cy="2257328"/>
            </a:xfrm>
          </p:grpSpPr>
          <p:sp>
            <p:nvSpPr>
              <p:cNvPr id="4026" name="Google Shape;4026;p231"/>
              <p:cNvSpPr/>
              <p:nvPr/>
            </p:nvSpPr>
            <p:spPr>
              <a:xfrm>
                <a:off x="1605991" y="4051513"/>
                <a:ext cx="1398349" cy="2257328"/>
              </a:xfrm>
              <a:prstGeom prst="roundRect">
                <a:avLst>
                  <a:gd fmla="val 5927"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Số lần xem trang</a:t>
                </a:r>
                <a:endParaRPr sz="1200">
                  <a:solidFill>
                    <a:srgbClr val="193EB0"/>
                  </a:solidFill>
                  <a:latin typeface="Arial"/>
                  <a:ea typeface="Arial"/>
                  <a:cs typeface="Arial"/>
                  <a:sym typeface="Arial"/>
                </a:endParaRPr>
              </a:p>
            </p:txBody>
          </p:sp>
          <p:sp>
            <p:nvSpPr>
              <p:cNvPr id="4027" name="Google Shape;4027;p231"/>
              <p:cNvSpPr/>
              <p:nvPr/>
            </p:nvSpPr>
            <p:spPr>
              <a:xfrm>
                <a:off x="1753685" y="4172976"/>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 timestamp]</a:t>
                </a:r>
                <a:endParaRPr sz="1100">
                  <a:solidFill>
                    <a:srgbClr val="0043B2"/>
                  </a:solidFill>
                  <a:latin typeface="Arial"/>
                  <a:ea typeface="Arial"/>
                  <a:cs typeface="Arial"/>
                  <a:sym typeface="Arial"/>
                </a:endParaRPr>
              </a:p>
            </p:txBody>
          </p:sp>
          <p:sp>
            <p:nvSpPr>
              <p:cNvPr id="4028" name="Google Shape;4028;p231"/>
              <p:cNvSpPr/>
              <p:nvPr/>
            </p:nvSpPr>
            <p:spPr>
              <a:xfrm>
                <a:off x="1753685" y="4632242"/>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 timestamp]</a:t>
                </a:r>
                <a:endParaRPr sz="1100">
                  <a:solidFill>
                    <a:srgbClr val="0043B2"/>
                  </a:solidFill>
                  <a:latin typeface="Arial"/>
                  <a:ea typeface="Arial"/>
                  <a:cs typeface="Arial"/>
                  <a:sym typeface="Arial"/>
                </a:endParaRPr>
              </a:p>
            </p:txBody>
          </p:sp>
          <p:sp>
            <p:nvSpPr>
              <p:cNvPr id="4029" name="Google Shape;4029;p231"/>
              <p:cNvSpPr/>
              <p:nvPr/>
            </p:nvSpPr>
            <p:spPr>
              <a:xfrm>
                <a:off x="1753685" y="5098343"/>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 timestamp]</a:t>
                </a:r>
                <a:endParaRPr sz="1100">
                  <a:solidFill>
                    <a:srgbClr val="0043B2"/>
                  </a:solidFill>
                  <a:latin typeface="Arial"/>
                  <a:ea typeface="Arial"/>
                  <a:cs typeface="Arial"/>
                  <a:sym typeface="Arial"/>
                </a:endParaRPr>
              </a:p>
            </p:txBody>
          </p:sp>
          <p:sp>
            <p:nvSpPr>
              <p:cNvPr id="4030" name="Google Shape;4030;p231"/>
              <p:cNvSpPr/>
              <p:nvPr/>
            </p:nvSpPr>
            <p:spPr>
              <a:xfrm>
                <a:off x="1748014" y="5564203"/>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 timestamp]</a:t>
                </a:r>
                <a:endParaRPr sz="1100">
                  <a:solidFill>
                    <a:srgbClr val="0043B2"/>
                  </a:solidFill>
                  <a:latin typeface="Arial"/>
                  <a:ea typeface="Arial"/>
                  <a:cs typeface="Arial"/>
                  <a:sym typeface="Arial"/>
                </a:endParaRPr>
              </a:p>
            </p:txBody>
          </p:sp>
        </p:grpSp>
        <p:grpSp>
          <p:nvGrpSpPr>
            <p:cNvPr id="4031" name="Google Shape;4031;p231"/>
            <p:cNvGrpSpPr/>
            <p:nvPr/>
          </p:nvGrpSpPr>
          <p:grpSpPr>
            <a:xfrm>
              <a:off x="4275700" y="3688658"/>
              <a:ext cx="1585350" cy="2257328"/>
              <a:chOff x="1605991" y="4051513"/>
              <a:chExt cx="1398349" cy="2257328"/>
            </a:xfrm>
          </p:grpSpPr>
          <p:sp>
            <p:nvSpPr>
              <p:cNvPr id="4032" name="Google Shape;4032;p231"/>
              <p:cNvSpPr/>
              <p:nvPr/>
            </p:nvSpPr>
            <p:spPr>
              <a:xfrm>
                <a:off x="1605991" y="4051513"/>
                <a:ext cx="1398349" cy="2257328"/>
              </a:xfrm>
              <a:prstGeom prst="roundRect">
                <a:avLst>
                  <a:gd fmla="val 5927" name="adj"/>
                </a:avLst>
              </a:prstGeom>
              <a:solidFill>
                <a:srgbClr val="E6E6E6"/>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Rollups</a:t>
                </a:r>
                <a:endParaRPr sz="1200">
                  <a:solidFill>
                    <a:srgbClr val="193EB0"/>
                  </a:solidFill>
                  <a:latin typeface="Arial"/>
                  <a:ea typeface="Arial"/>
                  <a:cs typeface="Arial"/>
                  <a:sym typeface="Arial"/>
                </a:endParaRPr>
              </a:p>
            </p:txBody>
          </p:sp>
          <p:sp>
            <p:nvSpPr>
              <p:cNvPr id="4033" name="Google Shape;4033;p231"/>
              <p:cNvSpPr/>
              <p:nvPr/>
            </p:nvSpPr>
            <p:spPr>
              <a:xfrm>
                <a:off x="1753685" y="4172976"/>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 hour, count]</a:t>
                </a:r>
                <a:endParaRPr sz="1100">
                  <a:solidFill>
                    <a:srgbClr val="0043B2"/>
                  </a:solidFill>
                  <a:latin typeface="Arial"/>
                  <a:ea typeface="Arial"/>
                  <a:cs typeface="Arial"/>
                  <a:sym typeface="Arial"/>
                </a:endParaRPr>
              </a:p>
            </p:txBody>
          </p:sp>
          <p:sp>
            <p:nvSpPr>
              <p:cNvPr id="4034" name="Google Shape;4034;p231"/>
              <p:cNvSpPr/>
              <p:nvPr/>
            </p:nvSpPr>
            <p:spPr>
              <a:xfrm>
                <a:off x="1753685" y="4632242"/>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 hour, count]</a:t>
                </a:r>
                <a:endParaRPr sz="1100">
                  <a:solidFill>
                    <a:srgbClr val="0043B2"/>
                  </a:solidFill>
                  <a:latin typeface="Arial"/>
                  <a:ea typeface="Arial"/>
                  <a:cs typeface="Arial"/>
                  <a:sym typeface="Arial"/>
                </a:endParaRPr>
              </a:p>
            </p:txBody>
          </p:sp>
          <p:sp>
            <p:nvSpPr>
              <p:cNvPr id="4035" name="Google Shape;4035;p231"/>
              <p:cNvSpPr/>
              <p:nvPr/>
            </p:nvSpPr>
            <p:spPr>
              <a:xfrm>
                <a:off x="1753685" y="5098343"/>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 hour, count]</a:t>
                </a:r>
                <a:endParaRPr sz="1100">
                  <a:solidFill>
                    <a:srgbClr val="0043B2"/>
                  </a:solidFill>
                  <a:latin typeface="Arial"/>
                  <a:ea typeface="Arial"/>
                  <a:cs typeface="Arial"/>
                  <a:sym typeface="Arial"/>
                </a:endParaRPr>
              </a:p>
            </p:txBody>
          </p:sp>
          <p:sp>
            <p:nvSpPr>
              <p:cNvPr id="4036" name="Google Shape;4036;p231"/>
              <p:cNvSpPr/>
              <p:nvPr/>
            </p:nvSpPr>
            <p:spPr>
              <a:xfrm>
                <a:off x="1748014" y="5564203"/>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 hour, count]</a:t>
                </a:r>
                <a:endParaRPr sz="1100">
                  <a:solidFill>
                    <a:srgbClr val="0043B2"/>
                  </a:solidFill>
                  <a:latin typeface="Arial"/>
                  <a:ea typeface="Arial"/>
                  <a:cs typeface="Arial"/>
                  <a:sym typeface="Arial"/>
                </a:endParaRPr>
              </a:p>
            </p:txBody>
          </p:sp>
        </p:grpSp>
        <p:grpSp>
          <p:nvGrpSpPr>
            <p:cNvPr id="4037" name="Google Shape;4037;p231"/>
            <p:cNvGrpSpPr/>
            <p:nvPr/>
          </p:nvGrpSpPr>
          <p:grpSpPr>
            <a:xfrm>
              <a:off x="7236939" y="3676683"/>
              <a:ext cx="1585350" cy="2257328"/>
              <a:chOff x="1605991" y="4051513"/>
              <a:chExt cx="1398349" cy="2257328"/>
            </a:xfrm>
          </p:grpSpPr>
          <p:sp>
            <p:nvSpPr>
              <p:cNvPr id="4038" name="Google Shape;4038;p231"/>
              <p:cNvSpPr/>
              <p:nvPr/>
            </p:nvSpPr>
            <p:spPr>
              <a:xfrm>
                <a:off x="1605991" y="4051513"/>
                <a:ext cx="1398349" cy="2257328"/>
              </a:xfrm>
              <a:prstGeom prst="roundRect">
                <a:avLst>
                  <a:gd fmla="val 5927" name="adj"/>
                </a:avLst>
              </a:prstGeom>
              <a:solidFill>
                <a:srgbClr val="E9F2FC"/>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Hive</a:t>
                </a:r>
                <a:endParaRPr sz="1200">
                  <a:solidFill>
                    <a:srgbClr val="193EB0"/>
                  </a:solidFill>
                  <a:latin typeface="Arial"/>
                  <a:ea typeface="Arial"/>
                  <a:cs typeface="Arial"/>
                  <a:sym typeface="Arial"/>
                </a:endParaRPr>
              </a:p>
            </p:txBody>
          </p:sp>
          <p:sp>
            <p:nvSpPr>
              <p:cNvPr id="4039" name="Google Shape;4039;p231"/>
              <p:cNvSpPr/>
              <p:nvPr/>
            </p:nvSpPr>
            <p:spPr>
              <a:xfrm>
                <a:off x="1753685" y="4172976"/>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[url+hour → count]</a:t>
                </a:r>
                <a:endParaRPr sz="1100">
                  <a:solidFill>
                    <a:srgbClr val="0043B2"/>
                  </a:solidFill>
                  <a:latin typeface="Arial"/>
                  <a:ea typeface="Arial"/>
                  <a:cs typeface="Arial"/>
                  <a:sym typeface="Arial"/>
                </a:endParaRPr>
              </a:p>
            </p:txBody>
          </p:sp>
          <p:sp>
            <p:nvSpPr>
              <p:cNvPr id="4040" name="Google Shape;4040;p231"/>
              <p:cNvSpPr/>
              <p:nvPr/>
            </p:nvSpPr>
            <p:spPr>
              <a:xfrm>
                <a:off x="1753685" y="4632242"/>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[url+hour → count]</a:t>
                </a:r>
                <a:endParaRPr sz="1100">
                  <a:solidFill>
                    <a:srgbClr val="0043B2"/>
                  </a:solidFill>
                  <a:latin typeface="Arial"/>
                  <a:ea typeface="Arial"/>
                  <a:cs typeface="Arial"/>
                  <a:sym typeface="Arial"/>
                </a:endParaRPr>
              </a:p>
            </p:txBody>
          </p:sp>
          <p:sp>
            <p:nvSpPr>
              <p:cNvPr id="4041" name="Google Shape;4041;p231"/>
              <p:cNvSpPr/>
              <p:nvPr/>
            </p:nvSpPr>
            <p:spPr>
              <a:xfrm>
                <a:off x="1753685" y="5098343"/>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[url+hour → count]</a:t>
                </a:r>
                <a:endParaRPr sz="1100">
                  <a:solidFill>
                    <a:srgbClr val="0043B2"/>
                  </a:solidFill>
                  <a:latin typeface="Arial"/>
                  <a:ea typeface="Arial"/>
                  <a:cs typeface="Arial"/>
                  <a:sym typeface="Arial"/>
                </a:endParaRPr>
              </a:p>
            </p:txBody>
          </p:sp>
          <p:sp>
            <p:nvSpPr>
              <p:cNvPr id="4042" name="Google Shape;4042;p231"/>
              <p:cNvSpPr/>
              <p:nvPr/>
            </p:nvSpPr>
            <p:spPr>
              <a:xfrm>
                <a:off x="1748014" y="5564203"/>
                <a:ext cx="1114301" cy="386647"/>
              </a:xfrm>
              <a:prstGeom prst="roundRect">
                <a:avLst>
                  <a:gd fmla="val 19066" name="adj"/>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0043B2"/>
                    </a:solidFill>
                    <a:latin typeface="Arial"/>
                    <a:ea typeface="Arial"/>
                    <a:cs typeface="Arial"/>
                    <a:sym typeface="Arial"/>
                  </a:rPr>
                  <a:t>[url+hour → count]</a:t>
                </a:r>
                <a:endParaRPr sz="1100">
                  <a:solidFill>
                    <a:srgbClr val="0043B2"/>
                  </a:solidFill>
                  <a:latin typeface="Arial"/>
                  <a:ea typeface="Arial"/>
                  <a:cs typeface="Arial"/>
                  <a:sym typeface="Arial"/>
                </a:endParaRPr>
              </a:p>
            </p:txBody>
          </p:sp>
        </p:grpSp>
        <p:cxnSp>
          <p:nvCxnSpPr>
            <p:cNvPr id="4043" name="Google Shape;4043;p231"/>
            <p:cNvCxnSpPr>
              <a:stCxn id="4026" idx="3"/>
              <a:endCxn id="4032" idx="1"/>
            </p:cNvCxnSpPr>
            <p:nvPr/>
          </p:nvCxnSpPr>
          <p:spPr>
            <a:xfrm>
              <a:off x="2905591" y="4817322"/>
              <a:ext cx="1370100" cy="0"/>
            </a:xfrm>
            <a:prstGeom prst="straightConnector1">
              <a:avLst/>
            </a:prstGeom>
            <a:noFill/>
            <a:ln cap="flat" cmpd="sng" w="38100">
              <a:solidFill>
                <a:srgbClr val="193EB0"/>
              </a:solidFill>
              <a:prstDash val="solid"/>
              <a:miter lim="800000"/>
              <a:headEnd len="sm" w="sm" type="none"/>
              <a:tailEnd len="med" w="med" type="triangle"/>
            </a:ln>
          </p:spPr>
        </p:cxnSp>
        <p:cxnSp>
          <p:nvCxnSpPr>
            <p:cNvPr id="4044" name="Google Shape;4044;p231"/>
            <p:cNvCxnSpPr>
              <a:stCxn id="4032" idx="3"/>
              <a:endCxn id="4038" idx="1"/>
            </p:cNvCxnSpPr>
            <p:nvPr/>
          </p:nvCxnSpPr>
          <p:spPr>
            <a:xfrm flipH="1" rot="10800000">
              <a:off x="5861050" y="4805322"/>
              <a:ext cx="1375800" cy="12000"/>
            </a:xfrm>
            <a:prstGeom prst="straightConnector1">
              <a:avLst/>
            </a:prstGeom>
            <a:noFill/>
            <a:ln cap="flat" cmpd="sng" w="38100">
              <a:solidFill>
                <a:srgbClr val="193EB0"/>
              </a:solidFill>
              <a:prstDash val="solid"/>
              <a:miter lim="800000"/>
              <a:headEnd len="sm" w="sm" type="none"/>
              <a:tailEnd len="med" w="med" type="triangle"/>
            </a:ln>
          </p:spPr>
        </p:cxnSp>
        <p:sp>
          <p:nvSpPr>
            <p:cNvPr id="4045" name="Google Shape;4045;p231"/>
            <p:cNvSpPr/>
            <p:nvPr/>
          </p:nvSpPr>
          <p:spPr>
            <a:xfrm>
              <a:off x="3081749" y="4664329"/>
              <a:ext cx="885179" cy="25391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193EB0"/>
                  </a:solidFill>
                  <a:latin typeface="Arial"/>
                  <a:ea typeface="Arial"/>
                  <a:cs typeface="Arial"/>
                  <a:sym typeface="Arial"/>
                </a:rPr>
                <a:t>MapReduce</a:t>
              </a:r>
              <a:endParaRPr sz="1050">
                <a:solidFill>
                  <a:schemeClr val="dk1"/>
                </a:solidFill>
                <a:latin typeface="Arial"/>
                <a:ea typeface="Arial"/>
                <a:cs typeface="Arial"/>
                <a:sym typeface="Arial"/>
              </a:endParaRPr>
            </a:p>
          </p:txBody>
        </p:sp>
        <p:sp>
          <p:nvSpPr>
            <p:cNvPr id="4046" name="Google Shape;4046;p231"/>
            <p:cNvSpPr/>
            <p:nvPr/>
          </p:nvSpPr>
          <p:spPr>
            <a:xfrm>
              <a:off x="3590645" y="6123158"/>
              <a:ext cx="30588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Ví dụ về quy trình làm việc hàng loạt</a:t>
              </a:r>
              <a:endParaRPr sz="1400">
                <a:solidFill>
                  <a:schemeClr val="dk1"/>
                </a:solidFill>
                <a:latin typeface="Arial"/>
                <a:ea typeface="Arial"/>
                <a:cs typeface="Arial"/>
                <a:sym typeface="Arial"/>
              </a:endParaRPr>
            </a:p>
          </p:txBody>
        </p:sp>
        <p:sp>
          <p:nvSpPr>
            <p:cNvPr id="4047" name="Google Shape;4047;p231"/>
            <p:cNvSpPr/>
            <p:nvPr/>
          </p:nvSpPr>
          <p:spPr>
            <a:xfrm>
              <a:off x="6052112" y="4664329"/>
              <a:ext cx="885179" cy="25391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0">
                  <a:solidFill>
                    <a:srgbClr val="193EB0"/>
                  </a:solidFill>
                  <a:latin typeface="Arial"/>
                  <a:ea typeface="Arial"/>
                  <a:cs typeface="Arial"/>
                  <a:sym typeface="Arial"/>
                </a:rPr>
                <a:t>MapReduce</a:t>
              </a:r>
              <a:endParaRPr sz="1050">
                <a:solidFill>
                  <a:schemeClr val="dk1"/>
                </a:solidFill>
                <a:latin typeface="Arial"/>
                <a:ea typeface="Arial"/>
                <a:cs typeface="Arial"/>
                <a:sym typeface="Arial"/>
              </a:endParaRPr>
            </a:p>
          </p:txBody>
        </p:sp>
      </p:grpSp>
    </p:spTree>
  </p:cSld>
  <p:clrMapOvr>
    <a:masterClrMapping/>
  </p:clrMapOvr>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2" name="Shape 4052"/>
        <p:cNvGrpSpPr/>
        <p:nvPr/>
      </p:nvGrpSpPr>
      <p:grpSpPr>
        <a:xfrm>
          <a:off x="0" y="0"/>
          <a:ext cx="0" cy="0"/>
          <a:chOff x="0" y="0"/>
          <a:chExt cx="0" cy="0"/>
        </a:xfrm>
      </p:grpSpPr>
      <p:sp>
        <p:nvSpPr>
          <p:cNvPr id="4053" name="Google Shape;4053;p23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054" name="Google Shape;4054;p23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Lớp tốc độ hoặc Lớp thời gian thực</a:t>
            </a:r>
            <a:endParaRPr/>
          </a:p>
        </p:txBody>
      </p:sp>
      <p:sp>
        <p:nvSpPr>
          <p:cNvPr id="4055" name="Google Shape;4055;p2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056" name="Google Shape;4056;p232"/>
          <p:cNvSpPr txBox="1"/>
          <p:nvPr>
            <p:ph idx="4" type="body"/>
          </p:nvPr>
        </p:nvSpPr>
        <p:spPr>
          <a:xfrm>
            <a:off x="535872" y="2226568"/>
            <a:ext cx="3574987"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Chia nhỏ vấn đề</a:t>
            </a:r>
            <a:endParaRPr/>
          </a:p>
          <a:p>
            <a:pPr indent="-182563" lvl="1" marL="360363" rtl="0" algn="l">
              <a:lnSpc>
                <a:spcPct val="138461"/>
              </a:lnSpc>
              <a:spcBef>
                <a:spcPts val="200"/>
              </a:spcBef>
              <a:spcAft>
                <a:spcPts val="0"/>
              </a:spcAft>
              <a:buClr>
                <a:srgbClr val="262626"/>
              </a:buClr>
              <a:buSzPts val="1040"/>
              <a:buChar char="•"/>
            </a:pPr>
            <a:r>
              <a:rPr lang="en-US"/>
              <a:t>Lớp lô đã lấy bất kỳ dữ liệu nào cũ hơn </a:t>
            </a:r>
            <a:r>
              <a:rPr b="1" i="1" lang="en-US"/>
              <a:t>delta</a:t>
            </a:r>
            <a:endParaRPr/>
          </a:p>
          <a:p>
            <a:pPr indent="-182563" lvl="1" marL="360363" rtl="0" algn="l">
              <a:lnSpc>
                <a:spcPct val="138461"/>
              </a:lnSpc>
              <a:spcBef>
                <a:spcPts val="200"/>
              </a:spcBef>
              <a:spcAft>
                <a:spcPts val="0"/>
              </a:spcAft>
              <a:buClr>
                <a:srgbClr val="262626"/>
              </a:buClr>
              <a:buSzPts val="1040"/>
              <a:buChar char="•"/>
            </a:pPr>
            <a:r>
              <a:rPr lang="en-US"/>
              <a:t>Điều này cho phép lớp tốc độ xử lý một tập dữ liệu nhỏ hơn nhiều</a:t>
            </a:r>
            <a:endParaRPr/>
          </a:p>
          <a:p>
            <a:pPr indent="-182563" lvl="1" marL="360363" rtl="0" algn="l">
              <a:lnSpc>
                <a:spcPct val="138461"/>
              </a:lnSpc>
              <a:spcBef>
                <a:spcPts val="200"/>
              </a:spcBef>
              <a:spcAft>
                <a:spcPts val="0"/>
              </a:spcAft>
              <a:buClr>
                <a:srgbClr val="262626"/>
              </a:buClr>
              <a:buSzPts val="1040"/>
              <a:buChar char="•"/>
            </a:pPr>
            <a:r>
              <a:rPr lang="en-US"/>
              <a:t>Lớp tốc độ chỉ cần xử lý một giá trị dữ liệu </a:t>
            </a:r>
            <a:r>
              <a:rPr b="1" i="1" lang="en-US"/>
              <a:t>delta</a:t>
            </a:r>
            <a:endParaRPr/>
          </a:p>
          <a:p>
            <a:pPr indent="-177800" lvl="0" marL="177800" rtl="0" algn="l">
              <a:lnSpc>
                <a:spcPct val="128571"/>
              </a:lnSpc>
              <a:spcBef>
                <a:spcPts val="1000"/>
              </a:spcBef>
              <a:spcAft>
                <a:spcPts val="0"/>
              </a:spcAft>
              <a:buClr>
                <a:srgbClr val="262626"/>
              </a:buClr>
              <a:buSzPts val="1400"/>
              <a:buFont typeface="Arial"/>
              <a:buChar char="•"/>
            </a:pPr>
            <a:r>
              <a:rPr lang="en-US"/>
              <a:t>Yêu cầu</a:t>
            </a:r>
            <a:endParaRPr/>
          </a:p>
          <a:p>
            <a:pPr indent="-182563" lvl="1" marL="360363" rtl="0" algn="l">
              <a:lnSpc>
                <a:spcPct val="138461"/>
              </a:lnSpc>
              <a:spcBef>
                <a:spcPts val="200"/>
              </a:spcBef>
              <a:spcAft>
                <a:spcPts val="0"/>
              </a:spcAft>
              <a:buClr>
                <a:srgbClr val="262626"/>
              </a:buClr>
              <a:buSzPts val="1040"/>
              <a:buChar char="•"/>
            </a:pPr>
            <a:r>
              <a:rPr lang="en-US"/>
              <a:t>Một công cụ xử lý luồng</a:t>
            </a:r>
            <a:endParaRPr/>
          </a:p>
        </p:txBody>
      </p:sp>
      <p:grpSp>
        <p:nvGrpSpPr>
          <p:cNvPr id="4057" name="Google Shape;4057;p232"/>
          <p:cNvGrpSpPr/>
          <p:nvPr/>
        </p:nvGrpSpPr>
        <p:grpSpPr>
          <a:xfrm>
            <a:off x="4354349" y="2864322"/>
            <a:ext cx="4961811" cy="2392345"/>
            <a:chOff x="4593297" y="2864322"/>
            <a:chExt cx="4961811" cy="2392345"/>
          </a:xfrm>
        </p:grpSpPr>
        <p:sp>
          <p:nvSpPr>
            <p:cNvPr id="4058" name="Google Shape;4058;p232"/>
            <p:cNvSpPr txBox="1"/>
            <p:nvPr/>
          </p:nvSpPr>
          <p:spPr>
            <a:xfrm>
              <a:off x="5913540" y="4948890"/>
              <a:ext cx="208582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193EB0"/>
                  </a:solidFill>
                  <a:latin typeface="Arial"/>
                  <a:ea typeface="Arial"/>
                  <a:cs typeface="Arial"/>
                  <a:sym typeface="Arial"/>
                </a:rPr>
                <a:t>Tính toán thời gian thực</a:t>
              </a:r>
              <a:endParaRPr b="1" sz="1400">
                <a:solidFill>
                  <a:srgbClr val="193EB0"/>
                </a:solidFill>
                <a:latin typeface="Arial"/>
                <a:ea typeface="Arial"/>
                <a:cs typeface="Arial"/>
                <a:sym typeface="Arial"/>
              </a:endParaRPr>
            </a:p>
          </p:txBody>
        </p:sp>
        <p:sp>
          <p:nvSpPr>
            <p:cNvPr id="4059" name="Google Shape;4059;p232"/>
            <p:cNvSpPr/>
            <p:nvPr/>
          </p:nvSpPr>
          <p:spPr>
            <a:xfrm>
              <a:off x="4593297" y="2922422"/>
              <a:ext cx="1254374" cy="1614031"/>
            </a:xfrm>
            <a:prstGeom prst="roundRect">
              <a:avLst>
                <a:gd fmla="val 16667"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Gulim"/>
                <a:ea typeface="Gulim"/>
                <a:cs typeface="Gulim"/>
                <a:sym typeface="Gulim"/>
              </a:endParaRPr>
            </a:p>
          </p:txBody>
        </p:sp>
        <p:grpSp>
          <p:nvGrpSpPr>
            <p:cNvPr id="4060" name="Google Shape;4060;p232"/>
            <p:cNvGrpSpPr/>
            <p:nvPr/>
          </p:nvGrpSpPr>
          <p:grpSpPr>
            <a:xfrm>
              <a:off x="5942357" y="2963295"/>
              <a:ext cx="1969133" cy="1516896"/>
              <a:chOff x="5942357" y="2943833"/>
              <a:chExt cx="1969133" cy="1516896"/>
            </a:xfrm>
          </p:grpSpPr>
          <p:sp>
            <p:nvSpPr>
              <p:cNvPr id="4061" name="Google Shape;4061;p232"/>
              <p:cNvSpPr txBox="1"/>
              <p:nvPr/>
            </p:nvSpPr>
            <p:spPr>
              <a:xfrm>
                <a:off x="5952300" y="2943833"/>
                <a:ext cx="1959190" cy="2923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300">
                    <a:solidFill>
                      <a:srgbClr val="193EB0"/>
                    </a:solidFill>
                    <a:latin typeface="Arial"/>
                    <a:ea typeface="Arial"/>
                    <a:cs typeface="Arial"/>
                    <a:sym typeface="Arial"/>
                  </a:rPr>
                  <a:t>Điện toán thời gian thực</a:t>
                </a:r>
                <a:endParaRPr b="1" sz="1300">
                  <a:solidFill>
                    <a:srgbClr val="193EB0"/>
                  </a:solidFill>
                  <a:latin typeface="Arial"/>
                  <a:ea typeface="Arial"/>
                  <a:cs typeface="Arial"/>
                  <a:sym typeface="Arial"/>
                </a:endParaRPr>
              </a:p>
            </p:txBody>
          </p:sp>
          <p:sp>
            <p:nvSpPr>
              <p:cNvPr id="4062" name="Google Shape;4062;p232"/>
              <p:cNvSpPr txBox="1"/>
              <p:nvPr/>
            </p:nvSpPr>
            <p:spPr>
              <a:xfrm>
                <a:off x="5942357" y="3556087"/>
                <a:ext cx="1959190" cy="2923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300">
                    <a:solidFill>
                      <a:srgbClr val="193EB0"/>
                    </a:solidFill>
                    <a:latin typeface="Arial"/>
                    <a:ea typeface="Arial"/>
                    <a:cs typeface="Arial"/>
                    <a:sym typeface="Arial"/>
                  </a:rPr>
                  <a:t>Điện toán thời gian thực</a:t>
                </a:r>
                <a:endParaRPr b="1" sz="1300">
                  <a:solidFill>
                    <a:srgbClr val="193EB0"/>
                  </a:solidFill>
                  <a:latin typeface="Arial"/>
                  <a:ea typeface="Arial"/>
                  <a:cs typeface="Arial"/>
                  <a:sym typeface="Arial"/>
                </a:endParaRPr>
              </a:p>
            </p:txBody>
          </p:sp>
          <p:sp>
            <p:nvSpPr>
              <p:cNvPr id="4063" name="Google Shape;4063;p232"/>
              <p:cNvSpPr txBox="1"/>
              <p:nvPr/>
            </p:nvSpPr>
            <p:spPr>
              <a:xfrm>
                <a:off x="5942357" y="4168341"/>
                <a:ext cx="1959190" cy="29238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300">
                    <a:solidFill>
                      <a:srgbClr val="193EB0"/>
                    </a:solidFill>
                    <a:latin typeface="Arial"/>
                    <a:ea typeface="Arial"/>
                    <a:cs typeface="Arial"/>
                    <a:sym typeface="Arial"/>
                  </a:rPr>
                  <a:t>Điện toán thời gian thực</a:t>
                </a:r>
                <a:endParaRPr b="1" sz="1300">
                  <a:solidFill>
                    <a:srgbClr val="193EB0"/>
                  </a:solidFill>
                  <a:latin typeface="Arial"/>
                  <a:ea typeface="Arial"/>
                  <a:cs typeface="Arial"/>
                  <a:sym typeface="Arial"/>
                </a:endParaRPr>
              </a:p>
            </p:txBody>
          </p:sp>
        </p:grpSp>
        <p:grpSp>
          <p:nvGrpSpPr>
            <p:cNvPr id="4064" name="Google Shape;4064;p232"/>
            <p:cNvGrpSpPr/>
            <p:nvPr/>
          </p:nvGrpSpPr>
          <p:grpSpPr>
            <a:xfrm>
              <a:off x="8111947" y="2864322"/>
              <a:ext cx="1443161" cy="1730231"/>
              <a:chOff x="7843593" y="2864322"/>
              <a:chExt cx="1443161" cy="1730231"/>
            </a:xfrm>
          </p:grpSpPr>
          <p:sp>
            <p:nvSpPr>
              <p:cNvPr id="4065" name="Google Shape;4065;p232"/>
              <p:cNvSpPr/>
              <p:nvPr/>
            </p:nvSpPr>
            <p:spPr>
              <a:xfrm>
                <a:off x="7843596" y="2864322"/>
                <a:ext cx="1443158"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193EB0"/>
                    </a:solidFill>
                    <a:latin typeface="Arial"/>
                    <a:ea typeface="Arial"/>
                    <a:cs typeface="Arial"/>
                    <a:sym typeface="Arial"/>
                  </a:rPr>
                  <a:t>Real-Time view</a:t>
                </a:r>
                <a:endParaRPr b="1" sz="1400">
                  <a:solidFill>
                    <a:srgbClr val="193EB0"/>
                  </a:solidFill>
                  <a:latin typeface="Arial"/>
                  <a:ea typeface="Arial"/>
                  <a:cs typeface="Arial"/>
                  <a:sym typeface="Arial"/>
                </a:endParaRPr>
              </a:p>
            </p:txBody>
          </p:sp>
          <p:sp>
            <p:nvSpPr>
              <p:cNvPr id="4066" name="Google Shape;4066;p232"/>
              <p:cNvSpPr/>
              <p:nvPr/>
            </p:nvSpPr>
            <p:spPr>
              <a:xfrm>
                <a:off x="7843593" y="3559178"/>
                <a:ext cx="1443158"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193EB0"/>
                    </a:solidFill>
                    <a:latin typeface="Arial"/>
                    <a:ea typeface="Arial"/>
                    <a:cs typeface="Arial"/>
                    <a:sym typeface="Arial"/>
                  </a:rPr>
                  <a:t>Real-Time view</a:t>
                </a:r>
                <a:endParaRPr b="1" sz="1400">
                  <a:solidFill>
                    <a:srgbClr val="193EB0"/>
                  </a:solidFill>
                  <a:latin typeface="Arial"/>
                  <a:ea typeface="Arial"/>
                  <a:cs typeface="Arial"/>
                  <a:sym typeface="Arial"/>
                </a:endParaRPr>
              </a:p>
            </p:txBody>
          </p:sp>
          <p:sp>
            <p:nvSpPr>
              <p:cNvPr id="4067" name="Google Shape;4067;p232"/>
              <p:cNvSpPr/>
              <p:nvPr/>
            </p:nvSpPr>
            <p:spPr>
              <a:xfrm>
                <a:off x="7843593" y="4254034"/>
                <a:ext cx="1443158"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193EB0"/>
                    </a:solidFill>
                    <a:latin typeface="Arial"/>
                    <a:ea typeface="Arial"/>
                    <a:cs typeface="Arial"/>
                    <a:sym typeface="Arial"/>
                  </a:rPr>
                  <a:t>Real-Time view</a:t>
                </a:r>
                <a:endParaRPr b="1" sz="1400">
                  <a:solidFill>
                    <a:srgbClr val="193EB0"/>
                  </a:solidFill>
                  <a:latin typeface="Arial"/>
                  <a:ea typeface="Arial"/>
                  <a:cs typeface="Arial"/>
                  <a:sym typeface="Arial"/>
                </a:endParaRPr>
              </a:p>
            </p:txBody>
          </p:sp>
        </p:grpSp>
        <p:grpSp>
          <p:nvGrpSpPr>
            <p:cNvPr id="4068" name="Google Shape;4068;p232"/>
            <p:cNvGrpSpPr/>
            <p:nvPr/>
          </p:nvGrpSpPr>
          <p:grpSpPr>
            <a:xfrm>
              <a:off x="5847671" y="3034489"/>
              <a:ext cx="2264219" cy="1389808"/>
              <a:chOff x="5847671" y="3034489"/>
              <a:chExt cx="2264219" cy="1389808"/>
            </a:xfrm>
          </p:grpSpPr>
          <p:grpSp>
            <p:nvGrpSpPr>
              <p:cNvPr id="4069" name="Google Shape;4069;p232"/>
              <p:cNvGrpSpPr/>
              <p:nvPr/>
            </p:nvGrpSpPr>
            <p:grpSpPr>
              <a:xfrm>
                <a:off x="5847671" y="3109638"/>
                <a:ext cx="104700" cy="1224300"/>
                <a:chOff x="5847671" y="3109638"/>
                <a:chExt cx="104700" cy="1224300"/>
              </a:xfrm>
            </p:grpSpPr>
            <p:cxnSp>
              <p:nvCxnSpPr>
                <p:cNvPr id="4070" name="Google Shape;4070;p232"/>
                <p:cNvCxnSpPr>
                  <a:stCxn id="4059" idx="3"/>
                  <a:endCxn id="4062" idx="1"/>
                </p:cNvCxnSpPr>
                <p:nvPr/>
              </p:nvCxnSpPr>
              <p:spPr>
                <a:xfrm flipH="1" rot="10800000">
                  <a:off x="5847671" y="3721638"/>
                  <a:ext cx="94800" cy="7800"/>
                </a:xfrm>
                <a:prstGeom prst="straightConnector1">
                  <a:avLst/>
                </a:prstGeom>
                <a:noFill/>
                <a:ln cap="flat" cmpd="sng" w="19050">
                  <a:solidFill>
                    <a:srgbClr val="193EB0"/>
                  </a:solidFill>
                  <a:prstDash val="solid"/>
                  <a:miter lim="800000"/>
                  <a:headEnd len="sm" w="sm" type="none"/>
                  <a:tailEnd len="sm" w="sm" type="none"/>
                </a:ln>
              </p:spPr>
            </p:cxnSp>
            <p:cxnSp>
              <p:nvCxnSpPr>
                <p:cNvPr id="4071" name="Google Shape;4071;p232"/>
                <p:cNvCxnSpPr>
                  <a:stCxn id="4059" idx="3"/>
                  <a:endCxn id="4063" idx="1"/>
                </p:cNvCxnSpPr>
                <p:nvPr/>
              </p:nvCxnSpPr>
              <p:spPr>
                <a:xfrm>
                  <a:off x="5847671" y="3729438"/>
                  <a:ext cx="94800" cy="604500"/>
                </a:xfrm>
                <a:prstGeom prst="bentConnector3">
                  <a:avLst>
                    <a:gd fmla="val 50000" name="adj1"/>
                  </a:avLst>
                </a:prstGeom>
                <a:noFill/>
                <a:ln cap="flat" cmpd="sng" w="19050">
                  <a:solidFill>
                    <a:srgbClr val="193EB0"/>
                  </a:solidFill>
                  <a:prstDash val="solid"/>
                  <a:miter lim="800000"/>
                  <a:headEnd len="sm" w="sm" type="none"/>
                  <a:tailEnd len="sm" w="sm" type="none"/>
                </a:ln>
              </p:spPr>
            </p:cxnSp>
            <p:cxnSp>
              <p:nvCxnSpPr>
                <p:cNvPr id="4072" name="Google Shape;4072;p232"/>
                <p:cNvCxnSpPr>
                  <a:stCxn id="4059" idx="3"/>
                  <a:endCxn id="4061" idx="1"/>
                </p:cNvCxnSpPr>
                <p:nvPr/>
              </p:nvCxnSpPr>
              <p:spPr>
                <a:xfrm flipH="1" rot="10800000">
                  <a:off x="5847671" y="3109638"/>
                  <a:ext cx="104700" cy="619800"/>
                </a:xfrm>
                <a:prstGeom prst="bentConnector3">
                  <a:avLst>
                    <a:gd fmla="val 50000" name="adj1"/>
                  </a:avLst>
                </a:prstGeom>
                <a:noFill/>
                <a:ln cap="flat" cmpd="sng" w="19050">
                  <a:solidFill>
                    <a:srgbClr val="193EB0"/>
                  </a:solidFill>
                  <a:prstDash val="solid"/>
                  <a:miter lim="800000"/>
                  <a:headEnd len="sm" w="sm" type="none"/>
                  <a:tailEnd len="sm" w="sm" type="none"/>
                </a:ln>
              </p:spPr>
            </p:cxnSp>
          </p:grpSp>
          <p:cxnSp>
            <p:nvCxnSpPr>
              <p:cNvPr id="4073" name="Google Shape;4073;p232"/>
              <p:cNvCxnSpPr>
                <a:stCxn id="4062" idx="3"/>
                <a:endCxn id="4066" idx="1"/>
              </p:cNvCxnSpPr>
              <p:nvPr/>
            </p:nvCxnSpPr>
            <p:spPr>
              <a:xfrm>
                <a:off x="7901547" y="3721743"/>
                <a:ext cx="210300" cy="7800"/>
              </a:xfrm>
              <a:prstGeom prst="straightConnector1">
                <a:avLst/>
              </a:prstGeom>
              <a:noFill/>
              <a:ln cap="flat" cmpd="sng" w="19050">
                <a:solidFill>
                  <a:srgbClr val="193EB0"/>
                </a:solidFill>
                <a:prstDash val="solid"/>
                <a:miter lim="800000"/>
                <a:headEnd len="sm" w="sm" type="none"/>
                <a:tailEnd len="med" w="med" type="triangle"/>
              </a:ln>
            </p:spPr>
          </p:cxnSp>
          <p:cxnSp>
            <p:nvCxnSpPr>
              <p:cNvPr id="4074" name="Google Shape;4074;p232"/>
              <p:cNvCxnSpPr>
                <a:stCxn id="4063" idx="3"/>
                <a:endCxn id="4067" idx="1"/>
              </p:cNvCxnSpPr>
              <p:nvPr/>
            </p:nvCxnSpPr>
            <p:spPr>
              <a:xfrm>
                <a:off x="7901547" y="4333997"/>
                <a:ext cx="210300" cy="90300"/>
              </a:xfrm>
              <a:prstGeom prst="straightConnector1">
                <a:avLst/>
              </a:prstGeom>
              <a:noFill/>
              <a:ln cap="flat" cmpd="sng" w="19050">
                <a:solidFill>
                  <a:srgbClr val="193EB0"/>
                </a:solidFill>
                <a:prstDash val="solid"/>
                <a:miter lim="800000"/>
                <a:headEnd len="sm" w="sm" type="none"/>
                <a:tailEnd len="med" w="med" type="triangle"/>
              </a:ln>
            </p:spPr>
          </p:cxnSp>
          <p:cxnSp>
            <p:nvCxnSpPr>
              <p:cNvPr id="4075" name="Google Shape;4075;p232"/>
              <p:cNvCxnSpPr>
                <a:stCxn id="4061" idx="3"/>
                <a:endCxn id="4065" idx="1"/>
              </p:cNvCxnSpPr>
              <p:nvPr/>
            </p:nvCxnSpPr>
            <p:spPr>
              <a:xfrm flipH="1" rot="10800000">
                <a:off x="7911490" y="3034489"/>
                <a:ext cx="200400" cy="75000"/>
              </a:xfrm>
              <a:prstGeom prst="straightConnector1">
                <a:avLst/>
              </a:prstGeom>
              <a:noFill/>
              <a:ln cap="flat" cmpd="sng" w="19050">
                <a:solidFill>
                  <a:srgbClr val="193EB0"/>
                </a:solidFill>
                <a:prstDash val="solid"/>
                <a:miter lim="800000"/>
                <a:headEnd len="sm" w="sm" type="none"/>
                <a:tailEnd len="med" w="med" type="triangle"/>
              </a:ln>
            </p:spPr>
          </p:cxnSp>
        </p:grpSp>
        <p:pic>
          <p:nvPicPr>
            <p:cNvPr id="4076" name="Google Shape;4076;p232"/>
            <p:cNvPicPr preferRelativeResize="0"/>
            <p:nvPr/>
          </p:nvPicPr>
          <p:blipFill rotWithShape="1">
            <a:blip r:embed="rId3">
              <a:alphaModFix/>
            </a:blip>
            <a:srcRect b="0" l="0" r="0" t="0"/>
            <a:stretch/>
          </p:blipFill>
          <p:spPr>
            <a:xfrm>
              <a:off x="4904682" y="3251221"/>
              <a:ext cx="661417" cy="990602"/>
            </a:xfrm>
            <a:prstGeom prst="rect">
              <a:avLst/>
            </a:prstGeom>
            <a:noFill/>
            <a:ln>
              <a:noFill/>
            </a:ln>
          </p:spPr>
        </p:pic>
      </p:grpSp>
    </p:spTree>
  </p:cSld>
  <p:clrMapOvr>
    <a:masterClrMapping/>
  </p:clrMapOvr>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1" name="Shape 4081"/>
        <p:cNvGrpSpPr/>
        <p:nvPr/>
      </p:nvGrpSpPr>
      <p:grpSpPr>
        <a:xfrm>
          <a:off x="0" y="0"/>
          <a:ext cx="0" cy="0"/>
          <a:chOff x="0" y="0"/>
          <a:chExt cx="0" cy="0"/>
        </a:xfrm>
      </p:grpSpPr>
      <p:sp>
        <p:nvSpPr>
          <p:cNvPr id="4082" name="Google Shape;4082;p23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083" name="Google Shape;4083;p2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Lớp phục vụ</a:t>
            </a:r>
            <a:endParaRPr/>
          </a:p>
        </p:txBody>
      </p:sp>
      <p:sp>
        <p:nvSpPr>
          <p:cNvPr id="4084" name="Google Shape;4084;p2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085" name="Google Shape;4085;p23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Từ lớp hàng loạt:</a:t>
            </a:r>
            <a:endParaRPr/>
          </a:p>
          <a:p>
            <a:pPr indent="-182563" lvl="1" marL="360363" rtl="0" algn="l">
              <a:lnSpc>
                <a:spcPct val="138461"/>
              </a:lnSpc>
              <a:spcBef>
                <a:spcPts val="200"/>
              </a:spcBef>
              <a:spcAft>
                <a:spcPts val="0"/>
              </a:spcAft>
              <a:buClr>
                <a:srgbClr val="262626"/>
              </a:buClr>
              <a:buSzPts val="1040"/>
              <a:buChar char="•"/>
            </a:pPr>
            <a:r>
              <a:rPr lang="en-US"/>
              <a:t>Lập chỉ mục kết quả tính toán trước từ Lớp hàng loạt</a:t>
            </a:r>
            <a:endParaRPr/>
          </a:p>
          <a:p>
            <a:pPr indent="-182563" lvl="1" marL="360363" rtl="0" algn="l">
              <a:lnSpc>
                <a:spcPct val="138461"/>
              </a:lnSpc>
              <a:spcBef>
                <a:spcPts val="200"/>
              </a:spcBef>
              <a:spcAft>
                <a:spcPts val="0"/>
              </a:spcAft>
              <a:buClr>
                <a:srgbClr val="262626"/>
              </a:buClr>
              <a:buSzPts val="1040"/>
              <a:buChar char="•"/>
            </a:pPr>
            <a:r>
              <a:rPr lang="en-US"/>
              <a:t>Các kết quả phải được truy cập nhanh chóng bằng các ứng dụng</a:t>
            </a:r>
            <a:endParaRPr/>
          </a:p>
          <a:p>
            <a:pPr indent="-182563" lvl="1" marL="360363" rtl="0" algn="l">
              <a:lnSpc>
                <a:spcPct val="138461"/>
              </a:lnSpc>
              <a:spcBef>
                <a:spcPts val="200"/>
              </a:spcBef>
              <a:spcAft>
                <a:spcPts val="0"/>
              </a:spcAft>
              <a:buClr>
                <a:srgbClr val="262626"/>
              </a:buClr>
              <a:buSzPts val="1040"/>
              <a:buChar char="•"/>
            </a:pPr>
            <a:r>
              <a:rPr lang="en-US"/>
              <a:t>Cơ sở dữ liệu tra cứu được lập chỉ mục nhanh</a:t>
            </a:r>
            <a:endParaRPr/>
          </a:p>
          <a:p>
            <a:pPr indent="-177800" lvl="0" marL="177800" rtl="0" algn="l">
              <a:lnSpc>
                <a:spcPct val="128571"/>
              </a:lnSpc>
              <a:spcBef>
                <a:spcPts val="1000"/>
              </a:spcBef>
              <a:spcAft>
                <a:spcPts val="0"/>
              </a:spcAft>
              <a:buClr>
                <a:srgbClr val="262626"/>
              </a:buClr>
              <a:buSzPts val="1400"/>
              <a:buFont typeface="Arial"/>
              <a:buChar char="•"/>
            </a:pPr>
            <a:r>
              <a:rPr lang="en-US"/>
              <a:t>Từ lớp tốc độ:</a:t>
            </a:r>
            <a:endParaRPr/>
          </a:p>
          <a:p>
            <a:pPr indent="-182563" lvl="1" marL="360363" rtl="0" algn="l">
              <a:lnSpc>
                <a:spcPct val="138461"/>
              </a:lnSpc>
              <a:spcBef>
                <a:spcPts val="200"/>
              </a:spcBef>
              <a:spcAft>
                <a:spcPts val="0"/>
              </a:spcAft>
              <a:buClr>
                <a:srgbClr val="262626"/>
              </a:buClr>
              <a:buSzPts val="1040"/>
              <a:buChar char="•"/>
            </a:pPr>
            <a:r>
              <a:rPr lang="en-US"/>
              <a:t>Cập nhật gia tăng chế độ xem thời gian thực</a:t>
            </a:r>
            <a:endParaRPr/>
          </a:p>
          <a:p>
            <a:pPr indent="-182563" lvl="1" marL="360363" rtl="0" algn="l">
              <a:lnSpc>
                <a:spcPct val="138461"/>
              </a:lnSpc>
              <a:spcBef>
                <a:spcPts val="200"/>
              </a:spcBef>
              <a:spcAft>
                <a:spcPts val="0"/>
              </a:spcAft>
              <a:buClr>
                <a:srgbClr val="262626"/>
              </a:buClr>
              <a:buSzPts val="1040"/>
              <a:buChar char="•"/>
            </a:pPr>
            <a:r>
              <a:rPr lang="en-US"/>
              <a:t>Cơ sở dữ liệu Đọc/Ghi để cập nhật thông tin trạng thái theo thời gian thực</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4086" name="Google Shape;4086;p233"/>
          <p:cNvGrpSpPr/>
          <p:nvPr/>
        </p:nvGrpSpPr>
        <p:grpSpPr>
          <a:xfrm>
            <a:off x="5774222" y="2231831"/>
            <a:ext cx="3999974" cy="3903740"/>
            <a:chOff x="4990450" y="1912517"/>
            <a:chExt cx="3999974" cy="3903740"/>
          </a:xfrm>
        </p:grpSpPr>
        <p:grpSp>
          <p:nvGrpSpPr>
            <p:cNvPr id="4087" name="Google Shape;4087;p233"/>
            <p:cNvGrpSpPr/>
            <p:nvPr/>
          </p:nvGrpSpPr>
          <p:grpSpPr>
            <a:xfrm>
              <a:off x="4990450" y="4086026"/>
              <a:ext cx="1443159" cy="1730231"/>
              <a:chOff x="4990450" y="4086026"/>
              <a:chExt cx="1443159" cy="1730231"/>
            </a:xfrm>
          </p:grpSpPr>
          <p:sp>
            <p:nvSpPr>
              <p:cNvPr id="4088" name="Google Shape;4088;p233"/>
              <p:cNvSpPr/>
              <p:nvPr/>
            </p:nvSpPr>
            <p:spPr>
              <a:xfrm>
                <a:off x="4990450" y="4086026"/>
                <a:ext cx="1443158"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193EB0"/>
                    </a:solidFill>
                    <a:latin typeface="Arial"/>
                    <a:ea typeface="Arial"/>
                    <a:cs typeface="Arial"/>
                    <a:sym typeface="Arial"/>
                  </a:rPr>
                  <a:t>Real-Time view</a:t>
                </a:r>
                <a:endParaRPr b="1" sz="1400">
                  <a:solidFill>
                    <a:srgbClr val="193EB0"/>
                  </a:solidFill>
                  <a:latin typeface="Arial"/>
                  <a:ea typeface="Arial"/>
                  <a:cs typeface="Arial"/>
                  <a:sym typeface="Arial"/>
                </a:endParaRPr>
              </a:p>
            </p:txBody>
          </p:sp>
          <p:sp>
            <p:nvSpPr>
              <p:cNvPr id="4089" name="Google Shape;4089;p233"/>
              <p:cNvSpPr/>
              <p:nvPr/>
            </p:nvSpPr>
            <p:spPr>
              <a:xfrm>
                <a:off x="4990451" y="4780882"/>
                <a:ext cx="1443158"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193EB0"/>
                    </a:solidFill>
                    <a:latin typeface="Arial"/>
                    <a:ea typeface="Arial"/>
                    <a:cs typeface="Arial"/>
                    <a:sym typeface="Arial"/>
                  </a:rPr>
                  <a:t>Real-Time view</a:t>
                </a:r>
                <a:endParaRPr b="1" sz="1400">
                  <a:solidFill>
                    <a:srgbClr val="193EB0"/>
                  </a:solidFill>
                  <a:latin typeface="Arial"/>
                  <a:ea typeface="Arial"/>
                  <a:cs typeface="Arial"/>
                  <a:sym typeface="Arial"/>
                </a:endParaRPr>
              </a:p>
            </p:txBody>
          </p:sp>
          <p:sp>
            <p:nvSpPr>
              <p:cNvPr id="4090" name="Google Shape;4090;p233"/>
              <p:cNvSpPr/>
              <p:nvPr/>
            </p:nvSpPr>
            <p:spPr>
              <a:xfrm>
                <a:off x="4990450" y="5475738"/>
                <a:ext cx="1443158"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193EB0"/>
                    </a:solidFill>
                    <a:latin typeface="Arial"/>
                    <a:ea typeface="Arial"/>
                    <a:cs typeface="Arial"/>
                    <a:sym typeface="Arial"/>
                  </a:rPr>
                  <a:t>Real-Time view</a:t>
                </a:r>
                <a:endParaRPr b="1" sz="1400">
                  <a:solidFill>
                    <a:srgbClr val="193EB0"/>
                  </a:solidFill>
                  <a:latin typeface="Arial"/>
                  <a:ea typeface="Arial"/>
                  <a:cs typeface="Arial"/>
                  <a:sym typeface="Arial"/>
                </a:endParaRPr>
              </a:p>
            </p:txBody>
          </p:sp>
        </p:grpSp>
        <p:grpSp>
          <p:nvGrpSpPr>
            <p:cNvPr id="4091" name="Google Shape;4091;p233"/>
            <p:cNvGrpSpPr/>
            <p:nvPr/>
          </p:nvGrpSpPr>
          <p:grpSpPr>
            <a:xfrm>
              <a:off x="5029286" y="1912517"/>
              <a:ext cx="1365487" cy="1730231"/>
              <a:chOff x="5029286" y="1912517"/>
              <a:chExt cx="1365487" cy="1730231"/>
            </a:xfrm>
          </p:grpSpPr>
          <p:sp>
            <p:nvSpPr>
              <p:cNvPr id="4092" name="Google Shape;4092;p233"/>
              <p:cNvSpPr/>
              <p:nvPr/>
            </p:nvSpPr>
            <p:spPr>
              <a:xfrm>
                <a:off x="5039063" y="1912517"/>
                <a:ext cx="1345933"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Batch view #1</a:t>
                </a:r>
                <a:endParaRPr sz="1400">
                  <a:solidFill>
                    <a:srgbClr val="193EB0"/>
                  </a:solidFill>
                  <a:latin typeface="Arial"/>
                  <a:ea typeface="Arial"/>
                  <a:cs typeface="Arial"/>
                  <a:sym typeface="Arial"/>
                </a:endParaRPr>
              </a:p>
            </p:txBody>
          </p:sp>
          <p:sp>
            <p:nvSpPr>
              <p:cNvPr id="4093" name="Google Shape;4093;p233"/>
              <p:cNvSpPr/>
              <p:nvPr/>
            </p:nvSpPr>
            <p:spPr>
              <a:xfrm>
                <a:off x="5031952" y="2607373"/>
                <a:ext cx="1360155"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Batch view #2</a:t>
                </a:r>
                <a:endParaRPr sz="1400">
                  <a:solidFill>
                    <a:srgbClr val="193EB0"/>
                  </a:solidFill>
                  <a:latin typeface="Arial"/>
                  <a:ea typeface="Arial"/>
                  <a:cs typeface="Arial"/>
                  <a:sym typeface="Arial"/>
                </a:endParaRPr>
              </a:p>
            </p:txBody>
          </p:sp>
          <p:sp>
            <p:nvSpPr>
              <p:cNvPr id="4094" name="Google Shape;4094;p233"/>
              <p:cNvSpPr/>
              <p:nvPr/>
            </p:nvSpPr>
            <p:spPr>
              <a:xfrm>
                <a:off x="5029286" y="3302229"/>
                <a:ext cx="1365487" cy="340519"/>
              </a:xfrm>
              <a:prstGeom prst="roundRect">
                <a:avLst>
                  <a:gd fmla="val 16667" name="adj"/>
                </a:avLst>
              </a:prstGeom>
              <a:solidFill>
                <a:srgbClr val="E9F2FC"/>
              </a:solidFill>
              <a:ln cap="flat" cmpd="sng" w="9525">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Batch view #3</a:t>
                </a:r>
                <a:endParaRPr sz="1400">
                  <a:solidFill>
                    <a:srgbClr val="193EB0"/>
                  </a:solidFill>
                  <a:latin typeface="Arial"/>
                  <a:ea typeface="Arial"/>
                  <a:cs typeface="Arial"/>
                  <a:sym typeface="Arial"/>
                </a:endParaRPr>
              </a:p>
            </p:txBody>
          </p:sp>
        </p:grpSp>
        <p:sp>
          <p:nvSpPr>
            <p:cNvPr id="4095" name="Google Shape;4095;p233"/>
            <p:cNvSpPr txBox="1"/>
            <p:nvPr/>
          </p:nvSpPr>
          <p:spPr>
            <a:xfrm>
              <a:off x="7284402" y="2516022"/>
              <a:ext cx="17060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CSDL được lập chỉ mục nhanh</a:t>
              </a:r>
              <a:endParaRPr sz="1400">
                <a:solidFill>
                  <a:srgbClr val="193EB0"/>
                </a:solidFill>
                <a:latin typeface="Arial"/>
                <a:ea typeface="Arial"/>
                <a:cs typeface="Arial"/>
                <a:sym typeface="Arial"/>
              </a:endParaRPr>
            </a:p>
          </p:txBody>
        </p:sp>
        <p:sp>
          <p:nvSpPr>
            <p:cNvPr id="4096" name="Google Shape;4096;p233"/>
            <p:cNvSpPr txBox="1"/>
            <p:nvPr/>
          </p:nvSpPr>
          <p:spPr>
            <a:xfrm>
              <a:off x="7396262" y="4801267"/>
              <a:ext cx="12923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CSDL Đọc/Ghi</a:t>
              </a:r>
              <a:endParaRPr sz="1400">
                <a:solidFill>
                  <a:srgbClr val="193EB0"/>
                </a:solidFill>
                <a:latin typeface="Arial"/>
                <a:ea typeface="Arial"/>
                <a:cs typeface="Arial"/>
                <a:sym typeface="Arial"/>
              </a:endParaRPr>
            </a:p>
          </p:txBody>
        </p:sp>
        <p:grpSp>
          <p:nvGrpSpPr>
            <p:cNvPr id="4097" name="Google Shape;4097;p233"/>
            <p:cNvGrpSpPr/>
            <p:nvPr/>
          </p:nvGrpSpPr>
          <p:grpSpPr>
            <a:xfrm>
              <a:off x="6381710" y="2095840"/>
              <a:ext cx="1014599" cy="3550157"/>
              <a:chOff x="6381710" y="2095840"/>
              <a:chExt cx="1014599" cy="3550157"/>
            </a:xfrm>
          </p:grpSpPr>
          <p:cxnSp>
            <p:nvCxnSpPr>
              <p:cNvPr id="4098" name="Google Shape;4098;p233"/>
              <p:cNvCxnSpPr/>
              <p:nvPr/>
            </p:nvCxnSpPr>
            <p:spPr>
              <a:xfrm>
                <a:off x="6384996" y="2095840"/>
                <a:ext cx="899405" cy="694855"/>
              </a:xfrm>
              <a:prstGeom prst="bentConnector3">
                <a:avLst>
                  <a:gd fmla="val 50000" name="adj1"/>
                </a:avLst>
              </a:prstGeom>
              <a:noFill/>
              <a:ln cap="flat" cmpd="sng" w="19050">
                <a:solidFill>
                  <a:srgbClr val="193EB0"/>
                </a:solidFill>
                <a:prstDash val="solid"/>
                <a:miter lim="800000"/>
                <a:headEnd len="sm" w="sm" type="none"/>
                <a:tailEnd len="sm" w="sm" type="none"/>
              </a:ln>
            </p:spPr>
          </p:cxnSp>
          <p:cxnSp>
            <p:nvCxnSpPr>
              <p:cNvPr id="4099" name="Google Shape;4099;p233"/>
              <p:cNvCxnSpPr/>
              <p:nvPr/>
            </p:nvCxnSpPr>
            <p:spPr>
              <a:xfrm flipH="1" rot="10800000">
                <a:off x="6392107" y="2777632"/>
                <a:ext cx="892294" cy="1"/>
              </a:xfrm>
              <a:prstGeom prst="straightConnector1">
                <a:avLst/>
              </a:prstGeom>
              <a:noFill/>
              <a:ln cap="flat" cmpd="sng" w="19050">
                <a:solidFill>
                  <a:srgbClr val="193EB0"/>
                </a:solidFill>
                <a:prstDash val="solid"/>
                <a:miter lim="800000"/>
                <a:headEnd len="sm" w="sm" type="none"/>
                <a:tailEnd len="sm" w="sm" type="none"/>
              </a:ln>
            </p:spPr>
          </p:cxnSp>
          <p:cxnSp>
            <p:nvCxnSpPr>
              <p:cNvPr id="4100" name="Google Shape;4100;p233"/>
              <p:cNvCxnSpPr/>
              <p:nvPr/>
            </p:nvCxnSpPr>
            <p:spPr>
              <a:xfrm flipH="1" rot="10800000">
                <a:off x="6381710" y="2777632"/>
                <a:ext cx="889628" cy="694857"/>
              </a:xfrm>
              <a:prstGeom prst="bentConnector3">
                <a:avLst>
                  <a:gd fmla="val 50000" name="adj1"/>
                </a:avLst>
              </a:prstGeom>
              <a:noFill/>
              <a:ln cap="flat" cmpd="sng" w="19050">
                <a:solidFill>
                  <a:srgbClr val="193EB0"/>
                </a:solidFill>
                <a:prstDash val="solid"/>
                <a:miter lim="800000"/>
                <a:headEnd len="sm" w="sm" type="none"/>
                <a:tailEnd len="sm" w="sm" type="none"/>
              </a:ln>
            </p:spPr>
          </p:cxnSp>
          <p:cxnSp>
            <p:nvCxnSpPr>
              <p:cNvPr id="4101" name="Google Shape;4101;p233"/>
              <p:cNvCxnSpPr>
                <a:stCxn id="4088" idx="3"/>
                <a:endCxn id="4096" idx="1"/>
              </p:cNvCxnSpPr>
              <p:nvPr/>
            </p:nvCxnSpPr>
            <p:spPr>
              <a:xfrm>
                <a:off x="6433608" y="4256286"/>
                <a:ext cx="962700" cy="699000"/>
              </a:xfrm>
              <a:prstGeom prst="bentConnector3">
                <a:avLst>
                  <a:gd fmla="val 50000" name="adj1"/>
                </a:avLst>
              </a:prstGeom>
              <a:noFill/>
              <a:ln cap="flat" cmpd="sng" w="19050">
                <a:solidFill>
                  <a:srgbClr val="193EB0"/>
                </a:solidFill>
                <a:prstDash val="solid"/>
                <a:miter lim="800000"/>
                <a:headEnd len="sm" w="sm" type="none"/>
                <a:tailEnd len="sm" w="sm" type="none"/>
              </a:ln>
            </p:spPr>
          </p:cxnSp>
          <p:cxnSp>
            <p:nvCxnSpPr>
              <p:cNvPr id="4102" name="Google Shape;4102;p233"/>
              <p:cNvCxnSpPr>
                <a:stCxn id="4090" idx="3"/>
                <a:endCxn id="4096" idx="1"/>
              </p:cNvCxnSpPr>
              <p:nvPr/>
            </p:nvCxnSpPr>
            <p:spPr>
              <a:xfrm flipH="1" rot="10800000">
                <a:off x="6433608" y="4955098"/>
                <a:ext cx="962700" cy="690900"/>
              </a:xfrm>
              <a:prstGeom prst="bentConnector3">
                <a:avLst>
                  <a:gd fmla="val 50000" name="adj1"/>
                </a:avLst>
              </a:prstGeom>
              <a:noFill/>
              <a:ln cap="flat" cmpd="sng" w="19050">
                <a:solidFill>
                  <a:srgbClr val="193EB0"/>
                </a:solidFill>
                <a:prstDash val="solid"/>
                <a:miter lim="800000"/>
                <a:headEnd len="sm" w="sm" type="none"/>
                <a:tailEnd len="sm" w="sm" type="none"/>
              </a:ln>
            </p:spPr>
          </p:cxnSp>
          <p:cxnSp>
            <p:nvCxnSpPr>
              <p:cNvPr id="4103" name="Google Shape;4103;p233"/>
              <p:cNvCxnSpPr>
                <a:stCxn id="4089" idx="3"/>
                <a:endCxn id="4096" idx="1"/>
              </p:cNvCxnSpPr>
              <p:nvPr/>
            </p:nvCxnSpPr>
            <p:spPr>
              <a:xfrm>
                <a:off x="6433609" y="4951142"/>
                <a:ext cx="962700" cy="3900"/>
              </a:xfrm>
              <a:prstGeom prst="straightConnector1">
                <a:avLst/>
              </a:prstGeom>
              <a:noFill/>
              <a:ln cap="flat" cmpd="sng" w="19050">
                <a:solidFill>
                  <a:srgbClr val="193EB0"/>
                </a:solidFill>
                <a:prstDash val="solid"/>
                <a:miter lim="800000"/>
                <a:headEnd len="sm" w="sm" type="none"/>
                <a:tailEnd len="sm" w="sm" type="none"/>
              </a:ln>
            </p:spPr>
          </p:cxnSp>
        </p:grpSp>
      </p:grpSp>
    </p:spTree>
  </p:cSld>
  <p:clrMapOvr>
    <a:masterClrMapping/>
  </p:clrMapOvr>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8" name="Shape 4108"/>
        <p:cNvGrpSpPr/>
        <p:nvPr/>
      </p:nvGrpSpPr>
      <p:grpSpPr>
        <a:xfrm>
          <a:off x="0" y="0"/>
          <a:ext cx="0" cy="0"/>
          <a:chOff x="0" y="0"/>
          <a:chExt cx="0" cy="0"/>
        </a:xfrm>
      </p:grpSpPr>
      <p:sp>
        <p:nvSpPr>
          <p:cNvPr id="4109" name="Google Shape;4109;p23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110" name="Google Shape;4110;p2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Kiến trúc Lambda là gì?</a:t>
            </a:r>
            <a:endParaRPr/>
          </a:p>
        </p:txBody>
      </p:sp>
      <p:sp>
        <p:nvSpPr>
          <p:cNvPr id="4111" name="Google Shape;4111;p2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grpSp>
        <p:nvGrpSpPr>
          <p:cNvPr id="4112" name="Google Shape;4112;p234"/>
          <p:cNvGrpSpPr/>
          <p:nvPr/>
        </p:nvGrpSpPr>
        <p:grpSpPr>
          <a:xfrm>
            <a:off x="631828" y="2727088"/>
            <a:ext cx="8836171" cy="2926058"/>
            <a:chOff x="631828" y="2676288"/>
            <a:chExt cx="8836171" cy="2926058"/>
          </a:xfrm>
        </p:grpSpPr>
        <p:sp>
          <p:nvSpPr>
            <p:cNvPr id="4113" name="Google Shape;4113;p234"/>
            <p:cNvSpPr/>
            <p:nvPr/>
          </p:nvSpPr>
          <p:spPr>
            <a:xfrm>
              <a:off x="713632" y="4824805"/>
              <a:ext cx="3426938" cy="552403"/>
            </a:xfrm>
            <a:prstGeom prst="rect">
              <a:avLst/>
            </a:prstGeom>
            <a:solidFill>
              <a:srgbClr val="E7F0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14" name="Google Shape;4114;p234"/>
            <p:cNvSpPr/>
            <p:nvPr/>
          </p:nvSpPr>
          <p:spPr>
            <a:xfrm>
              <a:off x="5911994" y="4824805"/>
              <a:ext cx="3426938" cy="647707"/>
            </a:xfrm>
            <a:prstGeom prst="rect">
              <a:avLst/>
            </a:prstGeom>
            <a:solidFill>
              <a:srgbClr val="DEE2F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15" name="Google Shape;4115;p234"/>
            <p:cNvSpPr/>
            <p:nvPr/>
          </p:nvSpPr>
          <p:spPr>
            <a:xfrm>
              <a:off x="5921953" y="2891762"/>
              <a:ext cx="3426938" cy="1351148"/>
            </a:xfrm>
            <a:prstGeom prst="rect">
              <a:avLst/>
            </a:prstGeom>
            <a:solidFill>
              <a:srgbClr val="E1EA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16" name="Google Shape;4116;p234"/>
            <p:cNvSpPr/>
            <p:nvPr/>
          </p:nvSpPr>
          <p:spPr>
            <a:xfrm>
              <a:off x="712470" y="2884932"/>
              <a:ext cx="3168319" cy="1420521"/>
            </a:xfrm>
            <a:prstGeom prst="rect">
              <a:avLst/>
            </a:prstGeom>
            <a:solidFill>
              <a:srgbClr val="CEE1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117" name="Google Shape;4117;p234"/>
            <p:cNvGrpSpPr/>
            <p:nvPr/>
          </p:nvGrpSpPr>
          <p:grpSpPr>
            <a:xfrm>
              <a:off x="631828" y="2676288"/>
              <a:ext cx="8836171" cy="2926058"/>
              <a:chOff x="631828" y="2676288"/>
              <a:chExt cx="8836171" cy="2926058"/>
            </a:xfrm>
          </p:grpSpPr>
          <p:grpSp>
            <p:nvGrpSpPr>
              <p:cNvPr id="4118" name="Google Shape;4118;p234"/>
              <p:cNvGrpSpPr/>
              <p:nvPr/>
            </p:nvGrpSpPr>
            <p:grpSpPr>
              <a:xfrm>
                <a:off x="631828" y="2676288"/>
                <a:ext cx="8836171" cy="2926058"/>
                <a:chOff x="702898" y="2725456"/>
                <a:chExt cx="8836171" cy="2926058"/>
              </a:xfrm>
            </p:grpSpPr>
            <p:grpSp>
              <p:nvGrpSpPr>
                <p:cNvPr id="4119" name="Google Shape;4119;p234"/>
                <p:cNvGrpSpPr/>
                <p:nvPr/>
              </p:nvGrpSpPr>
              <p:grpSpPr>
                <a:xfrm>
                  <a:off x="3471107" y="2725456"/>
                  <a:ext cx="2926058" cy="2926058"/>
                  <a:chOff x="3572707" y="2650888"/>
                  <a:chExt cx="2926058" cy="2926058"/>
                </a:xfrm>
              </p:grpSpPr>
              <p:pic>
                <p:nvPicPr>
                  <p:cNvPr id="4120" name="Google Shape;4120;p234"/>
                  <p:cNvPicPr preferRelativeResize="0"/>
                  <p:nvPr/>
                </p:nvPicPr>
                <p:blipFill rotWithShape="1">
                  <a:blip r:embed="rId3">
                    <a:alphaModFix/>
                  </a:blip>
                  <a:srcRect b="0" l="0" r="0" t="0"/>
                  <a:stretch/>
                </p:blipFill>
                <p:spPr>
                  <a:xfrm>
                    <a:off x="3572707" y="2650888"/>
                    <a:ext cx="2926058" cy="2926058"/>
                  </a:xfrm>
                  <a:prstGeom prst="rect">
                    <a:avLst/>
                  </a:prstGeom>
                  <a:noFill/>
                  <a:ln>
                    <a:noFill/>
                  </a:ln>
                </p:spPr>
              </p:pic>
              <p:sp>
                <p:nvSpPr>
                  <p:cNvPr id="4121" name="Google Shape;4121;p234"/>
                  <p:cNvSpPr/>
                  <p:nvPr/>
                </p:nvSpPr>
                <p:spPr>
                  <a:xfrm>
                    <a:off x="5362251" y="3101672"/>
                    <a:ext cx="928459" cy="55553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Khả năng</a:t>
                    </a:r>
                    <a:endParaRPr sz="1400">
                      <a:solidFill>
                        <a:schemeClr val="lt1"/>
                      </a:solidFill>
                      <a:latin typeface="Arial"/>
                      <a:ea typeface="Arial"/>
                      <a:cs typeface="Arial"/>
                      <a:sym typeface="Arial"/>
                    </a:endParaRPr>
                  </a:p>
                  <a:p>
                    <a:pPr indent="0" lvl="0" marL="0" marR="0" rtl="0" algn="ctr">
                      <a:lnSpc>
                        <a:spcPct val="90000"/>
                      </a:lnSpc>
                      <a:spcBef>
                        <a:spcPts val="490"/>
                      </a:spcBef>
                      <a:spcAft>
                        <a:spcPts val="0"/>
                      </a:spcAft>
                      <a:buNone/>
                    </a:pPr>
                    <a:r>
                      <a:rPr lang="en-US" sz="1400">
                        <a:solidFill>
                          <a:schemeClr val="lt1"/>
                        </a:solidFill>
                        <a:latin typeface="Arial"/>
                        <a:ea typeface="Arial"/>
                        <a:cs typeface="Arial"/>
                        <a:sym typeface="Arial"/>
                      </a:rPr>
                      <a:t> chịu lỗi</a:t>
                    </a:r>
                    <a:endParaRPr sz="1400">
                      <a:solidFill>
                        <a:schemeClr val="lt1"/>
                      </a:solidFill>
                      <a:latin typeface="Arial"/>
                      <a:ea typeface="Arial"/>
                      <a:cs typeface="Arial"/>
                      <a:sym typeface="Arial"/>
                    </a:endParaRPr>
                  </a:p>
                </p:txBody>
              </p:sp>
              <p:sp>
                <p:nvSpPr>
                  <p:cNvPr id="4122" name="Google Shape;4122;p234"/>
                  <p:cNvSpPr/>
                  <p:nvPr/>
                </p:nvSpPr>
                <p:spPr>
                  <a:xfrm>
                    <a:off x="4093128" y="3100431"/>
                    <a:ext cx="699229" cy="2862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Chung</a:t>
                    </a:r>
                    <a:endParaRPr/>
                  </a:p>
                </p:txBody>
              </p:sp>
              <p:sp>
                <p:nvSpPr>
                  <p:cNvPr id="4123" name="Google Shape;4123;p234"/>
                  <p:cNvSpPr/>
                  <p:nvPr/>
                </p:nvSpPr>
                <p:spPr>
                  <a:xfrm>
                    <a:off x="5084980" y="4689195"/>
                    <a:ext cx="1082348" cy="28623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1400">
                        <a:solidFill>
                          <a:schemeClr val="lt1"/>
                        </a:solidFill>
                        <a:latin typeface="Arial"/>
                        <a:ea typeface="Arial"/>
                        <a:cs typeface="Arial"/>
                        <a:sym typeface="Arial"/>
                      </a:rPr>
                      <a:t>Độ trễ thấp</a:t>
                    </a:r>
                    <a:endParaRPr sz="1400">
                      <a:solidFill>
                        <a:schemeClr val="lt1"/>
                      </a:solidFill>
                      <a:latin typeface="Arial"/>
                      <a:ea typeface="Arial"/>
                      <a:cs typeface="Arial"/>
                      <a:sym typeface="Arial"/>
                    </a:endParaRPr>
                  </a:p>
                </p:txBody>
              </p:sp>
              <p:sp>
                <p:nvSpPr>
                  <p:cNvPr id="4124" name="Google Shape;4124;p234"/>
                  <p:cNvSpPr/>
                  <p:nvPr/>
                </p:nvSpPr>
                <p:spPr>
                  <a:xfrm>
                    <a:off x="3804491" y="4620253"/>
                    <a:ext cx="965329" cy="55553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lang="en-US" sz="1400">
                        <a:solidFill>
                          <a:srgbClr val="0043B2"/>
                        </a:solidFill>
                        <a:latin typeface="Arial"/>
                        <a:ea typeface="Arial"/>
                        <a:cs typeface="Arial"/>
                        <a:sym typeface="Arial"/>
                      </a:rPr>
                      <a:t>Khả năng </a:t>
                    </a:r>
                    <a:endParaRPr/>
                  </a:p>
                  <a:p>
                    <a:pPr indent="0" lvl="0" marL="0" marR="0" rtl="0" algn="ctr">
                      <a:lnSpc>
                        <a:spcPct val="90000"/>
                      </a:lnSpc>
                      <a:spcBef>
                        <a:spcPts val="490"/>
                      </a:spcBef>
                      <a:spcAft>
                        <a:spcPts val="0"/>
                      </a:spcAft>
                      <a:buNone/>
                    </a:pPr>
                    <a:r>
                      <a:rPr lang="en-US" sz="1400">
                        <a:solidFill>
                          <a:srgbClr val="0043B2"/>
                        </a:solidFill>
                        <a:latin typeface="Arial"/>
                        <a:ea typeface="Arial"/>
                        <a:cs typeface="Arial"/>
                        <a:sym typeface="Arial"/>
                      </a:rPr>
                      <a:t>mở rộng</a:t>
                    </a:r>
                    <a:endParaRPr sz="1400">
                      <a:solidFill>
                        <a:srgbClr val="0043B2"/>
                      </a:solidFill>
                      <a:latin typeface="Arial"/>
                      <a:ea typeface="Arial"/>
                      <a:cs typeface="Arial"/>
                      <a:sym typeface="Arial"/>
                    </a:endParaRPr>
                  </a:p>
                </p:txBody>
              </p:sp>
            </p:grpSp>
            <p:sp>
              <p:nvSpPr>
                <p:cNvPr id="4125" name="Google Shape;4125;p234"/>
                <p:cNvSpPr/>
                <p:nvPr/>
              </p:nvSpPr>
              <p:spPr>
                <a:xfrm>
                  <a:off x="6397165" y="2999416"/>
                  <a:ext cx="2923048" cy="618631"/>
                </a:xfrm>
                <a:prstGeom prst="rect">
                  <a:avLst/>
                </a:prstGeom>
                <a:noFill/>
                <a:ln>
                  <a:noFill/>
                </a:ln>
              </p:spPr>
              <p:txBody>
                <a:bodyPr anchorCtr="0" anchor="t" bIns="45700" lIns="91425" spcFirstLastPara="1" rIns="91425" wrap="square" tIns="45700">
                  <a:spAutoFit/>
                </a:bodyPr>
                <a:lstStyle/>
                <a:p>
                  <a:pPr indent="-171450" lvl="1" marL="171450" marR="0" rtl="0" algn="l">
                    <a:lnSpc>
                      <a:spcPct val="90000"/>
                    </a:lnSpc>
                    <a:spcBef>
                      <a:spcPts val="0"/>
                    </a:spcBef>
                    <a:spcAft>
                      <a:spcPts val="0"/>
                    </a:spcAft>
                    <a:buClr>
                      <a:srgbClr val="1F45BC"/>
                    </a:buClr>
                    <a:buSzPts val="1200"/>
                    <a:buFont typeface="Arial"/>
                    <a:buChar char="‣"/>
                  </a:pPr>
                  <a:r>
                    <a:rPr b="0" i="0" lang="en-US" sz="1200" u="none" cap="none" strike="noStrike">
                      <a:solidFill>
                        <a:srgbClr val="0043B2"/>
                      </a:solidFill>
                      <a:latin typeface="Arial"/>
                      <a:ea typeface="Arial"/>
                      <a:cs typeface="Arial"/>
                      <a:sym typeface="Arial"/>
                    </a:rPr>
                    <a:t>Phục hồi từ lỗi phần cứng</a:t>
                  </a:r>
                  <a:endParaRPr/>
                </a:p>
                <a:p>
                  <a:pPr indent="-171450" lvl="1" marL="171450" marR="0" rtl="0" algn="l">
                    <a:lnSpc>
                      <a:spcPct val="90000"/>
                    </a:lnSpc>
                    <a:spcBef>
                      <a:spcPts val="180"/>
                    </a:spcBef>
                    <a:spcAft>
                      <a:spcPts val="0"/>
                    </a:spcAft>
                    <a:buClr>
                      <a:srgbClr val="1F45BC"/>
                    </a:buClr>
                    <a:buSzPts val="1200"/>
                    <a:buFont typeface="Arial"/>
                    <a:buChar char="‣"/>
                  </a:pPr>
                  <a:r>
                    <a:rPr b="0" i="0" lang="en-US" sz="1200" u="none" cap="none" strike="noStrike">
                      <a:solidFill>
                        <a:srgbClr val="0043B2"/>
                      </a:solidFill>
                      <a:latin typeface="Arial"/>
                      <a:ea typeface="Arial"/>
                      <a:cs typeface="Arial"/>
                      <a:sym typeface="Arial"/>
                    </a:rPr>
                    <a:t>Phục hồi dễ dàng từ những sai lầm của con người</a:t>
                  </a:r>
                  <a:endParaRPr b="0" i="0" sz="1200" u="none" cap="none" strike="noStrike">
                    <a:solidFill>
                      <a:srgbClr val="0043B2"/>
                    </a:solidFill>
                    <a:latin typeface="Arial"/>
                    <a:ea typeface="Arial"/>
                    <a:cs typeface="Arial"/>
                    <a:sym typeface="Arial"/>
                  </a:endParaRPr>
                </a:p>
              </p:txBody>
            </p:sp>
            <p:sp>
              <p:nvSpPr>
                <p:cNvPr id="4126" name="Google Shape;4126;p234"/>
                <p:cNvSpPr/>
                <p:nvPr/>
              </p:nvSpPr>
              <p:spPr>
                <a:xfrm>
                  <a:off x="6397164" y="4909946"/>
                  <a:ext cx="3141905" cy="618631"/>
                </a:xfrm>
                <a:prstGeom prst="rect">
                  <a:avLst/>
                </a:prstGeom>
                <a:noFill/>
                <a:ln>
                  <a:noFill/>
                </a:ln>
              </p:spPr>
              <p:txBody>
                <a:bodyPr anchorCtr="0" anchor="t" bIns="45700" lIns="91425" spcFirstLastPara="1" rIns="91425" wrap="square" tIns="45700">
                  <a:spAutoFit/>
                </a:bodyPr>
                <a:lstStyle/>
                <a:p>
                  <a:pPr indent="-171450" lvl="1" marL="171450" marR="0" rtl="0" algn="l">
                    <a:lnSpc>
                      <a:spcPct val="90000"/>
                    </a:lnSpc>
                    <a:spcBef>
                      <a:spcPts val="0"/>
                    </a:spcBef>
                    <a:spcAft>
                      <a:spcPts val="0"/>
                    </a:spcAft>
                    <a:buClr>
                      <a:srgbClr val="1F45BC"/>
                    </a:buClr>
                    <a:buSzPts val="1200"/>
                    <a:buFont typeface="Arial"/>
                    <a:buChar char="‣"/>
                  </a:pPr>
                  <a:r>
                    <a:rPr b="0" i="0" lang="en-US" sz="1200" u="none" cap="none" strike="noStrike">
                      <a:solidFill>
                        <a:srgbClr val="0043B2"/>
                      </a:solidFill>
                      <a:latin typeface="Arial"/>
                      <a:ea typeface="Arial"/>
                      <a:cs typeface="Arial"/>
                      <a:sym typeface="Arial"/>
                    </a:rPr>
                    <a:t>Cung cấp kết quả truy vấn trong thời gian thực</a:t>
                  </a:r>
                  <a:endParaRPr b="0" i="0" sz="1200" u="none" cap="none" strike="noStrike">
                    <a:solidFill>
                      <a:srgbClr val="0043B2"/>
                    </a:solidFill>
                    <a:latin typeface="Arial"/>
                    <a:ea typeface="Arial"/>
                    <a:cs typeface="Arial"/>
                    <a:sym typeface="Arial"/>
                  </a:endParaRPr>
                </a:p>
                <a:p>
                  <a:pPr indent="-171450" lvl="1" marL="171450" marR="0" rtl="0" algn="l">
                    <a:lnSpc>
                      <a:spcPct val="90000"/>
                    </a:lnSpc>
                    <a:spcBef>
                      <a:spcPts val="180"/>
                    </a:spcBef>
                    <a:spcAft>
                      <a:spcPts val="0"/>
                    </a:spcAft>
                    <a:buClr>
                      <a:srgbClr val="1F45BC"/>
                    </a:buClr>
                    <a:buSzPts val="1200"/>
                    <a:buFont typeface="Arial"/>
                    <a:buChar char="‣"/>
                  </a:pPr>
                  <a:r>
                    <a:rPr b="0" i="0" lang="en-US" sz="1200" u="none" cap="none" strike="noStrike">
                      <a:solidFill>
                        <a:srgbClr val="0043B2"/>
                      </a:solidFill>
                      <a:latin typeface="Arial"/>
                      <a:ea typeface="Arial"/>
                      <a:cs typeface="Arial"/>
                      <a:sym typeface="Arial"/>
                    </a:rPr>
                    <a:t>Cho phép truy vấn đặc biệt</a:t>
                  </a:r>
                  <a:endParaRPr b="0" i="0" sz="1200" u="none" cap="none" strike="noStrike">
                    <a:solidFill>
                      <a:srgbClr val="0043B2"/>
                    </a:solidFill>
                    <a:latin typeface="Arial"/>
                    <a:ea typeface="Arial"/>
                    <a:cs typeface="Arial"/>
                    <a:sym typeface="Arial"/>
                  </a:endParaRPr>
                </a:p>
              </p:txBody>
            </p:sp>
            <p:sp>
              <p:nvSpPr>
                <p:cNvPr id="4127" name="Google Shape;4127;p234"/>
                <p:cNvSpPr/>
                <p:nvPr/>
              </p:nvSpPr>
              <p:spPr>
                <a:xfrm>
                  <a:off x="702898" y="3010296"/>
                  <a:ext cx="2923048" cy="1117229"/>
                </a:xfrm>
                <a:prstGeom prst="rect">
                  <a:avLst/>
                </a:prstGeom>
                <a:noFill/>
                <a:ln>
                  <a:noFill/>
                </a:ln>
              </p:spPr>
              <p:txBody>
                <a:bodyPr anchorCtr="0" anchor="t" bIns="45700" lIns="91425" spcFirstLastPara="1" rIns="91425" wrap="square" tIns="45700">
                  <a:spAutoFit/>
                </a:bodyPr>
                <a:lstStyle/>
                <a:p>
                  <a:pPr indent="-171450" lvl="1" marL="171450" marR="0" rtl="0" algn="l">
                    <a:lnSpc>
                      <a:spcPct val="90000"/>
                    </a:lnSpc>
                    <a:spcBef>
                      <a:spcPts val="0"/>
                    </a:spcBef>
                    <a:spcAft>
                      <a:spcPts val="0"/>
                    </a:spcAft>
                    <a:buClr>
                      <a:srgbClr val="1F45BC"/>
                    </a:buClr>
                    <a:buSzPts val="1200"/>
                    <a:buFont typeface="Arial"/>
                    <a:buChar char="‣"/>
                  </a:pPr>
                  <a:r>
                    <a:rPr b="0" i="0" lang="en-US" sz="1200" u="none" cap="none" strike="noStrike">
                      <a:solidFill>
                        <a:srgbClr val="0043B2"/>
                      </a:solidFill>
                      <a:latin typeface="Arial"/>
                      <a:ea typeface="Arial"/>
                      <a:cs typeface="Arial"/>
                      <a:sym typeface="Arial"/>
                    </a:rPr>
                    <a:t>Kiến trúc Lambda xác định một phương pháp xử lý mà không cần cam kết với các công cụ triển khai thực tế</a:t>
                  </a:r>
                  <a:endParaRPr/>
                </a:p>
                <a:p>
                  <a:pPr indent="-171450" lvl="1" marL="171450" marR="0" rtl="0" algn="l">
                    <a:lnSpc>
                      <a:spcPct val="90000"/>
                    </a:lnSpc>
                    <a:spcBef>
                      <a:spcPts val="180"/>
                    </a:spcBef>
                    <a:spcAft>
                      <a:spcPts val="0"/>
                    </a:spcAft>
                    <a:buClr>
                      <a:srgbClr val="1F45BC"/>
                    </a:buClr>
                    <a:buSzPts val="1200"/>
                    <a:buFont typeface="Arial"/>
                    <a:buChar char="‣"/>
                  </a:pPr>
                  <a:r>
                    <a:rPr b="0" i="0" lang="en-US" sz="1200" u="none" cap="none" strike="noStrike">
                      <a:solidFill>
                        <a:srgbClr val="0043B2"/>
                      </a:solidFill>
                      <a:latin typeface="Arial"/>
                      <a:ea typeface="Arial"/>
                      <a:cs typeface="Arial"/>
                      <a:sym typeface="Arial"/>
                    </a:rPr>
                    <a:t>Kiến trúc sư được tự do sửa đổi và sử dụng các công cụ khác nhau phù hợp nhất với trường hợp sử dụng của họ</a:t>
                  </a:r>
                  <a:endParaRPr b="0" i="0" sz="1200" u="none" cap="none" strike="noStrike">
                    <a:solidFill>
                      <a:srgbClr val="0043B2"/>
                    </a:solidFill>
                    <a:latin typeface="Arial"/>
                    <a:ea typeface="Arial"/>
                    <a:cs typeface="Arial"/>
                    <a:sym typeface="Arial"/>
                  </a:endParaRPr>
                </a:p>
              </p:txBody>
            </p:sp>
            <p:sp>
              <p:nvSpPr>
                <p:cNvPr id="4128" name="Google Shape;4128;p234"/>
                <p:cNvSpPr/>
                <p:nvPr/>
              </p:nvSpPr>
              <p:spPr>
                <a:xfrm>
                  <a:off x="709122" y="4948490"/>
                  <a:ext cx="2923048" cy="424732"/>
                </a:xfrm>
                <a:prstGeom prst="rect">
                  <a:avLst/>
                </a:prstGeom>
                <a:noFill/>
                <a:ln>
                  <a:noFill/>
                </a:ln>
              </p:spPr>
              <p:txBody>
                <a:bodyPr anchorCtr="0" anchor="t" bIns="45700" lIns="91425" spcFirstLastPara="1" rIns="91425" wrap="square" tIns="45700">
                  <a:spAutoFit/>
                </a:bodyPr>
                <a:lstStyle/>
                <a:p>
                  <a:pPr indent="-171450" lvl="1" marL="171450" marR="0" rtl="0" algn="l">
                    <a:lnSpc>
                      <a:spcPct val="90000"/>
                    </a:lnSpc>
                    <a:spcBef>
                      <a:spcPts val="0"/>
                    </a:spcBef>
                    <a:spcAft>
                      <a:spcPts val="0"/>
                    </a:spcAft>
                    <a:buClr>
                      <a:srgbClr val="1F45BC"/>
                    </a:buClr>
                    <a:buSzPts val="1200"/>
                    <a:buFont typeface="Arial"/>
                    <a:buChar char="‣"/>
                  </a:pPr>
                  <a:r>
                    <a:rPr b="0" i="0" lang="en-US" sz="1200" u="none" cap="none" strike="noStrike">
                      <a:solidFill>
                        <a:srgbClr val="0043B2"/>
                      </a:solidFill>
                      <a:latin typeface="Arial"/>
                      <a:ea typeface="Arial"/>
                      <a:cs typeface="Arial"/>
                      <a:sym typeface="Arial"/>
                    </a:rPr>
                    <a:t>Kiến trúc mở rộng thay vì kiến trúc mở rộng</a:t>
                  </a:r>
                  <a:endParaRPr b="0" i="0" sz="1200" u="none" cap="none" strike="noStrike">
                    <a:solidFill>
                      <a:srgbClr val="0043B2"/>
                    </a:solidFill>
                    <a:latin typeface="Arial"/>
                    <a:ea typeface="Arial"/>
                    <a:cs typeface="Arial"/>
                    <a:sym typeface="Arial"/>
                  </a:endParaRPr>
                </a:p>
              </p:txBody>
            </p:sp>
          </p:grpSp>
          <p:cxnSp>
            <p:nvCxnSpPr>
              <p:cNvPr id="4129" name="Google Shape;4129;p234"/>
              <p:cNvCxnSpPr/>
              <p:nvPr/>
            </p:nvCxnSpPr>
            <p:spPr>
              <a:xfrm>
                <a:off x="704850" y="2884932"/>
                <a:ext cx="3409635" cy="0"/>
              </a:xfrm>
              <a:prstGeom prst="straightConnector1">
                <a:avLst/>
              </a:prstGeom>
              <a:noFill/>
              <a:ln cap="flat" cmpd="sng" w="28575">
                <a:solidFill>
                  <a:srgbClr val="3C76CC"/>
                </a:solidFill>
                <a:prstDash val="solid"/>
                <a:miter lim="800000"/>
                <a:headEnd len="sm" w="sm" type="none"/>
                <a:tailEnd len="sm" w="sm" type="none"/>
              </a:ln>
            </p:spPr>
          </p:cxnSp>
          <p:cxnSp>
            <p:nvCxnSpPr>
              <p:cNvPr id="4130" name="Google Shape;4130;p234"/>
              <p:cNvCxnSpPr/>
              <p:nvPr/>
            </p:nvCxnSpPr>
            <p:spPr>
              <a:xfrm>
                <a:off x="704850" y="5384020"/>
                <a:ext cx="3270250" cy="0"/>
              </a:xfrm>
              <a:prstGeom prst="straightConnector1">
                <a:avLst/>
              </a:prstGeom>
              <a:noFill/>
              <a:ln cap="flat" cmpd="sng" w="28575">
                <a:solidFill>
                  <a:srgbClr val="CADEFE"/>
                </a:solidFill>
                <a:prstDash val="solid"/>
                <a:miter lim="800000"/>
                <a:headEnd len="sm" w="sm" type="none"/>
                <a:tailEnd len="sm" w="sm" type="none"/>
              </a:ln>
            </p:spPr>
          </p:cxnSp>
          <p:cxnSp>
            <p:nvCxnSpPr>
              <p:cNvPr id="4131" name="Google Shape;4131;p234"/>
              <p:cNvCxnSpPr/>
              <p:nvPr/>
            </p:nvCxnSpPr>
            <p:spPr>
              <a:xfrm>
                <a:off x="5835307" y="5458002"/>
                <a:ext cx="3531364" cy="0"/>
              </a:xfrm>
              <a:prstGeom prst="straightConnector1">
                <a:avLst/>
              </a:prstGeom>
              <a:noFill/>
              <a:ln cap="flat" cmpd="sng" w="28575">
                <a:solidFill>
                  <a:srgbClr val="4057C8"/>
                </a:solidFill>
                <a:prstDash val="solid"/>
                <a:miter lim="800000"/>
                <a:headEnd len="sm" w="sm" type="none"/>
                <a:tailEnd len="sm" w="sm" type="none"/>
              </a:ln>
            </p:spPr>
          </p:cxnSp>
          <p:cxnSp>
            <p:nvCxnSpPr>
              <p:cNvPr id="4132" name="Google Shape;4132;p234"/>
              <p:cNvCxnSpPr/>
              <p:nvPr/>
            </p:nvCxnSpPr>
            <p:spPr>
              <a:xfrm>
                <a:off x="5836021" y="2884932"/>
                <a:ext cx="3530650" cy="0"/>
              </a:xfrm>
              <a:prstGeom prst="straightConnector1">
                <a:avLst/>
              </a:prstGeom>
              <a:noFill/>
              <a:ln cap="flat" cmpd="sng" w="28575">
                <a:solidFill>
                  <a:srgbClr val="759FCB"/>
                </a:solidFill>
                <a:prstDash val="solid"/>
                <a:miter lim="800000"/>
                <a:headEnd len="sm" w="sm" type="none"/>
                <a:tailEnd len="sm" w="sm" type="none"/>
              </a:ln>
            </p:spPr>
          </p:cxnSp>
        </p:grpSp>
      </p:grpSp>
    </p:spTree>
  </p:cSld>
  <p:clrMapOvr>
    <a:masterClrMapping/>
  </p:clrMapOvr>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7" name="Shape 4137"/>
        <p:cNvGrpSpPr/>
        <p:nvPr/>
      </p:nvGrpSpPr>
      <p:grpSpPr>
        <a:xfrm>
          <a:off x="0" y="0"/>
          <a:ext cx="0" cy="0"/>
          <a:chOff x="0" y="0"/>
          <a:chExt cx="0" cy="0"/>
        </a:xfrm>
      </p:grpSpPr>
      <p:sp>
        <p:nvSpPr>
          <p:cNvPr id="4138" name="Google Shape;4138;p23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139" name="Google Shape;4139;p2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Kiến trúc phân tích độ trễ thấp</a:t>
            </a:r>
            <a:endParaRPr/>
          </a:p>
        </p:txBody>
      </p:sp>
      <p:sp>
        <p:nvSpPr>
          <p:cNvPr id="4140" name="Google Shape;4140;p2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141" name="Google Shape;4141;p23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Ví dụ kiến trúc độ trễ thấp phù hợp với lớp tốc độ</a:t>
            </a:r>
            <a:endParaRPr/>
          </a:p>
        </p:txBody>
      </p:sp>
      <p:grpSp>
        <p:nvGrpSpPr>
          <p:cNvPr id="4142" name="Google Shape;4142;p235"/>
          <p:cNvGrpSpPr/>
          <p:nvPr/>
        </p:nvGrpSpPr>
        <p:grpSpPr>
          <a:xfrm>
            <a:off x="1310831" y="2552127"/>
            <a:ext cx="7055025" cy="3524646"/>
            <a:chOff x="1310831" y="2552127"/>
            <a:chExt cx="7055025" cy="3524646"/>
          </a:xfrm>
        </p:grpSpPr>
        <p:pic>
          <p:nvPicPr>
            <p:cNvPr id="4143" name="Google Shape;4143;p235"/>
            <p:cNvPicPr preferRelativeResize="0"/>
            <p:nvPr/>
          </p:nvPicPr>
          <p:blipFill rotWithShape="1">
            <a:blip r:embed="rId3">
              <a:alphaModFix/>
            </a:blip>
            <a:srcRect b="0" l="0" r="0" t="0"/>
            <a:stretch/>
          </p:blipFill>
          <p:spPr>
            <a:xfrm>
              <a:off x="5141288" y="2878625"/>
              <a:ext cx="1410251" cy="1042058"/>
            </a:xfrm>
            <a:prstGeom prst="rect">
              <a:avLst/>
            </a:prstGeom>
            <a:noFill/>
            <a:ln>
              <a:noFill/>
            </a:ln>
          </p:spPr>
        </p:pic>
        <p:grpSp>
          <p:nvGrpSpPr>
            <p:cNvPr id="4144" name="Google Shape;4144;p235"/>
            <p:cNvGrpSpPr/>
            <p:nvPr/>
          </p:nvGrpSpPr>
          <p:grpSpPr>
            <a:xfrm>
              <a:off x="2781966" y="2878625"/>
              <a:ext cx="1545829" cy="1002642"/>
              <a:chOff x="4475496" y="4597295"/>
              <a:chExt cx="1287504" cy="896625"/>
            </a:xfrm>
          </p:grpSpPr>
          <p:sp>
            <p:nvSpPr>
              <p:cNvPr id="4145" name="Google Shape;4145;p235"/>
              <p:cNvSpPr/>
              <p:nvPr/>
            </p:nvSpPr>
            <p:spPr>
              <a:xfrm>
                <a:off x="4475496" y="4597295"/>
                <a:ext cx="1287504" cy="896625"/>
              </a:xfrm>
              <a:prstGeom prst="roundRect">
                <a:avLst>
                  <a:gd fmla="val 25879" name="adj"/>
                </a:avLst>
              </a:prstGeom>
              <a:solidFill>
                <a:srgbClr val="E9F2FC"/>
              </a:solidFill>
              <a:ln cap="flat" cmpd="sng" w="19050">
                <a:solidFill>
                  <a:srgbClr val="193EB0"/>
                </a:solidFill>
                <a:prstDash val="solid"/>
                <a:miter lim="800000"/>
                <a:headEnd len="sm" w="sm" type="none"/>
                <a:tailEnd len="sm" w="sm" type="none"/>
              </a:ln>
            </p:spPr>
            <p:txBody>
              <a:bodyPr anchorCtr="0" anchor="ctr" bIns="65000" lIns="130000" spcFirstLastPara="1" rIns="130000" wrap="square" tIns="65000">
                <a:noAutofit/>
              </a:bodyPr>
              <a:lstStyle/>
              <a:p>
                <a:pPr indent="0" lvl="0" marL="0" marR="0" rtl="0" algn="ctr">
                  <a:spcBef>
                    <a:spcPts val="0"/>
                  </a:spcBef>
                  <a:spcAft>
                    <a:spcPts val="0"/>
                  </a:spcAft>
                  <a:buNone/>
                </a:pPr>
                <a:r>
                  <a:t/>
                </a:r>
                <a:endParaRPr sz="1200">
                  <a:solidFill>
                    <a:srgbClr val="000000"/>
                  </a:solidFill>
                  <a:latin typeface="Arial"/>
                  <a:ea typeface="Arial"/>
                  <a:cs typeface="Arial"/>
                  <a:sym typeface="Arial"/>
                </a:endParaRPr>
              </a:p>
              <a:p>
                <a:pPr indent="0" lvl="0" marL="0" marR="0" rtl="0" algn="ctr">
                  <a:spcBef>
                    <a:spcPts val="0"/>
                  </a:spcBef>
                  <a:spcAft>
                    <a:spcPts val="0"/>
                  </a:spcAft>
                  <a:buNone/>
                </a:pPr>
                <a:r>
                  <a:t/>
                </a:r>
                <a:endParaRPr sz="1200">
                  <a:solidFill>
                    <a:srgbClr val="000000"/>
                  </a:solidFill>
                  <a:latin typeface="Arial"/>
                  <a:ea typeface="Arial"/>
                  <a:cs typeface="Arial"/>
                  <a:sym typeface="Arial"/>
                </a:endParaRPr>
              </a:p>
              <a:p>
                <a:pPr indent="0" lvl="0" marL="0" marR="0" rtl="0" algn="ctr">
                  <a:spcBef>
                    <a:spcPts val="0"/>
                  </a:spcBef>
                  <a:spcAft>
                    <a:spcPts val="0"/>
                  </a:spcAft>
                  <a:buNone/>
                </a:pPr>
                <a:r>
                  <a:t/>
                </a:r>
                <a:endParaRPr sz="1200">
                  <a:solidFill>
                    <a:srgbClr val="000000"/>
                  </a:solidFill>
                  <a:latin typeface="Arial"/>
                  <a:ea typeface="Arial"/>
                  <a:cs typeface="Arial"/>
                  <a:sym typeface="Arial"/>
                </a:endParaRPr>
              </a:p>
              <a:p>
                <a:pPr indent="0" lvl="0" marL="0" marR="0" rtl="0" algn="ctr">
                  <a:spcBef>
                    <a:spcPts val="0"/>
                  </a:spcBef>
                  <a:spcAft>
                    <a:spcPts val="0"/>
                  </a:spcAft>
                  <a:buNone/>
                </a:pPr>
                <a:r>
                  <a:t/>
                </a:r>
                <a:endParaRPr sz="1200">
                  <a:solidFill>
                    <a:srgbClr val="193EB0"/>
                  </a:solidFill>
                  <a:latin typeface="Arial"/>
                  <a:ea typeface="Arial"/>
                  <a:cs typeface="Arial"/>
                  <a:sym typeface="Arial"/>
                </a:endParaRPr>
              </a:p>
              <a:p>
                <a:pPr indent="0" lvl="0" marL="0" marR="0" rtl="0" algn="ctr">
                  <a:spcBef>
                    <a:spcPts val="0"/>
                  </a:spcBef>
                  <a:spcAft>
                    <a:spcPts val="0"/>
                  </a:spcAft>
                  <a:buNone/>
                </a:pPr>
                <a:r>
                  <a:rPr lang="en-US" sz="1200">
                    <a:solidFill>
                      <a:srgbClr val="193EB0"/>
                    </a:solidFill>
                    <a:latin typeface="Arial"/>
                    <a:ea typeface="Arial"/>
                    <a:cs typeface="Arial"/>
                    <a:sym typeface="Arial"/>
                  </a:rPr>
                  <a:t>CỤM</a:t>
                </a:r>
                <a:endParaRPr/>
              </a:p>
            </p:txBody>
          </p:sp>
          <p:pic>
            <p:nvPicPr>
              <p:cNvPr id="4146" name="Google Shape;4146;p235"/>
              <p:cNvPicPr preferRelativeResize="0"/>
              <p:nvPr/>
            </p:nvPicPr>
            <p:blipFill rotWithShape="1">
              <a:blip r:embed="rId4">
                <a:alphaModFix/>
              </a:blip>
              <a:srcRect b="0" l="0" r="0" t="0"/>
              <a:stretch/>
            </p:blipFill>
            <p:spPr>
              <a:xfrm>
                <a:off x="4618992" y="4694737"/>
                <a:ext cx="1025999" cy="537846"/>
              </a:xfrm>
              <a:prstGeom prst="roundRect">
                <a:avLst>
                  <a:gd fmla="val 16667" name="adj"/>
                </a:avLst>
              </a:prstGeom>
              <a:noFill/>
              <a:ln>
                <a:noFill/>
              </a:ln>
            </p:spPr>
          </p:pic>
        </p:grpSp>
        <p:sp>
          <p:nvSpPr>
            <p:cNvPr id="4147" name="Google Shape;4147;p235"/>
            <p:cNvSpPr/>
            <p:nvPr/>
          </p:nvSpPr>
          <p:spPr>
            <a:xfrm>
              <a:off x="7365032" y="2868585"/>
              <a:ext cx="1000824" cy="1062138"/>
            </a:xfrm>
            <a:prstGeom prst="can">
              <a:avLst>
                <a:gd fmla="val 25000"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148" name="Google Shape;4148;p235"/>
            <p:cNvPicPr preferRelativeResize="0"/>
            <p:nvPr/>
          </p:nvPicPr>
          <p:blipFill rotWithShape="1">
            <a:blip r:embed="rId5">
              <a:alphaModFix/>
            </a:blip>
            <a:srcRect b="0" l="0" r="0" t="0"/>
            <a:stretch/>
          </p:blipFill>
          <p:spPr>
            <a:xfrm>
              <a:off x="7448456" y="3214077"/>
              <a:ext cx="826417" cy="606039"/>
            </a:xfrm>
            <a:prstGeom prst="rect">
              <a:avLst/>
            </a:prstGeom>
            <a:noFill/>
            <a:ln>
              <a:noFill/>
            </a:ln>
          </p:spPr>
        </p:pic>
        <p:sp>
          <p:nvSpPr>
            <p:cNvPr id="4149" name="Google Shape;4149;p235"/>
            <p:cNvSpPr/>
            <p:nvPr/>
          </p:nvSpPr>
          <p:spPr>
            <a:xfrm>
              <a:off x="5115034" y="4483313"/>
              <a:ext cx="1545830" cy="947641"/>
            </a:xfrm>
            <a:prstGeom prst="roundRect">
              <a:avLst>
                <a:gd fmla="val 25879" name="adj"/>
              </a:avLst>
            </a:prstGeom>
            <a:solidFill>
              <a:srgbClr val="E9F2FC"/>
            </a:solidFill>
            <a:ln cap="flat" cmpd="sng" w="19050">
              <a:solidFill>
                <a:srgbClr val="193EB0"/>
              </a:solidFill>
              <a:prstDash val="solid"/>
              <a:miter lim="800000"/>
              <a:headEnd len="sm" w="sm" type="none"/>
              <a:tailEnd len="sm" w="sm" type="none"/>
            </a:ln>
          </p:spPr>
          <p:txBody>
            <a:bodyPr anchorCtr="0" anchor="ctr" bIns="65000" lIns="130000" spcFirstLastPara="1" rIns="130000" wrap="square" tIns="65000">
              <a:noAutofit/>
            </a:bodyPr>
            <a:lstStyle/>
            <a:p>
              <a:pPr indent="0" lvl="0" marL="0" marR="0" rtl="0" algn="ctr">
                <a:spcBef>
                  <a:spcPts val="0"/>
                </a:spcBef>
                <a:spcAft>
                  <a:spcPts val="0"/>
                </a:spcAft>
                <a:buNone/>
              </a:pPr>
              <a:r>
                <a:t/>
              </a:r>
              <a:endParaRPr sz="1200">
                <a:solidFill>
                  <a:srgbClr val="000000"/>
                </a:solidFill>
                <a:latin typeface="Arial"/>
                <a:ea typeface="Arial"/>
                <a:cs typeface="Arial"/>
                <a:sym typeface="Arial"/>
              </a:endParaRPr>
            </a:p>
            <a:p>
              <a:pPr indent="0" lvl="0" marL="0" marR="0" rtl="0" algn="ctr">
                <a:spcBef>
                  <a:spcPts val="0"/>
                </a:spcBef>
                <a:spcAft>
                  <a:spcPts val="0"/>
                </a:spcAft>
                <a:buNone/>
              </a:pPr>
              <a:r>
                <a:t/>
              </a:r>
              <a:endParaRPr sz="1200">
                <a:solidFill>
                  <a:srgbClr val="000000"/>
                </a:solidFill>
                <a:latin typeface="Arial"/>
                <a:ea typeface="Arial"/>
                <a:cs typeface="Arial"/>
                <a:sym typeface="Arial"/>
              </a:endParaRPr>
            </a:p>
            <a:p>
              <a:pPr indent="0" lvl="0" marL="0" marR="0" rtl="0" algn="ctr">
                <a:spcBef>
                  <a:spcPts val="0"/>
                </a:spcBef>
                <a:spcAft>
                  <a:spcPts val="0"/>
                </a:spcAft>
                <a:buNone/>
              </a:pPr>
              <a:r>
                <a:t/>
              </a:r>
              <a:endParaRPr sz="1200">
                <a:solidFill>
                  <a:srgbClr val="000000"/>
                </a:solidFill>
                <a:latin typeface="Arial"/>
                <a:ea typeface="Arial"/>
                <a:cs typeface="Arial"/>
                <a:sym typeface="Arial"/>
              </a:endParaRPr>
            </a:p>
          </p:txBody>
        </p:sp>
        <p:pic>
          <p:nvPicPr>
            <p:cNvPr id="4150" name="Google Shape;4150;p235"/>
            <p:cNvPicPr preferRelativeResize="0"/>
            <p:nvPr/>
          </p:nvPicPr>
          <p:blipFill rotWithShape="1">
            <a:blip r:embed="rId6">
              <a:alphaModFix/>
            </a:blip>
            <a:srcRect b="0" l="0" r="0" t="0"/>
            <a:stretch/>
          </p:blipFill>
          <p:spPr>
            <a:xfrm>
              <a:off x="5117329" y="4593549"/>
              <a:ext cx="729442" cy="729442"/>
            </a:xfrm>
            <a:prstGeom prst="rect">
              <a:avLst/>
            </a:prstGeom>
            <a:noFill/>
            <a:ln>
              <a:noFill/>
            </a:ln>
          </p:spPr>
        </p:pic>
        <p:pic>
          <p:nvPicPr>
            <p:cNvPr id="4151" name="Google Shape;4151;p235"/>
            <p:cNvPicPr preferRelativeResize="0"/>
            <p:nvPr/>
          </p:nvPicPr>
          <p:blipFill rotWithShape="1">
            <a:blip r:embed="rId7">
              <a:alphaModFix/>
            </a:blip>
            <a:srcRect b="0" l="0" r="0" t="0"/>
            <a:stretch/>
          </p:blipFill>
          <p:spPr>
            <a:xfrm>
              <a:off x="5693180" y="4782560"/>
              <a:ext cx="955332" cy="407895"/>
            </a:xfrm>
            <a:prstGeom prst="rect">
              <a:avLst/>
            </a:prstGeom>
            <a:solidFill>
              <a:srgbClr val="E9F2FC"/>
            </a:solidFill>
            <a:ln>
              <a:noFill/>
            </a:ln>
          </p:spPr>
        </p:pic>
        <p:cxnSp>
          <p:nvCxnSpPr>
            <p:cNvPr id="4152" name="Google Shape;4152;p235"/>
            <p:cNvCxnSpPr>
              <a:stCxn id="4147" idx="3"/>
              <a:endCxn id="4151" idx="3"/>
            </p:cNvCxnSpPr>
            <p:nvPr/>
          </p:nvCxnSpPr>
          <p:spPr>
            <a:xfrm rot="5400000">
              <a:off x="6729194" y="3850173"/>
              <a:ext cx="1055700" cy="1216800"/>
            </a:xfrm>
            <a:prstGeom prst="bentConnector2">
              <a:avLst/>
            </a:prstGeom>
            <a:noFill/>
            <a:ln cap="flat" cmpd="sng" w="38100">
              <a:solidFill>
                <a:srgbClr val="193EB0"/>
              </a:solidFill>
              <a:prstDash val="solid"/>
              <a:miter lim="800000"/>
              <a:headEnd len="med" w="med" type="triangle"/>
              <a:tailEnd len="med" w="med" type="triangle"/>
            </a:ln>
          </p:spPr>
        </p:cxnSp>
        <p:cxnSp>
          <p:nvCxnSpPr>
            <p:cNvPr id="4153" name="Google Shape;4153;p235"/>
            <p:cNvCxnSpPr>
              <a:stCxn id="4150" idx="1"/>
            </p:cNvCxnSpPr>
            <p:nvPr/>
          </p:nvCxnSpPr>
          <p:spPr>
            <a:xfrm rot="10800000">
              <a:off x="4315129" y="4958270"/>
              <a:ext cx="802200" cy="0"/>
            </a:xfrm>
            <a:prstGeom prst="straightConnector1">
              <a:avLst/>
            </a:prstGeom>
            <a:noFill/>
            <a:ln cap="flat" cmpd="sng" w="38100">
              <a:solidFill>
                <a:srgbClr val="193EB0"/>
              </a:solidFill>
              <a:prstDash val="solid"/>
              <a:miter lim="800000"/>
              <a:headEnd len="sm" w="sm" type="none"/>
              <a:tailEnd len="med" w="med" type="triangle"/>
            </a:ln>
          </p:spPr>
        </p:cxnSp>
        <p:sp>
          <p:nvSpPr>
            <p:cNvPr id="4154" name="Google Shape;4154;p235"/>
            <p:cNvSpPr txBox="1"/>
            <p:nvPr/>
          </p:nvSpPr>
          <p:spPr>
            <a:xfrm>
              <a:off x="2923810" y="5665360"/>
              <a:ext cx="40206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Ví dụ kiến trúc độ trễ thấp phù hợp với lớp tốc độ</a:t>
              </a:r>
              <a:endParaRPr sz="1400">
                <a:solidFill>
                  <a:srgbClr val="193EB0"/>
                </a:solidFill>
                <a:latin typeface="Arial"/>
                <a:ea typeface="Arial"/>
                <a:cs typeface="Arial"/>
                <a:sym typeface="Arial"/>
              </a:endParaRPr>
            </a:p>
          </p:txBody>
        </p:sp>
        <p:grpSp>
          <p:nvGrpSpPr>
            <p:cNvPr id="4155" name="Google Shape;4155;p235"/>
            <p:cNvGrpSpPr/>
            <p:nvPr/>
          </p:nvGrpSpPr>
          <p:grpSpPr>
            <a:xfrm>
              <a:off x="2820242" y="4327042"/>
              <a:ext cx="1367376" cy="1171142"/>
              <a:chOff x="3133870" y="4531619"/>
              <a:chExt cx="1016353" cy="870494"/>
            </a:xfrm>
          </p:grpSpPr>
          <p:pic>
            <p:nvPicPr>
              <p:cNvPr id="4156" name="Google Shape;4156;p235"/>
              <p:cNvPicPr preferRelativeResize="0"/>
              <p:nvPr/>
            </p:nvPicPr>
            <p:blipFill rotWithShape="1">
              <a:blip r:embed="rId8">
                <a:alphaModFix/>
              </a:blip>
              <a:srcRect b="0" l="0" r="0" t="0"/>
              <a:stretch/>
            </p:blipFill>
            <p:spPr>
              <a:xfrm>
                <a:off x="3133870" y="4531619"/>
                <a:ext cx="658369" cy="381001"/>
              </a:xfrm>
              <a:prstGeom prst="rect">
                <a:avLst/>
              </a:prstGeom>
              <a:noFill/>
              <a:ln>
                <a:noFill/>
              </a:ln>
            </p:spPr>
          </p:pic>
          <p:pic>
            <p:nvPicPr>
              <p:cNvPr id="4157" name="Google Shape;4157;p235"/>
              <p:cNvPicPr preferRelativeResize="0"/>
              <p:nvPr/>
            </p:nvPicPr>
            <p:blipFill rotWithShape="1">
              <a:blip r:embed="rId9">
                <a:alphaModFix/>
              </a:blip>
              <a:srcRect b="0" l="0" r="0" t="0"/>
              <a:stretch/>
            </p:blipFill>
            <p:spPr>
              <a:xfrm>
                <a:off x="3360288" y="4974588"/>
                <a:ext cx="512443" cy="427525"/>
              </a:xfrm>
              <a:prstGeom prst="rect">
                <a:avLst/>
              </a:prstGeom>
              <a:noFill/>
              <a:ln>
                <a:noFill/>
              </a:ln>
            </p:spPr>
          </p:pic>
          <p:pic>
            <p:nvPicPr>
              <p:cNvPr id="4158" name="Google Shape;4158;p235"/>
              <p:cNvPicPr preferRelativeResize="0"/>
              <p:nvPr/>
            </p:nvPicPr>
            <p:blipFill rotWithShape="1">
              <a:blip r:embed="rId10">
                <a:alphaModFix/>
              </a:blip>
              <a:srcRect b="0" l="0" r="0" t="0"/>
              <a:stretch/>
            </p:blipFill>
            <p:spPr>
              <a:xfrm>
                <a:off x="3909431" y="4626536"/>
                <a:ext cx="240792" cy="420625"/>
              </a:xfrm>
              <a:prstGeom prst="rect">
                <a:avLst/>
              </a:prstGeom>
              <a:noFill/>
              <a:ln>
                <a:noFill/>
              </a:ln>
            </p:spPr>
          </p:pic>
        </p:grpSp>
        <p:grpSp>
          <p:nvGrpSpPr>
            <p:cNvPr id="4159" name="Google Shape;4159;p235"/>
            <p:cNvGrpSpPr/>
            <p:nvPr/>
          </p:nvGrpSpPr>
          <p:grpSpPr>
            <a:xfrm>
              <a:off x="1310831" y="2552127"/>
              <a:ext cx="950734" cy="3524646"/>
              <a:chOff x="1473209" y="2221123"/>
              <a:chExt cx="950734" cy="3941375"/>
            </a:xfrm>
          </p:grpSpPr>
          <p:sp>
            <p:nvSpPr>
              <p:cNvPr id="4160" name="Google Shape;4160;p235"/>
              <p:cNvSpPr/>
              <p:nvPr/>
            </p:nvSpPr>
            <p:spPr>
              <a:xfrm>
                <a:off x="1514065" y="2221123"/>
                <a:ext cx="885324" cy="3941375"/>
              </a:xfrm>
              <a:prstGeom prst="roundRect">
                <a:avLst>
                  <a:gd fmla="val 16667" name="adj"/>
                </a:avLst>
              </a:prstGeom>
              <a:solidFill>
                <a:srgbClr val="E9F2FC"/>
              </a:solidFill>
              <a:ln cap="flat" cmpd="sng" w="19050">
                <a:solidFill>
                  <a:srgbClr val="193E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p:txBody>
          </p:sp>
          <p:sp>
            <p:nvSpPr>
              <p:cNvPr id="4161" name="Google Shape;4161;p235"/>
              <p:cNvSpPr txBox="1"/>
              <p:nvPr/>
            </p:nvSpPr>
            <p:spPr>
              <a:xfrm>
                <a:off x="1473209" y="2362036"/>
                <a:ext cx="950734" cy="5443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BA2A16"/>
                    </a:solidFill>
                    <a:latin typeface="Arial"/>
                    <a:ea typeface="Arial"/>
                    <a:cs typeface="Arial"/>
                    <a:sym typeface="Arial"/>
                  </a:rPr>
                  <a:t> </a:t>
                </a:r>
                <a:r>
                  <a:rPr lang="en-US" sz="1400">
                    <a:solidFill>
                      <a:srgbClr val="193EB0"/>
                    </a:solidFill>
                    <a:latin typeface="Arial"/>
                    <a:ea typeface="Arial"/>
                    <a:cs typeface="Arial"/>
                    <a:sym typeface="Arial"/>
                  </a:rPr>
                  <a:t>Nguồn </a:t>
                </a:r>
                <a:endParaRPr/>
              </a:p>
              <a:p>
                <a:pPr indent="0" lvl="0" marL="0" marR="0" rtl="0" algn="ctr">
                  <a:spcBef>
                    <a:spcPts val="0"/>
                  </a:spcBef>
                  <a:spcAft>
                    <a:spcPts val="0"/>
                  </a:spcAft>
                  <a:buNone/>
                </a:pPr>
                <a:r>
                  <a:rPr lang="en-US" sz="1400">
                    <a:solidFill>
                      <a:srgbClr val="193EB0"/>
                    </a:solidFill>
                    <a:latin typeface="Arial"/>
                    <a:ea typeface="Arial"/>
                    <a:cs typeface="Arial"/>
                    <a:sym typeface="Arial"/>
                  </a:rPr>
                  <a:t>dữ liệu</a:t>
                </a:r>
                <a:endParaRPr sz="1400">
                  <a:solidFill>
                    <a:srgbClr val="193EB0"/>
                  </a:solidFill>
                  <a:latin typeface="Arial"/>
                  <a:ea typeface="Arial"/>
                  <a:cs typeface="Arial"/>
                  <a:sym typeface="Arial"/>
                </a:endParaRPr>
              </a:p>
            </p:txBody>
          </p:sp>
          <p:grpSp>
            <p:nvGrpSpPr>
              <p:cNvPr id="4162" name="Google Shape;4162;p235"/>
              <p:cNvGrpSpPr/>
              <p:nvPr/>
            </p:nvGrpSpPr>
            <p:grpSpPr>
              <a:xfrm>
                <a:off x="1577792" y="3066345"/>
                <a:ext cx="775665" cy="2893961"/>
                <a:chOff x="1577792" y="3066345"/>
                <a:chExt cx="775665" cy="2893961"/>
              </a:xfrm>
            </p:grpSpPr>
            <p:grpSp>
              <p:nvGrpSpPr>
                <p:cNvPr id="4163" name="Google Shape;4163;p235"/>
                <p:cNvGrpSpPr/>
                <p:nvPr/>
              </p:nvGrpSpPr>
              <p:grpSpPr>
                <a:xfrm>
                  <a:off x="1592101" y="3567322"/>
                  <a:ext cx="712950" cy="357011"/>
                  <a:chOff x="1592100" y="3554622"/>
                  <a:chExt cx="737869" cy="357011"/>
                </a:xfrm>
              </p:grpSpPr>
              <p:sp>
                <p:nvSpPr>
                  <p:cNvPr id="4164" name="Google Shape;4164;p235"/>
                  <p:cNvSpPr/>
                  <p:nvPr/>
                </p:nvSpPr>
                <p:spPr>
                  <a:xfrm>
                    <a:off x="1592100" y="3795476"/>
                    <a:ext cx="737869" cy="116157"/>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CẢM BIẾN ÁP SUẤT</a:t>
                    </a:r>
                    <a:endParaRPr/>
                  </a:p>
                </p:txBody>
              </p:sp>
              <p:pic>
                <p:nvPicPr>
                  <p:cNvPr id="4165" name="Google Shape;4165;p235"/>
                  <p:cNvPicPr preferRelativeResize="0"/>
                  <p:nvPr/>
                </p:nvPicPr>
                <p:blipFill rotWithShape="1">
                  <a:blip r:embed="rId11">
                    <a:alphaModFix/>
                  </a:blip>
                  <a:srcRect b="0" l="0" r="0" t="0"/>
                  <a:stretch/>
                </p:blipFill>
                <p:spPr>
                  <a:xfrm>
                    <a:off x="1866546" y="3554622"/>
                    <a:ext cx="188976" cy="228600"/>
                  </a:xfrm>
                  <a:prstGeom prst="rect">
                    <a:avLst/>
                  </a:prstGeom>
                  <a:noFill/>
                  <a:ln>
                    <a:noFill/>
                  </a:ln>
                </p:spPr>
              </p:pic>
            </p:grpSp>
            <p:grpSp>
              <p:nvGrpSpPr>
                <p:cNvPr id="4166" name="Google Shape;4166;p235"/>
                <p:cNvGrpSpPr/>
                <p:nvPr/>
              </p:nvGrpSpPr>
              <p:grpSpPr>
                <a:xfrm>
                  <a:off x="1601587" y="4982269"/>
                  <a:ext cx="736363" cy="435782"/>
                  <a:chOff x="1599871" y="4829869"/>
                  <a:chExt cx="762100" cy="435782"/>
                </a:xfrm>
              </p:grpSpPr>
              <p:sp>
                <p:nvSpPr>
                  <p:cNvPr id="4167" name="Google Shape;4167;p235"/>
                  <p:cNvSpPr/>
                  <p:nvPr/>
                </p:nvSpPr>
                <p:spPr>
                  <a:xfrm>
                    <a:off x="1599871" y="5141751"/>
                    <a:ext cx="762100" cy="123900"/>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BỘ CẢM BIẾN VỊ TRÍ</a:t>
                    </a:r>
                    <a:endParaRPr/>
                  </a:p>
                </p:txBody>
              </p:sp>
              <p:pic>
                <p:nvPicPr>
                  <p:cNvPr id="4168" name="Google Shape;4168;p235"/>
                  <p:cNvPicPr preferRelativeResize="0"/>
                  <p:nvPr/>
                </p:nvPicPr>
                <p:blipFill rotWithShape="1">
                  <a:blip r:embed="rId12">
                    <a:alphaModFix/>
                  </a:blip>
                  <a:srcRect b="0" l="0" r="0" t="0"/>
                  <a:stretch/>
                </p:blipFill>
                <p:spPr>
                  <a:xfrm>
                    <a:off x="1805586" y="4829869"/>
                    <a:ext cx="310897" cy="295657"/>
                  </a:xfrm>
                  <a:prstGeom prst="rect">
                    <a:avLst/>
                  </a:prstGeom>
                  <a:noFill/>
                  <a:ln>
                    <a:noFill/>
                  </a:ln>
                </p:spPr>
              </p:pic>
            </p:grpSp>
            <p:sp>
              <p:nvSpPr>
                <p:cNvPr id="4169" name="Google Shape;4169;p235"/>
                <p:cNvSpPr/>
                <p:nvPr/>
              </p:nvSpPr>
              <p:spPr>
                <a:xfrm>
                  <a:off x="1650679" y="5844150"/>
                  <a:ext cx="599749" cy="116156"/>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ĐỘNG CƠ</a:t>
                  </a:r>
                  <a:endParaRPr sz="600">
                    <a:solidFill>
                      <a:srgbClr val="193EB0"/>
                    </a:solidFill>
                    <a:latin typeface="Arial"/>
                    <a:ea typeface="Arial"/>
                    <a:cs typeface="Arial"/>
                    <a:sym typeface="Arial"/>
                  </a:endParaRPr>
                </a:p>
              </p:txBody>
            </p:sp>
            <p:grpSp>
              <p:nvGrpSpPr>
                <p:cNvPr id="4170" name="Google Shape;4170;p235"/>
                <p:cNvGrpSpPr/>
                <p:nvPr/>
              </p:nvGrpSpPr>
              <p:grpSpPr>
                <a:xfrm>
                  <a:off x="1592101" y="4033326"/>
                  <a:ext cx="761356" cy="418534"/>
                  <a:chOff x="1590054" y="3950776"/>
                  <a:chExt cx="787967" cy="418534"/>
                </a:xfrm>
              </p:grpSpPr>
              <p:sp>
                <p:nvSpPr>
                  <p:cNvPr id="4171" name="Google Shape;4171;p235"/>
                  <p:cNvSpPr/>
                  <p:nvPr/>
                </p:nvSpPr>
                <p:spPr>
                  <a:xfrm>
                    <a:off x="1590054" y="4245410"/>
                    <a:ext cx="787967" cy="123900"/>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MÁY ĐO LƯU LƯỢNG</a:t>
                    </a:r>
                    <a:endParaRPr sz="600">
                      <a:solidFill>
                        <a:srgbClr val="193EB0"/>
                      </a:solidFill>
                      <a:latin typeface="Arial"/>
                      <a:ea typeface="Arial"/>
                      <a:cs typeface="Arial"/>
                      <a:sym typeface="Arial"/>
                    </a:endParaRPr>
                  </a:p>
                </p:txBody>
              </p:sp>
              <p:pic>
                <p:nvPicPr>
                  <p:cNvPr id="4172" name="Google Shape;4172;p235"/>
                  <p:cNvPicPr preferRelativeResize="0"/>
                  <p:nvPr/>
                </p:nvPicPr>
                <p:blipFill rotWithShape="1">
                  <a:blip r:embed="rId13">
                    <a:alphaModFix/>
                  </a:blip>
                  <a:srcRect b="0" l="0" r="0" t="0"/>
                  <a:stretch/>
                </p:blipFill>
                <p:spPr>
                  <a:xfrm>
                    <a:off x="1822350" y="3950776"/>
                    <a:ext cx="277369" cy="265177"/>
                  </a:xfrm>
                  <a:prstGeom prst="rect">
                    <a:avLst/>
                  </a:prstGeom>
                  <a:noFill/>
                  <a:ln>
                    <a:noFill/>
                  </a:ln>
                </p:spPr>
              </p:pic>
            </p:grpSp>
            <p:grpSp>
              <p:nvGrpSpPr>
                <p:cNvPr id="4173" name="Google Shape;4173;p235"/>
                <p:cNvGrpSpPr/>
                <p:nvPr/>
              </p:nvGrpSpPr>
              <p:grpSpPr>
                <a:xfrm>
                  <a:off x="1588545" y="4592102"/>
                  <a:ext cx="736363" cy="286651"/>
                  <a:chOff x="1586373" y="4490502"/>
                  <a:chExt cx="762100" cy="286651"/>
                </a:xfrm>
              </p:grpSpPr>
              <p:sp>
                <p:nvSpPr>
                  <p:cNvPr id="4174" name="Google Shape;4174;p235"/>
                  <p:cNvSpPr/>
                  <p:nvPr/>
                </p:nvSpPr>
                <p:spPr>
                  <a:xfrm>
                    <a:off x="1586373" y="4653253"/>
                    <a:ext cx="762100" cy="123900"/>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CẢM BIẾN CỦA PROX</a:t>
                    </a:r>
                    <a:endParaRPr/>
                  </a:p>
                </p:txBody>
              </p:sp>
              <p:pic>
                <p:nvPicPr>
                  <p:cNvPr id="4175" name="Google Shape;4175;p235"/>
                  <p:cNvPicPr preferRelativeResize="0"/>
                  <p:nvPr/>
                </p:nvPicPr>
                <p:blipFill rotWithShape="1">
                  <a:blip r:embed="rId14">
                    <a:alphaModFix/>
                  </a:blip>
                  <a:srcRect b="0" l="0" r="0" t="0"/>
                  <a:stretch/>
                </p:blipFill>
                <p:spPr>
                  <a:xfrm>
                    <a:off x="1811682" y="4490502"/>
                    <a:ext cx="298705" cy="121920"/>
                  </a:xfrm>
                  <a:prstGeom prst="rect">
                    <a:avLst/>
                  </a:prstGeom>
                  <a:noFill/>
                  <a:ln>
                    <a:noFill/>
                  </a:ln>
                </p:spPr>
              </p:pic>
            </p:grpSp>
            <p:sp>
              <p:nvSpPr>
                <p:cNvPr id="4176" name="Google Shape;4176;p235"/>
                <p:cNvSpPr/>
                <p:nvPr/>
              </p:nvSpPr>
              <p:spPr>
                <a:xfrm>
                  <a:off x="1577792" y="3342897"/>
                  <a:ext cx="748710" cy="123900"/>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CẢM BIẾN NHIỆT ĐỘ</a:t>
                  </a:r>
                  <a:endParaRPr/>
                </a:p>
              </p:txBody>
            </p:sp>
            <p:pic>
              <p:nvPicPr>
                <p:cNvPr id="4177" name="Google Shape;4177;p235"/>
                <p:cNvPicPr preferRelativeResize="0"/>
                <p:nvPr/>
              </p:nvPicPr>
              <p:blipFill rotWithShape="1">
                <a:blip r:embed="rId15">
                  <a:alphaModFix/>
                </a:blip>
                <a:srcRect b="0" l="0" r="0" t="0"/>
                <a:stretch/>
              </p:blipFill>
              <p:spPr>
                <a:xfrm>
                  <a:off x="1798279" y="5527903"/>
                  <a:ext cx="326137" cy="271273"/>
                </a:xfrm>
                <a:prstGeom prst="rect">
                  <a:avLst/>
                </a:prstGeom>
                <a:noFill/>
                <a:ln>
                  <a:noFill/>
                </a:ln>
              </p:spPr>
            </p:pic>
            <p:pic>
              <p:nvPicPr>
                <p:cNvPr id="4178" name="Google Shape;4178;p235"/>
                <p:cNvPicPr preferRelativeResize="0"/>
                <p:nvPr/>
              </p:nvPicPr>
              <p:blipFill rotWithShape="1">
                <a:blip r:embed="rId16">
                  <a:alphaModFix/>
                </a:blip>
                <a:srcRect b="0" l="0" r="0" t="0"/>
                <a:stretch/>
              </p:blipFill>
              <p:spPr>
                <a:xfrm>
                  <a:off x="1899665" y="3066345"/>
                  <a:ext cx="140208" cy="268225"/>
                </a:xfrm>
                <a:prstGeom prst="rect">
                  <a:avLst/>
                </a:prstGeom>
                <a:noFill/>
                <a:ln>
                  <a:noFill/>
                </a:ln>
              </p:spPr>
            </p:pic>
          </p:grpSp>
        </p:grpSp>
        <p:grpSp>
          <p:nvGrpSpPr>
            <p:cNvPr id="4179" name="Google Shape;4179;p235"/>
            <p:cNvGrpSpPr/>
            <p:nvPr/>
          </p:nvGrpSpPr>
          <p:grpSpPr>
            <a:xfrm>
              <a:off x="2237011" y="3399654"/>
              <a:ext cx="5128022" cy="5233"/>
              <a:chOff x="2399389" y="3207795"/>
              <a:chExt cx="5128022" cy="5233"/>
            </a:xfrm>
          </p:grpSpPr>
          <p:cxnSp>
            <p:nvCxnSpPr>
              <p:cNvPr id="4180" name="Google Shape;4180;p235"/>
              <p:cNvCxnSpPr/>
              <p:nvPr/>
            </p:nvCxnSpPr>
            <p:spPr>
              <a:xfrm flipH="1" rot="10800000">
                <a:off x="4490173" y="3207795"/>
                <a:ext cx="813493" cy="5233"/>
              </a:xfrm>
              <a:prstGeom prst="straightConnector1">
                <a:avLst/>
              </a:prstGeom>
              <a:noFill/>
              <a:ln cap="flat" cmpd="sng" w="38100">
                <a:solidFill>
                  <a:srgbClr val="193EB0"/>
                </a:solidFill>
                <a:prstDash val="solid"/>
                <a:miter lim="800000"/>
                <a:headEnd len="sm" w="sm" type="none"/>
                <a:tailEnd len="med" w="med" type="triangle"/>
              </a:ln>
            </p:spPr>
          </p:cxnSp>
          <p:cxnSp>
            <p:nvCxnSpPr>
              <p:cNvPr id="4181" name="Google Shape;4181;p235"/>
              <p:cNvCxnSpPr/>
              <p:nvPr/>
            </p:nvCxnSpPr>
            <p:spPr>
              <a:xfrm>
                <a:off x="6713918" y="3207795"/>
                <a:ext cx="813493" cy="0"/>
              </a:xfrm>
              <a:prstGeom prst="straightConnector1">
                <a:avLst/>
              </a:prstGeom>
              <a:noFill/>
              <a:ln cap="flat" cmpd="sng" w="38100">
                <a:solidFill>
                  <a:srgbClr val="193EB0"/>
                </a:solidFill>
                <a:prstDash val="solid"/>
                <a:miter lim="800000"/>
                <a:headEnd len="sm" w="sm" type="none"/>
                <a:tailEnd len="med" w="med" type="triangle"/>
              </a:ln>
            </p:spPr>
          </p:cxnSp>
          <p:cxnSp>
            <p:nvCxnSpPr>
              <p:cNvPr id="4182" name="Google Shape;4182;p235"/>
              <p:cNvCxnSpPr/>
              <p:nvPr/>
            </p:nvCxnSpPr>
            <p:spPr>
              <a:xfrm>
                <a:off x="2399389" y="3207795"/>
                <a:ext cx="515261" cy="0"/>
              </a:xfrm>
              <a:prstGeom prst="straightConnector1">
                <a:avLst/>
              </a:prstGeom>
              <a:noFill/>
              <a:ln cap="flat" cmpd="sng" w="38100">
                <a:solidFill>
                  <a:srgbClr val="193EB0"/>
                </a:solidFill>
                <a:prstDash val="solid"/>
                <a:miter lim="800000"/>
                <a:headEnd len="sm" w="sm" type="none"/>
                <a:tailEnd len="med" w="med" type="triangle"/>
              </a:ln>
            </p:spPr>
          </p:cxnSp>
        </p:grpSp>
      </p:grpSp>
    </p:spTree>
  </p:cSld>
  <p:clrMapOvr>
    <a:masterClrMapping/>
  </p:clrMapOvr>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7" name="Shape 4187"/>
        <p:cNvGrpSpPr/>
        <p:nvPr/>
      </p:nvGrpSpPr>
      <p:grpSpPr>
        <a:xfrm>
          <a:off x="0" y="0"/>
          <a:ext cx="0" cy="0"/>
          <a:chOff x="0" y="0"/>
          <a:chExt cx="0" cy="0"/>
        </a:xfrm>
      </p:grpSpPr>
      <p:sp>
        <p:nvSpPr>
          <p:cNvPr id="4188" name="Google Shape;4188;p23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189" name="Google Shape;4189;p2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Kiến trúc phân tích thông lượng cao</a:t>
            </a:r>
            <a:endParaRPr/>
          </a:p>
        </p:txBody>
      </p:sp>
      <p:sp>
        <p:nvSpPr>
          <p:cNvPr id="4190" name="Google Shape;4190;p2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191" name="Google Shape;4191;p23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Ví dụ về kiến trúc thông lượng cao phù hợp với lớp hàng loạt</a:t>
            </a:r>
            <a:endParaRPr/>
          </a:p>
        </p:txBody>
      </p:sp>
      <p:pic>
        <p:nvPicPr>
          <p:cNvPr id="4192" name="Google Shape;4192;p236"/>
          <p:cNvPicPr preferRelativeResize="0"/>
          <p:nvPr/>
        </p:nvPicPr>
        <p:blipFill rotWithShape="1">
          <a:blip r:embed="rId3">
            <a:alphaModFix/>
          </a:blip>
          <a:srcRect b="0" l="0" r="0" t="0"/>
          <a:stretch/>
        </p:blipFill>
        <p:spPr>
          <a:xfrm>
            <a:off x="5141288" y="2878625"/>
            <a:ext cx="1410251" cy="1042058"/>
          </a:xfrm>
          <a:prstGeom prst="rect">
            <a:avLst/>
          </a:prstGeom>
          <a:noFill/>
          <a:ln>
            <a:noFill/>
          </a:ln>
        </p:spPr>
      </p:pic>
      <p:grpSp>
        <p:nvGrpSpPr>
          <p:cNvPr id="4193" name="Google Shape;4193;p236"/>
          <p:cNvGrpSpPr/>
          <p:nvPr/>
        </p:nvGrpSpPr>
        <p:grpSpPr>
          <a:xfrm>
            <a:off x="2781966" y="2878625"/>
            <a:ext cx="1545829" cy="1002642"/>
            <a:chOff x="4475496" y="4597295"/>
            <a:chExt cx="1287504" cy="896625"/>
          </a:xfrm>
        </p:grpSpPr>
        <p:sp>
          <p:nvSpPr>
            <p:cNvPr id="4194" name="Google Shape;4194;p236"/>
            <p:cNvSpPr/>
            <p:nvPr/>
          </p:nvSpPr>
          <p:spPr>
            <a:xfrm>
              <a:off x="4475496" y="4597295"/>
              <a:ext cx="1287504" cy="896625"/>
            </a:xfrm>
            <a:prstGeom prst="roundRect">
              <a:avLst>
                <a:gd fmla="val 25879" name="adj"/>
              </a:avLst>
            </a:prstGeom>
            <a:solidFill>
              <a:srgbClr val="E9F2FC"/>
            </a:solidFill>
            <a:ln cap="flat" cmpd="sng" w="19050">
              <a:solidFill>
                <a:srgbClr val="193EB0"/>
              </a:solidFill>
              <a:prstDash val="solid"/>
              <a:miter lim="800000"/>
              <a:headEnd len="sm" w="sm" type="none"/>
              <a:tailEnd len="sm" w="sm" type="none"/>
            </a:ln>
          </p:spPr>
          <p:txBody>
            <a:bodyPr anchorCtr="0" anchor="ctr" bIns="65000" lIns="130000" spcFirstLastPara="1" rIns="130000" wrap="square" tIns="650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CỤM</a:t>
              </a:r>
              <a:endParaRPr/>
            </a:p>
          </p:txBody>
        </p:sp>
        <p:pic>
          <p:nvPicPr>
            <p:cNvPr id="4195" name="Google Shape;4195;p236"/>
            <p:cNvPicPr preferRelativeResize="0"/>
            <p:nvPr/>
          </p:nvPicPr>
          <p:blipFill rotWithShape="1">
            <a:blip r:embed="rId4">
              <a:alphaModFix/>
            </a:blip>
            <a:srcRect b="0" l="0" r="0" t="0"/>
            <a:stretch/>
          </p:blipFill>
          <p:spPr>
            <a:xfrm>
              <a:off x="4618992" y="4694737"/>
              <a:ext cx="1025999" cy="537846"/>
            </a:xfrm>
            <a:prstGeom prst="roundRect">
              <a:avLst>
                <a:gd fmla="val 16667" name="adj"/>
              </a:avLst>
            </a:prstGeom>
            <a:noFill/>
            <a:ln>
              <a:noFill/>
            </a:ln>
          </p:spPr>
        </p:pic>
      </p:grpSp>
      <p:sp>
        <p:nvSpPr>
          <p:cNvPr id="4196" name="Google Shape;4196;p236"/>
          <p:cNvSpPr/>
          <p:nvPr/>
        </p:nvSpPr>
        <p:spPr>
          <a:xfrm>
            <a:off x="7365032" y="2868585"/>
            <a:ext cx="1310968" cy="1062138"/>
          </a:xfrm>
          <a:prstGeom prst="can">
            <a:avLst>
              <a:gd fmla="val 25000"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197" name="Google Shape;4197;p236"/>
          <p:cNvSpPr/>
          <p:nvPr/>
        </p:nvSpPr>
        <p:spPr>
          <a:xfrm>
            <a:off x="5115034" y="4483313"/>
            <a:ext cx="1545830" cy="947641"/>
          </a:xfrm>
          <a:prstGeom prst="roundRect">
            <a:avLst>
              <a:gd fmla="val 25879" name="adj"/>
            </a:avLst>
          </a:prstGeom>
          <a:solidFill>
            <a:srgbClr val="E9F2FC"/>
          </a:solidFill>
          <a:ln cap="flat" cmpd="sng" w="19050">
            <a:solidFill>
              <a:srgbClr val="193EB0"/>
            </a:solidFill>
            <a:prstDash val="solid"/>
            <a:miter lim="800000"/>
            <a:headEnd len="sm" w="sm" type="none"/>
            <a:tailEnd len="sm" w="sm" type="none"/>
          </a:ln>
        </p:spPr>
        <p:txBody>
          <a:bodyPr anchorCtr="0" anchor="ctr" bIns="65000" lIns="130000" spcFirstLastPara="1" rIns="130000" wrap="square" tIns="65000">
            <a:noAutofit/>
          </a:bodyPr>
          <a:lstStyle/>
          <a:p>
            <a:pPr indent="0" lvl="0" marL="0" marR="0" rtl="0" algn="ctr">
              <a:spcBef>
                <a:spcPts val="0"/>
              </a:spcBef>
              <a:spcAft>
                <a:spcPts val="0"/>
              </a:spcAft>
              <a:buNone/>
            </a:pPr>
            <a:r>
              <a:t/>
            </a:r>
            <a:endParaRPr sz="1200">
              <a:solidFill>
                <a:srgbClr val="000000"/>
              </a:solidFill>
              <a:latin typeface="Arial"/>
              <a:ea typeface="Arial"/>
              <a:cs typeface="Arial"/>
              <a:sym typeface="Arial"/>
            </a:endParaRPr>
          </a:p>
          <a:p>
            <a:pPr indent="0" lvl="0" marL="0" marR="0" rtl="0" algn="ctr">
              <a:spcBef>
                <a:spcPts val="0"/>
              </a:spcBef>
              <a:spcAft>
                <a:spcPts val="0"/>
              </a:spcAft>
              <a:buNone/>
            </a:pPr>
            <a:r>
              <a:t/>
            </a:r>
            <a:endParaRPr sz="1200">
              <a:solidFill>
                <a:srgbClr val="000000"/>
              </a:solidFill>
              <a:latin typeface="Arial"/>
              <a:ea typeface="Arial"/>
              <a:cs typeface="Arial"/>
              <a:sym typeface="Arial"/>
            </a:endParaRPr>
          </a:p>
          <a:p>
            <a:pPr indent="0" lvl="0" marL="0" marR="0" rtl="0" algn="ctr">
              <a:spcBef>
                <a:spcPts val="0"/>
              </a:spcBef>
              <a:spcAft>
                <a:spcPts val="0"/>
              </a:spcAft>
              <a:buNone/>
            </a:pPr>
            <a:r>
              <a:t/>
            </a:r>
            <a:endParaRPr sz="1200">
              <a:solidFill>
                <a:srgbClr val="000000"/>
              </a:solidFill>
              <a:latin typeface="Arial"/>
              <a:ea typeface="Arial"/>
              <a:cs typeface="Arial"/>
              <a:sym typeface="Arial"/>
            </a:endParaRPr>
          </a:p>
        </p:txBody>
      </p:sp>
      <p:cxnSp>
        <p:nvCxnSpPr>
          <p:cNvPr id="4198" name="Google Shape;4198;p236"/>
          <p:cNvCxnSpPr>
            <a:stCxn id="4196" idx="3"/>
          </p:cNvCxnSpPr>
          <p:nvPr/>
        </p:nvCxnSpPr>
        <p:spPr>
          <a:xfrm rot="5400000">
            <a:off x="6806716" y="3772623"/>
            <a:ext cx="1055700" cy="1371900"/>
          </a:xfrm>
          <a:prstGeom prst="bentConnector2">
            <a:avLst/>
          </a:prstGeom>
          <a:noFill/>
          <a:ln cap="flat" cmpd="sng" w="38100">
            <a:solidFill>
              <a:srgbClr val="193EB0"/>
            </a:solidFill>
            <a:prstDash val="solid"/>
            <a:miter lim="800000"/>
            <a:headEnd len="med" w="med" type="triangle"/>
            <a:tailEnd len="med" w="med" type="triangle"/>
          </a:ln>
        </p:spPr>
      </p:cxnSp>
      <p:cxnSp>
        <p:nvCxnSpPr>
          <p:cNvPr id="4199" name="Google Shape;4199;p236"/>
          <p:cNvCxnSpPr/>
          <p:nvPr/>
        </p:nvCxnSpPr>
        <p:spPr>
          <a:xfrm rot="10800000">
            <a:off x="4315252" y="4958270"/>
            <a:ext cx="802077" cy="0"/>
          </a:xfrm>
          <a:prstGeom prst="straightConnector1">
            <a:avLst/>
          </a:prstGeom>
          <a:noFill/>
          <a:ln cap="flat" cmpd="sng" w="38100">
            <a:solidFill>
              <a:srgbClr val="193EB0"/>
            </a:solidFill>
            <a:prstDash val="solid"/>
            <a:miter lim="800000"/>
            <a:headEnd len="sm" w="sm" type="none"/>
            <a:tailEnd len="med" w="med" type="triangle"/>
          </a:ln>
        </p:spPr>
      </p:cxnSp>
      <p:sp>
        <p:nvSpPr>
          <p:cNvPr id="4200" name="Google Shape;4200;p236"/>
          <p:cNvSpPr txBox="1"/>
          <p:nvPr/>
        </p:nvSpPr>
        <p:spPr>
          <a:xfrm>
            <a:off x="2923810" y="5685807"/>
            <a:ext cx="40206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Ví dụ kiến trúc độ trễ thấp phù hợp với lớp tốc độ</a:t>
            </a:r>
            <a:endParaRPr sz="1400">
              <a:solidFill>
                <a:srgbClr val="193EB0"/>
              </a:solidFill>
              <a:latin typeface="Arial"/>
              <a:ea typeface="Arial"/>
              <a:cs typeface="Arial"/>
              <a:sym typeface="Arial"/>
            </a:endParaRPr>
          </a:p>
        </p:txBody>
      </p:sp>
      <p:grpSp>
        <p:nvGrpSpPr>
          <p:cNvPr id="4201" name="Google Shape;4201;p236"/>
          <p:cNvGrpSpPr/>
          <p:nvPr/>
        </p:nvGrpSpPr>
        <p:grpSpPr>
          <a:xfrm>
            <a:off x="2820241" y="4327040"/>
            <a:ext cx="1367374" cy="1171140"/>
            <a:chOff x="3133871" y="4531620"/>
            <a:chExt cx="1016352" cy="870493"/>
          </a:xfrm>
        </p:grpSpPr>
        <p:pic>
          <p:nvPicPr>
            <p:cNvPr id="4202" name="Google Shape;4202;p236"/>
            <p:cNvPicPr preferRelativeResize="0"/>
            <p:nvPr/>
          </p:nvPicPr>
          <p:blipFill rotWithShape="1">
            <a:blip r:embed="rId5">
              <a:alphaModFix/>
            </a:blip>
            <a:srcRect b="0" l="0" r="0" t="0"/>
            <a:stretch/>
          </p:blipFill>
          <p:spPr>
            <a:xfrm>
              <a:off x="3133871" y="4531620"/>
              <a:ext cx="658369" cy="381001"/>
            </a:xfrm>
            <a:prstGeom prst="rect">
              <a:avLst/>
            </a:prstGeom>
            <a:noFill/>
            <a:ln>
              <a:noFill/>
            </a:ln>
          </p:spPr>
        </p:pic>
        <p:pic>
          <p:nvPicPr>
            <p:cNvPr id="4203" name="Google Shape;4203;p236"/>
            <p:cNvPicPr preferRelativeResize="0"/>
            <p:nvPr/>
          </p:nvPicPr>
          <p:blipFill rotWithShape="1">
            <a:blip r:embed="rId6">
              <a:alphaModFix/>
            </a:blip>
            <a:srcRect b="0" l="0" r="0" t="0"/>
            <a:stretch/>
          </p:blipFill>
          <p:spPr>
            <a:xfrm>
              <a:off x="3360288" y="4974588"/>
              <a:ext cx="512443" cy="427525"/>
            </a:xfrm>
            <a:prstGeom prst="rect">
              <a:avLst/>
            </a:prstGeom>
            <a:noFill/>
            <a:ln>
              <a:noFill/>
            </a:ln>
          </p:spPr>
        </p:pic>
        <p:pic>
          <p:nvPicPr>
            <p:cNvPr id="4204" name="Google Shape;4204;p236"/>
            <p:cNvPicPr preferRelativeResize="0"/>
            <p:nvPr/>
          </p:nvPicPr>
          <p:blipFill rotWithShape="1">
            <a:blip r:embed="rId7">
              <a:alphaModFix/>
            </a:blip>
            <a:srcRect b="0" l="0" r="0" t="0"/>
            <a:stretch/>
          </p:blipFill>
          <p:spPr>
            <a:xfrm>
              <a:off x="3909431" y="4626536"/>
              <a:ext cx="240792" cy="420625"/>
            </a:xfrm>
            <a:prstGeom prst="rect">
              <a:avLst/>
            </a:prstGeom>
            <a:noFill/>
            <a:ln>
              <a:noFill/>
            </a:ln>
          </p:spPr>
        </p:pic>
      </p:grpSp>
      <p:grpSp>
        <p:nvGrpSpPr>
          <p:cNvPr id="4205" name="Google Shape;4205;p236"/>
          <p:cNvGrpSpPr/>
          <p:nvPr/>
        </p:nvGrpSpPr>
        <p:grpSpPr>
          <a:xfrm>
            <a:off x="1310831" y="2552127"/>
            <a:ext cx="950734" cy="3524646"/>
            <a:chOff x="1473209" y="2221123"/>
            <a:chExt cx="950734" cy="3941375"/>
          </a:xfrm>
        </p:grpSpPr>
        <p:sp>
          <p:nvSpPr>
            <p:cNvPr id="4206" name="Google Shape;4206;p236"/>
            <p:cNvSpPr/>
            <p:nvPr/>
          </p:nvSpPr>
          <p:spPr>
            <a:xfrm>
              <a:off x="1514065" y="2221123"/>
              <a:ext cx="885324" cy="3941375"/>
            </a:xfrm>
            <a:prstGeom prst="roundRect">
              <a:avLst>
                <a:gd fmla="val 16667" name="adj"/>
              </a:avLst>
            </a:prstGeom>
            <a:solidFill>
              <a:srgbClr val="E9F2FC"/>
            </a:solidFill>
            <a:ln cap="flat" cmpd="sng" w="19050">
              <a:solidFill>
                <a:srgbClr val="193EB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a:p>
              <a:pPr indent="0" lvl="0" marL="0" marR="0" rtl="0" algn="ctr">
                <a:spcBef>
                  <a:spcPts val="0"/>
                </a:spcBef>
                <a:spcAft>
                  <a:spcPts val="0"/>
                </a:spcAft>
                <a:buNone/>
              </a:pPr>
              <a:r>
                <a:t/>
              </a:r>
              <a:endParaRPr b="1" sz="1800">
                <a:solidFill>
                  <a:srgbClr val="008FE3"/>
                </a:solidFill>
                <a:latin typeface="Arial"/>
                <a:ea typeface="Arial"/>
                <a:cs typeface="Arial"/>
                <a:sym typeface="Arial"/>
              </a:endParaRPr>
            </a:p>
          </p:txBody>
        </p:sp>
        <p:sp>
          <p:nvSpPr>
            <p:cNvPr id="4207" name="Google Shape;4207;p236"/>
            <p:cNvSpPr txBox="1"/>
            <p:nvPr/>
          </p:nvSpPr>
          <p:spPr>
            <a:xfrm>
              <a:off x="1473209" y="2362036"/>
              <a:ext cx="950734" cy="54438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BA2A16"/>
                  </a:solidFill>
                  <a:latin typeface="Arial"/>
                  <a:ea typeface="Arial"/>
                  <a:cs typeface="Arial"/>
                  <a:sym typeface="Arial"/>
                </a:rPr>
                <a:t> </a:t>
              </a:r>
              <a:r>
                <a:rPr lang="en-US" sz="1200">
                  <a:solidFill>
                    <a:srgbClr val="193EB0"/>
                  </a:solidFill>
                  <a:latin typeface="Arial"/>
                  <a:ea typeface="Arial"/>
                  <a:cs typeface="Arial"/>
                  <a:sym typeface="Arial"/>
                </a:rPr>
                <a:t>Nguồn </a:t>
              </a:r>
              <a:endParaRPr/>
            </a:p>
            <a:p>
              <a:pPr indent="0" lvl="0" marL="0" marR="0" rtl="0" algn="ctr">
                <a:spcBef>
                  <a:spcPts val="0"/>
                </a:spcBef>
                <a:spcAft>
                  <a:spcPts val="0"/>
                </a:spcAft>
                <a:buNone/>
              </a:pPr>
              <a:r>
                <a:rPr lang="en-US" sz="1200">
                  <a:solidFill>
                    <a:srgbClr val="193EB0"/>
                  </a:solidFill>
                  <a:latin typeface="Arial"/>
                  <a:ea typeface="Arial"/>
                  <a:cs typeface="Arial"/>
                  <a:sym typeface="Arial"/>
                </a:rPr>
                <a:t>dữ liệu</a:t>
              </a:r>
              <a:endParaRPr sz="1200">
                <a:solidFill>
                  <a:srgbClr val="193EB0"/>
                </a:solidFill>
                <a:latin typeface="Arial"/>
                <a:ea typeface="Arial"/>
                <a:cs typeface="Arial"/>
                <a:sym typeface="Arial"/>
              </a:endParaRPr>
            </a:p>
          </p:txBody>
        </p:sp>
        <p:grpSp>
          <p:nvGrpSpPr>
            <p:cNvPr id="4208" name="Google Shape;4208;p236"/>
            <p:cNvGrpSpPr/>
            <p:nvPr/>
          </p:nvGrpSpPr>
          <p:grpSpPr>
            <a:xfrm>
              <a:off x="1567939" y="3066345"/>
              <a:ext cx="772872" cy="2893961"/>
              <a:chOff x="1567939" y="3066345"/>
              <a:chExt cx="772872" cy="2893961"/>
            </a:xfrm>
          </p:grpSpPr>
          <p:grpSp>
            <p:nvGrpSpPr>
              <p:cNvPr id="4209" name="Google Shape;4209;p236"/>
              <p:cNvGrpSpPr/>
              <p:nvPr/>
            </p:nvGrpSpPr>
            <p:grpSpPr>
              <a:xfrm>
                <a:off x="1592101" y="3567322"/>
                <a:ext cx="712950" cy="357011"/>
                <a:chOff x="1592100" y="3554622"/>
                <a:chExt cx="737869" cy="357011"/>
              </a:xfrm>
            </p:grpSpPr>
            <p:sp>
              <p:nvSpPr>
                <p:cNvPr id="4210" name="Google Shape;4210;p236"/>
                <p:cNvSpPr/>
                <p:nvPr/>
              </p:nvSpPr>
              <p:spPr>
                <a:xfrm>
                  <a:off x="1592100" y="3795476"/>
                  <a:ext cx="737869" cy="116157"/>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CẢM BIẾN ÁP SUẤT</a:t>
                  </a:r>
                  <a:endParaRPr/>
                </a:p>
              </p:txBody>
            </p:sp>
            <p:pic>
              <p:nvPicPr>
                <p:cNvPr id="4211" name="Google Shape;4211;p236"/>
                <p:cNvPicPr preferRelativeResize="0"/>
                <p:nvPr/>
              </p:nvPicPr>
              <p:blipFill rotWithShape="1">
                <a:blip r:embed="rId8">
                  <a:alphaModFix/>
                </a:blip>
                <a:srcRect b="0" l="0" r="0" t="0"/>
                <a:stretch/>
              </p:blipFill>
              <p:spPr>
                <a:xfrm>
                  <a:off x="1866546" y="3554622"/>
                  <a:ext cx="188976" cy="228600"/>
                </a:xfrm>
                <a:prstGeom prst="rect">
                  <a:avLst/>
                </a:prstGeom>
                <a:noFill/>
                <a:ln>
                  <a:noFill/>
                </a:ln>
              </p:spPr>
            </p:pic>
          </p:grpSp>
          <p:grpSp>
            <p:nvGrpSpPr>
              <p:cNvPr id="4212" name="Google Shape;4212;p236"/>
              <p:cNvGrpSpPr/>
              <p:nvPr/>
            </p:nvGrpSpPr>
            <p:grpSpPr>
              <a:xfrm>
                <a:off x="1615094" y="4982269"/>
                <a:ext cx="687271" cy="406152"/>
                <a:chOff x="1613850" y="4829869"/>
                <a:chExt cx="711292" cy="406152"/>
              </a:xfrm>
            </p:grpSpPr>
            <p:sp>
              <p:nvSpPr>
                <p:cNvPr id="4213" name="Google Shape;4213;p236"/>
                <p:cNvSpPr/>
                <p:nvPr/>
              </p:nvSpPr>
              <p:spPr>
                <a:xfrm>
                  <a:off x="1613850" y="5112121"/>
                  <a:ext cx="711292" cy="123900"/>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BỘ CẢM BIẾN VỊ TRÍ</a:t>
                  </a:r>
                  <a:endParaRPr/>
                </a:p>
              </p:txBody>
            </p:sp>
            <p:pic>
              <p:nvPicPr>
                <p:cNvPr id="4214" name="Google Shape;4214;p236"/>
                <p:cNvPicPr preferRelativeResize="0"/>
                <p:nvPr/>
              </p:nvPicPr>
              <p:blipFill rotWithShape="1">
                <a:blip r:embed="rId9">
                  <a:alphaModFix/>
                </a:blip>
                <a:srcRect b="0" l="0" r="0" t="0"/>
                <a:stretch/>
              </p:blipFill>
              <p:spPr>
                <a:xfrm>
                  <a:off x="1805586" y="4829869"/>
                  <a:ext cx="310897" cy="295657"/>
                </a:xfrm>
                <a:prstGeom prst="rect">
                  <a:avLst/>
                </a:prstGeom>
                <a:noFill/>
                <a:ln>
                  <a:noFill/>
                </a:ln>
              </p:spPr>
            </p:pic>
          </p:grpSp>
          <p:sp>
            <p:nvSpPr>
              <p:cNvPr id="4215" name="Google Shape;4215;p236"/>
              <p:cNvSpPr/>
              <p:nvPr/>
            </p:nvSpPr>
            <p:spPr>
              <a:xfrm>
                <a:off x="1650679" y="5844150"/>
                <a:ext cx="599749" cy="116156"/>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ĐỘNG CƠ</a:t>
                </a:r>
                <a:endParaRPr sz="600">
                  <a:solidFill>
                    <a:srgbClr val="193EB0"/>
                  </a:solidFill>
                  <a:latin typeface="Arial"/>
                  <a:ea typeface="Arial"/>
                  <a:cs typeface="Arial"/>
                  <a:sym typeface="Arial"/>
                </a:endParaRPr>
              </a:p>
            </p:txBody>
          </p:sp>
          <p:grpSp>
            <p:nvGrpSpPr>
              <p:cNvPr id="4216" name="Google Shape;4216;p236"/>
              <p:cNvGrpSpPr/>
              <p:nvPr/>
            </p:nvGrpSpPr>
            <p:grpSpPr>
              <a:xfrm>
                <a:off x="1592101" y="4033326"/>
                <a:ext cx="748710" cy="435935"/>
                <a:chOff x="1590053" y="3950776"/>
                <a:chExt cx="774878" cy="435935"/>
              </a:xfrm>
            </p:grpSpPr>
            <p:sp>
              <p:nvSpPr>
                <p:cNvPr id="4217" name="Google Shape;4217;p236"/>
                <p:cNvSpPr/>
                <p:nvPr/>
              </p:nvSpPr>
              <p:spPr>
                <a:xfrm>
                  <a:off x="1590053" y="4262811"/>
                  <a:ext cx="774878" cy="123900"/>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MÁY ĐO LƯU LƯỢNG</a:t>
                  </a:r>
                  <a:endParaRPr sz="600">
                    <a:solidFill>
                      <a:srgbClr val="193EB0"/>
                    </a:solidFill>
                    <a:latin typeface="Arial"/>
                    <a:ea typeface="Arial"/>
                    <a:cs typeface="Arial"/>
                    <a:sym typeface="Arial"/>
                  </a:endParaRPr>
                </a:p>
              </p:txBody>
            </p:sp>
            <p:pic>
              <p:nvPicPr>
                <p:cNvPr id="4218" name="Google Shape;4218;p236"/>
                <p:cNvPicPr preferRelativeResize="0"/>
                <p:nvPr/>
              </p:nvPicPr>
              <p:blipFill rotWithShape="1">
                <a:blip r:embed="rId10">
                  <a:alphaModFix/>
                </a:blip>
                <a:srcRect b="0" l="0" r="0" t="0"/>
                <a:stretch/>
              </p:blipFill>
              <p:spPr>
                <a:xfrm>
                  <a:off x="1822350" y="3950776"/>
                  <a:ext cx="277369" cy="265177"/>
                </a:xfrm>
                <a:prstGeom prst="rect">
                  <a:avLst/>
                </a:prstGeom>
                <a:noFill/>
                <a:ln>
                  <a:noFill/>
                </a:ln>
              </p:spPr>
            </p:pic>
          </p:grpSp>
          <p:grpSp>
            <p:nvGrpSpPr>
              <p:cNvPr id="4219" name="Google Shape;4219;p236"/>
              <p:cNvGrpSpPr/>
              <p:nvPr/>
            </p:nvGrpSpPr>
            <p:grpSpPr>
              <a:xfrm>
                <a:off x="1601587" y="4592102"/>
                <a:ext cx="736363" cy="261401"/>
                <a:chOff x="1599871" y="4490502"/>
                <a:chExt cx="762100" cy="261401"/>
              </a:xfrm>
            </p:grpSpPr>
            <p:sp>
              <p:nvSpPr>
                <p:cNvPr id="4220" name="Google Shape;4220;p236"/>
                <p:cNvSpPr/>
                <p:nvPr/>
              </p:nvSpPr>
              <p:spPr>
                <a:xfrm>
                  <a:off x="1599871" y="4628003"/>
                  <a:ext cx="762100" cy="123900"/>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CẢM BIẾN CỦA PROX</a:t>
                  </a:r>
                  <a:endParaRPr/>
                </a:p>
              </p:txBody>
            </p:sp>
            <p:pic>
              <p:nvPicPr>
                <p:cNvPr id="4221" name="Google Shape;4221;p236"/>
                <p:cNvPicPr preferRelativeResize="0"/>
                <p:nvPr/>
              </p:nvPicPr>
              <p:blipFill rotWithShape="1">
                <a:blip r:embed="rId11">
                  <a:alphaModFix/>
                </a:blip>
                <a:srcRect b="0" l="0" r="0" t="0"/>
                <a:stretch/>
              </p:blipFill>
              <p:spPr>
                <a:xfrm>
                  <a:off x="1811682" y="4490502"/>
                  <a:ext cx="298705" cy="121920"/>
                </a:xfrm>
                <a:prstGeom prst="rect">
                  <a:avLst/>
                </a:prstGeom>
                <a:noFill/>
                <a:ln>
                  <a:noFill/>
                </a:ln>
              </p:spPr>
            </p:pic>
          </p:grpSp>
          <p:sp>
            <p:nvSpPr>
              <p:cNvPr id="4222" name="Google Shape;4222;p236"/>
              <p:cNvSpPr/>
              <p:nvPr/>
            </p:nvSpPr>
            <p:spPr>
              <a:xfrm>
                <a:off x="1567939" y="3375316"/>
                <a:ext cx="748710" cy="123900"/>
              </a:xfrm>
              <a:prstGeom prst="rect">
                <a:avLst/>
              </a:prstGeom>
              <a:noFill/>
              <a:ln>
                <a:noFill/>
              </a:ln>
            </p:spPr>
            <p:txBody>
              <a:bodyPr anchorCtr="1" anchor="ctr" bIns="0" lIns="0" spcFirstLastPara="1" rIns="0" wrap="square" tIns="0">
                <a:spAutoFit/>
              </a:bodyPr>
              <a:lstStyle/>
              <a:p>
                <a:pPr indent="0" lvl="0" marL="0" marR="0" rtl="0" algn="l">
                  <a:lnSpc>
                    <a:spcPct val="120000"/>
                  </a:lnSpc>
                  <a:spcBef>
                    <a:spcPts val="0"/>
                  </a:spcBef>
                  <a:spcAft>
                    <a:spcPts val="0"/>
                  </a:spcAft>
                  <a:buNone/>
                </a:pPr>
                <a:r>
                  <a:rPr lang="en-US" sz="600">
                    <a:solidFill>
                      <a:srgbClr val="193EB0"/>
                    </a:solidFill>
                    <a:latin typeface="Arial"/>
                    <a:ea typeface="Arial"/>
                    <a:cs typeface="Arial"/>
                    <a:sym typeface="Arial"/>
                  </a:rPr>
                  <a:t>CẢM BIẾN NHIỆT ĐỘ</a:t>
                </a:r>
                <a:endParaRPr/>
              </a:p>
            </p:txBody>
          </p:sp>
          <p:pic>
            <p:nvPicPr>
              <p:cNvPr id="4223" name="Google Shape;4223;p236"/>
              <p:cNvPicPr preferRelativeResize="0"/>
              <p:nvPr/>
            </p:nvPicPr>
            <p:blipFill rotWithShape="1">
              <a:blip r:embed="rId12">
                <a:alphaModFix/>
              </a:blip>
              <a:srcRect b="0" l="0" r="0" t="0"/>
              <a:stretch/>
            </p:blipFill>
            <p:spPr>
              <a:xfrm>
                <a:off x="1798279" y="5527903"/>
                <a:ext cx="326137" cy="271273"/>
              </a:xfrm>
              <a:prstGeom prst="rect">
                <a:avLst/>
              </a:prstGeom>
              <a:noFill/>
              <a:ln>
                <a:noFill/>
              </a:ln>
            </p:spPr>
          </p:pic>
          <p:pic>
            <p:nvPicPr>
              <p:cNvPr id="4224" name="Google Shape;4224;p236"/>
              <p:cNvPicPr preferRelativeResize="0"/>
              <p:nvPr/>
            </p:nvPicPr>
            <p:blipFill rotWithShape="1">
              <a:blip r:embed="rId13">
                <a:alphaModFix/>
              </a:blip>
              <a:srcRect b="0" l="0" r="0" t="0"/>
              <a:stretch/>
            </p:blipFill>
            <p:spPr>
              <a:xfrm>
                <a:off x="1899665" y="3066345"/>
                <a:ext cx="140208" cy="268225"/>
              </a:xfrm>
              <a:prstGeom prst="rect">
                <a:avLst/>
              </a:prstGeom>
              <a:noFill/>
              <a:ln>
                <a:noFill/>
              </a:ln>
            </p:spPr>
          </p:pic>
        </p:grpSp>
      </p:grpSp>
      <p:grpSp>
        <p:nvGrpSpPr>
          <p:cNvPr id="4225" name="Google Shape;4225;p236"/>
          <p:cNvGrpSpPr/>
          <p:nvPr/>
        </p:nvGrpSpPr>
        <p:grpSpPr>
          <a:xfrm>
            <a:off x="2237011" y="3399654"/>
            <a:ext cx="5128022" cy="5233"/>
            <a:chOff x="2399389" y="3207795"/>
            <a:chExt cx="5128022" cy="5233"/>
          </a:xfrm>
        </p:grpSpPr>
        <p:cxnSp>
          <p:nvCxnSpPr>
            <p:cNvPr id="4226" name="Google Shape;4226;p236"/>
            <p:cNvCxnSpPr/>
            <p:nvPr/>
          </p:nvCxnSpPr>
          <p:spPr>
            <a:xfrm flipH="1" rot="10800000">
              <a:off x="4490173" y="3207795"/>
              <a:ext cx="813493" cy="5233"/>
            </a:xfrm>
            <a:prstGeom prst="straightConnector1">
              <a:avLst/>
            </a:prstGeom>
            <a:noFill/>
            <a:ln cap="flat" cmpd="sng" w="38100">
              <a:solidFill>
                <a:srgbClr val="193EB0"/>
              </a:solidFill>
              <a:prstDash val="solid"/>
              <a:miter lim="800000"/>
              <a:headEnd len="sm" w="sm" type="none"/>
              <a:tailEnd len="med" w="med" type="triangle"/>
            </a:ln>
          </p:spPr>
        </p:cxnSp>
        <p:cxnSp>
          <p:nvCxnSpPr>
            <p:cNvPr id="4227" name="Google Shape;4227;p236"/>
            <p:cNvCxnSpPr/>
            <p:nvPr/>
          </p:nvCxnSpPr>
          <p:spPr>
            <a:xfrm>
              <a:off x="6713918" y="3207795"/>
              <a:ext cx="813493" cy="0"/>
            </a:xfrm>
            <a:prstGeom prst="straightConnector1">
              <a:avLst/>
            </a:prstGeom>
            <a:noFill/>
            <a:ln cap="flat" cmpd="sng" w="38100">
              <a:solidFill>
                <a:srgbClr val="193EB0"/>
              </a:solidFill>
              <a:prstDash val="solid"/>
              <a:miter lim="800000"/>
              <a:headEnd len="sm" w="sm" type="none"/>
              <a:tailEnd len="med" w="med" type="triangle"/>
            </a:ln>
          </p:spPr>
        </p:cxnSp>
        <p:cxnSp>
          <p:nvCxnSpPr>
            <p:cNvPr id="4228" name="Google Shape;4228;p236"/>
            <p:cNvCxnSpPr/>
            <p:nvPr/>
          </p:nvCxnSpPr>
          <p:spPr>
            <a:xfrm>
              <a:off x="2399389" y="3207795"/>
              <a:ext cx="515261" cy="0"/>
            </a:xfrm>
            <a:prstGeom prst="straightConnector1">
              <a:avLst/>
            </a:prstGeom>
            <a:noFill/>
            <a:ln cap="flat" cmpd="sng" w="38100">
              <a:solidFill>
                <a:srgbClr val="193EB0"/>
              </a:solidFill>
              <a:prstDash val="solid"/>
              <a:miter lim="800000"/>
              <a:headEnd len="sm" w="sm" type="none"/>
              <a:tailEnd len="med" w="med" type="triangle"/>
            </a:ln>
          </p:spPr>
        </p:cxnSp>
      </p:grpSp>
      <p:pic>
        <p:nvPicPr>
          <p:cNvPr id="4229" name="Google Shape;4229;p236"/>
          <p:cNvPicPr preferRelativeResize="0"/>
          <p:nvPr/>
        </p:nvPicPr>
        <p:blipFill rotWithShape="1">
          <a:blip r:embed="rId14">
            <a:alphaModFix/>
          </a:blip>
          <a:srcRect b="31553" l="0" r="0" t="29670"/>
          <a:stretch/>
        </p:blipFill>
        <p:spPr>
          <a:xfrm>
            <a:off x="7438908" y="3241393"/>
            <a:ext cx="1201824" cy="466042"/>
          </a:xfrm>
          <a:prstGeom prst="rect">
            <a:avLst/>
          </a:prstGeom>
          <a:noFill/>
          <a:ln>
            <a:noFill/>
          </a:ln>
        </p:spPr>
      </p:pic>
      <p:pic>
        <p:nvPicPr>
          <p:cNvPr id="4230" name="Google Shape;4230;p236"/>
          <p:cNvPicPr preferRelativeResize="0"/>
          <p:nvPr/>
        </p:nvPicPr>
        <p:blipFill rotWithShape="1">
          <a:blip r:embed="rId15">
            <a:alphaModFix/>
          </a:blip>
          <a:srcRect b="0" l="0" r="0" t="0"/>
          <a:stretch/>
        </p:blipFill>
        <p:spPr>
          <a:xfrm>
            <a:off x="5481499" y="4571414"/>
            <a:ext cx="793683" cy="714315"/>
          </a:xfrm>
          <a:prstGeom prst="rect">
            <a:avLst/>
          </a:prstGeom>
          <a:noFill/>
          <a:ln>
            <a:noFill/>
          </a:ln>
        </p:spPr>
      </p:pic>
    </p:spTree>
  </p:cSld>
  <p:clrMapOvr>
    <a:masterClrMapping/>
  </p:clrMapOvr>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5" name="Shape 4235"/>
        <p:cNvGrpSpPr/>
        <p:nvPr/>
      </p:nvGrpSpPr>
      <p:grpSpPr>
        <a:xfrm>
          <a:off x="0" y="0"/>
          <a:ext cx="0" cy="0"/>
          <a:chOff x="0" y="0"/>
          <a:chExt cx="0" cy="0"/>
        </a:xfrm>
      </p:grpSpPr>
      <p:sp>
        <p:nvSpPr>
          <p:cNvPr id="4236" name="Google Shape;4236;p23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237" name="Google Shape;4237;p23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Kiến trúc Lambda có khả năng chịu lỗi</a:t>
            </a:r>
            <a:endParaRPr/>
          </a:p>
        </p:txBody>
      </p:sp>
      <p:sp>
        <p:nvSpPr>
          <p:cNvPr id="4238" name="Google Shape;4238;p23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239" name="Google Shape;4239;p23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Khả năng chịu lỗi của con người và máy móc</a:t>
            </a:r>
            <a:endParaRPr/>
          </a:p>
          <a:p>
            <a:pPr indent="-177800" lvl="0" marL="177800" rtl="0" algn="l">
              <a:lnSpc>
                <a:spcPct val="128571"/>
              </a:lnSpc>
              <a:spcBef>
                <a:spcPts val="1000"/>
              </a:spcBef>
              <a:spcAft>
                <a:spcPts val="0"/>
              </a:spcAft>
              <a:buClr>
                <a:srgbClr val="262626"/>
              </a:buClr>
              <a:buSzPts val="1400"/>
              <a:buFont typeface="Arial"/>
              <a:buChar char="•"/>
            </a:pPr>
            <a:r>
              <a:rPr lang="en-US"/>
              <a:t>Lỗi chu kỳ phát triển</a:t>
            </a:r>
            <a:endParaRPr/>
          </a:p>
          <a:p>
            <a:pPr indent="-182563" lvl="1" marL="360363" rtl="0" algn="l">
              <a:lnSpc>
                <a:spcPct val="138461"/>
              </a:lnSpc>
              <a:spcBef>
                <a:spcPts val="200"/>
              </a:spcBef>
              <a:spcAft>
                <a:spcPts val="0"/>
              </a:spcAft>
              <a:buClr>
                <a:srgbClr val="262626"/>
              </a:buClr>
              <a:buSzPts val="1040"/>
              <a:buChar char="•"/>
            </a:pPr>
            <a:r>
              <a:rPr lang="en-US"/>
              <a:t>Lỗi mã hóa và phát triển</a:t>
            </a:r>
            <a:endParaRPr/>
          </a:p>
          <a:p>
            <a:pPr indent="-182563" lvl="1" marL="360363" rtl="0" algn="l">
              <a:lnSpc>
                <a:spcPct val="138461"/>
              </a:lnSpc>
              <a:spcBef>
                <a:spcPts val="200"/>
              </a:spcBef>
              <a:spcAft>
                <a:spcPts val="0"/>
              </a:spcAft>
              <a:buClr>
                <a:srgbClr val="262626"/>
              </a:buClr>
              <a:buSzPts val="1040"/>
              <a:buChar char="•"/>
            </a:pPr>
            <a:r>
              <a:rPr lang="en-US"/>
              <a:t>Sửa lỗi và chạy lại các truy vấn tính toán trước lớp hàng loạt</a:t>
            </a:r>
            <a:endParaRPr/>
          </a:p>
          <a:p>
            <a:pPr indent="-177800" lvl="0" marL="177800" rtl="0" algn="l">
              <a:lnSpc>
                <a:spcPct val="128571"/>
              </a:lnSpc>
              <a:spcBef>
                <a:spcPts val="1000"/>
              </a:spcBef>
              <a:spcAft>
                <a:spcPts val="0"/>
              </a:spcAft>
              <a:buClr>
                <a:srgbClr val="262626"/>
              </a:buClr>
              <a:buSzPts val="1400"/>
              <a:buFont typeface="Arial"/>
              <a:buChar char="•"/>
            </a:pPr>
            <a:r>
              <a:rPr lang="en-US"/>
              <a:t>Lỗi nhập dữ liệu con người</a:t>
            </a:r>
            <a:endParaRPr/>
          </a:p>
          <a:p>
            <a:pPr indent="-182563" lvl="1" marL="360363" rtl="0" algn="l">
              <a:lnSpc>
                <a:spcPct val="138461"/>
              </a:lnSpc>
              <a:spcBef>
                <a:spcPts val="200"/>
              </a:spcBef>
              <a:spcAft>
                <a:spcPts val="0"/>
              </a:spcAft>
              <a:buClr>
                <a:srgbClr val="262626"/>
              </a:buClr>
              <a:buSzPts val="1040"/>
              <a:buChar char="•"/>
            </a:pPr>
            <a:r>
              <a:rPr lang="en-US"/>
              <a:t>Xóa dữ liệu xấu và tính toán lại các truy vấn trước</a:t>
            </a:r>
            <a:endParaRPr/>
          </a:p>
          <a:p>
            <a:pPr indent="-177800" lvl="0" marL="177800" rtl="0" algn="l">
              <a:lnSpc>
                <a:spcPct val="128571"/>
              </a:lnSpc>
              <a:spcBef>
                <a:spcPts val="1000"/>
              </a:spcBef>
              <a:spcAft>
                <a:spcPts val="0"/>
              </a:spcAft>
              <a:buClr>
                <a:srgbClr val="262626"/>
              </a:buClr>
              <a:buSzPts val="1400"/>
              <a:buFont typeface="Arial"/>
              <a:buChar char="•"/>
            </a:pPr>
            <a:r>
              <a:rPr lang="en-US"/>
              <a:t>Hadoop HDFS và YARN/MapReduce có khả năng chịu lỗi tích hợp</a:t>
            </a:r>
            <a:endParaRPr/>
          </a:p>
          <a:p>
            <a:pPr indent="-182563" lvl="1" marL="360363" rtl="0" algn="l">
              <a:lnSpc>
                <a:spcPct val="138461"/>
              </a:lnSpc>
              <a:spcBef>
                <a:spcPts val="200"/>
              </a:spcBef>
              <a:spcAft>
                <a:spcPts val="0"/>
              </a:spcAft>
              <a:buClr>
                <a:srgbClr val="262626"/>
              </a:buClr>
              <a:buSzPts val="1040"/>
              <a:buChar char="•"/>
            </a:pPr>
            <a:r>
              <a:rPr lang="en-US"/>
              <a:t>HDFS ngăn ngừa mất dữ liệu không mong muốn</a:t>
            </a:r>
            <a:endParaRPr/>
          </a:p>
          <a:p>
            <a:pPr indent="-182563" lvl="1" marL="360363" rtl="0" algn="l">
              <a:lnSpc>
                <a:spcPct val="138461"/>
              </a:lnSpc>
              <a:spcBef>
                <a:spcPts val="200"/>
              </a:spcBef>
              <a:spcAft>
                <a:spcPts val="0"/>
              </a:spcAft>
              <a:buClr>
                <a:srgbClr val="262626"/>
              </a:buClr>
              <a:buSzPts val="1040"/>
              <a:buChar char="•"/>
            </a:pPr>
            <a:r>
              <a:rPr lang="en-US"/>
              <a:t>YARN tính toán lại các công việc khi cần thiết</a:t>
            </a:r>
            <a:endParaRPr/>
          </a:p>
          <a:p>
            <a:pPr indent="-116523" lvl="1" marL="360363" rtl="0" algn="l">
              <a:lnSpc>
                <a:spcPct val="138461"/>
              </a:lnSpc>
              <a:spcBef>
                <a:spcPts val="200"/>
              </a:spcBef>
              <a:spcAft>
                <a:spcPts val="0"/>
              </a:spcAft>
              <a:buClr>
                <a:srgbClr val="262626"/>
              </a:buClr>
              <a:buSzPts val="1040"/>
              <a:buNone/>
            </a:pPr>
            <a:r>
              <a:t/>
            </a:r>
            <a:endParaRPr/>
          </a:p>
        </p:txBody>
      </p:sp>
    </p:spTree>
  </p:cSld>
  <p:clrMapOvr>
    <a:masterClrMapping/>
  </p:clrMapOvr>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4" name="Shape 4244"/>
        <p:cNvGrpSpPr/>
        <p:nvPr/>
      </p:nvGrpSpPr>
      <p:grpSpPr>
        <a:xfrm>
          <a:off x="0" y="0"/>
          <a:ext cx="0" cy="0"/>
          <a:chOff x="0" y="0"/>
          <a:chExt cx="0" cy="0"/>
        </a:xfrm>
      </p:grpSpPr>
      <p:sp>
        <p:nvSpPr>
          <p:cNvPr id="4245" name="Google Shape;4245;p23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246" name="Google Shape;4246;p23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bước kiến trúc Lambda (1/5)</a:t>
            </a:r>
            <a:endParaRPr/>
          </a:p>
        </p:txBody>
      </p:sp>
      <p:sp>
        <p:nvSpPr>
          <p:cNvPr id="4247" name="Google Shape;4247;p23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248" name="Google Shape;4248;p23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1. Tất cả </a:t>
            </a:r>
            <a:r>
              <a:rPr b="1" lang="en-US"/>
              <a:t>dữ liệu</a:t>
            </a:r>
            <a:r>
              <a:rPr lang="en-US"/>
              <a:t> vào hệ thống đều được gửi đến cả lớp lô và lớp tốc độ để xử lý</a:t>
            </a:r>
            <a:endParaRPr/>
          </a:p>
        </p:txBody>
      </p:sp>
      <p:grpSp>
        <p:nvGrpSpPr>
          <p:cNvPr id="4249" name="Google Shape;4249;p238"/>
          <p:cNvGrpSpPr/>
          <p:nvPr/>
        </p:nvGrpSpPr>
        <p:grpSpPr>
          <a:xfrm>
            <a:off x="1652220" y="2931980"/>
            <a:ext cx="6120180" cy="3214716"/>
            <a:chOff x="1652220" y="2817680"/>
            <a:chExt cx="6120180" cy="3214716"/>
          </a:xfrm>
        </p:grpSpPr>
        <p:sp>
          <p:nvSpPr>
            <p:cNvPr id="4250" name="Google Shape;4250;p238"/>
            <p:cNvSpPr/>
            <p:nvPr/>
          </p:nvSpPr>
          <p:spPr>
            <a:xfrm>
              <a:off x="2935025" y="2817680"/>
              <a:ext cx="1746250"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hàng loạt</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251" name="Google Shape;4251;p238"/>
            <p:cNvSpPr/>
            <p:nvPr/>
          </p:nvSpPr>
          <p:spPr>
            <a:xfrm>
              <a:off x="3282370" y="3507424"/>
              <a:ext cx="1051560" cy="643336"/>
            </a:xfrm>
            <a:prstGeom prst="can">
              <a:avLst>
                <a:gd fmla="val 15418"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bộ dữ liệu master</a:t>
              </a:r>
              <a:endParaRPr sz="1200">
                <a:solidFill>
                  <a:srgbClr val="193EB0"/>
                </a:solidFill>
                <a:latin typeface="Arial"/>
                <a:ea typeface="Arial"/>
                <a:cs typeface="Arial"/>
                <a:sym typeface="Arial"/>
              </a:endParaRPr>
            </a:p>
          </p:txBody>
        </p:sp>
        <p:sp>
          <p:nvSpPr>
            <p:cNvPr id="4252" name="Google Shape;4252;p238"/>
            <p:cNvSpPr/>
            <p:nvPr/>
          </p:nvSpPr>
          <p:spPr>
            <a:xfrm>
              <a:off x="4870113" y="2824112"/>
              <a:ext cx="1576538"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phục vụ</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253" name="Google Shape;4253;p238"/>
            <p:cNvSpPr/>
            <p:nvPr/>
          </p:nvSpPr>
          <p:spPr>
            <a:xfrm>
              <a:off x="5140881" y="3382338"/>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254" name="Google Shape;4254;p238"/>
            <p:cNvSpPr/>
            <p:nvPr/>
          </p:nvSpPr>
          <p:spPr>
            <a:xfrm>
              <a:off x="5140881" y="3954756"/>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255" name="Google Shape;4255;p238"/>
            <p:cNvSpPr/>
            <p:nvPr/>
          </p:nvSpPr>
          <p:spPr>
            <a:xfrm>
              <a:off x="2935025" y="4751682"/>
              <a:ext cx="3511626" cy="1280714"/>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tốc độ</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p:txBody>
        </p:sp>
        <p:grpSp>
          <p:nvGrpSpPr>
            <p:cNvPr id="4256" name="Google Shape;4256;p238"/>
            <p:cNvGrpSpPr/>
            <p:nvPr/>
          </p:nvGrpSpPr>
          <p:grpSpPr>
            <a:xfrm>
              <a:off x="3382455" y="5241538"/>
              <a:ext cx="2704247" cy="361950"/>
              <a:chOff x="6282840" y="5274593"/>
              <a:chExt cx="2206257" cy="361950"/>
            </a:xfrm>
          </p:grpSpPr>
          <p:sp>
            <p:nvSpPr>
              <p:cNvPr id="4257" name="Google Shape;4257;p238"/>
              <p:cNvSpPr/>
              <p:nvPr/>
            </p:nvSpPr>
            <p:spPr>
              <a:xfrm>
                <a:off x="6282840"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sp>
            <p:nvSpPr>
              <p:cNvPr id="4258" name="Google Shape;4258;p238"/>
              <p:cNvSpPr/>
              <p:nvPr/>
            </p:nvSpPr>
            <p:spPr>
              <a:xfrm>
                <a:off x="7457865"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grpSp>
        <p:sp>
          <p:nvSpPr>
            <p:cNvPr id="4259" name="Google Shape;4259;p238"/>
            <p:cNvSpPr/>
            <p:nvPr/>
          </p:nvSpPr>
          <p:spPr>
            <a:xfrm>
              <a:off x="1652220" y="4242499"/>
              <a:ext cx="856248" cy="790126"/>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Dữ liệu mới</a:t>
              </a:r>
              <a:endParaRPr sz="1200">
                <a:solidFill>
                  <a:srgbClr val="193EB0"/>
                </a:solidFill>
                <a:latin typeface="Arial"/>
                <a:ea typeface="Arial"/>
                <a:cs typeface="Arial"/>
                <a:sym typeface="Arial"/>
              </a:endParaRPr>
            </a:p>
          </p:txBody>
        </p:sp>
        <p:sp>
          <p:nvSpPr>
            <p:cNvPr id="4260" name="Google Shape;4260;p238"/>
            <p:cNvSpPr/>
            <p:nvPr/>
          </p:nvSpPr>
          <p:spPr>
            <a:xfrm>
              <a:off x="6843636" y="3881239"/>
              <a:ext cx="928764" cy="352101"/>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261" name="Google Shape;4261;p238"/>
            <p:cNvSpPr/>
            <p:nvPr/>
          </p:nvSpPr>
          <p:spPr>
            <a:xfrm>
              <a:off x="6843636" y="4902713"/>
              <a:ext cx="928764" cy="338825"/>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262" name="Google Shape;4262;p238"/>
            <p:cNvSpPr/>
            <p:nvPr/>
          </p:nvSpPr>
          <p:spPr>
            <a:xfrm>
              <a:off x="1919496" y="396774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sz="1100">
                <a:solidFill>
                  <a:schemeClr val="lt1"/>
                </a:solidFill>
                <a:latin typeface="Arial"/>
                <a:ea typeface="Arial"/>
                <a:cs typeface="Arial"/>
                <a:sym typeface="Arial"/>
              </a:endParaRPr>
            </a:p>
          </p:txBody>
        </p:sp>
        <p:sp>
          <p:nvSpPr>
            <p:cNvPr id="4263" name="Google Shape;4263;p238"/>
            <p:cNvSpPr/>
            <p:nvPr/>
          </p:nvSpPr>
          <p:spPr>
            <a:xfrm>
              <a:off x="3669442" y="3232417"/>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sz="1100">
                <a:solidFill>
                  <a:schemeClr val="lt1"/>
                </a:solidFill>
                <a:latin typeface="Arial"/>
                <a:ea typeface="Arial"/>
                <a:cs typeface="Arial"/>
                <a:sym typeface="Arial"/>
              </a:endParaRPr>
            </a:p>
          </p:txBody>
        </p:sp>
        <p:sp>
          <p:nvSpPr>
            <p:cNvPr id="4264" name="Google Shape;4264;p238"/>
            <p:cNvSpPr/>
            <p:nvPr/>
          </p:nvSpPr>
          <p:spPr>
            <a:xfrm>
              <a:off x="4991193" y="318007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sz="1100">
                <a:solidFill>
                  <a:schemeClr val="lt1"/>
                </a:solidFill>
                <a:latin typeface="Arial"/>
                <a:ea typeface="Arial"/>
                <a:cs typeface="Arial"/>
                <a:sym typeface="Arial"/>
              </a:endParaRPr>
            </a:p>
          </p:txBody>
        </p:sp>
        <p:sp>
          <p:nvSpPr>
            <p:cNvPr id="4265" name="Google Shape;4265;p238"/>
            <p:cNvSpPr/>
            <p:nvPr/>
          </p:nvSpPr>
          <p:spPr>
            <a:xfrm>
              <a:off x="3206206" y="503262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sz="1100">
                <a:solidFill>
                  <a:schemeClr val="lt1"/>
                </a:solidFill>
                <a:latin typeface="Arial"/>
                <a:ea typeface="Arial"/>
                <a:cs typeface="Arial"/>
                <a:sym typeface="Arial"/>
              </a:endParaRPr>
            </a:p>
          </p:txBody>
        </p:sp>
        <p:sp>
          <p:nvSpPr>
            <p:cNvPr id="4266" name="Google Shape;4266;p238"/>
            <p:cNvSpPr/>
            <p:nvPr/>
          </p:nvSpPr>
          <p:spPr>
            <a:xfrm>
              <a:off x="7152621" y="440446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sz="1100">
                <a:solidFill>
                  <a:schemeClr val="lt1"/>
                </a:solidFill>
                <a:latin typeface="Arial"/>
                <a:ea typeface="Arial"/>
                <a:cs typeface="Arial"/>
                <a:sym typeface="Arial"/>
              </a:endParaRPr>
            </a:p>
          </p:txBody>
        </p:sp>
        <p:sp>
          <p:nvSpPr>
            <p:cNvPr id="4267" name="Google Shape;4267;p238"/>
            <p:cNvSpPr/>
            <p:nvPr/>
          </p:nvSpPr>
          <p:spPr>
            <a:xfrm>
              <a:off x="4519353" y="3660556"/>
              <a:ext cx="566389" cy="265237"/>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268" name="Google Shape;4268;p238"/>
            <p:cNvSpPr/>
            <p:nvPr/>
          </p:nvSpPr>
          <p:spPr>
            <a:xfrm rot="-2326209">
              <a:off x="2389002" y="3932397"/>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269" name="Google Shape;4269;p238"/>
            <p:cNvSpPr/>
            <p:nvPr/>
          </p:nvSpPr>
          <p:spPr>
            <a:xfrm rot="2700000">
              <a:off x="2368300" y="5097700"/>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270" name="Google Shape;4270;p238"/>
            <p:cNvGrpSpPr/>
            <p:nvPr/>
          </p:nvGrpSpPr>
          <p:grpSpPr>
            <a:xfrm>
              <a:off x="4014336" y="3563313"/>
              <a:ext cx="2829300" cy="1859200"/>
              <a:chOff x="4014336" y="3563313"/>
              <a:chExt cx="2829300" cy="1859200"/>
            </a:xfrm>
          </p:grpSpPr>
          <p:cxnSp>
            <p:nvCxnSpPr>
              <p:cNvPr id="4271" name="Google Shape;4271;p238"/>
              <p:cNvCxnSpPr>
                <a:stCxn id="4253" idx="3"/>
                <a:endCxn id="4260" idx="1"/>
              </p:cNvCxnSpPr>
              <p:nvPr/>
            </p:nvCxnSpPr>
            <p:spPr>
              <a:xfrm>
                <a:off x="6172113" y="3563313"/>
                <a:ext cx="671400" cy="494100"/>
              </a:xfrm>
              <a:prstGeom prst="straightConnector1">
                <a:avLst/>
              </a:prstGeom>
              <a:noFill/>
              <a:ln cap="flat" cmpd="sng" w="19050">
                <a:solidFill>
                  <a:srgbClr val="193EB0"/>
                </a:solidFill>
                <a:prstDash val="dot"/>
                <a:miter lim="800000"/>
                <a:headEnd len="sm" w="sm" type="none"/>
                <a:tailEnd len="sm" w="sm" type="none"/>
              </a:ln>
            </p:spPr>
          </p:cxnSp>
          <p:cxnSp>
            <p:nvCxnSpPr>
              <p:cNvPr id="4272" name="Google Shape;4272;p238"/>
              <p:cNvCxnSpPr>
                <a:stCxn id="4254" idx="3"/>
                <a:endCxn id="4260" idx="1"/>
              </p:cNvCxnSpPr>
              <p:nvPr/>
            </p:nvCxnSpPr>
            <p:spPr>
              <a:xfrm flipH="1" rot="10800000">
                <a:off x="6172113" y="4057431"/>
                <a:ext cx="671400" cy="78300"/>
              </a:xfrm>
              <a:prstGeom prst="straightConnector1">
                <a:avLst/>
              </a:prstGeom>
              <a:noFill/>
              <a:ln cap="flat" cmpd="sng" w="19050">
                <a:solidFill>
                  <a:srgbClr val="193EB0"/>
                </a:solidFill>
                <a:prstDash val="dot"/>
                <a:miter lim="800000"/>
                <a:headEnd len="sm" w="sm" type="none"/>
                <a:tailEnd len="sm" w="sm" type="none"/>
              </a:ln>
            </p:spPr>
          </p:cxnSp>
          <p:cxnSp>
            <p:nvCxnSpPr>
              <p:cNvPr id="4273" name="Google Shape;4273;p238"/>
              <p:cNvCxnSpPr>
                <a:stCxn id="4254" idx="2"/>
                <a:endCxn id="4261" idx="1"/>
              </p:cNvCxnSpPr>
              <p:nvPr/>
            </p:nvCxnSpPr>
            <p:spPr>
              <a:xfrm>
                <a:off x="5656497" y="4316706"/>
                <a:ext cx="1187100" cy="755400"/>
              </a:xfrm>
              <a:prstGeom prst="straightConnector1">
                <a:avLst/>
              </a:prstGeom>
              <a:noFill/>
              <a:ln cap="flat" cmpd="sng" w="19050">
                <a:solidFill>
                  <a:srgbClr val="193EB0"/>
                </a:solidFill>
                <a:prstDash val="dot"/>
                <a:miter lim="800000"/>
                <a:headEnd len="sm" w="sm" type="none"/>
                <a:tailEnd len="sm" w="sm" type="none"/>
              </a:ln>
            </p:spPr>
          </p:cxnSp>
          <p:cxnSp>
            <p:nvCxnSpPr>
              <p:cNvPr id="4274" name="Google Shape;4274;p238"/>
              <p:cNvCxnSpPr>
                <a:stCxn id="4260" idx="1"/>
                <a:endCxn id="4257" idx="0"/>
              </p:cNvCxnSpPr>
              <p:nvPr/>
            </p:nvCxnSpPr>
            <p:spPr>
              <a:xfrm flipH="1">
                <a:off x="4014336" y="4057290"/>
                <a:ext cx="2829300" cy="1184100"/>
              </a:xfrm>
              <a:prstGeom prst="straightConnector1">
                <a:avLst/>
              </a:prstGeom>
              <a:noFill/>
              <a:ln cap="flat" cmpd="sng" w="19050">
                <a:solidFill>
                  <a:srgbClr val="193EB0"/>
                </a:solidFill>
                <a:prstDash val="dot"/>
                <a:miter lim="800000"/>
                <a:headEnd len="sm" w="sm" type="none"/>
                <a:tailEnd len="sm" w="sm" type="none"/>
              </a:ln>
            </p:spPr>
          </p:cxnSp>
          <p:cxnSp>
            <p:nvCxnSpPr>
              <p:cNvPr id="4275" name="Google Shape;4275;p238"/>
              <p:cNvCxnSpPr>
                <a:stCxn id="4258" idx="3"/>
                <a:endCxn id="4261" idx="1"/>
              </p:cNvCxnSpPr>
              <p:nvPr/>
            </p:nvCxnSpPr>
            <p:spPr>
              <a:xfrm flipH="1" rot="10800000">
                <a:off x="6086702" y="5072113"/>
                <a:ext cx="756900" cy="350400"/>
              </a:xfrm>
              <a:prstGeom prst="straightConnector1">
                <a:avLst/>
              </a:prstGeom>
              <a:noFill/>
              <a:ln cap="flat" cmpd="sng" w="19050">
                <a:solidFill>
                  <a:srgbClr val="193EB0"/>
                </a:solidFill>
                <a:prstDash val="dot"/>
                <a:miter lim="800000"/>
                <a:headEnd len="sm" w="sm" type="none"/>
                <a:tailEnd len="sm" w="sm" type="none"/>
              </a:ln>
            </p:spPr>
          </p:cxnSp>
        </p:grpSp>
      </p:grpSp>
    </p:spTree>
  </p:cSld>
  <p:clrMapOvr>
    <a:masterClrMapping/>
  </p:clrMapOvr>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0" name="Shape 4280"/>
        <p:cNvGrpSpPr/>
        <p:nvPr/>
      </p:nvGrpSpPr>
      <p:grpSpPr>
        <a:xfrm>
          <a:off x="0" y="0"/>
          <a:ext cx="0" cy="0"/>
          <a:chOff x="0" y="0"/>
          <a:chExt cx="0" cy="0"/>
        </a:xfrm>
      </p:grpSpPr>
      <p:sp>
        <p:nvSpPr>
          <p:cNvPr id="4281" name="Google Shape;4281;p23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282" name="Google Shape;4282;p23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bước kiến trúc Lambda (2/5)</a:t>
            </a:r>
            <a:endParaRPr/>
          </a:p>
        </p:txBody>
      </p:sp>
      <p:sp>
        <p:nvSpPr>
          <p:cNvPr id="4283" name="Google Shape;4283;p2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284" name="Google Shape;4284;p23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2. </a:t>
            </a:r>
            <a:r>
              <a:rPr b="1" lang="en-US"/>
              <a:t>Lớp hàng loạt</a:t>
            </a:r>
            <a:r>
              <a:rPr lang="en-US"/>
              <a:t> có hai chức năng: (i) quản lý tập dữ liệu chính (một tập hợp dữ liệu thô không thể thay đổi, chỉ nối thêm) và (ii) để tính toán trước các chế độ xem lô</a:t>
            </a:r>
            <a:endParaRPr/>
          </a:p>
        </p:txBody>
      </p:sp>
      <p:grpSp>
        <p:nvGrpSpPr>
          <p:cNvPr id="4285" name="Google Shape;4285;p239"/>
          <p:cNvGrpSpPr/>
          <p:nvPr/>
        </p:nvGrpSpPr>
        <p:grpSpPr>
          <a:xfrm>
            <a:off x="1652220" y="2931980"/>
            <a:ext cx="6120180" cy="3214716"/>
            <a:chOff x="1652220" y="2817680"/>
            <a:chExt cx="6120180" cy="3214716"/>
          </a:xfrm>
        </p:grpSpPr>
        <p:sp>
          <p:nvSpPr>
            <p:cNvPr id="4286" name="Google Shape;4286;p239"/>
            <p:cNvSpPr/>
            <p:nvPr/>
          </p:nvSpPr>
          <p:spPr>
            <a:xfrm>
              <a:off x="2935025" y="2817680"/>
              <a:ext cx="1746250"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hàng loạt</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287" name="Google Shape;4287;p239"/>
            <p:cNvSpPr/>
            <p:nvPr/>
          </p:nvSpPr>
          <p:spPr>
            <a:xfrm>
              <a:off x="3282370" y="3507424"/>
              <a:ext cx="1051560" cy="643336"/>
            </a:xfrm>
            <a:prstGeom prst="can">
              <a:avLst>
                <a:gd fmla="val 15418"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bộ dữ liệu master</a:t>
              </a:r>
              <a:endParaRPr sz="1200">
                <a:solidFill>
                  <a:srgbClr val="193EB0"/>
                </a:solidFill>
                <a:latin typeface="Arial"/>
                <a:ea typeface="Arial"/>
                <a:cs typeface="Arial"/>
                <a:sym typeface="Arial"/>
              </a:endParaRPr>
            </a:p>
          </p:txBody>
        </p:sp>
        <p:sp>
          <p:nvSpPr>
            <p:cNvPr id="4288" name="Google Shape;4288;p239"/>
            <p:cNvSpPr/>
            <p:nvPr/>
          </p:nvSpPr>
          <p:spPr>
            <a:xfrm>
              <a:off x="4870113" y="2824112"/>
              <a:ext cx="1576538"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phục vụ</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289" name="Google Shape;4289;p239"/>
            <p:cNvSpPr/>
            <p:nvPr/>
          </p:nvSpPr>
          <p:spPr>
            <a:xfrm>
              <a:off x="5140881" y="3382338"/>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290" name="Google Shape;4290;p239"/>
            <p:cNvSpPr/>
            <p:nvPr/>
          </p:nvSpPr>
          <p:spPr>
            <a:xfrm>
              <a:off x="5140881" y="3954756"/>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291" name="Google Shape;4291;p239"/>
            <p:cNvSpPr/>
            <p:nvPr/>
          </p:nvSpPr>
          <p:spPr>
            <a:xfrm>
              <a:off x="2935025" y="4751682"/>
              <a:ext cx="3511626" cy="1280714"/>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tốc độ</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p:txBody>
        </p:sp>
        <p:grpSp>
          <p:nvGrpSpPr>
            <p:cNvPr id="4292" name="Google Shape;4292;p239"/>
            <p:cNvGrpSpPr/>
            <p:nvPr/>
          </p:nvGrpSpPr>
          <p:grpSpPr>
            <a:xfrm>
              <a:off x="3382455" y="5241538"/>
              <a:ext cx="2704247" cy="361950"/>
              <a:chOff x="6282840" y="5274593"/>
              <a:chExt cx="2206257" cy="361950"/>
            </a:xfrm>
          </p:grpSpPr>
          <p:sp>
            <p:nvSpPr>
              <p:cNvPr id="4293" name="Google Shape;4293;p239"/>
              <p:cNvSpPr/>
              <p:nvPr/>
            </p:nvSpPr>
            <p:spPr>
              <a:xfrm>
                <a:off x="6282840"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sp>
            <p:nvSpPr>
              <p:cNvPr id="4294" name="Google Shape;4294;p239"/>
              <p:cNvSpPr/>
              <p:nvPr/>
            </p:nvSpPr>
            <p:spPr>
              <a:xfrm>
                <a:off x="7457865"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grpSp>
        <p:sp>
          <p:nvSpPr>
            <p:cNvPr id="4295" name="Google Shape;4295;p239"/>
            <p:cNvSpPr/>
            <p:nvPr/>
          </p:nvSpPr>
          <p:spPr>
            <a:xfrm>
              <a:off x="1652220" y="4242499"/>
              <a:ext cx="856248" cy="790126"/>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Dữ liệu mới</a:t>
              </a:r>
              <a:endParaRPr sz="1200">
                <a:solidFill>
                  <a:srgbClr val="193EB0"/>
                </a:solidFill>
                <a:latin typeface="Arial"/>
                <a:ea typeface="Arial"/>
                <a:cs typeface="Arial"/>
                <a:sym typeface="Arial"/>
              </a:endParaRPr>
            </a:p>
          </p:txBody>
        </p:sp>
        <p:sp>
          <p:nvSpPr>
            <p:cNvPr id="4296" name="Google Shape;4296;p239"/>
            <p:cNvSpPr/>
            <p:nvPr/>
          </p:nvSpPr>
          <p:spPr>
            <a:xfrm>
              <a:off x="6843636" y="3881239"/>
              <a:ext cx="928764" cy="352101"/>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297" name="Google Shape;4297;p239"/>
            <p:cNvSpPr/>
            <p:nvPr/>
          </p:nvSpPr>
          <p:spPr>
            <a:xfrm>
              <a:off x="6843636" y="4902713"/>
              <a:ext cx="928764" cy="338825"/>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298" name="Google Shape;4298;p239"/>
            <p:cNvSpPr/>
            <p:nvPr/>
          </p:nvSpPr>
          <p:spPr>
            <a:xfrm>
              <a:off x="1919496" y="396774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sz="1100">
                <a:solidFill>
                  <a:schemeClr val="lt1"/>
                </a:solidFill>
                <a:latin typeface="Arial"/>
                <a:ea typeface="Arial"/>
                <a:cs typeface="Arial"/>
                <a:sym typeface="Arial"/>
              </a:endParaRPr>
            </a:p>
          </p:txBody>
        </p:sp>
        <p:sp>
          <p:nvSpPr>
            <p:cNvPr id="4299" name="Google Shape;4299;p239"/>
            <p:cNvSpPr/>
            <p:nvPr/>
          </p:nvSpPr>
          <p:spPr>
            <a:xfrm>
              <a:off x="3669442" y="3232417"/>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sz="1100">
                <a:solidFill>
                  <a:schemeClr val="lt1"/>
                </a:solidFill>
                <a:latin typeface="Arial"/>
                <a:ea typeface="Arial"/>
                <a:cs typeface="Arial"/>
                <a:sym typeface="Arial"/>
              </a:endParaRPr>
            </a:p>
          </p:txBody>
        </p:sp>
        <p:sp>
          <p:nvSpPr>
            <p:cNvPr id="4300" name="Google Shape;4300;p239"/>
            <p:cNvSpPr/>
            <p:nvPr/>
          </p:nvSpPr>
          <p:spPr>
            <a:xfrm>
              <a:off x="4991193" y="318007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sz="1100">
                <a:solidFill>
                  <a:schemeClr val="lt1"/>
                </a:solidFill>
                <a:latin typeface="Arial"/>
                <a:ea typeface="Arial"/>
                <a:cs typeface="Arial"/>
                <a:sym typeface="Arial"/>
              </a:endParaRPr>
            </a:p>
          </p:txBody>
        </p:sp>
        <p:sp>
          <p:nvSpPr>
            <p:cNvPr id="4301" name="Google Shape;4301;p239"/>
            <p:cNvSpPr/>
            <p:nvPr/>
          </p:nvSpPr>
          <p:spPr>
            <a:xfrm>
              <a:off x="3206206" y="503262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sz="1100">
                <a:solidFill>
                  <a:schemeClr val="lt1"/>
                </a:solidFill>
                <a:latin typeface="Arial"/>
                <a:ea typeface="Arial"/>
                <a:cs typeface="Arial"/>
                <a:sym typeface="Arial"/>
              </a:endParaRPr>
            </a:p>
          </p:txBody>
        </p:sp>
        <p:sp>
          <p:nvSpPr>
            <p:cNvPr id="4302" name="Google Shape;4302;p239"/>
            <p:cNvSpPr/>
            <p:nvPr/>
          </p:nvSpPr>
          <p:spPr>
            <a:xfrm>
              <a:off x="7152621" y="440446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sz="1100">
                <a:solidFill>
                  <a:schemeClr val="lt1"/>
                </a:solidFill>
                <a:latin typeface="Arial"/>
                <a:ea typeface="Arial"/>
                <a:cs typeface="Arial"/>
                <a:sym typeface="Arial"/>
              </a:endParaRPr>
            </a:p>
          </p:txBody>
        </p:sp>
        <p:sp>
          <p:nvSpPr>
            <p:cNvPr id="4303" name="Google Shape;4303;p239"/>
            <p:cNvSpPr/>
            <p:nvPr/>
          </p:nvSpPr>
          <p:spPr>
            <a:xfrm>
              <a:off x="4519353" y="3660556"/>
              <a:ext cx="566389" cy="265237"/>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304" name="Google Shape;4304;p239"/>
            <p:cNvSpPr/>
            <p:nvPr/>
          </p:nvSpPr>
          <p:spPr>
            <a:xfrm rot="-2326209">
              <a:off x="2389002" y="3932397"/>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305" name="Google Shape;4305;p239"/>
            <p:cNvSpPr/>
            <p:nvPr/>
          </p:nvSpPr>
          <p:spPr>
            <a:xfrm rot="2700000">
              <a:off x="2368300" y="5097700"/>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306" name="Google Shape;4306;p239"/>
            <p:cNvGrpSpPr/>
            <p:nvPr/>
          </p:nvGrpSpPr>
          <p:grpSpPr>
            <a:xfrm>
              <a:off x="4014336" y="3563313"/>
              <a:ext cx="2829300" cy="1859200"/>
              <a:chOff x="4014336" y="3563313"/>
              <a:chExt cx="2829300" cy="1859200"/>
            </a:xfrm>
          </p:grpSpPr>
          <p:cxnSp>
            <p:nvCxnSpPr>
              <p:cNvPr id="4307" name="Google Shape;4307;p239"/>
              <p:cNvCxnSpPr>
                <a:stCxn id="4289" idx="3"/>
                <a:endCxn id="4296" idx="1"/>
              </p:cNvCxnSpPr>
              <p:nvPr/>
            </p:nvCxnSpPr>
            <p:spPr>
              <a:xfrm>
                <a:off x="6172113" y="3563313"/>
                <a:ext cx="671400" cy="494100"/>
              </a:xfrm>
              <a:prstGeom prst="straightConnector1">
                <a:avLst/>
              </a:prstGeom>
              <a:noFill/>
              <a:ln cap="flat" cmpd="sng" w="19050">
                <a:solidFill>
                  <a:srgbClr val="193EB0"/>
                </a:solidFill>
                <a:prstDash val="dot"/>
                <a:miter lim="800000"/>
                <a:headEnd len="sm" w="sm" type="none"/>
                <a:tailEnd len="sm" w="sm" type="none"/>
              </a:ln>
            </p:spPr>
          </p:cxnSp>
          <p:cxnSp>
            <p:nvCxnSpPr>
              <p:cNvPr id="4308" name="Google Shape;4308;p239"/>
              <p:cNvCxnSpPr>
                <a:stCxn id="4290" idx="3"/>
                <a:endCxn id="4296" idx="1"/>
              </p:cNvCxnSpPr>
              <p:nvPr/>
            </p:nvCxnSpPr>
            <p:spPr>
              <a:xfrm flipH="1" rot="10800000">
                <a:off x="6172113" y="4057431"/>
                <a:ext cx="671400" cy="78300"/>
              </a:xfrm>
              <a:prstGeom prst="straightConnector1">
                <a:avLst/>
              </a:prstGeom>
              <a:noFill/>
              <a:ln cap="flat" cmpd="sng" w="19050">
                <a:solidFill>
                  <a:srgbClr val="193EB0"/>
                </a:solidFill>
                <a:prstDash val="dot"/>
                <a:miter lim="800000"/>
                <a:headEnd len="sm" w="sm" type="none"/>
                <a:tailEnd len="sm" w="sm" type="none"/>
              </a:ln>
            </p:spPr>
          </p:cxnSp>
          <p:cxnSp>
            <p:nvCxnSpPr>
              <p:cNvPr id="4309" name="Google Shape;4309;p239"/>
              <p:cNvCxnSpPr>
                <a:stCxn id="4290" idx="2"/>
                <a:endCxn id="4297" idx="1"/>
              </p:cNvCxnSpPr>
              <p:nvPr/>
            </p:nvCxnSpPr>
            <p:spPr>
              <a:xfrm>
                <a:off x="5656497" y="4316706"/>
                <a:ext cx="1187100" cy="755400"/>
              </a:xfrm>
              <a:prstGeom prst="straightConnector1">
                <a:avLst/>
              </a:prstGeom>
              <a:noFill/>
              <a:ln cap="flat" cmpd="sng" w="19050">
                <a:solidFill>
                  <a:srgbClr val="193EB0"/>
                </a:solidFill>
                <a:prstDash val="dot"/>
                <a:miter lim="800000"/>
                <a:headEnd len="sm" w="sm" type="none"/>
                <a:tailEnd len="sm" w="sm" type="none"/>
              </a:ln>
            </p:spPr>
          </p:cxnSp>
          <p:cxnSp>
            <p:nvCxnSpPr>
              <p:cNvPr id="4310" name="Google Shape;4310;p239"/>
              <p:cNvCxnSpPr>
                <a:stCxn id="4296" idx="1"/>
                <a:endCxn id="4293" idx="0"/>
              </p:cNvCxnSpPr>
              <p:nvPr/>
            </p:nvCxnSpPr>
            <p:spPr>
              <a:xfrm flipH="1">
                <a:off x="4014336" y="4057290"/>
                <a:ext cx="2829300" cy="1184100"/>
              </a:xfrm>
              <a:prstGeom prst="straightConnector1">
                <a:avLst/>
              </a:prstGeom>
              <a:noFill/>
              <a:ln cap="flat" cmpd="sng" w="19050">
                <a:solidFill>
                  <a:srgbClr val="193EB0"/>
                </a:solidFill>
                <a:prstDash val="dot"/>
                <a:miter lim="800000"/>
                <a:headEnd len="sm" w="sm" type="none"/>
                <a:tailEnd len="sm" w="sm" type="none"/>
              </a:ln>
            </p:spPr>
          </p:cxnSp>
          <p:cxnSp>
            <p:nvCxnSpPr>
              <p:cNvPr id="4311" name="Google Shape;4311;p239"/>
              <p:cNvCxnSpPr>
                <a:stCxn id="4294" idx="3"/>
                <a:endCxn id="4297" idx="1"/>
              </p:cNvCxnSpPr>
              <p:nvPr/>
            </p:nvCxnSpPr>
            <p:spPr>
              <a:xfrm flipH="1" rot="10800000">
                <a:off x="6086702" y="5072113"/>
                <a:ext cx="756900" cy="350400"/>
              </a:xfrm>
              <a:prstGeom prst="straightConnector1">
                <a:avLst/>
              </a:prstGeom>
              <a:noFill/>
              <a:ln cap="flat" cmpd="sng" w="19050">
                <a:solidFill>
                  <a:srgbClr val="193EB0"/>
                </a:solidFill>
                <a:prstDash val="dot"/>
                <a:miter lim="800000"/>
                <a:headEnd len="sm" w="sm" type="none"/>
                <a:tailEnd len="sm" w="sm"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2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578" name="Google Shape;578;p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Khóa DBMS (3/4) – Khóa chính (PK)</a:t>
            </a:r>
            <a:endParaRPr/>
          </a:p>
        </p:txBody>
      </p:sp>
      <p:sp>
        <p:nvSpPr>
          <p:cNvPr id="579" name="Google Shape;579;p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80" name="Google Shape;580;p2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Khóa chính là khóa chọn một trong các khóa ứng cử viên để đại diện cho nó.</a:t>
            </a:r>
            <a:endParaRPr/>
          </a:p>
          <a:p>
            <a:pPr indent="-177800" lvl="0" marL="177800" rtl="0" algn="l">
              <a:lnSpc>
                <a:spcPct val="128571"/>
              </a:lnSpc>
              <a:spcBef>
                <a:spcPts val="1000"/>
              </a:spcBef>
              <a:spcAft>
                <a:spcPts val="0"/>
              </a:spcAft>
              <a:buClr>
                <a:srgbClr val="262626"/>
              </a:buClr>
              <a:buSzPts val="1400"/>
              <a:buFont typeface="Arial"/>
              <a:buChar char="•"/>
            </a:pPr>
            <a:r>
              <a:rPr lang="en-US"/>
              <a:t>Cân nhắc khi chọn khóa chính</a:t>
            </a:r>
            <a:endParaRPr/>
          </a:p>
          <a:p>
            <a:pPr indent="-182563" lvl="1" marL="360363" rtl="0" algn="l">
              <a:lnSpc>
                <a:spcPct val="138461"/>
              </a:lnSpc>
              <a:spcBef>
                <a:spcPts val="200"/>
              </a:spcBef>
              <a:spcAft>
                <a:spcPts val="0"/>
              </a:spcAft>
              <a:buClr>
                <a:srgbClr val="262626"/>
              </a:buClr>
              <a:buSzPts val="1040"/>
              <a:buChar char="•"/>
            </a:pPr>
            <a:r>
              <a:rPr lang="en-US"/>
              <a:t>Nó phải có một giá trị duy nhất xác định bộ trong quan hệ.</a:t>
            </a:r>
            <a:endParaRPr/>
          </a:p>
          <a:p>
            <a:pPr indent="-182563" lvl="1" marL="360363" rtl="0" algn="l">
              <a:lnSpc>
                <a:spcPct val="138461"/>
              </a:lnSpc>
              <a:spcBef>
                <a:spcPts val="200"/>
              </a:spcBef>
              <a:spcAft>
                <a:spcPts val="0"/>
              </a:spcAft>
              <a:buClr>
                <a:srgbClr val="262626"/>
              </a:buClr>
              <a:buSzPts val="1040"/>
              <a:buChar char="•"/>
            </a:pPr>
            <a:r>
              <a:rPr lang="en-US"/>
              <a:t>Giá trị NULL không được phép.</a:t>
            </a:r>
            <a:endParaRPr/>
          </a:p>
          <a:p>
            <a:pPr indent="-182563" lvl="1" marL="360363" rtl="0" algn="l">
              <a:lnSpc>
                <a:spcPct val="138461"/>
              </a:lnSpc>
              <a:spcBef>
                <a:spcPts val="200"/>
              </a:spcBef>
              <a:spcAft>
                <a:spcPts val="0"/>
              </a:spcAft>
              <a:buClr>
                <a:srgbClr val="262626"/>
              </a:buClr>
              <a:buSzPts val="1040"/>
              <a:buChar char="•"/>
            </a:pPr>
            <a:r>
              <a:rPr lang="en-US"/>
              <a:t>Giá trị khóa không nên thay đổi.</a:t>
            </a:r>
            <a:endParaRPr/>
          </a:p>
          <a:p>
            <a:pPr indent="-182563" lvl="1" marL="360363" rtl="0" algn="l">
              <a:lnSpc>
                <a:spcPct val="138461"/>
              </a:lnSpc>
              <a:spcBef>
                <a:spcPts val="200"/>
              </a:spcBef>
              <a:spcAft>
                <a:spcPts val="0"/>
              </a:spcAft>
              <a:buClr>
                <a:srgbClr val="262626"/>
              </a:buClr>
              <a:buSzPts val="1040"/>
              <a:buChar char="•"/>
            </a:pPr>
            <a:r>
              <a:rPr lang="en-US"/>
              <a:t>Nó nên có càng ít thuộc tính càng tốt.</a:t>
            </a:r>
            <a:endParaRPr/>
          </a:p>
          <a:p>
            <a:pPr indent="-182563" lvl="1" marL="360363" rtl="0" algn="l">
              <a:lnSpc>
                <a:spcPct val="138461"/>
              </a:lnSpc>
              <a:spcBef>
                <a:spcPts val="200"/>
              </a:spcBef>
              <a:spcAft>
                <a:spcPts val="0"/>
              </a:spcAft>
              <a:buClr>
                <a:srgbClr val="262626"/>
              </a:buClr>
              <a:buSzPts val="1040"/>
              <a:buChar char="•"/>
            </a:pPr>
            <a:r>
              <a:rPr lang="en-US"/>
              <a:t>Sẽ không có vấn đề gì trong việc sử dụng khóa trong tương lai.</a:t>
            </a:r>
            <a:endParaRPr/>
          </a:p>
        </p:txBody>
      </p:sp>
    </p:spTree>
  </p:cSld>
  <p:clrMapOvr>
    <a:masterClrMapping/>
  </p:clrMapOvr>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6" name="Shape 4316"/>
        <p:cNvGrpSpPr/>
        <p:nvPr/>
      </p:nvGrpSpPr>
      <p:grpSpPr>
        <a:xfrm>
          <a:off x="0" y="0"/>
          <a:ext cx="0" cy="0"/>
          <a:chOff x="0" y="0"/>
          <a:chExt cx="0" cy="0"/>
        </a:xfrm>
      </p:grpSpPr>
      <p:sp>
        <p:nvSpPr>
          <p:cNvPr id="4317" name="Google Shape;4317;p24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318" name="Google Shape;4318;p24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bước kiến trúc Lambda (3/5)</a:t>
            </a:r>
            <a:endParaRPr/>
          </a:p>
        </p:txBody>
      </p:sp>
      <p:sp>
        <p:nvSpPr>
          <p:cNvPr id="4319" name="Google Shape;4319;p24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320" name="Google Shape;4320;p24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3. </a:t>
            </a:r>
            <a:r>
              <a:rPr b="1" lang="en-US"/>
              <a:t>Lớp phân phối lập chỉ mục </a:t>
            </a:r>
            <a:r>
              <a:rPr lang="en-US"/>
              <a:t>các chế độ xem hàng loạt để chúng có thể được truy vấn theo cách đặc biệt, có độ trễ thấp</a:t>
            </a:r>
            <a:endParaRPr/>
          </a:p>
        </p:txBody>
      </p:sp>
      <p:grpSp>
        <p:nvGrpSpPr>
          <p:cNvPr id="4321" name="Google Shape;4321;p240"/>
          <p:cNvGrpSpPr/>
          <p:nvPr/>
        </p:nvGrpSpPr>
        <p:grpSpPr>
          <a:xfrm>
            <a:off x="1652220" y="2931980"/>
            <a:ext cx="6120180" cy="3214716"/>
            <a:chOff x="1652220" y="2817680"/>
            <a:chExt cx="6120180" cy="3214716"/>
          </a:xfrm>
        </p:grpSpPr>
        <p:sp>
          <p:nvSpPr>
            <p:cNvPr id="4322" name="Google Shape;4322;p240"/>
            <p:cNvSpPr/>
            <p:nvPr/>
          </p:nvSpPr>
          <p:spPr>
            <a:xfrm>
              <a:off x="2935025" y="2817680"/>
              <a:ext cx="1746250"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hàng loạt</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323" name="Google Shape;4323;p240"/>
            <p:cNvSpPr/>
            <p:nvPr/>
          </p:nvSpPr>
          <p:spPr>
            <a:xfrm>
              <a:off x="3282370" y="3507424"/>
              <a:ext cx="1051560" cy="643336"/>
            </a:xfrm>
            <a:prstGeom prst="can">
              <a:avLst>
                <a:gd fmla="val 15418"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bộ dữ liệu master</a:t>
              </a:r>
              <a:endParaRPr sz="1200">
                <a:solidFill>
                  <a:srgbClr val="193EB0"/>
                </a:solidFill>
                <a:latin typeface="Arial"/>
                <a:ea typeface="Arial"/>
                <a:cs typeface="Arial"/>
                <a:sym typeface="Arial"/>
              </a:endParaRPr>
            </a:p>
          </p:txBody>
        </p:sp>
        <p:sp>
          <p:nvSpPr>
            <p:cNvPr id="4324" name="Google Shape;4324;p240"/>
            <p:cNvSpPr/>
            <p:nvPr/>
          </p:nvSpPr>
          <p:spPr>
            <a:xfrm>
              <a:off x="4870113" y="2824112"/>
              <a:ext cx="1576538"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phục vụ</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325" name="Google Shape;4325;p240"/>
            <p:cNvSpPr/>
            <p:nvPr/>
          </p:nvSpPr>
          <p:spPr>
            <a:xfrm>
              <a:off x="5140881" y="3382338"/>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326" name="Google Shape;4326;p240"/>
            <p:cNvSpPr/>
            <p:nvPr/>
          </p:nvSpPr>
          <p:spPr>
            <a:xfrm>
              <a:off x="5140881" y="3954756"/>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327" name="Google Shape;4327;p240"/>
            <p:cNvSpPr/>
            <p:nvPr/>
          </p:nvSpPr>
          <p:spPr>
            <a:xfrm>
              <a:off x="2935025" y="4751682"/>
              <a:ext cx="3511626" cy="1280714"/>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tốc độ</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p:txBody>
        </p:sp>
        <p:grpSp>
          <p:nvGrpSpPr>
            <p:cNvPr id="4328" name="Google Shape;4328;p240"/>
            <p:cNvGrpSpPr/>
            <p:nvPr/>
          </p:nvGrpSpPr>
          <p:grpSpPr>
            <a:xfrm>
              <a:off x="3382455" y="5241538"/>
              <a:ext cx="2704247" cy="361950"/>
              <a:chOff x="6282840" y="5274593"/>
              <a:chExt cx="2206257" cy="361950"/>
            </a:xfrm>
          </p:grpSpPr>
          <p:sp>
            <p:nvSpPr>
              <p:cNvPr id="4329" name="Google Shape;4329;p240"/>
              <p:cNvSpPr/>
              <p:nvPr/>
            </p:nvSpPr>
            <p:spPr>
              <a:xfrm>
                <a:off x="6282840"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sp>
            <p:nvSpPr>
              <p:cNvPr id="4330" name="Google Shape;4330;p240"/>
              <p:cNvSpPr/>
              <p:nvPr/>
            </p:nvSpPr>
            <p:spPr>
              <a:xfrm>
                <a:off x="7457865"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grpSp>
        <p:sp>
          <p:nvSpPr>
            <p:cNvPr id="4331" name="Google Shape;4331;p240"/>
            <p:cNvSpPr/>
            <p:nvPr/>
          </p:nvSpPr>
          <p:spPr>
            <a:xfrm>
              <a:off x="1652220" y="4242499"/>
              <a:ext cx="856248" cy="790126"/>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Dữ liệu mới</a:t>
              </a:r>
              <a:endParaRPr sz="1200">
                <a:solidFill>
                  <a:srgbClr val="193EB0"/>
                </a:solidFill>
                <a:latin typeface="Arial"/>
                <a:ea typeface="Arial"/>
                <a:cs typeface="Arial"/>
                <a:sym typeface="Arial"/>
              </a:endParaRPr>
            </a:p>
          </p:txBody>
        </p:sp>
        <p:sp>
          <p:nvSpPr>
            <p:cNvPr id="4332" name="Google Shape;4332;p240"/>
            <p:cNvSpPr/>
            <p:nvPr/>
          </p:nvSpPr>
          <p:spPr>
            <a:xfrm>
              <a:off x="6843636" y="3881239"/>
              <a:ext cx="928764" cy="352101"/>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333" name="Google Shape;4333;p240"/>
            <p:cNvSpPr/>
            <p:nvPr/>
          </p:nvSpPr>
          <p:spPr>
            <a:xfrm>
              <a:off x="6843636" y="4902713"/>
              <a:ext cx="928764" cy="338825"/>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334" name="Google Shape;4334;p240"/>
            <p:cNvSpPr/>
            <p:nvPr/>
          </p:nvSpPr>
          <p:spPr>
            <a:xfrm>
              <a:off x="1919496" y="396774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sz="1100">
                <a:solidFill>
                  <a:schemeClr val="lt1"/>
                </a:solidFill>
                <a:latin typeface="Arial"/>
                <a:ea typeface="Arial"/>
                <a:cs typeface="Arial"/>
                <a:sym typeface="Arial"/>
              </a:endParaRPr>
            </a:p>
          </p:txBody>
        </p:sp>
        <p:sp>
          <p:nvSpPr>
            <p:cNvPr id="4335" name="Google Shape;4335;p240"/>
            <p:cNvSpPr/>
            <p:nvPr/>
          </p:nvSpPr>
          <p:spPr>
            <a:xfrm>
              <a:off x="3669442" y="3232417"/>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sz="1100">
                <a:solidFill>
                  <a:schemeClr val="lt1"/>
                </a:solidFill>
                <a:latin typeface="Arial"/>
                <a:ea typeface="Arial"/>
                <a:cs typeface="Arial"/>
                <a:sym typeface="Arial"/>
              </a:endParaRPr>
            </a:p>
          </p:txBody>
        </p:sp>
        <p:sp>
          <p:nvSpPr>
            <p:cNvPr id="4336" name="Google Shape;4336;p240"/>
            <p:cNvSpPr/>
            <p:nvPr/>
          </p:nvSpPr>
          <p:spPr>
            <a:xfrm>
              <a:off x="4991193" y="318007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sz="1100">
                <a:solidFill>
                  <a:schemeClr val="lt1"/>
                </a:solidFill>
                <a:latin typeface="Arial"/>
                <a:ea typeface="Arial"/>
                <a:cs typeface="Arial"/>
                <a:sym typeface="Arial"/>
              </a:endParaRPr>
            </a:p>
          </p:txBody>
        </p:sp>
        <p:sp>
          <p:nvSpPr>
            <p:cNvPr id="4337" name="Google Shape;4337;p240"/>
            <p:cNvSpPr/>
            <p:nvPr/>
          </p:nvSpPr>
          <p:spPr>
            <a:xfrm>
              <a:off x="3206206" y="503262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sz="1100">
                <a:solidFill>
                  <a:schemeClr val="lt1"/>
                </a:solidFill>
                <a:latin typeface="Arial"/>
                <a:ea typeface="Arial"/>
                <a:cs typeface="Arial"/>
                <a:sym typeface="Arial"/>
              </a:endParaRPr>
            </a:p>
          </p:txBody>
        </p:sp>
        <p:sp>
          <p:nvSpPr>
            <p:cNvPr id="4338" name="Google Shape;4338;p240"/>
            <p:cNvSpPr/>
            <p:nvPr/>
          </p:nvSpPr>
          <p:spPr>
            <a:xfrm>
              <a:off x="7152621" y="440446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sz="1100">
                <a:solidFill>
                  <a:schemeClr val="lt1"/>
                </a:solidFill>
                <a:latin typeface="Arial"/>
                <a:ea typeface="Arial"/>
                <a:cs typeface="Arial"/>
                <a:sym typeface="Arial"/>
              </a:endParaRPr>
            </a:p>
          </p:txBody>
        </p:sp>
        <p:sp>
          <p:nvSpPr>
            <p:cNvPr id="4339" name="Google Shape;4339;p240"/>
            <p:cNvSpPr/>
            <p:nvPr/>
          </p:nvSpPr>
          <p:spPr>
            <a:xfrm>
              <a:off x="4519353" y="3660556"/>
              <a:ext cx="566389" cy="265237"/>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340" name="Google Shape;4340;p240"/>
            <p:cNvSpPr/>
            <p:nvPr/>
          </p:nvSpPr>
          <p:spPr>
            <a:xfrm rot="-2326209">
              <a:off x="2389002" y="3932397"/>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341" name="Google Shape;4341;p240"/>
            <p:cNvSpPr/>
            <p:nvPr/>
          </p:nvSpPr>
          <p:spPr>
            <a:xfrm rot="2700000">
              <a:off x="2368300" y="5097700"/>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342" name="Google Shape;4342;p240"/>
            <p:cNvGrpSpPr/>
            <p:nvPr/>
          </p:nvGrpSpPr>
          <p:grpSpPr>
            <a:xfrm>
              <a:off x="4014336" y="3563313"/>
              <a:ext cx="2829300" cy="1859200"/>
              <a:chOff x="4014336" y="3563313"/>
              <a:chExt cx="2829300" cy="1859200"/>
            </a:xfrm>
          </p:grpSpPr>
          <p:cxnSp>
            <p:nvCxnSpPr>
              <p:cNvPr id="4343" name="Google Shape;4343;p240"/>
              <p:cNvCxnSpPr>
                <a:stCxn id="4325" idx="3"/>
                <a:endCxn id="4332" idx="1"/>
              </p:cNvCxnSpPr>
              <p:nvPr/>
            </p:nvCxnSpPr>
            <p:spPr>
              <a:xfrm>
                <a:off x="6172113" y="3563313"/>
                <a:ext cx="671400" cy="494100"/>
              </a:xfrm>
              <a:prstGeom prst="straightConnector1">
                <a:avLst/>
              </a:prstGeom>
              <a:noFill/>
              <a:ln cap="flat" cmpd="sng" w="19050">
                <a:solidFill>
                  <a:srgbClr val="193EB0"/>
                </a:solidFill>
                <a:prstDash val="dot"/>
                <a:miter lim="800000"/>
                <a:headEnd len="sm" w="sm" type="none"/>
                <a:tailEnd len="sm" w="sm" type="none"/>
              </a:ln>
            </p:spPr>
          </p:cxnSp>
          <p:cxnSp>
            <p:nvCxnSpPr>
              <p:cNvPr id="4344" name="Google Shape;4344;p240"/>
              <p:cNvCxnSpPr>
                <a:stCxn id="4326" idx="3"/>
                <a:endCxn id="4332" idx="1"/>
              </p:cNvCxnSpPr>
              <p:nvPr/>
            </p:nvCxnSpPr>
            <p:spPr>
              <a:xfrm flipH="1" rot="10800000">
                <a:off x="6172113" y="4057431"/>
                <a:ext cx="671400" cy="78300"/>
              </a:xfrm>
              <a:prstGeom prst="straightConnector1">
                <a:avLst/>
              </a:prstGeom>
              <a:noFill/>
              <a:ln cap="flat" cmpd="sng" w="19050">
                <a:solidFill>
                  <a:srgbClr val="193EB0"/>
                </a:solidFill>
                <a:prstDash val="dot"/>
                <a:miter lim="800000"/>
                <a:headEnd len="sm" w="sm" type="none"/>
                <a:tailEnd len="sm" w="sm" type="none"/>
              </a:ln>
            </p:spPr>
          </p:cxnSp>
          <p:cxnSp>
            <p:nvCxnSpPr>
              <p:cNvPr id="4345" name="Google Shape;4345;p240"/>
              <p:cNvCxnSpPr>
                <a:stCxn id="4326" idx="2"/>
                <a:endCxn id="4333" idx="1"/>
              </p:cNvCxnSpPr>
              <p:nvPr/>
            </p:nvCxnSpPr>
            <p:spPr>
              <a:xfrm>
                <a:off x="5656497" y="4316706"/>
                <a:ext cx="1187100" cy="755400"/>
              </a:xfrm>
              <a:prstGeom prst="straightConnector1">
                <a:avLst/>
              </a:prstGeom>
              <a:noFill/>
              <a:ln cap="flat" cmpd="sng" w="19050">
                <a:solidFill>
                  <a:srgbClr val="193EB0"/>
                </a:solidFill>
                <a:prstDash val="dot"/>
                <a:miter lim="800000"/>
                <a:headEnd len="sm" w="sm" type="none"/>
                <a:tailEnd len="sm" w="sm" type="none"/>
              </a:ln>
            </p:spPr>
          </p:cxnSp>
          <p:cxnSp>
            <p:nvCxnSpPr>
              <p:cNvPr id="4346" name="Google Shape;4346;p240"/>
              <p:cNvCxnSpPr>
                <a:stCxn id="4332" idx="1"/>
                <a:endCxn id="4329" idx="0"/>
              </p:cNvCxnSpPr>
              <p:nvPr/>
            </p:nvCxnSpPr>
            <p:spPr>
              <a:xfrm flipH="1">
                <a:off x="4014336" y="4057290"/>
                <a:ext cx="2829300" cy="1184100"/>
              </a:xfrm>
              <a:prstGeom prst="straightConnector1">
                <a:avLst/>
              </a:prstGeom>
              <a:noFill/>
              <a:ln cap="flat" cmpd="sng" w="19050">
                <a:solidFill>
                  <a:srgbClr val="193EB0"/>
                </a:solidFill>
                <a:prstDash val="dot"/>
                <a:miter lim="800000"/>
                <a:headEnd len="sm" w="sm" type="none"/>
                <a:tailEnd len="sm" w="sm" type="none"/>
              </a:ln>
            </p:spPr>
          </p:cxnSp>
          <p:cxnSp>
            <p:nvCxnSpPr>
              <p:cNvPr id="4347" name="Google Shape;4347;p240"/>
              <p:cNvCxnSpPr>
                <a:stCxn id="4330" idx="3"/>
                <a:endCxn id="4333" idx="1"/>
              </p:cNvCxnSpPr>
              <p:nvPr/>
            </p:nvCxnSpPr>
            <p:spPr>
              <a:xfrm flipH="1" rot="10800000">
                <a:off x="6086702" y="5072113"/>
                <a:ext cx="756900" cy="350400"/>
              </a:xfrm>
              <a:prstGeom prst="straightConnector1">
                <a:avLst/>
              </a:prstGeom>
              <a:noFill/>
              <a:ln cap="flat" cmpd="sng" w="19050">
                <a:solidFill>
                  <a:srgbClr val="193EB0"/>
                </a:solidFill>
                <a:prstDash val="dot"/>
                <a:miter lim="800000"/>
                <a:headEnd len="sm" w="sm" type="none"/>
                <a:tailEnd len="sm" w="sm" type="none"/>
              </a:ln>
            </p:spPr>
          </p:cxnSp>
        </p:grpSp>
      </p:grpSp>
    </p:spTree>
  </p:cSld>
  <p:clrMapOvr>
    <a:masterClrMapping/>
  </p:clrMapOvr>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2" name="Shape 4352"/>
        <p:cNvGrpSpPr/>
        <p:nvPr/>
      </p:nvGrpSpPr>
      <p:grpSpPr>
        <a:xfrm>
          <a:off x="0" y="0"/>
          <a:ext cx="0" cy="0"/>
          <a:chOff x="0" y="0"/>
          <a:chExt cx="0" cy="0"/>
        </a:xfrm>
      </p:grpSpPr>
      <p:sp>
        <p:nvSpPr>
          <p:cNvPr id="4353" name="Google Shape;4353;p24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354" name="Google Shape;4354;p24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bước kiến trúc Lambda (4/5)</a:t>
            </a:r>
            <a:endParaRPr/>
          </a:p>
        </p:txBody>
      </p:sp>
      <p:sp>
        <p:nvSpPr>
          <p:cNvPr id="4355" name="Google Shape;4355;p24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356" name="Google Shape;4356;p24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4. </a:t>
            </a:r>
            <a:r>
              <a:rPr b="1" lang="en-US"/>
              <a:t>Lớp tốc độ</a:t>
            </a:r>
            <a:r>
              <a:rPr lang="en-US"/>
              <a:t> bù cho độ trễ cao của các bản cập nhật đối với lớp phân phát và chỉ xử lý dữ liệu gần đây</a:t>
            </a:r>
            <a:endParaRPr/>
          </a:p>
        </p:txBody>
      </p:sp>
      <p:grpSp>
        <p:nvGrpSpPr>
          <p:cNvPr id="4357" name="Google Shape;4357;p241"/>
          <p:cNvGrpSpPr/>
          <p:nvPr/>
        </p:nvGrpSpPr>
        <p:grpSpPr>
          <a:xfrm>
            <a:off x="1652220" y="2931980"/>
            <a:ext cx="6120180" cy="3214716"/>
            <a:chOff x="1652220" y="2817680"/>
            <a:chExt cx="6120180" cy="3214716"/>
          </a:xfrm>
        </p:grpSpPr>
        <p:sp>
          <p:nvSpPr>
            <p:cNvPr id="4358" name="Google Shape;4358;p241"/>
            <p:cNvSpPr/>
            <p:nvPr/>
          </p:nvSpPr>
          <p:spPr>
            <a:xfrm>
              <a:off x="2935025" y="2817680"/>
              <a:ext cx="1746250"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hàng loạt</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359" name="Google Shape;4359;p241"/>
            <p:cNvSpPr/>
            <p:nvPr/>
          </p:nvSpPr>
          <p:spPr>
            <a:xfrm>
              <a:off x="3282370" y="3507424"/>
              <a:ext cx="1051560" cy="643336"/>
            </a:xfrm>
            <a:prstGeom prst="can">
              <a:avLst>
                <a:gd fmla="val 15418"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bộ dữ liệu master</a:t>
              </a:r>
              <a:endParaRPr sz="1200">
                <a:solidFill>
                  <a:srgbClr val="193EB0"/>
                </a:solidFill>
                <a:latin typeface="Arial"/>
                <a:ea typeface="Arial"/>
                <a:cs typeface="Arial"/>
                <a:sym typeface="Arial"/>
              </a:endParaRPr>
            </a:p>
          </p:txBody>
        </p:sp>
        <p:sp>
          <p:nvSpPr>
            <p:cNvPr id="4360" name="Google Shape;4360;p241"/>
            <p:cNvSpPr/>
            <p:nvPr/>
          </p:nvSpPr>
          <p:spPr>
            <a:xfrm>
              <a:off x="4870113" y="2824112"/>
              <a:ext cx="1576538"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phục vụ</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361" name="Google Shape;4361;p241"/>
            <p:cNvSpPr/>
            <p:nvPr/>
          </p:nvSpPr>
          <p:spPr>
            <a:xfrm>
              <a:off x="5140881" y="3382338"/>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362" name="Google Shape;4362;p241"/>
            <p:cNvSpPr/>
            <p:nvPr/>
          </p:nvSpPr>
          <p:spPr>
            <a:xfrm>
              <a:off x="5140881" y="3954756"/>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363" name="Google Shape;4363;p241"/>
            <p:cNvSpPr/>
            <p:nvPr/>
          </p:nvSpPr>
          <p:spPr>
            <a:xfrm>
              <a:off x="2935025" y="4751682"/>
              <a:ext cx="3511626" cy="1280714"/>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tốc độ</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p:txBody>
        </p:sp>
        <p:grpSp>
          <p:nvGrpSpPr>
            <p:cNvPr id="4364" name="Google Shape;4364;p241"/>
            <p:cNvGrpSpPr/>
            <p:nvPr/>
          </p:nvGrpSpPr>
          <p:grpSpPr>
            <a:xfrm>
              <a:off x="3382455" y="5241538"/>
              <a:ext cx="2704247" cy="361950"/>
              <a:chOff x="6282840" y="5274593"/>
              <a:chExt cx="2206257" cy="361950"/>
            </a:xfrm>
          </p:grpSpPr>
          <p:sp>
            <p:nvSpPr>
              <p:cNvPr id="4365" name="Google Shape;4365;p241"/>
              <p:cNvSpPr/>
              <p:nvPr/>
            </p:nvSpPr>
            <p:spPr>
              <a:xfrm>
                <a:off x="6282840"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sp>
            <p:nvSpPr>
              <p:cNvPr id="4366" name="Google Shape;4366;p241"/>
              <p:cNvSpPr/>
              <p:nvPr/>
            </p:nvSpPr>
            <p:spPr>
              <a:xfrm>
                <a:off x="7457865"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grpSp>
        <p:sp>
          <p:nvSpPr>
            <p:cNvPr id="4367" name="Google Shape;4367;p241"/>
            <p:cNvSpPr/>
            <p:nvPr/>
          </p:nvSpPr>
          <p:spPr>
            <a:xfrm>
              <a:off x="1652220" y="4242499"/>
              <a:ext cx="856248" cy="790126"/>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Dữ liệu mới</a:t>
              </a:r>
              <a:endParaRPr sz="1200">
                <a:solidFill>
                  <a:srgbClr val="193EB0"/>
                </a:solidFill>
                <a:latin typeface="Arial"/>
                <a:ea typeface="Arial"/>
                <a:cs typeface="Arial"/>
                <a:sym typeface="Arial"/>
              </a:endParaRPr>
            </a:p>
          </p:txBody>
        </p:sp>
        <p:sp>
          <p:nvSpPr>
            <p:cNvPr id="4368" name="Google Shape;4368;p241"/>
            <p:cNvSpPr/>
            <p:nvPr/>
          </p:nvSpPr>
          <p:spPr>
            <a:xfrm>
              <a:off x="6843636" y="3881239"/>
              <a:ext cx="928764" cy="352101"/>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369" name="Google Shape;4369;p241"/>
            <p:cNvSpPr/>
            <p:nvPr/>
          </p:nvSpPr>
          <p:spPr>
            <a:xfrm>
              <a:off x="6843636" y="4902713"/>
              <a:ext cx="928764" cy="338825"/>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370" name="Google Shape;4370;p241"/>
            <p:cNvSpPr/>
            <p:nvPr/>
          </p:nvSpPr>
          <p:spPr>
            <a:xfrm>
              <a:off x="1919496" y="396774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sz="1100">
                <a:solidFill>
                  <a:schemeClr val="lt1"/>
                </a:solidFill>
                <a:latin typeface="Arial"/>
                <a:ea typeface="Arial"/>
                <a:cs typeface="Arial"/>
                <a:sym typeface="Arial"/>
              </a:endParaRPr>
            </a:p>
          </p:txBody>
        </p:sp>
        <p:sp>
          <p:nvSpPr>
            <p:cNvPr id="4371" name="Google Shape;4371;p241"/>
            <p:cNvSpPr/>
            <p:nvPr/>
          </p:nvSpPr>
          <p:spPr>
            <a:xfrm>
              <a:off x="3669442" y="3232417"/>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sz="1100">
                <a:solidFill>
                  <a:schemeClr val="lt1"/>
                </a:solidFill>
                <a:latin typeface="Arial"/>
                <a:ea typeface="Arial"/>
                <a:cs typeface="Arial"/>
                <a:sym typeface="Arial"/>
              </a:endParaRPr>
            </a:p>
          </p:txBody>
        </p:sp>
        <p:sp>
          <p:nvSpPr>
            <p:cNvPr id="4372" name="Google Shape;4372;p241"/>
            <p:cNvSpPr/>
            <p:nvPr/>
          </p:nvSpPr>
          <p:spPr>
            <a:xfrm>
              <a:off x="4991193" y="318007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sz="1100">
                <a:solidFill>
                  <a:schemeClr val="lt1"/>
                </a:solidFill>
                <a:latin typeface="Arial"/>
                <a:ea typeface="Arial"/>
                <a:cs typeface="Arial"/>
                <a:sym typeface="Arial"/>
              </a:endParaRPr>
            </a:p>
          </p:txBody>
        </p:sp>
        <p:sp>
          <p:nvSpPr>
            <p:cNvPr id="4373" name="Google Shape;4373;p241"/>
            <p:cNvSpPr/>
            <p:nvPr/>
          </p:nvSpPr>
          <p:spPr>
            <a:xfrm>
              <a:off x="3206206" y="503262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sz="1100">
                <a:solidFill>
                  <a:schemeClr val="lt1"/>
                </a:solidFill>
                <a:latin typeface="Arial"/>
                <a:ea typeface="Arial"/>
                <a:cs typeface="Arial"/>
                <a:sym typeface="Arial"/>
              </a:endParaRPr>
            </a:p>
          </p:txBody>
        </p:sp>
        <p:sp>
          <p:nvSpPr>
            <p:cNvPr id="4374" name="Google Shape;4374;p241"/>
            <p:cNvSpPr/>
            <p:nvPr/>
          </p:nvSpPr>
          <p:spPr>
            <a:xfrm>
              <a:off x="7152621" y="440446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sz="1100">
                <a:solidFill>
                  <a:schemeClr val="lt1"/>
                </a:solidFill>
                <a:latin typeface="Arial"/>
                <a:ea typeface="Arial"/>
                <a:cs typeface="Arial"/>
                <a:sym typeface="Arial"/>
              </a:endParaRPr>
            </a:p>
          </p:txBody>
        </p:sp>
        <p:sp>
          <p:nvSpPr>
            <p:cNvPr id="4375" name="Google Shape;4375;p241"/>
            <p:cNvSpPr/>
            <p:nvPr/>
          </p:nvSpPr>
          <p:spPr>
            <a:xfrm>
              <a:off x="4519353" y="3660556"/>
              <a:ext cx="566389" cy="265237"/>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376" name="Google Shape;4376;p241"/>
            <p:cNvSpPr/>
            <p:nvPr/>
          </p:nvSpPr>
          <p:spPr>
            <a:xfrm rot="-2326209">
              <a:off x="2389002" y="3932397"/>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377" name="Google Shape;4377;p241"/>
            <p:cNvSpPr/>
            <p:nvPr/>
          </p:nvSpPr>
          <p:spPr>
            <a:xfrm rot="2700000">
              <a:off x="2368300" y="5097700"/>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378" name="Google Shape;4378;p241"/>
            <p:cNvGrpSpPr/>
            <p:nvPr/>
          </p:nvGrpSpPr>
          <p:grpSpPr>
            <a:xfrm>
              <a:off x="4014336" y="3563313"/>
              <a:ext cx="2829300" cy="1859200"/>
              <a:chOff x="4014336" y="3563313"/>
              <a:chExt cx="2829300" cy="1859200"/>
            </a:xfrm>
          </p:grpSpPr>
          <p:cxnSp>
            <p:nvCxnSpPr>
              <p:cNvPr id="4379" name="Google Shape;4379;p241"/>
              <p:cNvCxnSpPr>
                <a:stCxn id="4361" idx="3"/>
                <a:endCxn id="4368" idx="1"/>
              </p:cNvCxnSpPr>
              <p:nvPr/>
            </p:nvCxnSpPr>
            <p:spPr>
              <a:xfrm>
                <a:off x="6172113" y="3563313"/>
                <a:ext cx="671400" cy="494100"/>
              </a:xfrm>
              <a:prstGeom prst="straightConnector1">
                <a:avLst/>
              </a:prstGeom>
              <a:noFill/>
              <a:ln cap="flat" cmpd="sng" w="19050">
                <a:solidFill>
                  <a:srgbClr val="193EB0"/>
                </a:solidFill>
                <a:prstDash val="dot"/>
                <a:miter lim="800000"/>
                <a:headEnd len="sm" w="sm" type="none"/>
                <a:tailEnd len="sm" w="sm" type="none"/>
              </a:ln>
            </p:spPr>
          </p:cxnSp>
          <p:cxnSp>
            <p:nvCxnSpPr>
              <p:cNvPr id="4380" name="Google Shape;4380;p241"/>
              <p:cNvCxnSpPr>
                <a:stCxn id="4362" idx="3"/>
                <a:endCxn id="4368" idx="1"/>
              </p:cNvCxnSpPr>
              <p:nvPr/>
            </p:nvCxnSpPr>
            <p:spPr>
              <a:xfrm flipH="1" rot="10800000">
                <a:off x="6172113" y="4057431"/>
                <a:ext cx="671400" cy="78300"/>
              </a:xfrm>
              <a:prstGeom prst="straightConnector1">
                <a:avLst/>
              </a:prstGeom>
              <a:noFill/>
              <a:ln cap="flat" cmpd="sng" w="19050">
                <a:solidFill>
                  <a:srgbClr val="193EB0"/>
                </a:solidFill>
                <a:prstDash val="dot"/>
                <a:miter lim="800000"/>
                <a:headEnd len="sm" w="sm" type="none"/>
                <a:tailEnd len="sm" w="sm" type="none"/>
              </a:ln>
            </p:spPr>
          </p:cxnSp>
          <p:cxnSp>
            <p:nvCxnSpPr>
              <p:cNvPr id="4381" name="Google Shape;4381;p241"/>
              <p:cNvCxnSpPr>
                <a:stCxn id="4362" idx="2"/>
                <a:endCxn id="4369" idx="1"/>
              </p:cNvCxnSpPr>
              <p:nvPr/>
            </p:nvCxnSpPr>
            <p:spPr>
              <a:xfrm>
                <a:off x="5656497" y="4316706"/>
                <a:ext cx="1187100" cy="755400"/>
              </a:xfrm>
              <a:prstGeom prst="straightConnector1">
                <a:avLst/>
              </a:prstGeom>
              <a:noFill/>
              <a:ln cap="flat" cmpd="sng" w="19050">
                <a:solidFill>
                  <a:srgbClr val="193EB0"/>
                </a:solidFill>
                <a:prstDash val="dot"/>
                <a:miter lim="800000"/>
                <a:headEnd len="sm" w="sm" type="none"/>
                <a:tailEnd len="sm" w="sm" type="none"/>
              </a:ln>
            </p:spPr>
          </p:cxnSp>
          <p:cxnSp>
            <p:nvCxnSpPr>
              <p:cNvPr id="4382" name="Google Shape;4382;p241"/>
              <p:cNvCxnSpPr>
                <a:stCxn id="4368" idx="1"/>
                <a:endCxn id="4365" idx="0"/>
              </p:cNvCxnSpPr>
              <p:nvPr/>
            </p:nvCxnSpPr>
            <p:spPr>
              <a:xfrm flipH="1">
                <a:off x="4014336" y="4057290"/>
                <a:ext cx="2829300" cy="1184100"/>
              </a:xfrm>
              <a:prstGeom prst="straightConnector1">
                <a:avLst/>
              </a:prstGeom>
              <a:noFill/>
              <a:ln cap="flat" cmpd="sng" w="19050">
                <a:solidFill>
                  <a:srgbClr val="193EB0"/>
                </a:solidFill>
                <a:prstDash val="dot"/>
                <a:miter lim="800000"/>
                <a:headEnd len="sm" w="sm" type="none"/>
                <a:tailEnd len="sm" w="sm" type="none"/>
              </a:ln>
            </p:spPr>
          </p:cxnSp>
          <p:cxnSp>
            <p:nvCxnSpPr>
              <p:cNvPr id="4383" name="Google Shape;4383;p241"/>
              <p:cNvCxnSpPr>
                <a:stCxn id="4366" idx="3"/>
                <a:endCxn id="4369" idx="1"/>
              </p:cNvCxnSpPr>
              <p:nvPr/>
            </p:nvCxnSpPr>
            <p:spPr>
              <a:xfrm flipH="1" rot="10800000">
                <a:off x="6086702" y="5072113"/>
                <a:ext cx="756900" cy="350400"/>
              </a:xfrm>
              <a:prstGeom prst="straightConnector1">
                <a:avLst/>
              </a:prstGeom>
              <a:noFill/>
              <a:ln cap="flat" cmpd="sng" w="19050">
                <a:solidFill>
                  <a:srgbClr val="193EB0"/>
                </a:solidFill>
                <a:prstDash val="dot"/>
                <a:miter lim="800000"/>
                <a:headEnd len="sm" w="sm" type="none"/>
                <a:tailEnd len="sm" w="sm" type="none"/>
              </a:ln>
            </p:spPr>
          </p:cxnSp>
        </p:grpSp>
      </p:grpSp>
    </p:spTree>
  </p:cSld>
  <p:clrMapOvr>
    <a:masterClrMapping/>
  </p:clrMapOvr>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8" name="Shape 4388"/>
        <p:cNvGrpSpPr/>
        <p:nvPr/>
      </p:nvGrpSpPr>
      <p:grpSpPr>
        <a:xfrm>
          <a:off x="0" y="0"/>
          <a:ext cx="0" cy="0"/>
          <a:chOff x="0" y="0"/>
          <a:chExt cx="0" cy="0"/>
        </a:xfrm>
      </p:grpSpPr>
      <p:sp>
        <p:nvSpPr>
          <p:cNvPr id="4389" name="Google Shape;4389;p24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4.1. Kiến trúc Lambda</a:t>
            </a:r>
            <a:endParaRPr/>
          </a:p>
        </p:txBody>
      </p:sp>
      <p:sp>
        <p:nvSpPr>
          <p:cNvPr id="4390" name="Google Shape;4390;p24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bước kiến trúc Lambda (5/5)</a:t>
            </a:r>
            <a:endParaRPr/>
          </a:p>
        </p:txBody>
      </p:sp>
      <p:sp>
        <p:nvSpPr>
          <p:cNvPr id="4391" name="Google Shape;4391;p24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392" name="Google Shape;4392;p24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5. Mọi </a:t>
            </a:r>
            <a:r>
              <a:rPr b="1" lang="en-US"/>
              <a:t>truy vấn </a:t>
            </a:r>
            <a:r>
              <a:rPr lang="en-US"/>
              <a:t>đến có thể được trả lời bằng cách hợp nhất kết quả từ chế độ xem hàng loạt và chế độ xem thời gian thực</a:t>
            </a:r>
            <a:endParaRPr/>
          </a:p>
        </p:txBody>
      </p:sp>
      <p:grpSp>
        <p:nvGrpSpPr>
          <p:cNvPr id="4393" name="Google Shape;4393;p242"/>
          <p:cNvGrpSpPr/>
          <p:nvPr/>
        </p:nvGrpSpPr>
        <p:grpSpPr>
          <a:xfrm>
            <a:off x="1652220" y="2931980"/>
            <a:ext cx="6120180" cy="3214716"/>
            <a:chOff x="1652220" y="2817680"/>
            <a:chExt cx="6120180" cy="3214716"/>
          </a:xfrm>
        </p:grpSpPr>
        <p:sp>
          <p:nvSpPr>
            <p:cNvPr id="4394" name="Google Shape;4394;p242"/>
            <p:cNvSpPr/>
            <p:nvPr/>
          </p:nvSpPr>
          <p:spPr>
            <a:xfrm>
              <a:off x="2935025" y="2817680"/>
              <a:ext cx="1746250"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hàng loạt</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395" name="Google Shape;4395;p242"/>
            <p:cNvSpPr/>
            <p:nvPr/>
          </p:nvSpPr>
          <p:spPr>
            <a:xfrm>
              <a:off x="3282370" y="3507424"/>
              <a:ext cx="1051560" cy="643336"/>
            </a:xfrm>
            <a:prstGeom prst="can">
              <a:avLst>
                <a:gd fmla="val 15418"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bộ dữ liệu master</a:t>
              </a:r>
              <a:endParaRPr sz="1200">
                <a:solidFill>
                  <a:srgbClr val="193EB0"/>
                </a:solidFill>
                <a:latin typeface="Arial"/>
                <a:ea typeface="Arial"/>
                <a:cs typeface="Arial"/>
                <a:sym typeface="Arial"/>
              </a:endParaRPr>
            </a:p>
          </p:txBody>
        </p:sp>
        <p:sp>
          <p:nvSpPr>
            <p:cNvPr id="4396" name="Google Shape;4396;p242"/>
            <p:cNvSpPr/>
            <p:nvPr/>
          </p:nvSpPr>
          <p:spPr>
            <a:xfrm>
              <a:off x="4870113" y="2824112"/>
              <a:ext cx="1576538" cy="1819882"/>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phục vụ</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a:p>
              <a:pPr indent="0" lvl="0" marL="0" marR="0" rtl="0" algn="ctr">
                <a:spcBef>
                  <a:spcPts val="0"/>
                </a:spcBef>
                <a:spcAft>
                  <a:spcPts val="0"/>
                </a:spcAft>
                <a:buNone/>
              </a:pPr>
              <a:r>
                <a:t/>
              </a:r>
              <a:endParaRPr sz="1100">
                <a:solidFill>
                  <a:srgbClr val="193EB0"/>
                </a:solidFill>
                <a:latin typeface="Arial"/>
                <a:ea typeface="Arial"/>
                <a:cs typeface="Arial"/>
                <a:sym typeface="Arial"/>
              </a:endParaRPr>
            </a:p>
          </p:txBody>
        </p:sp>
        <p:sp>
          <p:nvSpPr>
            <p:cNvPr id="4397" name="Google Shape;4397;p242"/>
            <p:cNvSpPr/>
            <p:nvPr/>
          </p:nvSpPr>
          <p:spPr>
            <a:xfrm>
              <a:off x="5140881" y="3382338"/>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398" name="Google Shape;4398;p242"/>
            <p:cNvSpPr/>
            <p:nvPr/>
          </p:nvSpPr>
          <p:spPr>
            <a:xfrm>
              <a:off x="5140881" y="3954756"/>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Batch view</a:t>
              </a:r>
              <a:endParaRPr sz="1200">
                <a:solidFill>
                  <a:srgbClr val="193EB0"/>
                </a:solidFill>
                <a:latin typeface="Arial"/>
                <a:ea typeface="Arial"/>
                <a:cs typeface="Arial"/>
                <a:sym typeface="Arial"/>
              </a:endParaRPr>
            </a:p>
          </p:txBody>
        </p:sp>
        <p:sp>
          <p:nvSpPr>
            <p:cNvPr id="4399" name="Google Shape;4399;p242"/>
            <p:cNvSpPr/>
            <p:nvPr/>
          </p:nvSpPr>
          <p:spPr>
            <a:xfrm>
              <a:off x="2935025" y="4751682"/>
              <a:ext cx="3511626" cy="1280714"/>
            </a:xfrm>
            <a:prstGeom prst="roundRect">
              <a:avLst>
                <a:gd fmla="val 6849" name="adj"/>
              </a:avLst>
            </a:prstGeom>
            <a:solidFill>
              <a:schemeClr val="lt1"/>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Lớp tốc độ</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400">
                <a:solidFill>
                  <a:srgbClr val="193EB0"/>
                </a:solidFill>
                <a:latin typeface="Arial"/>
                <a:ea typeface="Arial"/>
                <a:cs typeface="Arial"/>
                <a:sym typeface="Arial"/>
              </a:endParaRPr>
            </a:p>
            <a:p>
              <a:pPr indent="0" lvl="0" marL="0" marR="0" rtl="0" algn="l">
                <a:spcBef>
                  <a:spcPts val="0"/>
                </a:spcBef>
                <a:spcAft>
                  <a:spcPts val="0"/>
                </a:spcAft>
                <a:buNone/>
              </a:pPr>
              <a:r>
                <a:t/>
              </a:r>
              <a:endParaRPr sz="1100">
                <a:solidFill>
                  <a:srgbClr val="193EB0"/>
                </a:solidFill>
                <a:latin typeface="Arial"/>
                <a:ea typeface="Arial"/>
                <a:cs typeface="Arial"/>
                <a:sym typeface="Arial"/>
              </a:endParaRPr>
            </a:p>
          </p:txBody>
        </p:sp>
        <p:grpSp>
          <p:nvGrpSpPr>
            <p:cNvPr id="4400" name="Google Shape;4400;p242"/>
            <p:cNvGrpSpPr/>
            <p:nvPr/>
          </p:nvGrpSpPr>
          <p:grpSpPr>
            <a:xfrm>
              <a:off x="3382455" y="5241538"/>
              <a:ext cx="2704247" cy="361950"/>
              <a:chOff x="6282840" y="5274593"/>
              <a:chExt cx="2206257" cy="361950"/>
            </a:xfrm>
          </p:grpSpPr>
          <p:sp>
            <p:nvSpPr>
              <p:cNvPr id="4401" name="Google Shape;4401;p242"/>
              <p:cNvSpPr/>
              <p:nvPr/>
            </p:nvSpPr>
            <p:spPr>
              <a:xfrm>
                <a:off x="6282840"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sp>
            <p:nvSpPr>
              <p:cNvPr id="4402" name="Google Shape;4402;p242"/>
              <p:cNvSpPr/>
              <p:nvPr/>
            </p:nvSpPr>
            <p:spPr>
              <a:xfrm>
                <a:off x="7457865" y="5274593"/>
                <a:ext cx="1031232" cy="361950"/>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Real-time view</a:t>
                </a:r>
                <a:endParaRPr sz="1200">
                  <a:solidFill>
                    <a:srgbClr val="193EB0"/>
                  </a:solidFill>
                  <a:latin typeface="Arial"/>
                  <a:ea typeface="Arial"/>
                  <a:cs typeface="Arial"/>
                  <a:sym typeface="Arial"/>
                </a:endParaRPr>
              </a:p>
            </p:txBody>
          </p:sp>
        </p:grpSp>
        <p:sp>
          <p:nvSpPr>
            <p:cNvPr id="4403" name="Google Shape;4403;p242"/>
            <p:cNvSpPr/>
            <p:nvPr/>
          </p:nvSpPr>
          <p:spPr>
            <a:xfrm>
              <a:off x="1652220" y="4242499"/>
              <a:ext cx="856248" cy="790126"/>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Dữ liệu mới</a:t>
              </a:r>
              <a:endParaRPr sz="1200">
                <a:solidFill>
                  <a:srgbClr val="193EB0"/>
                </a:solidFill>
                <a:latin typeface="Arial"/>
                <a:ea typeface="Arial"/>
                <a:cs typeface="Arial"/>
                <a:sym typeface="Arial"/>
              </a:endParaRPr>
            </a:p>
          </p:txBody>
        </p:sp>
        <p:sp>
          <p:nvSpPr>
            <p:cNvPr id="4404" name="Google Shape;4404;p242"/>
            <p:cNvSpPr/>
            <p:nvPr/>
          </p:nvSpPr>
          <p:spPr>
            <a:xfrm>
              <a:off x="6843636" y="3881239"/>
              <a:ext cx="928764" cy="352101"/>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405" name="Google Shape;4405;p242"/>
            <p:cNvSpPr/>
            <p:nvPr/>
          </p:nvSpPr>
          <p:spPr>
            <a:xfrm>
              <a:off x="6843636" y="4902713"/>
              <a:ext cx="928764" cy="338825"/>
            </a:xfrm>
            <a:prstGeom prst="roundRect">
              <a:avLst>
                <a:gd fmla="val 50000"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Truy vấn</a:t>
              </a:r>
              <a:endParaRPr sz="1200">
                <a:solidFill>
                  <a:srgbClr val="193EB0"/>
                </a:solidFill>
                <a:latin typeface="Arial"/>
                <a:ea typeface="Arial"/>
                <a:cs typeface="Arial"/>
                <a:sym typeface="Arial"/>
              </a:endParaRPr>
            </a:p>
          </p:txBody>
        </p:sp>
        <p:sp>
          <p:nvSpPr>
            <p:cNvPr id="4406" name="Google Shape;4406;p242"/>
            <p:cNvSpPr/>
            <p:nvPr/>
          </p:nvSpPr>
          <p:spPr>
            <a:xfrm>
              <a:off x="1919496" y="396774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sz="1100">
                <a:solidFill>
                  <a:schemeClr val="lt1"/>
                </a:solidFill>
                <a:latin typeface="Arial"/>
                <a:ea typeface="Arial"/>
                <a:cs typeface="Arial"/>
                <a:sym typeface="Arial"/>
              </a:endParaRPr>
            </a:p>
          </p:txBody>
        </p:sp>
        <p:sp>
          <p:nvSpPr>
            <p:cNvPr id="4407" name="Google Shape;4407;p242"/>
            <p:cNvSpPr/>
            <p:nvPr/>
          </p:nvSpPr>
          <p:spPr>
            <a:xfrm>
              <a:off x="3669442" y="3232417"/>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sz="1100">
                <a:solidFill>
                  <a:schemeClr val="lt1"/>
                </a:solidFill>
                <a:latin typeface="Arial"/>
                <a:ea typeface="Arial"/>
                <a:cs typeface="Arial"/>
                <a:sym typeface="Arial"/>
              </a:endParaRPr>
            </a:p>
          </p:txBody>
        </p:sp>
        <p:sp>
          <p:nvSpPr>
            <p:cNvPr id="4408" name="Google Shape;4408;p242"/>
            <p:cNvSpPr/>
            <p:nvPr/>
          </p:nvSpPr>
          <p:spPr>
            <a:xfrm>
              <a:off x="4991193" y="318007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sz="1100">
                <a:solidFill>
                  <a:schemeClr val="lt1"/>
                </a:solidFill>
                <a:latin typeface="Arial"/>
                <a:ea typeface="Arial"/>
                <a:cs typeface="Arial"/>
                <a:sym typeface="Arial"/>
              </a:endParaRPr>
            </a:p>
          </p:txBody>
        </p:sp>
        <p:sp>
          <p:nvSpPr>
            <p:cNvPr id="4409" name="Google Shape;4409;p242"/>
            <p:cNvSpPr/>
            <p:nvPr/>
          </p:nvSpPr>
          <p:spPr>
            <a:xfrm>
              <a:off x="3206206" y="5032625"/>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sz="1100">
                <a:solidFill>
                  <a:schemeClr val="lt1"/>
                </a:solidFill>
                <a:latin typeface="Arial"/>
                <a:ea typeface="Arial"/>
                <a:cs typeface="Arial"/>
                <a:sym typeface="Arial"/>
              </a:endParaRPr>
            </a:p>
          </p:txBody>
        </p:sp>
        <p:sp>
          <p:nvSpPr>
            <p:cNvPr id="4410" name="Google Shape;4410;p242"/>
            <p:cNvSpPr/>
            <p:nvPr/>
          </p:nvSpPr>
          <p:spPr>
            <a:xfrm>
              <a:off x="7152621" y="4404466"/>
              <a:ext cx="299376" cy="317272"/>
            </a:xfrm>
            <a:prstGeom prst="roundRect">
              <a:avLst>
                <a:gd fmla="val 32547" name="adj"/>
              </a:avLst>
            </a:prstGeom>
            <a:solidFill>
              <a:srgbClr val="193EB0"/>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sz="1100">
                <a:solidFill>
                  <a:schemeClr val="lt1"/>
                </a:solidFill>
                <a:latin typeface="Arial"/>
                <a:ea typeface="Arial"/>
                <a:cs typeface="Arial"/>
                <a:sym typeface="Arial"/>
              </a:endParaRPr>
            </a:p>
          </p:txBody>
        </p:sp>
        <p:sp>
          <p:nvSpPr>
            <p:cNvPr id="4411" name="Google Shape;4411;p242"/>
            <p:cNvSpPr/>
            <p:nvPr/>
          </p:nvSpPr>
          <p:spPr>
            <a:xfrm>
              <a:off x="4519353" y="3660556"/>
              <a:ext cx="566389" cy="265237"/>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412" name="Google Shape;4412;p242"/>
            <p:cNvSpPr/>
            <p:nvPr/>
          </p:nvSpPr>
          <p:spPr>
            <a:xfrm rot="-2326209">
              <a:off x="2389002" y="3932397"/>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413" name="Google Shape;4413;p242"/>
            <p:cNvSpPr/>
            <p:nvPr/>
          </p:nvSpPr>
          <p:spPr>
            <a:xfrm rot="2700000">
              <a:off x="2368300" y="5097700"/>
              <a:ext cx="468990" cy="219626"/>
            </a:xfrm>
            <a:prstGeom prst="rightArrow">
              <a:avLst>
                <a:gd fmla="val 50000" name="adj1"/>
                <a:gd fmla="val 78422"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414" name="Google Shape;4414;p242"/>
            <p:cNvGrpSpPr/>
            <p:nvPr/>
          </p:nvGrpSpPr>
          <p:grpSpPr>
            <a:xfrm>
              <a:off x="4014336" y="3563313"/>
              <a:ext cx="2829300" cy="1859200"/>
              <a:chOff x="4014336" y="3563313"/>
              <a:chExt cx="2829300" cy="1859200"/>
            </a:xfrm>
          </p:grpSpPr>
          <p:cxnSp>
            <p:nvCxnSpPr>
              <p:cNvPr id="4415" name="Google Shape;4415;p242"/>
              <p:cNvCxnSpPr>
                <a:stCxn id="4397" idx="3"/>
                <a:endCxn id="4404" idx="1"/>
              </p:cNvCxnSpPr>
              <p:nvPr/>
            </p:nvCxnSpPr>
            <p:spPr>
              <a:xfrm>
                <a:off x="6172113" y="3563313"/>
                <a:ext cx="671400" cy="494100"/>
              </a:xfrm>
              <a:prstGeom prst="straightConnector1">
                <a:avLst/>
              </a:prstGeom>
              <a:noFill/>
              <a:ln cap="flat" cmpd="sng" w="19050">
                <a:solidFill>
                  <a:srgbClr val="193EB0"/>
                </a:solidFill>
                <a:prstDash val="dot"/>
                <a:miter lim="800000"/>
                <a:headEnd len="sm" w="sm" type="none"/>
                <a:tailEnd len="sm" w="sm" type="none"/>
              </a:ln>
            </p:spPr>
          </p:cxnSp>
          <p:cxnSp>
            <p:nvCxnSpPr>
              <p:cNvPr id="4416" name="Google Shape;4416;p242"/>
              <p:cNvCxnSpPr>
                <a:stCxn id="4398" idx="3"/>
                <a:endCxn id="4404" idx="1"/>
              </p:cNvCxnSpPr>
              <p:nvPr/>
            </p:nvCxnSpPr>
            <p:spPr>
              <a:xfrm flipH="1" rot="10800000">
                <a:off x="6172113" y="4057431"/>
                <a:ext cx="671400" cy="78300"/>
              </a:xfrm>
              <a:prstGeom prst="straightConnector1">
                <a:avLst/>
              </a:prstGeom>
              <a:noFill/>
              <a:ln cap="flat" cmpd="sng" w="19050">
                <a:solidFill>
                  <a:srgbClr val="193EB0"/>
                </a:solidFill>
                <a:prstDash val="dot"/>
                <a:miter lim="800000"/>
                <a:headEnd len="sm" w="sm" type="none"/>
                <a:tailEnd len="sm" w="sm" type="none"/>
              </a:ln>
            </p:spPr>
          </p:cxnSp>
          <p:cxnSp>
            <p:nvCxnSpPr>
              <p:cNvPr id="4417" name="Google Shape;4417;p242"/>
              <p:cNvCxnSpPr>
                <a:stCxn id="4398" idx="2"/>
                <a:endCxn id="4405" idx="1"/>
              </p:cNvCxnSpPr>
              <p:nvPr/>
            </p:nvCxnSpPr>
            <p:spPr>
              <a:xfrm>
                <a:off x="5656497" y="4316706"/>
                <a:ext cx="1187100" cy="755400"/>
              </a:xfrm>
              <a:prstGeom prst="straightConnector1">
                <a:avLst/>
              </a:prstGeom>
              <a:noFill/>
              <a:ln cap="flat" cmpd="sng" w="19050">
                <a:solidFill>
                  <a:srgbClr val="193EB0"/>
                </a:solidFill>
                <a:prstDash val="dot"/>
                <a:miter lim="800000"/>
                <a:headEnd len="sm" w="sm" type="none"/>
                <a:tailEnd len="sm" w="sm" type="none"/>
              </a:ln>
            </p:spPr>
          </p:cxnSp>
          <p:cxnSp>
            <p:nvCxnSpPr>
              <p:cNvPr id="4418" name="Google Shape;4418;p242"/>
              <p:cNvCxnSpPr>
                <a:stCxn id="4404" idx="1"/>
                <a:endCxn id="4401" idx="0"/>
              </p:cNvCxnSpPr>
              <p:nvPr/>
            </p:nvCxnSpPr>
            <p:spPr>
              <a:xfrm flipH="1">
                <a:off x="4014336" y="4057290"/>
                <a:ext cx="2829300" cy="1184100"/>
              </a:xfrm>
              <a:prstGeom prst="straightConnector1">
                <a:avLst/>
              </a:prstGeom>
              <a:noFill/>
              <a:ln cap="flat" cmpd="sng" w="19050">
                <a:solidFill>
                  <a:srgbClr val="193EB0"/>
                </a:solidFill>
                <a:prstDash val="dot"/>
                <a:miter lim="800000"/>
                <a:headEnd len="sm" w="sm" type="none"/>
                <a:tailEnd len="sm" w="sm" type="none"/>
              </a:ln>
            </p:spPr>
          </p:cxnSp>
          <p:cxnSp>
            <p:nvCxnSpPr>
              <p:cNvPr id="4419" name="Google Shape;4419;p242"/>
              <p:cNvCxnSpPr>
                <a:stCxn id="4402" idx="3"/>
                <a:endCxn id="4405" idx="1"/>
              </p:cNvCxnSpPr>
              <p:nvPr/>
            </p:nvCxnSpPr>
            <p:spPr>
              <a:xfrm flipH="1" rot="10800000">
                <a:off x="6086702" y="5072113"/>
                <a:ext cx="756900" cy="350400"/>
              </a:xfrm>
              <a:prstGeom prst="straightConnector1">
                <a:avLst/>
              </a:prstGeom>
              <a:noFill/>
              <a:ln cap="flat" cmpd="sng" w="19050">
                <a:solidFill>
                  <a:srgbClr val="193EB0"/>
                </a:solidFill>
                <a:prstDash val="dot"/>
                <a:miter lim="800000"/>
                <a:headEnd len="sm" w="sm" type="none"/>
                <a:tailEnd len="sm" w="sm" type="none"/>
              </a:ln>
            </p:spPr>
          </p:cxnSp>
        </p:grpSp>
      </p:grpSp>
    </p:spTree>
  </p:cSld>
  <p:clrMapOvr>
    <a:masterClrMapping/>
  </p:clrMapOvr>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4" name="Shape 4424"/>
        <p:cNvGrpSpPr/>
        <p:nvPr/>
      </p:nvGrpSpPr>
      <p:grpSpPr>
        <a:xfrm>
          <a:off x="0" y="0"/>
          <a:ext cx="0" cy="0"/>
          <a:chOff x="0" y="0"/>
          <a:chExt cx="0" cy="0"/>
        </a:xfrm>
      </p:grpSpPr>
      <p:sp>
        <p:nvSpPr>
          <p:cNvPr id="4425" name="Google Shape;4425;p243"/>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200"/>
              <a:buNone/>
            </a:pPr>
            <a:r>
              <a:rPr lang="en-US" sz="3200"/>
              <a:t>Kiến trúc phân tích truyền dữ liệu</a:t>
            </a:r>
            <a:endParaRPr sz="3200"/>
          </a:p>
        </p:txBody>
      </p:sp>
      <p:sp>
        <p:nvSpPr>
          <p:cNvPr id="4426" name="Google Shape;4426;p24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4</a:t>
            </a:r>
            <a:endParaRPr/>
          </a:p>
        </p:txBody>
      </p:sp>
      <p:sp>
        <p:nvSpPr>
          <p:cNvPr id="4427" name="Google Shape;4427;p243"/>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4.1. Kiến trúc Lambda</a:t>
            </a:r>
            <a:endParaRPr/>
          </a:p>
        </p:txBody>
      </p:sp>
      <p:sp>
        <p:nvSpPr>
          <p:cNvPr id="4428" name="Google Shape;4428;p243"/>
          <p:cNvSpPr/>
          <p:nvPr/>
        </p:nvSpPr>
        <p:spPr>
          <a:xfrm>
            <a:off x="1051644" y="4065237"/>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sp>
        <p:nvSpPr>
          <p:cNvPr id="4429" name="Google Shape;4429;p243"/>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4.2. Kiến trúc Kappa </a:t>
            </a:r>
            <a:endParaRPr/>
          </a:p>
        </p:txBody>
      </p:sp>
      <p:sp>
        <p:nvSpPr>
          <p:cNvPr id="4430" name="Google Shape;4430;p243"/>
          <p:cNvSpPr/>
          <p:nvPr/>
        </p:nvSpPr>
        <p:spPr>
          <a:xfrm>
            <a:off x="1051644" y="449507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Tree>
  </p:cSld>
  <p:clrMapOvr>
    <a:masterClrMapping/>
  </p:clrMapOvr>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5" name="Shape 4435"/>
        <p:cNvGrpSpPr/>
        <p:nvPr/>
      </p:nvGrpSpPr>
      <p:grpSpPr>
        <a:xfrm>
          <a:off x="0" y="0"/>
          <a:ext cx="0" cy="0"/>
          <a:chOff x="0" y="0"/>
          <a:chExt cx="0" cy="0"/>
        </a:xfrm>
      </p:grpSpPr>
      <p:sp>
        <p:nvSpPr>
          <p:cNvPr id="4436" name="Google Shape;4436;p24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437" name="Google Shape;4437;p2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The Good, The Bad and The Ugly</a:t>
            </a:r>
            <a:endParaRPr/>
          </a:p>
        </p:txBody>
      </p:sp>
      <p:sp>
        <p:nvSpPr>
          <p:cNvPr id="4438" name="Google Shape;4438;p2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439" name="Google Shape;4439;p244"/>
          <p:cNvSpPr txBox="1"/>
          <p:nvPr>
            <p:ph idx="4" type="body"/>
          </p:nvPr>
        </p:nvSpPr>
        <p:spPr>
          <a:xfrm>
            <a:off x="535872" y="2226568"/>
            <a:ext cx="5081157"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Kiến trúc Lambda, The Good, The Bad and The Ugly</a:t>
            </a:r>
            <a:endParaRPr/>
          </a:p>
          <a:p>
            <a:pPr indent="-177800" lvl="0" marL="177800" rtl="0" algn="l">
              <a:lnSpc>
                <a:spcPct val="128571"/>
              </a:lnSpc>
              <a:spcBef>
                <a:spcPts val="1000"/>
              </a:spcBef>
              <a:spcAft>
                <a:spcPts val="0"/>
              </a:spcAft>
              <a:buClr>
                <a:srgbClr val="262626"/>
              </a:buClr>
              <a:buSzPts val="1400"/>
              <a:buFont typeface="Arial"/>
              <a:buChar char="•"/>
            </a:pPr>
            <a:r>
              <a:rPr lang="en-US"/>
              <a:t>The Good</a:t>
            </a:r>
            <a:endParaRPr/>
          </a:p>
          <a:p>
            <a:pPr indent="-182563" lvl="1" marL="360363" rtl="0" algn="l">
              <a:lnSpc>
                <a:spcPct val="138461"/>
              </a:lnSpc>
              <a:spcBef>
                <a:spcPts val="200"/>
              </a:spcBef>
              <a:spcAft>
                <a:spcPts val="0"/>
              </a:spcAft>
              <a:buClr>
                <a:srgbClr val="262626"/>
              </a:buClr>
              <a:buSzPts val="1040"/>
              <a:buChar char="•"/>
            </a:pPr>
            <a:r>
              <a:rPr lang="en-US"/>
              <a:t>Dựa trên kho dữ liệu bất biến</a:t>
            </a:r>
            <a:endParaRPr/>
          </a:p>
          <a:p>
            <a:pPr indent="-182563" lvl="1" marL="360363" rtl="0" algn="l">
              <a:lnSpc>
                <a:spcPct val="138461"/>
              </a:lnSpc>
              <a:spcBef>
                <a:spcPts val="200"/>
              </a:spcBef>
              <a:spcAft>
                <a:spcPts val="0"/>
              </a:spcAft>
              <a:buClr>
                <a:srgbClr val="262626"/>
              </a:buClr>
              <a:buSzPts val="1040"/>
              <a:buChar char="•"/>
            </a:pPr>
            <a:r>
              <a:rPr lang="en-US"/>
              <a:t>Làm nổi bật và cung cấp một phương pháp để xử lý lại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The Bad</a:t>
            </a:r>
            <a:endParaRPr/>
          </a:p>
          <a:p>
            <a:pPr indent="-182563" lvl="1" marL="360363" rtl="0" algn="l">
              <a:lnSpc>
                <a:spcPct val="138461"/>
              </a:lnSpc>
              <a:spcBef>
                <a:spcPts val="200"/>
              </a:spcBef>
              <a:spcAft>
                <a:spcPts val="0"/>
              </a:spcAft>
              <a:buClr>
                <a:srgbClr val="262626"/>
              </a:buClr>
              <a:buSzPts val="1040"/>
              <a:buChar char="•"/>
            </a:pPr>
            <a:r>
              <a:rPr lang="en-US"/>
              <a:t>Lập trình trong một nền tảng phân tán rất phức tạp</a:t>
            </a:r>
            <a:endParaRPr/>
          </a:p>
          <a:p>
            <a:pPr indent="-182563" lvl="1" marL="360363" rtl="0" algn="l">
              <a:lnSpc>
                <a:spcPct val="138461"/>
              </a:lnSpc>
              <a:spcBef>
                <a:spcPts val="200"/>
              </a:spcBef>
              <a:spcAft>
                <a:spcPts val="0"/>
              </a:spcAft>
              <a:buClr>
                <a:srgbClr val="262626"/>
              </a:buClr>
              <a:buSzPts val="1040"/>
              <a:buChar char="•"/>
            </a:pPr>
            <a:r>
              <a:rPr lang="en-US"/>
              <a:t>Duy trì hai hệ thống khác nhau và phát triển mã cho từng hệ thống là cực kỳ khó khăn</a:t>
            </a:r>
            <a:endParaRPr/>
          </a:p>
          <a:p>
            <a:pPr indent="-177800" lvl="0" marL="177800" rtl="0" algn="l">
              <a:lnSpc>
                <a:spcPct val="128571"/>
              </a:lnSpc>
              <a:spcBef>
                <a:spcPts val="1000"/>
              </a:spcBef>
              <a:spcAft>
                <a:spcPts val="0"/>
              </a:spcAft>
              <a:buClr>
                <a:srgbClr val="262626"/>
              </a:buClr>
              <a:buSzPts val="1400"/>
              <a:buFont typeface="Arial"/>
              <a:buChar char="•"/>
            </a:pPr>
            <a:r>
              <a:rPr lang="en-US"/>
              <a:t>The Ugly</a:t>
            </a:r>
            <a:endParaRPr/>
          </a:p>
          <a:p>
            <a:pPr indent="-182563" lvl="1" marL="360363" rtl="0" algn="l">
              <a:lnSpc>
                <a:spcPct val="138461"/>
              </a:lnSpc>
              <a:spcBef>
                <a:spcPts val="200"/>
              </a:spcBef>
              <a:spcAft>
                <a:spcPts val="0"/>
              </a:spcAft>
              <a:buClr>
                <a:srgbClr val="262626"/>
              </a:buClr>
              <a:buSzPts val="1040"/>
              <a:buChar char="•"/>
            </a:pPr>
            <a:r>
              <a:rPr lang="en-US"/>
              <a:t>Độ phức tạp vận hành của việc triển khai và duy trì Kiến trúc Lambda quá khó</a:t>
            </a:r>
            <a:endParaRPr/>
          </a:p>
          <a:p>
            <a:pPr indent="-182563" lvl="1" marL="360363" rtl="0" algn="l">
              <a:lnSpc>
                <a:spcPct val="138461"/>
              </a:lnSpc>
              <a:spcBef>
                <a:spcPts val="200"/>
              </a:spcBef>
              <a:spcAft>
                <a:spcPts val="0"/>
              </a:spcAft>
              <a:buClr>
                <a:srgbClr val="262626"/>
              </a:buClr>
              <a:buSzPts val="1040"/>
              <a:buChar char="•"/>
            </a:pPr>
            <a:r>
              <a:rPr lang="en-US"/>
              <a:t>Tại sao hệ thống xử lý luồng không thể được cải thiện để xử lý toàn bộ vấn đề</a:t>
            </a:r>
            <a:endParaRPr/>
          </a:p>
        </p:txBody>
      </p:sp>
      <p:pic>
        <p:nvPicPr>
          <p:cNvPr descr="석양의 무법자(The good, the bad and the ugly) | 웹진 인벤 - 인벤" id="4440" name="Google Shape;4440;p244"/>
          <p:cNvPicPr preferRelativeResize="0"/>
          <p:nvPr/>
        </p:nvPicPr>
        <p:blipFill rotWithShape="1">
          <a:blip r:embed="rId3">
            <a:alphaModFix/>
          </a:blip>
          <a:srcRect b="0" l="0" r="0" t="0"/>
          <a:stretch/>
        </p:blipFill>
        <p:spPr>
          <a:xfrm>
            <a:off x="6433571" y="2164025"/>
            <a:ext cx="2912042" cy="4109775"/>
          </a:xfrm>
          <a:prstGeom prst="rect">
            <a:avLst/>
          </a:prstGeom>
          <a:noFill/>
          <a:ln>
            <a:noFill/>
          </a:ln>
        </p:spPr>
      </p:pic>
    </p:spTree>
  </p:cSld>
  <p:clrMapOvr>
    <a:masterClrMapping/>
  </p:clrMapOvr>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5" name="Shape 4445"/>
        <p:cNvGrpSpPr/>
        <p:nvPr/>
      </p:nvGrpSpPr>
      <p:grpSpPr>
        <a:xfrm>
          <a:off x="0" y="0"/>
          <a:ext cx="0" cy="0"/>
          <a:chOff x="0" y="0"/>
          <a:chExt cx="0" cy="0"/>
        </a:xfrm>
      </p:grpSpPr>
      <p:sp>
        <p:nvSpPr>
          <p:cNvPr id="4446" name="Google Shape;4446;p24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447" name="Google Shape;4447;p24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Nguồn gốc của Kiến trúc Kappa</a:t>
            </a:r>
            <a:endParaRPr/>
          </a:p>
        </p:txBody>
      </p:sp>
      <p:sp>
        <p:nvSpPr>
          <p:cNvPr id="4448" name="Google Shape;4448;p24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449" name="Google Shape;4449;p24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Ý tưởng về Kiến trúc Kappa ban đầu được đề xuất bởi Jay Kreps khi làm việc tại LinkedIn</a:t>
            </a:r>
            <a:endParaRPr/>
          </a:p>
          <a:p>
            <a:pPr indent="-182563" lvl="1" marL="360363" rtl="0" algn="l">
              <a:lnSpc>
                <a:spcPct val="138461"/>
              </a:lnSpc>
              <a:spcBef>
                <a:spcPts val="200"/>
              </a:spcBef>
              <a:spcAft>
                <a:spcPts val="0"/>
              </a:spcAft>
              <a:buClr>
                <a:srgbClr val="262626"/>
              </a:buClr>
              <a:buSzPts val="1040"/>
              <a:buChar char="•"/>
            </a:pPr>
            <a:r>
              <a:rPr lang="en-US"/>
              <a:t>Jay Kreps là đồng tác giả của Apache Kafka</a:t>
            </a:r>
            <a:endParaRPr/>
          </a:p>
          <a:p>
            <a:pPr indent="-177800" lvl="0" marL="177800" rtl="0" algn="l">
              <a:lnSpc>
                <a:spcPct val="128571"/>
              </a:lnSpc>
              <a:spcBef>
                <a:spcPts val="1000"/>
              </a:spcBef>
              <a:spcAft>
                <a:spcPts val="0"/>
              </a:spcAft>
              <a:buClr>
                <a:srgbClr val="262626"/>
              </a:buClr>
              <a:buSzPts val="1400"/>
              <a:buFont typeface="Arial"/>
              <a:buChar char="•"/>
            </a:pPr>
            <a:r>
              <a:rPr lang="en-US"/>
              <a:t>Kiến trúc Kappa cố gắng giải quyết khó khăn cốt lõi của Kiến trúc Lambda</a:t>
            </a:r>
            <a:endParaRPr/>
          </a:p>
          <a:p>
            <a:pPr indent="-182563" lvl="1" marL="360363" rtl="0" algn="l">
              <a:lnSpc>
                <a:spcPct val="138461"/>
              </a:lnSpc>
              <a:spcBef>
                <a:spcPts val="200"/>
              </a:spcBef>
              <a:spcAft>
                <a:spcPts val="0"/>
              </a:spcAft>
              <a:buClr>
                <a:srgbClr val="262626"/>
              </a:buClr>
              <a:buSzPts val="1040"/>
              <a:buChar char="•"/>
            </a:pPr>
            <a:r>
              <a:rPr lang="en-US"/>
              <a:t>Phát triển và duy trì mã cho hai hệ thống phân tán phức tạp</a:t>
            </a:r>
            <a:endParaRPr/>
          </a:p>
          <a:p>
            <a:pPr indent="-177800" lvl="0" marL="177800" rtl="0" algn="l">
              <a:lnSpc>
                <a:spcPct val="128571"/>
              </a:lnSpc>
              <a:spcBef>
                <a:spcPts val="1000"/>
              </a:spcBef>
              <a:spcAft>
                <a:spcPts val="0"/>
              </a:spcAft>
              <a:buClr>
                <a:srgbClr val="262626"/>
              </a:buClr>
              <a:buSzPts val="1400"/>
              <a:buFont typeface="Arial"/>
              <a:buChar char="•"/>
            </a:pPr>
            <a:r>
              <a:rPr lang="en-US"/>
              <a:t>Bị ảnh hưởng nặng nề bởi dự án Kafka được phát triển tại LinkedIn</a:t>
            </a:r>
            <a:endParaRPr/>
          </a:p>
          <a:p>
            <a:pPr indent="-182563" lvl="1" marL="360363" rtl="0" algn="l">
              <a:lnSpc>
                <a:spcPct val="138461"/>
              </a:lnSpc>
              <a:spcBef>
                <a:spcPts val="200"/>
              </a:spcBef>
              <a:spcAft>
                <a:spcPts val="0"/>
              </a:spcAft>
              <a:buClr>
                <a:srgbClr val="262626"/>
              </a:buClr>
              <a:buSzPts val="1040"/>
              <a:buChar char="•"/>
            </a:pPr>
            <a:r>
              <a:rPr lang="en-US"/>
              <a:t>Kafka được những người tạo ra nó mô tả là "nhật ký cam kết phân tán"</a:t>
            </a:r>
            <a:endParaRPr/>
          </a:p>
          <a:p>
            <a:pPr indent="-182563" lvl="1" marL="360363" rtl="0" algn="l">
              <a:lnSpc>
                <a:spcPct val="138461"/>
              </a:lnSpc>
              <a:spcBef>
                <a:spcPts val="200"/>
              </a:spcBef>
              <a:spcAft>
                <a:spcPts val="0"/>
              </a:spcAft>
              <a:buClr>
                <a:srgbClr val="262626"/>
              </a:buClr>
              <a:buSzPts val="1040"/>
              <a:buChar char="•"/>
            </a:pPr>
            <a:r>
              <a:rPr lang="en-US"/>
              <a:t>Được thiết kế để lưu giữ hồ sơ giao dịch lâu bền</a:t>
            </a:r>
            <a:endParaRPr/>
          </a:p>
          <a:p>
            <a:pPr indent="-182563" lvl="1" marL="360363" rtl="0" algn="l">
              <a:lnSpc>
                <a:spcPct val="138461"/>
              </a:lnSpc>
              <a:spcBef>
                <a:spcPts val="200"/>
              </a:spcBef>
              <a:spcAft>
                <a:spcPts val="0"/>
              </a:spcAft>
              <a:buClr>
                <a:srgbClr val="262626"/>
              </a:buClr>
              <a:buSzPts val="1040"/>
              <a:buChar char="•"/>
            </a:pPr>
            <a:r>
              <a:rPr lang="en-US"/>
              <a:t>Tất cả các bản ghi là bất biến và có dấu thời gian liên quan</a:t>
            </a:r>
            <a:endParaRPr/>
          </a:p>
        </p:txBody>
      </p:sp>
    </p:spTree>
  </p:cSld>
  <p:clrMapOvr>
    <a:masterClrMapping/>
  </p:clrMapOvr>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4" name="Shape 4454"/>
        <p:cNvGrpSpPr/>
        <p:nvPr/>
      </p:nvGrpSpPr>
      <p:grpSpPr>
        <a:xfrm>
          <a:off x="0" y="0"/>
          <a:ext cx="0" cy="0"/>
          <a:chOff x="0" y="0"/>
          <a:chExt cx="0" cy="0"/>
        </a:xfrm>
      </p:grpSpPr>
      <p:sp>
        <p:nvSpPr>
          <p:cNvPr id="4455" name="Google Shape;4455;p24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456" name="Google Shape;4456;p24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Một cách tiếp cận mới với cơ sở dữ liệu</a:t>
            </a:r>
            <a:endParaRPr/>
          </a:p>
        </p:txBody>
      </p:sp>
      <p:sp>
        <p:nvSpPr>
          <p:cNvPr id="4457" name="Google Shape;4457;p24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458" name="Google Shape;4458;p24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Cơ sở dữ liệu là toàn cầu, được chia sẻ và có trạng thái có thể thay đổi</a:t>
            </a:r>
            <a:endParaRPr/>
          </a:p>
          <a:p>
            <a:pPr indent="-182563" lvl="1" marL="360363" rtl="0" algn="l">
              <a:lnSpc>
                <a:spcPct val="138461"/>
              </a:lnSpc>
              <a:spcBef>
                <a:spcPts val="200"/>
              </a:spcBef>
              <a:spcAft>
                <a:spcPts val="0"/>
              </a:spcAft>
              <a:buClr>
                <a:srgbClr val="262626"/>
              </a:buClr>
              <a:buSzPts val="1040"/>
              <a:buChar char="•"/>
            </a:pPr>
            <a:r>
              <a:rPr lang="en-US"/>
              <a:t>Cập nhật trạng thái có nghĩa là chúng ta đã mất thông tin mãi mãi</a:t>
            </a:r>
            <a:endParaRPr/>
          </a:p>
          <a:p>
            <a:pPr indent="-177800" lvl="0" marL="177800" rtl="0" algn="l">
              <a:lnSpc>
                <a:spcPct val="128571"/>
              </a:lnSpc>
              <a:spcBef>
                <a:spcPts val="1000"/>
              </a:spcBef>
              <a:spcAft>
                <a:spcPts val="0"/>
              </a:spcAft>
              <a:buClr>
                <a:srgbClr val="262626"/>
              </a:buClr>
              <a:buSzPts val="1400"/>
              <a:buFont typeface="Arial"/>
              <a:buChar char="•"/>
            </a:pPr>
            <a:r>
              <a:rPr lang="en-US"/>
              <a:t>Một mô hình mới là coi cơ sở dữ liệu là một tập hợp các sự kiện bất biến ngày càng tăng</a:t>
            </a:r>
            <a:endParaRPr/>
          </a:p>
          <a:p>
            <a:pPr indent="-182563" lvl="1" marL="360363" rtl="0" algn="l">
              <a:lnSpc>
                <a:spcPct val="138461"/>
              </a:lnSpc>
              <a:spcBef>
                <a:spcPts val="200"/>
              </a:spcBef>
              <a:spcAft>
                <a:spcPts val="0"/>
              </a:spcAft>
              <a:buClr>
                <a:srgbClr val="262626"/>
              </a:buClr>
              <a:buSzPts val="1040"/>
              <a:buChar char="•"/>
            </a:pPr>
            <a:r>
              <a:rPr lang="en-US"/>
              <a:t>Sự thật ngày càng tăng đang truyền dữ liệu</a:t>
            </a:r>
            <a:endParaRPr/>
          </a:p>
          <a:p>
            <a:pPr indent="-182563" lvl="1" marL="360363" rtl="0" algn="l">
              <a:lnSpc>
                <a:spcPct val="138461"/>
              </a:lnSpc>
              <a:spcBef>
                <a:spcPts val="200"/>
              </a:spcBef>
              <a:spcAft>
                <a:spcPts val="0"/>
              </a:spcAft>
              <a:buClr>
                <a:srgbClr val="262626"/>
              </a:buClr>
              <a:buSzPts val="1040"/>
              <a:buChar char="•"/>
            </a:pPr>
            <a:r>
              <a:rPr lang="en-US"/>
              <a:t>Những sự thật bất biến được chèn vào như vậy được đóng dấu thời gian</a:t>
            </a:r>
            <a:endParaRPr/>
          </a:p>
          <a:p>
            <a:pPr indent="-182563" lvl="1" marL="360363" rtl="0" algn="l">
              <a:lnSpc>
                <a:spcPct val="138461"/>
              </a:lnSpc>
              <a:spcBef>
                <a:spcPts val="200"/>
              </a:spcBef>
              <a:spcAft>
                <a:spcPts val="0"/>
              </a:spcAft>
              <a:buClr>
                <a:srgbClr val="262626"/>
              </a:buClr>
              <a:buSzPts val="1040"/>
              <a:buChar char="•"/>
            </a:pPr>
            <a:r>
              <a:rPr lang="en-US"/>
              <a:t>Chúng có thể được truy vấn liên quan đến các thời điểm nhất định dưới dạng dữ kiện</a:t>
            </a:r>
            <a:endParaRPr/>
          </a:p>
          <a:p>
            <a:pPr indent="-177800" lvl="0" marL="177800" rtl="0" algn="l">
              <a:lnSpc>
                <a:spcPct val="128571"/>
              </a:lnSpc>
              <a:spcBef>
                <a:spcPts val="1000"/>
              </a:spcBef>
              <a:spcAft>
                <a:spcPts val="0"/>
              </a:spcAft>
              <a:buClr>
                <a:srgbClr val="262626"/>
              </a:buClr>
              <a:buSzPts val="1400"/>
              <a:buFont typeface="Arial"/>
              <a:buChar char="•"/>
            </a:pPr>
            <a:r>
              <a:rPr lang="en-US"/>
              <a:t>Nhật ký cam kết phân tán của các giao dịch như Kafka có thể đóng vai trò là cơ sở để lưu trữ bộ sưu tập các sự kiện bất biến ngày càng tăng</a:t>
            </a:r>
            <a:endParaRPr/>
          </a:p>
          <a:p>
            <a:pPr indent="-182563" lvl="1" marL="360363" rtl="0" algn="l">
              <a:lnSpc>
                <a:spcPct val="138461"/>
              </a:lnSpc>
              <a:spcBef>
                <a:spcPts val="200"/>
              </a:spcBef>
              <a:spcAft>
                <a:spcPts val="0"/>
              </a:spcAft>
              <a:buClr>
                <a:srgbClr val="262626"/>
              </a:buClr>
              <a:buSzPts val="1040"/>
              <a:buChar char="•"/>
            </a:pPr>
            <a:r>
              <a:rPr lang="en-US"/>
              <a:t>Mỗi nhật ký cam kết của một giao dịch đại diện cho một giao dịch cơ sở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Xử lý các luồng sự kiện, trong thời gian thực, khi chúng đến</a:t>
            </a:r>
            <a:endParaRPr/>
          </a:p>
        </p:txBody>
      </p:sp>
    </p:spTree>
  </p:cSld>
  <p:clrMapOvr>
    <a:masterClrMapping/>
  </p:clrMapOvr>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3" name="Shape 4463"/>
        <p:cNvGrpSpPr/>
        <p:nvPr/>
      </p:nvGrpSpPr>
      <p:grpSpPr>
        <a:xfrm>
          <a:off x="0" y="0"/>
          <a:ext cx="0" cy="0"/>
          <a:chOff x="0" y="0"/>
          <a:chExt cx="0" cy="0"/>
        </a:xfrm>
      </p:grpSpPr>
      <p:sp>
        <p:nvSpPr>
          <p:cNvPr id="4464" name="Google Shape;4464;p24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465" name="Google Shape;4465;p247"/>
          <p:cNvSpPr txBox="1"/>
          <p:nvPr>
            <p:ph idx="2" type="body"/>
          </p:nvPr>
        </p:nvSpPr>
        <p:spPr>
          <a:xfrm>
            <a:off x="500175" y="132546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Truyền dữ liệu theo thời gian thực - Nguyên tắc cơ bản</a:t>
            </a:r>
            <a:endParaRPr/>
          </a:p>
        </p:txBody>
      </p:sp>
      <p:sp>
        <p:nvSpPr>
          <p:cNvPr id="4466" name="Google Shape;4466;p2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467" name="Google Shape;4467;p247"/>
          <p:cNvSpPr txBox="1"/>
          <p:nvPr>
            <p:ph idx="4" type="body"/>
          </p:nvPr>
        </p:nvSpPr>
        <p:spPr>
          <a:xfrm>
            <a:off x="535872" y="2226567"/>
            <a:ext cx="8796528" cy="3770689"/>
          </a:xfrm>
          <a:prstGeom prst="rect">
            <a:avLst/>
          </a:prstGeom>
          <a:noFill/>
          <a:ln>
            <a:noFill/>
          </a:ln>
        </p:spPr>
        <p:txBody>
          <a:bodyPr anchorCtr="0" anchor="t" bIns="0" lIns="0" spcFirstLastPara="1" rIns="0" wrap="square" tIns="0">
            <a:normAutofit/>
          </a:bodyPr>
          <a:lstStyle/>
          <a:p>
            <a:pPr indent="-177800" lvl="0" marL="177800" rtl="0" algn="l">
              <a:lnSpc>
                <a:spcPct val="128571"/>
              </a:lnSpc>
              <a:spcBef>
                <a:spcPts val="0"/>
              </a:spcBef>
              <a:spcAft>
                <a:spcPts val="0"/>
              </a:spcAft>
              <a:buClr>
                <a:srgbClr val="262626"/>
              </a:buClr>
              <a:buSzPts val="1400"/>
              <a:buFont typeface="Arial"/>
              <a:buChar char="•"/>
            </a:pPr>
            <a:r>
              <a:rPr lang="en-US"/>
              <a:t>Thu thập và nhập dữ liệu từ các nguồn dữ liệu tạo dữ liệu theo luồng liên tục</a:t>
            </a:r>
            <a:endParaRPr/>
          </a:p>
          <a:p>
            <a:pPr indent="-182563" lvl="1" marL="360363" rtl="0" algn="l">
              <a:lnSpc>
                <a:spcPct val="138461"/>
              </a:lnSpc>
              <a:spcBef>
                <a:spcPts val="200"/>
              </a:spcBef>
              <a:spcAft>
                <a:spcPts val="0"/>
              </a:spcAft>
              <a:buClr>
                <a:srgbClr val="262626"/>
              </a:buClr>
              <a:buSzPts val="1040"/>
              <a:buChar char="•"/>
            </a:pPr>
            <a:r>
              <a:rPr lang="en-US"/>
              <a:t>Ví dụ: Dữ liệu cảm biến, điện thoại thông minh, nhật ký trang web, thiết bị thông minh, ô tô tự lái, v.v.</a:t>
            </a:r>
            <a:endParaRPr/>
          </a:p>
          <a:p>
            <a:pPr indent="-182563" lvl="1" marL="360363" rtl="0" algn="l">
              <a:lnSpc>
                <a:spcPct val="138461"/>
              </a:lnSpc>
              <a:spcBef>
                <a:spcPts val="200"/>
              </a:spcBef>
              <a:spcAft>
                <a:spcPts val="0"/>
              </a:spcAft>
              <a:buClr>
                <a:srgbClr val="262626"/>
              </a:buClr>
              <a:buSzPts val="1040"/>
              <a:buChar char="•"/>
            </a:pPr>
            <a:r>
              <a:rPr lang="en-US"/>
              <a:t>Xử lý các đợt dữ liệu mà không làm mất thông tin</a:t>
            </a:r>
            <a:endParaRPr/>
          </a:p>
          <a:p>
            <a:pPr indent="-177800" lvl="0" marL="177800" rtl="0" algn="l">
              <a:lnSpc>
                <a:spcPct val="128571"/>
              </a:lnSpc>
              <a:spcBef>
                <a:spcPts val="1000"/>
              </a:spcBef>
              <a:spcAft>
                <a:spcPts val="0"/>
              </a:spcAft>
              <a:buClr>
                <a:srgbClr val="262626"/>
              </a:buClr>
              <a:buSzPts val="1400"/>
              <a:buFont typeface="Arial"/>
              <a:buChar char="•"/>
            </a:pPr>
            <a:r>
              <a:rPr lang="en-US"/>
              <a:t>Lưu trữ và phân loại dữ liệu để sử dụng lâu dài</a:t>
            </a:r>
            <a:endParaRPr/>
          </a:p>
          <a:p>
            <a:pPr indent="-177800" lvl="0" marL="177800" rtl="0" algn="l">
              <a:lnSpc>
                <a:spcPct val="128571"/>
              </a:lnSpc>
              <a:spcBef>
                <a:spcPts val="1000"/>
              </a:spcBef>
              <a:spcAft>
                <a:spcPts val="0"/>
              </a:spcAft>
              <a:buClr>
                <a:srgbClr val="262626"/>
              </a:buClr>
              <a:buSzPts val="1400"/>
              <a:buFont typeface="Arial"/>
              <a:buChar char="•"/>
            </a:pPr>
            <a:r>
              <a:rPr lang="en-US"/>
              <a:t>Xử lý dữ liệu theo thời gian thực</a:t>
            </a:r>
            <a:endParaRPr/>
          </a:p>
          <a:p>
            <a:pPr indent="-182563" lvl="1" marL="360363" rtl="0" algn="l">
              <a:lnSpc>
                <a:spcPct val="138461"/>
              </a:lnSpc>
              <a:spcBef>
                <a:spcPts val="200"/>
              </a:spcBef>
              <a:spcAft>
                <a:spcPts val="0"/>
              </a:spcAft>
              <a:buClr>
                <a:srgbClr val="262626"/>
              </a:buClr>
              <a:buSzPts val="1040"/>
              <a:buChar char="•"/>
            </a:pPr>
            <a:r>
              <a:rPr lang="en-US"/>
              <a:t>Trích xuất, chuyển đổi và làm sạch dữ liệu</a:t>
            </a:r>
            <a:endParaRPr/>
          </a:p>
          <a:p>
            <a:pPr indent="-182563" lvl="1" marL="360363" rtl="0" algn="l">
              <a:lnSpc>
                <a:spcPct val="138461"/>
              </a:lnSpc>
              <a:spcBef>
                <a:spcPts val="200"/>
              </a:spcBef>
              <a:spcAft>
                <a:spcPts val="0"/>
              </a:spcAft>
              <a:buClr>
                <a:srgbClr val="262626"/>
              </a:buClr>
              <a:buSzPts val="1040"/>
              <a:buChar char="•"/>
            </a:pPr>
            <a:r>
              <a:rPr lang="en-US"/>
              <a:t>Truy vấn dữ liệu trong thời gian thực</a:t>
            </a:r>
            <a:endParaRPr/>
          </a:p>
          <a:p>
            <a:pPr indent="-182563" lvl="1" marL="360363" rtl="0" algn="l">
              <a:lnSpc>
                <a:spcPct val="138461"/>
              </a:lnSpc>
              <a:spcBef>
                <a:spcPts val="200"/>
              </a:spcBef>
              <a:spcAft>
                <a:spcPts val="0"/>
              </a:spcAft>
              <a:buClr>
                <a:srgbClr val="262626"/>
              </a:buClr>
              <a:buSzPts val="1040"/>
              <a:buChar char="•"/>
            </a:pPr>
            <a:r>
              <a:rPr lang="en-US"/>
              <a:t>Sản xuất báo cáo và trực quan hóa</a:t>
            </a:r>
            <a:endParaRPr/>
          </a:p>
        </p:txBody>
      </p:sp>
      <p:sp>
        <p:nvSpPr>
          <p:cNvPr id="4468" name="Google Shape;4468;p247"/>
          <p:cNvSpPr/>
          <p:nvPr/>
        </p:nvSpPr>
        <p:spPr>
          <a:xfrm>
            <a:off x="7316783" y="3317344"/>
            <a:ext cx="1944710" cy="573692"/>
          </a:xfrm>
          <a:prstGeom prst="horizontalScroll">
            <a:avLst>
              <a:gd fmla="val 125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ulim"/>
                <a:ea typeface="Gulim"/>
                <a:cs typeface="Gulim"/>
                <a:sym typeface="Gulim"/>
              </a:rPr>
              <a:t>Cùng xem lại</a:t>
            </a:r>
            <a:endParaRPr sz="1800">
              <a:solidFill>
                <a:schemeClr val="lt1"/>
              </a:solidFill>
              <a:latin typeface="Gulim"/>
              <a:ea typeface="Gulim"/>
              <a:cs typeface="Gulim"/>
              <a:sym typeface="Gulim"/>
            </a:endParaRPr>
          </a:p>
        </p:txBody>
      </p:sp>
      <p:grpSp>
        <p:nvGrpSpPr>
          <p:cNvPr id="4469" name="Google Shape;4469;p247"/>
          <p:cNvGrpSpPr/>
          <p:nvPr/>
        </p:nvGrpSpPr>
        <p:grpSpPr>
          <a:xfrm>
            <a:off x="4567841" y="3632244"/>
            <a:ext cx="4767923" cy="2747235"/>
            <a:chOff x="4567841" y="3632244"/>
            <a:chExt cx="4767923" cy="2747235"/>
          </a:xfrm>
        </p:grpSpPr>
        <p:grpSp>
          <p:nvGrpSpPr>
            <p:cNvPr id="4470" name="Google Shape;4470;p247"/>
            <p:cNvGrpSpPr/>
            <p:nvPr/>
          </p:nvGrpSpPr>
          <p:grpSpPr>
            <a:xfrm>
              <a:off x="4567841" y="3793725"/>
              <a:ext cx="4646399" cy="2204468"/>
              <a:chOff x="4237641" y="3793725"/>
              <a:chExt cx="4646399" cy="2204468"/>
            </a:xfrm>
          </p:grpSpPr>
          <p:pic>
            <p:nvPicPr>
              <p:cNvPr id="4471" name="Google Shape;4471;p247"/>
              <p:cNvPicPr preferRelativeResize="0"/>
              <p:nvPr/>
            </p:nvPicPr>
            <p:blipFill rotWithShape="1">
              <a:blip r:embed="rId3">
                <a:alphaModFix/>
              </a:blip>
              <a:srcRect b="0" l="0" r="0" t="0"/>
              <a:stretch/>
            </p:blipFill>
            <p:spPr>
              <a:xfrm>
                <a:off x="5806185" y="4256402"/>
                <a:ext cx="1815630" cy="591957"/>
              </a:xfrm>
              <a:prstGeom prst="rect">
                <a:avLst/>
              </a:prstGeom>
              <a:noFill/>
              <a:ln>
                <a:noFill/>
              </a:ln>
            </p:spPr>
          </p:pic>
          <p:grpSp>
            <p:nvGrpSpPr>
              <p:cNvPr id="4472" name="Google Shape;4472;p247"/>
              <p:cNvGrpSpPr/>
              <p:nvPr/>
            </p:nvGrpSpPr>
            <p:grpSpPr>
              <a:xfrm>
                <a:off x="5522843" y="4353744"/>
                <a:ext cx="170053" cy="371500"/>
                <a:chOff x="-3413760" y="4654042"/>
                <a:chExt cx="198120" cy="432816"/>
              </a:xfrm>
            </p:grpSpPr>
            <p:pic>
              <p:nvPicPr>
                <p:cNvPr id="4473" name="Google Shape;4473;p247"/>
                <p:cNvPicPr preferRelativeResize="0"/>
                <p:nvPr/>
              </p:nvPicPr>
              <p:blipFill rotWithShape="1">
                <a:blip r:embed="rId4">
                  <a:alphaModFix/>
                </a:blip>
                <a:srcRect b="0" l="0" r="0" t="0"/>
                <a:stretch/>
              </p:blipFill>
              <p:spPr>
                <a:xfrm>
                  <a:off x="-3413760" y="4654042"/>
                  <a:ext cx="198120" cy="128016"/>
                </a:xfrm>
                <a:prstGeom prst="rect">
                  <a:avLst/>
                </a:prstGeom>
                <a:noFill/>
                <a:ln>
                  <a:noFill/>
                </a:ln>
              </p:spPr>
            </p:pic>
            <p:pic>
              <p:nvPicPr>
                <p:cNvPr id="4474" name="Google Shape;4474;p247"/>
                <p:cNvPicPr preferRelativeResize="0"/>
                <p:nvPr/>
              </p:nvPicPr>
              <p:blipFill rotWithShape="1">
                <a:blip r:embed="rId4">
                  <a:alphaModFix/>
                </a:blip>
                <a:srcRect b="0" l="0" r="0" t="0"/>
                <a:stretch/>
              </p:blipFill>
              <p:spPr>
                <a:xfrm>
                  <a:off x="-3413760" y="4806442"/>
                  <a:ext cx="198120" cy="128016"/>
                </a:xfrm>
                <a:prstGeom prst="rect">
                  <a:avLst/>
                </a:prstGeom>
                <a:noFill/>
                <a:ln>
                  <a:noFill/>
                </a:ln>
              </p:spPr>
            </p:pic>
            <p:pic>
              <p:nvPicPr>
                <p:cNvPr id="4475" name="Google Shape;4475;p247"/>
                <p:cNvPicPr preferRelativeResize="0"/>
                <p:nvPr/>
              </p:nvPicPr>
              <p:blipFill rotWithShape="1">
                <a:blip r:embed="rId4">
                  <a:alphaModFix/>
                </a:blip>
                <a:srcRect b="0" l="0" r="0" t="0"/>
                <a:stretch/>
              </p:blipFill>
              <p:spPr>
                <a:xfrm>
                  <a:off x="-3413760" y="4958842"/>
                  <a:ext cx="198120" cy="128016"/>
                </a:xfrm>
                <a:prstGeom prst="rect">
                  <a:avLst/>
                </a:prstGeom>
                <a:noFill/>
                <a:ln>
                  <a:noFill/>
                </a:ln>
              </p:spPr>
            </p:pic>
          </p:grpSp>
          <p:pic>
            <p:nvPicPr>
              <p:cNvPr id="4476" name="Google Shape;4476;p247"/>
              <p:cNvPicPr preferRelativeResize="0"/>
              <p:nvPr/>
            </p:nvPicPr>
            <p:blipFill rotWithShape="1">
              <a:blip r:embed="rId5">
                <a:alphaModFix/>
              </a:blip>
              <a:srcRect b="0" l="0" r="0" t="0"/>
              <a:stretch/>
            </p:blipFill>
            <p:spPr>
              <a:xfrm>
                <a:off x="7263752" y="5428728"/>
                <a:ext cx="491413" cy="515740"/>
              </a:xfrm>
              <a:prstGeom prst="rect">
                <a:avLst/>
              </a:prstGeom>
              <a:noFill/>
              <a:ln>
                <a:noFill/>
              </a:ln>
            </p:spPr>
          </p:pic>
          <p:grpSp>
            <p:nvGrpSpPr>
              <p:cNvPr id="4477" name="Google Shape;4477;p247"/>
              <p:cNvGrpSpPr/>
              <p:nvPr/>
            </p:nvGrpSpPr>
            <p:grpSpPr>
              <a:xfrm>
                <a:off x="8078366" y="5418612"/>
                <a:ext cx="805674" cy="579581"/>
                <a:chOff x="7691249" y="5165352"/>
                <a:chExt cx="965901" cy="694844"/>
              </a:xfrm>
            </p:grpSpPr>
            <p:pic>
              <p:nvPicPr>
                <p:cNvPr id="4478" name="Google Shape;4478;p247"/>
                <p:cNvPicPr preferRelativeResize="0"/>
                <p:nvPr/>
              </p:nvPicPr>
              <p:blipFill rotWithShape="1">
                <a:blip r:embed="rId6">
                  <a:alphaModFix/>
                </a:blip>
                <a:srcRect b="0" l="0" r="0" t="0"/>
                <a:stretch/>
              </p:blipFill>
              <p:spPr>
                <a:xfrm>
                  <a:off x="7691249" y="5165352"/>
                  <a:ext cx="792880" cy="628320"/>
                </a:xfrm>
                <a:prstGeom prst="rect">
                  <a:avLst/>
                </a:prstGeom>
                <a:noFill/>
                <a:ln>
                  <a:noFill/>
                </a:ln>
              </p:spPr>
            </p:pic>
            <p:pic>
              <p:nvPicPr>
                <p:cNvPr id="4479" name="Google Shape;4479;p247"/>
                <p:cNvPicPr preferRelativeResize="0"/>
                <p:nvPr/>
              </p:nvPicPr>
              <p:blipFill rotWithShape="1">
                <a:blip r:embed="rId7">
                  <a:alphaModFix/>
                </a:blip>
                <a:srcRect b="0" l="0" r="0" t="0"/>
                <a:stretch/>
              </p:blipFill>
              <p:spPr>
                <a:xfrm>
                  <a:off x="8130083" y="5251673"/>
                  <a:ext cx="527067" cy="608523"/>
                </a:xfrm>
                <a:prstGeom prst="rect">
                  <a:avLst/>
                </a:prstGeom>
                <a:noFill/>
                <a:ln>
                  <a:noFill/>
                </a:ln>
              </p:spPr>
            </p:pic>
          </p:grpSp>
          <p:grpSp>
            <p:nvGrpSpPr>
              <p:cNvPr id="4480" name="Google Shape;4480;p247"/>
              <p:cNvGrpSpPr/>
              <p:nvPr/>
            </p:nvGrpSpPr>
            <p:grpSpPr>
              <a:xfrm>
                <a:off x="4237641" y="3793725"/>
                <a:ext cx="951599" cy="1491537"/>
                <a:chOff x="446109" y="4829309"/>
                <a:chExt cx="951599" cy="1491537"/>
              </a:xfrm>
            </p:grpSpPr>
            <p:grpSp>
              <p:nvGrpSpPr>
                <p:cNvPr id="4481" name="Google Shape;4481;p247"/>
                <p:cNvGrpSpPr/>
                <p:nvPr/>
              </p:nvGrpSpPr>
              <p:grpSpPr>
                <a:xfrm>
                  <a:off x="446109" y="4829309"/>
                  <a:ext cx="951599" cy="1491537"/>
                  <a:chOff x="446109" y="4848359"/>
                  <a:chExt cx="951599" cy="1491537"/>
                </a:xfrm>
              </p:grpSpPr>
              <p:grpSp>
                <p:nvGrpSpPr>
                  <p:cNvPr id="4482" name="Google Shape;4482;p247"/>
                  <p:cNvGrpSpPr/>
                  <p:nvPr/>
                </p:nvGrpSpPr>
                <p:grpSpPr>
                  <a:xfrm>
                    <a:off x="494565" y="4900004"/>
                    <a:ext cx="856905" cy="1380928"/>
                    <a:chOff x="494565" y="4900004"/>
                    <a:chExt cx="856905" cy="1380928"/>
                  </a:xfrm>
                </p:grpSpPr>
                <p:grpSp>
                  <p:nvGrpSpPr>
                    <p:cNvPr id="4483" name="Google Shape;4483;p247"/>
                    <p:cNvGrpSpPr/>
                    <p:nvPr/>
                  </p:nvGrpSpPr>
                  <p:grpSpPr>
                    <a:xfrm>
                      <a:off x="819411" y="5403657"/>
                      <a:ext cx="260088" cy="260088"/>
                      <a:chOff x="-115154" y="5880153"/>
                      <a:chExt cx="361991" cy="361991"/>
                    </a:xfrm>
                  </p:grpSpPr>
                  <p:sp>
                    <p:nvSpPr>
                      <p:cNvPr id="4484" name="Google Shape;4484;p247"/>
                      <p:cNvSpPr/>
                      <p:nvPr/>
                    </p:nvSpPr>
                    <p:spPr>
                      <a:xfrm>
                        <a:off x="-115154" y="588015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485" name="Google Shape;4485;p247"/>
                      <p:cNvPicPr preferRelativeResize="0"/>
                      <p:nvPr/>
                    </p:nvPicPr>
                    <p:blipFill rotWithShape="1">
                      <a:blip r:embed="rId8">
                        <a:alphaModFix/>
                      </a:blip>
                      <a:srcRect b="0" l="0" r="0" t="0"/>
                      <a:stretch/>
                    </p:blipFill>
                    <p:spPr>
                      <a:xfrm>
                        <a:off x="-59716" y="5978219"/>
                        <a:ext cx="267047" cy="178558"/>
                      </a:xfrm>
                      <a:prstGeom prst="rect">
                        <a:avLst/>
                      </a:prstGeom>
                      <a:noFill/>
                      <a:ln>
                        <a:noFill/>
                      </a:ln>
                    </p:spPr>
                  </p:pic>
                </p:grpSp>
                <p:grpSp>
                  <p:nvGrpSpPr>
                    <p:cNvPr id="4486" name="Google Shape;4486;p247"/>
                    <p:cNvGrpSpPr/>
                    <p:nvPr/>
                  </p:nvGrpSpPr>
                  <p:grpSpPr>
                    <a:xfrm>
                      <a:off x="890456" y="4900004"/>
                      <a:ext cx="260088" cy="260088"/>
                      <a:chOff x="-82550" y="5431681"/>
                      <a:chExt cx="361991" cy="361991"/>
                    </a:xfrm>
                  </p:grpSpPr>
                  <p:sp>
                    <p:nvSpPr>
                      <p:cNvPr id="4487" name="Google Shape;4487;p247"/>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488" name="Google Shape;4488;p247"/>
                      <p:cNvPicPr preferRelativeResize="0"/>
                      <p:nvPr/>
                    </p:nvPicPr>
                    <p:blipFill rotWithShape="1">
                      <a:blip r:embed="rId9">
                        <a:alphaModFix/>
                      </a:blip>
                      <a:srcRect b="0" l="0" r="0" t="0"/>
                      <a:stretch/>
                    </p:blipFill>
                    <p:spPr>
                      <a:xfrm>
                        <a:off x="-37953" y="5518162"/>
                        <a:ext cx="272797" cy="198121"/>
                      </a:xfrm>
                      <a:prstGeom prst="rect">
                        <a:avLst/>
                      </a:prstGeom>
                      <a:noFill/>
                      <a:ln>
                        <a:noFill/>
                      </a:ln>
                    </p:spPr>
                  </p:pic>
                </p:grpSp>
                <p:grpSp>
                  <p:nvGrpSpPr>
                    <p:cNvPr id="4489" name="Google Shape;4489;p247"/>
                    <p:cNvGrpSpPr/>
                    <p:nvPr/>
                  </p:nvGrpSpPr>
                  <p:grpSpPr>
                    <a:xfrm>
                      <a:off x="1091382" y="5741408"/>
                      <a:ext cx="260088" cy="260088"/>
                      <a:chOff x="-185004" y="6312823"/>
                      <a:chExt cx="361991" cy="361991"/>
                    </a:xfrm>
                  </p:grpSpPr>
                  <p:sp>
                    <p:nvSpPr>
                      <p:cNvPr id="4490" name="Google Shape;4490;p247"/>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491" name="Google Shape;4491;p247"/>
                      <p:cNvPicPr preferRelativeResize="0"/>
                      <p:nvPr/>
                    </p:nvPicPr>
                    <p:blipFill rotWithShape="1">
                      <a:blip r:embed="rId10">
                        <a:alphaModFix/>
                      </a:blip>
                      <a:srcRect b="0" l="0" r="0" t="0"/>
                      <a:stretch/>
                    </p:blipFill>
                    <p:spPr>
                      <a:xfrm>
                        <a:off x="-170589" y="6407050"/>
                        <a:ext cx="313100" cy="169596"/>
                      </a:xfrm>
                      <a:prstGeom prst="rect">
                        <a:avLst/>
                      </a:prstGeom>
                      <a:noFill/>
                      <a:ln>
                        <a:noFill/>
                      </a:ln>
                    </p:spPr>
                  </p:pic>
                </p:grpSp>
                <p:grpSp>
                  <p:nvGrpSpPr>
                    <p:cNvPr id="4492" name="Google Shape;4492;p247"/>
                    <p:cNvGrpSpPr/>
                    <p:nvPr/>
                  </p:nvGrpSpPr>
                  <p:grpSpPr>
                    <a:xfrm>
                      <a:off x="738866" y="6000675"/>
                      <a:ext cx="260088" cy="260088"/>
                      <a:chOff x="-928781" y="5440141"/>
                      <a:chExt cx="361991" cy="361991"/>
                    </a:xfrm>
                  </p:grpSpPr>
                  <p:sp>
                    <p:nvSpPr>
                      <p:cNvPr id="4493" name="Google Shape;4493;p247"/>
                      <p:cNvSpPr/>
                      <p:nvPr/>
                    </p:nvSpPr>
                    <p:spPr>
                      <a:xfrm>
                        <a:off x="-928781" y="544014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494" name="Google Shape;4494;p247"/>
                      <p:cNvPicPr preferRelativeResize="0"/>
                      <p:nvPr/>
                    </p:nvPicPr>
                    <p:blipFill rotWithShape="1">
                      <a:blip r:embed="rId11">
                        <a:alphaModFix/>
                      </a:blip>
                      <a:srcRect b="0" l="0" r="0" t="0"/>
                      <a:stretch/>
                    </p:blipFill>
                    <p:spPr>
                      <a:xfrm>
                        <a:off x="-814595" y="5482410"/>
                        <a:ext cx="146319" cy="272686"/>
                      </a:xfrm>
                      <a:prstGeom prst="rect">
                        <a:avLst/>
                      </a:prstGeom>
                      <a:noFill/>
                      <a:ln>
                        <a:noFill/>
                      </a:ln>
                    </p:spPr>
                  </p:pic>
                </p:grpSp>
                <p:grpSp>
                  <p:nvGrpSpPr>
                    <p:cNvPr id="4495" name="Google Shape;4495;p247"/>
                    <p:cNvGrpSpPr/>
                    <p:nvPr/>
                  </p:nvGrpSpPr>
                  <p:grpSpPr>
                    <a:xfrm>
                      <a:off x="523826" y="5829034"/>
                      <a:ext cx="260088" cy="260088"/>
                      <a:chOff x="-939302" y="5971145"/>
                      <a:chExt cx="361991" cy="361991"/>
                    </a:xfrm>
                  </p:grpSpPr>
                  <p:sp>
                    <p:nvSpPr>
                      <p:cNvPr id="4496" name="Google Shape;4496;p247"/>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497" name="Google Shape;4497;p247"/>
                      <p:cNvPicPr preferRelativeResize="0"/>
                      <p:nvPr/>
                    </p:nvPicPr>
                    <p:blipFill rotWithShape="1">
                      <a:blip r:embed="rId12">
                        <a:alphaModFix/>
                      </a:blip>
                      <a:srcRect b="0" l="0" r="0" t="0"/>
                      <a:stretch/>
                    </p:blipFill>
                    <p:spPr>
                      <a:xfrm>
                        <a:off x="-855142" y="6015263"/>
                        <a:ext cx="202011" cy="233231"/>
                      </a:xfrm>
                      <a:prstGeom prst="rect">
                        <a:avLst/>
                      </a:prstGeom>
                      <a:noFill/>
                      <a:ln>
                        <a:noFill/>
                      </a:ln>
                    </p:spPr>
                  </p:pic>
                </p:grpSp>
                <p:grpSp>
                  <p:nvGrpSpPr>
                    <p:cNvPr id="4498" name="Google Shape;4498;p247"/>
                    <p:cNvGrpSpPr/>
                    <p:nvPr/>
                  </p:nvGrpSpPr>
                  <p:grpSpPr>
                    <a:xfrm>
                      <a:off x="1033183" y="6020844"/>
                      <a:ext cx="260088" cy="260088"/>
                      <a:chOff x="-82550" y="5431681"/>
                      <a:chExt cx="361991" cy="361991"/>
                    </a:xfrm>
                  </p:grpSpPr>
                  <p:sp>
                    <p:nvSpPr>
                      <p:cNvPr id="4499" name="Google Shape;4499;p247"/>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00" name="Google Shape;4500;p247"/>
                      <p:cNvPicPr preferRelativeResize="0"/>
                      <p:nvPr/>
                    </p:nvPicPr>
                    <p:blipFill rotWithShape="1">
                      <a:blip r:embed="rId9">
                        <a:alphaModFix/>
                      </a:blip>
                      <a:srcRect b="0" l="0" r="0" t="0"/>
                      <a:stretch/>
                    </p:blipFill>
                    <p:spPr>
                      <a:xfrm>
                        <a:off x="-37953" y="5518162"/>
                        <a:ext cx="272797" cy="198121"/>
                      </a:xfrm>
                      <a:prstGeom prst="rect">
                        <a:avLst/>
                      </a:prstGeom>
                      <a:noFill/>
                      <a:ln>
                        <a:noFill/>
                      </a:ln>
                    </p:spPr>
                  </p:pic>
                </p:grpSp>
                <p:grpSp>
                  <p:nvGrpSpPr>
                    <p:cNvPr id="4501" name="Google Shape;4501;p247"/>
                    <p:cNvGrpSpPr/>
                    <p:nvPr/>
                  </p:nvGrpSpPr>
                  <p:grpSpPr>
                    <a:xfrm>
                      <a:off x="1072515" y="5239763"/>
                      <a:ext cx="260088" cy="260088"/>
                      <a:chOff x="-939302" y="5971145"/>
                      <a:chExt cx="361991" cy="361991"/>
                    </a:xfrm>
                  </p:grpSpPr>
                  <p:sp>
                    <p:nvSpPr>
                      <p:cNvPr id="4502" name="Google Shape;4502;p247"/>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03" name="Google Shape;4503;p247"/>
                      <p:cNvPicPr preferRelativeResize="0"/>
                      <p:nvPr/>
                    </p:nvPicPr>
                    <p:blipFill rotWithShape="1">
                      <a:blip r:embed="rId12">
                        <a:alphaModFix/>
                      </a:blip>
                      <a:srcRect b="0" l="0" r="0" t="0"/>
                      <a:stretch/>
                    </p:blipFill>
                    <p:spPr>
                      <a:xfrm>
                        <a:off x="-855142" y="6015263"/>
                        <a:ext cx="202011" cy="233231"/>
                      </a:xfrm>
                      <a:prstGeom prst="rect">
                        <a:avLst/>
                      </a:prstGeom>
                      <a:noFill/>
                      <a:ln>
                        <a:noFill/>
                      </a:ln>
                    </p:spPr>
                  </p:pic>
                </p:grpSp>
                <p:grpSp>
                  <p:nvGrpSpPr>
                    <p:cNvPr id="4504" name="Google Shape;4504;p247"/>
                    <p:cNvGrpSpPr/>
                    <p:nvPr/>
                  </p:nvGrpSpPr>
                  <p:grpSpPr>
                    <a:xfrm>
                      <a:off x="653870" y="5071645"/>
                      <a:ext cx="260088" cy="260088"/>
                      <a:chOff x="-185004" y="6312823"/>
                      <a:chExt cx="361991" cy="361991"/>
                    </a:xfrm>
                  </p:grpSpPr>
                  <p:sp>
                    <p:nvSpPr>
                      <p:cNvPr id="4505" name="Google Shape;4505;p247"/>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06" name="Google Shape;4506;p247"/>
                      <p:cNvPicPr preferRelativeResize="0"/>
                      <p:nvPr/>
                    </p:nvPicPr>
                    <p:blipFill rotWithShape="1">
                      <a:blip r:embed="rId10">
                        <a:alphaModFix/>
                      </a:blip>
                      <a:srcRect b="0" l="0" r="0" t="0"/>
                      <a:stretch/>
                    </p:blipFill>
                    <p:spPr>
                      <a:xfrm>
                        <a:off x="-170589" y="6407050"/>
                        <a:ext cx="313100" cy="169596"/>
                      </a:xfrm>
                      <a:prstGeom prst="rect">
                        <a:avLst/>
                      </a:prstGeom>
                      <a:noFill/>
                      <a:ln>
                        <a:noFill/>
                      </a:ln>
                    </p:spPr>
                  </p:pic>
                </p:grpSp>
                <p:grpSp>
                  <p:nvGrpSpPr>
                    <p:cNvPr id="4507" name="Google Shape;4507;p247"/>
                    <p:cNvGrpSpPr/>
                    <p:nvPr/>
                  </p:nvGrpSpPr>
                  <p:grpSpPr>
                    <a:xfrm>
                      <a:off x="494565" y="5489410"/>
                      <a:ext cx="260088" cy="260088"/>
                      <a:chOff x="-928781" y="5440141"/>
                      <a:chExt cx="361991" cy="361991"/>
                    </a:xfrm>
                  </p:grpSpPr>
                  <p:sp>
                    <p:nvSpPr>
                      <p:cNvPr id="4508" name="Google Shape;4508;p247"/>
                      <p:cNvSpPr/>
                      <p:nvPr/>
                    </p:nvSpPr>
                    <p:spPr>
                      <a:xfrm>
                        <a:off x="-928781" y="544014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09" name="Google Shape;4509;p247"/>
                      <p:cNvPicPr preferRelativeResize="0"/>
                      <p:nvPr/>
                    </p:nvPicPr>
                    <p:blipFill rotWithShape="1">
                      <a:blip r:embed="rId11">
                        <a:alphaModFix/>
                      </a:blip>
                      <a:srcRect b="0" l="0" r="0" t="0"/>
                      <a:stretch/>
                    </p:blipFill>
                    <p:spPr>
                      <a:xfrm>
                        <a:off x="-814595" y="5482410"/>
                        <a:ext cx="146319" cy="272686"/>
                      </a:xfrm>
                      <a:prstGeom prst="rect">
                        <a:avLst/>
                      </a:prstGeom>
                      <a:noFill/>
                      <a:ln>
                        <a:noFill/>
                      </a:ln>
                    </p:spPr>
                  </p:pic>
                </p:grpSp>
                <p:grpSp>
                  <p:nvGrpSpPr>
                    <p:cNvPr id="4510" name="Google Shape;4510;p247"/>
                    <p:cNvGrpSpPr/>
                    <p:nvPr/>
                  </p:nvGrpSpPr>
                  <p:grpSpPr>
                    <a:xfrm>
                      <a:off x="790529" y="5649075"/>
                      <a:ext cx="260088" cy="260088"/>
                      <a:chOff x="-82550" y="5431681"/>
                      <a:chExt cx="361991" cy="361991"/>
                    </a:xfrm>
                  </p:grpSpPr>
                  <p:sp>
                    <p:nvSpPr>
                      <p:cNvPr id="4511" name="Google Shape;4511;p247"/>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12" name="Google Shape;4512;p247"/>
                      <p:cNvPicPr preferRelativeResize="0"/>
                      <p:nvPr/>
                    </p:nvPicPr>
                    <p:blipFill rotWithShape="1">
                      <a:blip r:embed="rId9">
                        <a:alphaModFix/>
                      </a:blip>
                      <a:srcRect b="0" l="0" r="0" t="0"/>
                      <a:stretch/>
                    </p:blipFill>
                    <p:spPr>
                      <a:xfrm>
                        <a:off x="-37953" y="5518162"/>
                        <a:ext cx="272797" cy="198121"/>
                      </a:xfrm>
                      <a:prstGeom prst="rect">
                        <a:avLst/>
                      </a:prstGeom>
                      <a:noFill/>
                      <a:ln>
                        <a:noFill/>
                      </a:ln>
                    </p:spPr>
                  </p:pic>
                </p:grpSp>
              </p:grpSp>
              <p:sp>
                <p:nvSpPr>
                  <p:cNvPr id="4513" name="Google Shape;4513;p247"/>
                  <p:cNvSpPr/>
                  <p:nvPr/>
                </p:nvSpPr>
                <p:spPr>
                  <a:xfrm>
                    <a:off x="446109" y="4848359"/>
                    <a:ext cx="951599" cy="1491537"/>
                  </a:xfrm>
                  <a:prstGeom prst="rect">
                    <a:avLst/>
                  </a:prstGeom>
                  <a:solidFill>
                    <a:schemeClr val="lt1">
                      <a:alpha val="6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grpSp>
            <p:grpSp>
              <p:nvGrpSpPr>
                <p:cNvPr id="4514" name="Google Shape;4514;p247"/>
                <p:cNvGrpSpPr/>
                <p:nvPr/>
              </p:nvGrpSpPr>
              <p:grpSpPr>
                <a:xfrm>
                  <a:off x="594401" y="5110014"/>
                  <a:ext cx="677443" cy="1036298"/>
                  <a:chOff x="-349622" y="5556723"/>
                  <a:chExt cx="677443" cy="1036298"/>
                </a:xfrm>
              </p:grpSpPr>
              <p:grpSp>
                <p:nvGrpSpPr>
                  <p:cNvPr id="4515" name="Google Shape;4515;p247"/>
                  <p:cNvGrpSpPr/>
                  <p:nvPr/>
                </p:nvGrpSpPr>
                <p:grpSpPr>
                  <a:xfrm>
                    <a:off x="-304164" y="5732470"/>
                    <a:ext cx="276444" cy="276444"/>
                    <a:chOff x="-115154" y="5880153"/>
                    <a:chExt cx="361991" cy="361991"/>
                  </a:xfrm>
                </p:grpSpPr>
                <p:sp>
                  <p:nvSpPr>
                    <p:cNvPr id="4516" name="Google Shape;4516;p247"/>
                    <p:cNvSpPr/>
                    <p:nvPr/>
                  </p:nvSpPr>
                  <p:spPr>
                    <a:xfrm>
                      <a:off x="-115154" y="588015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17" name="Google Shape;4517;p247"/>
                    <p:cNvPicPr preferRelativeResize="0"/>
                    <p:nvPr/>
                  </p:nvPicPr>
                  <p:blipFill rotWithShape="1">
                    <a:blip r:embed="rId13">
                      <a:alphaModFix/>
                    </a:blip>
                    <a:srcRect b="0" l="0" r="0" t="0"/>
                    <a:stretch/>
                  </p:blipFill>
                  <p:spPr>
                    <a:xfrm>
                      <a:off x="-59716" y="5978219"/>
                      <a:ext cx="267047" cy="178558"/>
                    </a:xfrm>
                    <a:prstGeom prst="rect">
                      <a:avLst/>
                    </a:prstGeom>
                    <a:noFill/>
                    <a:ln>
                      <a:noFill/>
                    </a:ln>
                  </p:spPr>
                </p:pic>
              </p:grpSp>
              <p:grpSp>
                <p:nvGrpSpPr>
                  <p:cNvPr id="4518" name="Google Shape;4518;p247"/>
                  <p:cNvGrpSpPr/>
                  <p:nvPr/>
                </p:nvGrpSpPr>
                <p:grpSpPr>
                  <a:xfrm>
                    <a:off x="51377" y="5954800"/>
                    <a:ext cx="276444" cy="276444"/>
                    <a:chOff x="-82550" y="5431681"/>
                    <a:chExt cx="361991" cy="361991"/>
                  </a:xfrm>
                </p:grpSpPr>
                <p:sp>
                  <p:nvSpPr>
                    <p:cNvPr id="4519" name="Google Shape;4519;p247"/>
                    <p:cNvSpPr/>
                    <p:nvPr/>
                  </p:nvSpPr>
                  <p:spPr>
                    <a:xfrm>
                      <a:off x="-82550" y="5431681"/>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20" name="Google Shape;4520;p247"/>
                    <p:cNvPicPr preferRelativeResize="0"/>
                    <p:nvPr/>
                  </p:nvPicPr>
                  <p:blipFill rotWithShape="1">
                    <a:blip r:embed="rId14">
                      <a:alphaModFix/>
                    </a:blip>
                    <a:srcRect b="0" l="0" r="0" t="0"/>
                    <a:stretch/>
                  </p:blipFill>
                  <p:spPr>
                    <a:xfrm>
                      <a:off x="-37953" y="5518162"/>
                      <a:ext cx="272797" cy="198121"/>
                    </a:xfrm>
                    <a:prstGeom prst="rect">
                      <a:avLst/>
                    </a:prstGeom>
                    <a:noFill/>
                    <a:ln>
                      <a:noFill/>
                    </a:ln>
                  </p:spPr>
                </p:pic>
              </p:grpSp>
              <p:grpSp>
                <p:nvGrpSpPr>
                  <p:cNvPr id="4521" name="Google Shape;4521;p247"/>
                  <p:cNvGrpSpPr/>
                  <p:nvPr/>
                </p:nvGrpSpPr>
                <p:grpSpPr>
                  <a:xfrm>
                    <a:off x="-46849" y="5556723"/>
                    <a:ext cx="276444" cy="276444"/>
                    <a:chOff x="-185004" y="6312823"/>
                    <a:chExt cx="361991" cy="361991"/>
                  </a:xfrm>
                </p:grpSpPr>
                <p:sp>
                  <p:nvSpPr>
                    <p:cNvPr id="4522" name="Google Shape;4522;p247"/>
                    <p:cNvSpPr/>
                    <p:nvPr/>
                  </p:nvSpPr>
                  <p:spPr>
                    <a:xfrm>
                      <a:off x="-185004" y="6312823"/>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23" name="Google Shape;4523;p247"/>
                    <p:cNvPicPr preferRelativeResize="0"/>
                    <p:nvPr/>
                  </p:nvPicPr>
                  <p:blipFill rotWithShape="1">
                    <a:blip r:embed="rId15">
                      <a:alphaModFix/>
                    </a:blip>
                    <a:srcRect b="0" l="0" r="0" t="0"/>
                    <a:stretch/>
                  </p:blipFill>
                  <p:spPr>
                    <a:xfrm>
                      <a:off x="-170589" y="6407050"/>
                      <a:ext cx="313100" cy="169596"/>
                    </a:xfrm>
                    <a:prstGeom prst="rect">
                      <a:avLst/>
                    </a:prstGeom>
                    <a:noFill/>
                    <a:ln>
                      <a:noFill/>
                    </a:ln>
                  </p:spPr>
                </p:pic>
              </p:grpSp>
              <p:grpSp>
                <p:nvGrpSpPr>
                  <p:cNvPr id="4524" name="Google Shape;4524;p247"/>
                  <p:cNvGrpSpPr/>
                  <p:nvPr/>
                </p:nvGrpSpPr>
                <p:grpSpPr>
                  <a:xfrm>
                    <a:off x="-82729" y="6316577"/>
                    <a:ext cx="276444" cy="276444"/>
                    <a:chOff x="-941288" y="5345154"/>
                    <a:chExt cx="361991" cy="361991"/>
                  </a:xfrm>
                </p:grpSpPr>
                <p:sp>
                  <p:nvSpPr>
                    <p:cNvPr id="4525" name="Google Shape;4525;p247"/>
                    <p:cNvSpPr/>
                    <p:nvPr/>
                  </p:nvSpPr>
                  <p:spPr>
                    <a:xfrm>
                      <a:off x="-941288" y="5345154"/>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26" name="Google Shape;4526;p247"/>
                    <p:cNvPicPr preferRelativeResize="0"/>
                    <p:nvPr/>
                  </p:nvPicPr>
                  <p:blipFill rotWithShape="1">
                    <a:blip r:embed="rId16">
                      <a:alphaModFix/>
                    </a:blip>
                    <a:srcRect b="0" l="0" r="0" t="0"/>
                    <a:stretch/>
                  </p:blipFill>
                  <p:spPr>
                    <a:xfrm>
                      <a:off x="-827102" y="5387418"/>
                      <a:ext cx="146319" cy="272686"/>
                    </a:xfrm>
                    <a:prstGeom prst="rect">
                      <a:avLst/>
                    </a:prstGeom>
                    <a:noFill/>
                    <a:ln>
                      <a:noFill/>
                    </a:ln>
                  </p:spPr>
                </p:pic>
              </p:grpSp>
              <p:grpSp>
                <p:nvGrpSpPr>
                  <p:cNvPr id="4527" name="Google Shape;4527;p247"/>
                  <p:cNvGrpSpPr/>
                  <p:nvPr/>
                </p:nvGrpSpPr>
                <p:grpSpPr>
                  <a:xfrm>
                    <a:off x="-349622" y="6128091"/>
                    <a:ext cx="276444" cy="276444"/>
                    <a:chOff x="-939302" y="5971145"/>
                    <a:chExt cx="361991" cy="361991"/>
                  </a:xfrm>
                </p:grpSpPr>
                <p:sp>
                  <p:nvSpPr>
                    <p:cNvPr id="4528" name="Google Shape;4528;p247"/>
                    <p:cNvSpPr/>
                    <p:nvPr/>
                  </p:nvSpPr>
                  <p:spPr>
                    <a:xfrm>
                      <a:off x="-939302" y="5971145"/>
                      <a:ext cx="361991" cy="361991"/>
                    </a:xfrm>
                    <a:prstGeom prst="ellipse">
                      <a:avLst/>
                    </a:prstGeom>
                    <a:solidFill>
                      <a:srgbClr val="FFFF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pic>
                  <p:nvPicPr>
                    <p:cNvPr id="4529" name="Google Shape;4529;p247"/>
                    <p:cNvPicPr preferRelativeResize="0"/>
                    <p:nvPr/>
                  </p:nvPicPr>
                  <p:blipFill rotWithShape="1">
                    <a:blip r:embed="rId17">
                      <a:alphaModFix/>
                    </a:blip>
                    <a:srcRect b="0" l="0" r="0" t="0"/>
                    <a:stretch/>
                  </p:blipFill>
                  <p:spPr>
                    <a:xfrm>
                      <a:off x="-855142" y="6015263"/>
                      <a:ext cx="202011" cy="233231"/>
                    </a:xfrm>
                    <a:prstGeom prst="rect">
                      <a:avLst/>
                    </a:prstGeom>
                    <a:noFill/>
                    <a:ln>
                      <a:noFill/>
                    </a:ln>
                  </p:spPr>
                </p:pic>
              </p:grpSp>
            </p:grpSp>
          </p:grpSp>
          <p:grpSp>
            <p:nvGrpSpPr>
              <p:cNvPr id="4530" name="Google Shape;4530;p247"/>
              <p:cNvGrpSpPr/>
              <p:nvPr/>
            </p:nvGrpSpPr>
            <p:grpSpPr>
              <a:xfrm>
                <a:off x="6475110" y="5407046"/>
                <a:ext cx="454555" cy="546923"/>
                <a:chOff x="6437010" y="5165352"/>
                <a:chExt cx="454555" cy="546923"/>
              </a:xfrm>
            </p:grpSpPr>
            <p:pic>
              <p:nvPicPr>
                <p:cNvPr id="4531" name="Google Shape;4531;p247"/>
                <p:cNvPicPr preferRelativeResize="0"/>
                <p:nvPr/>
              </p:nvPicPr>
              <p:blipFill rotWithShape="1">
                <a:blip r:embed="rId18">
                  <a:alphaModFix/>
                </a:blip>
                <a:srcRect b="0" l="0" r="0" t="0"/>
                <a:stretch/>
              </p:blipFill>
              <p:spPr>
                <a:xfrm>
                  <a:off x="6534785" y="5165352"/>
                  <a:ext cx="356780" cy="532659"/>
                </a:xfrm>
                <a:prstGeom prst="rect">
                  <a:avLst/>
                </a:prstGeom>
                <a:noFill/>
                <a:ln>
                  <a:noFill/>
                </a:ln>
              </p:spPr>
            </p:pic>
            <p:grpSp>
              <p:nvGrpSpPr>
                <p:cNvPr id="4532" name="Google Shape;4532;p247"/>
                <p:cNvGrpSpPr/>
                <p:nvPr/>
              </p:nvGrpSpPr>
              <p:grpSpPr>
                <a:xfrm>
                  <a:off x="6437010" y="5486235"/>
                  <a:ext cx="221105" cy="226040"/>
                  <a:chOff x="6372225" y="5495310"/>
                  <a:chExt cx="221105" cy="291386"/>
                </a:xfrm>
              </p:grpSpPr>
              <p:sp>
                <p:nvSpPr>
                  <p:cNvPr id="4533" name="Google Shape;4533;p247"/>
                  <p:cNvSpPr/>
                  <p:nvPr/>
                </p:nvSpPr>
                <p:spPr>
                  <a:xfrm>
                    <a:off x="6372225" y="5667375"/>
                    <a:ext cx="221105" cy="119321"/>
                  </a:xfrm>
                  <a:prstGeom prst="can">
                    <a:avLst>
                      <a:gd fmla="val 25000" name="adj"/>
                    </a:avLst>
                  </a:prstGeom>
                  <a:solidFill>
                    <a:schemeClr val="lt1"/>
                  </a:solidFill>
                  <a:ln cap="flat" cmpd="sng" w="952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34" name="Google Shape;4534;p247"/>
                  <p:cNvSpPr/>
                  <p:nvPr/>
                </p:nvSpPr>
                <p:spPr>
                  <a:xfrm>
                    <a:off x="6372225" y="5578690"/>
                    <a:ext cx="221105" cy="119321"/>
                  </a:xfrm>
                  <a:prstGeom prst="can">
                    <a:avLst>
                      <a:gd fmla="val 25000" name="adj"/>
                    </a:avLst>
                  </a:prstGeom>
                  <a:solidFill>
                    <a:schemeClr val="lt1"/>
                  </a:solidFill>
                  <a:ln cap="flat" cmpd="sng" w="952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35" name="Google Shape;4535;p247"/>
                  <p:cNvSpPr/>
                  <p:nvPr/>
                </p:nvSpPr>
                <p:spPr>
                  <a:xfrm>
                    <a:off x="6372225" y="5495310"/>
                    <a:ext cx="221105" cy="119321"/>
                  </a:xfrm>
                  <a:prstGeom prst="can">
                    <a:avLst>
                      <a:gd fmla="val 25000" name="adj"/>
                    </a:avLst>
                  </a:prstGeom>
                  <a:solidFill>
                    <a:schemeClr val="lt1"/>
                  </a:solidFill>
                  <a:ln cap="flat" cmpd="sng" w="952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grpSp>
          </p:grpSp>
          <p:grpSp>
            <p:nvGrpSpPr>
              <p:cNvPr id="4536" name="Google Shape;4536;p247"/>
              <p:cNvGrpSpPr/>
              <p:nvPr/>
            </p:nvGrpSpPr>
            <p:grpSpPr>
              <a:xfrm>
                <a:off x="5195131" y="4197134"/>
                <a:ext cx="277171" cy="659865"/>
                <a:chOff x="5199896" y="4282865"/>
                <a:chExt cx="277171" cy="659865"/>
              </a:xfrm>
            </p:grpSpPr>
            <p:cxnSp>
              <p:nvCxnSpPr>
                <p:cNvPr id="4537" name="Google Shape;4537;p247"/>
                <p:cNvCxnSpPr/>
                <p:nvPr/>
              </p:nvCxnSpPr>
              <p:spPr>
                <a:xfrm>
                  <a:off x="5211874" y="4384402"/>
                  <a:ext cx="244599" cy="50374"/>
                </a:xfrm>
                <a:prstGeom prst="straightConnector1">
                  <a:avLst/>
                </a:prstGeom>
                <a:noFill/>
                <a:ln cap="flat" cmpd="sng" w="19050">
                  <a:solidFill>
                    <a:srgbClr val="193EB0"/>
                  </a:solidFill>
                  <a:prstDash val="solid"/>
                  <a:miter lim="800000"/>
                  <a:headEnd len="sm" w="sm" type="none"/>
                  <a:tailEnd len="med" w="med" type="triangle"/>
                </a:ln>
              </p:spPr>
            </p:cxnSp>
            <p:cxnSp>
              <p:nvCxnSpPr>
                <p:cNvPr id="4538" name="Google Shape;4538;p247"/>
                <p:cNvCxnSpPr/>
                <p:nvPr/>
              </p:nvCxnSpPr>
              <p:spPr>
                <a:xfrm>
                  <a:off x="5199896" y="4609111"/>
                  <a:ext cx="249311" cy="0"/>
                </a:xfrm>
                <a:prstGeom prst="straightConnector1">
                  <a:avLst/>
                </a:prstGeom>
                <a:noFill/>
                <a:ln cap="flat" cmpd="sng" w="19050">
                  <a:solidFill>
                    <a:srgbClr val="193EB0"/>
                  </a:solidFill>
                  <a:prstDash val="solid"/>
                  <a:miter lim="800000"/>
                  <a:headEnd len="sm" w="sm" type="none"/>
                  <a:tailEnd len="med" w="med" type="triangle"/>
                </a:ln>
              </p:spPr>
            </p:cxnSp>
            <p:cxnSp>
              <p:nvCxnSpPr>
                <p:cNvPr id="4539" name="Google Shape;4539;p247"/>
                <p:cNvCxnSpPr/>
                <p:nvPr/>
              </p:nvCxnSpPr>
              <p:spPr>
                <a:xfrm>
                  <a:off x="5265678" y="4282865"/>
                  <a:ext cx="206626" cy="80301"/>
                </a:xfrm>
                <a:prstGeom prst="straightConnector1">
                  <a:avLst/>
                </a:prstGeom>
                <a:noFill/>
                <a:ln cap="flat" cmpd="sng" w="19050">
                  <a:solidFill>
                    <a:srgbClr val="193EB0"/>
                  </a:solidFill>
                  <a:prstDash val="solid"/>
                  <a:miter lim="800000"/>
                  <a:headEnd len="sm" w="sm" type="none"/>
                  <a:tailEnd len="med" w="med" type="triangle"/>
                </a:ln>
              </p:spPr>
            </p:cxnSp>
            <p:cxnSp>
              <p:nvCxnSpPr>
                <p:cNvPr id="4540" name="Google Shape;4540;p247"/>
                <p:cNvCxnSpPr/>
                <p:nvPr/>
              </p:nvCxnSpPr>
              <p:spPr>
                <a:xfrm>
                  <a:off x="5207809" y="4492605"/>
                  <a:ext cx="243282" cy="26467"/>
                </a:xfrm>
                <a:prstGeom prst="straightConnector1">
                  <a:avLst/>
                </a:prstGeom>
                <a:noFill/>
                <a:ln cap="flat" cmpd="sng" w="19050">
                  <a:solidFill>
                    <a:srgbClr val="193EB0"/>
                  </a:solidFill>
                  <a:prstDash val="solid"/>
                  <a:miter lim="800000"/>
                  <a:headEnd len="sm" w="sm" type="none"/>
                  <a:tailEnd len="med" w="med" type="triangle"/>
                </a:ln>
              </p:spPr>
            </p:cxnSp>
            <p:cxnSp>
              <p:nvCxnSpPr>
                <p:cNvPr id="4541" name="Google Shape;4541;p247"/>
                <p:cNvCxnSpPr/>
                <p:nvPr/>
              </p:nvCxnSpPr>
              <p:spPr>
                <a:xfrm flipH="1" rot="10800000">
                  <a:off x="5221420" y="4696528"/>
                  <a:ext cx="232308" cy="27957"/>
                </a:xfrm>
                <a:prstGeom prst="straightConnector1">
                  <a:avLst/>
                </a:prstGeom>
                <a:noFill/>
                <a:ln cap="flat" cmpd="sng" w="19050">
                  <a:solidFill>
                    <a:srgbClr val="193EB0"/>
                  </a:solidFill>
                  <a:prstDash val="solid"/>
                  <a:miter lim="800000"/>
                  <a:headEnd len="sm" w="sm" type="none"/>
                  <a:tailEnd len="med" w="med" type="triangle"/>
                </a:ln>
              </p:spPr>
            </p:cxnSp>
            <p:cxnSp>
              <p:nvCxnSpPr>
                <p:cNvPr id="4542" name="Google Shape;4542;p247"/>
                <p:cNvCxnSpPr/>
                <p:nvPr/>
              </p:nvCxnSpPr>
              <p:spPr>
                <a:xfrm flipH="1" rot="10800000">
                  <a:off x="5231562" y="4787446"/>
                  <a:ext cx="231662" cy="46838"/>
                </a:xfrm>
                <a:prstGeom prst="straightConnector1">
                  <a:avLst/>
                </a:prstGeom>
                <a:noFill/>
                <a:ln cap="flat" cmpd="sng" w="19050">
                  <a:solidFill>
                    <a:srgbClr val="193EB0"/>
                  </a:solidFill>
                  <a:prstDash val="solid"/>
                  <a:miter lim="800000"/>
                  <a:headEnd len="sm" w="sm" type="none"/>
                  <a:tailEnd len="med" w="med" type="triangle"/>
                </a:ln>
              </p:spPr>
            </p:cxnSp>
            <p:cxnSp>
              <p:nvCxnSpPr>
                <p:cNvPr id="4543" name="Google Shape;4543;p247"/>
                <p:cNvCxnSpPr/>
                <p:nvPr/>
              </p:nvCxnSpPr>
              <p:spPr>
                <a:xfrm flipH="1" rot="10800000">
                  <a:off x="5243234" y="4868335"/>
                  <a:ext cx="233833" cy="74395"/>
                </a:xfrm>
                <a:prstGeom prst="straightConnector1">
                  <a:avLst/>
                </a:prstGeom>
                <a:noFill/>
                <a:ln cap="flat" cmpd="sng" w="19050">
                  <a:solidFill>
                    <a:srgbClr val="193EB0"/>
                  </a:solidFill>
                  <a:prstDash val="solid"/>
                  <a:miter lim="800000"/>
                  <a:headEnd len="sm" w="sm" type="none"/>
                  <a:tailEnd len="med" w="med" type="triangle"/>
                </a:ln>
              </p:spPr>
            </p:cxnSp>
          </p:grpSp>
          <p:cxnSp>
            <p:nvCxnSpPr>
              <p:cNvPr id="4544" name="Google Shape;4544;p247"/>
              <p:cNvCxnSpPr/>
              <p:nvPr/>
            </p:nvCxnSpPr>
            <p:spPr>
              <a:xfrm>
                <a:off x="6986583" y="5663315"/>
                <a:ext cx="229539" cy="0"/>
              </a:xfrm>
              <a:prstGeom prst="straightConnector1">
                <a:avLst/>
              </a:prstGeom>
              <a:noFill/>
              <a:ln cap="flat" cmpd="sng" w="19050">
                <a:solidFill>
                  <a:srgbClr val="193EB0"/>
                </a:solidFill>
                <a:prstDash val="solid"/>
                <a:miter lim="800000"/>
                <a:headEnd len="sm" w="sm" type="none"/>
                <a:tailEnd len="med" w="med" type="triangle"/>
              </a:ln>
            </p:spPr>
          </p:cxnSp>
          <p:cxnSp>
            <p:nvCxnSpPr>
              <p:cNvPr id="4545" name="Google Shape;4545;p247"/>
              <p:cNvCxnSpPr/>
              <p:nvPr/>
            </p:nvCxnSpPr>
            <p:spPr>
              <a:xfrm>
                <a:off x="7802558" y="5659255"/>
                <a:ext cx="229539" cy="0"/>
              </a:xfrm>
              <a:prstGeom prst="straightConnector1">
                <a:avLst/>
              </a:prstGeom>
              <a:noFill/>
              <a:ln cap="flat" cmpd="sng" w="19050">
                <a:solidFill>
                  <a:srgbClr val="193EB0"/>
                </a:solidFill>
                <a:prstDash val="solid"/>
                <a:miter lim="800000"/>
                <a:headEnd len="sm" w="sm" type="none"/>
                <a:tailEnd len="med" w="med" type="triangle"/>
              </a:ln>
            </p:spPr>
          </p:cxnSp>
          <p:cxnSp>
            <p:nvCxnSpPr>
              <p:cNvPr id="4546" name="Google Shape;4546;p247"/>
              <p:cNvCxnSpPr>
                <a:stCxn id="4471" idx="3"/>
                <a:endCxn id="4531" idx="1"/>
              </p:cNvCxnSpPr>
              <p:nvPr/>
            </p:nvCxnSpPr>
            <p:spPr>
              <a:xfrm flipH="1">
                <a:off x="6573015" y="4552381"/>
                <a:ext cx="1048800" cy="1121100"/>
              </a:xfrm>
              <a:prstGeom prst="bentConnector5">
                <a:avLst>
                  <a:gd fmla="val -8475" name="adj1"/>
                  <a:gd fmla="val 60669" name="adj2"/>
                  <a:gd fmla="val 213207" name="adj3"/>
                </a:avLst>
              </a:prstGeom>
              <a:noFill/>
              <a:ln cap="flat" cmpd="sng" w="19050">
                <a:solidFill>
                  <a:srgbClr val="193EB0"/>
                </a:solidFill>
                <a:prstDash val="solid"/>
                <a:miter lim="800000"/>
                <a:headEnd len="sm" w="sm" type="none"/>
                <a:tailEnd len="med" w="med" type="triangle"/>
              </a:ln>
            </p:spPr>
          </p:cxnSp>
        </p:grpSp>
        <p:sp>
          <p:nvSpPr>
            <p:cNvPr id="4547" name="Google Shape;4547;p247"/>
            <p:cNvSpPr/>
            <p:nvPr/>
          </p:nvSpPr>
          <p:spPr>
            <a:xfrm>
              <a:off x="6211882" y="4025328"/>
              <a:ext cx="172194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93EB0"/>
                  </a:solidFill>
                  <a:latin typeface="Arial"/>
                  <a:ea typeface="Arial"/>
                  <a:cs typeface="Arial"/>
                  <a:sym typeface="Arial"/>
                </a:rPr>
                <a:t>Đường ống phân tích luồng</a:t>
              </a:r>
              <a:endParaRPr sz="1000">
                <a:solidFill>
                  <a:srgbClr val="193EB0"/>
                </a:solidFill>
                <a:latin typeface="Arial"/>
                <a:ea typeface="Arial"/>
                <a:cs typeface="Arial"/>
                <a:sym typeface="Arial"/>
              </a:endParaRPr>
            </a:p>
          </p:txBody>
        </p:sp>
        <p:sp>
          <p:nvSpPr>
            <p:cNvPr id="4548" name="Google Shape;4548;p247"/>
            <p:cNvSpPr/>
            <p:nvPr/>
          </p:nvSpPr>
          <p:spPr>
            <a:xfrm>
              <a:off x="6494406" y="4999073"/>
              <a:ext cx="181331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93EB0"/>
                  </a:solidFill>
                  <a:latin typeface="Arial"/>
                  <a:ea typeface="Arial"/>
                  <a:cs typeface="Arial"/>
                  <a:sym typeface="Arial"/>
                </a:rPr>
                <a:t>Trích xuất các mẫu quan tâm</a:t>
              </a:r>
              <a:endParaRPr sz="1000">
                <a:solidFill>
                  <a:srgbClr val="193EB0"/>
                </a:solidFill>
                <a:latin typeface="Arial"/>
                <a:ea typeface="Arial"/>
                <a:cs typeface="Arial"/>
                <a:sym typeface="Arial"/>
              </a:endParaRPr>
            </a:p>
          </p:txBody>
        </p:sp>
        <p:sp>
          <p:nvSpPr>
            <p:cNvPr id="4549" name="Google Shape;4549;p247"/>
            <p:cNvSpPr/>
            <p:nvPr/>
          </p:nvSpPr>
          <p:spPr>
            <a:xfrm>
              <a:off x="5421519" y="3891036"/>
              <a:ext cx="67518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93EB0"/>
                  </a:solidFill>
                  <a:latin typeface="Arial"/>
                  <a:ea typeface="Arial"/>
                  <a:cs typeface="Arial"/>
                  <a:sym typeface="Arial"/>
                </a:rPr>
                <a:t>Tin nhắn</a:t>
              </a:r>
              <a:endParaRPr sz="1000">
                <a:solidFill>
                  <a:srgbClr val="193EB0"/>
                </a:solidFill>
                <a:latin typeface="Arial"/>
                <a:ea typeface="Arial"/>
                <a:cs typeface="Arial"/>
                <a:sym typeface="Arial"/>
              </a:endParaRPr>
            </a:p>
          </p:txBody>
        </p:sp>
        <p:sp>
          <p:nvSpPr>
            <p:cNvPr id="4550" name="Google Shape;4550;p247"/>
            <p:cNvSpPr/>
            <p:nvPr/>
          </p:nvSpPr>
          <p:spPr>
            <a:xfrm>
              <a:off x="4653373" y="3632244"/>
              <a:ext cx="979755"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93EB0"/>
                  </a:solidFill>
                  <a:latin typeface="Arial"/>
                  <a:ea typeface="Arial"/>
                  <a:cs typeface="Arial"/>
                  <a:sym typeface="Arial"/>
                </a:rPr>
                <a:t>Nguồn dữ liệu</a:t>
              </a:r>
              <a:endParaRPr sz="1000">
                <a:solidFill>
                  <a:srgbClr val="193EB0"/>
                </a:solidFill>
                <a:latin typeface="Arial"/>
                <a:ea typeface="Arial"/>
                <a:cs typeface="Arial"/>
                <a:sym typeface="Arial"/>
              </a:endParaRPr>
            </a:p>
          </p:txBody>
        </p:sp>
        <p:sp>
          <p:nvSpPr>
            <p:cNvPr id="4551" name="Google Shape;4551;p247"/>
            <p:cNvSpPr/>
            <p:nvPr/>
          </p:nvSpPr>
          <p:spPr>
            <a:xfrm>
              <a:off x="6678729" y="6009193"/>
              <a:ext cx="75854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93EB0"/>
                  </a:solidFill>
                  <a:latin typeface="Arial"/>
                  <a:ea typeface="Arial"/>
                  <a:cs typeface="Arial"/>
                  <a:sym typeface="Arial"/>
                </a:rPr>
                <a:t>Hồ dữ liệu</a:t>
              </a:r>
              <a:endParaRPr sz="1000">
                <a:solidFill>
                  <a:srgbClr val="193EB0"/>
                </a:solidFill>
                <a:latin typeface="Arial"/>
                <a:ea typeface="Arial"/>
                <a:cs typeface="Arial"/>
                <a:sym typeface="Arial"/>
              </a:endParaRPr>
            </a:p>
          </p:txBody>
        </p:sp>
        <p:sp>
          <p:nvSpPr>
            <p:cNvPr id="4552" name="Google Shape;4552;p247"/>
            <p:cNvSpPr/>
            <p:nvPr/>
          </p:nvSpPr>
          <p:spPr>
            <a:xfrm>
              <a:off x="7399837" y="5979369"/>
              <a:ext cx="86113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93EB0"/>
                  </a:solidFill>
                  <a:latin typeface="Arial"/>
                  <a:ea typeface="Arial"/>
                  <a:cs typeface="Arial"/>
                  <a:sym typeface="Arial"/>
                </a:rPr>
                <a:t>Phân tích </a:t>
              </a:r>
              <a:endParaRPr/>
            </a:p>
            <a:p>
              <a:pPr indent="0" lvl="0" marL="0" marR="0" rtl="0" algn="ctr">
                <a:spcBef>
                  <a:spcPts val="0"/>
                </a:spcBef>
                <a:spcAft>
                  <a:spcPts val="0"/>
                </a:spcAft>
                <a:buNone/>
              </a:pPr>
              <a:r>
                <a:rPr lang="en-US" sz="1000">
                  <a:solidFill>
                    <a:srgbClr val="193EB0"/>
                  </a:solidFill>
                  <a:latin typeface="Arial"/>
                  <a:ea typeface="Arial"/>
                  <a:cs typeface="Arial"/>
                  <a:sym typeface="Arial"/>
                </a:rPr>
                <a:t>ngoại tuyến</a:t>
              </a:r>
              <a:endParaRPr sz="1000">
                <a:solidFill>
                  <a:srgbClr val="193EB0"/>
                </a:solidFill>
                <a:latin typeface="Arial"/>
                <a:ea typeface="Arial"/>
                <a:cs typeface="Arial"/>
                <a:sym typeface="Arial"/>
              </a:endParaRPr>
            </a:p>
          </p:txBody>
        </p:sp>
        <p:sp>
          <p:nvSpPr>
            <p:cNvPr id="4553" name="Google Shape;4553;p247"/>
            <p:cNvSpPr/>
            <p:nvPr/>
          </p:nvSpPr>
          <p:spPr>
            <a:xfrm>
              <a:off x="8349597" y="6017141"/>
              <a:ext cx="986167"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93EB0"/>
                  </a:solidFill>
                  <a:latin typeface="Arial"/>
                  <a:ea typeface="Arial"/>
                  <a:cs typeface="Arial"/>
                  <a:sym typeface="Arial"/>
                </a:rPr>
                <a:t>Trực quan hóa</a:t>
              </a:r>
              <a:endParaRPr sz="1000">
                <a:solidFill>
                  <a:srgbClr val="193EB0"/>
                </a:solidFill>
                <a:latin typeface="Arial"/>
                <a:ea typeface="Arial"/>
                <a:cs typeface="Arial"/>
                <a:sym typeface="Arial"/>
              </a:endParaRPr>
            </a:p>
          </p:txBody>
        </p:sp>
      </p:grpSp>
    </p:spTree>
  </p:cSld>
  <p:clrMapOvr>
    <a:masterClrMapping/>
  </p:clrMapOvr>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8" name="Shape 4558"/>
        <p:cNvGrpSpPr/>
        <p:nvPr/>
      </p:nvGrpSpPr>
      <p:grpSpPr>
        <a:xfrm>
          <a:off x="0" y="0"/>
          <a:ext cx="0" cy="0"/>
          <a:chOff x="0" y="0"/>
          <a:chExt cx="0" cy="0"/>
        </a:xfrm>
      </p:grpSpPr>
      <p:sp>
        <p:nvSpPr>
          <p:cNvPr id="4559" name="Google Shape;4559;p24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560" name="Google Shape;4560;p24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Luồng dữ liệu không giới hạn</a:t>
            </a:r>
            <a:endParaRPr/>
          </a:p>
        </p:txBody>
      </p:sp>
      <p:sp>
        <p:nvSpPr>
          <p:cNvPr id="4561" name="Google Shape;4561;p2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562" name="Google Shape;4562;p248"/>
          <p:cNvSpPr txBox="1"/>
          <p:nvPr>
            <p:ph idx="4" type="body"/>
          </p:nvPr>
        </p:nvSpPr>
        <p:spPr>
          <a:xfrm>
            <a:off x="535872" y="2226568"/>
            <a:ext cx="8796528" cy="3427988"/>
          </a:xfrm>
          <a:prstGeom prst="rect">
            <a:avLst/>
          </a:prstGeom>
          <a:noFill/>
          <a:ln>
            <a:noFill/>
          </a:ln>
        </p:spPr>
        <p:txBody>
          <a:bodyPr anchorCtr="0" anchor="t" bIns="0" lIns="0" spcFirstLastPara="1" rIns="0" wrap="square" tIns="0">
            <a:normAutofit/>
          </a:bodyPr>
          <a:lstStyle/>
          <a:p>
            <a:pPr indent="-177800" lvl="0" marL="177800" rtl="0" algn="l">
              <a:lnSpc>
                <a:spcPct val="128571"/>
              </a:lnSpc>
              <a:spcBef>
                <a:spcPts val="0"/>
              </a:spcBef>
              <a:spcAft>
                <a:spcPts val="0"/>
              </a:spcAft>
              <a:buClr>
                <a:srgbClr val="262626"/>
              </a:buClr>
              <a:buSzPts val="1400"/>
              <a:buFont typeface="Arial"/>
              <a:buChar char="•"/>
            </a:pPr>
            <a:r>
              <a:rPr lang="en-US"/>
              <a:t>Luồng dữ liệu không giới hạn có một số điểm bắt đầu</a:t>
            </a:r>
            <a:endParaRPr/>
          </a:p>
          <a:p>
            <a:pPr indent="-182563" lvl="1" marL="360363" rtl="0" algn="l">
              <a:lnSpc>
                <a:spcPct val="138461"/>
              </a:lnSpc>
              <a:spcBef>
                <a:spcPts val="200"/>
              </a:spcBef>
              <a:spcAft>
                <a:spcPts val="0"/>
              </a:spcAft>
              <a:buClr>
                <a:srgbClr val="262626"/>
              </a:buClr>
              <a:buSzPts val="1040"/>
              <a:buChar char="•"/>
            </a:pPr>
            <a:r>
              <a:rPr lang="en-US"/>
              <a:t>Có thể rất xa trong quá khứ và không có bất kỳ hậu quả nào trong việc xử lý dữ liệu đến hiện tại</a:t>
            </a:r>
            <a:endParaRPr/>
          </a:p>
          <a:p>
            <a:pPr indent="-177800" lvl="0" marL="177800" rtl="0" algn="l">
              <a:lnSpc>
                <a:spcPct val="128571"/>
              </a:lnSpc>
              <a:spcBef>
                <a:spcPts val="1000"/>
              </a:spcBef>
              <a:spcAft>
                <a:spcPts val="0"/>
              </a:spcAft>
              <a:buClr>
                <a:srgbClr val="262626"/>
              </a:buClr>
              <a:buSzPts val="1400"/>
              <a:buFont typeface="Arial"/>
              <a:buChar char="•"/>
            </a:pPr>
            <a:r>
              <a:rPr lang="en-US"/>
              <a:t>Luồng dữ liệu đến không có kết thúc xác định</a:t>
            </a:r>
            <a:endParaRPr/>
          </a:p>
          <a:p>
            <a:pPr indent="-182563" lvl="1" marL="360363" rtl="0" algn="l">
              <a:lnSpc>
                <a:spcPct val="138461"/>
              </a:lnSpc>
              <a:spcBef>
                <a:spcPts val="200"/>
              </a:spcBef>
              <a:spcAft>
                <a:spcPts val="0"/>
              </a:spcAft>
              <a:buClr>
                <a:srgbClr val="262626"/>
              </a:buClr>
              <a:buSzPts val="1040"/>
              <a:buChar char="•"/>
            </a:pPr>
            <a:r>
              <a:rPr lang="en-US"/>
              <a:t>Luồng dữ liệu đến dự kiến sẽ không kết thúc bất cứ lúc nào</a:t>
            </a:r>
            <a:endParaRPr/>
          </a:p>
          <a:p>
            <a:pPr indent="-177800" lvl="0" marL="177800" rtl="0" algn="l">
              <a:lnSpc>
                <a:spcPct val="128571"/>
              </a:lnSpc>
              <a:spcBef>
                <a:spcPts val="1000"/>
              </a:spcBef>
              <a:spcAft>
                <a:spcPts val="0"/>
              </a:spcAft>
              <a:buClr>
                <a:srgbClr val="262626"/>
              </a:buClr>
              <a:buSzPts val="1400"/>
              <a:buFont typeface="Arial"/>
              <a:buChar char="•"/>
            </a:pPr>
            <a:r>
              <a:rPr lang="en-US"/>
              <a:t>Luồng không giới hạn phải được nhập theo thời gian thực và theo thứ tự cụ thể</a:t>
            </a:r>
            <a:endParaRPr/>
          </a:p>
          <a:p>
            <a:pPr indent="-182563" lvl="1" marL="360363" rtl="0" algn="l">
              <a:lnSpc>
                <a:spcPct val="138461"/>
              </a:lnSpc>
              <a:spcBef>
                <a:spcPts val="200"/>
              </a:spcBef>
              <a:spcAft>
                <a:spcPts val="0"/>
              </a:spcAft>
              <a:buClr>
                <a:srgbClr val="262626"/>
              </a:buClr>
              <a:buSzPts val="1040"/>
              <a:buChar char="•"/>
            </a:pPr>
            <a:r>
              <a:rPr lang="en-US"/>
              <a:t>Không thể đợi cho đến khi toàn bộ luồng được đọc - có thể không bao giờ kết thúc</a:t>
            </a:r>
            <a:endParaRPr/>
          </a:p>
          <a:p>
            <a:pPr indent="-182563" lvl="1" marL="360363" rtl="0" algn="l">
              <a:lnSpc>
                <a:spcPct val="138461"/>
              </a:lnSpc>
              <a:spcBef>
                <a:spcPts val="200"/>
              </a:spcBef>
              <a:spcAft>
                <a:spcPts val="0"/>
              </a:spcAft>
              <a:buClr>
                <a:srgbClr val="262626"/>
              </a:buClr>
              <a:buSzPts val="1040"/>
              <a:buChar char="•"/>
            </a:pPr>
            <a:r>
              <a:rPr lang="en-US"/>
              <a:t>Các sự kiện phải được nhập và xử lý tại thời điểm xảy ra sự kiện</a:t>
            </a:r>
            <a:endParaRPr/>
          </a:p>
        </p:txBody>
      </p:sp>
      <p:grpSp>
        <p:nvGrpSpPr>
          <p:cNvPr id="4563" name="Google Shape;4563;p248"/>
          <p:cNvGrpSpPr/>
          <p:nvPr/>
        </p:nvGrpSpPr>
        <p:grpSpPr>
          <a:xfrm>
            <a:off x="1863805" y="4583779"/>
            <a:ext cx="6978335" cy="1571971"/>
            <a:chOff x="1863805" y="4583779"/>
            <a:chExt cx="6978335" cy="1571971"/>
          </a:xfrm>
        </p:grpSpPr>
        <p:grpSp>
          <p:nvGrpSpPr>
            <p:cNvPr id="4564" name="Google Shape;4564;p248"/>
            <p:cNvGrpSpPr/>
            <p:nvPr/>
          </p:nvGrpSpPr>
          <p:grpSpPr>
            <a:xfrm>
              <a:off x="1863805" y="4660396"/>
              <a:ext cx="6978335" cy="552940"/>
              <a:chOff x="1863805" y="4660395"/>
              <a:chExt cx="6978335" cy="552940"/>
            </a:xfrm>
          </p:grpSpPr>
          <p:sp>
            <p:nvSpPr>
              <p:cNvPr id="4565" name="Google Shape;4565;p248"/>
              <p:cNvSpPr/>
              <p:nvPr/>
            </p:nvSpPr>
            <p:spPr>
              <a:xfrm rot="-5400000">
                <a:off x="5076503" y="1447698"/>
                <a:ext cx="552940" cy="6978335"/>
              </a:xfrm>
              <a:prstGeom prst="can">
                <a:avLst>
                  <a:gd fmla="val 42033" name="adj"/>
                </a:avLst>
              </a:prstGeom>
              <a:gradFill>
                <a:gsLst>
                  <a:gs pos="0">
                    <a:srgbClr val="66A1FE"/>
                  </a:gs>
                  <a:gs pos="94000">
                    <a:srgbClr val="FFFFFF">
                      <a:alpha val="49803"/>
                    </a:srgbClr>
                  </a:gs>
                  <a:gs pos="100000">
                    <a:srgbClr val="FFFFFF">
                      <a:alpha val="49803"/>
                    </a:srgbClr>
                  </a:gs>
                </a:gsLst>
                <a:lin ang="5400000"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grpSp>
            <p:nvGrpSpPr>
              <p:cNvPr id="4566" name="Google Shape;4566;p248"/>
              <p:cNvGrpSpPr/>
              <p:nvPr/>
            </p:nvGrpSpPr>
            <p:grpSpPr>
              <a:xfrm>
                <a:off x="2206896" y="4749802"/>
                <a:ext cx="5723522" cy="395916"/>
                <a:chOff x="1600200" y="5710461"/>
                <a:chExt cx="6870686" cy="323069"/>
              </a:xfrm>
            </p:grpSpPr>
            <p:sp>
              <p:nvSpPr>
                <p:cNvPr id="4567" name="Google Shape;4567;p248"/>
                <p:cNvSpPr/>
                <p:nvPr/>
              </p:nvSpPr>
              <p:spPr>
                <a:xfrm>
                  <a:off x="160020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68" name="Google Shape;4568;p248"/>
                <p:cNvSpPr/>
                <p:nvPr/>
              </p:nvSpPr>
              <p:spPr>
                <a:xfrm>
                  <a:off x="184757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69" name="Google Shape;4569;p248"/>
                <p:cNvSpPr/>
                <p:nvPr/>
              </p:nvSpPr>
              <p:spPr>
                <a:xfrm>
                  <a:off x="209495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0" name="Google Shape;4570;p248"/>
                <p:cNvSpPr/>
                <p:nvPr/>
              </p:nvSpPr>
              <p:spPr>
                <a:xfrm>
                  <a:off x="234233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1" name="Google Shape;4571;p248"/>
                <p:cNvSpPr/>
                <p:nvPr/>
              </p:nvSpPr>
              <p:spPr>
                <a:xfrm>
                  <a:off x="258971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2" name="Google Shape;4572;p248"/>
                <p:cNvSpPr/>
                <p:nvPr/>
              </p:nvSpPr>
              <p:spPr>
                <a:xfrm>
                  <a:off x="283736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3" name="Google Shape;4573;p248"/>
                <p:cNvSpPr/>
                <p:nvPr/>
              </p:nvSpPr>
              <p:spPr>
                <a:xfrm>
                  <a:off x="308474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4" name="Google Shape;4574;p248"/>
                <p:cNvSpPr/>
                <p:nvPr/>
              </p:nvSpPr>
              <p:spPr>
                <a:xfrm>
                  <a:off x="333077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5" name="Google Shape;4575;p248"/>
                <p:cNvSpPr/>
                <p:nvPr/>
              </p:nvSpPr>
              <p:spPr>
                <a:xfrm>
                  <a:off x="359410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6" name="Google Shape;4576;p248"/>
                <p:cNvSpPr/>
                <p:nvPr/>
              </p:nvSpPr>
              <p:spPr>
                <a:xfrm>
                  <a:off x="384147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7" name="Google Shape;4577;p248"/>
                <p:cNvSpPr/>
                <p:nvPr/>
              </p:nvSpPr>
              <p:spPr>
                <a:xfrm>
                  <a:off x="408885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8" name="Google Shape;4578;p248"/>
                <p:cNvSpPr/>
                <p:nvPr/>
              </p:nvSpPr>
              <p:spPr>
                <a:xfrm>
                  <a:off x="433623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79" name="Google Shape;4579;p248"/>
                <p:cNvSpPr/>
                <p:nvPr/>
              </p:nvSpPr>
              <p:spPr>
                <a:xfrm>
                  <a:off x="458361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0" name="Google Shape;4580;p248"/>
                <p:cNvSpPr/>
                <p:nvPr/>
              </p:nvSpPr>
              <p:spPr>
                <a:xfrm>
                  <a:off x="483126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1" name="Google Shape;4581;p248"/>
                <p:cNvSpPr/>
                <p:nvPr/>
              </p:nvSpPr>
              <p:spPr>
                <a:xfrm>
                  <a:off x="507864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2" name="Google Shape;4582;p248"/>
                <p:cNvSpPr/>
                <p:nvPr/>
              </p:nvSpPr>
              <p:spPr>
                <a:xfrm>
                  <a:off x="532467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3" name="Google Shape;4583;p248"/>
                <p:cNvSpPr/>
                <p:nvPr/>
              </p:nvSpPr>
              <p:spPr>
                <a:xfrm>
                  <a:off x="558165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4" name="Google Shape;4584;p248"/>
                <p:cNvSpPr/>
                <p:nvPr/>
              </p:nvSpPr>
              <p:spPr>
                <a:xfrm>
                  <a:off x="582902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5" name="Google Shape;4585;p248"/>
                <p:cNvSpPr/>
                <p:nvPr/>
              </p:nvSpPr>
              <p:spPr>
                <a:xfrm>
                  <a:off x="607640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6" name="Google Shape;4586;p248"/>
                <p:cNvSpPr/>
                <p:nvPr/>
              </p:nvSpPr>
              <p:spPr>
                <a:xfrm>
                  <a:off x="632378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7" name="Google Shape;4587;p248"/>
                <p:cNvSpPr/>
                <p:nvPr/>
              </p:nvSpPr>
              <p:spPr>
                <a:xfrm>
                  <a:off x="657116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8" name="Google Shape;4588;p248"/>
                <p:cNvSpPr/>
                <p:nvPr/>
              </p:nvSpPr>
              <p:spPr>
                <a:xfrm>
                  <a:off x="681881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89" name="Google Shape;4589;p248"/>
                <p:cNvSpPr/>
                <p:nvPr/>
              </p:nvSpPr>
              <p:spPr>
                <a:xfrm>
                  <a:off x="706619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90" name="Google Shape;4590;p248"/>
                <p:cNvSpPr/>
                <p:nvPr/>
              </p:nvSpPr>
              <p:spPr>
                <a:xfrm>
                  <a:off x="731222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91" name="Google Shape;4591;p248"/>
                <p:cNvSpPr/>
                <p:nvPr/>
              </p:nvSpPr>
              <p:spPr>
                <a:xfrm>
                  <a:off x="7575421"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92" name="Google Shape;4592;p248"/>
                <p:cNvSpPr/>
                <p:nvPr/>
              </p:nvSpPr>
              <p:spPr>
                <a:xfrm>
                  <a:off x="7812706"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93" name="Google Shape;4593;p248"/>
                <p:cNvSpPr/>
                <p:nvPr/>
              </p:nvSpPr>
              <p:spPr>
                <a:xfrm>
                  <a:off x="8059083"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594" name="Google Shape;4594;p248"/>
                <p:cNvSpPr/>
                <p:nvPr/>
              </p:nvSpPr>
              <p:spPr>
                <a:xfrm>
                  <a:off x="8305786"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grpSp>
          <p:sp>
            <p:nvSpPr>
              <p:cNvPr id="4595" name="Google Shape;4595;p248"/>
              <p:cNvSpPr/>
              <p:nvPr/>
            </p:nvSpPr>
            <p:spPr>
              <a:xfrm rot="10800000">
                <a:off x="4211494" y="4666745"/>
                <a:ext cx="3882031" cy="536856"/>
              </a:xfrm>
              <a:prstGeom prst="rect">
                <a:avLst/>
              </a:prstGeom>
              <a:gradFill>
                <a:gsLst>
                  <a:gs pos="0">
                    <a:schemeClr val="lt1"/>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grpSp>
        <p:cxnSp>
          <p:nvCxnSpPr>
            <p:cNvPr id="4596" name="Google Shape;4596;p248"/>
            <p:cNvCxnSpPr/>
            <p:nvPr/>
          </p:nvCxnSpPr>
          <p:spPr>
            <a:xfrm>
              <a:off x="2992644" y="5387960"/>
              <a:ext cx="5100884" cy="0"/>
            </a:xfrm>
            <a:prstGeom prst="straightConnector1">
              <a:avLst/>
            </a:prstGeom>
            <a:noFill/>
            <a:ln cap="flat" cmpd="sng" w="28575">
              <a:solidFill>
                <a:srgbClr val="66A1FE"/>
              </a:solidFill>
              <a:prstDash val="dash"/>
              <a:miter lim="800000"/>
              <a:headEnd len="med" w="med" type="triangle"/>
              <a:tailEnd len="med" w="med" type="triangle"/>
            </a:ln>
          </p:spPr>
        </p:cxnSp>
        <p:sp>
          <p:nvSpPr>
            <p:cNvPr id="4597" name="Google Shape;4597;p248"/>
            <p:cNvSpPr/>
            <p:nvPr/>
          </p:nvSpPr>
          <p:spPr>
            <a:xfrm>
              <a:off x="2148918" y="5235804"/>
              <a:ext cx="66556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66A1FE"/>
                  </a:solidFill>
                  <a:latin typeface="Arial"/>
                  <a:ea typeface="Arial"/>
                  <a:cs typeface="Arial"/>
                  <a:sym typeface="Arial"/>
                </a:rPr>
                <a:t>Bắt đầu</a:t>
              </a:r>
              <a:endParaRPr sz="1100">
                <a:solidFill>
                  <a:srgbClr val="66A1FE"/>
                </a:solidFill>
                <a:latin typeface="Arial"/>
                <a:ea typeface="Arial"/>
                <a:cs typeface="Arial"/>
                <a:sym typeface="Arial"/>
              </a:endParaRPr>
            </a:p>
            <a:p>
              <a:pPr indent="0" lvl="0" marL="0" marR="0" rtl="0" algn="l">
                <a:spcBef>
                  <a:spcPts val="0"/>
                </a:spcBef>
                <a:spcAft>
                  <a:spcPts val="0"/>
                </a:spcAft>
                <a:buNone/>
              </a:pPr>
              <a:r>
                <a:rPr lang="en-US" sz="1100">
                  <a:solidFill>
                    <a:srgbClr val="66A1FE"/>
                  </a:solidFill>
                  <a:latin typeface="Arial"/>
                  <a:ea typeface="Arial"/>
                  <a:cs typeface="Arial"/>
                  <a:sym typeface="Arial"/>
                </a:rPr>
                <a:t> Luồng</a:t>
              </a:r>
              <a:endParaRPr sz="1100">
                <a:solidFill>
                  <a:srgbClr val="66A1FE"/>
                </a:solidFill>
                <a:latin typeface="Arial"/>
                <a:ea typeface="Arial"/>
                <a:cs typeface="Arial"/>
                <a:sym typeface="Arial"/>
              </a:endParaRPr>
            </a:p>
          </p:txBody>
        </p:sp>
        <p:cxnSp>
          <p:nvCxnSpPr>
            <p:cNvPr id="4598" name="Google Shape;4598;p248"/>
            <p:cNvCxnSpPr/>
            <p:nvPr/>
          </p:nvCxnSpPr>
          <p:spPr>
            <a:xfrm>
              <a:off x="2148918" y="4583779"/>
              <a:ext cx="0" cy="1565621"/>
            </a:xfrm>
            <a:prstGeom prst="straightConnector1">
              <a:avLst/>
            </a:prstGeom>
            <a:noFill/>
            <a:ln cap="flat" cmpd="sng" w="28575">
              <a:solidFill>
                <a:srgbClr val="7F7F7F"/>
              </a:solidFill>
              <a:prstDash val="dash"/>
              <a:miter lim="800000"/>
              <a:headEnd len="sm" w="sm" type="none"/>
              <a:tailEnd len="sm" w="sm" type="none"/>
            </a:ln>
          </p:spPr>
        </p:cxnSp>
        <p:cxnSp>
          <p:nvCxnSpPr>
            <p:cNvPr id="4599" name="Google Shape;4599;p248"/>
            <p:cNvCxnSpPr/>
            <p:nvPr/>
          </p:nvCxnSpPr>
          <p:spPr>
            <a:xfrm>
              <a:off x="4857111" y="4634119"/>
              <a:ext cx="0" cy="1253671"/>
            </a:xfrm>
            <a:prstGeom prst="straightConnector1">
              <a:avLst/>
            </a:prstGeom>
            <a:noFill/>
            <a:ln cap="flat" cmpd="sng" w="28575">
              <a:solidFill>
                <a:srgbClr val="7F7F7F"/>
              </a:solidFill>
              <a:prstDash val="dash"/>
              <a:miter lim="800000"/>
              <a:headEnd len="sm" w="sm" type="none"/>
              <a:tailEnd len="sm" w="sm" type="none"/>
            </a:ln>
          </p:spPr>
        </p:cxnSp>
        <p:sp>
          <p:nvSpPr>
            <p:cNvPr id="4600" name="Google Shape;4600;p248"/>
            <p:cNvSpPr/>
            <p:nvPr/>
          </p:nvSpPr>
          <p:spPr>
            <a:xfrm>
              <a:off x="3771717" y="5237182"/>
              <a:ext cx="217078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66A1FE"/>
                  </a:solidFill>
                  <a:latin typeface="Arial"/>
                  <a:ea typeface="Arial"/>
                  <a:cs typeface="Arial"/>
                  <a:sym typeface="Arial"/>
                </a:rPr>
                <a:t>Quá khứ        Hiện tại      Tương lai</a:t>
              </a:r>
              <a:endParaRPr sz="1100">
                <a:solidFill>
                  <a:srgbClr val="66A1FE"/>
                </a:solidFill>
                <a:latin typeface="Arial"/>
                <a:ea typeface="Arial"/>
                <a:cs typeface="Arial"/>
                <a:sym typeface="Arial"/>
              </a:endParaRPr>
            </a:p>
          </p:txBody>
        </p:sp>
        <p:cxnSp>
          <p:nvCxnSpPr>
            <p:cNvPr id="4601" name="Google Shape;4601;p248"/>
            <p:cNvCxnSpPr/>
            <p:nvPr/>
          </p:nvCxnSpPr>
          <p:spPr>
            <a:xfrm>
              <a:off x="2344430" y="6026135"/>
              <a:ext cx="5749098" cy="0"/>
            </a:xfrm>
            <a:prstGeom prst="straightConnector1">
              <a:avLst/>
            </a:prstGeom>
            <a:noFill/>
            <a:ln cap="flat" cmpd="sng" w="28575">
              <a:solidFill>
                <a:srgbClr val="193EB0"/>
              </a:solidFill>
              <a:prstDash val="solid"/>
              <a:miter lim="800000"/>
              <a:headEnd len="med" w="med" type="triangle"/>
              <a:tailEnd len="med" w="med" type="triangle"/>
            </a:ln>
          </p:spPr>
        </p:cxnSp>
        <p:cxnSp>
          <p:nvCxnSpPr>
            <p:cNvPr id="4602" name="Google Shape;4602;p248"/>
            <p:cNvCxnSpPr/>
            <p:nvPr/>
          </p:nvCxnSpPr>
          <p:spPr>
            <a:xfrm>
              <a:off x="4969224" y="5699347"/>
              <a:ext cx="3124304" cy="0"/>
            </a:xfrm>
            <a:prstGeom prst="straightConnector1">
              <a:avLst/>
            </a:prstGeom>
            <a:noFill/>
            <a:ln cap="flat" cmpd="sng" w="28575">
              <a:solidFill>
                <a:srgbClr val="193EB0"/>
              </a:solidFill>
              <a:prstDash val="solid"/>
              <a:miter lim="800000"/>
              <a:headEnd len="med" w="med" type="triangle"/>
              <a:tailEnd len="med" w="med" type="triangle"/>
            </a:ln>
          </p:spPr>
        </p:cxnSp>
        <p:sp>
          <p:nvSpPr>
            <p:cNvPr id="4603" name="Google Shape;4603;p248"/>
            <p:cNvSpPr/>
            <p:nvPr/>
          </p:nvSpPr>
          <p:spPr>
            <a:xfrm>
              <a:off x="2808422" y="5894140"/>
              <a:ext cx="1529586"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Luồng không giới hạn</a:t>
              </a:r>
              <a:endParaRPr sz="1100">
                <a:solidFill>
                  <a:srgbClr val="193EB0"/>
                </a:solidFill>
                <a:latin typeface="Arial"/>
                <a:ea typeface="Arial"/>
                <a:cs typeface="Arial"/>
                <a:sym typeface="Arial"/>
              </a:endParaRPr>
            </a:p>
          </p:txBody>
        </p:sp>
        <p:sp>
          <p:nvSpPr>
            <p:cNvPr id="4604" name="Google Shape;4604;p248"/>
            <p:cNvSpPr/>
            <p:nvPr/>
          </p:nvSpPr>
          <p:spPr>
            <a:xfrm>
              <a:off x="5369912" y="5560811"/>
              <a:ext cx="1529586"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93EB0"/>
                  </a:solidFill>
                  <a:latin typeface="Arial"/>
                  <a:ea typeface="Arial"/>
                  <a:cs typeface="Arial"/>
                  <a:sym typeface="Arial"/>
                </a:rPr>
                <a:t>Luồng không giới hạn</a:t>
              </a:r>
              <a:endParaRPr sz="1100">
                <a:solidFill>
                  <a:srgbClr val="193EB0"/>
                </a:solidFill>
                <a:latin typeface="Arial"/>
                <a:ea typeface="Arial"/>
                <a:cs typeface="Arial"/>
                <a:sym typeface="Arial"/>
              </a:endParaRPr>
            </a:p>
          </p:txBody>
        </p:sp>
      </p:grpSp>
      <p:sp>
        <p:nvSpPr>
          <p:cNvPr id="4605" name="Google Shape;4605;p248"/>
          <p:cNvSpPr/>
          <p:nvPr/>
        </p:nvSpPr>
        <p:spPr>
          <a:xfrm>
            <a:off x="7316783" y="3317344"/>
            <a:ext cx="1944710" cy="573692"/>
          </a:xfrm>
          <a:prstGeom prst="horizontalScroll">
            <a:avLst>
              <a:gd fmla="val 125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ulim"/>
                <a:ea typeface="Gulim"/>
                <a:cs typeface="Gulim"/>
                <a:sym typeface="Gulim"/>
              </a:rPr>
              <a:t>Cùng xem lại</a:t>
            </a:r>
            <a:endParaRPr sz="1800">
              <a:solidFill>
                <a:schemeClr val="lt1"/>
              </a:solidFill>
              <a:latin typeface="Gulim"/>
              <a:ea typeface="Gulim"/>
              <a:cs typeface="Gulim"/>
              <a:sym typeface="Gulim"/>
            </a:endParaRPr>
          </a:p>
        </p:txBody>
      </p:sp>
    </p:spTree>
  </p:cSld>
  <p:clrMapOvr>
    <a:masterClrMapping/>
  </p:clrMapOvr>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0" name="Shape 4610"/>
        <p:cNvGrpSpPr/>
        <p:nvPr/>
      </p:nvGrpSpPr>
      <p:grpSpPr>
        <a:xfrm>
          <a:off x="0" y="0"/>
          <a:ext cx="0" cy="0"/>
          <a:chOff x="0" y="0"/>
          <a:chExt cx="0" cy="0"/>
        </a:xfrm>
      </p:grpSpPr>
      <p:sp>
        <p:nvSpPr>
          <p:cNvPr id="4611" name="Google Shape;4611;p24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612" name="Google Shape;4612;p24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Luồng dữ liệu giới hạn</a:t>
            </a:r>
            <a:endParaRPr/>
          </a:p>
        </p:txBody>
      </p:sp>
      <p:sp>
        <p:nvSpPr>
          <p:cNvPr id="4613" name="Google Shape;4613;p24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614" name="Google Shape;4614;p249"/>
          <p:cNvSpPr txBox="1"/>
          <p:nvPr>
            <p:ph idx="4" type="body"/>
          </p:nvPr>
        </p:nvSpPr>
        <p:spPr>
          <a:xfrm>
            <a:off x="535872" y="2226568"/>
            <a:ext cx="8796528" cy="3108380"/>
          </a:xfrm>
          <a:prstGeom prst="rect">
            <a:avLst/>
          </a:prstGeom>
          <a:noFill/>
          <a:ln>
            <a:noFill/>
          </a:ln>
        </p:spPr>
        <p:txBody>
          <a:bodyPr anchorCtr="0" anchor="t" bIns="0" lIns="0" spcFirstLastPara="1" rIns="0" wrap="square" tIns="0">
            <a:normAutofit/>
          </a:bodyPr>
          <a:lstStyle/>
          <a:p>
            <a:pPr indent="-177800" lvl="0" marL="177800" rtl="0" algn="l">
              <a:lnSpc>
                <a:spcPct val="128571"/>
              </a:lnSpc>
              <a:spcBef>
                <a:spcPts val="0"/>
              </a:spcBef>
              <a:spcAft>
                <a:spcPts val="0"/>
              </a:spcAft>
              <a:buClr>
                <a:srgbClr val="262626"/>
              </a:buClr>
              <a:buSzPts val="1400"/>
              <a:buFont typeface="Arial"/>
              <a:buChar char="•"/>
            </a:pPr>
            <a:r>
              <a:rPr lang="en-US"/>
              <a:t>Luồng dữ liệu bị chặn có điểm bắt đầu và điểm kết thúc</a:t>
            </a:r>
            <a:endParaRPr/>
          </a:p>
          <a:p>
            <a:pPr indent="-177800" lvl="0" marL="177800" rtl="0" algn="l">
              <a:lnSpc>
                <a:spcPct val="128571"/>
              </a:lnSpc>
              <a:spcBef>
                <a:spcPts val="1000"/>
              </a:spcBef>
              <a:spcAft>
                <a:spcPts val="0"/>
              </a:spcAft>
              <a:buClr>
                <a:srgbClr val="262626"/>
              </a:buClr>
              <a:buSzPts val="1400"/>
              <a:buFont typeface="Arial"/>
              <a:buChar char="•"/>
            </a:pPr>
            <a:r>
              <a:rPr lang="en-US"/>
              <a:t>Có thể nhập và lưu trữ toàn bộ tập dữ liệu trước khi xử lý</a:t>
            </a:r>
            <a:endParaRPr/>
          </a:p>
          <a:p>
            <a:pPr indent="-177800" lvl="0" marL="177800" rtl="0" algn="l">
              <a:lnSpc>
                <a:spcPct val="128571"/>
              </a:lnSpc>
              <a:spcBef>
                <a:spcPts val="1000"/>
              </a:spcBef>
              <a:spcAft>
                <a:spcPts val="0"/>
              </a:spcAft>
              <a:buClr>
                <a:srgbClr val="262626"/>
              </a:buClr>
              <a:buSzPts val="1400"/>
              <a:buFont typeface="Arial"/>
              <a:buChar char="•"/>
            </a:pPr>
            <a:r>
              <a:rPr lang="en-US"/>
              <a:t>Nhập và xử lý các sự kiện theo thứ tự không nghiêm ngặt</a:t>
            </a:r>
            <a:endParaRPr/>
          </a:p>
          <a:p>
            <a:pPr indent="-182563" lvl="1" marL="360363" rtl="0" algn="l">
              <a:lnSpc>
                <a:spcPct val="138461"/>
              </a:lnSpc>
              <a:spcBef>
                <a:spcPts val="200"/>
              </a:spcBef>
              <a:spcAft>
                <a:spcPts val="0"/>
              </a:spcAft>
              <a:buClr>
                <a:srgbClr val="262626"/>
              </a:buClr>
              <a:buSzPts val="1040"/>
              <a:buChar char="•"/>
            </a:pPr>
            <a:r>
              <a:rPr lang="en-US"/>
              <a:t>Dữ liệu có thể được sắp xếp lại để phù hợp với truy vấn mong muốn vì nó đã được lưu</a:t>
            </a:r>
            <a:endParaRPr/>
          </a:p>
        </p:txBody>
      </p:sp>
      <p:grpSp>
        <p:nvGrpSpPr>
          <p:cNvPr id="4615" name="Google Shape;4615;p249"/>
          <p:cNvGrpSpPr/>
          <p:nvPr/>
        </p:nvGrpSpPr>
        <p:grpSpPr>
          <a:xfrm>
            <a:off x="1863805" y="4660396"/>
            <a:ext cx="6978335" cy="552940"/>
            <a:chOff x="1863805" y="4660395"/>
            <a:chExt cx="6978335" cy="552940"/>
          </a:xfrm>
        </p:grpSpPr>
        <p:sp>
          <p:nvSpPr>
            <p:cNvPr id="4616" name="Google Shape;4616;p249"/>
            <p:cNvSpPr/>
            <p:nvPr/>
          </p:nvSpPr>
          <p:spPr>
            <a:xfrm rot="-5400000">
              <a:off x="5076503" y="1447698"/>
              <a:ext cx="552940" cy="6978335"/>
            </a:xfrm>
            <a:prstGeom prst="can">
              <a:avLst>
                <a:gd fmla="val 42033" name="adj"/>
              </a:avLst>
            </a:prstGeom>
            <a:gradFill>
              <a:gsLst>
                <a:gs pos="0">
                  <a:srgbClr val="66A1FE"/>
                </a:gs>
                <a:gs pos="94000">
                  <a:srgbClr val="FFFFFF">
                    <a:alpha val="49803"/>
                  </a:srgbClr>
                </a:gs>
                <a:gs pos="100000">
                  <a:srgbClr val="FFFFFF">
                    <a:alpha val="49803"/>
                  </a:srgbClr>
                </a:gs>
              </a:gsLst>
              <a:lin ang="5400000" scaled="0"/>
            </a:gra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grpSp>
          <p:nvGrpSpPr>
            <p:cNvPr id="4617" name="Google Shape;4617;p249"/>
            <p:cNvGrpSpPr/>
            <p:nvPr/>
          </p:nvGrpSpPr>
          <p:grpSpPr>
            <a:xfrm>
              <a:off x="2206896" y="4749802"/>
              <a:ext cx="5723522" cy="395916"/>
              <a:chOff x="1600200" y="5710461"/>
              <a:chExt cx="6870686" cy="323069"/>
            </a:xfrm>
          </p:grpSpPr>
          <p:sp>
            <p:nvSpPr>
              <p:cNvPr id="4618" name="Google Shape;4618;p249"/>
              <p:cNvSpPr/>
              <p:nvPr/>
            </p:nvSpPr>
            <p:spPr>
              <a:xfrm>
                <a:off x="160020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19" name="Google Shape;4619;p249"/>
              <p:cNvSpPr/>
              <p:nvPr/>
            </p:nvSpPr>
            <p:spPr>
              <a:xfrm>
                <a:off x="184757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0" name="Google Shape;4620;p249"/>
              <p:cNvSpPr/>
              <p:nvPr/>
            </p:nvSpPr>
            <p:spPr>
              <a:xfrm>
                <a:off x="209495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1" name="Google Shape;4621;p249"/>
              <p:cNvSpPr/>
              <p:nvPr/>
            </p:nvSpPr>
            <p:spPr>
              <a:xfrm>
                <a:off x="234233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2" name="Google Shape;4622;p249"/>
              <p:cNvSpPr/>
              <p:nvPr/>
            </p:nvSpPr>
            <p:spPr>
              <a:xfrm>
                <a:off x="258971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3" name="Google Shape;4623;p249"/>
              <p:cNvSpPr/>
              <p:nvPr/>
            </p:nvSpPr>
            <p:spPr>
              <a:xfrm>
                <a:off x="283736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4" name="Google Shape;4624;p249"/>
              <p:cNvSpPr/>
              <p:nvPr/>
            </p:nvSpPr>
            <p:spPr>
              <a:xfrm>
                <a:off x="308474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5" name="Google Shape;4625;p249"/>
              <p:cNvSpPr/>
              <p:nvPr/>
            </p:nvSpPr>
            <p:spPr>
              <a:xfrm>
                <a:off x="333077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6" name="Google Shape;4626;p249"/>
              <p:cNvSpPr/>
              <p:nvPr/>
            </p:nvSpPr>
            <p:spPr>
              <a:xfrm>
                <a:off x="359410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7" name="Google Shape;4627;p249"/>
              <p:cNvSpPr/>
              <p:nvPr/>
            </p:nvSpPr>
            <p:spPr>
              <a:xfrm>
                <a:off x="384147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8" name="Google Shape;4628;p249"/>
              <p:cNvSpPr/>
              <p:nvPr/>
            </p:nvSpPr>
            <p:spPr>
              <a:xfrm>
                <a:off x="408885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29" name="Google Shape;4629;p249"/>
              <p:cNvSpPr/>
              <p:nvPr/>
            </p:nvSpPr>
            <p:spPr>
              <a:xfrm>
                <a:off x="433623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0" name="Google Shape;4630;p249"/>
              <p:cNvSpPr/>
              <p:nvPr/>
            </p:nvSpPr>
            <p:spPr>
              <a:xfrm>
                <a:off x="458361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1" name="Google Shape;4631;p249"/>
              <p:cNvSpPr/>
              <p:nvPr/>
            </p:nvSpPr>
            <p:spPr>
              <a:xfrm>
                <a:off x="483126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2" name="Google Shape;4632;p249"/>
              <p:cNvSpPr/>
              <p:nvPr/>
            </p:nvSpPr>
            <p:spPr>
              <a:xfrm>
                <a:off x="507864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3" name="Google Shape;4633;p249"/>
              <p:cNvSpPr/>
              <p:nvPr/>
            </p:nvSpPr>
            <p:spPr>
              <a:xfrm>
                <a:off x="532467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4" name="Google Shape;4634;p249"/>
              <p:cNvSpPr/>
              <p:nvPr/>
            </p:nvSpPr>
            <p:spPr>
              <a:xfrm>
                <a:off x="5581650"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5" name="Google Shape;4635;p249"/>
              <p:cNvSpPr/>
              <p:nvPr/>
            </p:nvSpPr>
            <p:spPr>
              <a:xfrm>
                <a:off x="5829029"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6" name="Google Shape;4636;p249"/>
              <p:cNvSpPr/>
              <p:nvPr/>
            </p:nvSpPr>
            <p:spPr>
              <a:xfrm>
                <a:off x="607640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7" name="Google Shape;4637;p249"/>
              <p:cNvSpPr/>
              <p:nvPr/>
            </p:nvSpPr>
            <p:spPr>
              <a:xfrm>
                <a:off x="632378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8" name="Google Shape;4638;p249"/>
              <p:cNvSpPr/>
              <p:nvPr/>
            </p:nvSpPr>
            <p:spPr>
              <a:xfrm>
                <a:off x="6571166"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39" name="Google Shape;4639;p249"/>
              <p:cNvSpPr/>
              <p:nvPr/>
            </p:nvSpPr>
            <p:spPr>
              <a:xfrm>
                <a:off x="6818818"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40" name="Google Shape;4640;p249"/>
              <p:cNvSpPr/>
              <p:nvPr/>
            </p:nvSpPr>
            <p:spPr>
              <a:xfrm>
                <a:off x="7066197"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41" name="Google Shape;4641;p249"/>
              <p:cNvSpPr/>
              <p:nvPr/>
            </p:nvSpPr>
            <p:spPr>
              <a:xfrm>
                <a:off x="7312223" y="5710462"/>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42" name="Google Shape;4642;p249"/>
              <p:cNvSpPr/>
              <p:nvPr/>
            </p:nvSpPr>
            <p:spPr>
              <a:xfrm>
                <a:off x="7575421"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43" name="Google Shape;4643;p249"/>
              <p:cNvSpPr/>
              <p:nvPr/>
            </p:nvSpPr>
            <p:spPr>
              <a:xfrm>
                <a:off x="7812706"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44" name="Google Shape;4644;p249"/>
              <p:cNvSpPr/>
              <p:nvPr/>
            </p:nvSpPr>
            <p:spPr>
              <a:xfrm>
                <a:off x="8059083"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sp>
            <p:nvSpPr>
              <p:cNvPr id="4645" name="Google Shape;4645;p249"/>
              <p:cNvSpPr/>
              <p:nvPr/>
            </p:nvSpPr>
            <p:spPr>
              <a:xfrm>
                <a:off x="8305786" y="5710461"/>
                <a:ext cx="165100" cy="323068"/>
              </a:xfrm>
              <a:prstGeom prst="rect">
                <a:avLst/>
              </a:prstGeom>
              <a:solidFill>
                <a:srgbClr val="193EB0">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grpSp>
        <p:sp>
          <p:nvSpPr>
            <p:cNvPr id="4646" name="Google Shape;4646;p249"/>
            <p:cNvSpPr/>
            <p:nvPr/>
          </p:nvSpPr>
          <p:spPr>
            <a:xfrm rot="10800000">
              <a:off x="4211494" y="4666745"/>
              <a:ext cx="3882031" cy="536856"/>
            </a:xfrm>
            <a:prstGeom prst="rect">
              <a:avLst/>
            </a:prstGeom>
            <a:gradFill>
              <a:gsLst>
                <a:gs pos="0">
                  <a:schemeClr val="lt1"/>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Gulim"/>
                <a:ea typeface="Gulim"/>
                <a:cs typeface="Gulim"/>
                <a:sym typeface="Gulim"/>
              </a:endParaRPr>
            </a:p>
          </p:txBody>
        </p:sp>
      </p:grpSp>
      <p:cxnSp>
        <p:nvCxnSpPr>
          <p:cNvPr id="4647" name="Google Shape;4647;p249"/>
          <p:cNvCxnSpPr/>
          <p:nvPr/>
        </p:nvCxnSpPr>
        <p:spPr>
          <a:xfrm>
            <a:off x="2992644" y="5387960"/>
            <a:ext cx="5100884" cy="0"/>
          </a:xfrm>
          <a:prstGeom prst="straightConnector1">
            <a:avLst/>
          </a:prstGeom>
          <a:noFill/>
          <a:ln cap="flat" cmpd="sng" w="28575">
            <a:solidFill>
              <a:srgbClr val="66A1FE"/>
            </a:solidFill>
            <a:prstDash val="dash"/>
            <a:miter lim="800000"/>
            <a:headEnd len="med" w="med" type="triangle"/>
            <a:tailEnd len="med" w="med" type="triangle"/>
          </a:ln>
        </p:spPr>
      </p:cxnSp>
      <p:sp>
        <p:nvSpPr>
          <p:cNvPr id="4648" name="Google Shape;4648;p249"/>
          <p:cNvSpPr/>
          <p:nvPr/>
        </p:nvSpPr>
        <p:spPr>
          <a:xfrm>
            <a:off x="2148918" y="5235804"/>
            <a:ext cx="694421"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66A1FE"/>
                </a:solidFill>
                <a:latin typeface="Arial"/>
                <a:ea typeface="Arial"/>
                <a:cs typeface="Arial"/>
                <a:sym typeface="Arial"/>
              </a:rPr>
              <a:t>Bắt đầu </a:t>
            </a:r>
            <a:endParaRPr/>
          </a:p>
          <a:p>
            <a:pPr indent="0" lvl="0" marL="0" marR="0" rtl="0" algn="l">
              <a:spcBef>
                <a:spcPts val="0"/>
              </a:spcBef>
              <a:spcAft>
                <a:spcPts val="0"/>
              </a:spcAft>
              <a:buNone/>
            </a:pPr>
            <a:r>
              <a:rPr lang="en-US" sz="1100">
                <a:solidFill>
                  <a:srgbClr val="66A1FE"/>
                </a:solidFill>
                <a:latin typeface="Arial"/>
                <a:ea typeface="Arial"/>
                <a:cs typeface="Arial"/>
                <a:sym typeface="Arial"/>
              </a:rPr>
              <a:t>Luồng</a:t>
            </a:r>
            <a:endParaRPr sz="1100">
              <a:solidFill>
                <a:srgbClr val="66A1FE"/>
              </a:solidFill>
              <a:latin typeface="Arial"/>
              <a:ea typeface="Arial"/>
              <a:cs typeface="Arial"/>
              <a:sym typeface="Arial"/>
            </a:endParaRPr>
          </a:p>
        </p:txBody>
      </p:sp>
      <p:cxnSp>
        <p:nvCxnSpPr>
          <p:cNvPr id="4649" name="Google Shape;4649;p249"/>
          <p:cNvCxnSpPr/>
          <p:nvPr/>
        </p:nvCxnSpPr>
        <p:spPr>
          <a:xfrm>
            <a:off x="2148918" y="4202779"/>
            <a:ext cx="0" cy="1463912"/>
          </a:xfrm>
          <a:prstGeom prst="straightConnector1">
            <a:avLst/>
          </a:prstGeom>
          <a:noFill/>
          <a:ln cap="flat" cmpd="sng" w="28575">
            <a:solidFill>
              <a:srgbClr val="7F7F7F"/>
            </a:solidFill>
            <a:prstDash val="dash"/>
            <a:miter lim="800000"/>
            <a:headEnd len="sm" w="sm" type="none"/>
            <a:tailEnd len="sm" w="sm" type="none"/>
          </a:ln>
        </p:spPr>
      </p:cxnSp>
      <p:cxnSp>
        <p:nvCxnSpPr>
          <p:cNvPr id="4650" name="Google Shape;4650;p249"/>
          <p:cNvCxnSpPr/>
          <p:nvPr/>
        </p:nvCxnSpPr>
        <p:spPr>
          <a:xfrm>
            <a:off x="4857111" y="4672219"/>
            <a:ext cx="0" cy="994472"/>
          </a:xfrm>
          <a:prstGeom prst="straightConnector1">
            <a:avLst/>
          </a:prstGeom>
          <a:noFill/>
          <a:ln cap="flat" cmpd="sng" w="28575">
            <a:solidFill>
              <a:srgbClr val="7F7F7F"/>
            </a:solidFill>
            <a:prstDash val="dash"/>
            <a:miter lim="800000"/>
            <a:headEnd len="sm" w="sm" type="none"/>
            <a:tailEnd len="sm" w="sm" type="none"/>
          </a:ln>
        </p:spPr>
      </p:cxnSp>
      <p:sp>
        <p:nvSpPr>
          <p:cNvPr id="4651" name="Google Shape;4651;p249"/>
          <p:cNvSpPr/>
          <p:nvPr/>
        </p:nvSpPr>
        <p:spPr>
          <a:xfrm>
            <a:off x="3732402" y="5260879"/>
            <a:ext cx="217078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66A1FE"/>
                </a:solidFill>
                <a:latin typeface="Arial"/>
                <a:ea typeface="Arial"/>
                <a:cs typeface="Arial"/>
                <a:sym typeface="Arial"/>
              </a:rPr>
              <a:t>Quá khứ        Hiện tại      Tương lai</a:t>
            </a:r>
            <a:endParaRPr sz="1100">
              <a:solidFill>
                <a:srgbClr val="66A1FE"/>
              </a:solidFill>
              <a:latin typeface="Arial"/>
              <a:ea typeface="Arial"/>
              <a:cs typeface="Arial"/>
              <a:sym typeface="Arial"/>
            </a:endParaRPr>
          </a:p>
        </p:txBody>
      </p:sp>
      <p:grpSp>
        <p:nvGrpSpPr>
          <p:cNvPr id="4652" name="Google Shape;4652;p249"/>
          <p:cNvGrpSpPr/>
          <p:nvPr/>
        </p:nvGrpSpPr>
        <p:grpSpPr>
          <a:xfrm>
            <a:off x="2212630" y="4312684"/>
            <a:ext cx="1567802" cy="261610"/>
            <a:chOff x="2344430" y="5894140"/>
            <a:chExt cx="2073140" cy="261610"/>
          </a:xfrm>
        </p:grpSpPr>
        <p:cxnSp>
          <p:nvCxnSpPr>
            <p:cNvPr id="4653" name="Google Shape;4653;p249"/>
            <p:cNvCxnSpPr/>
            <p:nvPr/>
          </p:nvCxnSpPr>
          <p:spPr>
            <a:xfrm>
              <a:off x="2344430" y="6026135"/>
              <a:ext cx="2073140" cy="0"/>
            </a:xfrm>
            <a:prstGeom prst="straightConnector1">
              <a:avLst/>
            </a:prstGeom>
            <a:noFill/>
            <a:ln cap="flat" cmpd="sng" w="28575">
              <a:solidFill>
                <a:srgbClr val="193EB0"/>
              </a:solidFill>
              <a:prstDash val="solid"/>
              <a:miter lim="800000"/>
              <a:headEnd len="med" w="med" type="triangle"/>
              <a:tailEnd len="med" w="med" type="triangle"/>
            </a:ln>
          </p:spPr>
        </p:cxnSp>
        <p:sp>
          <p:nvSpPr>
            <p:cNvPr id="4654" name="Google Shape;4654;p249"/>
            <p:cNvSpPr/>
            <p:nvPr/>
          </p:nvSpPr>
          <p:spPr>
            <a:xfrm>
              <a:off x="2619497" y="5894140"/>
              <a:ext cx="1525577"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93EB0"/>
                  </a:solidFill>
                  <a:latin typeface="Arial"/>
                  <a:ea typeface="Arial"/>
                  <a:cs typeface="Arial"/>
                  <a:sym typeface="Arial"/>
                </a:rPr>
                <a:t>Luồng giới hạn</a:t>
              </a:r>
              <a:endParaRPr sz="1100">
                <a:solidFill>
                  <a:srgbClr val="193EB0"/>
                </a:solidFill>
                <a:latin typeface="Arial"/>
                <a:ea typeface="Arial"/>
                <a:cs typeface="Arial"/>
                <a:sym typeface="Arial"/>
              </a:endParaRPr>
            </a:p>
          </p:txBody>
        </p:sp>
      </p:grpSp>
      <p:cxnSp>
        <p:nvCxnSpPr>
          <p:cNvPr id="4655" name="Google Shape;4655;p249"/>
          <p:cNvCxnSpPr/>
          <p:nvPr/>
        </p:nvCxnSpPr>
        <p:spPr>
          <a:xfrm>
            <a:off x="3824158" y="4202779"/>
            <a:ext cx="0" cy="994472"/>
          </a:xfrm>
          <a:prstGeom prst="straightConnector1">
            <a:avLst/>
          </a:prstGeom>
          <a:noFill/>
          <a:ln cap="flat" cmpd="sng" w="28575">
            <a:solidFill>
              <a:srgbClr val="7F7F7F"/>
            </a:solidFill>
            <a:prstDash val="dash"/>
            <a:miter lim="800000"/>
            <a:headEnd len="sm" w="sm" type="none"/>
            <a:tailEnd len="sm" w="sm" type="none"/>
          </a:ln>
        </p:spPr>
      </p:cxnSp>
      <p:cxnSp>
        <p:nvCxnSpPr>
          <p:cNvPr id="4656" name="Google Shape;4656;p249"/>
          <p:cNvCxnSpPr/>
          <p:nvPr/>
        </p:nvCxnSpPr>
        <p:spPr>
          <a:xfrm>
            <a:off x="5895768" y="4202779"/>
            <a:ext cx="0" cy="994472"/>
          </a:xfrm>
          <a:prstGeom prst="straightConnector1">
            <a:avLst/>
          </a:prstGeom>
          <a:noFill/>
          <a:ln cap="flat" cmpd="sng" w="28575">
            <a:solidFill>
              <a:srgbClr val="7F7F7F"/>
            </a:solidFill>
            <a:prstDash val="dash"/>
            <a:miter lim="800000"/>
            <a:headEnd len="sm" w="sm" type="none"/>
            <a:tailEnd len="sm" w="sm" type="none"/>
          </a:ln>
        </p:spPr>
      </p:cxnSp>
      <p:grpSp>
        <p:nvGrpSpPr>
          <p:cNvPr id="4657" name="Google Shape;4657;p249"/>
          <p:cNvGrpSpPr/>
          <p:nvPr/>
        </p:nvGrpSpPr>
        <p:grpSpPr>
          <a:xfrm>
            <a:off x="3873275" y="4319850"/>
            <a:ext cx="1978765" cy="261610"/>
            <a:chOff x="2344430" y="5894140"/>
            <a:chExt cx="2073140" cy="261610"/>
          </a:xfrm>
        </p:grpSpPr>
        <p:cxnSp>
          <p:nvCxnSpPr>
            <p:cNvPr id="4658" name="Google Shape;4658;p249"/>
            <p:cNvCxnSpPr/>
            <p:nvPr/>
          </p:nvCxnSpPr>
          <p:spPr>
            <a:xfrm>
              <a:off x="2344430" y="6026135"/>
              <a:ext cx="2073140" cy="0"/>
            </a:xfrm>
            <a:prstGeom prst="straightConnector1">
              <a:avLst/>
            </a:prstGeom>
            <a:noFill/>
            <a:ln cap="flat" cmpd="sng" w="28575">
              <a:solidFill>
                <a:srgbClr val="193EB0"/>
              </a:solidFill>
              <a:prstDash val="solid"/>
              <a:miter lim="800000"/>
              <a:headEnd len="med" w="med" type="triangle"/>
              <a:tailEnd len="med" w="med" type="triangle"/>
            </a:ln>
          </p:spPr>
        </p:cxnSp>
        <p:sp>
          <p:nvSpPr>
            <p:cNvPr id="4659" name="Google Shape;4659;p249"/>
            <p:cNvSpPr/>
            <p:nvPr/>
          </p:nvSpPr>
          <p:spPr>
            <a:xfrm>
              <a:off x="2746463" y="5894140"/>
              <a:ext cx="1257942" cy="26161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93EB0"/>
                  </a:solidFill>
                  <a:latin typeface="Arial"/>
                  <a:ea typeface="Arial"/>
                  <a:cs typeface="Arial"/>
                  <a:sym typeface="Arial"/>
                </a:rPr>
                <a:t>Luồng giới hạn</a:t>
              </a:r>
              <a:endParaRPr sz="1100">
                <a:solidFill>
                  <a:srgbClr val="193EB0"/>
                </a:solidFill>
                <a:latin typeface="Arial"/>
                <a:ea typeface="Arial"/>
                <a:cs typeface="Arial"/>
                <a:sym typeface="Arial"/>
              </a:endParaRPr>
            </a:p>
          </p:txBody>
        </p:sp>
      </p:grpSp>
      <p:sp>
        <p:nvSpPr>
          <p:cNvPr id="4660" name="Google Shape;4660;p249"/>
          <p:cNvSpPr/>
          <p:nvPr/>
        </p:nvSpPr>
        <p:spPr>
          <a:xfrm>
            <a:off x="7316783" y="3317344"/>
            <a:ext cx="1944710" cy="573692"/>
          </a:xfrm>
          <a:prstGeom prst="horizontalScroll">
            <a:avLst>
              <a:gd fmla="val 125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ulim"/>
                <a:ea typeface="Gulim"/>
                <a:cs typeface="Gulim"/>
                <a:sym typeface="Gulim"/>
              </a:rPr>
              <a:t>Cùng xem lại</a:t>
            </a:r>
            <a:endParaRPr sz="1800">
              <a:solidFill>
                <a:schemeClr val="lt1"/>
              </a:solidFill>
              <a:latin typeface="Gulim"/>
              <a:ea typeface="Gulim"/>
              <a:cs typeface="Gulim"/>
              <a:sym typeface="Guli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587" name="Google Shape;587;p2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Khóa DBMS (4/4) – Khóa ngoại (FK)</a:t>
            </a:r>
            <a:endParaRPr/>
          </a:p>
        </p:txBody>
      </p:sp>
      <p:sp>
        <p:nvSpPr>
          <p:cNvPr id="588" name="Google Shape;588;p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89" name="Google Shape;589;p2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Khóa ngoại là một thuộc tính đề cập đến khóa chính của một quan hệ khác.</a:t>
            </a:r>
            <a:endParaRPr/>
          </a:p>
          <a:p>
            <a:pPr indent="-182563" lvl="1" marL="360363" rtl="0" algn="l">
              <a:lnSpc>
                <a:spcPct val="138461"/>
              </a:lnSpc>
              <a:spcBef>
                <a:spcPts val="200"/>
              </a:spcBef>
              <a:spcAft>
                <a:spcPts val="0"/>
              </a:spcAft>
              <a:buClr>
                <a:srgbClr val="262626"/>
              </a:buClr>
              <a:buSzPts val="1040"/>
              <a:buChar char="•"/>
            </a:pPr>
            <a:r>
              <a:rPr lang="en-US"/>
              <a:t>Khóa ngoại đề cập đến khóa chính của một quan hệ khác để thể hiện mối quan hệ giữa các quan hệ, đây là một đặc điểm của mô hình dữ liệu quan hệ.</a:t>
            </a:r>
            <a:endParaRPr/>
          </a:p>
          <a:p>
            <a:pPr indent="-177800" lvl="0" marL="177800" rtl="0" algn="l">
              <a:lnSpc>
                <a:spcPct val="128571"/>
              </a:lnSpc>
              <a:spcBef>
                <a:spcPts val="1000"/>
              </a:spcBef>
              <a:spcAft>
                <a:spcPts val="0"/>
              </a:spcAft>
              <a:buClr>
                <a:srgbClr val="262626"/>
              </a:buClr>
              <a:buSzPts val="1400"/>
              <a:buFont typeface="Arial"/>
              <a:buChar char="•"/>
            </a:pPr>
            <a:r>
              <a:rPr lang="en-US"/>
              <a:t>Đặc điểm của khóa ngoại</a:t>
            </a:r>
            <a:endParaRPr/>
          </a:p>
          <a:p>
            <a:pPr indent="-182563" lvl="1" marL="360363" rtl="0" algn="l">
              <a:lnSpc>
                <a:spcPct val="138461"/>
              </a:lnSpc>
              <a:spcBef>
                <a:spcPts val="200"/>
              </a:spcBef>
              <a:spcAft>
                <a:spcPts val="0"/>
              </a:spcAft>
              <a:buClr>
                <a:srgbClr val="262626"/>
              </a:buClr>
              <a:buSzPts val="1040"/>
              <a:buChar char="•"/>
            </a:pPr>
            <a:r>
              <a:rPr lang="en-US"/>
              <a:t>Biểu diễn mối quan hệ giữa các quan hệ trong một mô hình dữ liệu quan hệ.</a:t>
            </a:r>
            <a:endParaRPr/>
          </a:p>
          <a:p>
            <a:pPr indent="-182563" lvl="1" marL="360363" rtl="0" algn="l">
              <a:lnSpc>
                <a:spcPct val="138461"/>
              </a:lnSpc>
              <a:spcBef>
                <a:spcPts val="200"/>
              </a:spcBef>
              <a:spcAft>
                <a:spcPts val="0"/>
              </a:spcAft>
              <a:buClr>
                <a:srgbClr val="262626"/>
              </a:buClr>
              <a:buSzPts val="1040"/>
              <a:buChar char="•"/>
            </a:pPr>
            <a:r>
              <a:rPr lang="en-US"/>
              <a:t>Một thuộc tính đề cập đến khóa chính của một quan hệ khác.</a:t>
            </a:r>
            <a:endParaRPr/>
          </a:p>
          <a:p>
            <a:pPr indent="-182563" lvl="1" marL="360363" rtl="0" algn="l">
              <a:lnSpc>
                <a:spcPct val="138461"/>
              </a:lnSpc>
              <a:spcBef>
                <a:spcPts val="200"/>
              </a:spcBef>
              <a:spcAft>
                <a:spcPts val="0"/>
              </a:spcAft>
              <a:buClr>
                <a:srgbClr val="262626"/>
              </a:buClr>
              <a:buSzPts val="1040"/>
              <a:buChar char="•"/>
            </a:pPr>
            <a:r>
              <a:rPr lang="en-US"/>
              <a:t>Cả miền được tham chiếu (khóa ngoại) và miền được tham chiếu (khóa chính) đều có cùng miền</a:t>
            </a:r>
            <a:endParaRPr/>
          </a:p>
          <a:p>
            <a:pPr indent="-182563" lvl="1" marL="360363" rtl="0" algn="l">
              <a:lnSpc>
                <a:spcPct val="138461"/>
              </a:lnSpc>
              <a:spcBef>
                <a:spcPts val="200"/>
              </a:spcBef>
              <a:spcAft>
                <a:spcPts val="0"/>
              </a:spcAft>
              <a:buClr>
                <a:srgbClr val="262626"/>
              </a:buClr>
              <a:buSzPts val="1040"/>
              <a:buChar char="•"/>
            </a:pPr>
            <a:r>
              <a:rPr lang="en-US"/>
              <a:t>Giá trị NULL và giá trị trùng lặp được cho phép.</a:t>
            </a:r>
            <a:endParaRPr/>
          </a:p>
          <a:p>
            <a:pPr indent="-182563" lvl="1" marL="360363" rtl="0" algn="l">
              <a:lnSpc>
                <a:spcPct val="138461"/>
              </a:lnSpc>
              <a:spcBef>
                <a:spcPts val="200"/>
              </a:spcBef>
              <a:spcAft>
                <a:spcPts val="0"/>
              </a:spcAft>
              <a:buClr>
                <a:srgbClr val="262626"/>
              </a:buClr>
              <a:buSzPts val="1040"/>
              <a:buChar char="•"/>
            </a:pPr>
            <a:r>
              <a:rPr lang="en-US"/>
              <a:t>Cũng có thể có khóa ngoại tham chiếu đến khóa chính của chính nó.</a:t>
            </a:r>
            <a:endParaRPr/>
          </a:p>
          <a:p>
            <a:pPr indent="-182563" lvl="1" marL="360363" rtl="0" algn="l">
              <a:lnSpc>
                <a:spcPct val="138461"/>
              </a:lnSpc>
              <a:spcBef>
                <a:spcPts val="200"/>
              </a:spcBef>
              <a:spcAft>
                <a:spcPts val="0"/>
              </a:spcAft>
              <a:buClr>
                <a:srgbClr val="262626"/>
              </a:buClr>
              <a:buSzPts val="1040"/>
              <a:buChar char="•"/>
            </a:pPr>
            <a:r>
              <a:rPr lang="en-US"/>
              <a:t>Khóa ngoại có thể là một phần của khóa chính</a:t>
            </a:r>
            <a:endParaRPr/>
          </a:p>
        </p:txBody>
      </p:sp>
    </p:spTree>
  </p:cSld>
  <p:clrMapOvr>
    <a:masterClrMapping/>
  </p:clrMapOvr>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5" name="Shape 4665"/>
        <p:cNvGrpSpPr/>
        <p:nvPr/>
      </p:nvGrpSpPr>
      <p:grpSpPr>
        <a:xfrm>
          <a:off x="0" y="0"/>
          <a:ext cx="0" cy="0"/>
          <a:chOff x="0" y="0"/>
          <a:chExt cx="0" cy="0"/>
        </a:xfrm>
      </p:grpSpPr>
      <p:sp>
        <p:nvSpPr>
          <p:cNvPr id="4666" name="Google Shape;4666;p25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667" name="Google Shape;4667;p25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Truyền dữ liệu trên Kiến trúc Lambda</a:t>
            </a:r>
            <a:endParaRPr/>
          </a:p>
        </p:txBody>
      </p:sp>
      <p:sp>
        <p:nvSpPr>
          <p:cNvPr id="4668" name="Google Shape;4668;p25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669" name="Google Shape;4669;p250"/>
          <p:cNvSpPr txBox="1"/>
          <p:nvPr>
            <p:ph idx="4" type="body"/>
          </p:nvPr>
        </p:nvSpPr>
        <p:spPr>
          <a:xfrm>
            <a:off x="535872" y="2226568"/>
            <a:ext cx="4802535"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Kiến trúc Lambda tiếp cận các luồng dữ liệu có giới hạn và không giới hạn theo cùng một cách</a:t>
            </a:r>
            <a:endParaRPr/>
          </a:p>
          <a:p>
            <a:pPr indent="-182563" lvl="1" marL="360363" rtl="0" algn="l">
              <a:lnSpc>
                <a:spcPct val="138461"/>
              </a:lnSpc>
              <a:spcBef>
                <a:spcPts val="200"/>
              </a:spcBef>
              <a:spcAft>
                <a:spcPts val="0"/>
              </a:spcAft>
              <a:buClr>
                <a:srgbClr val="262626"/>
              </a:buClr>
              <a:buSzPts val="1040"/>
              <a:buChar char="•"/>
            </a:pPr>
            <a:r>
              <a:rPr lang="en-US"/>
              <a:t>Cả hai đều là các luồng dữ kiện bất biến có thể được xử lý</a:t>
            </a:r>
            <a:endParaRPr/>
          </a:p>
          <a:p>
            <a:pPr indent="-177800" lvl="0" marL="177800" rtl="0" algn="l">
              <a:lnSpc>
                <a:spcPct val="128571"/>
              </a:lnSpc>
              <a:spcBef>
                <a:spcPts val="1000"/>
              </a:spcBef>
              <a:spcAft>
                <a:spcPts val="0"/>
              </a:spcAft>
              <a:buClr>
                <a:srgbClr val="262626"/>
              </a:buClr>
              <a:buSzPts val="1400"/>
              <a:buFont typeface="Arial"/>
              <a:buChar char="•"/>
            </a:pPr>
            <a:r>
              <a:rPr lang="en-US"/>
              <a:t>Các luồng dữ liệu có giới hạn có điểm bắt đầu sẽ chứa các sự kiện lịch sử bất biến</a:t>
            </a:r>
            <a:endParaRPr/>
          </a:p>
          <a:p>
            <a:pPr indent="-177800" lvl="0" marL="177800" rtl="0" algn="l">
              <a:lnSpc>
                <a:spcPct val="128571"/>
              </a:lnSpc>
              <a:spcBef>
                <a:spcPts val="1000"/>
              </a:spcBef>
              <a:spcAft>
                <a:spcPts val="0"/>
              </a:spcAft>
              <a:buClr>
                <a:srgbClr val="262626"/>
              </a:buClr>
              <a:buSzPts val="1400"/>
              <a:buFont typeface="Arial"/>
              <a:buChar char="•"/>
            </a:pPr>
            <a:r>
              <a:rPr lang="en-US"/>
              <a:t>Luồng dữ liệu không giới hạn sẽ chứa các sự kiện bất biến hiện tại</a:t>
            </a:r>
            <a:endParaRPr/>
          </a:p>
          <a:p>
            <a:pPr indent="-177800" lvl="0" marL="177800" rtl="0" algn="l">
              <a:lnSpc>
                <a:spcPct val="128571"/>
              </a:lnSpc>
              <a:spcBef>
                <a:spcPts val="1000"/>
              </a:spcBef>
              <a:spcAft>
                <a:spcPts val="0"/>
              </a:spcAft>
              <a:buClr>
                <a:srgbClr val="262626"/>
              </a:buClr>
              <a:buSzPts val="1400"/>
              <a:buFont typeface="Arial"/>
              <a:buChar char="•"/>
            </a:pPr>
            <a:r>
              <a:rPr lang="en-US"/>
              <a:t>Xử lý cả hai luồng dữ liệu trên cùng một công cụ xử lý với cùng một mã</a:t>
            </a:r>
            <a:endParaRPr/>
          </a:p>
          <a:p>
            <a:pPr indent="-182563" lvl="1" marL="360363" rtl="0" algn="l">
              <a:lnSpc>
                <a:spcPct val="138461"/>
              </a:lnSpc>
              <a:spcBef>
                <a:spcPts val="200"/>
              </a:spcBef>
              <a:spcAft>
                <a:spcPts val="0"/>
              </a:spcAft>
              <a:buClr>
                <a:srgbClr val="262626"/>
              </a:buClr>
              <a:buSzPts val="1040"/>
              <a:buChar char="•"/>
            </a:pPr>
            <a:r>
              <a:rPr lang="en-US"/>
              <a:t>Cung cấp cả chế độ xem hàng loạt và chế độ xem tốc độ trên cùng một động cơ</a:t>
            </a:r>
            <a:endParaRPr/>
          </a:p>
        </p:txBody>
      </p:sp>
      <p:sp>
        <p:nvSpPr>
          <p:cNvPr id="4670" name="Google Shape;4670;p250"/>
          <p:cNvSpPr/>
          <p:nvPr/>
        </p:nvSpPr>
        <p:spPr>
          <a:xfrm>
            <a:off x="6465675" y="3913458"/>
            <a:ext cx="2641441" cy="456600"/>
          </a:xfrm>
          <a:prstGeom prst="roundRect">
            <a:avLst>
              <a:gd fmla="val 29680" name="adj"/>
            </a:avLst>
          </a:prstGeom>
          <a:solidFill>
            <a:srgbClr val="66A1FE"/>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671" name="Google Shape;4671;p250"/>
          <p:cNvGrpSpPr/>
          <p:nvPr/>
        </p:nvGrpSpPr>
        <p:grpSpPr>
          <a:xfrm>
            <a:off x="6562888" y="2382429"/>
            <a:ext cx="2544228" cy="1488802"/>
            <a:chOff x="6349481" y="2391048"/>
            <a:chExt cx="2544228" cy="1488802"/>
          </a:xfrm>
        </p:grpSpPr>
        <p:sp>
          <p:nvSpPr>
            <p:cNvPr id="4672" name="Google Shape;4672;p250"/>
            <p:cNvSpPr/>
            <p:nvPr/>
          </p:nvSpPr>
          <p:spPr>
            <a:xfrm rot="5400000">
              <a:off x="6342835" y="3126262"/>
              <a:ext cx="918924" cy="588252"/>
            </a:xfrm>
            <a:prstGeom prst="rightArrow">
              <a:avLst>
                <a:gd fmla="val 50000" name="adj1"/>
                <a:gd fmla="val 50000" name="adj2"/>
              </a:avLst>
            </a:prstGeom>
            <a:solidFill>
              <a:srgbClr val="CDE6FB"/>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673" name="Google Shape;4673;p250"/>
            <p:cNvSpPr txBox="1"/>
            <p:nvPr/>
          </p:nvSpPr>
          <p:spPr>
            <a:xfrm>
              <a:off x="6349481" y="2391048"/>
              <a:ext cx="90563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Luồng giới hạn</a:t>
              </a:r>
              <a:endParaRPr sz="1400">
                <a:solidFill>
                  <a:srgbClr val="193EB0"/>
                </a:solidFill>
                <a:latin typeface="Arial"/>
                <a:ea typeface="Arial"/>
                <a:cs typeface="Arial"/>
                <a:sym typeface="Arial"/>
              </a:endParaRPr>
            </a:p>
          </p:txBody>
        </p:sp>
        <p:sp>
          <p:nvSpPr>
            <p:cNvPr id="4674" name="Google Shape;4674;p250"/>
            <p:cNvSpPr txBox="1"/>
            <p:nvPr/>
          </p:nvSpPr>
          <p:spPr>
            <a:xfrm>
              <a:off x="7571350" y="2391048"/>
              <a:ext cx="132235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Luồng không giới hạn</a:t>
              </a:r>
              <a:endParaRPr sz="1400">
                <a:solidFill>
                  <a:srgbClr val="193EB0"/>
                </a:solidFill>
                <a:latin typeface="Arial"/>
                <a:ea typeface="Arial"/>
                <a:cs typeface="Arial"/>
                <a:sym typeface="Arial"/>
              </a:endParaRPr>
            </a:p>
          </p:txBody>
        </p:sp>
        <p:sp>
          <p:nvSpPr>
            <p:cNvPr id="4675" name="Google Shape;4675;p250"/>
            <p:cNvSpPr/>
            <p:nvPr/>
          </p:nvSpPr>
          <p:spPr>
            <a:xfrm rot="5400000">
              <a:off x="7804980" y="3126262"/>
              <a:ext cx="918924" cy="588252"/>
            </a:xfrm>
            <a:prstGeom prst="rightArrow">
              <a:avLst>
                <a:gd fmla="val 50000" name="adj1"/>
                <a:gd fmla="val 50000" name="adj2"/>
              </a:avLst>
            </a:prstGeom>
            <a:solidFill>
              <a:srgbClr val="CDE6FB"/>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4676" name="Google Shape;4676;p250"/>
          <p:cNvGrpSpPr/>
          <p:nvPr/>
        </p:nvGrpSpPr>
        <p:grpSpPr>
          <a:xfrm>
            <a:off x="6893108" y="4370058"/>
            <a:ext cx="1786575" cy="506799"/>
            <a:chOff x="6640081" y="4616802"/>
            <a:chExt cx="1786575" cy="506799"/>
          </a:xfrm>
        </p:grpSpPr>
        <p:sp>
          <p:nvSpPr>
            <p:cNvPr id="4677" name="Google Shape;4677;p250"/>
            <p:cNvSpPr/>
            <p:nvPr/>
          </p:nvSpPr>
          <p:spPr>
            <a:xfrm rot="5400000">
              <a:off x="6548896" y="4707987"/>
              <a:ext cx="506799" cy="324429"/>
            </a:xfrm>
            <a:prstGeom prst="rightArrow">
              <a:avLst>
                <a:gd fmla="val 50000" name="adj1"/>
                <a:gd fmla="val 50000" name="adj2"/>
              </a:avLst>
            </a:prstGeom>
            <a:no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678" name="Google Shape;4678;p250"/>
            <p:cNvSpPr/>
            <p:nvPr/>
          </p:nvSpPr>
          <p:spPr>
            <a:xfrm rot="5400000">
              <a:off x="8011042" y="4707987"/>
              <a:ext cx="506799" cy="324429"/>
            </a:xfrm>
            <a:prstGeom prst="rightArrow">
              <a:avLst>
                <a:gd fmla="val 50000" name="adj1"/>
                <a:gd fmla="val 50000" name="adj2"/>
              </a:avLst>
            </a:prstGeom>
            <a:no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strike="noStrike">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4679" name="Google Shape;4679;p250"/>
          <p:cNvGrpSpPr/>
          <p:nvPr/>
        </p:nvGrpSpPr>
        <p:grpSpPr>
          <a:xfrm>
            <a:off x="6501290" y="4896574"/>
            <a:ext cx="2570210" cy="1083925"/>
            <a:chOff x="6226477" y="5143318"/>
            <a:chExt cx="2570210" cy="1083925"/>
          </a:xfrm>
        </p:grpSpPr>
        <p:grpSp>
          <p:nvGrpSpPr>
            <p:cNvPr id="4680" name="Google Shape;4680;p250"/>
            <p:cNvGrpSpPr/>
            <p:nvPr/>
          </p:nvGrpSpPr>
          <p:grpSpPr>
            <a:xfrm>
              <a:off x="6226477" y="5143318"/>
              <a:ext cx="2570210" cy="1083925"/>
              <a:chOff x="6226477" y="5143318"/>
              <a:chExt cx="2570210" cy="1083925"/>
            </a:xfrm>
          </p:grpSpPr>
          <p:sp>
            <p:nvSpPr>
              <p:cNvPr id="4681" name="Google Shape;4681;p250"/>
              <p:cNvSpPr/>
              <p:nvPr/>
            </p:nvSpPr>
            <p:spPr>
              <a:xfrm>
                <a:off x="6226477" y="5143318"/>
                <a:ext cx="1118282" cy="1083925"/>
              </a:xfrm>
              <a:prstGeom prst="teardrop">
                <a:avLst>
                  <a:gd fmla="val 100000" name="adj"/>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93EB0"/>
                  </a:solidFill>
                  <a:latin typeface="Arial"/>
                  <a:ea typeface="Arial"/>
                  <a:cs typeface="Arial"/>
                  <a:sym typeface="Arial"/>
                </a:endParaRPr>
              </a:p>
            </p:txBody>
          </p:sp>
          <p:sp>
            <p:nvSpPr>
              <p:cNvPr id="4682" name="Google Shape;4682;p250"/>
              <p:cNvSpPr/>
              <p:nvPr/>
            </p:nvSpPr>
            <p:spPr>
              <a:xfrm>
                <a:off x="7678405" y="5143318"/>
                <a:ext cx="1118282" cy="1083925"/>
              </a:xfrm>
              <a:prstGeom prst="teardrop">
                <a:avLst>
                  <a:gd fmla="val 100000" name="adj"/>
                </a:avLst>
              </a:prstGeom>
              <a:solidFill>
                <a:srgbClr val="193EB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grpSp>
        <p:sp>
          <p:nvSpPr>
            <p:cNvPr id="4683" name="Google Shape;4683;p250"/>
            <p:cNvSpPr/>
            <p:nvPr/>
          </p:nvSpPr>
          <p:spPr>
            <a:xfrm>
              <a:off x="6319474" y="5423670"/>
              <a:ext cx="958917"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Historical</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 View</a:t>
              </a:r>
              <a:endParaRPr/>
            </a:p>
          </p:txBody>
        </p:sp>
        <p:sp>
          <p:nvSpPr>
            <p:cNvPr id="4684" name="Google Shape;4684;p250"/>
            <p:cNvSpPr/>
            <p:nvPr/>
          </p:nvSpPr>
          <p:spPr>
            <a:xfrm>
              <a:off x="7754526" y="5423670"/>
              <a:ext cx="1019831"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Real-time </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View</a:t>
              </a:r>
              <a:endParaRPr/>
            </a:p>
          </p:txBody>
        </p:sp>
      </p:grpSp>
    </p:spTree>
  </p:cSld>
  <p:clrMapOvr>
    <a:masterClrMapping/>
  </p:clrMapOvr>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9" name="Shape 4689"/>
        <p:cNvGrpSpPr/>
        <p:nvPr/>
      </p:nvGrpSpPr>
      <p:grpSpPr>
        <a:xfrm>
          <a:off x="0" y="0"/>
          <a:ext cx="0" cy="0"/>
          <a:chOff x="0" y="0"/>
          <a:chExt cx="0" cy="0"/>
        </a:xfrm>
      </p:grpSpPr>
      <p:sp>
        <p:nvSpPr>
          <p:cNvPr id="4690" name="Google Shape;4690;p25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691" name="Google Shape;4691;p251"/>
          <p:cNvSpPr txBox="1"/>
          <p:nvPr>
            <p:ph idx="2" type="body"/>
          </p:nvPr>
        </p:nvSpPr>
        <p:spPr>
          <a:xfrm>
            <a:off x="654720" y="1387796"/>
            <a:ext cx="7216657"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Chủ đề Apache Kafka dưới dạng Nhật ký cam kết</a:t>
            </a:r>
            <a:endParaRPr/>
          </a:p>
        </p:txBody>
      </p:sp>
      <p:sp>
        <p:nvSpPr>
          <p:cNvPr id="4692" name="Google Shape;4692;p25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693" name="Google Shape;4693;p25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Bộ lưu trữ vĩnh viễn</a:t>
            </a:r>
            <a:endParaRPr/>
          </a:p>
          <a:p>
            <a:pPr indent="-182563" lvl="1" marL="360363" rtl="0" algn="l">
              <a:lnSpc>
                <a:spcPct val="138461"/>
              </a:lnSpc>
              <a:spcBef>
                <a:spcPts val="200"/>
              </a:spcBef>
              <a:spcAft>
                <a:spcPts val="0"/>
              </a:spcAft>
              <a:buClr>
                <a:srgbClr val="262626"/>
              </a:buClr>
              <a:buSzPts val="1040"/>
              <a:buChar char="•"/>
            </a:pPr>
            <a:r>
              <a:rPr lang="en-US"/>
              <a:t>Các tin nhắn được lưu trữ theo thứ tự chúng được gửi và không thay đổi</a:t>
            </a:r>
            <a:endParaRPr/>
          </a:p>
          <a:p>
            <a:pPr indent="-182563" lvl="1" marL="360363" rtl="0" algn="l">
              <a:lnSpc>
                <a:spcPct val="138461"/>
              </a:lnSpc>
              <a:spcBef>
                <a:spcPts val="200"/>
              </a:spcBef>
              <a:spcAft>
                <a:spcPts val="0"/>
              </a:spcAft>
              <a:buClr>
                <a:srgbClr val="262626"/>
              </a:buClr>
              <a:buSzPts val="1040"/>
              <a:buChar char="•"/>
            </a:pPr>
            <a:r>
              <a:rPr lang="en-US"/>
              <a:t>Thời gian lưu giữ có thể được đặt cho từng chủ đề</a:t>
            </a:r>
            <a:endParaRPr/>
          </a:p>
          <a:p>
            <a:pPr indent="-182563" lvl="1" marL="360363" rtl="0" algn="l">
              <a:lnSpc>
                <a:spcPct val="138461"/>
              </a:lnSpc>
              <a:spcBef>
                <a:spcPts val="200"/>
              </a:spcBef>
              <a:spcAft>
                <a:spcPts val="0"/>
              </a:spcAft>
              <a:buClr>
                <a:srgbClr val="262626"/>
              </a:buClr>
              <a:buSzPts val="1040"/>
              <a:buChar char="•"/>
            </a:pPr>
            <a:r>
              <a:rPr lang="en-US"/>
              <a:t>Đọc tin nhắn từ đầu hoặc mới nhất</a:t>
            </a:r>
            <a:endParaRPr/>
          </a:p>
        </p:txBody>
      </p:sp>
      <p:grpSp>
        <p:nvGrpSpPr>
          <p:cNvPr id="4694" name="Google Shape;4694;p251"/>
          <p:cNvGrpSpPr/>
          <p:nvPr/>
        </p:nvGrpSpPr>
        <p:grpSpPr>
          <a:xfrm>
            <a:off x="2372014" y="3830960"/>
            <a:ext cx="5574705" cy="2154933"/>
            <a:chOff x="2372014" y="3830960"/>
            <a:chExt cx="5574705" cy="2154933"/>
          </a:xfrm>
        </p:grpSpPr>
        <p:grpSp>
          <p:nvGrpSpPr>
            <p:cNvPr id="4695" name="Google Shape;4695;p251"/>
            <p:cNvGrpSpPr/>
            <p:nvPr/>
          </p:nvGrpSpPr>
          <p:grpSpPr>
            <a:xfrm>
              <a:off x="2372014" y="3830960"/>
              <a:ext cx="3293659" cy="461665"/>
              <a:chOff x="2052946" y="3687123"/>
              <a:chExt cx="3293659" cy="461665"/>
            </a:xfrm>
          </p:grpSpPr>
          <p:grpSp>
            <p:nvGrpSpPr>
              <p:cNvPr id="4696" name="Google Shape;4696;p251"/>
              <p:cNvGrpSpPr/>
              <p:nvPr/>
            </p:nvGrpSpPr>
            <p:grpSpPr>
              <a:xfrm>
                <a:off x="2868200" y="3715873"/>
                <a:ext cx="2478405" cy="404166"/>
                <a:chOff x="4732020" y="4055284"/>
                <a:chExt cx="2377440" cy="500091"/>
              </a:xfrm>
            </p:grpSpPr>
            <p:sp>
              <p:nvSpPr>
                <p:cNvPr id="4697" name="Google Shape;4697;p251"/>
                <p:cNvSpPr/>
                <p:nvPr/>
              </p:nvSpPr>
              <p:spPr>
                <a:xfrm>
                  <a:off x="473202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0</a:t>
                  </a:r>
                  <a:endParaRPr sz="1800">
                    <a:solidFill>
                      <a:srgbClr val="0043B2"/>
                    </a:solidFill>
                    <a:latin typeface="Arial"/>
                    <a:ea typeface="Arial"/>
                    <a:cs typeface="Arial"/>
                    <a:sym typeface="Arial"/>
                  </a:endParaRPr>
                </a:p>
              </p:txBody>
            </p:sp>
            <p:sp>
              <p:nvSpPr>
                <p:cNvPr id="4698" name="Google Shape;4698;p251"/>
                <p:cNvSpPr/>
                <p:nvPr/>
              </p:nvSpPr>
              <p:spPr>
                <a:xfrm>
                  <a:off x="491490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a:t>
                  </a:r>
                  <a:endParaRPr sz="1800">
                    <a:solidFill>
                      <a:srgbClr val="0043B2"/>
                    </a:solidFill>
                    <a:latin typeface="Arial"/>
                    <a:ea typeface="Arial"/>
                    <a:cs typeface="Arial"/>
                    <a:sym typeface="Arial"/>
                  </a:endParaRPr>
                </a:p>
              </p:txBody>
            </p:sp>
            <p:sp>
              <p:nvSpPr>
                <p:cNvPr id="4699" name="Google Shape;4699;p251"/>
                <p:cNvSpPr/>
                <p:nvPr/>
              </p:nvSpPr>
              <p:spPr>
                <a:xfrm>
                  <a:off x="509778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2</a:t>
                  </a:r>
                  <a:endParaRPr sz="1800">
                    <a:solidFill>
                      <a:srgbClr val="0043B2"/>
                    </a:solidFill>
                    <a:latin typeface="Arial"/>
                    <a:ea typeface="Arial"/>
                    <a:cs typeface="Arial"/>
                    <a:sym typeface="Arial"/>
                  </a:endParaRPr>
                </a:p>
              </p:txBody>
            </p:sp>
            <p:sp>
              <p:nvSpPr>
                <p:cNvPr id="4700" name="Google Shape;4700;p251"/>
                <p:cNvSpPr/>
                <p:nvPr/>
              </p:nvSpPr>
              <p:spPr>
                <a:xfrm>
                  <a:off x="528066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3</a:t>
                  </a:r>
                  <a:endParaRPr sz="1800">
                    <a:solidFill>
                      <a:srgbClr val="0043B2"/>
                    </a:solidFill>
                    <a:latin typeface="Arial"/>
                    <a:ea typeface="Arial"/>
                    <a:cs typeface="Arial"/>
                    <a:sym typeface="Arial"/>
                  </a:endParaRPr>
                </a:p>
              </p:txBody>
            </p:sp>
            <p:sp>
              <p:nvSpPr>
                <p:cNvPr id="4701" name="Google Shape;4701;p251"/>
                <p:cNvSpPr/>
                <p:nvPr/>
              </p:nvSpPr>
              <p:spPr>
                <a:xfrm>
                  <a:off x="546354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4</a:t>
                  </a:r>
                  <a:endParaRPr sz="1800">
                    <a:solidFill>
                      <a:srgbClr val="0043B2"/>
                    </a:solidFill>
                    <a:latin typeface="Arial"/>
                    <a:ea typeface="Arial"/>
                    <a:cs typeface="Arial"/>
                    <a:sym typeface="Arial"/>
                  </a:endParaRPr>
                </a:p>
              </p:txBody>
            </p:sp>
            <p:sp>
              <p:nvSpPr>
                <p:cNvPr id="4702" name="Google Shape;4702;p251"/>
                <p:cNvSpPr/>
                <p:nvPr/>
              </p:nvSpPr>
              <p:spPr>
                <a:xfrm>
                  <a:off x="564642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5</a:t>
                  </a:r>
                  <a:endParaRPr sz="1800">
                    <a:solidFill>
                      <a:srgbClr val="0043B2"/>
                    </a:solidFill>
                    <a:latin typeface="Arial"/>
                    <a:ea typeface="Arial"/>
                    <a:cs typeface="Arial"/>
                    <a:sym typeface="Arial"/>
                  </a:endParaRPr>
                </a:p>
              </p:txBody>
            </p:sp>
            <p:sp>
              <p:nvSpPr>
                <p:cNvPr id="4703" name="Google Shape;4703;p251"/>
                <p:cNvSpPr/>
                <p:nvPr/>
              </p:nvSpPr>
              <p:spPr>
                <a:xfrm>
                  <a:off x="582930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6</a:t>
                  </a:r>
                  <a:endParaRPr sz="1800">
                    <a:solidFill>
                      <a:srgbClr val="0043B2"/>
                    </a:solidFill>
                    <a:latin typeface="Arial"/>
                    <a:ea typeface="Arial"/>
                    <a:cs typeface="Arial"/>
                    <a:sym typeface="Arial"/>
                  </a:endParaRPr>
                </a:p>
              </p:txBody>
            </p:sp>
            <p:sp>
              <p:nvSpPr>
                <p:cNvPr id="4704" name="Google Shape;4704;p251"/>
                <p:cNvSpPr/>
                <p:nvPr/>
              </p:nvSpPr>
              <p:spPr>
                <a:xfrm>
                  <a:off x="601218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7</a:t>
                  </a:r>
                  <a:endParaRPr sz="1800">
                    <a:solidFill>
                      <a:srgbClr val="0043B2"/>
                    </a:solidFill>
                    <a:latin typeface="Arial"/>
                    <a:ea typeface="Arial"/>
                    <a:cs typeface="Arial"/>
                    <a:sym typeface="Arial"/>
                  </a:endParaRPr>
                </a:p>
              </p:txBody>
            </p:sp>
            <p:sp>
              <p:nvSpPr>
                <p:cNvPr id="4705" name="Google Shape;4705;p251"/>
                <p:cNvSpPr/>
                <p:nvPr/>
              </p:nvSpPr>
              <p:spPr>
                <a:xfrm>
                  <a:off x="619642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8</a:t>
                  </a:r>
                  <a:endParaRPr sz="1800">
                    <a:solidFill>
                      <a:srgbClr val="0043B2"/>
                    </a:solidFill>
                    <a:latin typeface="Arial"/>
                    <a:ea typeface="Arial"/>
                    <a:cs typeface="Arial"/>
                    <a:sym typeface="Arial"/>
                  </a:endParaRPr>
                </a:p>
              </p:txBody>
            </p:sp>
            <p:sp>
              <p:nvSpPr>
                <p:cNvPr id="4706" name="Google Shape;4706;p251"/>
                <p:cNvSpPr/>
                <p:nvPr/>
              </p:nvSpPr>
              <p:spPr>
                <a:xfrm>
                  <a:off x="637930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9</a:t>
                  </a:r>
                  <a:endParaRPr sz="1800">
                    <a:solidFill>
                      <a:srgbClr val="0043B2"/>
                    </a:solidFill>
                    <a:latin typeface="Arial"/>
                    <a:ea typeface="Arial"/>
                    <a:cs typeface="Arial"/>
                    <a:sym typeface="Arial"/>
                  </a:endParaRPr>
                </a:p>
              </p:txBody>
            </p:sp>
            <p:sp>
              <p:nvSpPr>
                <p:cNvPr id="4707" name="Google Shape;4707;p251"/>
                <p:cNvSpPr/>
                <p:nvPr/>
              </p:nvSpPr>
              <p:spPr>
                <a:xfrm>
                  <a:off x="656218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10</a:t>
                  </a:r>
                  <a:endParaRPr sz="1800">
                    <a:solidFill>
                      <a:srgbClr val="0043B2"/>
                    </a:solidFill>
                    <a:latin typeface="Arial"/>
                    <a:ea typeface="Arial"/>
                    <a:cs typeface="Arial"/>
                    <a:sym typeface="Arial"/>
                  </a:endParaRPr>
                </a:p>
              </p:txBody>
            </p:sp>
            <p:sp>
              <p:nvSpPr>
                <p:cNvPr id="4708" name="Google Shape;4708;p251"/>
                <p:cNvSpPr/>
                <p:nvPr/>
              </p:nvSpPr>
              <p:spPr>
                <a:xfrm>
                  <a:off x="674506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1</a:t>
                  </a:r>
                  <a:endParaRPr sz="1800">
                    <a:solidFill>
                      <a:srgbClr val="0043B2"/>
                    </a:solidFill>
                    <a:latin typeface="Arial"/>
                    <a:ea typeface="Arial"/>
                    <a:cs typeface="Arial"/>
                    <a:sym typeface="Arial"/>
                  </a:endParaRPr>
                </a:p>
              </p:txBody>
            </p:sp>
            <p:sp>
              <p:nvSpPr>
                <p:cNvPr id="4709" name="Google Shape;4709;p251"/>
                <p:cNvSpPr/>
                <p:nvPr/>
              </p:nvSpPr>
              <p:spPr>
                <a:xfrm>
                  <a:off x="6926580" y="4055284"/>
                  <a:ext cx="182880" cy="500091"/>
                </a:xfrm>
                <a:prstGeom prst="rect">
                  <a:avLst/>
                </a:prstGeom>
                <a:solidFill>
                  <a:schemeClr val="lt1"/>
                </a:solidFill>
                <a:ln cap="flat" cmpd="sng" w="12700">
                  <a:solidFill>
                    <a:srgbClr val="0043B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12</a:t>
                  </a:r>
                  <a:endParaRPr sz="1800">
                    <a:solidFill>
                      <a:srgbClr val="0043B2"/>
                    </a:solidFill>
                    <a:latin typeface="Arial"/>
                    <a:ea typeface="Arial"/>
                    <a:cs typeface="Arial"/>
                    <a:sym typeface="Arial"/>
                  </a:endParaRPr>
                </a:p>
              </p:txBody>
            </p:sp>
          </p:grpSp>
          <p:sp>
            <p:nvSpPr>
              <p:cNvPr id="4710" name="Google Shape;4710;p251"/>
              <p:cNvSpPr/>
              <p:nvPr/>
            </p:nvSpPr>
            <p:spPr>
              <a:xfrm>
                <a:off x="2052946" y="3687123"/>
                <a:ext cx="90281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Phân vùng</a:t>
                </a:r>
                <a:endParaRPr sz="1200">
                  <a:solidFill>
                    <a:srgbClr val="0043B2"/>
                  </a:solidFill>
                  <a:latin typeface="Arial"/>
                  <a:ea typeface="Arial"/>
                  <a:cs typeface="Arial"/>
                  <a:sym typeface="Arial"/>
                </a:endParaRPr>
              </a:p>
              <a:p>
                <a:pPr indent="0" lvl="0" marL="0" marR="0" rtl="0" algn="ctr">
                  <a:spcBef>
                    <a:spcPts val="0"/>
                  </a:spcBef>
                  <a:spcAft>
                    <a:spcPts val="0"/>
                  </a:spcAft>
                  <a:buNone/>
                </a:pPr>
                <a:r>
                  <a:rPr lang="en-US" sz="1200">
                    <a:solidFill>
                      <a:srgbClr val="0043B2"/>
                    </a:solidFill>
                    <a:latin typeface="Arial"/>
                    <a:ea typeface="Arial"/>
                    <a:cs typeface="Arial"/>
                    <a:sym typeface="Arial"/>
                  </a:rPr>
                  <a:t>0</a:t>
                </a:r>
                <a:endParaRPr/>
              </a:p>
            </p:txBody>
          </p:sp>
        </p:grpSp>
        <p:grpSp>
          <p:nvGrpSpPr>
            <p:cNvPr id="4711" name="Google Shape;4711;p251"/>
            <p:cNvGrpSpPr/>
            <p:nvPr/>
          </p:nvGrpSpPr>
          <p:grpSpPr>
            <a:xfrm>
              <a:off x="2372014" y="4455167"/>
              <a:ext cx="2728348" cy="461665"/>
              <a:chOff x="2052946" y="3687123"/>
              <a:chExt cx="2728348" cy="461665"/>
            </a:xfrm>
          </p:grpSpPr>
          <p:grpSp>
            <p:nvGrpSpPr>
              <p:cNvPr id="4712" name="Google Shape;4712;p251"/>
              <p:cNvGrpSpPr/>
              <p:nvPr/>
            </p:nvGrpSpPr>
            <p:grpSpPr>
              <a:xfrm>
                <a:off x="2868199" y="3715873"/>
                <a:ext cx="1913095" cy="404166"/>
                <a:chOff x="4732020" y="4055284"/>
                <a:chExt cx="1835160" cy="500091"/>
              </a:xfrm>
            </p:grpSpPr>
            <p:sp>
              <p:nvSpPr>
                <p:cNvPr id="4713" name="Google Shape;4713;p251"/>
                <p:cNvSpPr/>
                <p:nvPr/>
              </p:nvSpPr>
              <p:spPr>
                <a:xfrm>
                  <a:off x="473202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0</a:t>
                  </a:r>
                  <a:endParaRPr sz="1800">
                    <a:solidFill>
                      <a:srgbClr val="0043B2"/>
                    </a:solidFill>
                    <a:latin typeface="Arial"/>
                    <a:ea typeface="Arial"/>
                    <a:cs typeface="Arial"/>
                    <a:sym typeface="Arial"/>
                  </a:endParaRPr>
                </a:p>
              </p:txBody>
            </p:sp>
            <p:sp>
              <p:nvSpPr>
                <p:cNvPr id="4714" name="Google Shape;4714;p251"/>
                <p:cNvSpPr/>
                <p:nvPr/>
              </p:nvSpPr>
              <p:spPr>
                <a:xfrm>
                  <a:off x="491490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a:t>
                  </a:r>
                  <a:endParaRPr sz="1800">
                    <a:solidFill>
                      <a:srgbClr val="0043B2"/>
                    </a:solidFill>
                    <a:latin typeface="Arial"/>
                    <a:ea typeface="Arial"/>
                    <a:cs typeface="Arial"/>
                    <a:sym typeface="Arial"/>
                  </a:endParaRPr>
                </a:p>
              </p:txBody>
            </p:sp>
            <p:sp>
              <p:nvSpPr>
                <p:cNvPr id="4715" name="Google Shape;4715;p251"/>
                <p:cNvSpPr/>
                <p:nvPr/>
              </p:nvSpPr>
              <p:spPr>
                <a:xfrm>
                  <a:off x="509778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2</a:t>
                  </a:r>
                  <a:endParaRPr sz="1800">
                    <a:solidFill>
                      <a:srgbClr val="0043B2"/>
                    </a:solidFill>
                    <a:latin typeface="Arial"/>
                    <a:ea typeface="Arial"/>
                    <a:cs typeface="Arial"/>
                    <a:sym typeface="Arial"/>
                  </a:endParaRPr>
                </a:p>
              </p:txBody>
            </p:sp>
            <p:sp>
              <p:nvSpPr>
                <p:cNvPr id="4716" name="Google Shape;4716;p251"/>
                <p:cNvSpPr/>
                <p:nvPr/>
              </p:nvSpPr>
              <p:spPr>
                <a:xfrm>
                  <a:off x="528066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3</a:t>
                  </a:r>
                  <a:endParaRPr sz="1800">
                    <a:solidFill>
                      <a:srgbClr val="0043B2"/>
                    </a:solidFill>
                    <a:latin typeface="Arial"/>
                    <a:ea typeface="Arial"/>
                    <a:cs typeface="Arial"/>
                    <a:sym typeface="Arial"/>
                  </a:endParaRPr>
                </a:p>
              </p:txBody>
            </p:sp>
            <p:sp>
              <p:nvSpPr>
                <p:cNvPr id="4717" name="Google Shape;4717;p251"/>
                <p:cNvSpPr/>
                <p:nvPr/>
              </p:nvSpPr>
              <p:spPr>
                <a:xfrm>
                  <a:off x="546354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4</a:t>
                  </a:r>
                  <a:endParaRPr sz="1800">
                    <a:solidFill>
                      <a:srgbClr val="0043B2"/>
                    </a:solidFill>
                    <a:latin typeface="Arial"/>
                    <a:ea typeface="Arial"/>
                    <a:cs typeface="Arial"/>
                    <a:sym typeface="Arial"/>
                  </a:endParaRPr>
                </a:p>
              </p:txBody>
            </p:sp>
            <p:sp>
              <p:nvSpPr>
                <p:cNvPr id="4718" name="Google Shape;4718;p251"/>
                <p:cNvSpPr/>
                <p:nvPr/>
              </p:nvSpPr>
              <p:spPr>
                <a:xfrm>
                  <a:off x="564642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5</a:t>
                  </a:r>
                  <a:endParaRPr sz="1800">
                    <a:solidFill>
                      <a:srgbClr val="0043B2"/>
                    </a:solidFill>
                    <a:latin typeface="Arial"/>
                    <a:ea typeface="Arial"/>
                    <a:cs typeface="Arial"/>
                    <a:sym typeface="Arial"/>
                  </a:endParaRPr>
                </a:p>
              </p:txBody>
            </p:sp>
            <p:sp>
              <p:nvSpPr>
                <p:cNvPr id="4719" name="Google Shape;4719;p251"/>
                <p:cNvSpPr/>
                <p:nvPr/>
              </p:nvSpPr>
              <p:spPr>
                <a:xfrm>
                  <a:off x="582930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6</a:t>
                  </a:r>
                  <a:endParaRPr sz="1800">
                    <a:solidFill>
                      <a:srgbClr val="0043B2"/>
                    </a:solidFill>
                    <a:latin typeface="Arial"/>
                    <a:ea typeface="Arial"/>
                    <a:cs typeface="Arial"/>
                    <a:sym typeface="Arial"/>
                  </a:endParaRPr>
                </a:p>
              </p:txBody>
            </p:sp>
            <p:sp>
              <p:nvSpPr>
                <p:cNvPr id="4720" name="Google Shape;4720;p251"/>
                <p:cNvSpPr/>
                <p:nvPr/>
              </p:nvSpPr>
              <p:spPr>
                <a:xfrm>
                  <a:off x="601218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7</a:t>
                  </a:r>
                  <a:endParaRPr sz="1800">
                    <a:solidFill>
                      <a:srgbClr val="0043B2"/>
                    </a:solidFill>
                    <a:latin typeface="Arial"/>
                    <a:ea typeface="Arial"/>
                    <a:cs typeface="Arial"/>
                    <a:sym typeface="Arial"/>
                  </a:endParaRPr>
                </a:p>
              </p:txBody>
            </p:sp>
            <p:sp>
              <p:nvSpPr>
                <p:cNvPr id="4721" name="Google Shape;4721;p251"/>
                <p:cNvSpPr/>
                <p:nvPr/>
              </p:nvSpPr>
              <p:spPr>
                <a:xfrm>
                  <a:off x="619642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8</a:t>
                  </a:r>
                  <a:endParaRPr sz="1800">
                    <a:solidFill>
                      <a:srgbClr val="0043B2"/>
                    </a:solidFill>
                    <a:latin typeface="Arial"/>
                    <a:ea typeface="Arial"/>
                    <a:cs typeface="Arial"/>
                    <a:sym typeface="Arial"/>
                  </a:endParaRPr>
                </a:p>
              </p:txBody>
            </p:sp>
            <p:sp>
              <p:nvSpPr>
                <p:cNvPr id="4722" name="Google Shape;4722;p251"/>
                <p:cNvSpPr/>
                <p:nvPr/>
              </p:nvSpPr>
              <p:spPr>
                <a:xfrm>
                  <a:off x="6384300" y="4055284"/>
                  <a:ext cx="182880" cy="500091"/>
                </a:xfrm>
                <a:prstGeom prst="rect">
                  <a:avLst/>
                </a:prstGeom>
                <a:solidFill>
                  <a:schemeClr val="lt1"/>
                </a:solidFill>
                <a:ln cap="flat" cmpd="sng" w="12700">
                  <a:solidFill>
                    <a:srgbClr val="0043B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9</a:t>
                  </a:r>
                  <a:endParaRPr sz="1800">
                    <a:solidFill>
                      <a:srgbClr val="0043B2"/>
                    </a:solidFill>
                    <a:latin typeface="Arial"/>
                    <a:ea typeface="Arial"/>
                    <a:cs typeface="Arial"/>
                    <a:sym typeface="Arial"/>
                  </a:endParaRPr>
                </a:p>
              </p:txBody>
            </p:sp>
          </p:grpSp>
          <p:sp>
            <p:nvSpPr>
              <p:cNvPr id="4723" name="Google Shape;4723;p251"/>
              <p:cNvSpPr/>
              <p:nvPr/>
            </p:nvSpPr>
            <p:spPr>
              <a:xfrm>
                <a:off x="2052946" y="3687123"/>
                <a:ext cx="90281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Phân vùng</a:t>
                </a:r>
                <a:endParaRPr sz="1200">
                  <a:solidFill>
                    <a:srgbClr val="0043B2"/>
                  </a:solidFill>
                  <a:latin typeface="Arial"/>
                  <a:ea typeface="Arial"/>
                  <a:cs typeface="Arial"/>
                  <a:sym typeface="Arial"/>
                </a:endParaRPr>
              </a:p>
              <a:p>
                <a:pPr indent="0" lvl="0" marL="0" marR="0" rtl="0" algn="ctr">
                  <a:spcBef>
                    <a:spcPts val="0"/>
                  </a:spcBef>
                  <a:spcAft>
                    <a:spcPts val="0"/>
                  </a:spcAft>
                  <a:buNone/>
                </a:pPr>
                <a:r>
                  <a:rPr lang="en-US" sz="1200">
                    <a:solidFill>
                      <a:srgbClr val="0043B2"/>
                    </a:solidFill>
                    <a:latin typeface="Arial"/>
                    <a:ea typeface="Arial"/>
                    <a:cs typeface="Arial"/>
                    <a:sym typeface="Arial"/>
                  </a:rPr>
                  <a:t>1</a:t>
                </a:r>
                <a:endParaRPr/>
              </a:p>
            </p:txBody>
          </p:sp>
        </p:grpSp>
        <p:grpSp>
          <p:nvGrpSpPr>
            <p:cNvPr id="4724" name="Google Shape;4724;p251"/>
            <p:cNvGrpSpPr/>
            <p:nvPr/>
          </p:nvGrpSpPr>
          <p:grpSpPr>
            <a:xfrm>
              <a:off x="2372014" y="5098110"/>
              <a:ext cx="3293659" cy="461665"/>
              <a:chOff x="2052946" y="3687123"/>
              <a:chExt cx="3293659" cy="461665"/>
            </a:xfrm>
          </p:grpSpPr>
          <p:grpSp>
            <p:nvGrpSpPr>
              <p:cNvPr id="4725" name="Google Shape;4725;p251"/>
              <p:cNvGrpSpPr/>
              <p:nvPr/>
            </p:nvGrpSpPr>
            <p:grpSpPr>
              <a:xfrm>
                <a:off x="2868200" y="3715873"/>
                <a:ext cx="2478405" cy="404166"/>
                <a:chOff x="4732020" y="4055284"/>
                <a:chExt cx="2377440" cy="500091"/>
              </a:xfrm>
            </p:grpSpPr>
            <p:sp>
              <p:nvSpPr>
                <p:cNvPr id="4726" name="Google Shape;4726;p251"/>
                <p:cNvSpPr/>
                <p:nvPr/>
              </p:nvSpPr>
              <p:spPr>
                <a:xfrm>
                  <a:off x="473202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0</a:t>
                  </a:r>
                  <a:endParaRPr sz="1800">
                    <a:solidFill>
                      <a:srgbClr val="0043B2"/>
                    </a:solidFill>
                    <a:latin typeface="Arial"/>
                    <a:ea typeface="Arial"/>
                    <a:cs typeface="Arial"/>
                    <a:sym typeface="Arial"/>
                  </a:endParaRPr>
                </a:p>
              </p:txBody>
            </p:sp>
            <p:sp>
              <p:nvSpPr>
                <p:cNvPr id="4727" name="Google Shape;4727;p251"/>
                <p:cNvSpPr/>
                <p:nvPr/>
              </p:nvSpPr>
              <p:spPr>
                <a:xfrm>
                  <a:off x="491490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a:t>
                  </a:r>
                  <a:endParaRPr sz="1800">
                    <a:solidFill>
                      <a:srgbClr val="0043B2"/>
                    </a:solidFill>
                    <a:latin typeface="Arial"/>
                    <a:ea typeface="Arial"/>
                    <a:cs typeface="Arial"/>
                    <a:sym typeface="Arial"/>
                  </a:endParaRPr>
                </a:p>
              </p:txBody>
            </p:sp>
            <p:sp>
              <p:nvSpPr>
                <p:cNvPr id="4728" name="Google Shape;4728;p251"/>
                <p:cNvSpPr/>
                <p:nvPr/>
              </p:nvSpPr>
              <p:spPr>
                <a:xfrm>
                  <a:off x="509778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2</a:t>
                  </a:r>
                  <a:endParaRPr sz="1800">
                    <a:solidFill>
                      <a:srgbClr val="0043B2"/>
                    </a:solidFill>
                    <a:latin typeface="Arial"/>
                    <a:ea typeface="Arial"/>
                    <a:cs typeface="Arial"/>
                    <a:sym typeface="Arial"/>
                  </a:endParaRPr>
                </a:p>
              </p:txBody>
            </p:sp>
            <p:sp>
              <p:nvSpPr>
                <p:cNvPr id="4729" name="Google Shape;4729;p251"/>
                <p:cNvSpPr/>
                <p:nvPr/>
              </p:nvSpPr>
              <p:spPr>
                <a:xfrm>
                  <a:off x="528066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3</a:t>
                  </a:r>
                  <a:endParaRPr sz="1800">
                    <a:solidFill>
                      <a:srgbClr val="0043B2"/>
                    </a:solidFill>
                    <a:latin typeface="Arial"/>
                    <a:ea typeface="Arial"/>
                    <a:cs typeface="Arial"/>
                    <a:sym typeface="Arial"/>
                  </a:endParaRPr>
                </a:p>
              </p:txBody>
            </p:sp>
            <p:sp>
              <p:nvSpPr>
                <p:cNvPr id="4730" name="Google Shape;4730;p251"/>
                <p:cNvSpPr/>
                <p:nvPr/>
              </p:nvSpPr>
              <p:spPr>
                <a:xfrm>
                  <a:off x="546354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4</a:t>
                  </a:r>
                  <a:endParaRPr sz="1800">
                    <a:solidFill>
                      <a:srgbClr val="0043B2"/>
                    </a:solidFill>
                    <a:latin typeface="Arial"/>
                    <a:ea typeface="Arial"/>
                    <a:cs typeface="Arial"/>
                    <a:sym typeface="Arial"/>
                  </a:endParaRPr>
                </a:p>
              </p:txBody>
            </p:sp>
            <p:sp>
              <p:nvSpPr>
                <p:cNvPr id="4731" name="Google Shape;4731;p251"/>
                <p:cNvSpPr/>
                <p:nvPr/>
              </p:nvSpPr>
              <p:spPr>
                <a:xfrm>
                  <a:off x="564642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5</a:t>
                  </a:r>
                  <a:endParaRPr sz="1800">
                    <a:solidFill>
                      <a:srgbClr val="0043B2"/>
                    </a:solidFill>
                    <a:latin typeface="Arial"/>
                    <a:ea typeface="Arial"/>
                    <a:cs typeface="Arial"/>
                    <a:sym typeface="Arial"/>
                  </a:endParaRPr>
                </a:p>
              </p:txBody>
            </p:sp>
            <p:sp>
              <p:nvSpPr>
                <p:cNvPr id="4732" name="Google Shape;4732;p251"/>
                <p:cNvSpPr/>
                <p:nvPr/>
              </p:nvSpPr>
              <p:spPr>
                <a:xfrm>
                  <a:off x="582930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6</a:t>
                  </a:r>
                  <a:endParaRPr sz="1800">
                    <a:solidFill>
                      <a:srgbClr val="0043B2"/>
                    </a:solidFill>
                    <a:latin typeface="Arial"/>
                    <a:ea typeface="Arial"/>
                    <a:cs typeface="Arial"/>
                    <a:sym typeface="Arial"/>
                  </a:endParaRPr>
                </a:p>
              </p:txBody>
            </p:sp>
            <p:sp>
              <p:nvSpPr>
                <p:cNvPr id="4733" name="Google Shape;4733;p251"/>
                <p:cNvSpPr/>
                <p:nvPr/>
              </p:nvSpPr>
              <p:spPr>
                <a:xfrm>
                  <a:off x="6012180"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7</a:t>
                  </a:r>
                  <a:endParaRPr sz="1800">
                    <a:solidFill>
                      <a:srgbClr val="0043B2"/>
                    </a:solidFill>
                    <a:latin typeface="Arial"/>
                    <a:ea typeface="Arial"/>
                    <a:cs typeface="Arial"/>
                    <a:sym typeface="Arial"/>
                  </a:endParaRPr>
                </a:p>
              </p:txBody>
            </p:sp>
            <p:sp>
              <p:nvSpPr>
                <p:cNvPr id="4734" name="Google Shape;4734;p251"/>
                <p:cNvSpPr/>
                <p:nvPr/>
              </p:nvSpPr>
              <p:spPr>
                <a:xfrm>
                  <a:off x="619642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8</a:t>
                  </a:r>
                  <a:endParaRPr sz="1800">
                    <a:solidFill>
                      <a:srgbClr val="0043B2"/>
                    </a:solidFill>
                    <a:latin typeface="Arial"/>
                    <a:ea typeface="Arial"/>
                    <a:cs typeface="Arial"/>
                    <a:sym typeface="Arial"/>
                  </a:endParaRPr>
                </a:p>
              </p:txBody>
            </p:sp>
            <p:sp>
              <p:nvSpPr>
                <p:cNvPr id="4735" name="Google Shape;4735;p251"/>
                <p:cNvSpPr/>
                <p:nvPr/>
              </p:nvSpPr>
              <p:spPr>
                <a:xfrm>
                  <a:off x="637930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9</a:t>
                  </a:r>
                  <a:endParaRPr sz="1800">
                    <a:solidFill>
                      <a:srgbClr val="0043B2"/>
                    </a:solidFill>
                    <a:latin typeface="Arial"/>
                    <a:ea typeface="Arial"/>
                    <a:cs typeface="Arial"/>
                    <a:sym typeface="Arial"/>
                  </a:endParaRPr>
                </a:p>
              </p:txBody>
            </p:sp>
            <p:sp>
              <p:nvSpPr>
                <p:cNvPr id="4736" name="Google Shape;4736;p251"/>
                <p:cNvSpPr/>
                <p:nvPr/>
              </p:nvSpPr>
              <p:spPr>
                <a:xfrm>
                  <a:off x="656218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10</a:t>
                  </a:r>
                  <a:endParaRPr sz="1800">
                    <a:solidFill>
                      <a:srgbClr val="0043B2"/>
                    </a:solidFill>
                    <a:latin typeface="Arial"/>
                    <a:ea typeface="Arial"/>
                    <a:cs typeface="Arial"/>
                    <a:sym typeface="Arial"/>
                  </a:endParaRPr>
                </a:p>
              </p:txBody>
            </p:sp>
            <p:sp>
              <p:nvSpPr>
                <p:cNvPr id="4737" name="Google Shape;4737;p251"/>
                <p:cNvSpPr/>
                <p:nvPr/>
              </p:nvSpPr>
              <p:spPr>
                <a:xfrm>
                  <a:off x="6745065" y="4055284"/>
                  <a:ext cx="182880" cy="500091"/>
                </a:xfrm>
                <a:prstGeom prst="rect">
                  <a:avLst/>
                </a:prstGeom>
                <a:solidFill>
                  <a:schemeClr val="lt1"/>
                </a:solidFill>
                <a:ln cap="flat" cmpd="sng" w="1270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a:t>
                  </a:r>
                  <a:endParaRPr/>
                </a:p>
                <a:p>
                  <a:pPr indent="0" lvl="0" marL="0" marR="0" rtl="0" algn="ctr">
                    <a:spcBef>
                      <a:spcPts val="0"/>
                    </a:spcBef>
                    <a:spcAft>
                      <a:spcPts val="0"/>
                    </a:spcAft>
                    <a:buNone/>
                  </a:pPr>
                  <a:r>
                    <a:rPr lang="en-US" sz="1400">
                      <a:solidFill>
                        <a:srgbClr val="0043B2"/>
                      </a:solidFill>
                      <a:latin typeface="Arial"/>
                      <a:ea typeface="Arial"/>
                      <a:cs typeface="Arial"/>
                      <a:sym typeface="Arial"/>
                    </a:rPr>
                    <a:t>1</a:t>
                  </a:r>
                  <a:endParaRPr sz="1800">
                    <a:solidFill>
                      <a:srgbClr val="0043B2"/>
                    </a:solidFill>
                    <a:latin typeface="Arial"/>
                    <a:ea typeface="Arial"/>
                    <a:cs typeface="Arial"/>
                    <a:sym typeface="Arial"/>
                  </a:endParaRPr>
                </a:p>
              </p:txBody>
            </p:sp>
            <p:sp>
              <p:nvSpPr>
                <p:cNvPr id="4738" name="Google Shape;4738;p251"/>
                <p:cNvSpPr/>
                <p:nvPr/>
              </p:nvSpPr>
              <p:spPr>
                <a:xfrm>
                  <a:off x="6926580" y="4055284"/>
                  <a:ext cx="182880" cy="500091"/>
                </a:xfrm>
                <a:prstGeom prst="rect">
                  <a:avLst/>
                </a:prstGeom>
                <a:solidFill>
                  <a:schemeClr val="lt1"/>
                </a:solidFill>
                <a:ln cap="flat" cmpd="sng" w="12700">
                  <a:solidFill>
                    <a:srgbClr val="0043B2"/>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43B2"/>
                      </a:solidFill>
                      <a:latin typeface="Arial"/>
                      <a:ea typeface="Arial"/>
                      <a:cs typeface="Arial"/>
                      <a:sym typeface="Arial"/>
                    </a:rPr>
                    <a:t>12</a:t>
                  </a:r>
                  <a:endParaRPr sz="1800">
                    <a:solidFill>
                      <a:srgbClr val="0043B2"/>
                    </a:solidFill>
                    <a:latin typeface="Arial"/>
                    <a:ea typeface="Arial"/>
                    <a:cs typeface="Arial"/>
                    <a:sym typeface="Arial"/>
                  </a:endParaRPr>
                </a:p>
              </p:txBody>
            </p:sp>
          </p:grpSp>
          <p:sp>
            <p:nvSpPr>
              <p:cNvPr id="4739" name="Google Shape;4739;p251"/>
              <p:cNvSpPr/>
              <p:nvPr/>
            </p:nvSpPr>
            <p:spPr>
              <a:xfrm>
                <a:off x="2052946" y="3687123"/>
                <a:ext cx="90281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Phân vùng</a:t>
                </a:r>
                <a:endParaRPr sz="1200">
                  <a:solidFill>
                    <a:srgbClr val="0043B2"/>
                  </a:solidFill>
                  <a:latin typeface="Arial"/>
                  <a:ea typeface="Arial"/>
                  <a:cs typeface="Arial"/>
                  <a:sym typeface="Arial"/>
                </a:endParaRPr>
              </a:p>
              <a:p>
                <a:pPr indent="0" lvl="0" marL="0" marR="0" rtl="0" algn="ctr">
                  <a:spcBef>
                    <a:spcPts val="0"/>
                  </a:spcBef>
                  <a:spcAft>
                    <a:spcPts val="0"/>
                  </a:spcAft>
                  <a:buNone/>
                </a:pPr>
                <a:r>
                  <a:rPr lang="en-US" sz="1200">
                    <a:solidFill>
                      <a:srgbClr val="0043B2"/>
                    </a:solidFill>
                    <a:latin typeface="Arial"/>
                    <a:ea typeface="Arial"/>
                    <a:cs typeface="Arial"/>
                    <a:sym typeface="Arial"/>
                  </a:rPr>
                  <a:t>2</a:t>
                </a:r>
                <a:endParaRPr/>
              </a:p>
            </p:txBody>
          </p:sp>
        </p:grpSp>
        <p:grpSp>
          <p:nvGrpSpPr>
            <p:cNvPr id="4740" name="Google Shape;4740;p251"/>
            <p:cNvGrpSpPr/>
            <p:nvPr/>
          </p:nvGrpSpPr>
          <p:grpSpPr>
            <a:xfrm>
              <a:off x="2655724" y="5708894"/>
              <a:ext cx="3180086" cy="276999"/>
              <a:chOff x="2294612" y="5902602"/>
              <a:chExt cx="3180086" cy="276999"/>
            </a:xfrm>
          </p:grpSpPr>
          <p:sp>
            <p:nvSpPr>
              <p:cNvPr id="4741" name="Google Shape;4741;p251"/>
              <p:cNvSpPr txBox="1"/>
              <p:nvPr/>
            </p:nvSpPr>
            <p:spPr>
              <a:xfrm>
                <a:off x="2294612" y="5902602"/>
                <a:ext cx="48391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Cũ</a:t>
                </a:r>
                <a:endParaRPr sz="1200">
                  <a:solidFill>
                    <a:srgbClr val="0043B2"/>
                  </a:solidFill>
                  <a:latin typeface="Arial"/>
                  <a:ea typeface="Arial"/>
                  <a:cs typeface="Arial"/>
                  <a:sym typeface="Arial"/>
                </a:endParaRPr>
              </a:p>
            </p:txBody>
          </p:sp>
          <p:sp>
            <p:nvSpPr>
              <p:cNvPr id="4742" name="Google Shape;4742;p251"/>
              <p:cNvSpPr txBox="1"/>
              <p:nvPr/>
            </p:nvSpPr>
            <p:spPr>
              <a:xfrm>
                <a:off x="4990779" y="5902602"/>
                <a:ext cx="483919"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Mới</a:t>
                </a:r>
                <a:endParaRPr sz="1200">
                  <a:solidFill>
                    <a:srgbClr val="0043B2"/>
                  </a:solidFill>
                  <a:latin typeface="Arial"/>
                  <a:ea typeface="Arial"/>
                  <a:cs typeface="Arial"/>
                  <a:sym typeface="Arial"/>
                </a:endParaRPr>
              </a:p>
            </p:txBody>
          </p:sp>
          <p:cxnSp>
            <p:nvCxnSpPr>
              <p:cNvPr id="4743" name="Google Shape;4743;p251"/>
              <p:cNvCxnSpPr>
                <a:stCxn id="4741" idx="3"/>
                <a:endCxn id="4742" idx="1"/>
              </p:cNvCxnSpPr>
              <p:nvPr/>
            </p:nvCxnSpPr>
            <p:spPr>
              <a:xfrm>
                <a:off x="2778531" y="6041102"/>
                <a:ext cx="2212200" cy="0"/>
              </a:xfrm>
              <a:prstGeom prst="straightConnector1">
                <a:avLst/>
              </a:prstGeom>
              <a:noFill/>
              <a:ln cap="flat" cmpd="sng" w="28575">
                <a:solidFill>
                  <a:srgbClr val="193EB0"/>
                </a:solidFill>
                <a:prstDash val="solid"/>
                <a:miter lim="800000"/>
                <a:headEnd len="sm" w="sm" type="none"/>
                <a:tailEnd len="med" w="med" type="triangle"/>
              </a:ln>
            </p:spPr>
          </p:cxnSp>
        </p:grpSp>
        <p:sp>
          <p:nvSpPr>
            <p:cNvPr id="4744" name="Google Shape;4744;p251"/>
            <p:cNvSpPr/>
            <p:nvPr/>
          </p:nvSpPr>
          <p:spPr>
            <a:xfrm>
              <a:off x="6333777" y="4455167"/>
              <a:ext cx="16129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43B2"/>
                  </a:solidFill>
                  <a:latin typeface="Arial"/>
                  <a:ea typeface="Arial"/>
                  <a:cs typeface="Arial"/>
                  <a:sym typeface="Arial"/>
                </a:rPr>
                <a:t>Ghi</a:t>
              </a:r>
              <a:endParaRPr sz="1200">
                <a:solidFill>
                  <a:srgbClr val="0043B2"/>
                </a:solidFill>
                <a:latin typeface="Arial"/>
                <a:ea typeface="Arial"/>
                <a:cs typeface="Arial"/>
                <a:sym typeface="Arial"/>
              </a:endParaRPr>
            </a:p>
            <a:p>
              <a:pPr indent="0" lvl="0" marL="0" marR="0" rtl="0" algn="l">
                <a:spcBef>
                  <a:spcPts val="0"/>
                </a:spcBef>
                <a:spcAft>
                  <a:spcPts val="0"/>
                </a:spcAft>
                <a:buNone/>
              </a:pPr>
              <a:r>
                <a:rPr lang="en-US" sz="1200">
                  <a:solidFill>
                    <a:srgbClr val="0043B2"/>
                  </a:solidFill>
                  <a:latin typeface="Arial"/>
                  <a:ea typeface="Arial"/>
                  <a:cs typeface="Arial"/>
                  <a:sym typeface="Arial"/>
                </a:rPr>
                <a:t>Bản ghi gần đây nhất</a:t>
              </a:r>
              <a:endParaRPr sz="1200">
                <a:solidFill>
                  <a:srgbClr val="0043B2"/>
                </a:solidFill>
                <a:latin typeface="Arial"/>
                <a:ea typeface="Arial"/>
                <a:cs typeface="Arial"/>
                <a:sym typeface="Arial"/>
              </a:endParaRPr>
            </a:p>
          </p:txBody>
        </p:sp>
        <p:cxnSp>
          <p:nvCxnSpPr>
            <p:cNvPr id="4745" name="Google Shape;4745;p251"/>
            <p:cNvCxnSpPr>
              <a:stCxn id="4744" idx="1"/>
              <a:endCxn id="4722" idx="3"/>
            </p:cNvCxnSpPr>
            <p:nvPr/>
          </p:nvCxnSpPr>
          <p:spPr>
            <a:xfrm rot="10800000">
              <a:off x="5100477" y="4686000"/>
              <a:ext cx="1233300" cy="0"/>
            </a:xfrm>
            <a:prstGeom prst="straightConnector1">
              <a:avLst/>
            </a:prstGeom>
            <a:noFill/>
            <a:ln cap="flat" cmpd="sng" w="19050">
              <a:solidFill>
                <a:srgbClr val="193EB0"/>
              </a:solidFill>
              <a:prstDash val="solid"/>
              <a:miter lim="800000"/>
              <a:headEnd len="sm" w="sm" type="none"/>
              <a:tailEnd len="med" w="med" type="triangle"/>
            </a:ln>
          </p:spPr>
        </p:cxnSp>
        <p:cxnSp>
          <p:nvCxnSpPr>
            <p:cNvPr id="4746" name="Google Shape;4746;p251"/>
            <p:cNvCxnSpPr>
              <a:stCxn id="4744" idx="1"/>
              <a:endCxn id="4709" idx="3"/>
            </p:cNvCxnSpPr>
            <p:nvPr/>
          </p:nvCxnSpPr>
          <p:spPr>
            <a:xfrm rot="10800000">
              <a:off x="5665677" y="4061700"/>
              <a:ext cx="668100" cy="624300"/>
            </a:xfrm>
            <a:prstGeom prst="straightConnector1">
              <a:avLst/>
            </a:prstGeom>
            <a:noFill/>
            <a:ln cap="flat" cmpd="sng" w="19050">
              <a:solidFill>
                <a:srgbClr val="193EB0"/>
              </a:solidFill>
              <a:prstDash val="solid"/>
              <a:miter lim="800000"/>
              <a:headEnd len="sm" w="sm" type="none"/>
              <a:tailEnd len="med" w="med" type="triangle"/>
            </a:ln>
          </p:spPr>
        </p:cxnSp>
        <p:cxnSp>
          <p:nvCxnSpPr>
            <p:cNvPr id="4747" name="Google Shape;4747;p251"/>
            <p:cNvCxnSpPr>
              <a:stCxn id="4744" idx="1"/>
              <a:endCxn id="4738" idx="3"/>
            </p:cNvCxnSpPr>
            <p:nvPr/>
          </p:nvCxnSpPr>
          <p:spPr>
            <a:xfrm flipH="1">
              <a:off x="5665677" y="4686000"/>
              <a:ext cx="668100" cy="642900"/>
            </a:xfrm>
            <a:prstGeom prst="straightConnector1">
              <a:avLst/>
            </a:prstGeom>
            <a:noFill/>
            <a:ln cap="flat" cmpd="sng" w="19050">
              <a:solidFill>
                <a:srgbClr val="193EB0"/>
              </a:solidFill>
              <a:prstDash val="solid"/>
              <a:miter lim="800000"/>
              <a:headEnd len="sm" w="sm" type="none"/>
              <a:tailEnd len="med" w="med" type="triangle"/>
            </a:ln>
          </p:spPr>
        </p:cxnSp>
      </p:grpSp>
      <p:sp>
        <p:nvSpPr>
          <p:cNvPr id="4748" name="Google Shape;4748;p251"/>
          <p:cNvSpPr/>
          <p:nvPr/>
        </p:nvSpPr>
        <p:spPr>
          <a:xfrm>
            <a:off x="7316783" y="3317344"/>
            <a:ext cx="1944710" cy="573692"/>
          </a:xfrm>
          <a:prstGeom prst="horizontalScroll">
            <a:avLst>
              <a:gd fmla="val 125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ulim"/>
                <a:ea typeface="Gulim"/>
                <a:cs typeface="Gulim"/>
                <a:sym typeface="Gulim"/>
              </a:rPr>
              <a:t>Cùng xem lại</a:t>
            </a:r>
            <a:endParaRPr sz="1800">
              <a:solidFill>
                <a:schemeClr val="lt1"/>
              </a:solidFill>
              <a:latin typeface="Gulim"/>
              <a:ea typeface="Gulim"/>
              <a:cs typeface="Gulim"/>
              <a:sym typeface="Gulim"/>
            </a:endParaRPr>
          </a:p>
        </p:txBody>
      </p:sp>
    </p:spTree>
  </p:cSld>
  <p:clrMapOvr>
    <a:masterClrMapping/>
  </p:clrMapOvr>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3" name="Shape 4753"/>
        <p:cNvGrpSpPr/>
        <p:nvPr/>
      </p:nvGrpSpPr>
      <p:grpSpPr>
        <a:xfrm>
          <a:off x="0" y="0"/>
          <a:ext cx="0" cy="0"/>
          <a:chOff x="0" y="0"/>
          <a:chExt cx="0" cy="0"/>
        </a:xfrm>
      </p:grpSpPr>
      <p:sp>
        <p:nvSpPr>
          <p:cNvPr id="4754" name="Google Shape;4754;p25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4.2. Kiến trúc Kappa </a:t>
            </a:r>
            <a:endParaRPr/>
          </a:p>
        </p:txBody>
      </p:sp>
      <p:sp>
        <p:nvSpPr>
          <p:cNvPr id="4755" name="Google Shape;4755;p25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Kappa trên Kafka - Từng Bước</a:t>
            </a:r>
            <a:endParaRPr/>
          </a:p>
        </p:txBody>
      </p:sp>
      <p:sp>
        <p:nvSpPr>
          <p:cNvPr id="4756" name="Google Shape;4756;p25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04</a:t>
            </a:r>
            <a:endParaRPr/>
          </a:p>
        </p:txBody>
      </p:sp>
      <p:sp>
        <p:nvSpPr>
          <p:cNvPr id="4757" name="Google Shape;4757;p25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bước sau đây minh họa phương pháp cho một ứng dụng sử dụng một công cụ xử lý nhật ký duy nhất để tạo các chế độ xem hàng loạt và tốc độ cùng một lúc</a:t>
            </a:r>
            <a:endParaRPr/>
          </a:p>
          <a:p>
            <a:pPr indent="-182563" lvl="1" marL="360363" rtl="0" algn="l">
              <a:lnSpc>
                <a:spcPct val="138461"/>
              </a:lnSpc>
              <a:spcBef>
                <a:spcPts val="200"/>
              </a:spcBef>
              <a:spcAft>
                <a:spcPts val="0"/>
              </a:spcAft>
              <a:buClr>
                <a:srgbClr val="262626"/>
              </a:buClr>
              <a:buSzPts val="1040"/>
              <a:buChar char="•"/>
            </a:pPr>
            <a:r>
              <a:rPr lang="en-US"/>
              <a:t>Đặt thời gian lưu giữ của Kafka thành nhật ký dữ liệu đầy đủ mong muốn sẽ được xử lý lại</a:t>
            </a:r>
            <a:endParaRPr/>
          </a:p>
          <a:p>
            <a:pPr indent="-182563" lvl="1" marL="360363" rtl="0" algn="l">
              <a:lnSpc>
                <a:spcPct val="138461"/>
              </a:lnSpc>
              <a:spcBef>
                <a:spcPts val="200"/>
              </a:spcBef>
              <a:spcAft>
                <a:spcPts val="0"/>
              </a:spcAft>
              <a:buClr>
                <a:srgbClr val="262626"/>
              </a:buClr>
              <a:buSzPts val="1040"/>
              <a:buChar char="•"/>
            </a:pPr>
            <a:r>
              <a:rPr lang="en-US"/>
              <a:t>Để bắt đầu quá trình xử lý lại, hãy bắt đầu phiên bản thứ hai của công việc xử lý luồng của bạn và đặt nó để đọc từ đầu dữ liệu được giữ lại và chuyển đầu ra của nó sang một bảng đầu ra mới</a:t>
            </a:r>
            <a:endParaRPr/>
          </a:p>
          <a:p>
            <a:pPr indent="-182563" lvl="1" marL="360363" rtl="0" algn="l">
              <a:lnSpc>
                <a:spcPct val="138461"/>
              </a:lnSpc>
              <a:spcBef>
                <a:spcPts val="200"/>
              </a:spcBef>
              <a:spcAft>
                <a:spcPts val="0"/>
              </a:spcAft>
              <a:buClr>
                <a:srgbClr val="262626"/>
              </a:buClr>
              <a:buSzPts val="1040"/>
              <a:buChar char="•"/>
            </a:pPr>
            <a:r>
              <a:rPr lang="en-US"/>
              <a:t>Khi phiên bản thứ hai này được cập nhật và đọc các giao dịch mới nhất, hãy chuyển ứng dụng sang đọc từ bảng đầu ra mới</a:t>
            </a:r>
            <a:endParaRPr/>
          </a:p>
          <a:p>
            <a:pPr indent="-182563" lvl="1" marL="360363" rtl="0" algn="l">
              <a:lnSpc>
                <a:spcPct val="138461"/>
              </a:lnSpc>
              <a:spcBef>
                <a:spcPts val="200"/>
              </a:spcBef>
              <a:spcAft>
                <a:spcPts val="0"/>
              </a:spcAft>
              <a:buClr>
                <a:srgbClr val="262626"/>
              </a:buClr>
              <a:buSzPts val="1040"/>
              <a:buChar char="•"/>
            </a:pPr>
            <a:r>
              <a:rPr lang="en-US"/>
              <a:t>Dừng phiên bản cũ của công việc xử lý luồng của bạn và xóa bảng đầu ra cũ</a:t>
            </a:r>
            <a:endParaRPr/>
          </a:p>
        </p:txBody>
      </p:sp>
      <p:grpSp>
        <p:nvGrpSpPr>
          <p:cNvPr id="4758" name="Google Shape;4758;p252"/>
          <p:cNvGrpSpPr/>
          <p:nvPr/>
        </p:nvGrpSpPr>
        <p:grpSpPr>
          <a:xfrm>
            <a:off x="1390546" y="4688838"/>
            <a:ext cx="7592816" cy="1470626"/>
            <a:chOff x="1429846" y="4787350"/>
            <a:chExt cx="7592816" cy="1470626"/>
          </a:xfrm>
        </p:grpSpPr>
        <p:sp>
          <p:nvSpPr>
            <p:cNvPr id="4759" name="Google Shape;4759;p252"/>
            <p:cNvSpPr/>
            <p:nvPr/>
          </p:nvSpPr>
          <p:spPr>
            <a:xfrm>
              <a:off x="1429846" y="5260491"/>
              <a:ext cx="1441085" cy="927100"/>
            </a:xfrm>
            <a:prstGeom prst="roundRect">
              <a:avLst>
                <a:gd fmla="val 16667" name="adj"/>
              </a:avLst>
            </a:prstGeom>
            <a:solidFill>
              <a:srgbClr val="E9F2FC"/>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760" name="Google Shape;4760;p252"/>
            <p:cNvSpPr/>
            <p:nvPr/>
          </p:nvSpPr>
          <p:spPr>
            <a:xfrm>
              <a:off x="1690168" y="4797319"/>
              <a:ext cx="92044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Cụm Kafka</a:t>
              </a:r>
              <a:endParaRPr/>
            </a:p>
          </p:txBody>
        </p:sp>
        <p:sp>
          <p:nvSpPr>
            <p:cNvPr id="4761" name="Google Shape;4761;p252"/>
            <p:cNvSpPr/>
            <p:nvPr/>
          </p:nvSpPr>
          <p:spPr>
            <a:xfrm>
              <a:off x="3373943" y="4787350"/>
              <a:ext cx="159210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Hệ thống xử lý luồng</a:t>
              </a:r>
              <a:endParaRPr sz="1200">
                <a:solidFill>
                  <a:srgbClr val="0043B2"/>
                </a:solidFill>
                <a:latin typeface="Arial"/>
                <a:ea typeface="Arial"/>
                <a:cs typeface="Arial"/>
                <a:sym typeface="Arial"/>
              </a:endParaRPr>
            </a:p>
          </p:txBody>
        </p:sp>
        <p:sp>
          <p:nvSpPr>
            <p:cNvPr id="4762" name="Google Shape;4762;p252"/>
            <p:cNvSpPr/>
            <p:nvPr/>
          </p:nvSpPr>
          <p:spPr>
            <a:xfrm>
              <a:off x="5749893" y="4797319"/>
              <a:ext cx="11063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CSDL phục vụ</a:t>
              </a:r>
              <a:endParaRPr sz="1200">
                <a:solidFill>
                  <a:srgbClr val="0043B2"/>
                </a:solidFill>
                <a:latin typeface="Arial"/>
                <a:ea typeface="Arial"/>
                <a:cs typeface="Arial"/>
                <a:sym typeface="Arial"/>
              </a:endParaRPr>
            </a:p>
          </p:txBody>
        </p:sp>
        <p:sp>
          <p:nvSpPr>
            <p:cNvPr id="4763" name="Google Shape;4763;p252"/>
            <p:cNvSpPr/>
            <p:nvPr/>
          </p:nvSpPr>
          <p:spPr>
            <a:xfrm>
              <a:off x="1621774" y="5582043"/>
              <a:ext cx="1057228" cy="306467"/>
            </a:xfrm>
            <a:prstGeom prst="roundRect">
              <a:avLst>
                <a:gd fmla="val 16667" name="adj"/>
              </a:avLst>
            </a:prstGeom>
            <a:solidFill>
              <a:schemeClr val="lt1"/>
            </a:solidFill>
            <a:ln cap="flat" cmpd="sng" w="12700">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Input_topic</a:t>
              </a:r>
              <a:endParaRPr/>
            </a:p>
          </p:txBody>
        </p:sp>
        <p:grpSp>
          <p:nvGrpSpPr>
            <p:cNvPr id="4764" name="Google Shape;4764;p252"/>
            <p:cNvGrpSpPr/>
            <p:nvPr/>
          </p:nvGrpSpPr>
          <p:grpSpPr>
            <a:xfrm>
              <a:off x="3308837" y="5260491"/>
              <a:ext cx="1722317" cy="927100"/>
              <a:chOff x="3442187" y="5165241"/>
              <a:chExt cx="1722317" cy="927100"/>
            </a:xfrm>
          </p:grpSpPr>
          <p:sp>
            <p:nvSpPr>
              <p:cNvPr id="4765" name="Google Shape;4765;p252"/>
              <p:cNvSpPr/>
              <p:nvPr/>
            </p:nvSpPr>
            <p:spPr>
              <a:xfrm>
                <a:off x="3442187" y="5165241"/>
                <a:ext cx="1722317" cy="927100"/>
              </a:xfrm>
              <a:prstGeom prst="roundRect">
                <a:avLst>
                  <a:gd fmla="val 16667" name="adj"/>
                </a:avLst>
              </a:prstGeom>
              <a:solidFill>
                <a:srgbClr val="CADE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766" name="Google Shape;4766;p252"/>
              <p:cNvGrpSpPr/>
              <p:nvPr/>
            </p:nvGrpSpPr>
            <p:grpSpPr>
              <a:xfrm>
                <a:off x="3584852" y="5291338"/>
                <a:ext cx="1436986" cy="674907"/>
                <a:chOff x="3564992" y="5316111"/>
                <a:chExt cx="1436986" cy="674907"/>
              </a:xfrm>
            </p:grpSpPr>
            <p:sp>
              <p:nvSpPr>
                <p:cNvPr id="4767" name="Google Shape;4767;p252"/>
                <p:cNvSpPr/>
                <p:nvPr/>
              </p:nvSpPr>
              <p:spPr>
                <a:xfrm>
                  <a:off x="3564992" y="5316111"/>
                  <a:ext cx="1436986" cy="306467"/>
                </a:xfrm>
                <a:prstGeom prst="roundRect">
                  <a:avLst>
                    <a:gd fmla="val 16667" name="adj"/>
                  </a:avLst>
                </a:prstGeom>
                <a:solidFill>
                  <a:schemeClr val="lt1"/>
                </a:solidFill>
                <a:ln cap="flat" cmpd="sng" w="12700">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Job_version_n</a:t>
                  </a:r>
                  <a:endParaRPr/>
                </a:p>
              </p:txBody>
            </p:sp>
            <p:sp>
              <p:nvSpPr>
                <p:cNvPr id="4768" name="Google Shape;4768;p252"/>
                <p:cNvSpPr/>
                <p:nvPr/>
              </p:nvSpPr>
              <p:spPr>
                <a:xfrm>
                  <a:off x="3564992" y="5684551"/>
                  <a:ext cx="1436986" cy="306467"/>
                </a:xfrm>
                <a:prstGeom prst="roundRect">
                  <a:avLst>
                    <a:gd fmla="val 16667" name="adj"/>
                  </a:avLst>
                </a:prstGeom>
                <a:solidFill>
                  <a:schemeClr val="lt1"/>
                </a:solidFill>
                <a:ln cap="flat" cmpd="sng" w="12700">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Job_version_n+1</a:t>
                  </a:r>
                  <a:endParaRPr/>
                </a:p>
              </p:txBody>
            </p:sp>
          </p:grpSp>
        </p:grpSp>
        <p:grpSp>
          <p:nvGrpSpPr>
            <p:cNvPr id="4769" name="Google Shape;4769;p252"/>
            <p:cNvGrpSpPr/>
            <p:nvPr/>
          </p:nvGrpSpPr>
          <p:grpSpPr>
            <a:xfrm>
              <a:off x="5462911" y="5179204"/>
              <a:ext cx="1680353" cy="1078772"/>
              <a:chOff x="5234311" y="5036329"/>
              <a:chExt cx="1680353" cy="1078772"/>
            </a:xfrm>
          </p:grpSpPr>
          <p:sp>
            <p:nvSpPr>
              <p:cNvPr id="4770" name="Google Shape;4770;p252"/>
              <p:cNvSpPr/>
              <p:nvPr/>
            </p:nvSpPr>
            <p:spPr>
              <a:xfrm>
                <a:off x="5234311" y="5036329"/>
                <a:ext cx="1680353" cy="1008387"/>
              </a:xfrm>
              <a:prstGeom prst="can">
                <a:avLst>
                  <a:gd fmla="val 8776" name="adj"/>
                </a:avLst>
              </a:prstGeom>
              <a:solidFill>
                <a:srgbClr val="E6E6E6"/>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4771" name="Google Shape;4771;p252"/>
              <p:cNvSpPr/>
              <p:nvPr/>
            </p:nvSpPr>
            <p:spPr>
              <a:xfrm>
                <a:off x="5363864" y="5244674"/>
                <a:ext cx="1436986" cy="306467"/>
              </a:xfrm>
              <a:prstGeom prst="roundRect">
                <a:avLst>
                  <a:gd fmla="val 16667" name="adj"/>
                </a:avLst>
              </a:prstGeom>
              <a:solidFill>
                <a:schemeClr val="lt1"/>
              </a:solidFill>
              <a:ln cap="flat" cmpd="sng" w="12700">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Output_table_n</a:t>
                </a:r>
                <a:endParaRPr/>
              </a:p>
            </p:txBody>
          </p:sp>
          <p:sp>
            <p:nvSpPr>
              <p:cNvPr id="4772" name="Google Shape;4772;p252"/>
              <p:cNvSpPr/>
              <p:nvPr/>
            </p:nvSpPr>
            <p:spPr>
              <a:xfrm>
                <a:off x="5363864" y="5604323"/>
                <a:ext cx="1436986" cy="510778"/>
              </a:xfrm>
              <a:prstGeom prst="roundRect">
                <a:avLst>
                  <a:gd fmla="val 16667" name="adj"/>
                </a:avLst>
              </a:prstGeom>
              <a:solidFill>
                <a:schemeClr val="lt1"/>
              </a:solidFill>
              <a:ln cap="flat" cmpd="sng" w="12700">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Output_table_n+1</a:t>
                </a:r>
                <a:endParaRPr/>
              </a:p>
            </p:txBody>
          </p:sp>
        </p:grpSp>
        <p:sp>
          <p:nvSpPr>
            <p:cNvPr id="4773" name="Google Shape;4773;p252"/>
            <p:cNvSpPr/>
            <p:nvPr/>
          </p:nvSpPr>
          <p:spPr>
            <a:xfrm>
              <a:off x="7845328" y="5345898"/>
              <a:ext cx="1177334" cy="389513"/>
            </a:xfrm>
            <a:prstGeom prst="roundRect">
              <a:avLst>
                <a:gd fmla="val 50000" name="adj"/>
              </a:avLst>
            </a:prstGeom>
            <a:solidFill>
              <a:srgbClr val="66A1FE"/>
            </a:solidFill>
            <a:ln cap="flat" cmpd="sng" w="12700">
              <a:solidFill>
                <a:srgbClr val="193EB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Ứng dụng</a:t>
              </a:r>
              <a:endParaRPr sz="1200">
                <a:solidFill>
                  <a:schemeClr val="lt1"/>
                </a:solidFill>
                <a:latin typeface="Arial"/>
                <a:ea typeface="Arial"/>
                <a:cs typeface="Arial"/>
                <a:sym typeface="Arial"/>
              </a:endParaRPr>
            </a:p>
          </p:txBody>
        </p:sp>
        <p:sp>
          <p:nvSpPr>
            <p:cNvPr id="4774" name="Google Shape;4774;p252"/>
            <p:cNvSpPr/>
            <p:nvPr/>
          </p:nvSpPr>
          <p:spPr>
            <a:xfrm>
              <a:off x="7128467" y="5179205"/>
              <a:ext cx="76976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0043B2"/>
                  </a:solidFill>
                  <a:latin typeface="Arial"/>
                  <a:ea typeface="Arial"/>
                  <a:cs typeface="Arial"/>
                  <a:sym typeface="Arial"/>
                </a:rPr>
                <a:t>Truy vấn</a:t>
              </a:r>
              <a:endParaRPr sz="1200">
                <a:solidFill>
                  <a:srgbClr val="0043B2"/>
                </a:solidFill>
                <a:latin typeface="Arial"/>
                <a:ea typeface="Arial"/>
                <a:cs typeface="Arial"/>
                <a:sym typeface="Arial"/>
              </a:endParaRPr>
            </a:p>
          </p:txBody>
        </p:sp>
        <p:cxnSp>
          <p:nvCxnSpPr>
            <p:cNvPr id="4775" name="Google Shape;4775;p252"/>
            <p:cNvCxnSpPr>
              <a:stCxn id="4763" idx="3"/>
              <a:endCxn id="4767" idx="1"/>
            </p:cNvCxnSpPr>
            <p:nvPr/>
          </p:nvCxnSpPr>
          <p:spPr>
            <a:xfrm flipH="1" rot="10800000">
              <a:off x="2679002" y="5539677"/>
              <a:ext cx="772500" cy="195600"/>
            </a:xfrm>
            <a:prstGeom prst="straightConnector1">
              <a:avLst/>
            </a:prstGeom>
            <a:noFill/>
            <a:ln cap="flat" cmpd="sng" w="28575">
              <a:solidFill>
                <a:srgbClr val="193EB0"/>
              </a:solidFill>
              <a:prstDash val="solid"/>
              <a:miter lim="800000"/>
              <a:headEnd len="sm" w="sm" type="none"/>
              <a:tailEnd len="med" w="med" type="triangle"/>
            </a:ln>
          </p:spPr>
        </p:cxnSp>
        <p:cxnSp>
          <p:nvCxnSpPr>
            <p:cNvPr id="4776" name="Google Shape;4776;p252"/>
            <p:cNvCxnSpPr>
              <a:stCxn id="4763" idx="3"/>
              <a:endCxn id="4768" idx="1"/>
            </p:cNvCxnSpPr>
            <p:nvPr/>
          </p:nvCxnSpPr>
          <p:spPr>
            <a:xfrm>
              <a:off x="2679002" y="5735277"/>
              <a:ext cx="772500" cy="173100"/>
            </a:xfrm>
            <a:prstGeom prst="straightConnector1">
              <a:avLst/>
            </a:prstGeom>
            <a:noFill/>
            <a:ln cap="flat" cmpd="sng" w="28575">
              <a:solidFill>
                <a:srgbClr val="193EB0"/>
              </a:solidFill>
              <a:prstDash val="solid"/>
              <a:miter lim="800000"/>
              <a:headEnd len="sm" w="sm" type="none"/>
              <a:tailEnd len="med" w="med" type="triangle"/>
            </a:ln>
          </p:spPr>
        </p:cxnSp>
        <p:cxnSp>
          <p:nvCxnSpPr>
            <p:cNvPr id="4777" name="Google Shape;4777;p252"/>
            <p:cNvCxnSpPr>
              <a:stCxn id="4767" idx="3"/>
              <a:endCxn id="4771" idx="1"/>
            </p:cNvCxnSpPr>
            <p:nvPr/>
          </p:nvCxnSpPr>
          <p:spPr>
            <a:xfrm>
              <a:off x="4888488" y="5539822"/>
              <a:ext cx="704100" cy="900"/>
            </a:xfrm>
            <a:prstGeom prst="straightConnector1">
              <a:avLst/>
            </a:prstGeom>
            <a:noFill/>
            <a:ln cap="flat" cmpd="sng" w="28575">
              <a:solidFill>
                <a:srgbClr val="193EB0"/>
              </a:solidFill>
              <a:prstDash val="solid"/>
              <a:miter lim="800000"/>
              <a:headEnd len="sm" w="sm" type="none"/>
              <a:tailEnd len="med" w="med" type="triangle"/>
            </a:ln>
          </p:spPr>
        </p:cxnSp>
        <p:cxnSp>
          <p:nvCxnSpPr>
            <p:cNvPr id="4778" name="Google Shape;4778;p252"/>
            <p:cNvCxnSpPr>
              <a:stCxn id="4768" idx="3"/>
              <a:endCxn id="4772" idx="1"/>
            </p:cNvCxnSpPr>
            <p:nvPr/>
          </p:nvCxnSpPr>
          <p:spPr>
            <a:xfrm>
              <a:off x="4888488" y="5908262"/>
              <a:ext cx="704100" cy="94200"/>
            </a:xfrm>
            <a:prstGeom prst="straightConnector1">
              <a:avLst/>
            </a:prstGeom>
            <a:noFill/>
            <a:ln cap="flat" cmpd="sng" w="28575">
              <a:solidFill>
                <a:srgbClr val="193EB0"/>
              </a:solidFill>
              <a:prstDash val="solid"/>
              <a:miter lim="800000"/>
              <a:headEnd len="sm" w="sm" type="none"/>
              <a:tailEnd len="med" w="med" type="triangle"/>
            </a:ln>
          </p:spPr>
        </p:cxnSp>
        <p:cxnSp>
          <p:nvCxnSpPr>
            <p:cNvPr id="4779" name="Google Shape;4779;p252"/>
            <p:cNvCxnSpPr>
              <a:stCxn id="4773" idx="1"/>
              <a:endCxn id="4771" idx="3"/>
            </p:cNvCxnSpPr>
            <p:nvPr/>
          </p:nvCxnSpPr>
          <p:spPr>
            <a:xfrm rot="10800000">
              <a:off x="7029328" y="5540655"/>
              <a:ext cx="816000" cy="0"/>
            </a:xfrm>
            <a:prstGeom prst="straightConnector1">
              <a:avLst/>
            </a:prstGeom>
            <a:noFill/>
            <a:ln cap="flat" cmpd="sng" w="28575">
              <a:solidFill>
                <a:srgbClr val="193EB0"/>
              </a:solidFill>
              <a:prstDash val="solid"/>
              <a:miter lim="800000"/>
              <a:headEnd len="sm" w="sm" type="none"/>
              <a:tailEnd len="med" w="med" type="triangle"/>
            </a:ln>
          </p:spPr>
        </p:cxnSp>
      </p:grpSp>
    </p:spTree>
  </p:cSld>
  <p:clrMapOvr>
    <a:masterClrMapping/>
  </p:clrMapOvr>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4" name="Shape 4784"/>
        <p:cNvGrpSpPr/>
        <p:nvPr/>
      </p:nvGrpSpPr>
      <p:grpSpPr>
        <a:xfrm>
          <a:off x="0" y="0"/>
          <a:ext cx="0" cy="0"/>
          <a:chOff x="0" y="0"/>
          <a:chExt cx="0" cy="0"/>
        </a:xfrm>
      </p:grpSpPr>
      <p:sp>
        <p:nvSpPr>
          <p:cNvPr id="4785" name="Google Shape;4785;p25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4786" name="Google Shape;4786;p253"/>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[Lab10]</a:t>
            </a:r>
            <a:endParaRPr/>
          </a:p>
          <a:p>
            <a:pPr indent="0" lvl="0" marL="0" rtl="0" algn="l">
              <a:lnSpc>
                <a:spcPct val="100000"/>
              </a:lnSpc>
              <a:spcBef>
                <a:spcPts val="0"/>
              </a:spcBef>
              <a:spcAft>
                <a:spcPts val="0"/>
              </a:spcAft>
              <a:buClr>
                <a:srgbClr val="131313"/>
              </a:buClr>
              <a:buSzPts val="2800"/>
              <a:buNone/>
            </a:pPr>
            <a:r>
              <a:rPr lang="en-US" sz="2800"/>
              <a:t>Tạo chế độ xem hàng loạt</a:t>
            </a:r>
            <a:endParaRPr sz="2800"/>
          </a:p>
        </p:txBody>
      </p:sp>
      <p:sp>
        <p:nvSpPr>
          <p:cNvPr id="4787" name="Google Shape;4787;p25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04</a:t>
            </a:r>
            <a:endParaRPr/>
          </a:p>
        </p:txBody>
      </p:sp>
      <p:grpSp>
        <p:nvGrpSpPr>
          <p:cNvPr id="4788" name="Google Shape;4788;p253"/>
          <p:cNvGrpSpPr/>
          <p:nvPr/>
        </p:nvGrpSpPr>
        <p:grpSpPr>
          <a:xfrm>
            <a:off x="6107364" y="2643200"/>
            <a:ext cx="3152299" cy="3546161"/>
            <a:chOff x="4401919" y="2167994"/>
            <a:chExt cx="3437990" cy="3962229"/>
          </a:xfrm>
        </p:grpSpPr>
        <p:grpSp>
          <p:nvGrpSpPr>
            <p:cNvPr id="4789" name="Google Shape;4789;p253"/>
            <p:cNvGrpSpPr/>
            <p:nvPr/>
          </p:nvGrpSpPr>
          <p:grpSpPr>
            <a:xfrm>
              <a:off x="4401919" y="2167994"/>
              <a:ext cx="3437990" cy="3962229"/>
              <a:chOff x="4401919" y="2167994"/>
              <a:chExt cx="3437990" cy="3962229"/>
            </a:xfrm>
          </p:grpSpPr>
          <p:grpSp>
            <p:nvGrpSpPr>
              <p:cNvPr id="4790" name="Google Shape;4790;p253"/>
              <p:cNvGrpSpPr/>
              <p:nvPr/>
            </p:nvGrpSpPr>
            <p:grpSpPr>
              <a:xfrm>
                <a:off x="4641130" y="2383352"/>
                <a:ext cx="2969068" cy="3746871"/>
                <a:chOff x="4641130" y="2383352"/>
                <a:chExt cx="2969068" cy="3746871"/>
              </a:xfrm>
            </p:grpSpPr>
            <p:sp>
              <p:nvSpPr>
                <p:cNvPr id="4791" name="Google Shape;4791;p253"/>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792" name="Google Shape;4792;p253"/>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793" name="Google Shape;4793;p253"/>
              <p:cNvGrpSpPr/>
              <p:nvPr/>
            </p:nvGrpSpPr>
            <p:grpSpPr>
              <a:xfrm>
                <a:off x="4420634" y="3215388"/>
                <a:ext cx="478421" cy="478421"/>
                <a:chOff x="4119360" y="4255504"/>
                <a:chExt cx="478421" cy="478421"/>
              </a:xfrm>
            </p:grpSpPr>
            <p:sp>
              <p:nvSpPr>
                <p:cNvPr id="4794" name="Google Shape;4794;p253"/>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795" name="Google Shape;4795;p253"/>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796" name="Google Shape;4796;p253"/>
              <p:cNvGrpSpPr/>
              <p:nvPr/>
            </p:nvGrpSpPr>
            <p:grpSpPr>
              <a:xfrm>
                <a:off x="4401919" y="3767007"/>
                <a:ext cx="478421" cy="478421"/>
                <a:chOff x="4466311" y="3598005"/>
                <a:chExt cx="478421" cy="478421"/>
              </a:xfrm>
            </p:grpSpPr>
            <p:sp>
              <p:nvSpPr>
                <p:cNvPr id="4797" name="Google Shape;4797;p253"/>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798" name="Google Shape;4798;p253"/>
                <p:cNvGrpSpPr/>
                <p:nvPr/>
              </p:nvGrpSpPr>
              <p:grpSpPr>
                <a:xfrm>
                  <a:off x="4556408" y="3722669"/>
                  <a:ext cx="311620" cy="219568"/>
                  <a:chOff x="4550446" y="3712368"/>
                  <a:chExt cx="311620" cy="219568"/>
                </a:xfrm>
              </p:grpSpPr>
              <p:pic>
                <p:nvPicPr>
                  <p:cNvPr id="4799" name="Google Shape;4799;p253"/>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800" name="Google Shape;4800;p253"/>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801" name="Google Shape;4801;p253"/>
              <p:cNvGrpSpPr/>
              <p:nvPr/>
            </p:nvGrpSpPr>
            <p:grpSpPr>
              <a:xfrm>
                <a:off x="4656757" y="2730802"/>
                <a:ext cx="478421" cy="478421"/>
                <a:chOff x="5779974" y="3346111"/>
                <a:chExt cx="478421" cy="478421"/>
              </a:xfrm>
            </p:grpSpPr>
            <p:sp>
              <p:nvSpPr>
                <p:cNvPr id="4802" name="Google Shape;4802;p253"/>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03" name="Google Shape;4803;p253"/>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804" name="Google Shape;4804;p253"/>
              <p:cNvGrpSpPr/>
              <p:nvPr/>
            </p:nvGrpSpPr>
            <p:grpSpPr>
              <a:xfrm>
                <a:off x="7040382" y="2725220"/>
                <a:ext cx="478421" cy="478421"/>
                <a:chOff x="6653952" y="3105086"/>
                <a:chExt cx="478421" cy="478421"/>
              </a:xfrm>
            </p:grpSpPr>
            <p:sp>
              <p:nvSpPr>
                <p:cNvPr id="4805" name="Google Shape;4805;p253"/>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06" name="Google Shape;4806;p253"/>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807" name="Google Shape;4807;p253"/>
              <p:cNvGrpSpPr/>
              <p:nvPr/>
            </p:nvGrpSpPr>
            <p:grpSpPr>
              <a:xfrm>
                <a:off x="7214808" y="4305262"/>
                <a:ext cx="478421" cy="478421"/>
                <a:chOff x="6939282" y="3583507"/>
                <a:chExt cx="478421" cy="478421"/>
              </a:xfrm>
            </p:grpSpPr>
            <p:sp>
              <p:nvSpPr>
                <p:cNvPr id="4808" name="Google Shape;4808;p253"/>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09" name="Google Shape;4809;p253"/>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810" name="Google Shape;4810;p253"/>
              <p:cNvGrpSpPr/>
              <p:nvPr/>
            </p:nvGrpSpPr>
            <p:grpSpPr>
              <a:xfrm>
                <a:off x="5052593" y="2375387"/>
                <a:ext cx="478421" cy="478421"/>
                <a:chOff x="4903300" y="2692339"/>
                <a:chExt cx="478421" cy="478421"/>
              </a:xfrm>
            </p:grpSpPr>
            <p:sp>
              <p:nvSpPr>
                <p:cNvPr id="4811" name="Google Shape;4811;p253"/>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12" name="Google Shape;4812;p253"/>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813" name="Google Shape;4813;p253"/>
              <p:cNvGrpSpPr/>
              <p:nvPr/>
            </p:nvGrpSpPr>
            <p:grpSpPr>
              <a:xfrm>
                <a:off x="5557339" y="2167994"/>
                <a:ext cx="1018218" cy="478422"/>
                <a:chOff x="5546651" y="2194994"/>
                <a:chExt cx="1018218" cy="478422"/>
              </a:xfrm>
            </p:grpSpPr>
            <p:grpSp>
              <p:nvGrpSpPr>
                <p:cNvPr id="4814" name="Google Shape;4814;p253"/>
                <p:cNvGrpSpPr/>
                <p:nvPr/>
              </p:nvGrpSpPr>
              <p:grpSpPr>
                <a:xfrm>
                  <a:off x="6086448" y="2194994"/>
                  <a:ext cx="478421" cy="478421"/>
                  <a:chOff x="5724126" y="3483458"/>
                  <a:chExt cx="478421" cy="478421"/>
                </a:xfrm>
              </p:grpSpPr>
              <p:sp>
                <p:nvSpPr>
                  <p:cNvPr id="4815" name="Google Shape;4815;p253"/>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16" name="Google Shape;4816;p253"/>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817" name="Google Shape;4817;p253"/>
                <p:cNvGrpSpPr/>
                <p:nvPr/>
              </p:nvGrpSpPr>
              <p:grpSpPr>
                <a:xfrm>
                  <a:off x="5546651" y="2194995"/>
                  <a:ext cx="478421" cy="478421"/>
                  <a:chOff x="5381721" y="2534589"/>
                  <a:chExt cx="478421" cy="478421"/>
                </a:xfrm>
              </p:grpSpPr>
              <p:sp>
                <p:nvSpPr>
                  <p:cNvPr id="4818" name="Google Shape;4818;p253"/>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19" name="Google Shape;4819;p253"/>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820" name="Google Shape;4820;p253"/>
              <p:cNvGrpSpPr/>
              <p:nvPr/>
            </p:nvGrpSpPr>
            <p:grpSpPr>
              <a:xfrm>
                <a:off x="6617712" y="2373853"/>
                <a:ext cx="478421" cy="478421"/>
                <a:chOff x="6346155" y="2692338"/>
                <a:chExt cx="478421" cy="478421"/>
              </a:xfrm>
            </p:grpSpPr>
            <p:sp>
              <p:nvSpPr>
                <p:cNvPr id="4821" name="Google Shape;4821;p253"/>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22" name="Google Shape;4822;p253"/>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823" name="Google Shape;4823;p253"/>
              <p:cNvGrpSpPr/>
              <p:nvPr/>
            </p:nvGrpSpPr>
            <p:grpSpPr>
              <a:xfrm>
                <a:off x="7361488" y="3771502"/>
                <a:ext cx="478421" cy="478421"/>
                <a:chOff x="6930239" y="4605839"/>
                <a:chExt cx="478421" cy="478421"/>
              </a:xfrm>
            </p:grpSpPr>
            <p:sp>
              <p:nvSpPr>
                <p:cNvPr id="4824" name="Google Shape;4824;p253"/>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25" name="Google Shape;4825;p253"/>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826" name="Google Shape;4826;p253"/>
              <p:cNvGrpSpPr/>
              <p:nvPr/>
            </p:nvGrpSpPr>
            <p:grpSpPr>
              <a:xfrm>
                <a:off x="6799004" y="4732022"/>
                <a:ext cx="478421" cy="478421"/>
                <a:chOff x="6716684" y="5103232"/>
                <a:chExt cx="478421" cy="478421"/>
              </a:xfrm>
            </p:grpSpPr>
            <p:sp>
              <p:nvSpPr>
                <p:cNvPr id="4827" name="Google Shape;4827;p253"/>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28" name="Google Shape;4828;p253"/>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829" name="Google Shape;4829;p253"/>
              <p:cNvGrpSpPr/>
              <p:nvPr/>
            </p:nvGrpSpPr>
            <p:grpSpPr>
              <a:xfrm>
                <a:off x="7312778" y="3209223"/>
                <a:ext cx="478421" cy="478421"/>
                <a:chOff x="7063894" y="3536553"/>
                <a:chExt cx="478421" cy="478421"/>
              </a:xfrm>
            </p:grpSpPr>
            <p:sp>
              <p:nvSpPr>
                <p:cNvPr id="4830" name="Google Shape;4830;p253"/>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31" name="Google Shape;4831;p253"/>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832" name="Google Shape;4832;p253"/>
              <p:cNvGrpSpPr/>
              <p:nvPr/>
            </p:nvGrpSpPr>
            <p:grpSpPr>
              <a:xfrm>
                <a:off x="4558099" y="4323978"/>
                <a:ext cx="478421" cy="478421"/>
                <a:chOff x="4839474" y="4392074"/>
                <a:chExt cx="478421" cy="478421"/>
              </a:xfrm>
            </p:grpSpPr>
            <p:sp>
              <p:nvSpPr>
                <p:cNvPr id="4833" name="Google Shape;4833;p253"/>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34" name="Google Shape;4834;p253"/>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835" name="Google Shape;4835;p253"/>
              <p:cNvGrpSpPr/>
              <p:nvPr/>
            </p:nvGrpSpPr>
            <p:grpSpPr>
              <a:xfrm>
                <a:off x="4988332" y="4732022"/>
                <a:ext cx="478421" cy="478421"/>
                <a:chOff x="4980019" y="4733181"/>
                <a:chExt cx="478421" cy="478421"/>
              </a:xfrm>
            </p:grpSpPr>
            <p:sp>
              <p:nvSpPr>
                <p:cNvPr id="4836" name="Google Shape;4836;p253"/>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37" name="Google Shape;4837;p253"/>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838" name="Google Shape;4838;p253"/>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3" name="Shape 4843"/>
        <p:cNvGrpSpPr/>
        <p:nvPr/>
      </p:nvGrpSpPr>
      <p:grpSpPr>
        <a:xfrm>
          <a:off x="0" y="0"/>
          <a:ext cx="0" cy="0"/>
          <a:chOff x="0" y="0"/>
          <a:chExt cx="0" cy="0"/>
        </a:xfrm>
      </p:grpSpPr>
      <p:sp>
        <p:nvSpPr>
          <p:cNvPr id="4844" name="Google Shape;4844;p25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 </a:t>
            </a:r>
            <a:endParaRPr/>
          </a:p>
        </p:txBody>
      </p:sp>
      <p:sp>
        <p:nvSpPr>
          <p:cNvPr id="4845" name="Google Shape;4845;p254"/>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[Lab11]</a:t>
            </a:r>
            <a:endParaRPr/>
          </a:p>
          <a:p>
            <a:pPr indent="0" lvl="0" marL="0" rtl="0" algn="l">
              <a:lnSpc>
                <a:spcPct val="100000"/>
              </a:lnSpc>
              <a:spcBef>
                <a:spcPts val="0"/>
              </a:spcBef>
              <a:spcAft>
                <a:spcPts val="0"/>
              </a:spcAft>
              <a:buClr>
                <a:srgbClr val="131313"/>
              </a:buClr>
              <a:buSzPts val="2800"/>
              <a:buNone/>
            </a:pPr>
            <a:r>
              <a:rPr lang="en-US" sz="2800"/>
              <a:t>Tạo chế độ xem tốc độ</a:t>
            </a:r>
            <a:endParaRPr sz="2800"/>
          </a:p>
        </p:txBody>
      </p:sp>
      <p:sp>
        <p:nvSpPr>
          <p:cNvPr id="4846" name="Google Shape;4846;p25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04</a:t>
            </a:r>
            <a:endParaRPr/>
          </a:p>
        </p:txBody>
      </p:sp>
      <p:grpSp>
        <p:nvGrpSpPr>
          <p:cNvPr id="4847" name="Google Shape;4847;p254"/>
          <p:cNvGrpSpPr/>
          <p:nvPr/>
        </p:nvGrpSpPr>
        <p:grpSpPr>
          <a:xfrm>
            <a:off x="6107364" y="2643200"/>
            <a:ext cx="3152299" cy="3546161"/>
            <a:chOff x="4401919" y="2167994"/>
            <a:chExt cx="3437990" cy="3962229"/>
          </a:xfrm>
        </p:grpSpPr>
        <p:grpSp>
          <p:nvGrpSpPr>
            <p:cNvPr id="4848" name="Google Shape;4848;p254"/>
            <p:cNvGrpSpPr/>
            <p:nvPr/>
          </p:nvGrpSpPr>
          <p:grpSpPr>
            <a:xfrm>
              <a:off x="4401919" y="2167994"/>
              <a:ext cx="3437990" cy="3962229"/>
              <a:chOff x="4401919" y="2167994"/>
              <a:chExt cx="3437990" cy="3962229"/>
            </a:xfrm>
          </p:grpSpPr>
          <p:grpSp>
            <p:nvGrpSpPr>
              <p:cNvPr id="4849" name="Google Shape;4849;p254"/>
              <p:cNvGrpSpPr/>
              <p:nvPr/>
            </p:nvGrpSpPr>
            <p:grpSpPr>
              <a:xfrm>
                <a:off x="4641130" y="2383352"/>
                <a:ext cx="2969068" cy="3746871"/>
                <a:chOff x="4641130" y="2383352"/>
                <a:chExt cx="2969068" cy="3746871"/>
              </a:xfrm>
            </p:grpSpPr>
            <p:sp>
              <p:nvSpPr>
                <p:cNvPr id="4850" name="Google Shape;4850;p254"/>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51" name="Google Shape;4851;p254"/>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4852" name="Google Shape;4852;p254"/>
              <p:cNvGrpSpPr/>
              <p:nvPr/>
            </p:nvGrpSpPr>
            <p:grpSpPr>
              <a:xfrm>
                <a:off x="4420634" y="3215388"/>
                <a:ext cx="478421" cy="478421"/>
                <a:chOff x="4119360" y="4255504"/>
                <a:chExt cx="478421" cy="478421"/>
              </a:xfrm>
            </p:grpSpPr>
            <p:sp>
              <p:nvSpPr>
                <p:cNvPr id="4853" name="Google Shape;4853;p254"/>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54" name="Google Shape;4854;p254"/>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4855" name="Google Shape;4855;p254"/>
              <p:cNvGrpSpPr/>
              <p:nvPr/>
            </p:nvGrpSpPr>
            <p:grpSpPr>
              <a:xfrm>
                <a:off x="4401919" y="3767007"/>
                <a:ext cx="478421" cy="478421"/>
                <a:chOff x="4466311" y="3598005"/>
                <a:chExt cx="478421" cy="478421"/>
              </a:xfrm>
            </p:grpSpPr>
            <p:sp>
              <p:nvSpPr>
                <p:cNvPr id="4856" name="Google Shape;4856;p254"/>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4857" name="Google Shape;4857;p254"/>
                <p:cNvGrpSpPr/>
                <p:nvPr/>
              </p:nvGrpSpPr>
              <p:grpSpPr>
                <a:xfrm>
                  <a:off x="4556408" y="3722669"/>
                  <a:ext cx="311620" cy="219568"/>
                  <a:chOff x="4550446" y="3712368"/>
                  <a:chExt cx="311620" cy="219568"/>
                </a:xfrm>
              </p:grpSpPr>
              <p:pic>
                <p:nvPicPr>
                  <p:cNvPr id="4858" name="Google Shape;4858;p254"/>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4859" name="Google Shape;4859;p254"/>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4860" name="Google Shape;4860;p254"/>
              <p:cNvGrpSpPr/>
              <p:nvPr/>
            </p:nvGrpSpPr>
            <p:grpSpPr>
              <a:xfrm>
                <a:off x="4656757" y="2730802"/>
                <a:ext cx="478421" cy="478421"/>
                <a:chOff x="5779974" y="3346111"/>
                <a:chExt cx="478421" cy="478421"/>
              </a:xfrm>
            </p:grpSpPr>
            <p:sp>
              <p:nvSpPr>
                <p:cNvPr id="4861" name="Google Shape;4861;p254"/>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62" name="Google Shape;4862;p254"/>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4863" name="Google Shape;4863;p254"/>
              <p:cNvGrpSpPr/>
              <p:nvPr/>
            </p:nvGrpSpPr>
            <p:grpSpPr>
              <a:xfrm>
                <a:off x="7040382" y="2725220"/>
                <a:ext cx="478421" cy="478421"/>
                <a:chOff x="6653952" y="3105086"/>
                <a:chExt cx="478421" cy="478421"/>
              </a:xfrm>
            </p:grpSpPr>
            <p:sp>
              <p:nvSpPr>
                <p:cNvPr id="4864" name="Google Shape;4864;p254"/>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65" name="Google Shape;4865;p254"/>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4866" name="Google Shape;4866;p254"/>
              <p:cNvGrpSpPr/>
              <p:nvPr/>
            </p:nvGrpSpPr>
            <p:grpSpPr>
              <a:xfrm>
                <a:off x="7214808" y="4305262"/>
                <a:ext cx="478421" cy="478421"/>
                <a:chOff x="6939282" y="3583507"/>
                <a:chExt cx="478421" cy="478421"/>
              </a:xfrm>
            </p:grpSpPr>
            <p:sp>
              <p:nvSpPr>
                <p:cNvPr id="4867" name="Google Shape;4867;p254"/>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68" name="Google Shape;4868;p254"/>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4869" name="Google Shape;4869;p254"/>
              <p:cNvGrpSpPr/>
              <p:nvPr/>
            </p:nvGrpSpPr>
            <p:grpSpPr>
              <a:xfrm>
                <a:off x="5052593" y="2375387"/>
                <a:ext cx="478421" cy="478421"/>
                <a:chOff x="4903300" y="2692339"/>
                <a:chExt cx="478421" cy="478421"/>
              </a:xfrm>
            </p:grpSpPr>
            <p:sp>
              <p:nvSpPr>
                <p:cNvPr id="4870" name="Google Shape;4870;p254"/>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71" name="Google Shape;4871;p254"/>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4872" name="Google Shape;4872;p254"/>
              <p:cNvGrpSpPr/>
              <p:nvPr/>
            </p:nvGrpSpPr>
            <p:grpSpPr>
              <a:xfrm>
                <a:off x="5557339" y="2167994"/>
                <a:ext cx="1018218" cy="478422"/>
                <a:chOff x="5546651" y="2194994"/>
                <a:chExt cx="1018218" cy="478422"/>
              </a:xfrm>
            </p:grpSpPr>
            <p:grpSp>
              <p:nvGrpSpPr>
                <p:cNvPr id="4873" name="Google Shape;4873;p254"/>
                <p:cNvGrpSpPr/>
                <p:nvPr/>
              </p:nvGrpSpPr>
              <p:grpSpPr>
                <a:xfrm>
                  <a:off x="6086448" y="2194994"/>
                  <a:ext cx="478421" cy="478421"/>
                  <a:chOff x="5724126" y="3483458"/>
                  <a:chExt cx="478421" cy="478421"/>
                </a:xfrm>
              </p:grpSpPr>
              <p:sp>
                <p:nvSpPr>
                  <p:cNvPr id="4874" name="Google Shape;4874;p254"/>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75" name="Google Shape;4875;p254"/>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4876" name="Google Shape;4876;p254"/>
                <p:cNvGrpSpPr/>
                <p:nvPr/>
              </p:nvGrpSpPr>
              <p:grpSpPr>
                <a:xfrm>
                  <a:off x="5546651" y="2194995"/>
                  <a:ext cx="478421" cy="478421"/>
                  <a:chOff x="5381721" y="2534589"/>
                  <a:chExt cx="478421" cy="478421"/>
                </a:xfrm>
              </p:grpSpPr>
              <p:sp>
                <p:nvSpPr>
                  <p:cNvPr id="4877" name="Google Shape;4877;p254"/>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78" name="Google Shape;4878;p254"/>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4879" name="Google Shape;4879;p254"/>
              <p:cNvGrpSpPr/>
              <p:nvPr/>
            </p:nvGrpSpPr>
            <p:grpSpPr>
              <a:xfrm>
                <a:off x="6617712" y="2373853"/>
                <a:ext cx="478421" cy="478421"/>
                <a:chOff x="6346155" y="2692338"/>
                <a:chExt cx="478421" cy="478421"/>
              </a:xfrm>
            </p:grpSpPr>
            <p:sp>
              <p:nvSpPr>
                <p:cNvPr id="4880" name="Google Shape;4880;p254"/>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81" name="Google Shape;4881;p254"/>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4882" name="Google Shape;4882;p254"/>
              <p:cNvGrpSpPr/>
              <p:nvPr/>
            </p:nvGrpSpPr>
            <p:grpSpPr>
              <a:xfrm>
                <a:off x="7361488" y="3771502"/>
                <a:ext cx="478421" cy="478421"/>
                <a:chOff x="6930239" y="4605839"/>
                <a:chExt cx="478421" cy="478421"/>
              </a:xfrm>
            </p:grpSpPr>
            <p:sp>
              <p:nvSpPr>
                <p:cNvPr id="4883" name="Google Shape;4883;p254"/>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84" name="Google Shape;4884;p254"/>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4885" name="Google Shape;4885;p254"/>
              <p:cNvGrpSpPr/>
              <p:nvPr/>
            </p:nvGrpSpPr>
            <p:grpSpPr>
              <a:xfrm>
                <a:off x="6799004" y="4732022"/>
                <a:ext cx="478421" cy="478421"/>
                <a:chOff x="6716684" y="5103232"/>
                <a:chExt cx="478421" cy="478421"/>
              </a:xfrm>
            </p:grpSpPr>
            <p:sp>
              <p:nvSpPr>
                <p:cNvPr id="4886" name="Google Shape;4886;p254"/>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87" name="Google Shape;4887;p254"/>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4888" name="Google Shape;4888;p254"/>
              <p:cNvGrpSpPr/>
              <p:nvPr/>
            </p:nvGrpSpPr>
            <p:grpSpPr>
              <a:xfrm>
                <a:off x="7312778" y="3209223"/>
                <a:ext cx="478421" cy="478421"/>
                <a:chOff x="7063894" y="3536553"/>
                <a:chExt cx="478421" cy="478421"/>
              </a:xfrm>
            </p:grpSpPr>
            <p:sp>
              <p:nvSpPr>
                <p:cNvPr id="4889" name="Google Shape;4889;p254"/>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90" name="Google Shape;4890;p254"/>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4891" name="Google Shape;4891;p254"/>
              <p:cNvGrpSpPr/>
              <p:nvPr/>
            </p:nvGrpSpPr>
            <p:grpSpPr>
              <a:xfrm>
                <a:off x="4558099" y="4323978"/>
                <a:ext cx="478421" cy="478421"/>
                <a:chOff x="4839474" y="4392074"/>
                <a:chExt cx="478421" cy="478421"/>
              </a:xfrm>
            </p:grpSpPr>
            <p:sp>
              <p:nvSpPr>
                <p:cNvPr id="4892" name="Google Shape;4892;p254"/>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93" name="Google Shape;4893;p254"/>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4894" name="Google Shape;4894;p254"/>
              <p:cNvGrpSpPr/>
              <p:nvPr/>
            </p:nvGrpSpPr>
            <p:grpSpPr>
              <a:xfrm>
                <a:off x="4988332" y="4732022"/>
                <a:ext cx="478421" cy="478421"/>
                <a:chOff x="4980019" y="4733181"/>
                <a:chExt cx="478421" cy="478421"/>
              </a:xfrm>
            </p:grpSpPr>
            <p:sp>
              <p:nvSpPr>
                <p:cNvPr id="4895" name="Google Shape;4895;p254"/>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4896" name="Google Shape;4896;p254"/>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4897" name="Google Shape;4897;p254"/>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1" name="Shape 4901"/>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2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596" name="Google Shape;596;p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Chuẩn hóa cơ sở dữ liệu</a:t>
            </a:r>
            <a:endParaRPr/>
          </a:p>
        </p:txBody>
      </p:sp>
      <p:sp>
        <p:nvSpPr>
          <p:cNvPr id="597" name="Google Shape;597;p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98" name="Google Shape;598;p2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Chuẩn hóa là để giảm dư thừa dữ liệu và cải thiện tính toàn vẹn của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Các kỹ thuật thiết kế cơ sở dữ liệu giúp giảm dư thừa dữ liệu và loại bỏ các thuộc tính không mong muốn như chèn, cập nhật và xóa các điểm bất thường</a:t>
            </a:r>
            <a:endParaRPr/>
          </a:p>
          <a:p>
            <a:pPr indent="-182563" lvl="1" marL="360363" rtl="0" algn="l">
              <a:lnSpc>
                <a:spcPct val="138461"/>
              </a:lnSpc>
              <a:spcBef>
                <a:spcPts val="200"/>
              </a:spcBef>
              <a:spcAft>
                <a:spcPts val="0"/>
              </a:spcAft>
              <a:buClr>
                <a:srgbClr val="262626"/>
              </a:buClr>
              <a:buSzPts val="1040"/>
              <a:buChar char="•"/>
            </a:pPr>
            <a:r>
              <a:rPr lang="en-US"/>
              <a:t>Tách một bảng lớn thành các bảng nhỏ hơn và kết nối chúng bằng các mối quan hệ</a:t>
            </a:r>
            <a:endParaRPr/>
          </a:p>
          <a:p>
            <a:pPr indent="-182563" lvl="1" marL="360363" rtl="0" algn="l">
              <a:lnSpc>
                <a:spcPct val="138461"/>
              </a:lnSpc>
              <a:spcBef>
                <a:spcPts val="200"/>
              </a:spcBef>
              <a:spcAft>
                <a:spcPts val="0"/>
              </a:spcAft>
              <a:buClr>
                <a:srgbClr val="262626"/>
              </a:buClr>
              <a:buSzPts val="1040"/>
              <a:buChar char="•"/>
            </a:pPr>
            <a:r>
              <a:rPr lang="en-US"/>
              <a:t>Mục đích của chuẩn hóa là loại bỏ dữ liệu dư thừa (lặp lại) và đảm bảo rằng dữ liệu được lưu trữ một cách hợp lý.</a:t>
            </a:r>
            <a:endParaRPr/>
          </a:p>
          <a:p>
            <a:pPr indent="0" lvl="1" marL="177800" rtl="0" algn="l">
              <a:lnSpc>
                <a:spcPct val="138461"/>
              </a:lnSpc>
              <a:spcBef>
                <a:spcPts val="200"/>
              </a:spcBef>
              <a:spcAft>
                <a:spcPts val="0"/>
              </a:spcAft>
              <a:buClr>
                <a:srgbClr val="262626"/>
              </a:buClr>
              <a:buSzPts val="1040"/>
              <a:buNone/>
            </a:pPr>
            <a:r>
              <a:rPr lang="en-US"/>
              <a:t>             Ví dụ) 1NF, 2NF, 3NF, BCNF</a:t>
            </a:r>
            <a:endParaRPr/>
          </a:p>
          <a:p>
            <a:pPr indent="-177800" lvl="0" marL="177800" rtl="0" algn="l">
              <a:lnSpc>
                <a:spcPct val="128571"/>
              </a:lnSpc>
              <a:spcBef>
                <a:spcPts val="1000"/>
              </a:spcBef>
              <a:spcAft>
                <a:spcPts val="0"/>
              </a:spcAft>
              <a:buClr>
                <a:srgbClr val="262626"/>
              </a:buClr>
              <a:buSzPts val="1400"/>
              <a:buFont typeface="Arial"/>
              <a:buChar char="•"/>
            </a:pPr>
            <a:r>
              <a:rPr lang="en-US"/>
              <a:t>Hầu hết các hệ thống cơ sở dữ liệu là cơ sở dữ liệu được chuẩn hóa cho đến dạng chuẩn thứ ba.</a:t>
            </a:r>
            <a:endParaRPr/>
          </a:p>
          <a:p>
            <a:pPr indent="-177800" lvl="0" marL="177800" rtl="0" algn="l">
              <a:lnSpc>
                <a:spcPct val="128571"/>
              </a:lnSpc>
              <a:spcBef>
                <a:spcPts val="1000"/>
              </a:spcBef>
              <a:spcAft>
                <a:spcPts val="0"/>
              </a:spcAft>
              <a:buClr>
                <a:srgbClr val="262626"/>
              </a:buClr>
              <a:buSzPts val="1400"/>
              <a:buFont typeface="Arial"/>
              <a:buChar char="•"/>
            </a:pPr>
            <a:r>
              <a:rPr lang="en-US"/>
              <a:t>Khóa chính được xác định duy nhất là một bản ghi trong bảng và không thể rỗng.</a:t>
            </a:r>
            <a:endParaRPr/>
          </a:p>
          <a:p>
            <a:pPr indent="-177800" lvl="0" marL="177800" rtl="0" algn="l">
              <a:lnSpc>
                <a:spcPct val="128571"/>
              </a:lnSpc>
              <a:spcBef>
                <a:spcPts val="1000"/>
              </a:spcBef>
              <a:spcAft>
                <a:spcPts val="0"/>
              </a:spcAft>
              <a:buClr>
                <a:srgbClr val="262626"/>
              </a:buClr>
              <a:buSzPts val="1400"/>
              <a:buFont typeface="Arial"/>
              <a:buChar char="•"/>
            </a:pPr>
            <a:r>
              <a:rPr lang="en-US"/>
              <a:t>Khóa ngoại giúp liên kết các bảng và tham chiếu đến khóa chính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7"/>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605" name="Google Shape;605;p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SQL là gì</a:t>
            </a:r>
            <a:endParaRPr/>
          </a:p>
        </p:txBody>
      </p:sp>
      <p:sp>
        <p:nvSpPr>
          <p:cNvPr id="606" name="Google Shape;606;p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07" name="Google Shape;607;p2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S</a:t>
            </a:r>
            <a:r>
              <a:rPr lang="en-US"/>
              <a:t>tructured </a:t>
            </a:r>
            <a:r>
              <a:rPr b="1" lang="en-US"/>
              <a:t>Q</a:t>
            </a:r>
            <a:r>
              <a:rPr lang="en-US"/>
              <a:t>uery </a:t>
            </a:r>
            <a:r>
              <a:rPr b="1" lang="en-US"/>
              <a:t>L</a:t>
            </a:r>
            <a:r>
              <a:rPr lang="en-US"/>
              <a:t>anguage: Ngôn ngữ truy vấn có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Một ngôn ngữ để quản lý dữ liệu trong các hệ thống cơ sở dữ liệu quan hệ.</a:t>
            </a:r>
            <a:endParaRPr/>
          </a:p>
          <a:p>
            <a:pPr indent="-177800" lvl="0" marL="177800" rtl="0" algn="l">
              <a:lnSpc>
                <a:spcPct val="128571"/>
              </a:lnSpc>
              <a:spcBef>
                <a:spcPts val="1000"/>
              </a:spcBef>
              <a:spcAft>
                <a:spcPts val="0"/>
              </a:spcAft>
              <a:buClr>
                <a:srgbClr val="262626"/>
              </a:buClr>
              <a:buSzPts val="1400"/>
              <a:buFont typeface="Arial"/>
              <a:buChar char="•"/>
            </a:pPr>
            <a:r>
              <a:rPr lang="en-US"/>
              <a:t>Chèn, tìm kiếm, cập nhật và xóa các bản ghi cơ sở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Năng suất cao</a:t>
            </a:r>
            <a:endParaRPr/>
          </a:p>
          <a:p>
            <a:pPr indent="-177800" lvl="0" marL="177800" rtl="0" algn="l">
              <a:lnSpc>
                <a:spcPct val="128571"/>
              </a:lnSpc>
              <a:spcBef>
                <a:spcPts val="1000"/>
              </a:spcBef>
              <a:spcAft>
                <a:spcPts val="0"/>
              </a:spcAft>
              <a:buClr>
                <a:srgbClr val="262626"/>
              </a:buClr>
              <a:buSzPts val="1400"/>
              <a:buFont typeface="Arial"/>
              <a:buChar char="•"/>
            </a:pPr>
            <a:r>
              <a:rPr lang="en-US"/>
              <a:t>tính di động</a:t>
            </a:r>
            <a:endParaRPr/>
          </a:p>
          <a:p>
            <a:pPr indent="-177800" lvl="0" marL="177800" rtl="0" algn="l">
              <a:lnSpc>
                <a:spcPct val="128571"/>
              </a:lnSpc>
              <a:spcBef>
                <a:spcPts val="1000"/>
              </a:spcBef>
              <a:spcAft>
                <a:spcPts val="0"/>
              </a:spcAft>
              <a:buClr>
                <a:srgbClr val="262626"/>
              </a:buClr>
              <a:buSzPts val="1400"/>
              <a:buFont typeface="Arial"/>
              <a:buChar char="•"/>
            </a:pPr>
            <a:r>
              <a:rPr lang="en-US"/>
              <a:t>SQL tiêu chuẩn – Các lệnh được viết bằng SQL tiêu chuẩn có thể được thực thi theo cách tương tự trong các DBMS khác mà không cần sửa đổi các lệnh được viết một lần.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8"/>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614" name="Google Shape;614;p28"/>
          <p:cNvSpPr txBox="1"/>
          <p:nvPr>
            <p:ph idx="2" type="body"/>
          </p:nvPr>
        </p:nvSpPr>
        <p:spPr>
          <a:xfrm>
            <a:off x="449611" y="1325612"/>
            <a:ext cx="8796528" cy="49377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31313"/>
              </a:buClr>
              <a:buSzPts val="3200"/>
              <a:buNone/>
            </a:pPr>
            <a:r>
              <a:rPr lang="en-US"/>
              <a:t>Các loại lệnh SQL</a:t>
            </a:r>
            <a:endParaRPr/>
          </a:p>
        </p:txBody>
      </p:sp>
      <p:sp>
        <p:nvSpPr>
          <p:cNvPr id="615" name="Google Shape;615;p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616" name="Google Shape;616;p28"/>
          <p:cNvGrpSpPr/>
          <p:nvPr/>
        </p:nvGrpSpPr>
        <p:grpSpPr>
          <a:xfrm>
            <a:off x="1265338" y="2239250"/>
            <a:ext cx="7165073" cy="3799947"/>
            <a:chOff x="1262757" y="2465384"/>
            <a:chExt cx="5960087" cy="3160891"/>
          </a:xfrm>
        </p:grpSpPr>
        <p:sp>
          <p:nvSpPr>
            <p:cNvPr id="617" name="Google Shape;617;p28"/>
            <p:cNvSpPr/>
            <p:nvPr/>
          </p:nvSpPr>
          <p:spPr>
            <a:xfrm rot="-3907178">
              <a:off x="2853895" y="3412970"/>
              <a:ext cx="1350645" cy="40429"/>
            </a:xfrm>
            <a:custGeom>
              <a:rect b="b" l="l" r="r" t="t"/>
              <a:pathLst>
                <a:path extrusionOk="0" h="40429" w="1350645">
                  <a:moveTo>
                    <a:pt x="0" y="20214"/>
                  </a:moveTo>
                  <a:lnTo>
                    <a:pt x="1350645" y="20214"/>
                  </a:lnTo>
                </a:path>
              </a:pathLst>
            </a:custGeom>
            <a:solidFill>
              <a:schemeClr val="lt1"/>
            </a:solidFill>
            <a:ln cap="flat" cmpd="sng" w="19050">
              <a:solidFill>
                <a:srgbClr val="193EB0"/>
              </a:solidFill>
              <a:prstDash val="solid"/>
              <a:miter lim="800000"/>
              <a:headEnd len="sm" w="sm" type="none"/>
              <a:tailEnd len="sm" w="sm" type="none"/>
            </a:ln>
          </p:spPr>
          <p:txBody>
            <a:bodyPr anchorCtr="0" anchor="ctr" bIns="0" lIns="654250" spcFirstLastPara="1" rIns="654250" wrap="square" tIns="0">
              <a:noAutofit/>
            </a:bodyPr>
            <a:lstStyle/>
            <a:p>
              <a:pPr indent="0" lvl="0" marL="0" marR="0" rtl="0" algn="ctr">
                <a:lnSpc>
                  <a:spcPct val="90000"/>
                </a:lnSpc>
                <a:spcBef>
                  <a:spcPts val="0"/>
                </a:spcBef>
                <a:spcAft>
                  <a:spcPts val="0"/>
                </a:spcAft>
                <a:buNone/>
              </a:pPr>
              <a:r>
                <a:t/>
              </a:r>
              <a:endParaRPr sz="1000">
                <a:solidFill>
                  <a:srgbClr val="193EB0"/>
                </a:solidFill>
                <a:latin typeface="Arial"/>
                <a:ea typeface="Arial"/>
                <a:cs typeface="Arial"/>
                <a:sym typeface="Arial"/>
              </a:endParaRPr>
            </a:p>
          </p:txBody>
        </p:sp>
        <p:sp>
          <p:nvSpPr>
            <p:cNvPr id="618" name="Google Shape;618;p28"/>
            <p:cNvSpPr/>
            <p:nvPr/>
          </p:nvSpPr>
          <p:spPr>
            <a:xfrm>
              <a:off x="3813343" y="2465384"/>
              <a:ext cx="1420625"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rgbClr val="E9F2FC"/>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200">
                  <a:solidFill>
                    <a:srgbClr val="193EB0"/>
                  </a:solidFill>
                  <a:latin typeface="Arial"/>
                  <a:ea typeface="Arial"/>
                  <a:cs typeface="Arial"/>
                  <a:sym typeface="Arial"/>
                </a:rPr>
                <a:t>DDL</a:t>
              </a:r>
              <a:r>
                <a:rPr lang="en-US" sz="1000">
                  <a:solidFill>
                    <a:srgbClr val="193EB0"/>
                  </a:solidFill>
                  <a:latin typeface="Arial"/>
                  <a:ea typeface="Arial"/>
                  <a:cs typeface="Arial"/>
                  <a:sym typeface="Arial"/>
                </a:rPr>
                <a:t> </a:t>
              </a:r>
              <a:endParaRPr/>
            </a:p>
            <a:p>
              <a:pPr indent="0" lvl="0" marL="0" marR="0" rtl="0" algn="ctr">
                <a:lnSpc>
                  <a:spcPct val="90000"/>
                </a:lnSpc>
                <a:spcBef>
                  <a:spcPts val="420"/>
                </a:spcBef>
                <a:spcAft>
                  <a:spcPts val="0"/>
                </a:spcAft>
                <a:buNone/>
              </a:pPr>
              <a:r>
                <a:rPr lang="en-US" sz="1000">
                  <a:solidFill>
                    <a:srgbClr val="193EB0"/>
                  </a:solidFill>
                  <a:latin typeface="Arial"/>
                  <a:ea typeface="Arial"/>
                  <a:cs typeface="Arial"/>
                  <a:sym typeface="Arial"/>
                </a:rPr>
                <a:t>(Data Definition Language)</a:t>
              </a:r>
              <a:endParaRPr/>
            </a:p>
            <a:p>
              <a:pPr indent="0" lvl="0" marL="0" marR="0" rtl="0" algn="ctr">
                <a:lnSpc>
                  <a:spcPct val="90000"/>
                </a:lnSpc>
                <a:spcBef>
                  <a:spcPts val="350"/>
                </a:spcBef>
                <a:spcAft>
                  <a:spcPts val="0"/>
                </a:spcAft>
                <a:buNone/>
              </a:pPr>
              <a:r>
                <a:rPr lang="en-US" sz="1000">
                  <a:solidFill>
                    <a:srgbClr val="193EB0"/>
                  </a:solidFill>
                  <a:latin typeface="Arial"/>
                  <a:ea typeface="Arial"/>
                  <a:cs typeface="Arial"/>
                  <a:sym typeface="Arial"/>
                </a:rPr>
                <a:t>(Ngôn ngữ định nghĩa dữ liệu)</a:t>
              </a:r>
              <a:endParaRPr sz="1000">
                <a:solidFill>
                  <a:srgbClr val="193EB0"/>
                </a:solidFill>
                <a:latin typeface="Arial"/>
                <a:ea typeface="Arial"/>
                <a:cs typeface="Arial"/>
                <a:sym typeface="Arial"/>
              </a:endParaRPr>
            </a:p>
          </p:txBody>
        </p:sp>
        <p:sp>
          <p:nvSpPr>
            <p:cNvPr id="619" name="Google Shape;619;p28"/>
            <p:cNvSpPr/>
            <p:nvPr/>
          </p:nvSpPr>
          <p:spPr>
            <a:xfrm>
              <a:off x="5233969" y="2800325"/>
              <a:ext cx="568250" cy="40429"/>
            </a:xfrm>
            <a:custGeom>
              <a:rect b="b" l="l" r="r" t="t"/>
              <a:pathLst>
                <a:path extrusionOk="0" h="40429" w="568250">
                  <a:moveTo>
                    <a:pt x="0" y="20214"/>
                  </a:moveTo>
                  <a:lnTo>
                    <a:pt x="568250" y="20214"/>
                  </a:lnTo>
                </a:path>
              </a:pathLst>
            </a:custGeom>
            <a:solidFill>
              <a:schemeClr val="lt1"/>
            </a:solidFill>
            <a:ln cap="flat" cmpd="sng" w="19050">
              <a:solidFill>
                <a:srgbClr val="193EB0"/>
              </a:solidFill>
              <a:prstDash val="solid"/>
              <a:miter lim="800000"/>
              <a:headEnd len="sm" w="sm" type="none"/>
              <a:tailEnd len="sm" w="sm" type="none"/>
            </a:ln>
          </p:spPr>
          <p:txBody>
            <a:bodyPr anchorCtr="0" anchor="ctr" bIns="6000" lIns="282600" spcFirstLastPara="1" rIns="282600" wrap="square" tIns="6000">
              <a:noAutofit/>
            </a:bodyPr>
            <a:lstStyle/>
            <a:p>
              <a:pPr indent="0" lvl="0" marL="0" marR="0" rtl="0" algn="ctr">
                <a:lnSpc>
                  <a:spcPct val="90000"/>
                </a:lnSpc>
                <a:spcBef>
                  <a:spcPts val="0"/>
                </a:spcBef>
                <a:spcAft>
                  <a:spcPts val="0"/>
                </a:spcAft>
                <a:buNone/>
              </a:pPr>
              <a:r>
                <a:t/>
              </a:r>
              <a:endParaRPr sz="1000">
                <a:solidFill>
                  <a:srgbClr val="193EB0"/>
                </a:solidFill>
                <a:latin typeface="Arial"/>
                <a:ea typeface="Arial"/>
                <a:cs typeface="Arial"/>
                <a:sym typeface="Arial"/>
              </a:endParaRPr>
            </a:p>
          </p:txBody>
        </p:sp>
        <p:sp>
          <p:nvSpPr>
            <p:cNvPr id="620" name="Google Shape;620;p28"/>
            <p:cNvSpPr/>
            <p:nvPr/>
          </p:nvSpPr>
          <p:spPr>
            <a:xfrm>
              <a:off x="5802219" y="2465384"/>
              <a:ext cx="1420625"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chemeClr val="lt1"/>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000">
                  <a:solidFill>
                    <a:srgbClr val="193EB0"/>
                  </a:solidFill>
                  <a:latin typeface="Arial"/>
                  <a:ea typeface="Arial"/>
                  <a:cs typeface="Arial"/>
                  <a:sym typeface="Arial"/>
                </a:rPr>
                <a:t>DB, tạo và quản lý bảng</a:t>
              </a:r>
              <a:endParaRPr sz="1000">
                <a:solidFill>
                  <a:srgbClr val="193EB0"/>
                </a:solidFill>
                <a:latin typeface="Arial"/>
                <a:ea typeface="Arial"/>
                <a:cs typeface="Arial"/>
                <a:sym typeface="Arial"/>
              </a:endParaRPr>
            </a:p>
          </p:txBody>
        </p:sp>
        <p:sp>
          <p:nvSpPr>
            <p:cNvPr id="621" name="Google Shape;621;p28"/>
            <p:cNvSpPr/>
            <p:nvPr/>
          </p:nvSpPr>
          <p:spPr>
            <a:xfrm rot="-2142401">
              <a:off x="3179317" y="3821400"/>
              <a:ext cx="699802" cy="40429"/>
            </a:xfrm>
            <a:custGeom>
              <a:rect b="b" l="l" r="r" t="t"/>
              <a:pathLst>
                <a:path extrusionOk="0" h="40429" w="699802">
                  <a:moveTo>
                    <a:pt x="0" y="20214"/>
                  </a:moveTo>
                  <a:lnTo>
                    <a:pt x="699802" y="20214"/>
                  </a:lnTo>
                </a:path>
              </a:pathLst>
            </a:custGeom>
            <a:solidFill>
              <a:schemeClr val="lt1"/>
            </a:solidFill>
            <a:ln cap="flat" cmpd="sng" w="19050">
              <a:solidFill>
                <a:srgbClr val="193EB0"/>
              </a:solidFill>
              <a:prstDash val="solid"/>
              <a:miter lim="800000"/>
              <a:headEnd len="sm" w="sm" type="none"/>
              <a:tailEnd len="sm" w="sm" type="none"/>
            </a:ln>
          </p:spPr>
          <p:txBody>
            <a:bodyPr anchorCtr="0" anchor="ctr" bIns="2700" lIns="345100" spcFirstLastPara="1" rIns="345100" wrap="square" tIns="2700">
              <a:noAutofit/>
            </a:bodyPr>
            <a:lstStyle/>
            <a:p>
              <a:pPr indent="0" lvl="0" marL="0" marR="0" rtl="0" algn="ctr">
                <a:lnSpc>
                  <a:spcPct val="90000"/>
                </a:lnSpc>
                <a:spcBef>
                  <a:spcPts val="0"/>
                </a:spcBef>
                <a:spcAft>
                  <a:spcPts val="0"/>
                </a:spcAft>
                <a:buNone/>
              </a:pPr>
              <a:r>
                <a:t/>
              </a:r>
              <a:endParaRPr sz="1000">
                <a:solidFill>
                  <a:srgbClr val="193EB0"/>
                </a:solidFill>
                <a:latin typeface="Arial"/>
                <a:ea typeface="Arial"/>
                <a:cs typeface="Arial"/>
                <a:sym typeface="Arial"/>
              </a:endParaRPr>
            </a:p>
          </p:txBody>
        </p:sp>
        <p:sp>
          <p:nvSpPr>
            <p:cNvPr id="622" name="Google Shape;622;p28"/>
            <p:cNvSpPr/>
            <p:nvPr/>
          </p:nvSpPr>
          <p:spPr>
            <a:xfrm>
              <a:off x="3813343" y="3282243"/>
              <a:ext cx="1420625"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rgbClr val="E9F2FC"/>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200">
                  <a:solidFill>
                    <a:srgbClr val="193EB0"/>
                  </a:solidFill>
                  <a:latin typeface="Arial"/>
                  <a:ea typeface="Arial"/>
                  <a:cs typeface="Arial"/>
                  <a:sym typeface="Arial"/>
                </a:rPr>
                <a:t>DML </a:t>
              </a:r>
              <a:endParaRPr/>
            </a:p>
            <a:p>
              <a:pPr indent="0" lvl="0" marL="0" marR="0" rtl="0" algn="ctr">
                <a:lnSpc>
                  <a:spcPct val="90000"/>
                </a:lnSpc>
                <a:spcBef>
                  <a:spcPts val="420"/>
                </a:spcBef>
                <a:spcAft>
                  <a:spcPts val="0"/>
                </a:spcAft>
                <a:buNone/>
              </a:pPr>
              <a:r>
                <a:rPr lang="en-US" sz="1000">
                  <a:solidFill>
                    <a:srgbClr val="193EB0"/>
                  </a:solidFill>
                  <a:latin typeface="Arial"/>
                  <a:ea typeface="Arial"/>
                  <a:cs typeface="Arial"/>
                  <a:sym typeface="Arial"/>
                </a:rPr>
                <a:t>(Data Manipulation Language)</a:t>
              </a:r>
              <a:endParaRPr/>
            </a:p>
            <a:p>
              <a:pPr indent="0" lvl="0" marL="0" marR="0" rtl="0" algn="ctr">
                <a:lnSpc>
                  <a:spcPct val="90000"/>
                </a:lnSpc>
                <a:spcBef>
                  <a:spcPts val="350"/>
                </a:spcBef>
                <a:spcAft>
                  <a:spcPts val="0"/>
                </a:spcAft>
                <a:buNone/>
              </a:pPr>
              <a:r>
                <a:rPr lang="en-US" sz="1000">
                  <a:solidFill>
                    <a:srgbClr val="193EB0"/>
                  </a:solidFill>
                  <a:latin typeface="Arial"/>
                  <a:ea typeface="Arial"/>
                  <a:cs typeface="Arial"/>
                  <a:sym typeface="Arial"/>
                </a:rPr>
                <a:t>(Ngôn ngữ thao tác dữ liệu</a:t>
              </a:r>
              <a:endParaRPr sz="1000">
                <a:solidFill>
                  <a:srgbClr val="193EB0"/>
                </a:solidFill>
                <a:latin typeface="Arial"/>
                <a:ea typeface="Arial"/>
                <a:cs typeface="Arial"/>
                <a:sym typeface="Arial"/>
              </a:endParaRPr>
            </a:p>
          </p:txBody>
        </p:sp>
        <p:sp>
          <p:nvSpPr>
            <p:cNvPr id="623" name="Google Shape;623;p28"/>
            <p:cNvSpPr/>
            <p:nvPr/>
          </p:nvSpPr>
          <p:spPr>
            <a:xfrm>
              <a:off x="5233969" y="3617185"/>
              <a:ext cx="568250" cy="40429"/>
            </a:xfrm>
            <a:custGeom>
              <a:rect b="b" l="l" r="r" t="t"/>
              <a:pathLst>
                <a:path extrusionOk="0" h="40429" w="568250">
                  <a:moveTo>
                    <a:pt x="0" y="20214"/>
                  </a:moveTo>
                  <a:lnTo>
                    <a:pt x="568250" y="20214"/>
                  </a:lnTo>
                </a:path>
              </a:pathLst>
            </a:custGeom>
            <a:solidFill>
              <a:schemeClr val="lt1"/>
            </a:solidFill>
            <a:ln cap="flat" cmpd="sng" w="19050">
              <a:solidFill>
                <a:srgbClr val="193EB0"/>
              </a:solidFill>
              <a:prstDash val="solid"/>
              <a:miter lim="800000"/>
              <a:headEnd len="sm" w="sm" type="none"/>
              <a:tailEnd len="sm" w="sm" type="none"/>
            </a:ln>
          </p:spPr>
          <p:txBody>
            <a:bodyPr anchorCtr="0" anchor="ctr" bIns="6000" lIns="282600" spcFirstLastPara="1" rIns="282600" wrap="square" tIns="6000">
              <a:noAutofit/>
            </a:bodyPr>
            <a:lstStyle/>
            <a:p>
              <a:pPr indent="0" lvl="0" marL="0" marR="0" rtl="0" algn="ctr">
                <a:lnSpc>
                  <a:spcPct val="90000"/>
                </a:lnSpc>
                <a:spcBef>
                  <a:spcPts val="0"/>
                </a:spcBef>
                <a:spcAft>
                  <a:spcPts val="0"/>
                </a:spcAft>
                <a:buNone/>
              </a:pPr>
              <a:r>
                <a:t/>
              </a:r>
              <a:endParaRPr sz="1000">
                <a:solidFill>
                  <a:srgbClr val="193EB0"/>
                </a:solidFill>
                <a:latin typeface="Arial"/>
                <a:ea typeface="Arial"/>
                <a:cs typeface="Arial"/>
                <a:sym typeface="Arial"/>
              </a:endParaRPr>
            </a:p>
          </p:txBody>
        </p:sp>
        <p:sp>
          <p:nvSpPr>
            <p:cNvPr id="624" name="Google Shape;624;p28"/>
            <p:cNvSpPr/>
            <p:nvPr/>
          </p:nvSpPr>
          <p:spPr>
            <a:xfrm>
              <a:off x="5802219" y="3282243"/>
              <a:ext cx="1420625"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chemeClr val="lt1"/>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000">
                  <a:solidFill>
                    <a:srgbClr val="193EB0"/>
                  </a:solidFill>
                  <a:latin typeface="Arial"/>
                  <a:ea typeface="Arial"/>
                  <a:cs typeface="Arial"/>
                  <a:sym typeface="Arial"/>
                </a:rPr>
                <a:t>Truy cập và thao tác dữ liệu (CRUD)</a:t>
              </a:r>
              <a:endParaRPr sz="1000">
                <a:solidFill>
                  <a:srgbClr val="193EB0"/>
                </a:solidFill>
                <a:latin typeface="Arial"/>
                <a:ea typeface="Arial"/>
                <a:cs typeface="Arial"/>
                <a:sym typeface="Arial"/>
              </a:endParaRPr>
            </a:p>
          </p:txBody>
        </p:sp>
        <p:sp>
          <p:nvSpPr>
            <p:cNvPr id="625" name="Google Shape;625;p28"/>
            <p:cNvSpPr/>
            <p:nvPr/>
          </p:nvSpPr>
          <p:spPr>
            <a:xfrm rot="2142401">
              <a:off x="3179317" y="4229830"/>
              <a:ext cx="699802" cy="40429"/>
            </a:xfrm>
            <a:custGeom>
              <a:rect b="b" l="l" r="r" t="t"/>
              <a:pathLst>
                <a:path extrusionOk="0" h="40429" w="699802">
                  <a:moveTo>
                    <a:pt x="0" y="20214"/>
                  </a:moveTo>
                  <a:lnTo>
                    <a:pt x="699802" y="20214"/>
                  </a:lnTo>
                </a:path>
              </a:pathLst>
            </a:custGeom>
            <a:solidFill>
              <a:schemeClr val="lt1"/>
            </a:solidFill>
            <a:ln cap="flat" cmpd="sng" w="19050">
              <a:solidFill>
                <a:srgbClr val="193EB0"/>
              </a:solidFill>
              <a:prstDash val="solid"/>
              <a:miter lim="800000"/>
              <a:headEnd len="sm" w="sm" type="none"/>
              <a:tailEnd len="sm" w="sm" type="none"/>
            </a:ln>
          </p:spPr>
          <p:txBody>
            <a:bodyPr anchorCtr="0" anchor="ctr" bIns="2700" lIns="345100" spcFirstLastPara="1" rIns="345100" wrap="square" tIns="2700">
              <a:noAutofit/>
            </a:bodyPr>
            <a:lstStyle/>
            <a:p>
              <a:pPr indent="0" lvl="0" marL="0" marR="0" rtl="0" algn="ctr">
                <a:lnSpc>
                  <a:spcPct val="90000"/>
                </a:lnSpc>
                <a:spcBef>
                  <a:spcPts val="0"/>
                </a:spcBef>
                <a:spcAft>
                  <a:spcPts val="0"/>
                </a:spcAft>
                <a:buNone/>
              </a:pPr>
              <a:r>
                <a:t/>
              </a:r>
              <a:endParaRPr sz="1000">
                <a:solidFill>
                  <a:srgbClr val="193EB0"/>
                </a:solidFill>
                <a:latin typeface="Arial"/>
                <a:ea typeface="Arial"/>
                <a:cs typeface="Arial"/>
                <a:sym typeface="Arial"/>
              </a:endParaRPr>
            </a:p>
          </p:txBody>
        </p:sp>
        <p:sp>
          <p:nvSpPr>
            <p:cNvPr id="626" name="Google Shape;626;p28"/>
            <p:cNvSpPr/>
            <p:nvPr/>
          </p:nvSpPr>
          <p:spPr>
            <a:xfrm>
              <a:off x="3813343" y="4099103"/>
              <a:ext cx="1420625"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rgbClr val="E9F2FC"/>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200">
                  <a:solidFill>
                    <a:srgbClr val="193EB0"/>
                  </a:solidFill>
                  <a:latin typeface="Arial"/>
                  <a:ea typeface="Arial"/>
                  <a:cs typeface="Arial"/>
                  <a:sym typeface="Arial"/>
                </a:rPr>
                <a:t>DCL</a:t>
              </a:r>
              <a:endParaRPr/>
            </a:p>
            <a:p>
              <a:pPr indent="0" lvl="0" marL="0" marR="0" rtl="0" algn="ctr">
                <a:lnSpc>
                  <a:spcPct val="90000"/>
                </a:lnSpc>
                <a:spcBef>
                  <a:spcPts val="420"/>
                </a:spcBef>
                <a:spcAft>
                  <a:spcPts val="0"/>
                </a:spcAft>
                <a:buNone/>
              </a:pPr>
              <a:r>
                <a:rPr lang="en-US" sz="1000">
                  <a:solidFill>
                    <a:srgbClr val="193EB0"/>
                  </a:solidFill>
                  <a:latin typeface="Arial"/>
                  <a:ea typeface="Arial"/>
                  <a:cs typeface="Arial"/>
                  <a:sym typeface="Arial"/>
                </a:rPr>
                <a:t>(Data Control Language)</a:t>
              </a:r>
              <a:endParaRPr/>
            </a:p>
            <a:p>
              <a:pPr indent="0" lvl="0" marL="0" marR="0" rtl="0" algn="ctr">
                <a:lnSpc>
                  <a:spcPct val="90000"/>
                </a:lnSpc>
                <a:spcBef>
                  <a:spcPts val="350"/>
                </a:spcBef>
                <a:spcAft>
                  <a:spcPts val="0"/>
                </a:spcAft>
                <a:buNone/>
              </a:pPr>
              <a:r>
                <a:rPr lang="en-US" sz="1000">
                  <a:solidFill>
                    <a:srgbClr val="193EB0"/>
                  </a:solidFill>
                  <a:latin typeface="Arial"/>
                  <a:ea typeface="Arial"/>
                  <a:cs typeface="Arial"/>
                  <a:sym typeface="Arial"/>
                </a:rPr>
                <a:t>(Ngôn ngữ kiểm soát dữ liệu)</a:t>
              </a:r>
              <a:endParaRPr sz="1000">
                <a:solidFill>
                  <a:srgbClr val="193EB0"/>
                </a:solidFill>
                <a:latin typeface="Arial"/>
                <a:ea typeface="Arial"/>
                <a:cs typeface="Arial"/>
                <a:sym typeface="Arial"/>
              </a:endParaRPr>
            </a:p>
          </p:txBody>
        </p:sp>
        <p:sp>
          <p:nvSpPr>
            <p:cNvPr id="627" name="Google Shape;627;p28"/>
            <p:cNvSpPr/>
            <p:nvPr/>
          </p:nvSpPr>
          <p:spPr>
            <a:xfrm>
              <a:off x="5233969" y="4434045"/>
              <a:ext cx="568250" cy="40429"/>
            </a:xfrm>
            <a:custGeom>
              <a:rect b="b" l="l" r="r" t="t"/>
              <a:pathLst>
                <a:path extrusionOk="0" h="40429" w="568250">
                  <a:moveTo>
                    <a:pt x="0" y="20214"/>
                  </a:moveTo>
                  <a:lnTo>
                    <a:pt x="568250" y="20214"/>
                  </a:lnTo>
                </a:path>
              </a:pathLst>
            </a:custGeom>
            <a:solidFill>
              <a:schemeClr val="lt1"/>
            </a:solidFill>
            <a:ln cap="flat" cmpd="sng" w="19050">
              <a:solidFill>
                <a:srgbClr val="193EB0"/>
              </a:solidFill>
              <a:prstDash val="solid"/>
              <a:miter lim="800000"/>
              <a:headEnd len="sm" w="sm" type="none"/>
              <a:tailEnd len="sm" w="sm" type="none"/>
            </a:ln>
          </p:spPr>
          <p:txBody>
            <a:bodyPr anchorCtr="0" anchor="ctr" bIns="6000" lIns="282600" spcFirstLastPara="1" rIns="282600" wrap="square" tIns="6000">
              <a:noAutofit/>
            </a:bodyPr>
            <a:lstStyle/>
            <a:p>
              <a:pPr indent="0" lvl="0" marL="0" marR="0" rtl="0" algn="ctr">
                <a:lnSpc>
                  <a:spcPct val="90000"/>
                </a:lnSpc>
                <a:spcBef>
                  <a:spcPts val="0"/>
                </a:spcBef>
                <a:spcAft>
                  <a:spcPts val="0"/>
                </a:spcAft>
                <a:buNone/>
              </a:pPr>
              <a:r>
                <a:t/>
              </a:r>
              <a:endParaRPr sz="1000">
                <a:solidFill>
                  <a:srgbClr val="193EB0"/>
                </a:solidFill>
                <a:latin typeface="Arial"/>
                <a:ea typeface="Arial"/>
                <a:cs typeface="Arial"/>
                <a:sym typeface="Arial"/>
              </a:endParaRPr>
            </a:p>
          </p:txBody>
        </p:sp>
        <p:sp>
          <p:nvSpPr>
            <p:cNvPr id="628" name="Google Shape;628;p28"/>
            <p:cNvSpPr/>
            <p:nvPr/>
          </p:nvSpPr>
          <p:spPr>
            <a:xfrm>
              <a:off x="5802219" y="4099103"/>
              <a:ext cx="1420625"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chemeClr val="lt1"/>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000">
                  <a:solidFill>
                    <a:srgbClr val="193EB0"/>
                  </a:solidFill>
                  <a:latin typeface="Arial"/>
                  <a:ea typeface="Arial"/>
                  <a:cs typeface="Arial"/>
                  <a:sym typeface="Arial"/>
                </a:rPr>
                <a:t>Kiểm soát hoặc kiểm soát cơ sở dữ liệu (cấp đặc quyền, thu hồi đặc quyền)</a:t>
              </a:r>
              <a:endParaRPr sz="1000">
                <a:solidFill>
                  <a:srgbClr val="193EB0"/>
                </a:solidFill>
                <a:latin typeface="Arial"/>
                <a:ea typeface="Arial"/>
                <a:cs typeface="Arial"/>
                <a:sym typeface="Arial"/>
              </a:endParaRPr>
            </a:p>
          </p:txBody>
        </p:sp>
        <p:sp>
          <p:nvSpPr>
            <p:cNvPr id="629" name="Google Shape;629;p28"/>
            <p:cNvSpPr/>
            <p:nvPr/>
          </p:nvSpPr>
          <p:spPr>
            <a:xfrm rot="3907178">
              <a:off x="2853895" y="4638259"/>
              <a:ext cx="1350645" cy="40429"/>
            </a:xfrm>
            <a:custGeom>
              <a:rect b="b" l="l" r="r" t="t"/>
              <a:pathLst>
                <a:path extrusionOk="0" h="40429" w="1350645">
                  <a:moveTo>
                    <a:pt x="0" y="20214"/>
                  </a:moveTo>
                  <a:lnTo>
                    <a:pt x="1350645" y="20214"/>
                  </a:lnTo>
                </a:path>
              </a:pathLst>
            </a:custGeom>
            <a:solidFill>
              <a:schemeClr val="lt1"/>
            </a:solidFill>
            <a:ln cap="flat" cmpd="sng" w="19050">
              <a:solidFill>
                <a:srgbClr val="193EB0"/>
              </a:solidFill>
              <a:prstDash val="solid"/>
              <a:miter lim="800000"/>
              <a:headEnd len="sm" w="sm" type="none"/>
              <a:tailEnd len="sm" w="sm" type="none"/>
            </a:ln>
          </p:spPr>
          <p:txBody>
            <a:bodyPr anchorCtr="0" anchor="ctr" bIns="0" lIns="654250" spcFirstLastPara="1" rIns="654250" wrap="square" tIns="0">
              <a:noAutofit/>
            </a:bodyPr>
            <a:lstStyle/>
            <a:p>
              <a:pPr indent="0" lvl="0" marL="0" marR="0" rtl="0" algn="ctr">
                <a:lnSpc>
                  <a:spcPct val="90000"/>
                </a:lnSpc>
                <a:spcBef>
                  <a:spcPts val="0"/>
                </a:spcBef>
                <a:spcAft>
                  <a:spcPts val="0"/>
                </a:spcAft>
                <a:buNone/>
              </a:pPr>
              <a:r>
                <a:t/>
              </a:r>
              <a:endParaRPr sz="1000">
                <a:solidFill>
                  <a:srgbClr val="193EB0"/>
                </a:solidFill>
                <a:latin typeface="Arial"/>
                <a:ea typeface="Arial"/>
                <a:cs typeface="Arial"/>
                <a:sym typeface="Arial"/>
              </a:endParaRPr>
            </a:p>
          </p:txBody>
        </p:sp>
        <p:sp>
          <p:nvSpPr>
            <p:cNvPr id="630" name="Google Shape;630;p28"/>
            <p:cNvSpPr/>
            <p:nvPr/>
          </p:nvSpPr>
          <p:spPr>
            <a:xfrm>
              <a:off x="3813343" y="4915963"/>
              <a:ext cx="1420625"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rgbClr val="E9F2FC"/>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200">
                  <a:solidFill>
                    <a:srgbClr val="193EB0"/>
                  </a:solidFill>
                  <a:latin typeface="Arial"/>
                  <a:ea typeface="Arial"/>
                  <a:cs typeface="Arial"/>
                  <a:sym typeface="Arial"/>
                </a:rPr>
                <a:t>TCL</a:t>
              </a:r>
              <a:endParaRPr/>
            </a:p>
            <a:p>
              <a:pPr indent="0" lvl="0" marL="0" marR="0" rtl="0" algn="ctr">
                <a:lnSpc>
                  <a:spcPct val="90000"/>
                </a:lnSpc>
                <a:spcBef>
                  <a:spcPts val="420"/>
                </a:spcBef>
                <a:spcAft>
                  <a:spcPts val="0"/>
                </a:spcAft>
                <a:buNone/>
              </a:pPr>
              <a:r>
                <a:rPr lang="en-US" sz="1000">
                  <a:solidFill>
                    <a:srgbClr val="193EB0"/>
                  </a:solidFill>
                  <a:latin typeface="Arial"/>
                  <a:ea typeface="Arial"/>
                  <a:cs typeface="Arial"/>
                  <a:sym typeface="Arial"/>
                </a:rPr>
                <a:t>(Transaction Control Language)</a:t>
              </a:r>
              <a:endParaRPr/>
            </a:p>
            <a:p>
              <a:pPr indent="0" lvl="0" marL="0" marR="0" rtl="0" algn="ctr">
                <a:lnSpc>
                  <a:spcPct val="90000"/>
                </a:lnSpc>
                <a:spcBef>
                  <a:spcPts val="350"/>
                </a:spcBef>
                <a:spcAft>
                  <a:spcPts val="0"/>
                </a:spcAft>
                <a:buNone/>
              </a:pPr>
              <a:r>
                <a:rPr lang="en-US" sz="1000">
                  <a:solidFill>
                    <a:srgbClr val="193EB0"/>
                  </a:solidFill>
                  <a:latin typeface="Arial"/>
                  <a:ea typeface="Arial"/>
                  <a:cs typeface="Arial"/>
                  <a:sym typeface="Arial"/>
                </a:rPr>
                <a:t>(Ngôn ngữ kiểm soát giao dịch)</a:t>
              </a:r>
              <a:endParaRPr sz="1000">
                <a:solidFill>
                  <a:srgbClr val="193EB0"/>
                </a:solidFill>
                <a:latin typeface="Arial"/>
                <a:ea typeface="Arial"/>
                <a:cs typeface="Arial"/>
                <a:sym typeface="Arial"/>
              </a:endParaRPr>
            </a:p>
          </p:txBody>
        </p:sp>
        <p:sp>
          <p:nvSpPr>
            <p:cNvPr id="631" name="Google Shape;631;p28"/>
            <p:cNvSpPr/>
            <p:nvPr/>
          </p:nvSpPr>
          <p:spPr>
            <a:xfrm>
              <a:off x="5233969" y="5250904"/>
              <a:ext cx="568250" cy="40429"/>
            </a:xfrm>
            <a:custGeom>
              <a:rect b="b" l="l" r="r" t="t"/>
              <a:pathLst>
                <a:path extrusionOk="0" h="40429" w="568250">
                  <a:moveTo>
                    <a:pt x="0" y="20214"/>
                  </a:moveTo>
                  <a:lnTo>
                    <a:pt x="568250" y="20214"/>
                  </a:lnTo>
                </a:path>
              </a:pathLst>
            </a:custGeom>
            <a:solidFill>
              <a:schemeClr val="lt1"/>
            </a:solidFill>
            <a:ln cap="flat" cmpd="sng" w="19050">
              <a:solidFill>
                <a:srgbClr val="193EB0"/>
              </a:solidFill>
              <a:prstDash val="solid"/>
              <a:miter lim="800000"/>
              <a:headEnd len="sm" w="sm" type="none"/>
              <a:tailEnd len="sm" w="sm" type="none"/>
            </a:ln>
          </p:spPr>
          <p:txBody>
            <a:bodyPr anchorCtr="0" anchor="ctr" bIns="6000" lIns="282600" spcFirstLastPara="1" rIns="282600" wrap="square" tIns="6000">
              <a:noAutofit/>
            </a:bodyPr>
            <a:lstStyle/>
            <a:p>
              <a:pPr indent="0" lvl="0" marL="0" marR="0" rtl="0" algn="ctr">
                <a:lnSpc>
                  <a:spcPct val="90000"/>
                </a:lnSpc>
                <a:spcBef>
                  <a:spcPts val="0"/>
                </a:spcBef>
                <a:spcAft>
                  <a:spcPts val="0"/>
                </a:spcAft>
                <a:buNone/>
              </a:pPr>
              <a:r>
                <a:t/>
              </a:r>
              <a:endParaRPr sz="1000">
                <a:solidFill>
                  <a:srgbClr val="193EB0"/>
                </a:solidFill>
                <a:latin typeface="Arial"/>
                <a:ea typeface="Arial"/>
                <a:cs typeface="Arial"/>
                <a:sym typeface="Arial"/>
              </a:endParaRPr>
            </a:p>
          </p:txBody>
        </p:sp>
        <p:sp>
          <p:nvSpPr>
            <p:cNvPr id="632" name="Google Shape;632;p28"/>
            <p:cNvSpPr/>
            <p:nvPr/>
          </p:nvSpPr>
          <p:spPr>
            <a:xfrm>
              <a:off x="5802219" y="4915963"/>
              <a:ext cx="1420625"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chemeClr val="lt1"/>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000">
                  <a:solidFill>
                    <a:srgbClr val="193EB0"/>
                  </a:solidFill>
                  <a:latin typeface="Arial"/>
                  <a:ea typeface="Arial"/>
                  <a:cs typeface="Arial"/>
                  <a:sym typeface="Arial"/>
                </a:rPr>
                <a:t>Xử lý giao dịch trong cơ sở dữ liệu</a:t>
              </a:r>
              <a:endParaRPr sz="1000" u="none">
                <a:solidFill>
                  <a:srgbClr val="193EB0"/>
                </a:solidFill>
                <a:latin typeface="Arial"/>
                <a:ea typeface="Arial"/>
                <a:cs typeface="Arial"/>
                <a:sym typeface="Arial"/>
              </a:endParaRPr>
            </a:p>
          </p:txBody>
        </p:sp>
        <p:sp>
          <p:nvSpPr>
            <p:cNvPr id="633" name="Google Shape;633;p28"/>
            <p:cNvSpPr/>
            <p:nvPr/>
          </p:nvSpPr>
          <p:spPr>
            <a:xfrm>
              <a:off x="1262757" y="3690673"/>
              <a:ext cx="1982336" cy="710312"/>
            </a:xfrm>
            <a:custGeom>
              <a:rect b="b" l="l" r="r" t="t"/>
              <a:pathLst>
                <a:path extrusionOk="0" h="710312" w="1420625">
                  <a:moveTo>
                    <a:pt x="0" y="71031"/>
                  </a:moveTo>
                  <a:cubicBezTo>
                    <a:pt x="0" y="31802"/>
                    <a:pt x="31802" y="0"/>
                    <a:pt x="71031" y="0"/>
                  </a:cubicBezTo>
                  <a:lnTo>
                    <a:pt x="1349594" y="0"/>
                  </a:lnTo>
                  <a:cubicBezTo>
                    <a:pt x="1388823" y="0"/>
                    <a:pt x="1420625" y="31802"/>
                    <a:pt x="1420625" y="71031"/>
                  </a:cubicBezTo>
                  <a:lnTo>
                    <a:pt x="1420625" y="639281"/>
                  </a:lnTo>
                  <a:cubicBezTo>
                    <a:pt x="1420625" y="678510"/>
                    <a:pt x="1388823" y="710312"/>
                    <a:pt x="1349594" y="710312"/>
                  </a:cubicBezTo>
                  <a:lnTo>
                    <a:pt x="71031" y="710312"/>
                  </a:lnTo>
                  <a:cubicBezTo>
                    <a:pt x="31802" y="710312"/>
                    <a:pt x="0" y="678510"/>
                    <a:pt x="0" y="639281"/>
                  </a:cubicBezTo>
                  <a:lnTo>
                    <a:pt x="0" y="71031"/>
                  </a:lnTo>
                  <a:close/>
                </a:path>
              </a:pathLst>
            </a:custGeom>
            <a:solidFill>
              <a:srgbClr val="66A1FE"/>
            </a:solidFill>
            <a:ln cap="flat" cmpd="sng" w="12700">
              <a:solidFill>
                <a:srgbClr val="193EB0"/>
              </a:solidFill>
              <a:prstDash val="solid"/>
              <a:round/>
              <a:headEnd len="sm" w="sm" type="none"/>
              <a:tailEnd len="sm" w="sm" type="none"/>
            </a:ln>
          </p:spPr>
          <p:txBody>
            <a:bodyPr anchorCtr="0" anchor="ctr" bIns="27775" lIns="27775" spcFirstLastPara="1" rIns="27775" wrap="square" tIns="27775">
              <a:noAutofit/>
            </a:bodyPr>
            <a:lstStyle/>
            <a:p>
              <a:pPr indent="0" lvl="0" marL="0" marR="0" rtl="0" algn="ctr">
                <a:lnSpc>
                  <a:spcPct val="90000"/>
                </a:lnSpc>
                <a:spcBef>
                  <a:spcPts val="0"/>
                </a:spcBef>
                <a:spcAft>
                  <a:spcPts val="0"/>
                </a:spcAft>
                <a:buNone/>
              </a:pPr>
              <a:r>
                <a:rPr lang="en-US" sz="1600">
                  <a:solidFill>
                    <a:schemeClr val="lt1"/>
                  </a:solidFill>
                  <a:latin typeface="Arial"/>
                  <a:ea typeface="Arial"/>
                  <a:cs typeface="Arial"/>
                  <a:sym typeface="Arial"/>
                </a:rPr>
                <a:t>SQL</a:t>
              </a:r>
              <a:endParaRPr sz="1000">
                <a:solidFill>
                  <a:schemeClr val="lt1"/>
                </a:solidFill>
                <a:latin typeface="Arial"/>
                <a:ea typeface="Arial"/>
                <a:cs typeface="Arial"/>
                <a:sym typeface="Arial"/>
              </a:endParaRPr>
            </a:p>
            <a:p>
              <a:pPr indent="0" lvl="0" marL="0" marR="0" rtl="0" algn="ctr">
                <a:lnSpc>
                  <a:spcPct val="90000"/>
                </a:lnSpc>
                <a:spcBef>
                  <a:spcPts val="560"/>
                </a:spcBef>
                <a:spcAft>
                  <a:spcPts val="0"/>
                </a:spcAft>
                <a:buNone/>
              </a:pPr>
              <a:r>
                <a:rPr lang="en-US" sz="1050">
                  <a:solidFill>
                    <a:schemeClr val="lt1"/>
                  </a:solidFill>
                  <a:latin typeface="Arial"/>
                  <a:ea typeface="Arial"/>
                  <a:cs typeface="Arial"/>
                  <a:sym typeface="Arial"/>
                </a:rPr>
                <a:t>(Ngôn ngữ truy vấn có cấu trúc)</a:t>
              </a:r>
              <a:endParaRPr sz="1050">
                <a:solidFill>
                  <a:schemeClr val="lt1"/>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2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640" name="Google Shape;640;p2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Lịch sử của SQL</a:t>
            </a:r>
            <a:endParaRPr/>
          </a:p>
        </p:txBody>
      </p:sp>
      <p:sp>
        <p:nvSpPr>
          <p:cNvPr id="641" name="Google Shape;641;p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cxnSp>
        <p:nvCxnSpPr>
          <p:cNvPr id="642" name="Google Shape;642;p29"/>
          <p:cNvCxnSpPr/>
          <p:nvPr/>
        </p:nvCxnSpPr>
        <p:spPr>
          <a:xfrm rot="10800000">
            <a:off x="1804702" y="2119620"/>
            <a:ext cx="0" cy="4216223"/>
          </a:xfrm>
          <a:prstGeom prst="straightConnector1">
            <a:avLst/>
          </a:prstGeom>
          <a:noFill/>
          <a:ln cap="flat" cmpd="sng" w="19050">
            <a:solidFill>
              <a:srgbClr val="193EB0"/>
            </a:solidFill>
            <a:prstDash val="dot"/>
            <a:miter lim="800000"/>
            <a:headEnd len="sm" w="sm" type="none"/>
            <a:tailEnd len="sm" w="sm" type="none"/>
          </a:ln>
        </p:spPr>
      </p:cxnSp>
      <p:grpSp>
        <p:nvGrpSpPr>
          <p:cNvPr id="643" name="Google Shape;643;p29"/>
          <p:cNvGrpSpPr/>
          <p:nvPr/>
        </p:nvGrpSpPr>
        <p:grpSpPr>
          <a:xfrm>
            <a:off x="1092014" y="2221220"/>
            <a:ext cx="981719" cy="391862"/>
            <a:chOff x="639968" y="2168173"/>
            <a:chExt cx="936605" cy="391862"/>
          </a:xfrm>
        </p:grpSpPr>
        <p:sp>
          <p:nvSpPr>
            <p:cNvPr id="644" name="Google Shape;644;p29"/>
            <p:cNvSpPr/>
            <p:nvPr/>
          </p:nvSpPr>
          <p:spPr>
            <a:xfrm>
              <a:off x="639968" y="2244922"/>
              <a:ext cx="491882" cy="238363"/>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1970</a:t>
              </a:r>
              <a:endParaRPr/>
            </a:p>
          </p:txBody>
        </p:sp>
        <p:sp>
          <p:nvSpPr>
            <p:cNvPr id="645" name="Google Shape;645;p29"/>
            <p:cNvSpPr/>
            <p:nvPr/>
          </p:nvSpPr>
          <p:spPr>
            <a:xfrm rot="-8100000">
              <a:off x="1242098" y="2225560"/>
              <a:ext cx="277088" cy="277088"/>
            </a:xfrm>
            <a:prstGeom prst="teardrop">
              <a:avLst>
                <a:gd fmla="val 121135"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646" name="Google Shape;646;p29"/>
          <p:cNvGrpSpPr/>
          <p:nvPr/>
        </p:nvGrpSpPr>
        <p:grpSpPr>
          <a:xfrm>
            <a:off x="1092014" y="2674499"/>
            <a:ext cx="981719" cy="391862"/>
            <a:chOff x="639968" y="2621452"/>
            <a:chExt cx="936605" cy="391862"/>
          </a:xfrm>
        </p:grpSpPr>
        <p:sp>
          <p:nvSpPr>
            <p:cNvPr id="647" name="Google Shape;647;p29"/>
            <p:cNvSpPr/>
            <p:nvPr/>
          </p:nvSpPr>
          <p:spPr>
            <a:xfrm>
              <a:off x="639968" y="2698203"/>
              <a:ext cx="491882" cy="238363"/>
            </a:xfrm>
            <a:prstGeom prst="roundRect">
              <a:avLst>
                <a:gd fmla="val 16667" name="adj"/>
              </a:avLst>
            </a:prstGeom>
            <a:solidFill>
              <a:srgbClr val="FF9999"/>
            </a:solid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1973</a:t>
              </a:r>
              <a:endParaRPr/>
            </a:p>
          </p:txBody>
        </p:sp>
        <p:sp>
          <p:nvSpPr>
            <p:cNvPr id="648" name="Google Shape;648;p29"/>
            <p:cNvSpPr/>
            <p:nvPr/>
          </p:nvSpPr>
          <p:spPr>
            <a:xfrm rot="-8100000">
              <a:off x="1242098" y="2678839"/>
              <a:ext cx="277088" cy="277088"/>
            </a:xfrm>
            <a:prstGeom prst="teardrop">
              <a:avLst>
                <a:gd fmla="val 121135" name="adj"/>
              </a:avLst>
            </a:prstGeom>
            <a:solidFill>
              <a:srgbClr val="FF0000"/>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649" name="Google Shape;649;p29"/>
          <p:cNvGrpSpPr/>
          <p:nvPr/>
        </p:nvGrpSpPr>
        <p:grpSpPr>
          <a:xfrm>
            <a:off x="1092014" y="3127778"/>
            <a:ext cx="981718" cy="391862"/>
            <a:chOff x="639968" y="3074731"/>
            <a:chExt cx="936604" cy="391862"/>
          </a:xfrm>
        </p:grpSpPr>
        <p:sp>
          <p:nvSpPr>
            <p:cNvPr id="650" name="Google Shape;650;p29"/>
            <p:cNvSpPr/>
            <p:nvPr/>
          </p:nvSpPr>
          <p:spPr>
            <a:xfrm>
              <a:off x="639968" y="3151484"/>
              <a:ext cx="491882" cy="238363"/>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1978</a:t>
              </a:r>
              <a:endParaRPr/>
            </a:p>
          </p:txBody>
        </p:sp>
        <p:sp>
          <p:nvSpPr>
            <p:cNvPr id="651" name="Google Shape;651;p29"/>
            <p:cNvSpPr/>
            <p:nvPr/>
          </p:nvSpPr>
          <p:spPr>
            <a:xfrm rot="-8100000">
              <a:off x="1242097" y="3132118"/>
              <a:ext cx="277088" cy="277088"/>
            </a:xfrm>
            <a:prstGeom prst="teardrop">
              <a:avLst>
                <a:gd fmla="val 121135"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652" name="Google Shape;652;p29"/>
          <p:cNvGrpSpPr/>
          <p:nvPr/>
        </p:nvGrpSpPr>
        <p:grpSpPr>
          <a:xfrm>
            <a:off x="1092014" y="3581057"/>
            <a:ext cx="981717" cy="391862"/>
            <a:chOff x="639968" y="3528010"/>
            <a:chExt cx="936603" cy="391862"/>
          </a:xfrm>
        </p:grpSpPr>
        <p:sp>
          <p:nvSpPr>
            <p:cNvPr id="653" name="Google Shape;653;p29"/>
            <p:cNvSpPr/>
            <p:nvPr/>
          </p:nvSpPr>
          <p:spPr>
            <a:xfrm>
              <a:off x="639968" y="3604765"/>
              <a:ext cx="491882" cy="238363"/>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1986</a:t>
              </a:r>
              <a:endParaRPr/>
            </a:p>
          </p:txBody>
        </p:sp>
        <p:sp>
          <p:nvSpPr>
            <p:cNvPr id="654" name="Google Shape;654;p29"/>
            <p:cNvSpPr/>
            <p:nvPr/>
          </p:nvSpPr>
          <p:spPr>
            <a:xfrm rot="-8100000">
              <a:off x="1242096" y="3585397"/>
              <a:ext cx="277088" cy="277088"/>
            </a:xfrm>
            <a:prstGeom prst="teardrop">
              <a:avLst>
                <a:gd fmla="val 121135"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655" name="Google Shape;655;p29"/>
          <p:cNvGrpSpPr/>
          <p:nvPr/>
        </p:nvGrpSpPr>
        <p:grpSpPr>
          <a:xfrm>
            <a:off x="1092014" y="4030343"/>
            <a:ext cx="981717" cy="391862"/>
            <a:chOff x="639968" y="3977296"/>
            <a:chExt cx="936603" cy="391862"/>
          </a:xfrm>
        </p:grpSpPr>
        <p:sp>
          <p:nvSpPr>
            <p:cNvPr id="656" name="Google Shape;656;p29"/>
            <p:cNvSpPr/>
            <p:nvPr/>
          </p:nvSpPr>
          <p:spPr>
            <a:xfrm>
              <a:off x="639968" y="4058046"/>
              <a:ext cx="491882" cy="238363"/>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1989</a:t>
              </a:r>
              <a:endParaRPr/>
            </a:p>
          </p:txBody>
        </p:sp>
        <p:sp>
          <p:nvSpPr>
            <p:cNvPr id="657" name="Google Shape;657;p29"/>
            <p:cNvSpPr/>
            <p:nvPr/>
          </p:nvSpPr>
          <p:spPr>
            <a:xfrm rot="-8100000">
              <a:off x="1242096" y="4034683"/>
              <a:ext cx="277088" cy="277088"/>
            </a:xfrm>
            <a:prstGeom prst="teardrop">
              <a:avLst>
                <a:gd fmla="val 121135"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658" name="Google Shape;658;p29"/>
          <p:cNvGrpSpPr/>
          <p:nvPr/>
        </p:nvGrpSpPr>
        <p:grpSpPr>
          <a:xfrm>
            <a:off x="1092014" y="4487623"/>
            <a:ext cx="981717" cy="391862"/>
            <a:chOff x="639968" y="4434576"/>
            <a:chExt cx="936603" cy="391862"/>
          </a:xfrm>
        </p:grpSpPr>
        <p:sp>
          <p:nvSpPr>
            <p:cNvPr id="659" name="Google Shape;659;p29"/>
            <p:cNvSpPr/>
            <p:nvPr/>
          </p:nvSpPr>
          <p:spPr>
            <a:xfrm>
              <a:off x="639968" y="4511327"/>
              <a:ext cx="491882" cy="238363"/>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1999</a:t>
              </a:r>
              <a:endParaRPr/>
            </a:p>
          </p:txBody>
        </p:sp>
        <p:sp>
          <p:nvSpPr>
            <p:cNvPr id="660" name="Google Shape;660;p29"/>
            <p:cNvSpPr/>
            <p:nvPr/>
          </p:nvSpPr>
          <p:spPr>
            <a:xfrm rot="-8100000">
              <a:off x="1242096" y="4491963"/>
              <a:ext cx="277088" cy="277088"/>
            </a:xfrm>
            <a:prstGeom prst="teardrop">
              <a:avLst>
                <a:gd fmla="val 121135"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661" name="Google Shape;661;p29"/>
          <p:cNvGrpSpPr/>
          <p:nvPr/>
        </p:nvGrpSpPr>
        <p:grpSpPr>
          <a:xfrm>
            <a:off x="1092014" y="4940905"/>
            <a:ext cx="981716" cy="391862"/>
            <a:chOff x="639968" y="4887858"/>
            <a:chExt cx="936602" cy="391862"/>
          </a:xfrm>
        </p:grpSpPr>
        <p:sp>
          <p:nvSpPr>
            <p:cNvPr id="662" name="Google Shape;662;p29"/>
            <p:cNvSpPr/>
            <p:nvPr/>
          </p:nvSpPr>
          <p:spPr>
            <a:xfrm>
              <a:off x="639968" y="4964608"/>
              <a:ext cx="491882" cy="238363"/>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2003</a:t>
              </a:r>
              <a:endParaRPr/>
            </a:p>
          </p:txBody>
        </p:sp>
        <p:sp>
          <p:nvSpPr>
            <p:cNvPr id="663" name="Google Shape;663;p29"/>
            <p:cNvSpPr/>
            <p:nvPr/>
          </p:nvSpPr>
          <p:spPr>
            <a:xfrm rot="-8100000">
              <a:off x="1242095" y="4945245"/>
              <a:ext cx="277088" cy="277088"/>
            </a:xfrm>
            <a:prstGeom prst="teardrop">
              <a:avLst>
                <a:gd fmla="val 121135"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664" name="Google Shape;664;p29"/>
          <p:cNvGrpSpPr/>
          <p:nvPr/>
        </p:nvGrpSpPr>
        <p:grpSpPr>
          <a:xfrm>
            <a:off x="1092014" y="5390191"/>
            <a:ext cx="979009" cy="391862"/>
            <a:chOff x="639968" y="5337144"/>
            <a:chExt cx="934020" cy="391862"/>
          </a:xfrm>
        </p:grpSpPr>
        <p:sp>
          <p:nvSpPr>
            <p:cNvPr id="665" name="Google Shape;665;p29"/>
            <p:cNvSpPr/>
            <p:nvPr/>
          </p:nvSpPr>
          <p:spPr>
            <a:xfrm>
              <a:off x="639968" y="5417889"/>
              <a:ext cx="491882" cy="238363"/>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2006</a:t>
              </a:r>
              <a:endParaRPr/>
            </a:p>
          </p:txBody>
        </p:sp>
        <p:sp>
          <p:nvSpPr>
            <p:cNvPr id="666" name="Google Shape;666;p29"/>
            <p:cNvSpPr/>
            <p:nvPr/>
          </p:nvSpPr>
          <p:spPr>
            <a:xfrm rot="-8100000">
              <a:off x="1239513" y="5394531"/>
              <a:ext cx="277088" cy="277088"/>
            </a:xfrm>
            <a:prstGeom prst="teardrop">
              <a:avLst>
                <a:gd fmla="val 121135"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667" name="Google Shape;667;p29"/>
          <p:cNvGrpSpPr/>
          <p:nvPr/>
        </p:nvGrpSpPr>
        <p:grpSpPr>
          <a:xfrm>
            <a:off x="1092013" y="5844786"/>
            <a:ext cx="979008" cy="391862"/>
            <a:chOff x="639968" y="5791739"/>
            <a:chExt cx="934019" cy="391862"/>
          </a:xfrm>
        </p:grpSpPr>
        <p:sp>
          <p:nvSpPr>
            <p:cNvPr id="668" name="Google Shape;668;p29"/>
            <p:cNvSpPr/>
            <p:nvPr/>
          </p:nvSpPr>
          <p:spPr>
            <a:xfrm>
              <a:off x="639968" y="5871173"/>
              <a:ext cx="491882" cy="238363"/>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0" lIns="0" spcFirstLastPara="1" rIns="0" wrap="square" tIns="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2011</a:t>
              </a:r>
              <a:endParaRPr/>
            </a:p>
          </p:txBody>
        </p:sp>
        <p:sp>
          <p:nvSpPr>
            <p:cNvPr id="669" name="Google Shape;669;p29"/>
            <p:cNvSpPr/>
            <p:nvPr/>
          </p:nvSpPr>
          <p:spPr>
            <a:xfrm rot="-8100000">
              <a:off x="1239512" y="5849126"/>
              <a:ext cx="277088" cy="277088"/>
            </a:xfrm>
            <a:prstGeom prst="teardrop">
              <a:avLst>
                <a:gd fmla="val 121135"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670" name="Google Shape;670;p29"/>
          <p:cNvSpPr/>
          <p:nvPr/>
        </p:nvSpPr>
        <p:spPr>
          <a:xfrm>
            <a:off x="2118200" y="2700170"/>
            <a:ext cx="6942345" cy="340519"/>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Ngôn ngữ truy vấn có cấu trúc đã xuất hiện.</a:t>
            </a:r>
            <a:endParaRPr/>
          </a:p>
        </p:txBody>
      </p:sp>
      <p:sp>
        <p:nvSpPr>
          <p:cNvPr id="671" name="Google Shape;671;p29"/>
          <p:cNvSpPr/>
          <p:nvPr/>
        </p:nvSpPr>
        <p:spPr>
          <a:xfrm>
            <a:off x="2118200" y="3153449"/>
            <a:ext cx="6942345" cy="340519"/>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IBM đã phát hành một sản phẩm có tên là System/R.</a:t>
            </a:r>
            <a:endParaRPr sz="1400">
              <a:solidFill>
                <a:srgbClr val="193EB0"/>
              </a:solidFill>
              <a:latin typeface="Arial"/>
              <a:ea typeface="Arial"/>
              <a:cs typeface="Arial"/>
              <a:sym typeface="Arial"/>
            </a:endParaRPr>
          </a:p>
        </p:txBody>
      </p:sp>
      <p:sp>
        <p:nvSpPr>
          <p:cNvPr id="672" name="Google Shape;672;p29"/>
          <p:cNvSpPr/>
          <p:nvPr/>
        </p:nvSpPr>
        <p:spPr>
          <a:xfrm>
            <a:off x="2118200" y="3487547"/>
            <a:ext cx="6942345" cy="578882"/>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IBM đã phát triển nguyên mẫu của một cơ sở dữ liệu quan hệ, được tiêu chuẩn hóa bởi ANSI</a:t>
            </a:r>
            <a:endParaRPr sz="1400">
              <a:solidFill>
                <a:srgbClr val="193EB0"/>
              </a:solidFill>
              <a:latin typeface="Arial"/>
              <a:ea typeface="Arial"/>
              <a:cs typeface="Arial"/>
              <a:sym typeface="Arial"/>
            </a:endParaRPr>
          </a:p>
        </p:txBody>
      </p:sp>
      <p:sp>
        <p:nvSpPr>
          <p:cNvPr id="673" name="Google Shape;673;p29"/>
          <p:cNvSpPr/>
          <p:nvPr/>
        </p:nvSpPr>
        <p:spPr>
          <a:xfrm>
            <a:off x="2118200" y="4055453"/>
            <a:ext cx="6942345" cy="340519"/>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Phiên bản đầu tiên được tung ra của SQL</a:t>
            </a:r>
            <a:endParaRPr sz="1400">
              <a:solidFill>
                <a:srgbClr val="193EB0"/>
              </a:solidFill>
              <a:latin typeface="Arial"/>
              <a:ea typeface="Arial"/>
              <a:cs typeface="Arial"/>
              <a:sym typeface="Arial"/>
            </a:endParaRPr>
          </a:p>
        </p:txBody>
      </p:sp>
      <p:sp>
        <p:nvSpPr>
          <p:cNvPr id="674" name="Google Shape;674;p29"/>
          <p:cNvSpPr/>
          <p:nvPr/>
        </p:nvSpPr>
        <p:spPr>
          <a:xfrm>
            <a:off x="2118200" y="4508734"/>
            <a:ext cx="6942345" cy="340519"/>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SQL 3 đã ra mắt với các tính năng như trình kích hoạt, hướng đối tượng, v.v.</a:t>
            </a:r>
            <a:endParaRPr sz="1400">
              <a:solidFill>
                <a:srgbClr val="193EB0"/>
              </a:solidFill>
              <a:latin typeface="Arial"/>
              <a:ea typeface="Arial"/>
              <a:cs typeface="Arial"/>
              <a:sym typeface="Arial"/>
            </a:endParaRPr>
          </a:p>
        </p:txBody>
      </p:sp>
      <p:sp>
        <p:nvSpPr>
          <p:cNvPr id="675" name="Google Shape;675;p29"/>
          <p:cNvSpPr/>
          <p:nvPr/>
        </p:nvSpPr>
        <p:spPr>
          <a:xfrm>
            <a:off x="2118200" y="4962015"/>
            <a:ext cx="6942345" cy="340519"/>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Các chức năng của cửa sổ, các tính năng liên quan đến XML, v.v.</a:t>
            </a:r>
            <a:endParaRPr/>
          </a:p>
        </p:txBody>
      </p:sp>
      <p:sp>
        <p:nvSpPr>
          <p:cNvPr id="676" name="Google Shape;676;p29"/>
          <p:cNvSpPr/>
          <p:nvPr/>
        </p:nvSpPr>
        <p:spPr>
          <a:xfrm>
            <a:off x="2118200" y="5415296"/>
            <a:ext cx="6942345" cy="340519"/>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Hỗ trợ ngôn ngữ truy vấn XML</a:t>
            </a:r>
            <a:endParaRPr sz="1400">
              <a:solidFill>
                <a:srgbClr val="193EB0"/>
              </a:solidFill>
              <a:latin typeface="Arial"/>
              <a:ea typeface="Arial"/>
              <a:cs typeface="Arial"/>
              <a:sym typeface="Arial"/>
            </a:endParaRPr>
          </a:p>
        </p:txBody>
      </p:sp>
      <p:sp>
        <p:nvSpPr>
          <p:cNvPr id="677" name="Google Shape;677;p29"/>
          <p:cNvSpPr/>
          <p:nvPr/>
        </p:nvSpPr>
        <p:spPr>
          <a:xfrm>
            <a:off x="2118200" y="2251126"/>
            <a:ext cx="6942345" cy="340519"/>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Tiến sĩ Edgar F. "Ted" Codd đã mô tả một mô hình quan hệ cho cơ sở dữ liệu.</a:t>
            </a:r>
            <a:endParaRPr sz="1400">
              <a:solidFill>
                <a:srgbClr val="193EB0"/>
              </a:solidFill>
              <a:latin typeface="Arial"/>
              <a:ea typeface="Arial"/>
              <a:cs typeface="Arial"/>
              <a:sym typeface="Arial"/>
            </a:endParaRPr>
          </a:p>
        </p:txBody>
      </p:sp>
      <p:sp>
        <p:nvSpPr>
          <p:cNvPr id="678" name="Google Shape;678;p29"/>
          <p:cNvSpPr/>
          <p:nvPr/>
        </p:nvSpPr>
        <p:spPr>
          <a:xfrm>
            <a:off x="2118200" y="5877827"/>
            <a:ext cx="6942345" cy="340519"/>
          </a:xfrm>
          <a:prstGeom prst="roundRect">
            <a:avLst>
              <a:gd fmla="val 16667" name="adj"/>
            </a:avLst>
          </a:prstGeom>
          <a:noFill/>
          <a:ln cap="flat" cmpd="sng" w="9525">
            <a:solidFill>
              <a:srgbClr val="193EB0"/>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Cải thiện hỗ trợ cho cơ sở dữ liệu thời gian</a:t>
            </a:r>
            <a:endParaRPr sz="1400">
              <a:solidFill>
                <a:srgbClr val="193EB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p:nvPr/>
        </p:nvSpPr>
        <p:spPr>
          <a:xfrm>
            <a:off x="450000" y="450000"/>
            <a:ext cx="8785226"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400" u="none" cap="none" strike="noStrike">
                <a:solidFill>
                  <a:srgbClr val="002F8E"/>
                </a:solidFill>
                <a:latin typeface="Arial"/>
                <a:ea typeface="Arial"/>
                <a:cs typeface="Arial"/>
                <a:sym typeface="Arial"/>
              </a:rPr>
              <a:t>Mô tả chương</a:t>
            </a:r>
            <a:endParaRPr b="0" i="0" sz="2400" u="none" cap="none" strike="noStrike">
              <a:solidFill>
                <a:srgbClr val="002F8E"/>
              </a:solidFill>
              <a:latin typeface="Arial"/>
              <a:ea typeface="Arial"/>
              <a:cs typeface="Arial"/>
              <a:sym typeface="Arial"/>
            </a:endParaRPr>
          </a:p>
        </p:txBody>
      </p:sp>
      <p:cxnSp>
        <p:nvCxnSpPr>
          <p:cNvPr id="115" name="Google Shape;115;p3"/>
          <p:cNvCxnSpPr/>
          <p:nvPr/>
        </p:nvCxnSpPr>
        <p:spPr>
          <a:xfrm>
            <a:off x="4497572" y="630000"/>
            <a:ext cx="4954771" cy="0"/>
          </a:xfrm>
          <a:prstGeom prst="straightConnector1">
            <a:avLst/>
          </a:prstGeom>
          <a:noFill/>
          <a:ln cap="flat" cmpd="sng" w="12700">
            <a:solidFill>
              <a:srgbClr val="1428A0"/>
            </a:solidFill>
            <a:prstDash val="solid"/>
            <a:miter lim="800000"/>
            <a:headEnd len="sm" w="sm" type="none"/>
            <a:tailEnd len="sm" w="sm" type="none"/>
          </a:ln>
        </p:spPr>
      </p:cxnSp>
      <p:grpSp>
        <p:nvGrpSpPr>
          <p:cNvPr id="116" name="Google Shape;116;p3"/>
          <p:cNvGrpSpPr/>
          <p:nvPr/>
        </p:nvGrpSpPr>
        <p:grpSpPr>
          <a:xfrm>
            <a:off x="711202" y="4777611"/>
            <a:ext cx="8944862" cy="1575175"/>
            <a:chOff x="711200" y="1842598"/>
            <a:chExt cx="8632825" cy="1575175"/>
          </a:xfrm>
        </p:grpSpPr>
        <p:sp>
          <p:nvSpPr>
            <p:cNvPr id="117" name="Google Shape;117;p3"/>
            <p:cNvSpPr/>
            <p:nvPr/>
          </p:nvSpPr>
          <p:spPr>
            <a:xfrm>
              <a:off x="711200" y="1842598"/>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400" u="none" cap="none" strike="noStrike">
                  <a:solidFill>
                    <a:srgbClr val="262626"/>
                  </a:solidFill>
                  <a:latin typeface="Arial"/>
                  <a:ea typeface="Arial"/>
                  <a:cs typeface="Arial"/>
                  <a:sym typeface="Arial"/>
                </a:rPr>
                <a:t>Nội dung:</a:t>
              </a:r>
              <a:endParaRPr b="0" i="0" sz="1400" u="none" cap="none" strike="noStrike">
                <a:solidFill>
                  <a:srgbClr val="262626"/>
                </a:solidFill>
                <a:latin typeface="Arial"/>
                <a:ea typeface="Arial"/>
                <a:cs typeface="Arial"/>
                <a:sym typeface="Arial"/>
              </a:endParaRPr>
            </a:p>
          </p:txBody>
        </p:sp>
        <p:sp>
          <p:nvSpPr>
            <p:cNvPr id="118" name="Google Shape;118;p3"/>
            <p:cNvSpPr/>
            <p:nvPr/>
          </p:nvSpPr>
          <p:spPr>
            <a:xfrm>
              <a:off x="711200" y="2164371"/>
              <a:ext cx="8632825" cy="1253402"/>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p>
              <a:pPr indent="-342900" lvl="0" marL="342900" marR="0" rtl="0" algn="l">
                <a:spcBef>
                  <a:spcPts val="0"/>
                </a:spcBef>
                <a:spcAft>
                  <a:spcPts val="0"/>
                </a:spcAft>
                <a:buClr>
                  <a:srgbClr val="A5A5A5"/>
                </a:buClr>
                <a:buSzPts val="1300"/>
                <a:buFont typeface="Arial"/>
                <a:buAutoNum type="arabicPeriod"/>
              </a:pPr>
              <a:r>
                <a:rPr b="0" i="0" lang="en-US" sz="1300" u="none" cap="none" strike="noStrike">
                  <a:solidFill>
                    <a:srgbClr val="262626"/>
                  </a:solidFill>
                  <a:latin typeface="Arial"/>
                  <a:ea typeface="Arial"/>
                  <a:cs typeface="Arial"/>
                  <a:sym typeface="Arial"/>
                </a:rPr>
                <a:t>Giới thiệu về SQL</a:t>
              </a:r>
              <a:endParaRPr/>
            </a:p>
            <a:p>
              <a:pPr indent="-342900" lvl="0" marL="342900" marR="0" rtl="0" algn="l">
                <a:spcBef>
                  <a:spcPts val="800"/>
                </a:spcBef>
                <a:spcAft>
                  <a:spcPts val="0"/>
                </a:spcAft>
                <a:buClr>
                  <a:srgbClr val="A5A5A5"/>
                </a:buClr>
                <a:buSzPts val="1300"/>
                <a:buFont typeface="Arial"/>
                <a:buAutoNum type="arabicPeriod"/>
              </a:pPr>
              <a:r>
                <a:rPr b="0" i="0" lang="en-US" sz="1300" u="none" cap="none" strike="noStrike">
                  <a:solidFill>
                    <a:srgbClr val="262626"/>
                  </a:solidFill>
                  <a:latin typeface="Arial"/>
                  <a:ea typeface="Arial"/>
                  <a:cs typeface="Arial"/>
                  <a:sym typeface="Arial"/>
                </a:rPr>
                <a:t>Phân tích cơ bản</a:t>
              </a:r>
              <a:endParaRPr/>
            </a:p>
            <a:p>
              <a:pPr indent="-342900" lvl="0" marL="342900" marR="0" rtl="0" algn="l">
                <a:spcBef>
                  <a:spcPts val="800"/>
                </a:spcBef>
                <a:spcAft>
                  <a:spcPts val="0"/>
                </a:spcAft>
                <a:buClr>
                  <a:srgbClr val="A5A5A5"/>
                </a:buClr>
                <a:buSzPts val="1300"/>
                <a:buFont typeface="Arial"/>
                <a:buAutoNum type="arabicPeriod"/>
              </a:pPr>
              <a:r>
                <a:rPr b="0" i="0" lang="en-US" sz="1300" u="none" cap="none" strike="noStrike">
                  <a:solidFill>
                    <a:srgbClr val="262626"/>
                  </a:solidFill>
                  <a:latin typeface="Arial"/>
                  <a:ea typeface="Arial"/>
                  <a:cs typeface="Arial"/>
                  <a:sym typeface="Arial"/>
                </a:rPr>
                <a:t>Phân tích nâng cao</a:t>
              </a:r>
              <a:endParaRPr/>
            </a:p>
            <a:p>
              <a:pPr indent="-342900" lvl="0" marL="342900" marR="0" rtl="0" algn="l">
                <a:spcBef>
                  <a:spcPts val="800"/>
                </a:spcBef>
                <a:spcAft>
                  <a:spcPts val="0"/>
                </a:spcAft>
                <a:buClr>
                  <a:srgbClr val="A5A5A5"/>
                </a:buClr>
                <a:buSzPts val="1300"/>
                <a:buFont typeface="Arial"/>
                <a:buAutoNum type="arabicPeriod"/>
              </a:pPr>
              <a:r>
                <a:rPr b="0" i="0" lang="en-US" sz="1300" u="none" cap="none" strike="noStrike">
                  <a:solidFill>
                    <a:srgbClr val="262626"/>
                  </a:solidFill>
                  <a:latin typeface="Arial"/>
                  <a:ea typeface="Arial"/>
                  <a:cs typeface="Arial"/>
                  <a:sym typeface="Arial"/>
                </a:rPr>
                <a:t>Kiến trúc phân tích dữ liệu truyền tr</a:t>
              </a:r>
              <a:endParaRPr b="0" i="0" sz="1300" u="none" cap="none" strike="noStrike">
                <a:solidFill>
                  <a:srgbClr val="262626"/>
                </a:solidFill>
                <a:latin typeface="Arial"/>
                <a:ea typeface="Arial"/>
                <a:cs typeface="Arial"/>
                <a:sym typeface="Arial"/>
              </a:endParaRPr>
            </a:p>
          </p:txBody>
        </p:sp>
      </p:grpSp>
      <p:sp>
        <p:nvSpPr>
          <p:cNvPr id="119" name="Google Shape;119;p3"/>
          <p:cNvSpPr/>
          <p:nvPr/>
        </p:nvSpPr>
        <p:spPr>
          <a:xfrm>
            <a:off x="441747" y="4770237"/>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20" name="Google Shape;120;p3"/>
          <p:cNvGrpSpPr/>
          <p:nvPr/>
        </p:nvGrpSpPr>
        <p:grpSpPr>
          <a:xfrm>
            <a:off x="711203" y="1456795"/>
            <a:ext cx="8944862" cy="3214486"/>
            <a:chOff x="711200" y="1842598"/>
            <a:chExt cx="8632825" cy="3331278"/>
          </a:xfrm>
        </p:grpSpPr>
        <p:sp>
          <p:nvSpPr>
            <p:cNvPr id="121" name="Google Shape;121;p3"/>
            <p:cNvSpPr/>
            <p:nvPr/>
          </p:nvSpPr>
          <p:spPr>
            <a:xfrm>
              <a:off x="711200" y="1842598"/>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400">
                  <a:solidFill>
                    <a:srgbClr val="262626"/>
                  </a:solidFill>
                  <a:latin typeface="Arial"/>
                  <a:ea typeface="Arial"/>
                  <a:cs typeface="Arial"/>
                  <a:sym typeface="Arial"/>
                </a:rPr>
                <a:t>Mục tiêu:</a:t>
              </a:r>
              <a:endParaRPr/>
            </a:p>
          </p:txBody>
        </p:sp>
        <p:sp>
          <p:nvSpPr>
            <p:cNvPr id="122" name="Google Shape;122;p3"/>
            <p:cNvSpPr/>
            <p:nvPr/>
          </p:nvSpPr>
          <p:spPr>
            <a:xfrm>
              <a:off x="711200" y="2164371"/>
              <a:ext cx="8632825" cy="3009505"/>
            </a:xfrm>
            <a:prstGeom prst="rect">
              <a:avLst/>
            </a:prstGeom>
            <a:noFill/>
            <a:ln cap="flat" cmpd="sng" w="19050">
              <a:solidFill>
                <a:srgbClr val="F2F2F2"/>
              </a:solidFill>
              <a:prstDash val="solid"/>
              <a:miter lim="800000"/>
              <a:headEnd len="sm" w="sm" type="none"/>
              <a:tailEnd len="sm" w="sm" type="none"/>
            </a:ln>
          </p:spPr>
          <p:txBody>
            <a:bodyPr anchorCtr="0" anchor="t" bIns="144000" lIns="144000" spcFirstLastPara="1" rIns="144000" wrap="square" tIns="144000">
              <a:spAutoFit/>
            </a:bodyPr>
            <a:lstStyle/>
            <a:p>
              <a:pPr indent="-285750" lvl="0" marL="285750" marR="0" rtl="0" algn="l">
                <a:spcBef>
                  <a:spcPts val="0"/>
                </a:spcBef>
                <a:spcAft>
                  <a:spcPts val="0"/>
                </a:spcAft>
                <a:buClr>
                  <a:srgbClr val="A5A5A5"/>
                </a:buClr>
                <a:buSzPts val="1300"/>
                <a:buFont typeface="Noto Sans Symbols"/>
                <a:buChar char="✔"/>
              </a:pPr>
              <a:r>
                <a:rPr lang="en-US" sz="1300">
                  <a:solidFill>
                    <a:srgbClr val="262626"/>
                  </a:solidFill>
                  <a:latin typeface="Arial"/>
                  <a:ea typeface="Arial"/>
                  <a:cs typeface="Arial"/>
                  <a:sym typeface="Arial"/>
                </a:rPr>
                <a:t>Chúng ta sẽ tìm hiểu cách sử dụng các công cụ khác nhau để phân tích dữ liệu trong nền tảng Hadoop.</a:t>
              </a:r>
              <a:endParaRPr/>
            </a:p>
            <a:p>
              <a:pPr indent="-285750" lvl="1" marL="742937" marR="0" rtl="0" algn="l">
                <a:spcBef>
                  <a:spcPts val="800"/>
                </a:spcBef>
                <a:spcAft>
                  <a:spcPts val="0"/>
                </a:spcAft>
                <a:buClr>
                  <a:srgbClr val="A5A5A5"/>
                </a:buClr>
                <a:buSzPts val="1300"/>
                <a:buFont typeface="Arial"/>
                <a:buChar char="•"/>
              </a:pPr>
              <a:r>
                <a:rPr b="0" i="0" lang="en-US" sz="1300" u="none" cap="none" strike="noStrike">
                  <a:solidFill>
                    <a:srgbClr val="262626"/>
                  </a:solidFill>
                  <a:latin typeface="Arial"/>
                  <a:ea typeface="Arial"/>
                  <a:cs typeface="Arial"/>
                  <a:sym typeface="Arial"/>
                </a:rPr>
                <a:t>SQL là ngôn ngữ của truy vấn. Chúng ta sẽ đạt được sự hiểu biết toàn diện về ngôn ngữ này.</a:t>
              </a:r>
              <a:endParaRPr/>
            </a:p>
            <a:p>
              <a:pPr indent="-285750" lvl="1" marL="742937" marR="0" rtl="0" algn="l">
                <a:spcBef>
                  <a:spcPts val="800"/>
                </a:spcBef>
                <a:spcAft>
                  <a:spcPts val="0"/>
                </a:spcAft>
                <a:buClr>
                  <a:srgbClr val="A5A5A5"/>
                </a:buClr>
                <a:buSzPts val="1300"/>
                <a:buFont typeface="Arial"/>
                <a:buChar char="•"/>
              </a:pPr>
              <a:r>
                <a:rPr b="0" i="0" lang="en-US" sz="1300" u="none" cap="none" strike="noStrike">
                  <a:solidFill>
                    <a:srgbClr val="262626"/>
                  </a:solidFill>
                  <a:latin typeface="Arial"/>
                  <a:ea typeface="Arial"/>
                  <a:cs typeface="Arial"/>
                  <a:sym typeface="Arial"/>
                </a:rPr>
                <a:t>Trong phân tích dữ liệu, có nhiều cách khác nhau mà chúng tôi muốn phân tích dữ liệu.</a:t>
              </a:r>
              <a:endParaRPr/>
            </a:p>
            <a:p>
              <a:pPr indent="-285750" lvl="1" marL="742937" marR="0" rtl="0" algn="l">
                <a:spcBef>
                  <a:spcPts val="800"/>
                </a:spcBef>
                <a:spcAft>
                  <a:spcPts val="0"/>
                </a:spcAft>
                <a:buClr>
                  <a:srgbClr val="A5A5A5"/>
                </a:buClr>
                <a:buSzPts val="1300"/>
                <a:buFont typeface="Arial"/>
                <a:buChar char="•"/>
              </a:pPr>
              <a:r>
                <a:rPr b="0" i="0" lang="en-US" sz="1300" u="none" cap="none" strike="noStrike">
                  <a:solidFill>
                    <a:srgbClr val="262626"/>
                  </a:solidFill>
                  <a:latin typeface="Arial"/>
                  <a:ea typeface="Arial"/>
                  <a:cs typeface="Arial"/>
                  <a:sym typeface="Arial"/>
                </a:rPr>
                <a:t>Truyền dữ liệu thời gian thực, dữ liệu lịch sử chế độ hàng loạt và các truy vấn đặc biệt tương tác</a:t>
              </a:r>
              <a:endParaRPr/>
            </a:p>
            <a:p>
              <a:pPr indent="-285750" lvl="1" marL="742937" marR="0" rtl="0" algn="l">
                <a:spcBef>
                  <a:spcPts val="800"/>
                </a:spcBef>
                <a:spcAft>
                  <a:spcPts val="0"/>
                </a:spcAft>
                <a:buClr>
                  <a:srgbClr val="A5A5A5"/>
                </a:buClr>
                <a:buSzPts val="1300"/>
                <a:buFont typeface="Arial"/>
                <a:buChar char="•"/>
              </a:pPr>
              <a:r>
                <a:rPr b="0" i="0" lang="en-US" sz="1300" u="none" cap="none" strike="noStrike">
                  <a:solidFill>
                    <a:srgbClr val="262626"/>
                  </a:solidFill>
                  <a:latin typeface="Arial"/>
                  <a:ea typeface="Arial"/>
                  <a:cs typeface="Arial"/>
                  <a:sym typeface="Arial"/>
                </a:rPr>
                <a:t>Những trường hợp sử dụng này thường yêu cầu các công cụ khác nhau để xử lý chúng. Chúng ta sẽ bắt đầu với chế độ hàng loạt và chế độ tương tác trong chương này.</a:t>
              </a:r>
              <a:endParaRPr b="0" i="0" sz="1300" u="none" cap="none" strike="noStrike">
                <a:solidFill>
                  <a:srgbClr val="262626"/>
                </a:solidFill>
                <a:latin typeface="Arial"/>
                <a:ea typeface="Arial"/>
                <a:cs typeface="Arial"/>
                <a:sym typeface="Arial"/>
              </a:endParaRPr>
            </a:p>
            <a:p>
              <a:pPr indent="-285750" lvl="0" marL="285750" marR="0" rtl="0" algn="l">
                <a:spcBef>
                  <a:spcPts val="800"/>
                </a:spcBef>
                <a:spcAft>
                  <a:spcPts val="0"/>
                </a:spcAft>
                <a:buClr>
                  <a:srgbClr val="A5A5A5"/>
                </a:buClr>
                <a:buSzPts val="1300"/>
                <a:buFont typeface="Noto Sans Symbols"/>
                <a:buChar char="✔"/>
              </a:pPr>
              <a:r>
                <a:rPr lang="en-US" sz="1300">
                  <a:solidFill>
                    <a:srgbClr val="262626"/>
                  </a:solidFill>
                  <a:latin typeface="Arial"/>
                  <a:ea typeface="Arial"/>
                  <a:cs typeface="Arial"/>
                  <a:sym typeface="Arial"/>
                </a:rPr>
                <a:t>Chúng tôi sẽ hiểu rõ hơn về hai kiến trúc chính để xử lý phân tích đồng thời dữ liệu lịch sử và thời gian thực</a:t>
              </a:r>
              <a:endParaRPr sz="1300">
                <a:solidFill>
                  <a:srgbClr val="262626"/>
                </a:solidFill>
                <a:latin typeface="Arial"/>
                <a:ea typeface="Arial"/>
                <a:cs typeface="Arial"/>
                <a:sym typeface="Arial"/>
              </a:endParaRPr>
            </a:p>
            <a:p>
              <a:pPr indent="-285750" lvl="1" marL="742937" marR="0" rtl="0" algn="l">
                <a:spcBef>
                  <a:spcPts val="800"/>
                </a:spcBef>
                <a:spcAft>
                  <a:spcPts val="0"/>
                </a:spcAft>
                <a:buClr>
                  <a:srgbClr val="A5A5A5"/>
                </a:buClr>
                <a:buSzPts val="1300"/>
                <a:buFont typeface="Arial"/>
                <a:buChar char="•"/>
              </a:pPr>
              <a:r>
                <a:rPr b="0" i="0" lang="en-US" sz="1300" u="none" cap="none" strike="noStrike">
                  <a:solidFill>
                    <a:srgbClr val="262626"/>
                  </a:solidFill>
                  <a:latin typeface="Arial"/>
                  <a:ea typeface="Arial"/>
                  <a:cs typeface="Arial"/>
                  <a:sym typeface="Arial"/>
                </a:rPr>
                <a:t>Chúng ta sẽ thấy tại sao việc phân tích dữ liệu lịch sử và thời gian thực cùng nhau lại quan trọng.</a:t>
              </a:r>
              <a:endParaRPr/>
            </a:p>
            <a:p>
              <a:pPr indent="-285750" lvl="1" marL="742937" marR="0" rtl="0" algn="l">
                <a:spcBef>
                  <a:spcPts val="800"/>
                </a:spcBef>
                <a:spcAft>
                  <a:spcPts val="0"/>
                </a:spcAft>
                <a:buClr>
                  <a:srgbClr val="A5A5A5"/>
                </a:buClr>
                <a:buSzPts val="1300"/>
                <a:buFont typeface="Arial"/>
                <a:buChar char="•"/>
              </a:pPr>
              <a:r>
                <a:rPr b="0" i="0" lang="en-US" sz="1300" u="none" cap="none" strike="noStrike">
                  <a:solidFill>
                    <a:srgbClr val="262626"/>
                  </a:solidFill>
                  <a:latin typeface="Arial"/>
                  <a:ea typeface="Arial"/>
                  <a:cs typeface="Arial"/>
                  <a:sym typeface="Arial"/>
                </a:rPr>
                <a:t>Kiến trúc Lambda phát triển và triển khai hai hệ thống riêng biệt để xử lý chúng trong khi Kappa cố gắng khắc phục khó khăn khi phát triển và duy trì hai hệ thống riêng biệt.</a:t>
              </a:r>
              <a:endParaRPr/>
            </a:p>
          </p:txBody>
        </p:sp>
      </p:grpSp>
      <p:sp>
        <p:nvSpPr>
          <p:cNvPr id="123" name="Google Shape;123;p3"/>
          <p:cNvSpPr/>
          <p:nvPr/>
        </p:nvSpPr>
        <p:spPr>
          <a:xfrm>
            <a:off x="441747" y="1447633"/>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30"/>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685" name="Google Shape;685;p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SQL được sử dụng để làm gì?</a:t>
            </a:r>
            <a:endParaRPr/>
          </a:p>
        </p:txBody>
      </p:sp>
      <p:sp>
        <p:nvSpPr>
          <p:cNvPr id="686" name="Google Shape;686;p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687" name="Google Shape;687;p3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Giúp người dùng truy cập dữ liệu trong hệ thống RDBMS</a:t>
            </a:r>
            <a:endParaRPr/>
          </a:p>
          <a:p>
            <a:pPr indent="-177800" lvl="0" marL="177800" rtl="0" algn="l">
              <a:lnSpc>
                <a:spcPct val="128571"/>
              </a:lnSpc>
              <a:spcBef>
                <a:spcPts val="1000"/>
              </a:spcBef>
              <a:spcAft>
                <a:spcPts val="0"/>
              </a:spcAft>
              <a:buClr>
                <a:srgbClr val="262626"/>
              </a:buClr>
              <a:buSzPts val="1400"/>
              <a:buFont typeface="Arial"/>
              <a:buChar char="•"/>
            </a:pPr>
            <a:r>
              <a:rPr lang="en-US"/>
              <a:t>Giúp giải thích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Nó xác định dữ liệu trong cơ sở dữ liệu và thao tác dữ liệu cụ thể.</a:t>
            </a:r>
            <a:endParaRPr/>
          </a:p>
          <a:p>
            <a:pPr indent="-177800" lvl="0" marL="177800" rtl="0" algn="l">
              <a:lnSpc>
                <a:spcPct val="128571"/>
              </a:lnSpc>
              <a:spcBef>
                <a:spcPts val="1000"/>
              </a:spcBef>
              <a:spcAft>
                <a:spcPts val="0"/>
              </a:spcAft>
              <a:buClr>
                <a:srgbClr val="262626"/>
              </a:buClr>
              <a:buSzPts val="1400"/>
              <a:buFont typeface="Arial"/>
              <a:buChar char="•"/>
            </a:pPr>
            <a:r>
              <a:rPr lang="en-US"/>
              <a:t>Tạo và xóa cơ sở dữ liệu và bảng bằng cách sử dụng các lệnh SQL</a:t>
            </a:r>
            <a:endParaRPr/>
          </a:p>
          <a:p>
            <a:pPr indent="-177800" lvl="0" marL="177800" rtl="0" algn="l">
              <a:lnSpc>
                <a:spcPct val="128571"/>
              </a:lnSpc>
              <a:spcBef>
                <a:spcPts val="1000"/>
              </a:spcBef>
              <a:spcAft>
                <a:spcPts val="0"/>
              </a:spcAft>
              <a:buClr>
                <a:srgbClr val="262626"/>
              </a:buClr>
              <a:buSzPts val="1400"/>
              <a:buFont typeface="Arial"/>
              <a:buChar char="•"/>
            </a:pPr>
            <a:r>
              <a:rPr lang="en-US"/>
              <a:t>SQL sử dụng các chức năng trong cơ sở dữ liệu, tạo dạng xem và cung cấp các thủ tục được lưu trữ</a:t>
            </a:r>
            <a:endParaRPr/>
          </a:p>
          <a:p>
            <a:pPr indent="-177800" lvl="0" marL="177800" rtl="0" algn="l">
              <a:lnSpc>
                <a:spcPct val="128571"/>
              </a:lnSpc>
              <a:spcBef>
                <a:spcPts val="1000"/>
              </a:spcBef>
              <a:spcAft>
                <a:spcPts val="0"/>
              </a:spcAft>
              <a:buClr>
                <a:srgbClr val="262626"/>
              </a:buClr>
              <a:buSzPts val="1400"/>
              <a:buFont typeface="Arial"/>
              <a:buChar char="•"/>
            </a:pPr>
            <a:r>
              <a:rPr lang="en-US"/>
              <a:t>Đặt quyền trên bảng, thủ tục và dạng xem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1"/>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694" name="Google Shape;694;p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lệnh SQL</a:t>
            </a:r>
            <a:endParaRPr/>
          </a:p>
        </p:txBody>
      </p:sp>
      <p:sp>
        <p:nvSpPr>
          <p:cNvPr id="695" name="Google Shape;695;p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aphicFrame>
        <p:nvGraphicFramePr>
          <p:cNvPr id="696" name="Google Shape;696;p31"/>
          <p:cNvGraphicFramePr/>
          <p:nvPr/>
        </p:nvGraphicFramePr>
        <p:xfrm>
          <a:off x="554436" y="2233613"/>
          <a:ext cx="3000000" cy="3000000"/>
        </p:xfrm>
        <a:graphic>
          <a:graphicData uri="http://schemas.openxmlformats.org/drawingml/2006/table">
            <a:tbl>
              <a:tblPr bandRow="1" firstRow="1">
                <a:noFill/>
                <a:tableStyleId>{F5026A60-8AA6-43BD-A47F-B19B4713E4A2}</a:tableStyleId>
              </a:tblPr>
              <a:tblGrid>
                <a:gridCol w="2034250"/>
                <a:gridCol w="6762875"/>
              </a:tblGrid>
              <a:tr h="360000">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Lệnh</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lang="en-US" sz="1400" u="none" cap="none" strike="noStrike">
                          <a:solidFill>
                            <a:schemeClr val="dk1"/>
                          </a:solidFill>
                          <a:latin typeface="Arial"/>
                          <a:ea typeface="Arial"/>
                          <a:cs typeface="Arial"/>
                          <a:sym typeface="Arial"/>
                        </a:rPr>
                        <a:t>Mô tả</a:t>
                      </a:r>
                      <a:endParaRPr b="0" sz="1400" u="none" cap="none" strike="noStrike">
                        <a:solidFill>
                          <a:schemeClr val="dk1"/>
                        </a:solidFill>
                        <a:latin typeface="Arial"/>
                        <a:ea typeface="Arial"/>
                        <a:cs typeface="Arial"/>
                        <a:sym typeface="Arial"/>
                      </a:endParaRPr>
                    </a:p>
                  </a:txBody>
                  <a:tcPr marT="45725" marB="45725" marR="91450" marL="9145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512250">
                <a:tc>
                  <a:txBody>
                    <a:bodyPr/>
                    <a:lstStyle/>
                    <a:p>
                      <a:pPr indent="0" lvl="0" marL="0" marR="0" rtl="0" algn="ctr">
                        <a:lnSpc>
                          <a:spcPct val="100000"/>
                        </a:lnSpc>
                        <a:spcBef>
                          <a:spcPts val="0"/>
                        </a:spcBef>
                        <a:spcAft>
                          <a:spcPts val="0"/>
                        </a:spcAft>
                        <a:buNone/>
                      </a:pPr>
                      <a:r>
                        <a:rPr b="0" lang="en-US" sz="1300" u="none" cap="none" strike="noStrike">
                          <a:solidFill>
                            <a:srgbClr val="262626"/>
                          </a:solidFill>
                          <a:latin typeface="Arial"/>
                          <a:ea typeface="Arial"/>
                          <a:cs typeface="Arial"/>
                          <a:sym typeface="Arial"/>
                        </a:rPr>
                        <a:t>CREATE</a:t>
                      </a:r>
                      <a:endParaRPr b="0" sz="1300" u="none" cap="none" strike="noStrike">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US" sz="1300" u="none" cap="none" strike="noStrike">
                          <a:latin typeface="Arial"/>
                          <a:ea typeface="Arial"/>
                          <a:cs typeface="Arial"/>
                          <a:sym typeface="Arial"/>
                        </a:rPr>
                        <a:t>Định nghĩa lược đồ cấu trúc cơ sở dữ liệu</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INSERT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US" sz="1300">
                          <a:latin typeface="Arial"/>
                          <a:ea typeface="Arial"/>
                          <a:cs typeface="Arial"/>
                          <a:sym typeface="Arial"/>
                        </a:rPr>
                        <a:t>Chèn dữ liệu vào hàng của bảng</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UPDATE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US" sz="1300">
                          <a:latin typeface="Arial"/>
                          <a:ea typeface="Arial"/>
                          <a:cs typeface="Arial"/>
                          <a:sym typeface="Arial"/>
                        </a:rPr>
                        <a:t>Cập nhật dữ liệu trong cơ sở dữ liệu</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DELETE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US" sz="1300">
                          <a:latin typeface="Arial"/>
                          <a:ea typeface="Arial"/>
                          <a:cs typeface="Arial"/>
                          <a:sym typeface="Arial"/>
                        </a:rPr>
                        <a:t>Xóa một hoặc nhiều hàng khỏi bảng</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SELECT</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US" sz="1300">
                          <a:latin typeface="Arial"/>
                          <a:ea typeface="Arial"/>
                          <a:cs typeface="Arial"/>
                          <a:sym typeface="Arial"/>
                        </a:rPr>
                        <a:t>Chọn thuộc tính dựa trên điều kiện được mô tả bởi mệnh đề WHERE</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512250">
                <a:tc>
                  <a:txBody>
                    <a:bodyPr/>
                    <a:lstStyle/>
                    <a:p>
                      <a:pPr indent="0" lvl="0" marL="0" marR="0" rtl="0" algn="ctr">
                        <a:lnSpc>
                          <a:spcPct val="100000"/>
                        </a:lnSpc>
                        <a:spcBef>
                          <a:spcPts val="0"/>
                        </a:spcBef>
                        <a:spcAft>
                          <a:spcPts val="0"/>
                        </a:spcAft>
                        <a:buNone/>
                      </a:pPr>
                      <a:r>
                        <a:rPr b="0" lang="en-US" sz="1300">
                          <a:solidFill>
                            <a:srgbClr val="262626"/>
                          </a:solidFill>
                          <a:latin typeface="Arial"/>
                          <a:ea typeface="Arial"/>
                          <a:cs typeface="Arial"/>
                          <a:sym typeface="Arial"/>
                        </a:rPr>
                        <a:t>DROP</a:t>
                      </a:r>
                      <a:endParaRPr b="0" sz="1300">
                        <a:solidFill>
                          <a:srgbClr val="262626"/>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lang="en-US" sz="1300">
                          <a:latin typeface="Arial"/>
                          <a:ea typeface="Arial"/>
                          <a:cs typeface="Arial"/>
                          <a:sym typeface="Arial"/>
                        </a:rPr>
                        <a:t>Xóa bảng và cơ sở dữ liệu</a:t>
                      </a:r>
                      <a:endParaRPr b="0" sz="1300">
                        <a:latin typeface="Arial"/>
                        <a:ea typeface="Arial"/>
                        <a:cs typeface="Arial"/>
                        <a:sym typeface="Arial"/>
                      </a:endParaRPr>
                    </a:p>
                  </a:txBody>
                  <a:tcPr marT="45725" marB="45725" marR="91450" marL="144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32"/>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703" name="Google Shape;703;p3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Quy trình SQL</a:t>
            </a:r>
            <a:endParaRPr/>
          </a:p>
        </p:txBody>
      </p:sp>
      <p:sp>
        <p:nvSpPr>
          <p:cNvPr id="704" name="Google Shape;704;p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05" name="Google Shape;705;p3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thành phần chính của quy trình SQL</a:t>
            </a:r>
            <a:endParaRPr/>
          </a:p>
          <a:p>
            <a:pPr indent="-182563" lvl="1" marL="360363" rtl="0" algn="l">
              <a:lnSpc>
                <a:spcPct val="138461"/>
              </a:lnSpc>
              <a:spcBef>
                <a:spcPts val="200"/>
              </a:spcBef>
              <a:spcAft>
                <a:spcPts val="0"/>
              </a:spcAft>
              <a:buClr>
                <a:srgbClr val="262626"/>
              </a:buClr>
              <a:buSzPts val="1040"/>
              <a:buChar char="•"/>
            </a:pPr>
            <a:r>
              <a:rPr lang="en-US"/>
              <a:t>Công cụ truy vấn SQL</a:t>
            </a:r>
            <a:endParaRPr/>
          </a:p>
          <a:p>
            <a:pPr indent="-182563" lvl="1" marL="360363" rtl="0" algn="l">
              <a:lnSpc>
                <a:spcPct val="138461"/>
              </a:lnSpc>
              <a:spcBef>
                <a:spcPts val="200"/>
              </a:spcBef>
              <a:spcAft>
                <a:spcPts val="0"/>
              </a:spcAft>
              <a:buClr>
                <a:srgbClr val="262626"/>
              </a:buClr>
              <a:buSzPts val="1040"/>
              <a:buChar char="•"/>
            </a:pPr>
            <a:r>
              <a:rPr lang="en-US"/>
              <a:t>Công cụ tối ưu hóa</a:t>
            </a:r>
            <a:endParaRPr/>
          </a:p>
          <a:p>
            <a:pPr indent="-182563" lvl="1" marL="360363" rtl="0" algn="l">
              <a:lnSpc>
                <a:spcPct val="138461"/>
              </a:lnSpc>
              <a:spcBef>
                <a:spcPts val="200"/>
              </a:spcBef>
              <a:spcAft>
                <a:spcPts val="0"/>
              </a:spcAft>
              <a:buClr>
                <a:srgbClr val="262626"/>
              </a:buClr>
              <a:buSzPts val="1040"/>
              <a:buChar char="•"/>
            </a:pPr>
            <a:r>
              <a:rPr lang="en-US"/>
              <a:t>Bộ điều phối truy vấn</a:t>
            </a:r>
            <a:endParaRPr/>
          </a:p>
          <a:p>
            <a:pPr indent="-182563" lvl="1" marL="360363" rtl="0" algn="l">
              <a:lnSpc>
                <a:spcPct val="138461"/>
              </a:lnSpc>
              <a:spcBef>
                <a:spcPts val="200"/>
              </a:spcBef>
              <a:spcAft>
                <a:spcPts val="0"/>
              </a:spcAft>
              <a:buClr>
                <a:srgbClr val="262626"/>
              </a:buClr>
              <a:buSzPts val="1040"/>
              <a:buChar char="•"/>
            </a:pPr>
            <a:r>
              <a:rPr lang="en-US"/>
              <a:t>Công cụ truy vấn cổ điển</a:t>
            </a:r>
            <a:endParaRPr/>
          </a:p>
        </p:txBody>
      </p:sp>
      <p:grpSp>
        <p:nvGrpSpPr>
          <p:cNvPr id="706" name="Google Shape;706;p32"/>
          <p:cNvGrpSpPr/>
          <p:nvPr/>
        </p:nvGrpSpPr>
        <p:grpSpPr>
          <a:xfrm>
            <a:off x="1185478" y="3893271"/>
            <a:ext cx="7081192" cy="1890922"/>
            <a:chOff x="2297154" y="2311953"/>
            <a:chExt cx="7081192" cy="1890922"/>
          </a:xfrm>
        </p:grpSpPr>
        <p:sp>
          <p:nvSpPr>
            <p:cNvPr id="707" name="Google Shape;707;p32"/>
            <p:cNvSpPr/>
            <p:nvPr/>
          </p:nvSpPr>
          <p:spPr>
            <a:xfrm>
              <a:off x="2297154" y="2515409"/>
              <a:ext cx="1581335" cy="484024"/>
            </a:xfrm>
            <a:prstGeom prst="roundRect">
              <a:avLst>
                <a:gd fmla="val 20392" name="adj"/>
              </a:avLst>
            </a:prstGeom>
            <a:solidFill>
              <a:srgbClr val="E9F2FC"/>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Truy vấn SQL</a:t>
              </a:r>
              <a:endParaRPr sz="1400">
                <a:solidFill>
                  <a:srgbClr val="193EB0"/>
                </a:solidFill>
                <a:latin typeface="Arial"/>
                <a:ea typeface="Arial"/>
                <a:cs typeface="Arial"/>
                <a:sym typeface="Arial"/>
              </a:endParaRPr>
            </a:p>
          </p:txBody>
        </p:sp>
        <p:sp>
          <p:nvSpPr>
            <p:cNvPr id="708" name="Google Shape;708;p32"/>
            <p:cNvSpPr/>
            <p:nvPr/>
          </p:nvSpPr>
          <p:spPr>
            <a:xfrm>
              <a:off x="4134529" y="2515409"/>
              <a:ext cx="1581335" cy="484024"/>
            </a:xfrm>
            <a:prstGeom prst="roundRect">
              <a:avLst>
                <a:gd fmla="val 20392" name="adj"/>
              </a:avLst>
            </a:prstGeom>
            <a:solidFill>
              <a:srgbClr val="E9F2FC"/>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Bộ xử lý ngôn ngữ truy vấn</a:t>
              </a:r>
              <a:endParaRPr sz="1400">
                <a:solidFill>
                  <a:srgbClr val="193EB0"/>
                </a:solidFill>
                <a:latin typeface="Arial"/>
                <a:ea typeface="Arial"/>
                <a:cs typeface="Arial"/>
                <a:sym typeface="Arial"/>
              </a:endParaRPr>
            </a:p>
          </p:txBody>
        </p:sp>
        <p:sp>
          <p:nvSpPr>
            <p:cNvPr id="709" name="Google Shape;709;p32"/>
            <p:cNvSpPr/>
            <p:nvPr/>
          </p:nvSpPr>
          <p:spPr>
            <a:xfrm>
              <a:off x="5907995" y="2515409"/>
              <a:ext cx="1581335" cy="484024"/>
            </a:xfrm>
            <a:prstGeom prst="roundRect">
              <a:avLst>
                <a:gd fmla="val 20392" name="adj"/>
              </a:avLst>
            </a:prstGeom>
            <a:solidFill>
              <a:srgbClr val="E9F2FC"/>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Công cụ DBMS</a:t>
              </a:r>
              <a:endParaRPr sz="1400">
                <a:solidFill>
                  <a:srgbClr val="193EB0"/>
                </a:solidFill>
                <a:latin typeface="Arial"/>
                <a:ea typeface="Arial"/>
                <a:cs typeface="Arial"/>
                <a:sym typeface="Arial"/>
              </a:endParaRPr>
            </a:p>
          </p:txBody>
        </p:sp>
        <p:sp>
          <p:nvSpPr>
            <p:cNvPr id="710" name="Google Shape;710;p32"/>
            <p:cNvSpPr/>
            <p:nvPr/>
          </p:nvSpPr>
          <p:spPr>
            <a:xfrm>
              <a:off x="3150541" y="3449017"/>
              <a:ext cx="2162432" cy="748187"/>
            </a:xfrm>
            <a:prstGeom prst="roundRect">
              <a:avLst>
                <a:gd fmla="val 20392" name="adj"/>
              </a:avLst>
            </a:prstGeom>
            <a:solidFill>
              <a:srgbClr val="66A1FE"/>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Trình phân tích cú pháp +</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 Trình tối ưu hóa</a:t>
              </a:r>
              <a:endParaRPr sz="1400">
                <a:solidFill>
                  <a:schemeClr val="lt1"/>
                </a:solidFill>
                <a:latin typeface="Arial"/>
                <a:ea typeface="Arial"/>
                <a:cs typeface="Arial"/>
                <a:sym typeface="Arial"/>
              </a:endParaRPr>
            </a:p>
          </p:txBody>
        </p:sp>
        <p:sp>
          <p:nvSpPr>
            <p:cNvPr id="711" name="Google Shape;711;p32"/>
            <p:cNvSpPr/>
            <p:nvPr/>
          </p:nvSpPr>
          <p:spPr>
            <a:xfrm>
              <a:off x="5669995" y="3449017"/>
              <a:ext cx="2035094" cy="753858"/>
            </a:xfrm>
            <a:prstGeom prst="roundRect">
              <a:avLst>
                <a:gd fmla="val 20392" name="adj"/>
              </a:avLst>
            </a:prstGeom>
            <a:solidFill>
              <a:srgbClr val="66A1FE"/>
            </a:solidFill>
            <a:ln cap="flat" cmpd="sng" w="28575">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Quản lý tập tin</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a:t>
              </a:r>
              <a:endParaRPr/>
            </a:p>
            <a:p>
              <a:pPr indent="0" lvl="0" marL="0" marR="0" rtl="0" algn="ctr">
                <a:spcBef>
                  <a:spcPts val="0"/>
                </a:spcBef>
                <a:spcAft>
                  <a:spcPts val="0"/>
                </a:spcAft>
                <a:buNone/>
              </a:pPr>
              <a:r>
                <a:rPr lang="en-US" sz="1400">
                  <a:solidFill>
                    <a:schemeClr val="lt1"/>
                  </a:solidFill>
                  <a:latin typeface="Arial"/>
                  <a:ea typeface="Arial"/>
                  <a:cs typeface="Arial"/>
                  <a:sym typeface="Arial"/>
                </a:rPr>
                <a:t>Quản lý giao dịch</a:t>
              </a:r>
              <a:endParaRPr sz="1400">
                <a:solidFill>
                  <a:schemeClr val="lt1"/>
                </a:solidFill>
                <a:latin typeface="Arial"/>
                <a:ea typeface="Arial"/>
                <a:cs typeface="Arial"/>
                <a:sym typeface="Arial"/>
              </a:endParaRPr>
            </a:p>
          </p:txBody>
        </p:sp>
        <p:sp>
          <p:nvSpPr>
            <p:cNvPr id="712" name="Google Shape;712;p32"/>
            <p:cNvSpPr/>
            <p:nvPr/>
          </p:nvSpPr>
          <p:spPr>
            <a:xfrm>
              <a:off x="7716210" y="2311953"/>
              <a:ext cx="1662136" cy="873865"/>
            </a:xfrm>
            <a:prstGeom prst="can">
              <a:avLst>
                <a:gd fmla="val 25000" name="adj"/>
              </a:avLst>
            </a:prstGeom>
            <a:solidFill>
              <a:srgbClr val="ABCBFF"/>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Cơ sở dữ liệu vật lý</a:t>
              </a:r>
              <a:endParaRPr sz="1400">
                <a:solidFill>
                  <a:srgbClr val="193EB0"/>
                </a:solidFill>
                <a:latin typeface="Arial"/>
                <a:ea typeface="Arial"/>
                <a:cs typeface="Arial"/>
                <a:sym typeface="Arial"/>
              </a:endParaRPr>
            </a:p>
          </p:txBody>
        </p:sp>
        <p:cxnSp>
          <p:nvCxnSpPr>
            <p:cNvPr id="713" name="Google Shape;713;p32"/>
            <p:cNvCxnSpPr>
              <a:stCxn id="707" idx="3"/>
              <a:endCxn id="708" idx="1"/>
            </p:cNvCxnSpPr>
            <p:nvPr/>
          </p:nvCxnSpPr>
          <p:spPr>
            <a:xfrm>
              <a:off x="3878489" y="2757421"/>
              <a:ext cx="255900"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14" name="Google Shape;714;p32"/>
            <p:cNvCxnSpPr>
              <a:stCxn id="708" idx="3"/>
              <a:endCxn id="709" idx="1"/>
            </p:cNvCxnSpPr>
            <p:nvPr/>
          </p:nvCxnSpPr>
          <p:spPr>
            <a:xfrm>
              <a:off x="5715864" y="2757421"/>
              <a:ext cx="192000" cy="0"/>
            </a:xfrm>
            <a:prstGeom prst="straightConnector1">
              <a:avLst/>
            </a:prstGeom>
            <a:noFill/>
            <a:ln cap="flat" cmpd="sng" w="28575">
              <a:solidFill>
                <a:srgbClr val="193EB0"/>
              </a:solidFill>
              <a:prstDash val="solid"/>
              <a:miter lim="800000"/>
              <a:headEnd len="sm" w="sm" type="none"/>
              <a:tailEnd len="med" w="med" type="triangle"/>
            </a:ln>
          </p:spPr>
        </p:cxnSp>
        <p:cxnSp>
          <p:nvCxnSpPr>
            <p:cNvPr id="715" name="Google Shape;715;p32"/>
            <p:cNvCxnSpPr>
              <a:stCxn id="709" idx="3"/>
              <a:endCxn id="712" idx="2"/>
            </p:cNvCxnSpPr>
            <p:nvPr/>
          </p:nvCxnSpPr>
          <p:spPr>
            <a:xfrm flipH="1" rot="10800000">
              <a:off x="7489330" y="2749021"/>
              <a:ext cx="226800" cy="8400"/>
            </a:xfrm>
            <a:prstGeom prst="straightConnector1">
              <a:avLst/>
            </a:prstGeom>
            <a:noFill/>
            <a:ln cap="flat" cmpd="sng" w="28575">
              <a:solidFill>
                <a:srgbClr val="193EB0"/>
              </a:solidFill>
              <a:prstDash val="solid"/>
              <a:miter lim="800000"/>
              <a:headEnd len="sm" w="sm" type="none"/>
              <a:tailEnd len="med" w="med" type="triangle"/>
            </a:ln>
          </p:spPr>
        </p:cxnSp>
        <p:cxnSp>
          <p:nvCxnSpPr>
            <p:cNvPr id="716" name="Google Shape;716;p32"/>
            <p:cNvCxnSpPr>
              <a:stCxn id="710" idx="0"/>
              <a:endCxn id="708" idx="2"/>
            </p:cNvCxnSpPr>
            <p:nvPr/>
          </p:nvCxnSpPr>
          <p:spPr>
            <a:xfrm flipH="1" rot="10800000">
              <a:off x="4231757" y="2999317"/>
              <a:ext cx="693300" cy="449700"/>
            </a:xfrm>
            <a:prstGeom prst="straightConnector1">
              <a:avLst/>
            </a:prstGeom>
            <a:noFill/>
            <a:ln cap="flat" cmpd="sng" w="28575">
              <a:solidFill>
                <a:srgbClr val="193EB0"/>
              </a:solidFill>
              <a:prstDash val="solid"/>
              <a:miter lim="800000"/>
              <a:headEnd len="sm" w="sm" type="none"/>
              <a:tailEnd len="med" w="med" type="triangle"/>
            </a:ln>
          </p:spPr>
        </p:cxnSp>
        <p:cxnSp>
          <p:nvCxnSpPr>
            <p:cNvPr id="717" name="Google Shape;717;p32"/>
            <p:cNvCxnSpPr>
              <a:stCxn id="711" idx="0"/>
              <a:endCxn id="709" idx="2"/>
            </p:cNvCxnSpPr>
            <p:nvPr/>
          </p:nvCxnSpPr>
          <p:spPr>
            <a:xfrm flipH="1" rot="10800000">
              <a:off x="6687542" y="2999317"/>
              <a:ext cx="11100" cy="449700"/>
            </a:xfrm>
            <a:prstGeom prst="straightConnector1">
              <a:avLst/>
            </a:prstGeom>
            <a:noFill/>
            <a:ln cap="flat" cmpd="sng" w="28575">
              <a:solidFill>
                <a:srgbClr val="193EB0"/>
              </a:solidFill>
              <a:prstDash val="solid"/>
              <a:miter lim="800000"/>
              <a:headEnd len="sm" w="sm" type="none"/>
              <a:tailEnd len="med" w="med" type="triangl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3"/>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724" name="Google Shape;724;p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phần tử ngôn ngữ SQL</a:t>
            </a:r>
            <a:endParaRPr/>
          </a:p>
        </p:txBody>
      </p:sp>
      <p:sp>
        <p:nvSpPr>
          <p:cNvPr id="725" name="Google Shape;725;p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726" name="Google Shape;726;p33"/>
          <p:cNvGrpSpPr/>
          <p:nvPr/>
        </p:nvGrpSpPr>
        <p:grpSpPr>
          <a:xfrm>
            <a:off x="2146914" y="2446638"/>
            <a:ext cx="5721178" cy="3302709"/>
            <a:chOff x="2636837" y="2779218"/>
            <a:chExt cx="4840426" cy="2874241"/>
          </a:xfrm>
        </p:grpSpPr>
        <p:sp>
          <p:nvSpPr>
            <p:cNvPr id="727" name="Google Shape;727;p33"/>
            <p:cNvSpPr/>
            <p:nvPr/>
          </p:nvSpPr>
          <p:spPr>
            <a:xfrm>
              <a:off x="2636837" y="2779218"/>
              <a:ext cx="4840426" cy="2874241"/>
            </a:xfrm>
            <a:prstGeom prst="roundRect">
              <a:avLst>
                <a:gd fmla="val 3860" name="adj"/>
              </a:avLst>
            </a:prstGeom>
            <a:solidFill>
              <a:srgbClr val="E9F2FC"/>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Gulim"/>
                <a:ea typeface="Gulim"/>
                <a:cs typeface="Gulim"/>
                <a:sym typeface="Gulim"/>
              </a:endParaRPr>
            </a:p>
          </p:txBody>
        </p:sp>
        <p:sp>
          <p:nvSpPr>
            <p:cNvPr id="728" name="Google Shape;728;p33"/>
            <p:cNvSpPr/>
            <p:nvPr/>
          </p:nvSpPr>
          <p:spPr>
            <a:xfrm>
              <a:off x="3014766" y="3051459"/>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Từ khóa</a:t>
              </a:r>
              <a:endParaRPr sz="1200">
                <a:solidFill>
                  <a:srgbClr val="193EB0"/>
                </a:solidFill>
                <a:latin typeface="Arial"/>
                <a:ea typeface="Arial"/>
                <a:cs typeface="Arial"/>
                <a:sym typeface="Arial"/>
              </a:endParaRPr>
            </a:p>
          </p:txBody>
        </p:sp>
        <p:sp>
          <p:nvSpPr>
            <p:cNvPr id="729" name="Google Shape;729;p33"/>
            <p:cNvSpPr/>
            <p:nvPr/>
          </p:nvSpPr>
          <p:spPr>
            <a:xfrm>
              <a:off x="4463342" y="3051459"/>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Định danh</a:t>
              </a:r>
              <a:endParaRPr sz="1200">
                <a:solidFill>
                  <a:srgbClr val="193EB0"/>
                </a:solidFill>
                <a:latin typeface="Arial"/>
                <a:ea typeface="Arial"/>
                <a:cs typeface="Arial"/>
                <a:sym typeface="Arial"/>
              </a:endParaRPr>
            </a:p>
          </p:txBody>
        </p:sp>
        <p:sp>
          <p:nvSpPr>
            <p:cNvPr id="730" name="Google Shape;730;p33"/>
            <p:cNvSpPr/>
            <p:nvPr/>
          </p:nvSpPr>
          <p:spPr>
            <a:xfrm>
              <a:off x="5901143" y="3057076"/>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Chuỗi</a:t>
              </a:r>
              <a:endParaRPr sz="1200">
                <a:solidFill>
                  <a:srgbClr val="193EB0"/>
                </a:solidFill>
                <a:latin typeface="Arial"/>
                <a:ea typeface="Arial"/>
                <a:cs typeface="Arial"/>
                <a:sym typeface="Arial"/>
              </a:endParaRPr>
            </a:p>
          </p:txBody>
        </p:sp>
        <p:sp>
          <p:nvSpPr>
            <p:cNvPr id="731" name="Google Shape;731;p33"/>
            <p:cNvSpPr/>
            <p:nvPr/>
          </p:nvSpPr>
          <p:spPr>
            <a:xfrm>
              <a:off x="3014766" y="3905556"/>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Biểu thức</a:t>
              </a:r>
              <a:endParaRPr sz="1200">
                <a:solidFill>
                  <a:srgbClr val="193EB0"/>
                </a:solidFill>
                <a:latin typeface="Arial"/>
                <a:ea typeface="Arial"/>
                <a:cs typeface="Arial"/>
                <a:sym typeface="Arial"/>
              </a:endParaRPr>
            </a:p>
          </p:txBody>
        </p:sp>
        <p:sp>
          <p:nvSpPr>
            <p:cNvPr id="732" name="Google Shape;732;p33"/>
            <p:cNvSpPr/>
            <p:nvPr/>
          </p:nvSpPr>
          <p:spPr>
            <a:xfrm>
              <a:off x="3014766" y="4759653"/>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Biến</a:t>
              </a:r>
              <a:endParaRPr sz="1200">
                <a:solidFill>
                  <a:srgbClr val="193EB0"/>
                </a:solidFill>
                <a:latin typeface="Arial"/>
                <a:ea typeface="Arial"/>
                <a:cs typeface="Arial"/>
                <a:sym typeface="Arial"/>
              </a:endParaRPr>
            </a:p>
          </p:txBody>
        </p:sp>
        <p:sp>
          <p:nvSpPr>
            <p:cNvPr id="733" name="Google Shape;733;p33"/>
            <p:cNvSpPr/>
            <p:nvPr/>
          </p:nvSpPr>
          <p:spPr>
            <a:xfrm>
              <a:off x="4463342" y="3905556"/>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Điều kiện tìm kiếm</a:t>
              </a:r>
              <a:endParaRPr sz="1200">
                <a:solidFill>
                  <a:srgbClr val="193EB0"/>
                </a:solidFill>
                <a:latin typeface="Arial"/>
                <a:ea typeface="Arial"/>
                <a:cs typeface="Arial"/>
                <a:sym typeface="Arial"/>
              </a:endParaRPr>
            </a:p>
          </p:txBody>
        </p:sp>
        <p:sp>
          <p:nvSpPr>
            <p:cNvPr id="734" name="Google Shape;734;p33"/>
            <p:cNvSpPr/>
            <p:nvPr/>
          </p:nvSpPr>
          <p:spPr>
            <a:xfrm>
              <a:off x="5901143" y="3905556"/>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Giá trị đặc biệt</a:t>
              </a:r>
              <a:endParaRPr sz="1200">
                <a:solidFill>
                  <a:srgbClr val="193EB0"/>
                </a:solidFill>
                <a:latin typeface="Arial"/>
                <a:ea typeface="Arial"/>
                <a:cs typeface="Arial"/>
                <a:sym typeface="Arial"/>
              </a:endParaRPr>
            </a:p>
          </p:txBody>
        </p:sp>
        <p:sp>
          <p:nvSpPr>
            <p:cNvPr id="735" name="Google Shape;735;p33"/>
            <p:cNvSpPr/>
            <p:nvPr/>
          </p:nvSpPr>
          <p:spPr>
            <a:xfrm>
              <a:off x="4463342" y="4759653"/>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Chú thích</a:t>
              </a:r>
              <a:endParaRPr sz="1200">
                <a:solidFill>
                  <a:srgbClr val="193EB0"/>
                </a:solidFill>
                <a:latin typeface="Arial"/>
                <a:ea typeface="Arial"/>
                <a:cs typeface="Arial"/>
                <a:sym typeface="Arial"/>
              </a:endParaRPr>
            </a:p>
          </p:txBody>
        </p:sp>
        <p:sp>
          <p:nvSpPr>
            <p:cNvPr id="736" name="Google Shape;736;p33"/>
            <p:cNvSpPr/>
            <p:nvPr/>
          </p:nvSpPr>
          <p:spPr>
            <a:xfrm>
              <a:off x="5901143" y="4759653"/>
              <a:ext cx="1187416" cy="598498"/>
            </a:xfrm>
            <a:prstGeom prst="roundRect">
              <a:avLst>
                <a:gd fmla="val 50000" name="adj"/>
              </a:avLst>
            </a:prstGeom>
            <a:solidFill>
              <a:srgbClr val="ABCBFF"/>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93EB0"/>
                  </a:solidFill>
                  <a:latin typeface="Arial"/>
                  <a:ea typeface="Arial"/>
                  <a:cs typeface="Arial"/>
                  <a:sym typeface="Arial"/>
                </a:rPr>
                <a:t>Giá trị NULL</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743" name="Google Shape;743;p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Ngôn ngữ định nghĩa dữ liệu</a:t>
            </a:r>
            <a:endParaRPr/>
          </a:p>
        </p:txBody>
      </p:sp>
      <p:sp>
        <p:nvSpPr>
          <p:cNvPr id="744" name="Google Shape;744;p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45" name="Google Shape;745;p3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Trong ngữ cảnh của SQL, định nghĩa dữ liệu hoặc ngôn ngữ mô tả dữ liệu (DDL) là một cú pháp để tạo và sửa đổi các đối tượng cơ sở dữ liệu như bảng, chỉ mục và người dùng</a:t>
            </a:r>
            <a:endParaRPr/>
          </a:p>
          <a:p>
            <a:pPr indent="-177800" lvl="0" marL="177800" rtl="0" algn="l">
              <a:lnSpc>
                <a:spcPct val="128571"/>
              </a:lnSpc>
              <a:spcBef>
                <a:spcPts val="1000"/>
              </a:spcBef>
              <a:spcAft>
                <a:spcPts val="0"/>
              </a:spcAft>
              <a:buClr>
                <a:srgbClr val="262626"/>
              </a:buClr>
              <a:buSzPts val="1400"/>
              <a:buFont typeface="Arial"/>
              <a:buChar char="•"/>
            </a:pPr>
            <a:r>
              <a:rPr lang="en-US"/>
              <a:t>Các câu lệnh DDL tương tự như ngôn ngữ lập trình máy tính để xác định cấu trúc dữ liệu, đặc biệt là lược đồ cơ sở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Các ví dụ phổ biến về câu lệnh DDL bao gồm </a:t>
            </a:r>
            <a:r>
              <a:rPr b="1" lang="en-US"/>
              <a:t>CREATE</a:t>
            </a:r>
            <a:r>
              <a:rPr lang="en-US"/>
              <a:t>, </a:t>
            </a:r>
            <a:r>
              <a:rPr b="1" lang="en-US"/>
              <a:t>ALTER</a:t>
            </a:r>
            <a:r>
              <a:rPr lang="en-US"/>
              <a:t> và </a:t>
            </a:r>
            <a:r>
              <a:rPr b="1" lang="en-US"/>
              <a:t>DROP</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3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752" name="Google Shape;752;p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Cách tạo/xóa Cơ sở dữ liệu</a:t>
            </a:r>
            <a:endParaRPr/>
          </a:p>
        </p:txBody>
      </p:sp>
      <p:sp>
        <p:nvSpPr>
          <p:cNvPr id="753" name="Google Shape;753;p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54" name="Google Shape;754;p3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Bằng cách thực hiện một truy vấn SQL đơn giản trong PostgreSQL</a:t>
            </a:r>
            <a:endParaRPr/>
          </a:p>
          <a:p>
            <a:pPr indent="-182563" lvl="1" marL="360363" rtl="0" algn="l">
              <a:lnSpc>
                <a:spcPct val="138461"/>
              </a:lnSpc>
              <a:spcBef>
                <a:spcPts val="200"/>
              </a:spcBef>
              <a:spcAft>
                <a:spcPts val="0"/>
              </a:spcAft>
              <a:buClr>
                <a:srgbClr val="262626"/>
              </a:buClr>
              <a:buSzPts val="1040"/>
              <a:buChar char="•"/>
            </a:pPr>
            <a:r>
              <a:rPr lang="en-US"/>
              <a:t>Sử dụng ứng dụng pgAdmin4 cho các lệnh</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latin typeface="Arial"/>
                <a:ea typeface="Arial"/>
                <a:cs typeface="Arial"/>
                <a:sym typeface="Arial"/>
              </a:rPr>
              <a:t>Cú pháp CREATE DATABASE</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Use the command CREATE SCHEMA instead of Database for schema</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Cú pháp </a:t>
            </a:r>
            <a:r>
              <a:rPr lang="en-US">
                <a:solidFill>
                  <a:schemeClr val="dk1"/>
                </a:solidFill>
                <a:latin typeface="Arial"/>
                <a:ea typeface="Arial"/>
                <a:cs typeface="Arial"/>
                <a:sym typeface="Arial"/>
              </a:rPr>
              <a:t>DROP DATABASE </a:t>
            </a:r>
            <a:endParaRPr/>
          </a:p>
          <a:p>
            <a:pPr indent="-182563" lvl="1" marL="360363" rtl="0" algn="l">
              <a:lnSpc>
                <a:spcPct val="138461"/>
              </a:lnSpc>
              <a:spcBef>
                <a:spcPts val="200"/>
              </a:spcBef>
              <a:spcAft>
                <a:spcPts val="0"/>
              </a:spcAft>
              <a:buClr>
                <a:srgbClr val="262626"/>
              </a:buClr>
              <a:buSzPts val="1040"/>
              <a:buChar char="•"/>
            </a:pPr>
            <a:r>
              <a:rPr lang="en-US"/>
              <a:t>Chỉ chủ sở hữu cơ sở dữ liệu hoặc siêu người dùng mới có thể xóa</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200"/>
              </a:spcBef>
              <a:spcAft>
                <a:spcPts val="0"/>
              </a:spcAft>
              <a:buClr>
                <a:srgbClr val="262626"/>
              </a:buClr>
              <a:buSzPts val="1040"/>
              <a:buNone/>
            </a:pPr>
            <a:r>
              <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755" name="Google Shape;755;p35"/>
          <p:cNvSpPr txBox="1"/>
          <p:nvPr/>
        </p:nvSpPr>
        <p:spPr>
          <a:xfrm>
            <a:off x="704457" y="3140968"/>
            <a:ext cx="7812000" cy="47647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CREATE DATABASE IF NOT EXISTS</a:t>
            </a:r>
            <a:r>
              <a:rPr lang="en-US" sz="1400">
                <a:solidFill>
                  <a:schemeClr val="dk1"/>
                </a:solidFill>
                <a:latin typeface="Arial"/>
                <a:ea typeface="Arial"/>
                <a:cs typeface="Arial"/>
                <a:sym typeface="Arial"/>
              </a:rPr>
              <a:t> </a:t>
            </a:r>
            <a:r>
              <a:rPr i="1" lang="en-US" sz="1400">
                <a:solidFill>
                  <a:schemeClr val="dk1"/>
                </a:solidFill>
                <a:latin typeface="Arial"/>
                <a:ea typeface="Arial"/>
                <a:cs typeface="Arial"/>
                <a:sym typeface="Arial"/>
              </a:rPr>
              <a:t>db_name;</a:t>
            </a:r>
            <a:endParaRPr/>
          </a:p>
        </p:txBody>
      </p:sp>
      <p:sp>
        <p:nvSpPr>
          <p:cNvPr id="756" name="Google Shape;756;p35"/>
          <p:cNvSpPr txBox="1"/>
          <p:nvPr/>
        </p:nvSpPr>
        <p:spPr>
          <a:xfrm>
            <a:off x="704457" y="4651739"/>
            <a:ext cx="7812000" cy="47647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DROP DATABASE </a:t>
            </a:r>
            <a:r>
              <a:rPr i="1" lang="en-US" sz="1400">
                <a:solidFill>
                  <a:schemeClr val="dk1"/>
                </a:solidFill>
                <a:latin typeface="Arial"/>
                <a:ea typeface="Arial"/>
                <a:cs typeface="Arial"/>
                <a:sym typeface="Arial"/>
              </a:rPr>
              <a:t>db_name;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763" name="Google Shape;763;p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Cách tạo Bảng (1/2)</a:t>
            </a:r>
            <a:endParaRPr/>
          </a:p>
        </p:txBody>
      </p:sp>
      <p:sp>
        <p:nvSpPr>
          <p:cNvPr id="764" name="Google Shape;764;p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65" name="Google Shape;765;p3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Cú pháp </a:t>
            </a:r>
            <a:r>
              <a:rPr lang="en-US">
                <a:latin typeface="Arial"/>
                <a:ea typeface="Arial"/>
                <a:cs typeface="Arial"/>
                <a:sym typeface="Arial"/>
              </a:rPr>
              <a:t>CREATE TABLE</a:t>
            </a:r>
            <a:br>
              <a:rPr lang="en-US"/>
            </a:b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Ví dụ</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200"/>
              </a:spcBef>
              <a:spcAft>
                <a:spcPts val="0"/>
              </a:spcAft>
              <a:buClr>
                <a:srgbClr val="262626"/>
              </a:buClr>
              <a:buSzPts val="1040"/>
              <a:buNone/>
            </a:pPr>
            <a:r>
              <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766" name="Google Shape;766;p36"/>
          <p:cNvSpPr txBox="1"/>
          <p:nvPr/>
        </p:nvSpPr>
        <p:spPr>
          <a:xfrm>
            <a:off x="711199" y="3449195"/>
            <a:ext cx="7812000" cy="191073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CREATE TABLE IF NOT EXISTS </a:t>
            </a:r>
            <a:r>
              <a:rPr lang="en-US" sz="1400">
                <a:solidFill>
                  <a:schemeClr val="dk1"/>
                </a:solidFill>
                <a:latin typeface="Arial"/>
                <a:ea typeface="Arial"/>
                <a:cs typeface="Arial"/>
                <a:sym typeface="Arial"/>
              </a:rPr>
              <a:t>accounts (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user_id serial </a:t>
            </a:r>
            <a:r>
              <a:rPr lang="en-US" sz="1400">
                <a:solidFill>
                  <a:srgbClr val="193EB0"/>
                </a:solidFill>
                <a:latin typeface="Arial"/>
                <a:ea typeface="Arial"/>
                <a:cs typeface="Arial"/>
                <a:sym typeface="Arial"/>
              </a:rPr>
              <a:t>PRIMARY KEY</a:t>
            </a:r>
            <a:r>
              <a:rPr lang="en-US" sz="14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username </a:t>
            </a:r>
            <a:r>
              <a:rPr lang="en-US" sz="1400">
                <a:solidFill>
                  <a:srgbClr val="193EB0"/>
                </a:solidFill>
                <a:latin typeface="Arial"/>
                <a:ea typeface="Arial"/>
                <a:cs typeface="Arial"/>
                <a:sym typeface="Arial"/>
              </a:rPr>
              <a:t>VARCHAR (30) UNIQUE NOT NULL</a:t>
            </a:r>
            <a:r>
              <a:rPr lang="en-US" sz="14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password </a:t>
            </a:r>
            <a:r>
              <a:rPr lang="en-US" sz="1400">
                <a:solidFill>
                  <a:srgbClr val="193EB0"/>
                </a:solidFill>
                <a:latin typeface="Arial"/>
                <a:ea typeface="Arial"/>
                <a:cs typeface="Arial"/>
                <a:sym typeface="Arial"/>
              </a:rPr>
              <a:t>VARCHAR (20) NOT NULL</a:t>
            </a:r>
            <a:r>
              <a:rPr lang="en-US" sz="14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email </a:t>
            </a:r>
            <a:r>
              <a:rPr lang="en-US" sz="1400">
                <a:solidFill>
                  <a:srgbClr val="193EB0"/>
                </a:solidFill>
                <a:latin typeface="Arial"/>
                <a:ea typeface="Arial"/>
                <a:cs typeface="Arial"/>
                <a:sym typeface="Arial"/>
              </a:rPr>
              <a:t>VARCHAR (50) UNIQUE NOT NULL</a:t>
            </a:r>
            <a:r>
              <a:rPr lang="en-US" sz="1400">
                <a:solidFill>
                  <a:schemeClr val="dk1"/>
                </a:solidFill>
                <a:latin typeface="Arial"/>
                <a:ea typeface="Arial"/>
                <a:cs typeface="Arial"/>
                <a:sym typeface="Arial"/>
              </a:rPr>
              <a:t>,</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last_login	timestamp</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p:txBody>
      </p:sp>
      <p:sp>
        <p:nvSpPr>
          <p:cNvPr id="767" name="Google Shape;767;p36"/>
          <p:cNvSpPr txBox="1"/>
          <p:nvPr/>
        </p:nvSpPr>
        <p:spPr>
          <a:xfrm>
            <a:off x="711199" y="2528888"/>
            <a:ext cx="7812000" cy="37688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CREATE TABLE IF NOT EXISTS </a:t>
            </a:r>
            <a:r>
              <a:rPr lang="en-US" sz="1400">
                <a:solidFill>
                  <a:schemeClr val="dk1"/>
                </a:solidFill>
                <a:latin typeface="Arial"/>
                <a:ea typeface="Arial"/>
                <a:cs typeface="Arial"/>
                <a:sym typeface="Arial"/>
              </a:rPr>
              <a:t>accounts;</a:t>
            </a:r>
            <a:endParaRPr/>
          </a:p>
        </p:txBody>
      </p:sp>
      <p:sp>
        <p:nvSpPr>
          <p:cNvPr id="768" name="Google Shape;768;p36"/>
          <p:cNvSpPr/>
          <p:nvPr/>
        </p:nvSpPr>
        <p:spPr>
          <a:xfrm>
            <a:off x="5943600" y="3568721"/>
            <a:ext cx="2448000" cy="1705159"/>
          </a:xfrm>
          <a:prstGeom prst="roundRect">
            <a:avLst>
              <a:gd fmla="val 16667"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cxnSp>
        <p:nvCxnSpPr>
          <p:cNvPr id="769" name="Google Shape;769;p36"/>
          <p:cNvCxnSpPr/>
          <p:nvPr/>
        </p:nvCxnSpPr>
        <p:spPr>
          <a:xfrm>
            <a:off x="5932967" y="3988323"/>
            <a:ext cx="2448000" cy="0"/>
          </a:xfrm>
          <a:prstGeom prst="straightConnector1">
            <a:avLst/>
          </a:prstGeom>
          <a:noFill/>
          <a:ln cap="flat" cmpd="sng" w="19050">
            <a:solidFill>
              <a:srgbClr val="193EB0"/>
            </a:solidFill>
            <a:prstDash val="solid"/>
            <a:miter lim="800000"/>
            <a:headEnd len="sm" w="sm" type="none"/>
            <a:tailEnd len="sm" w="sm" type="none"/>
          </a:ln>
        </p:spPr>
      </p:cxnSp>
      <p:sp>
        <p:nvSpPr>
          <p:cNvPr id="770" name="Google Shape;770;p36"/>
          <p:cNvSpPr txBox="1"/>
          <p:nvPr/>
        </p:nvSpPr>
        <p:spPr>
          <a:xfrm>
            <a:off x="6513698" y="3633657"/>
            <a:ext cx="130780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93EB0"/>
                </a:solidFill>
                <a:latin typeface="Arial"/>
                <a:ea typeface="Arial"/>
                <a:cs typeface="Arial"/>
                <a:sym typeface="Arial"/>
              </a:rPr>
              <a:t>accounts</a:t>
            </a:r>
            <a:endParaRPr sz="1400">
              <a:solidFill>
                <a:srgbClr val="193EB0"/>
              </a:solidFill>
              <a:latin typeface="Arial"/>
              <a:ea typeface="Arial"/>
              <a:cs typeface="Arial"/>
              <a:sym typeface="Arial"/>
            </a:endParaRPr>
          </a:p>
        </p:txBody>
      </p:sp>
      <p:sp>
        <p:nvSpPr>
          <p:cNvPr id="771" name="Google Shape;771;p36"/>
          <p:cNvSpPr txBox="1"/>
          <p:nvPr/>
        </p:nvSpPr>
        <p:spPr>
          <a:xfrm>
            <a:off x="6258518" y="4035213"/>
            <a:ext cx="2107757" cy="1182568"/>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None/>
            </a:pPr>
            <a:r>
              <a:rPr lang="en-US" sz="1300">
                <a:solidFill>
                  <a:srgbClr val="3F3F3F"/>
                </a:solidFill>
                <a:latin typeface="Arial"/>
                <a:ea typeface="Arial"/>
                <a:cs typeface="Arial"/>
                <a:sym typeface="Arial"/>
              </a:rPr>
              <a:t>user_id: int4</a:t>
            </a:r>
            <a:endParaRPr/>
          </a:p>
          <a:p>
            <a:pPr indent="0" lvl="0" marL="0" marR="0" rtl="0" algn="l">
              <a:lnSpc>
                <a:spcPct val="110000"/>
              </a:lnSpc>
              <a:spcBef>
                <a:spcPts val="0"/>
              </a:spcBef>
              <a:spcAft>
                <a:spcPts val="0"/>
              </a:spcAft>
              <a:buNone/>
            </a:pPr>
            <a:r>
              <a:rPr lang="en-US" sz="1300">
                <a:solidFill>
                  <a:srgbClr val="3F3F3F"/>
                </a:solidFill>
                <a:latin typeface="Arial"/>
                <a:ea typeface="Arial"/>
                <a:cs typeface="Arial"/>
                <a:sym typeface="Arial"/>
              </a:rPr>
              <a:t>username: varchar(30)</a:t>
            </a:r>
            <a:endParaRPr/>
          </a:p>
          <a:p>
            <a:pPr indent="0" lvl="0" marL="0" marR="0" rtl="0" algn="l">
              <a:lnSpc>
                <a:spcPct val="110000"/>
              </a:lnSpc>
              <a:spcBef>
                <a:spcPts val="0"/>
              </a:spcBef>
              <a:spcAft>
                <a:spcPts val="0"/>
              </a:spcAft>
              <a:buNone/>
            </a:pPr>
            <a:r>
              <a:rPr lang="en-US" sz="1300">
                <a:solidFill>
                  <a:srgbClr val="3F3F3F"/>
                </a:solidFill>
                <a:latin typeface="Arial"/>
                <a:ea typeface="Arial"/>
                <a:cs typeface="Arial"/>
                <a:sym typeface="Arial"/>
              </a:rPr>
              <a:t>password: varchar(20)</a:t>
            </a:r>
            <a:endParaRPr/>
          </a:p>
          <a:p>
            <a:pPr indent="0" lvl="0" marL="0" marR="0" rtl="0" algn="l">
              <a:lnSpc>
                <a:spcPct val="110000"/>
              </a:lnSpc>
              <a:spcBef>
                <a:spcPts val="0"/>
              </a:spcBef>
              <a:spcAft>
                <a:spcPts val="0"/>
              </a:spcAft>
              <a:buNone/>
            </a:pPr>
            <a:r>
              <a:rPr lang="en-US" sz="1300">
                <a:solidFill>
                  <a:srgbClr val="3F3F3F"/>
                </a:solidFill>
                <a:latin typeface="Arial"/>
                <a:ea typeface="Arial"/>
                <a:cs typeface="Arial"/>
                <a:sym typeface="Arial"/>
              </a:rPr>
              <a:t>email: varchar(255)</a:t>
            </a:r>
            <a:endParaRPr/>
          </a:p>
          <a:p>
            <a:pPr indent="0" lvl="0" marL="0" marR="0" rtl="0" algn="l">
              <a:lnSpc>
                <a:spcPct val="110000"/>
              </a:lnSpc>
              <a:spcBef>
                <a:spcPts val="0"/>
              </a:spcBef>
              <a:spcAft>
                <a:spcPts val="0"/>
              </a:spcAft>
              <a:buNone/>
            </a:pPr>
            <a:r>
              <a:rPr lang="en-US" sz="1300">
                <a:solidFill>
                  <a:srgbClr val="3F3F3F"/>
                </a:solidFill>
                <a:latin typeface="Arial"/>
                <a:ea typeface="Arial"/>
                <a:cs typeface="Arial"/>
                <a:sym typeface="Arial"/>
              </a:rPr>
              <a:t>last_login: timestamp(6)</a:t>
            </a:r>
            <a:endParaRPr/>
          </a:p>
        </p:txBody>
      </p:sp>
      <p:pic>
        <p:nvPicPr>
          <p:cNvPr id="772" name="Google Shape;772;p36"/>
          <p:cNvPicPr preferRelativeResize="0"/>
          <p:nvPr/>
        </p:nvPicPr>
        <p:blipFill rotWithShape="1">
          <a:blip r:embed="rId3">
            <a:alphaModFix/>
          </a:blip>
          <a:srcRect b="67838" l="6381" r="82772" t="21942"/>
          <a:stretch/>
        </p:blipFill>
        <p:spPr>
          <a:xfrm>
            <a:off x="6018026" y="4092180"/>
            <a:ext cx="297712" cy="2529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779" name="Google Shape;779;p3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Cách tạo Bảng (2/2)</a:t>
            </a:r>
            <a:endParaRPr/>
          </a:p>
        </p:txBody>
      </p:sp>
      <p:sp>
        <p:nvSpPr>
          <p:cNvPr id="780" name="Google Shape;780;p3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81" name="Google Shape;781;p37"/>
          <p:cNvSpPr txBox="1"/>
          <p:nvPr>
            <p:ph idx="4" type="body"/>
          </p:nvPr>
        </p:nvSpPr>
        <p:spPr>
          <a:xfrm>
            <a:off x="535872" y="2226567"/>
            <a:ext cx="8796528" cy="339805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PostgreSQL bao gồm các ràng buộc cột sau:</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NOT NULL </a:t>
            </a:r>
            <a:r>
              <a:rPr lang="en-US"/>
              <a:t>– Đảm bảo rằng các giá trị trong một cột không thể NULL</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UNIQUE</a:t>
            </a:r>
            <a:r>
              <a:rPr lang="en-US"/>
              <a:t> – Đảm bảo các giá trị trong một cột là duy nhất trên các hàng trong cùng một bảng</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PRIMARY KEY </a:t>
            </a:r>
            <a:endParaRPr/>
          </a:p>
          <a:p>
            <a:pPr indent="-216000" lvl="2" marL="576000" rtl="0" algn="l">
              <a:lnSpc>
                <a:spcPct val="100000"/>
              </a:lnSpc>
              <a:spcBef>
                <a:spcPts val="500"/>
              </a:spcBef>
              <a:spcAft>
                <a:spcPts val="0"/>
              </a:spcAft>
              <a:buClr>
                <a:srgbClr val="193EB0"/>
              </a:buClr>
              <a:buSzPts val="1300"/>
              <a:buChar char="•"/>
            </a:pPr>
            <a:r>
              <a:rPr lang="en-US" sz="1300">
                <a:latin typeface="Arial"/>
                <a:ea typeface="Arial"/>
                <a:cs typeface="Arial"/>
                <a:sym typeface="Arial"/>
              </a:rPr>
              <a:t>Cột khóa chính xác định duy nhất các hàng trong bảng</a:t>
            </a:r>
            <a:endParaRPr sz="1300">
              <a:latin typeface="Arial"/>
              <a:ea typeface="Arial"/>
              <a:cs typeface="Arial"/>
              <a:sym typeface="Arial"/>
            </a:endParaRPr>
          </a:p>
          <a:p>
            <a:pPr indent="-216000" lvl="2" marL="576000" rtl="0" algn="l">
              <a:lnSpc>
                <a:spcPct val="100000"/>
              </a:lnSpc>
              <a:spcBef>
                <a:spcPts val="500"/>
              </a:spcBef>
              <a:spcAft>
                <a:spcPts val="0"/>
              </a:spcAft>
              <a:buClr>
                <a:srgbClr val="193EB0"/>
              </a:buClr>
              <a:buSzPts val="1300"/>
              <a:buChar char="•"/>
            </a:pPr>
            <a:r>
              <a:rPr lang="en-US" sz="1300">
                <a:latin typeface="Arial"/>
                <a:ea typeface="Arial"/>
                <a:cs typeface="Arial"/>
                <a:sym typeface="Arial"/>
              </a:rPr>
              <a:t>Một bảng có thể có một và chỉ một khóa chính</a:t>
            </a:r>
            <a:endParaRPr sz="1300">
              <a:latin typeface="Arial"/>
              <a:ea typeface="Arial"/>
              <a:cs typeface="Arial"/>
              <a:sym typeface="Arial"/>
            </a:endParaRPr>
          </a:p>
          <a:p>
            <a:pPr indent="-216000" lvl="2" marL="576000" rtl="0" algn="l">
              <a:lnSpc>
                <a:spcPct val="100000"/>
              </a:lnSpc>
              <a:spcBef>
                <a:spcPts val="500"/>
              </a:spcBef>
              <a:spcAft>
                <a:spcPts val="0"/>
              </a:spcAft>
              <a:buClr>
                <a:srgbClr val="193EB0"/>
              </a:buClr>
              <a:buSzPts val="1300"/>
              <a:buChar char="•"/>
            </a:pPr>
            <a:r>
              <a:rPr lang="en-US" sz="1300">
                <a:latin typeface="Arial"/>
                <a:ea typeface="Arial"/>
                <a:cs typeface="Arial"/>
                <a:sym typeface="Arial"/>
              </a:rPr>
              <a:t>Ràng buộc khóa chính cho phép bạn xác định khóa chính của bảng</a:t>
            </a:r>
            <a:endParaRPr sz="1300">
              <a:latin typeface="Arial"/>
              <a:ea typeface="Arial"/>
              <a:cs typeface="Arial"/>
              <a:sym typeface="Arial"/>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CHECK </a:t>
            </a:r>
            <a:r>
              <a:rPr lang="en-US"/>
              <a:t>– Ràng buộc KIỂM TRA đảm bảo dữ liệu phải thỏa mãn biểu thức Boolean</a:t>
            </a:r>
            <a:endParaRPr/>
          </a:p>
          <a:p>
            <a:pPr indent="-182563" lvl="1" marL="360363" rtl="0" algn="l">
              <a:lnSpc>
                <a:spcPct val="138461"/>
              </a:lnSpc>
              <a:spcBef>
                <a:spcPts val="500"/>
              </a:spcBef>
              <a:spcAft>
                <a:spcPts val="0"/>
              </a:spcAft>
              <a:buClr>
                <a:srgbClr val="262626"/>
              </a:buClr>
              <a:buSzPts val="1040"/>
              <a:buChar char="•"/>
            </a:pPr>
            <a:r>
              <a:rPr lang="en-US">
                <a:latin typeface="Arial"/>
                <a:ea typeface="Arial"/>
                <a:cs typeface="Arial"/>
                <a:sym typeface="Arial"/>
              </a:rPr>
              <a:t>FOREIGN KEY  </a:t>
            </a:r>
            <a:endParaRPr/>
          </a:p>
          <a:p>
            <a:pPr indent="-216000" lvl="2" marL="576000" rtl="0" algn="l">
              <a:lnSpc>
                <a:spcPct val="100000"/>
              </a:lnSpc>
              <a:spcBef>
                <a:spcPts val="500"/>
              </a:spcBef>
              <a:spcAft>
                <a:spcPts val="0"/>
              </a:spcAft>
              <a:buClr>
                <a:srgbClr val="193EB0"/>
              </a:buClr>
              <a:buSzPts val="1300"/>
              <a:buChar char="•"/>
            </a:pPr>
            <a:r>
              <a:rPr lang="en-US" sz="1300">
                <a:latin typeface="Arial"/>
                <a:ea typeface="Arial"/>
                <a:cs typeface="Arial"/>
                <a:sym typeface="Arial"/>
              </a:rPr>
              <a:t>Đảm bảo các giá trị trong một cột hoặc một nhóm cột từ một bảng tồn tại trong một cột hoặc một nhóm cột trong một bảng khác</a:t>
            </a:r>
            <a:endParaRPr sz="1300">
              <a:latin typeface="Arial"/>
              <a:ea typeface="Arial"/>
              <a:cs typeface="Arial"/>
              <a:sym typeface="Arial"/>
            </a:endParaRPr>
          </a:p>
          <a:p>
            <a:pPr indent="-216000" lvl="2" marL="576000" rtl="0" algn="l">
              <a:lnSpc>
                <a:spcPct val="100000"/>
              </a:lnSpc>
              <a:spcBef>
                <a:spcPts val="500"/>
              </a:spcBef>
              <a:spcAft>
                <a:spcPts val="0"/>
              </a:spcAft>
              <a:buClr>
                <a:srgbClr val="193EB0"/>
              </a:buClr>
              <a:buSzPts val="1300"/>
              <a:buChar char="•"/>
            </a:pPr>
            <a:r>
              <a:rPr lang="en-US" sz="1300">
                <a:latin typeface="Arial"/>
                <a:ea typeface="Arial"/>
                <a:cs typeface="Arial"/>
                <a:sym typeface="Arial"/>
              </a:rPr>
              <a:t>Khác với khóa chính, một bảng có thể có nhiều khóa ngoại</a:t>
            </a:r>
            <a:endParaRPr sz="13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788" name="Google Shape;788;p3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Thay đổi cấu trúc bảng</a:t>
            </a:r>
            <a:endParaRPr/>
          </a:p>
        </p:txBody>
      </p:sp>
      <p:sp>
        <p:nvSpPr>
          <p:cNvPr id="789" name="Google Shape;789;p3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790" name="Google Shape;790;p38"/>
          <p:cNvSpPr txBox="1"/>
          <p:nvPr>
            <p:ph idx="4" type="body"/>
          </p:nvPr>
        </p:nvSpPr>
        <p:spPr>
          <a:xfrm>
            <a:off x="535872" y="2226567"/>
            <a:ext cx="8796528" cy="2366697"/>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Thay đổi lược đồ (Thuộc tính của trường) của Bảng</a:t>
            </a:r>
            <a:endParaRPr/>
          </a:p>
          <a:p>
            <a:pPr indent="-182563" lvl="1" marL="360363" rtl="0" algn="l">
              <a:lnSpc>
                <a:spcPct val="138461"/>
              </a:lnSpc>
              <a:spcBef>
                <a:spcPts val="200"/>
              </a:spcBef>
              <a:spcAft>
                <a:spcPts val="0"/>
              </a:spcAft>
              <a:buClr>
                <a:srgbClr val="262626"/>
              </a:buClr>
              <a:buSzPts val="1040"/>
              <a:buChar char="•"/>
            </a:pPr>
            <a:r>
              <a:rPr lang="en-US"/>
              <a:t>Thay đổi cho cột</a:t>
            </a:r>
            <a:endParaRPr/>
          </a:p>
          <a:p>
            <a:pPr indent="0" lvl="1" marL="177800"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Thay đổi cho bảng</a:t>
            </a:r>
            <a:endParaRPr/>
          </a:p>
        </p:txBody>
      </p:sp>
      <p:sp>
        <p:nvSpPr>
          <p:cNvPr id="791" name="Google Shape;791;p38"/>
          <p:cNvSpPr txBox="1"/>
          <p:nvPr/>
        </p:nvSpPr>
        <p:spPr>
          <a:xfrm>
            <a:off x="711199" y="2783902"/>
            <a:ext cx="7812000" cy="37688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test</a:t>
            </a:r>
            <a:r>
              <a:rPr lang="en-US" sz="1400">
                <a:solidFill>
                  <a:srgbClr val="193EB0"/>
                </a:solidFill>
                <a:latin typeface="Arial"/>
                <a:ea typeface="Arial"/>
                <a:cs typeface="Arial"/>
                <a:sym typeface="Arial"/>
              </a:rPr>
              <a:t> ADD COLUMN </a:t>
            </a:r>
            <a:r>
              <a:rPr lang="en-US" sz="1400">
                <a:solidFill>
                  <a:schemeClr val="dk1"/>
                </a:solidFill>
                <a:latin typeface="Arial"/>
                <a:ea typeface="Arial"/>
                <a:cs typeface="Arial"/>
                <a:sym typeface="Arial"/>
              </a:rPr>
              <a:t>abc</a:t>
            </a:r>
            <a:r>
              <a:rPr lang="en-US" sz="1400">
                <a:solidFill>
                  <a:srgbClr val="193EB0"/>
                </a:solidFill>
                <a:latin typeface="Arial"/>
                <a:ea typeface="Arial"/>
                <a:cs typeface="Arial"/>
                <a:sym typeface="Arial"/>
              </a:rPr>
              <a:t> BOOLEAN; </a:t>
            </a:r>
            <a:endParaRPr/>
          </a:p>
        </p:txBody>
      </p:sp>
      <p:sp>
        <p:nvSpPr>
          <p:cNvPr id="792" name="Google Shape;792;p38"/>
          <p:cNvSpPr txBox="1"/>
          <p:nvPr/>
        </p:nvSpPr>
        <p:spPr>
          <a:xfrm>
            <a:off x="711199" y="3257504"/>
            <a:ext cx="7812000" cy="37688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test</a:t>
            </a:r>
            <a:r>
              <a:rPr lang="en-US" sz="1400">
                <a:solidFill>
                  <a:srgbClr val="193EB0"/>
                </a:solidFill>
                <a:latin typeface="Arial"/>
                <a:ea typeface="Arial"/>
                <a:cs typeface="Arial"/>
                <a:sym typeface="Arial"/>
              </a:rPr>
              <a:t> DROP COLUMN </a:t>
            </a:r>
            <a:r>
              <a:rPr lang="en-US" sz="1400">
                <a:solidFill>
                  <a:schemeClr val="dk1"/>
                </a:solidFill>
                <a:latin typeface="Arial"/>
                <a:ea typeface="Arial"/>
                <a:cs typeface="Arial"/>
                <a:sym typeface="Arial"/>
              </a:rPr>
              <a:t>abc;</a:t>
            </a:r>
            <a:endParaRPr sz="1400">
              <a:solidFill>
                <a:srgbClr val="193EB0"/>
              </a:solidFill>
              <a:latin typeface="Arial"/>
              <a:ea typeface="Arial"/>
              <a:cs typeface="Arial"/>
              <a:sym typeface="Arial"/>
            </a:endParaRPr>
          </a:p>
        </p:txBody>
      </p:sp>
      <p:sp>
        <p:nvSpPr>
          <p:cNvPr id="793" name="Google Shape;793;p38"/>
          <p:cNvSpPr txBox="1"/>
          <p:nvPr/>
        </p:nvSpPr>
        <p:spPr>
          <a:xfrm>
            <a:off x="711199" y="3731105"/>
            <a:ext cx="7812000" cy="37688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test</a:t>
            </a:r>
            <a:r>
              <a:rPr lang="en-US" sz="1400">
                <a:solidFill>
                  <a:srgbClr val="193EB0"/>
                </a:solidFill>
                <a:latin typeface="Arial"/>
                <a:ea typeface="Arial"/>
                <a:cs typeface="Arial"/>
                <a:sym typeface="Arial"/>
              </a:rPr>
              <a:t> RENAME COLUMN </a:t>
            </a:r>
            <a:r>
              <a:rPr lang="en-US" sz="1400">
                <a:solidFill>
                  <a:schemeClr val="dk1"/>
                </a:solidFill>
                <a:latin typeface="Arial"/>
                <a:ea typeface="Arial"/>
                <a:cs typeface="Arial"/>
                <a:sym typeface="Arial"/>
              </a:rPr>
              <a:t>abc </a:t>
            </a:r>
            <a:r>
              <a:rPr lang="en-US" sz="1400">
                <a:solidFill>
                  <a:srgbClr val="193EB0"/>
                </a:solidFill>
                <a:latin typeface="Arial"/>
                <a:ea typeface="Arial"/>
                <a:cs typeface="Arial"/>
                <a:sym typeface="Arial"/>
              </a:rPr>
              <a:t>TO</a:t>
            </a:r>
            <a:r>
              <a:rPr lang="en-US" sz="1400">
                <a:solidFill>
                  <a:schemeClr val="dk1"/>
                </a:solidFill>
                <a:latin typeface="Arial"/>
                <a:ea typeface="Arial"/>
                <a:cs typeface="Arial"/>
                <a:sym typeface="Arial"/>
              </a:rPr>
              <a:t> new_abc;</a:t>
            </a:r>
            <a:endParaRPr sz="1400">
              <a:solidFill>
                <a:srgbClr val="193EB0"/>
              </a:solidFill>
              <a:latin typeface="Arial"/>
              <a:ea typeface="Arial"/>
              <a:cs typeface="Arial"/>
              <a:sym typeface="Arial"/>
            </a:endParaRPr>
          </a:p>
        </p:txBody>
      </p:sp>
      <p:sp>
        <p:nvSpPr>
          <p:cNvPr id="794" name="Google Shape;794;p38"/>
          <p:cNvSpPr txBox="1"/>
          <p:nvPr/>
        </p:nvSpPr>
        <p:spPr>
          <a:xfrm>
            <a:off x="711199" y="4587598"/>
            <a:ext cx="7812000" cy="376886"/>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ALTER TABLE </a:t>
            </a:r>
            <a:r>
              <a:rPr lang="en-US" sz="1400">
                <a:solidFill>
                  <a:schemeClr val="dk1"/>
                </a:solidFill>
                <a:latin typeface="Arial"/>
                <a:ea typeface="Arial"/>
                <a:cs typeface="Arial"/>
                <a:sym typeface="Arial"/>
              </a:rPr>
              <a:t>test </a:t>
            </a:r>
            <a:r>
              <a:rPr lang="en-US" sz="1400">
                <a:solidFill>
                  <a:srgbClr val="193EB0"/>
                </a:solidFill>
                <a:latin typeface="Arial"/>
                <a:ea typeface="Arial"/>
                <a:cs typeface="Arial"/>
                <a:sym typeface="Arial"/>
              </a:rPr>
              <a:t>RENAME TO </a:t>
            </a:r>
            <a:r>
              <a:rPr lang="en-US" sz="1400">
                <a:solidFill>
                  <a:schemeClr val="dk1"/>
                </a:solidFill>
                <a:latin typeface="Arial"/>
                <a:ea typeface="Arial"/>
                <a:cs typeface="Arial"/>
                <a:sym typeface="Arial"/>
              </a:rPr>
              <a:t>t_table;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3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801" name="Google Shape;801;p39"/>
          <p:cNvSpPr txBox="1"/>
          <p:nvPr>
            <p:ph idx="2" type="body"/>
          </p:nvPr>
        </p:nvSpPr>
        <p:spPr>
          <a:xfrm>
            <a:off x="535872" y="1355825"/>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CREATE TABLE AS SELECT (CTAS): </a:t>
            </a:r>
            <a:endParaRPr/>
          </a:p>
          <a:p>
            <a:pPr indent="0" lvl="0" marL="0" rtl="0" algn="l">
              <a:lnSpc>
                <a:spcPct val="100000"/>
              </a:lnSpc>
              <a:spcBef>
                <a:spcPts val="0"/>
              </a:spcBef>
              <a:spcAft>
                <a:spcPts val="0"/>
              </a:spcAft>
              <a:buClr>
                <a:srgbClr val="131313"/>
              </a:buClr>
              <a:buSzPts val="3200"/>
              <a:buNone/>
            </a:pPr>
            <a:r>
              <a:rPr lang="en-US"/>
              <a:t>TẠO BẢNG NHƯ CHỌN</a:t>
            </a:r>
            <a:endParaRPr/>
          </a:p>
        </p:txBody>
      </p:sp>
      <p:sp>
        <p:nvSpPr>
          <p:cNvPr id="802" name="Google Shape;802;p3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03" name="Google Shape;803;p3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Cách tạo bảng thông qua kết quả cà ri sử dụng câu lệnh Select</a:t>
            </a:r>
            <a:endParaRPr/>
          </a:p>
          <a:p>
            <a:pPr indent="-182563" lvl="1" marL="360363" rtl="0" algn="l">
              <a:lnSpc>
                <a:spcPct val="138461"/>
              </a:lnSpc>
              <a:spcBef>
                <a:spcPts val="200"/>
              </a:spcBef>
              <a:spcAft>
                <a:spcPts val="0"/>
              </a:spcAft>
              <a:buClr>
                <a:srgbClr val="262626"/>
              </a:buClr>
              <a:buSzPts val="1040"/>
              <a:buChar char="•"/>
            </a:pPr>
            <a:r>
              <a:rPr lang="en-US"/>
              <a:t>Tạo bảng new_table dưới dạng câu lệnh chọn</a:t>
            </a:r>
            <a:endParaRPr/>
          </a:p>
          <a:p>
            <a:pPr indent="-182563" lvl="1" marL="360363" rtl="0" algn="l">
              <a:lnSpc>
                <a:spcPct val="138461"/>
              </a:lnSpc>
              <a:spcBef>
                <a:spcPts val="200"/>
              </a:spcBef>
              <a:spcAft>
                <a:spcPts val="0"/>
              </a:spcAft>
              <a:buClr>
                <a:srgbClr val="262626"/>
              </a:buClr>
              <a:buSzPts val="1040"/>
              <a:buChar char="•"/>
            </a:pPr>
            <a:r>
              <a:rPr lang="en-US"/>
              <a:t>Khi sao chép dữ liệu</a:t>
            </a:r>
            <a:endParaRPr/>
          </a:p>
          <a:p>
            <a:pPr indent="-116523" lvl="1" marL="360363"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rPr lang="en-US"/>
              <a:t>    </a:t>
            </a:r>
            <a:endParaRPr/>
          </a:p>
          <a:p>
            <a:pPr indent="-182563" lvl="1" marL="360363" rtl="0" algn="l">
              <a:lnSpc>
                <a:spcPct val="138461"/>
              </a:lnSpc>
              <a:spcBef>
                <a:spcPts val="200"/>
              </a:spcBef>
              <a:spcAft>
                <a:spcPts val="0"/>
              </a:spcAft>
              <a:buClr>
                <a:srgbClr val="262626"/>
              </a:buClr>
              <a:buSzPts val="1040"/>
              <a:buChar char="•"/>
            </a:pPr>
            <a:r>
              <a:rPr lang="en-US"/>
              <a:t>Không sao chép dữ liệu mà chỉ sao chép cấu trúc bảng</a:t>
            </a:r>
            <a:endParaRPr/>
          </a:p>
        </p:txBody>
      </p:sp>
      <p:sp>
        <p:nvSpPr>
          <p:cNvPr id="804" name="Google Shape;804;p39"/>
          <p:cNvSpPr txBox="1"/>
          <p:nvPr/>
        </p:nvSpPr>
        <p:spPr>
          <a:xfrm>
            <a:off x="711199" y="3048888"/>
            <a:ext cx="7812000" cy="64804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CREATE TABLE </a:t>
            </a:r>
            <a:r>
              <a:rPr lang="en-US" sz="1400">
                <a:solidFill>
                  <a:schemeClr val="dk1"/>
                </a:solidFill>
                <a:latin typeface="Arial"/>
                <a:ea typeface="Arial"/>
                <a:cs typeface="Arial"/>
                <a:sym typeface="Arial"/>
              </a:rPr>
              <a:t>table_name</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AS SELECT </a:t>
            </a:r>
            <a:r>
              <a:rPr lang="en-US" sz="1400">
                <a:solidFill>
                  <a:schemeClr val="dk1"/>
                </a:solidFill>
                <a:latin typeface="Arial"/>
                <a:ea typeface="Arial"/>
                <a:cs typeface="Arial"/>
                <a:sym typeface="Arial"/>
              </a:rPr>
              <a:t>*</a:t>
            </a:r>
            <a:r>
              <a:rPr lang="en-US" sz="1400">
                <a:solidFill>
                  <a:srgbClr val="193EB0"/>
                </a:solidFill>
                <a:latin typeface="Arial"/>
                <a:ea typeface="Arial"/>
                <a:cs typeface="Arial"/>
                <a:sym typeface="Arial"/>
              </a:rPr>
              <a:t> FROM </a:t>
            </a:r>
            <a:r>
              <a:rPr lang="en-US" sz="1400">
                <a:solidFill>
                  <a:schemeClr val="dk1"/>
                </a:solidFill>
                <a:latin typeface="Arial"/>
                <a:ea typeface="Arial"/>
                <a:cs typeface="Arial"/>
                <a:sym typeface="Arial"/>
              </a:rPr>
              <a:t>table_name_to_copy;</a:t>
            </a:r>
            <a:endParaRPr/>
          </a:p>
        </p:txBody>
      </p:sp>
      <p:sp>
        <p:nvSpPr>
          <p:cNvPr id="805" name="Google Shape;805;p39"/>
          <p:cNvSpPr txBox="1"/>
          <p:nvPr/>
        </p:nvSpPr>
        <p:spPr>
          <a:xfrm>
            <a:off x="711199" y="4320792"/>
            <a:ext cx="7812000" cy="90857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CREATE TABLE </a:t>
            </a:r>
            <a:r>
              <a:rPr lang="en-US" sz="1400">
                <a:solidFill>
                  <a:schemeClr val="dk1"/>
                </a:solidFill>
                <a:latin typeface="Arial"/>
                <a:ea typeface="Arial"/>
                <a:cs typeface="Arial"/>
                <a:sym typeface="Arial"/>
              </a:rPr>
              <a:t>table_name</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AS SELECT </a:t>
            </a:r>
            <a:r>
              <a:rPr lang="en-US" sz="1400">
                <a:solidFill>
                  <a:schemeClr val="dk1"/>
                </a:solidFill>
                <a:latin typeface="Arial"/>
                <a:ea typeface="Arial"/>
                <a:cs typeface="Arial"/>
                <a:sym typeface="Arial"/>
              </a:rPr>
              <a:t>*</a:t>
            </a:r>
            <a:r>
              <a:rPr lang="en-US" sz="1400">
                <a:solidFill>
                  <a:srgbClr val="193EB0"/>
                </a:solidFill>
                <a:latin typeface="Arial"/>
                <a:ea typeface="Arial"/>
                <a:cs typeface="Arial"/>
                <a:sym typeface="Arial"/>
              </a:rPr>
              <a:t> FROM </a:t>
            </a:r>
            <a:r>
              <a:rPr lang="en-US" sz="1400">
                <a:solidFill>
                  <a:schemeClr val="dk1"/>
                </a:solidFill>
                <a:latin typeface="Arial"/>
                <a:ea typeface="Arial"/>
                <a:cs typeface="Arial"/>
                <a:sym typeface="Arial"/>
              </a:rPr>
              <a:t>table_name_to_copy</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WHERE</a:t>
            </a:r>
            <a:r>
              <a:rPr lang="en-US" sz="1400">
                <a:solidFill>
                  <a:schemeClr val="dk1"/>
                </a:solidFill>
                <a:latin typeface="Arial"/>
                <a:ea typeface="Arial"/>
                <a:cs typeface="Arial"/>
                <a:sym typeface="Arial"/>
              </a:rPr>
              <a:t> 1=2;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Giới thiệu về</a:t>
            </a:r>
            <a:endParaRPr/>
          </a:p>
          <a:p>
            <a:pPr indent="0" lvl="0" marL="0" rtl="0" algn="l">
              <a:lnSpc>
                <a:spcPct val="100000"/>
              </a:lnSpc>
              <a:spcBef>
                <a:spcPts val="0"/>
              </a:spcBef>
              <a:spcAft>
                <a:spcPts val="0"/>
              </a:spcAft>
              <a:buClr>
                <a:schemeClr val="dk1"/>
              </a:buClr>
              <a:buSzPts val="4400"/>
              <a:buNone/>
            </a:pPr>
            <a:r>
              <a:rPr lang="en-US"/>
              <a:t>SQL</a:t>
            </a:r>
            <a:endParaRPr/>
          </a:p>
        </p:txBody>
      </p:sp>
      <p:sp>
        <p:nvSpPr>
          <p:cNvPr id="130" name="Google Shape;130;p4"/>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4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812" name="Google Shape;812;p4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loại dữ liệu</a:t>
            </a:r>
            <a:endParaRPr/>
          </a:p>
        </p:txBody>
      </p:sp>
      <p:sp>
        <p:nvSpPr>
          <p:cNvPr id="813" name="Google Shape;813;p4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14" name="Google Shape;814;p40"/>
          <p:cNvSpPr txBox="1"/>
          <p:nvPr>
            <p:ph idx="4" type="body"/>
          </p:nvPr>
        </p:nvSpPr>
        <p:spPr>
          <a:xfrm>
            <a:off x="535872" y="2226568"/>
            <a:ext cx="90653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Kiểu dữ liệu cơ sở dữ liệu đề cập đến định dạng lưu trữ dữ liệu có thể chứa một loại hoặc phạm vi giá trị riêng biệt.</a:t>
            </a:r>
            <a:endParaRPr/>
          </a:p>
          <a:p>
            <a:pPr indent="-182563" lvl="1" marL="360363" rtl="0" algn="l">
              <a:lnSpc>
                <a:spcPct val="138461"/>
              </a:lnSpc>
              <a:spcBef>
                <a:spcPts val="200"/>
              </a:spcBef>
              <a:spcAft>
                <a:spcPts val="0"/>
              </a:spcAft>
              <a:buClr>
                <a:srgbClr val="262626"/>
              </a:buClr>
              <a:buSzPts val="1040"/>
              <a:buChar char="•"/>
            </a:pPr>
            <a:r>
              <a:rPr lang="en-US"/>
              <a:t>Khi các chương trình máy tính lưu trữ dữ liệu trong các biến, mỗi biến phải được chỉ định một kiểu dữ liệu riêng biệt.</a:t>
            </a:r>
            <a:endParaRPr/>
          </a:p>
          <a:p>
            <a:pPr indent="-177800" lvl="0" marL="177800" rtl="0" algn="l">
              <a:lnSpc>
                <a:spcPct val="128571"/>
              </a:lnSpc>
              <a:spcBef>
                <a:spcPts val="1000"/>
              </a:spcBef>
              <a:spcAft>
                <a:spcPts val="0"/>
              </a:spcAft>
              <a:buClr>
                <a:srgbClr val="262626"/>
              </a:buClr>
              <a:buSzPts val="1400"/>
              <a:buFont typeface="Arial"/>
              <a:buChar char="•"/>
            </a:pPr>
            <a:r>
              <a:rPr lang="en-US"/>
              <a:t>Một số kiểu dữ liệu phổ biến như sau: số nguyên, ký tự, chuỗi, số dấu phẩy động và mảng.</a:t>
            </a:r>
            <a:endParaRPr/>
          </a:p>
          <a:p>
            <a:pPr indent="-182563" lvl="1" marL="360363" rtl="0" algn="l">
              <a:lnSpc>
                <a:spcPct val="138461"/>
              </a:lnSpc>
              <a:spcBef>
                <a:spcPts val="200"/>
              </a:spcBef>
              <a:spcAft>
                <a:spcPts val="0"/>
              </a:spcAft>
              <a:buClr>
                <a:srgbClr val="262626"/>
              </a:buClr>
              <a:buSzPts val="1040"/>
              <a:buChar char="•"/>
            </a:pPr>
            <a:r>
              <a:rPr lang="en-US"/>
              <a:t>Các loại dữ liệu cụ thể hơn như sau: định dạng varchar (ký tự biến), giá trị Boolean, ngày tháng và dấu thời gian.</a:t>
            </a:r>
            <a:endParaRPr/>
          </a:p>
          <a:p>
            <a:pPr indent="-177800" lvl="0" marL="177800" rtl="0" algn="l">
              <a:lnSpc>
                <a:spcPct val="128571"/>
              </a:lnSpc>
              <a:spcBef>
                <a:spcPts val="1000"/>
              </a:spcBef>
              <a:spcAft>
                <a:spcPts val="0"/>
              </a:spcAft>
              <a:buClr>
                <a:srgbClr val="262626"/>
              </a:buClr>
              <a:buSzPts val="1400"/>
              <a:buFont typeface="Arial"/>
              <a:buChar char="•"/>
            </a:pPr>
            <a:r>
              <a:rPr lang="en-US"/>
              <a:t>Các kiểu dữ liệu cơ sở dữ liệu phổ biến</a:t>
            </a:r>
            <a:endParaRPr/>
          </a:p>
          <a:p>
            <a:pPr indent="-182563" lvl="1" marL="360363" rtl="0" algn="l">
              <a:lnSpc>
                <a:spcPct val="138461"/>
              </a:lnSpc>
              <a:spcBef>
                <a:spcPts val="200"/>
              </a:spcBef>
              <a:spcAft>
                <a:spcPts val="0"/>
              </a:spcAft>
              <a:buClr>
                <a:srgbClr val="262626"/>
              </a:buClr>
              <a:buSzPts val="1040"/>
              <a:buChar char="•"/>
            </a:pPr>
            <a:r>
              <a:rPr lang="en-US"/>
              <a:t>Số nguyên</a:t>
            </a:r>
            <a:endParaRPr/>
          </a:p>
          <a:p>
            <a:pPr indent="-182563" lvl="1" marL="360363" rtl="0" algn="l">
              <a:lnSpc>
                <a:spcPct val="138461"/>
              </a:lnSpc>
              <a:spcBef>
                <a:spcPts val="200"/>
              </a:spcBef>
              <a:spcAft>
                <a:spcPts val="0"/>
              </a:spcAft>
              <a:buClr>
                <a:srgbClr val="262626"/>
              </a:buClr>
              <a:buSzPts val="1040"/>
              <a:buChar char="•"/>
            </a:pPr>
            <a:r>
              <a:rPr lang="en-US"/>
              <a:t>Chuỗi ký tự</a:t>
            </a:r>
            <a:endParaRPr/>
          </a:p>
          <a:p>
            <a:pPr indent="-182563" lvl="1" marL="360363" rtl="0" algn="l">
              <a:lnSpc>
                <a:spcPct val="138461"/>
              </a:lnSpc>
              <a:spcBef>
                <a:spcPts val="200"/>
              </a:spcBef>
              <a:spcAft>
                <a:spcPts val="0"/>
              </a:spcAft>
              <a:buClr>
                <a:srgbClr val="262626"/>
              </a:buClr>
              <a:buSzPts val="1040"/>
              <a:buChar char="•"/>
            </a:pPr>
            <a:r>
              <a:rPr lang="en-US"/>
              <a:t>Chuỗi</a:t>
            </a:r>
            <a:endParaRPr/>
          </a:p>
          <a:p>
            <a:pPr indent="-182563" lvl="1" marL="360363" rtl="0" algn="l">
              <a:lnSpc>
                <a:spcPct val="138461"/>
              </a:lnSpc>
              <a:spcBef>
                <a:spcPts val="200"/>
              </a:spcBef>
              <a:spcAft>
                <a:spcPts val="0"/>
              </a:spcAft>
              <a:buClr>
                <a:srgbClr val="262626"/>
              </a:buClr>
              <a:buSzPts val="1040"/>
              <a:buChar char="•"/>
            </a:pPr>
            <a:r>
              <a:rPr lang="en-US"/>
              <a:t>Số điểm nổi</a:t>
            </a:r>
            <a:endParaRPr/>
          </a:p>
          <a:p>
            <a:pPr indent="-182563" lvl="1" marL="360363" rtl="0" algn="l">
              <a:lnSpc>
                <a:spcPct val="138461"/>
              </a:lnSpc>
              <a:spcBef>
                <a:spcPts val="200"/>
              </a:spcBef>
              <a:spcAft>
                <a:spcPts val="0"/>
              </a:spcAft>
              <a:buClr>
                <a:srgbClr val="262626"/>
              </a:buClr>
              <a:buSzPts val="1040"/>
              <a:buChar char="•"/>
            </a:pPr>
            <a:r>
              <a:rPr lang="en-US"/>
              <a:t>Mảng</a:t>
            </a:r>
            <a:endParaRPr/>
          </a:p>
          <a:p>
            <a:pPr indent="-182563" lvl="1" marL="360363" rtl="0" algn="l">
              <a:lnSpc>
                <a:spcPct val="138461"/>
              </a:lnSpc>
              <a:spcBef>
                <a:spcPts val="200"/>
              </a:spcBef>
              <a:spcAft>
                <a:spcPts val="0"/>
              </a:spcAft>
              <a:buClr>
                <a:srgbClr val="262626"/>
              </a:buClr>
              <a:buSzPts val="1040"/>
              <a:buChar char="•"/>
            </a:pPr>
            <a:r>
              <a:rPr lang="en-US"/>
              <a:t>Varchar</a:t>
            </a:r>
            <a:endParaRPr/>
          </a:p>
          <a:p>
            <a:pPr indent="-182563" lvl="1" marL="360363" rtl="0" algn="l">
              <a:lnSpc>
                <a:spcPct val="138461"/>
              </a:lnSpc>
              <a:spcBef>
                <a:spcPts val="200"/>
              </a:spcBef>
              <a:spcAft>
                <a:spcPts val="0"/>
              </a:spcAft>
              <a:buClr>
                <a:srgbClr val="262626"/>
              </a:buClr>
              <a:buSzPts val="1040"/>
              <a:buChar char="•"/>
            </a:pPr>
            <a:r>
              <a:rPr lang="en-US"/>
              <a:t>Boolean</a:t>
            </a:r>
            <a:endParaRPr/>
          </a:p>
          <a:p>
            <a:pPr indent="-182563" lvl="1" marL="360363" rtl="0" algn="l">
              <a:lnSpc>
                <a:spcPct val="138461"/>
              </a:lnSpc>
              <a:spcBef>
                <a:spcPts val="200"/>
              </a:spcBef>
              <a:spcAft>
                <a:spcPts val="0"/>
              </a:spcAft>
              <a:buClr>
                <a:srgbClr val="262626"/>
              </a:buClr>
              <a:buSzPts val="1040"/>
              <a:buChar char="•"/>
            </a:pPr>
            <a:r>
              <a:rPr lang="en-US"/>
              <a:t>Ngày giờ</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4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821" name="Google Shape;821;p4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Kiểu dữ liệu số</a:t>
            </a:r>
            <a:endParaRPr/>
          </a:p>
        </p:txBody>
      </p:sp>
      <p:sp>
        <p:nvSpPr>
          <p:cNvPr id="822" name="Google Shape;822;p4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aphicFrame>
        <p:nvGraphicFramePr>
          <p:cNvPr id="823" name="Google Shape;823;p41"/>
          <p:cNvGraphicFramePr/>
          <p:nvPr/>
        </p:nvGraphicFramePr>
        <p:xfrm>
          <a:off x="535872" y="2236816"/>
          <a:ext cx="3000000" cy="3000000"/>
        </p:xfrm>
        <a:graphic>
          <a:graphicData uri="http://schemas.openxmlformats.org/drawingml/2006/table">
            <a:tbl>
              <a:tblPr>
                <a:noFill/>
                <a:tableStyleId>{1223B764-F223-4FCE-9519-C7F1BB71A7D2}</a:tableStyleId>
              </a:tblPr>
              <a:tblGrid>
                <a:gridCol w="1440000"/>
                <a:gridCol w="7380000"/>
              </a:tblGrid>
              <a:tr h="360000">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Loại</a:t>
                      </a:r>
                      <a:endParaRPr b="0" sz="14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Mô</a:t>
                      </a:r>
                      <a:r>
                        <a:rPr b="0" lang="en-US" sz="1400">
                          <a:solidFill>
                            <a:schemeClr val="dk1"/>
                          </a:solidFill>
                          <a:latin typeface="Arial"/>
                          <a:ea typeface="Arial"/>
                          <a:cs typeface="Arial"/>
                          <a:sym typeface="Arial"/>
                        </a:rPr>
                        <a:t> tả</a:t>
                      </a:r>
                      <a:endParaRPr b="0" sz="14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505050">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TINYINT()</a:t>
                      </a:r>
                      <a:endParaRPr sz="13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-128 đến 127 bình thường</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0 đến 255 UNSIGNED.</a:t>
                      </a:r>
                      <a:endParaRPr sz="13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SMALLINT()</a:t>
                      </a:r>
                      <a:endParaRPr sz="13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-32768 đến 32767 bình thường.</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0 đến 65535 UNSIGNED.</a:t>
                      </a:r>
                      <a:endParaRPr sz="13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MEDIUMINT()</a:t>
                      </a:r>
                      <a:endParaRPr sz="13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-8388608 đến 8388607 bình thường.</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0 đến 16777215 UNSIGNED.</a:t>
                      </a:r>
                      <a:endParaRPr sz="13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INT()</a:t>
                      </a:r>
                      <a:endParaRPr sz="13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-2147483648 đến 2147483647 bình thường.</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0 đến 4294967295 UNSIGNED.</a:t>
                      </a:r>
                      <a:endParaRPr sz="13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05050">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BIGINT()</a:t>
                      </a:r>
                      <a:endParaRPr sz="13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-9223372036854775808 thành 92233720368547758077 bình thường.</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0 đến 18446744073709551615 UNSIGNED.</a:t>
                      </a:r>
                      <a:endParaRPr sz="13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69275">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FLOAT</a:t>
                      </a:r>
                      <a:endParaRPr sz="13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Một số gần đúng nhỏ với dấu thập phân động.</a:t>
                      </a:r>
                      <a:endParaRPr sz="13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69275">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DOUBLE(,)</a:t>
                      </a:r>
                      <a:endParaRPr sz="13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Một số lớn với dấu thập phân động.</a:t>
                      </a:r>
                      <a:endParaRPr sz="13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369275">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DECIMAL(,)</a:t>
                      </a:r>
                      <a:endParaRPr sz="13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A DOUBLE được lưu dưới dạng chuỗi, cho phép dấu thập phân cố định. Lựa chọn để lưu trữ các giá trị tiền tệ.</a:t>
                      </a:r>
                      <a:endParaRPr sz="13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4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830" name="Google Shape;830;p4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kiểu dữ liệu chuỗi (String data)</a:t>
            </a:r>
            <a:endParaRPr/>
          </a:p>
        </p:txBody>
      </p:sp>
      <p:sp>
        <p:nvSpPr>
          <p:cNvPr id="831" name="Google Shape;831;p4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aphicFrame>
        <p:nvGraphicFramePr>
          <p:cNvPr id="832" name="Google Shape;832;p42"/>
          <p:cNvGraphicFramePr/>
          <p:nvPr/>
        </p:nvGraphicFramePr>
        <p:xfrm>
          <a:off x="532895" y="2233613"/>
          <a:ext cx="3000000" cy="3000000"/>
        </p:xfrm>
        <a:graphic>
          <a:graphicData uri="http://schemas.openxmlformats.org/drawingml/2006/table">
            <a:tbl>
              <a:tblPr>
                <a:noFill/>
                <a:tableStyleId>{1223B764-F223-4FCE-9519-C7F1BB71A7D2}</a:tableStyleId>
              </a:tblPr>
              <a:tblGrid>
                <a:gridCol w="1440000"/>
                <a:gridCol w="7380000"/>
              </a:tblGrid>
              <a:tr h="360000">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Loại</a:t>
                      </a:r>
                      <a:endParaRPr b="0" sz="14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Mô</a:t>
                      </a:r>
                      <a:r>
                        <a:rPr b="0" lang="en-US" sz="1400">
                          <a:solidFill>
                            <a:schemeClr val="dk1"/>
                          </a:solidFill>
                          <a:latin typeface="Arial"/>
                          <a:ea typeface="Arial"/>
                          <a:cs typeface="Arial"/>
                          <a:sym typeface="Arial"/>
                        </a:rPr>
                        <a:t> tả</a:t>
                      </a:r>
                      <a:endParaRPr b="0" sz="14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4541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CHAR()  </a:t>
                      </a:r>
                      <a:endParaRPr b="0" i="0"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Một phần cố định dài từ 0 đến 255 ký tự.</a:t>
                      </a:r>
                      <a:endParaRPr b="0" i="0" sz="1300" u="none" cap="none" strike="noStrike">
                        <a:solidFill>
                          <a:schemeClr val="dk1"/>
                        </a:solidFill>
                        <a:latin typeface="Arial"/>
                        <a:ea typeface="Arial"/>
                        <a:cs typeface="Arial"/>
                        <a:sym typeface="Arial"/>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VARCHAR() </a:t>
                      </a:r>
                      <a:endParaRPr b="0" i="0"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Phần biến có độ dài từ 0 đến 255 ký tự.</a:t>
                      </a:r>
                      <a:endParaRPr b="0" i="0" sz="1300" u="none" cap="none" strike="noStrike">
                        <a:solidFill>
                          <a:schemeClr val="dk1"/>
                        </a:solidFill>
                        <a:latin typeface="Arial"/>
                        <a:ea typeface="Arial"/>
                        <a:cs typeface="Arial"/>
                        <a:sym typeface="Arial"/>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TINYTEXT  </a:t>
                      </a:r>
                      <a:endParaRPr b="0" i="0"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Một chuỗi có độ dài tối đa là 255 ký tự.</a:t>
                      </a:r>
                      <a:endParaRPr b="0" i="0" sz="1300" u="none" cap="none" strike="noStrike">
                        <a:solidFill>
                          <a:schemeClr val="dk1"/>
                        </a:solidFill>
                        <a:latin typeface="Arial"/>
                        <a:ea typeface="Arial"/>
                        <a:cs typeface="Arial"/>
                        <a:sym typeface="Arial"/>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TEXT  </a:t>
                      </a:r>
                      <a:endParaRPr b="0" i="0"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Một chuỗi có độ dài tối đa là 65535 ký tự.</a:t>
                      </a:r>
                      <a:endParaRPr b="0" i="0" sz="1300" u="none" cap="none" strike="noStrike">
                        <a:solidFill>
                          <a:schemeClr val="dk1"/>
                        </a:solidFill>
                        <a:latin typeface="Arial"/>
                        <a:ea typeface="Arial"/>
                        <a:cs typeface="Arial"/>
                        <a:sym typeface="Arial"/>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BLOB  </a:t>
                      </a:r>
                      <a:endParaRPr b="0" i="0"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Một chuỗi có độ dài tối đa là 65535 ký tự.</a:t>
                      </a:r>
                      <a:endParaRPr b="0" i="0" sz="1300" u="none" cap="none" strike="noStrike">
                        <a:solidFill>
                          <a:schemeClr val="dk1"/>
                        </a:solidFill>
                        <a:latin typeface="Arial"/>
                        <a:ea typeface="Arial"/>
                        <a:cs typeface="Arial"/>
                        <a:sym typeface="Arial"/>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MEDIUMTEXT  </a:t>
                      </a:r>
                      <a:endParaRPr b="0" i="0"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Một chuỗi có độ dài tối đa là 16777215 ký tự.</a:t>
                      </a:r>
                      <a:endParaRPr b="0" i="0" sz="1300" u="none" cap="none" strike="noStrike">
                        <a:solidFill>
                          <a:schemeClr val="dk1"/>
                        </a:solidFill>
                        <a:latin typeface="Arial"/>
                        <a:ea typeface="Arial"/>
                        <a:cs typeface="Arial"/>
                        <a:sym typeface="Arial"/>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MEDIUMBLOB  </a:t>
                      </a:r>
                      <a:endParaRPr b="0" i="0"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Một chuỗi có độ dài tối đa là 16777215 ký tự.</a:t>
                      </a:r>
                      <a:endParaRPr b="0" i="0" sz="1300" u="none" cap="none" strike="noStrike">
                        <a:solidFill>
                          <a:schemeClr val="dk1"/>
                        </a:solidFill>
                        <a:latin typeface="Arial"/>
                        <a:ea typeface="Arial"/>
                        <a:cs typeface="Arial"/>
                        <a:sym typeface="Arial"/>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LONGTEXT  </a:t>
                      </a:r>
                      <a:endParaRPr b="0" i="0"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Một chuỗi có độ dài tối đa là 4294967295 ký tự.</a:t>
                      </a:r>
                      <a:endParaRPr b="0" i="0" sz="1300" u="none" cap="none" strike="noStrike">
                        <a:solidFill>
                          <a:schemeClr val="dk1"/>
                        </a:solidFill>
                        <a:latin typeface="Arial"/>
                        <a:ea typeface="Arial"/>
                        <a:cs typeface="Arial"/>
                        <a:sym typeface="Arial"/>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839" name="Google Shape;839;p4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Kiểu dữ liệu Ngày &amp; Giờ</a:t>
            </a:r>
            <a:endParaRPr/>
          </a:p>
        </p:txBody>
      </p:sp>
      <p:sp>
        <p:nvSpPr>
          <p:cNvPr id="840" name="Google Shape;840;p4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aphicFrame>
        <p:nvGraphicFramePr>
          <p:cNvPr id="841" name="Google Shape;841;p43"/>
          <p:cNvGraphicFramePr/>
          <p:nvPr/>
        </p:nvGraphicFramePr>
        <p:xfrm>
          <a:off x="532895" y="2233613"/>
          <a:ext cx="3000000" cy="3000000"/>
        </p:xfrm>
        <a:graphic>
          <a:graphicData uri="http://schemas.openxmlformats.org/drawingml/2006/table">
            <a:tbl>
              <a:tblPr>
                <a:noFill/>
                <a:tableStyleId>{1223B764-F223-4FCE-9519-C7F1BB71A7D2}</a:tableStyleId>
              </a:tblPr>
              <a:tblGrid>
                <a:gridCol w="1440000"/>
                <a:gridCol w="7380000"/>
              </a:tblGrid>
              <a:tr h="360000">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Loại</a:t>
                      </a:r>
                      <a:endParaRPr b="0" sz="14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Mô</a:t>
                      </a:r>
                      <a:r>
                        <a:rPr b="0" lang="en-US" sz="1400">
                          <a:solidFill>
                            <a:schemeClr val="dk1"/>
                          </a:solidFill>
                          <a:latin typeface="Arial"/>
                          <a:ea typeface="Arial"/>
                          <a:cs typeface="Arial"/>
                          <a:sym typeface="Arial"/>
                        </a:rPr>
                        <a:t> tả</a:t>
                      </a:r>
                      <a:endParaRPr b="0" sz="14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57600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DATE</a:t>
                      </a:r>
                      <a:endParaRPr/>
                    </a:p>
                  </a:txBody>
                  <a:tcPr marT="9525" marB="0" marR="9525"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YYYY-MM-DD</a:t>
                      </a:r>
                      <a:endParaRPr/>
                    </a:p>
                  </a:txBody>
                  <a:tcPr marT="9525" marB="0" marR="9525"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7600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DATETIME</a:t>
                      </a:r>
                      <a:endParaRPr/>
                    </a:p>
                  </a:txBody>
                  <a:tcPr marT="9525" marB="0" marR="9525"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YYYY-MM-DD HH:MM:SS</a:t>
                      </a:r>
                      <a:endParaRPr/>
                    </a:p>
                  </a:txBody>
                  <a:tcPr marT="9525" marB="0" marR="9525"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7600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TIMESTAMP</a:t>
                      </a:r>
                      <a:endParaRPr/>
                    </a:p>
                  </a:txBody>
                  <a:tcPr marT="9525" marB="0" marR="9525"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YYYYMMDDHHMMSS</a:t>
                      </a:r>
                      <a:endParaRPr/>
                    </a:p>
                  </a:txBody>
                  <a:tcPr marT="9525" marB="0" marR="9525"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576000">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TIME</a:t>
                      </a:r>
                      <a:endParaRPr/>
                    </a:p>
                  </a:txBody>
                  <a:tcPr marT="9525" marB="0" marR="9525"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HH:MM:SS</a:t>
                      </a:r>
                      <a:endParaRPr/>
                    </a:p>
                  </a:txBody>
                  <a:tcPr marT="9525" marB="0" marR="9525"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4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848" name="Google Shape;848;p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kiểu dữ liệu chính của MariaDB</a:t>
            </a:r>
            <a:endParaRPr/>
          </a:p>
        </p:txBody>
      </p:sp>
      <p:sp>
        <p:nvSpPr>
          <p:cNvPr id="849" name="Google Shape;849;p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aphicFrame>
        <p:nvGraphicFramePr>
          <p:cNvPr id="850" name="Google Shape;850;p44"/>
          <p:cNvGraphicFramePr/>
          <p:nvPr/>
        </p:nvGraphicFramePr>
        <p:xfrm>
          <a:off x="532895" y="2233613"/>
          <a:ext cx="3000000" cy="3000000"/>
        </p:xfrm>
        <a:graphic>
          <a:graphicData uri="http://schemas.openxmlformats.org/drawingml/2006/table">
            <a:tbl>
              <a:tblPr>
                <a:noFill/>
                <a:tableStyleId>{1223B764-F223-4FCE-9519-C7F1BB71A7D2}</a:tableStyleId>
              </a:tblPr>
              <a:tblGrid>
                <a:gridCol w="2049675"/>
                <a:gridCol w="6770325"/>
              </a:tblGrid>
              <a:tr h="360000">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Loại</a:t>
                      </a:r>
                      <a:endParaRPr b="0" sz="1400">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List</a:t>
                      </a:r>
                      <a:endParaRPr b="0" sz="14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6443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Các loại chuỗi</a:t>
                      </a:r>
                      <a:endParaRPr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varchar(n), char(n), text, string, binary(n)</a:t>
                      </a:r>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443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Các loại số</a:t>
                      </a:r>
                      <a:endParaRPr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tinyint, smallint, int, bigint</a:t>
                      </a:r>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443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Các kiểu dấu chấm động</a:t>
                      </a:r>
                      <a:endParaRPr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float, double, decimal(m,n) </a:t>
                      </a:r>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443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Loại ngày/giờ</a:t>
                      </a:r>
                      <a:endParaRPr sz="1300" u="none" cap="none" strike="noStrike">
                        <a:solidFill>
                          <a:schemeClr val="dk1"/>
                        </a:solidFill>
                        <a:latin typeface="Arial"/>
                        <a:ea typeface="Arial"/>
                        <a:cs typeface="Arial"/>
                        <a:sym typeface="Arial"/>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date, time, datetime, timestamp</a:t>
                      </a:r>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644325">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Các kiểu Boolean</a:t>
                      </a:r>
                      <a:endParaRPr/>
                    </a:p>
                  </a:txBody>
                  <a:tcPr marT="9525" marB="0" marR="144000" marL="144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300" u="none" cap="none" strike="noStrike">
                          <a:solidFill>
                            <a:schemeClr val="dk1"/>
                          </a:solidFill>
                          <a:latin typeface="Arial"/>
                          <a:ea typeface="Arial"/>
                          <a:cs typeface="Arial"/>
                          <a:sym typeface="Arial"/>
                        </a:rPr>
                        <a:t>boolean</a:t>
                      </a:r>
                      <a:endParaRPr/>
                    </a:p>
                  </a:txBody>
                  <a:tcPr marT="9525" marB="0" marR="144000" marL="108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45"/>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Giới thiệu về SQL</a:t>
            </a:r>
            <a:endParaRPr/>
          </a:p>
        </p:txBody>
      </p:sp>
      <p:sp>
        <p:nvSpPr>
          <p:cNvPr id="857" name="Google Shape;857;p45"/>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858" name="Google Shape;858;p45"/>
          <p:cNvSpPr/>
          <p:nvPr/>
        </p:nvSpPr>
        <p:spPr>
          <a:xfrm>
            <a:off x="1234524" y="451278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1.2. Quản lý dữ liệu bảng với DML</a:t>
            </a:r>
            <a:endParaRPr/>
          </a:p>
        </p:txBody>
      </p:sp>
      <p:sp>
        <p:nvSpPr>
          <p:cNvPr id="859" name="Google Shape;859;p45"/>
          <p:cNvSpPr/>
          <p:nvPr/>
        </p:nvSpPr>
        <p:spPr>
          <a:xfrm>
            <a:off x="1051644" y="4511611"/>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
        <p:nvSpPr>
          <p:cNvPr id="860" name="Google Shape;860;p45"/>
          <p:cNvSpPr/>
          <p:nvPr/>
        </p:nvSpPr>
        <p:spPr>
          <a:xfrm>
            <a:off x="1234524" y="4098317"/>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1.1. Tạo bảng bằng DDL</a:t>
            </a:r>
            <a:endParaRPr/>
          </a:p>
        </p:txBody>
      </p:sp>
      <p:sp>
        <p:nvSpPr>
          <p:cNvPr id="861" name="Google Shape;861;p45"/>
          <p:cNvSpPr/>
          <p:nvPr/>
        </p:nvSpPr>
        <p:spPr>
          <a:xfrm>
            <a:off x="1051644" y="4097144"/>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grpSp>
        <p:nvGrpSpPr>
          <p:cNvPr id="862" name="Google Shape;862;p45"/>
          <p:cNvGrpSpPr/>
          <p:nvPr/>
        </p:nvGrpSpPr>
        <p:grpSpPr>
          <a:xfrm>
            <a:off x="1051644" y="4924905"/>
            <a:ext cx="5702300" cy="278172"/>
            <a:chOff x="571500" y="5165783"/>
            <a:chExt cx="5702300" cy="278172"/>
          </a:xfrm>
        </p:grpSpPr>
        <p:sp>
          <p:nvSpPr>
            <p:cNvPr id="863" name="Google Shape;863;p45"/>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1.3. Truy vấn dữ liệu bằng SQL</a:t>
              </a:r>
              <a:endParaRPr/>
            </a:p>
          </p:txBody>
        </p:sp>
        <p:sp>
          <p:nvSpPr>
            <p:cNvPr id="864" name="Google Shape;864;p45"/>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4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871" name="Google Shape;871;p4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Ngôn ngữ thao tác dữ liệu</a:t>
            </a:r>
            <a:endParaRPr/>
          </a:p>
        </p:txBody>
      </p:sp>
      <p:sp>
        <p:nvSpPr>
          <p:cNvPr id="872" name="Google Shape;872;p4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73" name="Google Shape;873;p4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DML là Ngôn ngữ thao tác dữ liệu được sử dụng để tự thao tác dữ liệu</a:t>
            </a:r>
            <a:endParaRPr/>
          </a:p>
          <a:p>
            <a:pPr indent="-182563" lvl="1" marL="360363" rtl="0" algn="l">
              <a:lnSpc>
                <a:spcPct val="138461"/>
              </a:lnSpc>
              <a:spcBef>
                <a:spcPts val="200"/>
              </a:spcBef>
              <a:spcAft>
                <a:spcPts val="0"/>
              </a:spcAft>
              <a:buClr>
                <a:srgbClr val="262626"/>
              </a:buClr>
              <a:buSzPts val="1040"/>
              <a:buChar char="•"/>
            </a:pPr>
            <a:r>
              <a:rPr lang="en-US"/>
              <a:t>Ví dụ: chèn, cập nhật, xóa là các lệnh trong SQL</a:t>
            </a:r>
            <a:endParaRPr/>
          </a:p>
          <a:p>
            <a:pPr indent="-177800" lvl="0" marL="177800" rtl="0" algn="l">
              <a:lnSpc>
                <a:spcPct val="128571"/>
              </a:lnSpc>
              <a:spcBef>
                <a:spcPts val="1000"/>
              </a:spcBef>
              <a:spcAft>
                <a:spcPts val="0"/>
              </a:spcAft>
              <a:buClr>
                <a:srgbClr val="262626"/>
              </a:buClr>
              <a:buSzPts val="1400"/>
              <a:buFont typeface="Arial"/>
              <a:buChar char="•"/>
            </a:pPr>
            <a:r>
              <a:rPr lang="en-US"/>
              <a:t>Nó được sử dụng để thêm, truy xuất hoặc cập nhật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Nó thêm hoặc cập nhật hàng của bảng. Các hàng này được gọi là tuple</a:t>
            </a:r>
            <a:endParaRPr/>
          </a:p>
          <a:p>
            <a:pPr indent="-177800" lvl="0" marL="177800" rtl="0" algn="l">
              <a:lnSpc>
                <a:spcPct val="128571"/>
              </a:lnSpc>
              <a:spcBef>
                <a:spcPts val="1000"/>
              </a:spcBef>
              <a:spcAft>
                <a:spcPts val="0"/>
              </a:spcAft>
              <a:buClr>
                <a:srgbClr val="262626"/>
              </a:buClr>
              <a:buSzPts val="1400"/>
              <a:buFont typeface="Arial"/>
              <a:buChar char="•"/>
            </a:pPr>
            <a:r>
              <a:rPr lang="en-US"/>
              <a:t>Lệnh CƠ BẢN hiện diện trong DML là </a:t>
            </a:r>
            <a:r>
              <a:rPr b="1" lang="en-US"/>
              <a:t>UPDATE, INSERT, SELECT, DELETE, </a:t>
            </a:r>
            <a:r>
              <a:rPr lang="en-US"/>
              <a:t>v.v.</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880" name="Google Shape;880;p47"/>
          <p:cNvSpPr txBox="1"/>
          <p:nvPr>
            <p:ph idx="2" type="body"/>
          </p:nvPr>
        </p:nvSpPr>
        <p:spPr>
          <a:xfrm>
            <a:off x="535872" y="1374768"/>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CRUD (Create, Read, Update, Delete)</a:t>
            </a:r>
            <a:endParaRPr/>
          </a:p>
          <a:p>
            <a:pPr indent="0" lvl="0" marL="0" rtl="0" algn="l">
              <a:lnSpc>
                <a:spcPct val="100000"/>
              </a:lnSpc>
              <a:spcBef>
                <a:spcPts val="0"/>
              </a:spcBef>
              <a:spcAft>
                <a:spcPts val="0"/>
              </a:spcAft>
              <a:buClr>
                <a:srgbClr val="131313"/>
              </a:buClr>
              <a:buSzPts val="3200"/>
              <a:buNone/>
            </a:pPr>
            <a:r>
              <a:rPr lang="en-US"/>
              <a:t>(Tạo, Đọc, Cập nhật, Xóa)</a:t>
            </a:r>
            <a:endParaRPr/>
          </a:p>
        </p:txBody>
      </p:sp>
      <p:sp>
        <p:nvSpPr>
          <p:cNvPr id="881" name="Google Shape;881;p4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82" name="Google Shape;882;p4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thao tác CRUD có nghĩa là</a:t>
            </a:r>
            <a:endParaRPr/>
          </a:p>
          <a:p>
            <a:pPr indent="-182563" lvl="1" marL="360363" rtl="0" algn="l">
              <a:lnSpc>
                <a:spcPct val="138461"/>
              </a:lnSpc>
              <a:spcBef>
                <a:spcPts val="200"/>
              </a:spcBef>
              <a:spcAft>
                <a:spcPts val="0"/>
              </a:spcAft>
              <a:buClr>
                <a:srgbClr val="262626"/>
              </a:buClr>
              <a:buSzPts val="1040"/>
              <a:buChar char="•"/>
            </a:pPr>
            <a:r>
              <a:rPr lang="en-US"/>
              <a:t>C- Create có nghĩa là "Chèn dữ liệu"</a:t>
            </a:r>
            <a:endParaRPr/>
          </a:p>
          <a:p>
            <a:pPr indent="-182563" lvl="1" marL="360363" rtl="0" algn="l">
              <a:lnSpc>
                <a:spcPct val="138461"/>
              </a:lnSpc>
              <a:spcBef>
                <a:spcPts val="200"/>
              </a:spcBef>
              <a:spcAft>
                <a:spcPts val="0"/>
              </a:spcAft>
              <a:buClr>
                <a:srgbClr val="262626"/>
              </a:buClr>
              <a:buSzPts val="1040"/>
              <a:buChar char="•"/>
            </a:pPr>
            <a:r>
              <a:rPr lang="en-US"/>
              <a:t>R- Read có nghĩa là "Chọn dữ liệu"</a:t>
            </a:r>
            <a:endParaRPr/>
          </a:p>
          <a:p>
            <a:pPr indent="-182563" lvl="1" marL="360363" rtl="0" algn="l">
              <a:lnSpc>
                <a:spcPct val="138461"/>
              </a:lnSpc>
              <a:spcBef>
                <a:spcPts val="200"/>
              </a:spcBef>
              <a:spcAft>
                <a:spcPts val="0"/>
              </a:spcAft>
              <a:buClr>
                <a:srgbClr val="262626"/>
              </a:buClr>
              <a:buSzPts val="1040"/>
              <a:buChar char="•"/>
            </a:pPr>
            <a:r>
              <a:rPr lang="en-US"/>
              <a:t>U- Update có nghĩa là "Cập nhật dữ liệu"</a:t>
            </a:r>
            <a:endParaRPr/>
          </a:p>
          <a:p>
            <a:pPr indent="-182563" lvl="1" marL="360363" rtl="0" algn="l">
              <a:lnSpc>
                <a:spcPct val="138461"/>
              </a:lnSpc>
              <a:spcBef>
                <a:spcPts val="200"/>
              </a:spcBef>
              <a:spcAft>
                <a:spcPts val="0"/>
              </a:spcAft>
              <a:buClr>
                <a:srgbClr val="262626"/>
              </a:buClr>
              <a:buSzPts val="1040"/>
              <a:buChar char="•"/>
            </a:pPr>
            <a:r>
              <a:rPr lang="en-US"/>
              <a:t>D- Delete có nghĩa là "Xóa dữ liệu"</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UPSERT - cập nhật có điều kiện khi cố chèn</a:t>
            </a:r>
            <a:endParaRPr/>
          </a:p>
          <a:p>
            <a:pPr indent="-182563" lvl="1" marL="360363" rtl="0" algn="l">
              <a:lnSpc>
                <a:spcPct val="138461"/>
              </a:lnSpc>
              <a:spcBef>
                <a:spcPts val="200"/>
              </a:spcBef>
              <a:spcAft>
                <a:spcPts val="0"/>
              </a:spcAft>
              <a:buClr>
                <a:srgbClr val="262626"/>
              </a:buClr>
              <a:buSzPts val="1040"/>
              <a:buChar char="•"/>
            </a:pPr>
            <a:r>
              <a:rPr lang="en-US"/>
              <a:t>Nếu khóa tồn tại khi chèn</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sp>
        <p:nvSpPr>
          <p:cNvPr id="883" name="Google Shape;883;p47"/>
          <p:cNvSpPr txBox="1"/>
          <p:nvPr/>
        </p:nvSpPr>
        <p:spPr>
          <a:xfrm>
            <a:off x="711199" y="4732743"/>
            <a:ext cx="7812000" cy="45782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INSERT INTO </a:t>
            </a:r>
            <a:r>
              <a:rPr lang="en-US" sz="1400">
                <a:solidFill>
                  <a:schemeClr val="dk1"/>
                </a:solidFill>
                <a:latin typeface="Arial"/>
                <a:ea typeface="Arial"/>
                <a:cs typeface="Arial"/>
                <a:sym typeface="Arial"/>
              </a:rPr>
              <a:t>table_name(column_1) values(value_1)</a:t>
            </a:r>
            <a:r>
              <a:rPr lang="en-US" sz="1400">
                <a:solidFill>
                  <a:srgbClr val="193EB0"/>
                </a:solidFill>
                <a:latin typeface="Arial"/>
                <a:ea typeface="Arial"/>
                <a:cs typeface="Arial"/>
                <a:sym typeface="Arial"/>
              </a:rPr>
              <a:t> ON CONFLICT </a:t>
            </a:r>
            <a:r>
              <a:rPr lang="en-US" sz="1400">
                <a:solidFill>
                  <a:schemeClr val="dk1"/>
                </a:solidFill>
                <a:latin typeface="Arial"/>
                <a:ea typeface="Arial"/>
                <a:cs typeface="Arial"/>
                <a:sym typeface="Arial"/>
              </a:rPr>
              <a:t>target</a:t>
            </a:r>
            <a:r>
              <a:rPr lang="en-US" sz="1400">
                <a:solidFill>
                  <a:srgbClr val="193EB0"/>
                </a:solidFill>
                <a:latin typeface="Arial"/>
                <a:ea typeface="Arial"/>
                <a:cs typeface="Arial"/>
                <a:sym typeface="Arial"/>
              </a:rPr>
              <a:t> </a:t>
            </a:r>
            <a:r>
              <a:rPr lang="en-US" sz="1400">
                <a:solidFill>
                  <a:schemeClr val="dk1"/>
                </a:solidFill>
                <a:latin typeface="Arial"/>
                <a:ea typeface="Arial"/>
                <a:cs typeface="Arial"/>
                <a:sym typeface="Arial"/>
              </a:rPr>
              <a:t>action;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4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890" name="Google Shape;890;p4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UPDATE (CẬP NHẬT)</a:t>
            </a:r>
            <a:endParaRPr/>
          </a:p>
        </p:txBody>
      </p:sp>
      <p:sp>
        <p:nvSpPr>
          <p:cNvPr id="891" name="Google Shape;891;p4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892" name="Google Shape;892;p4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Câu lệnh </a:t>
            </a:r>
            <a:r>
              <a:rPr b="1" lang="en-US"/>
              <a:t>UPDATE</a:t>
            </a:r>
            <a:r>
              <a:rPr lang="en-US"/>
              <a:t> PostgreSQL cho phép bạn sửa đổi dữ liệu trong một bảng</a:t>
            </a:r>
            <a:endParaRPr/>
          </a:p>
          <a:p>
            <a:pPr indent="-177800" lvl="0" marL="177800" rtl="0" algn="l">
              <a:lnSpc>
                <a:spcPct val="128571"/>
              </a:lnSpc>
              <a:spcBef>
                <a:spcPts val="1000"/>
              </a:spcBef>
              <a:spcAft>
                <a:spcPts val="0"/>
              </a:spcAft>
              <a:buClr>
                <a:srgbClr val="262626"/>
              </a:buClr>
              <a:buSzPts val="1400"/>
              <a:buFont typeface="Arial"/>
              <a:buChar char="•"/>
            </a:pPr>
            <a:r>
              <a:rPr lang="en-US"/>
              <a:t>Khi tham chiếu nội dung của một bảng khác trong quá trình </a:t>
            </a:r>
            <a:r>
              <a:rPr b="1" lang="en-US"/>
              <a:t>UPDATE</a:t>
            </a:r>
            <a:endParaRPr b="1">
              <a:latin typeface="Arial"/>
              <a:ea typeface="Arial"/>
              <a:cs typeface="Arial"/>
              <a:sym typeface="Arial"/>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82563" lvl="1" marL="360363" rtl="0" algn="l">
              <a:lnSpc>
                <a:spcPct val="138461"/>
              </a:lnSpc>
              <a:spcBef>
                <a:spcPts val="200"/>
              </a:spcBef>
              <a:spcAft>
                <a:spcPts val="0"/>
              </a:spcAft>
              <a:buClr>
                <a:srgbClr val="262626"/>
              </a:buClr>
              <a:buSzPts val="1040"/>
              <a:buChar char="•"/>
            </a:pPr>
            <a:r>
              <a:rPr lang="en-US"/>
              <a:t>UPDATE TARGET_TABLE A SET A.COLUMN_1 = expression FROM REF_TABLE B</a:t>
            </a:r>
            <a:endParaRPr/>
          </a:p>
          <a:p>
            <a:pPr indent="0" lvl="0" marL="0" rtl="0" algn="l">
              <a:lnSpc>
                <a:spcPct val="128571"/>
              </a:lnSpc>
              <a:spcBef>
                <a:spcPts val="1000"/>
              </a:spcBef>
              <a:spcAft>
                <a:spcPts val="0"/>
              </a:spcAft>
              <a:buClr>
                <a:srgbClr val="262626"/>
              </a:buClr>
              <a:buSzPts val="1400"/>
              <a:buNone/>
            </a:pPr>
            <a:r>
              <a:rPr lang="en-US"/>
              <a:t>         WHERE A.COLUMN_1 = B.COLUMN_1;</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Sửa đổi dữ liệu hiện có trong một bảng</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82563" lvl="1" marL="360363" rtl="0" algn="l">
              <a:lnSpc>
                <a:spcPct val="138461"/>
              </a:lnSpc>
              <a:spcBef>
                <a:spcPts val="200"/>
              </a:spcBef>
              <a:spcAft>
                <a:spcPts val="0"/>
              </a:spcAft>
              <a:buClr>
                <a:srgbClr val="262626"/>
              </a:buClr>
              <a:buSzPts val="1040"/>
              <a:buChar char="•"/>
            </a:pPr>
            <a:r>
              <a:rPr lang="en-US"/>
              <a:t>UPDATE TABLE_NAME SET COLUMN_1 = VALUE1, COLUMN_2 = VALUE2 WHERE condition;</a:t>
            </a:r>
            <a:endParaRPr/>
          </a:p>
        </p:txBody>
      </p:sp>
      <p:sp>
        <p:nvSpPr>
          <p:cNvPr id="893" name="Google Shape;893;p48"/>
          <p:cNvSpPr txBox="1"/>
          <p:nvPr/>
        </p:nvSpPr>
        <p:spPr>
          <a:xfrm>
            <a:off x="711199" y="3092823"/>
            <a:ext cx="7812000" cy="806824"/>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UPDATE </a:t>
            </a:r>
            <a:r>
              <a:rPr lang="en-US" sz="1400">
                <a:solidFill>
                  <a:schemeClr val="dk1"/>
                </a:solidFill>
                <a:latin typeface="Arial"/>
                <a:ea typeface="Arial"/>
                <a:cs typeface="Arial"/>
                <a:sym typeface="Arial"/>
              </a:rPr>
              <a:t>target_table a </a:t>
            </a:r>
            <a:r>
              <a:rPr lang="en-US" sz="1400">
                <a:solidFill>
                  <a:srgbClr val="193EB0"/>
                </a:solidFill>
                <a:latin typeface="Arial"/>
                <a:ea typeface="Arial"/>
                <a:cs typeface="Arial"/>
                <a:sym typeface="Arial"/>
              </a:rPr>
              <a:t>SET</a:t>
            </a:r>
            <a:r>
              <a:rPr lang="en-US" sz="1400">
                <a:solidFill>
                  <a:schemeClr val="dk1"/>
                </a:solidFill>
                <a:latin typeface="Arial"/>
                <a:ea typeface="Arial"/>
                <a:cs typeface="Arial"/>
                <a:sym typeface="Arial"/>
              </a:rPr>
              <a:t> a.column_1 = expression </a:t>
            </a: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ref_table b</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a.column_1 = b.column_1;</a:t>
            </a:r>
            <a:endParaRPr/>
          </a:p>
        </p:txBody>
      </p:sp>
      <p:sp>
        <p:nvSpPr>
          <p:cNvPr id="894" name="Google Shape;894;p48"/>
          <p:cNvSpPr txBox="1"/>
          <p:nvPr/>
        </p:nvSpPr>
        <p:spPr>
          <a:xfrm>
            <a:off x="711199" y="4666129"/>
            <a:ext cx="7812000" cy="56477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UPDATE </a:t>
            </a:r>
            <a:r>
              <a:rPr lang="en-US" sz="1400">
                <a:solidFill>
                  <a:schemeClr val="dk1"/>
                </a:solidFill>
                <a:latin typeface="Arial"/>
                <a:ea typeface="Arial"/>
                <a:cs typeface="Arial"/>
                <a:sym typeface="Arial"/>
              </a:rPr>
              <a:t>table_name </a:t>
            </a:r>
            <a:r>
              <a:rPr lang="en-US" sz="1400">
                <a:solidFill>
                  <a:srgbClr val="193EB0"/>
                </a:solidFill>
                <a:latin typeface="Arial"/>
                <a:ea typeface="Arial"/>
                <a:cs typeface="Arial"/>
                <a:sym typeface="Arial"/>
              </a:rPr>
              <a:t>SET </a:t>
            </a:r>
            <a:r>
              <a:rPr lang="en-US" sz="1400">
                <a:solidFill>
                  <a:schemeClr val="dk1"/>
                </a:solidFill>
                <a:latin typeface="Arial"/>
                <a:ea typeface="Arial"/>
                <a:cs typeface="Arial"/>
                <a:sym typeface="Arial"/>
              </a:rPr>
              <a:t>column_1 = value1, column_2 = value2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condition;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4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901" name="Google Shape;901;p4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DELETE (XÓA)</a:t>
            </a:r>
            <a:endParaRPr/>
          </a:p>
        </p:txBody>
      </p:sp>
      <p:sp>
        <p:nvSpPr>
          <p:cNvPr id="902" name="Google Shape;902;p4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03" name="Google Shape;903;p4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Câu lệnh DELETE của PostgreSQL cho phép bạn xóa một hoặc nhiều hàng khỏi một bảng.</a:t>
            </a:r>
            <a:endParaRPr/>
          </a:p>
          <a:p>
            <a:pPr indent="-182563" lvl="1" marL="360363" rtl="0" algn="l">
              <a:lnSpc>
                <a:spcPct val="138461"/>
              </a:lnSpc>
              <a:spcBef>
                <a:spcPts val="200"/>
              </a:spcBef>
              <a:spcAft>
                <a:spcPts val="0"/>
              </a:spcAft>
              <a:buClr>
                <a:srgbClr val="262626"/>
              </a:buClr>
              <a:buSzPts val="1040"/>
              <a:buChar char="•"/>
            </a:pPr>
            <a:r>
              <a:rPr lang="en-US"/>
              <a:t>Khi xóa dữ liệu cụ thể khỏi bảng</a:t>
            </a:r>
            <a:endParaRPr/>
          </a:p>
          <a:p>
            <a:pPr indent="-182563" lvl="1" marL="360363" rtl="0" algn="l">
              <a:lnSpc>
                <a:spcPct val="138461"/>
              </a:lnSpc>
              <a:spcBef>
                <a:spcPts val="200"/>
              </a:spcBef>
              <a:spcAft>
                <a:spcPts val="0"/>
              </a:spcAft>
              <a:buClr>
                <a:srgbClr val="262626"/>
              </a:buClr>
              <a:buSzPts val="1040"/>
              <a:buChar char="•"/>
            </a:pPr>
            <a:r>
              <a:rPr lang="en-US"/>
              <a:t>Xóa dữ liệu thỏa mãn điều kiện</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sp>
        <p:nvSpPr>
          <p:cNvPr id="904" name="Google Shape;904;p49"/>
          <p:cNvSpPr txBox="1"/>
          <p:nvPr/>
        </p:nvSpPr>
        <p:spPr>
          <a:xfrm>
            <a:off x="711199" y="3265954"/>
            <a:ext cx="7812000" cy="56477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DELETE FROM </a:t>
            </a:r>
            <a:r>
              <a:rPr lang="en-US" sz="1400">
                <a:solidFill>
                  <a:schemeClr val="dk1"/>
                </a:solidFill>
                <a:latin typeface="Arial"/>
                <a:ea typeface="Arial"/>
                <a:cs typeface="Arial"/>
                <a:sym typeface="Arial"/>
              </a:rPr>
              <a:t>target_table a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conditional expression;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Giới thiệu về SQL</a:t>
            </a:r>
            <a:endParaRPr/>
          </a:p>
        </p:txBody>
      </p:sp>
      <p:sp>
        <p:nvSpPr>
          <p:cNvPr id="137" name="Google Shape;137;p5"/>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138" name="Google Shape;138;p5"/>
          <p:cNvSpPr/>
          <p:nvPr/>
        </p:nvSpPr>
        <p:spPr>
          <a:xfrm>
            <a:off x="1234524" y="4066410"/>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1.1. Tạo bảng bằng DDL</a:t>
            </a:r>
            <a:endParaRPr/>
          </a:p>
        </p:txBody>
      </p:sp>
      <p:sp>
        <p:nvSpPr>
          <p:cNvPr id="139" name="Google Shape;139;p5"/>
          <p:cNvSpPr/>
          <p:nvPr/>
        </p:nvSpPr>
        <p:spPr>
          <a:xfrm>
            <a:off x="1051644" y="4065237"/>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
        <p:nvSpPr>
          <p:cNvPr id="140" name="Google Shape;140;p5"/>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1.2. Quản lý dữ liệu bảng với DML</a:t>
            </a:r>
            <a:endParaRPr/>
          </a:p>
        </p:txBody>
      </p:sp>
      <p:sp>
        <p:nvSpPr>
          <p:cNvPr id="141" name="Google Shape;141;p5"/>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grpSp>
        <p:nvGrpSpPr>
          <p:cNvPr id="142" name="Google Shape;142;p5"/>
          <p:cNvGrpSpPr/>
          <p:nvPr/>
        </p:nvGrpSpPr>
        <p:grpSpPr>
          <a:xfrm>
            <a:off x="1051644" y="4924905"/>
            <a:ext cx="5702300" cy="278172"/>
            <a:chOff x="571500" y="5165783"/>
            <a:chExt cx="5702300" cy="278172"/>
          </a:xfrm>
        </p:grpSpPr>
        <p:sp>
          <p:nvSpPr>
            <p:cNvPr id="143" name="Google Shape;143;p5"/>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1.3. Truy vấn dữ liệu bằng SQL</a:t>
              </a:r>
              <a:endParaRPr/>
            </a:p>
          </p:txBody>
        </p:sp>
        <p:sp>
          <p:nvSpPr>
            <p:cNvPr id="144" name="Google Shape;144;p5"/>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5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911" name="Google Shape;911;p5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INSERT (CHÈN)</a:t>
            </a:r>
            <a:endParaRPr/>
          </a:p>
        </p:txBody>
      </p:sp>
      <p:sp>
        <p:nvSpPr>
          <p:cNvPr id="912" name="Google Shape;912;p5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13" name="Google Shape;913;p5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Chèn - chèn dữ liệu vào bảng</a:t>
            </a:r>
            <a:endParaRPr/>
          </a:p>
          <a:p>
            <a:pPr indent="-182563" lvl="1" marL="360363" rtl="0" algn="l">
              <a:lnSpc>
                <a:spcPct val="138461"/>
              </a:lnSpc>
              <a:spcBef>
                <a:spcPts val="200"/>
              </a:spcBef>
              <a:spcAft>
                <a:spcPts val="0"/>
              </a:spcAft>
              <a:buClr>
                <a:srgbClr val="262626"/>
              </a:buClr>
              <a:buSzPts val="1040"/>
              <a:buChar char="•"/>
            </a:pPr>
            <a:r>
              <a:rPr lang="en-US"/>
              <a:t>Chỉ nhập các cột cụ thể</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82563" lvl="1" marL="360363" rtl="0" algn="l">
              <a:lnSpc>
                <a:spcPct val="138461"/>
              </a:lnSpc>
              <a:spcBef>
                <a:spcPts val="200"/>
              </a:spcBef>
              <a:spcAft>
                <a:spcPts val="0"/>
              </a:spcAft>
              <a:buClr>
                <a:srgbClr val="262626"/>
              </a:buClr>
              <a:buSzPts val="1040"/>
              <a:buChar char="•"/>
            </a:pPr>
            <a:r>
              <a:rPr lang="en-US"/>
              <a:t>CHÈN VÀOTO TABLE_NAME ( COLUMN1, COLUMN2 ) VALUES ( VALUE1, VALUE2 );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Khi nhập theo thứ tự các cột có trong bảng, có thể bỏ cột</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82563" lvl="1" marL="360363" rtl="0" algn="l">
              <a:lnSpc>
                <a:spcPct val="138461"/>
              </a:lnSpc>
              <a:spcBef>
                <a:spcPts val="200"/>
              </a:spcBef>
              <a:spcAft>
                <a:spcPts val="0"/>
              </a:spcAft>
              <a:buClr>
                <a:srgbClr val="262626"/>
              </a:buClr>
              <a:buSzPts val="1040"/>
              <a:buChar char="•"/>
            </a:pPr>
            <a:r>
              <a:rPr lang="en-US"/>
              <a:t>INSERT INTO TABLE_NAME VALUES ( VALUE1, VALUE2, VALUE3, ... );</a:t>
            </a:r>
            <a:endParaRPr/>
          </a:p>
          <a:p>
            <a:pPr indent="0" lvl="1" marL="177800" rtl="0" algn="l">
              <a:lnSpc>
                <a:spcPct val="138461"/>
              </a:lnSpc>
              <a:spcBef>
                <a:spcPts val="200"/>
              </a:spcBef>
              <a:spcAft>
                <a:spcPts val="0"/>
              </a:spcAft>
              <a:buClr>
                <a:srgbClr val="262626"/>
              </a:buClr>
              <a:buSzPts val="1040"/>
              <a:buNone/>
            </a:pPr>
            <a:r>
              <a:t/>
            </a:r>
            <a:endParaRPr/>
          </a:p>
        </p:txBody>
      </p:sp>
      <p:sp>
        <p:nvSpPr>
          <p:cNvPr id="914" name="Google Shape;914;p50"/>
          <p:cNvSpPr txBox="1"/>
          <p:nvPr/>
        </p:nvSpPr>
        <p:spPr>
          <a:xfrm>
            <a:off x="711199" y="3013813"/>
            <a:ext cx="7812000" cy="540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INSERT INTO </a:t>
            </a:r>
            <a:r>
              <a:rPr lang="en-US" sz="1400">
                <a:solidFill>
                  <a:schemeClr val="dk1"/>
                </a:solidFill>
                <a:latin typeface="Arial"/>
                <a:ea typeface="Arial"/>
                <a:cs typeface="Arial"/>
                <a:sym typeface="Arial"/>
              </a:rPr>
              <a:t>table_name ( column1, column2 ) values ( value1, value2 );</a:t>
            </a:r>
            <a:endParaRPr/>
          </a:p>
        </p:txBody>
      </p:sp>
      <p:sp>
        <p:nvSpPr>
          <p:cNvPr id="915" name="Google Shape;915;p50"/>
          <p:cNvSpPr txBox="1"/>
          <p:nvPr/>
        </p:nvSpPr>
        <p:spPr>
          <a:xfrm>
            <a:off x="711199" y="4375919"/>
            <a:ext cx="7812000" cy="540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INSERT INTO </a:t>
            </a:r>
            <a:r>
              <a:rPr lang="en-US" sz="1400">
                <a:solidFill>
                  <a:schemeClr val="dk1"/>
                </a:solidFill>
                <a:latin typeface="Arial"/>
                <a:ea typeface="Arial"/>
                <a:cs typeface="Arial"/>
                <a:sym typeface="Arial"/>
              </a:rPr>
              <a:t>table_name values ( value1, value2, value3, ...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5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922" name="Google Shape;922;p5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SELECT (CHỌN) (1/2)</a:t>
            </a:r>
            <a:endParaRPr/>
          </a:p>
        </p:txBody>
      </p:sp>
      <p:sp>
        <p:nvSpPr>
          <p:cNvPr id="923" name="Google Shape;923;p5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24" name="Google Shape;924;p5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SELECT </a:t>
            </a:r>
            <a:r>
              <a:rPr lang="en-US"/>
              <a:t>là một từ khóa SQL cho cơ sở dữ liệu biết bạn muốn truy xuất dữ liệu (bộ dữ liệu)</a:t>
            </a:r>
            <a:endParaRPr/>
          </a:p>
          <a:p>
            <a:pPr indent="-182563" lvl="1" marL="360363" rtl="0" algn="l">
              <a:lnSpc>
                <a:spcPct val="138461"/>
              </a:lnSpc>
              <a:spcBef>
                <a:spcPts val="500"/>
              </a:spcBef>
              <a:spcAft>
                <a:spcPts val="0"/>
              </a:spcAft>
              <a:buClr>
                <a:srgbClr val="262626"/>
              </a:buClr>
              <a:buSzPts val="1040"/>
              <a:buChar char="•"/>
            </a:pPr>
            <a:r>
              <a:rPr lang="en-US"/>
              <a:t>Ví dụ</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300"/>
              </a:spcBef>
              <a:spcAft>
                <a:spcPts val="0"/>
              </a:spcAft>
              <a:buClr>
                <a:srgbClr val="262626"/>
              </a:buClr>
              <a:buSzPts val="1040"/>
              <a:buChar char="•"/>
            </a:pPr>
            <a:r>
              <a:rPr lang="en-US"/>
              <a:t>PostgreSQL đánh giá mệnh đề FROM trước mệnh đề SELECT trong câu lệnh SELECT.</a:t>
            </a:r>
            <a:endParaRPr/>
          </a:p>
          <a:p>
            <a:pPr indent="-177800" lvl="0" marL="177800" rtl="0" algn="l">
              <a:lnSpc>
                <a:spcPct val="128571"/>
              </a:lnSpc>
              <a:spcBef>
                <a:spcPts val="1000"/>
              </a:spcBef>
              <a:spcAft>
                <a:spcPts val="0"/>
              </a:spcAft>
              <a:buClr>
                <a:srgbClr val="262626"/>
              </a:buClr>
              <a:buSzPts val="1400"/>
              <a:buFont typeface="Arial"/>
              <a:buChar char="•"/>
            </a:pPr>
            <a:r>
              <a:rPr lang="en-US"/>
              <a:t>Câu lệnh </a:t>
            </a:r>
            <a:r>
              <a:rPr b="1" lang="en-US"/>
              <a:t>SELECT</a:t>
            </a:r>
            <a:r>
              <a:rPr lang="en-US"/>
              <a:t> có các mệnh đề sau:</a:t>
            </a:r>
            <a:endParaRPr/>
          </a:p>
          <a:p>
            <a:pPr indent="-182563" lvl="1" marL="360363" rtl="0" algn="l">
              <a:lnSpc>
                <a:spcPct val="138461"/>
              </a:lnSpc>
              <a:spcBef>
                <a:spcPts val="200"/>
              </a:spcBef>
              <a:spcAft>
                <a:spcPts val="0"/>
              </a:spcAft>
              <a:buClr>
                <a:srgbClr val="262626"/>
              </a:buClr>
              <a:buSzPts val="1040"/>
              <a:buChar char="•"/>
            </a:pPr>
            <a:r>
              <a:rPr lang="en-US"/>
              <a:t>Chọn các hàng riêng biệt bằng toán tử </a:t>
            </a:r>
            <a:r>
              <a:rPr b="1" lang="en-US"/>
              <a:t>DISTINCT</a:t>
            </a:r>
            <a:r>
              <a:rPr lang="en-US"/>
              <a:t>.</a:t>
            </a:r>
            <a:endParaRPr/>
          </a:p>
          <a:p>
            <a:pPr indent="-182563" lvl="1" marL="360363" rtl="0" algn="l">
              <a:lnSpc>
                <a:spcPct val="138461"/>
              </a:lnSpc>
              <a:spcBef>
                <a:spcPts val="200"/>
              </a:spcBef>
              <a:spcAft>
                <a:spcPts val="0"/>
              </a:spcAft>
              <a:buClr>
                <a:srgbClr val="262626"/>
              </a:buClr>
              <a:buSzPts val="1040"/>
              <a:buChar char="•"/>
            </a:pPr>
            <a:r>
              <a:rPr lang="en-US"/>
              <a:t>Sắp xếp các hàng bằng mệnh đề </a:t>
            </a:r>
            <a:r>
              <a:rPr b="1" lang="en-US"/>
              <a:t>ORDER</a:t>
            </a:r>
            <a:r>
              <a:rPr lang="en-US"/>
              <a:t> </a:t>
            </a:r>
            <a:r>
              <a:rPr b="1" lang="en-US"/>
              <a:t>BY</a:t>
            </a:r>
            <a:r>
              <a:rPr lang="en-US"/>
              <a:t>.</a:t>
            </a:r>
            <a:endParaRPr/>
          </a:p>
          <a:p>
            <a:pPr indent="-182563" lvl="1" marL="360363" rtl="0" algn="l">
              <a:lnSpc>
                <a:spcPct val="138461"/>
              </a:lnSpc>
              <a:spcBef>
                <a:spcPts val="200"/>
              </a:spcBef>
              <a:spcAft>
                <a:spcPts val="0"/>
              </a:spcAft>
              <a:buClr>
                <a:srgbClr val="262626"/>
              </a:buClr>
              <a:buSzPts val="1040"/>
              <a:buChar char="•"/>
            </a:pPr>
            <a:r>
              <a:rPr lang="en-US"/>
              <a:t>Lọc các hàng bằng mệnh đề </a:t>
            </a:r>
            <a:r>
              <a:rPr b="1" lang="en-US"/>
              <a:t>WHERE</a:t>
            </a:r>
            <a:r>
              <a:rPr lang="en-US"/>
              <a:t>.</a:t>
            </a:r>
            <a:endParaRPr/>
          </a:p>
          <a:p>
            <a:pPr indent="-182563" lvl="1" marL="360363" rtl="0" algn="l">
              <a:lnSpc>
                <a:spcPct val="138461"/>
              </a:lnSpc>
              <a:spcBef>
                <a:spcPts val="200"/>
              </a:spcBef>
              <a:spcAft>
                <a:spcPts val="0"/>
              </a:spcAft>
              <a:buClr>
                <a:srgbClr val="262626"/>
              </a:buClr>
              <a:buSzPts val="1040"/>
              <a:buChar char="•"/>
            </a:pPr>
            <a:r>
              <a:rPr lang="en-US"/>
              <a:t>Chọn một tập hợp con các hàng từ một bảng bằng mệnh đề </a:t>
            </a:r>
            <a:r>
              <a:rPr b="1" lang="en-US"/>
              <a:t>LIMIT</a:t>
            </a:r>
            <a:r>
              <a:rPr lang="en-US"/>
              <a:t> hoặc </a:t>
            </a:r>
            <a:r>
              <a:rPr b="1" lang="en-US"/>
              <a:t>FETCH</a:t>
            </a:r>
            <a:r>
              <a:rPr lang="en-US"/>
              <a:t>.</a:t>
            </a:r>
            <a:endParaRPr/>
          </a:p>
          <a:p>
            <a:pPr indent="-182563" lvl="1" marL="360363" rtl="0" algn="l">
              <a:lnSpc>
                <a:spcPct val="138461"/>
              </a:lnSpc>
              <a:spcBef>
                <a:spcPts val="200"/>
              </a:spcBef>
              <a:spcAft>
                <a:spcPts val="0"/>
              </a:spcAft>
              <a:buClr>
                <a:srgbClr val="262626"/>
              </a:buClr>
              <a:buSzPts val="1040"/>
              <a:buChar char="•"/>
            </a:pPr>
            <a:r>
              <a:rPr lang="en-US"/>
              <a:t>Nhóm các hàng thành các nhóm sử dụng mệnh đề </a:t>
            </a:r>
            <a:r>
              <a:rPr b="1" lang="en-US"/>
              <a:t>GROUP</a:t>
            </a:r>
            <a:r>
              <a:rPr lang="en-US"/>
              <a:t> </a:t>
            </a:r>
            <a:r>
              <a:rPr b="1" lang="en-US"/>
              <a:t>BY</a:t>
            </a:r>
            <a:r>
              <a:rPr lang="en-US"/>
              <a:t>.</a:t>
            </a:r>
            <a:endParaRPr/>
          </a:p>
          <a:p>
            <a:pPr indent="-182563" lvl="1" marL="360363" rtl="0" algn="l">
              <a:lnSpc>
                <a:spcPct val="138461"/>
              </a:lnSpc>
              <a:spcBef>
                <a:spcPts val="200"/>
              </a:spcBef>
              <a:spcAft>
                <a:spcPts val="0"/>
              </a:spcAft>
              <a:buClr>
                <a:srgbClr val="262626"/>
              </a:buClr>
              <a:buSzPts val="1040"/>
              <a:buChar char="•"/>
            </a:pPr>
            <a:r>
              <a:rPr lang="en-US"/>
              <a:t>Lọc các nhóm sử dụng mệnh đề </a:t>
            </a:r>
            <a:r>
              <a:rPr b="1" lang="en-US"/>
              <a:t>HAVING</a:t>
            </a:r>
            <a:r>
              <a:rPr lang="en-US"/>
              <a:t>.</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925" name="Google Shape;925;p51"/>
          <p:cNvSpPr txBox="1"/>
          <p:nvPr/>
        </p:nvSpPr>
        <p:spPr>
          <a:xfrm>
            <a:off x="711199" y="2754618"/>
            <a:ext cx="7812000"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columns_list </a:t>
            </a: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table_name;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5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932" name="Google Shape;932;p5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SELECT (CHỌN) (2/2)</a:t>
            </a:r>
            <a:endParaRPr/>
          </a:p>
        </p:txBody>
      </p:sp>
      <p:sp>
        <p:nvSpPr>
          <p:cNvPr id="933" name="Google Shape;933;p5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34" name="Google Shape;934;p5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Cú pháp</a:t>
            </a:r>
            <a:endParaRPr/>
          </a:p>
        </p:txBody>
      </p:sp>
      <p:sp>
        <p:nvSpPr>
          <p:cNvPr id="935" name="Google Shape;935;p52"/>
          <p:cNvSpPr txBox="1"/>
          <p:nvPr/>
        </p:nvSpPr>
        <p:spPr>
          <a:xfrm>
            <a:off x="711199" y="2528888"/>
            <a:ext cx="7812000" cy="169512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a:t>
            </a:r>
            <a:r>
              <a:rPr lang="en-US" sz="1400">
                <a:solidFill>
                  <a:srgbClr val="193EB0"/>
                </a:solidFill>
                <a:latin typeface="Arial"/>
                <a:ea typeface="Arial"/>
                <a:cs typeface="Arial"/>
                <a:sym typeface="Arial"/>
              </a:rPr>
              <a:t>DISTINCT</a:t>
            </a:r>
            <a:r>
              <a:rPr lang="en-US" sz="1400">
                <a:solidFill>
                  <a:schemeClr val="dk1"/>
                </a:solidFill>
                <a:latin typeface="Arial"/>
                <a:ea typeface="Arial"/>
                <a:cs typeface="Arial"/>
                <a:sym typeface="Arial"/>
              </a:rPr>
              <a:t>|</a:t>
            </a:r>
            <a:r>
              <a:rPr lang="en-US" sz="1400">
                <a:solidFill>
                  <a:srgbClr val="193EB0"/>
                </a:solidFill>
                <a:latin typeface="Arial"/>
                <a:ea typeface="Arial"/>
                <a:cs typeface="Arial"/>
                <a:sym typeface="Arial"/>
              </a:rPr>
              <a:t>ALL</a:t>
            </a:r>
            <a:r>
              <a:rPr lang="en-US" sz="1400">
                <a:solidFill>
                  <a:schemeClr val="dk1"/>
                </a:solidFill>
                <a:latin typeface="Arial"/>
                <a:ea typeface="Arial"/>
                <a:cs typeface="Arial"/>
                <a:sym typeface="Arial"/>
              </a:rPr>
              <a:t>] { * | fieldExpression [AS newName]} </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tableName [alias]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condition]</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r>
              <a:rPr lang="en-US" sz="1400">
                <a:solidFill>
                  <a:srgbClr val="193EB0"/>
                </a:solidFill>
                <a:latin typeface="Arial"/>
                <a:ea typeface="Arial"/>
                <a:cs typeface="Arial"/>
                <a:sym typeface="Arial"/>
              </a:rPr>
              <a:t>GROUP BY </a:t>
            </a:r>
            <a:r>
              <a:rPr lang="en-US" sz="1400">
                <a:solidFill>
                  <a:schemeClr val="dk1"/>
                </a:solidFill>
                <a:latin typeface="Arial"/>
                <a:ea typeface="Arial"/>
                <a:cs typeface="Arial"/>
                <a:sym typeface="Arial"/>
              </a:rPr>
              <a:t>fieldName(s)]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a:t>
            </a:r>
            <a:r>
              <a:rPr lang="en-US" sz="1400">
                <a:solidFill>
                  <a:srgbClr val="193EB0"/>
                </a:solidFill>
                <a:latin typeface="Arial"/>
                <a:ea typeface="Arial"/>
                <a:cs typeface="Arial"/>
                <a:sym typeface="Arial"/>
              </a:rPr>
              <a:t>HAVING </a:t>
            </a:r>
            <a:r>
              <a:rPr lang="en-US" sz="1400">
                <a:solidFill>
                  <a:schemeClr val="dk1"/>
                </a:solidFill>
                <a:latin typeface="Arial"/>
                <a:ea typeface="Arial"/>
                <a:cs typeface="Arial"/>
                <a:sym typeface="Arial"/>
              </a:rPr>
              <a:t>condition] </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ORDER BY </a:t>
            </a:r>
            <a:r>
              <a:rPr lang="en-US" sz="1400">
                <a:solidFill>
                  <a:schemeClr val="dk1"/>
                </a:solidFill>
                <a:latin typeface="Arial"/>
                <a:ea typeface="Arial"/>
                <a:cs typeface="Arial"/>
                <a:sym typeface="Arial"/>
              </a:rPr>
              <a:t>fieldName(s)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5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942" name="Google Shape;942;p5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Thứ tự thực hiện SELECT</a:t>
            </a:r>
            <a:endParaRPr/>
          </a:p>
        </p:txBody>
      </p:sp>
      <p:sp>
        <p:nvSpPr>
          <p:cNvPr id="943" name="Google Shape;943;p5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44" name="Google Shape;944;p5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1. </a:t>
            </a:r>
            <a:r>
              <a:rPr b="1" lang="en-US"/>
              <a:t>FROM</a:t>
            </a:r>
            <a:r>
              <a:rPr lang="en-US"/>
              <a:t> và </a:t>
            </a:r>
            <a:r>
              <a:rPr b="1" lang="en-US"/>
              <a:t>JOIN</a:t>
            </a:r>
            <a:r>
              <a:rPr lang="en-US"/>
              <a:t> - bảng</a:t>
            </a:r>
            <a:endParaRPr/>
          </a:p>
          <a:p>
            <a:pPr indent="-177800" lvl="0" marL="177800" rtl="0" algn="l">
              <a:lnSpc>
                <a:spcPct val="128571"/>
              </a:lnSpc>
              <a:spcBef>
                <a:spcPts val="1000"/>
              </a:spcBef>
              <a:spcAft>
                <a:spcPts val="0"/>
              </a:spcAft>
              <a:buClr>
                <a:srgbClr val="262626"/>
              </a:buClr>
              <a:buSzPts val="1400"/>
              <a:buFont typeface="Arial"/>
              <a:buChar char="•"/>
            </a:pPr>
            <a:r>
              <a:rPr lang="en-US"/>
              <a:t>2. </a:t>
            </a:r>
            <a:r>
              <a:rPr b="1" lang="en-US"/>
              <a:t>WHERE</a:t>
            </a:r>
            <a:r>
              <a:rPr lang="en-US"/>
              <a:t> - điều kiện</a:t>
            </a:r>
            <a:endParaRPr/>
          </a:p>
          <a:p>
            <a:pPr indent="-177800" lvl="0" marL="177800" rtl="0" algn="l">
              <a:lnSpc>
                <a:spcPct val="128571"/>
              </a:lnSpc>
              <a:spcBef>
                <a:spcPts val="1000"/>
              </a:spcBef>
              <a:spcAft>
                <a:spcPts val="0"/>
              </a:spcAft>
              <a:buClr>
                <a:srgbClr val="262626"/>
              </a:buClr>
              <a:buSzPts val="1400"/>
              <a:buFont typeface="Arial"/>
              <a:buChar char="•"/>
            </a:pPr>
            <a:r>
              <a:rPr lang="en-US"/>
              <a:t>3. </a:t>
            </a:r>
            <a:r>
              <a:rPr b="1" lang="en-US"/>
              <a:t>GROUP</a:t>
            </a:r>
            <a:r>
              <a:rPr lang="en-US"/>
              <a:t> </a:t>
            </a:r>
            <a:r>
              <a:rPr b="1" lang="en-US"/>
              <a:t>BY</a:t>
            </a:r>
            <a:r>
              <a:rPr lang="en-US"/>
              <a:t> – cột hoặc biểu thức (trong đó mệnh đề được trích xuất nhóm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4. </a:t>
            </a:r>
            <a:r>
              <a:rPr b="1" lang="en-US"/>
              <a:t>HAVING</a:t>
            </a:r>
            <a:r>
              <a:rPr lang="en-US"/>
              <a:t> – nhóm điều kiện</a:t>
            </a:r>
            <a:endParaRPr/>
          </a:p>
          <a:p>
            <a:pPr indent="-177800" lvl="0" marL="177800" rtl="0" algn="l">
              <a:lnSpc>
                <a:spcPct val="128571"/>
              </a:lnSpc>
              <a:spcBef>
                <a:spcPts val="1000"/>
              </a:spcBef>
              <a:spcAft>
                <a:spcPts val="0"/>
              </a:spcAft>
              <a:buClr>
                <a:srgbClr val="262626"/>
              </a:buClr>
              <a:buSzPts val="1400"/>
              <a:buFont typeface="Arial"/>
              <a:buChar char="•"/>
            </a:pPr>
            <a:r>
              <a:rPr lang="en-US"/>
              <a:t>5. </a:t>
            </a:r>
            <a:r>
              <a:rPr b="1" lang="en-US"/>
              <a:t>SELECT</a:t>
            </a:r>
            <a:r>
              <a:rPr lang="en-US"/>
              <a:t> - tên cột</a:t>
            </a:r>
            <a:endParaRPr/>
          </a:p>
          <a:p>
            <a:pPr indent="-177800" lvl="0" marL="177800" rtl="0" algn="l">
              <a:lnSpc>
                <a:spcPct val="128571"/>
              </a:lnSpc>
              <a:spcBef>
                <a:spcPts val="1000"/>
              </a:spcBef>
              <a:spcAft>
                <a:spcPts val="0"/>
              </a:spcAft>
              <a:buClr>
                <a:srgbClr val="262626"/>
              </a:buClr>
              <a:buSzPts val="1400"/>
              <a:buFont typeface="Arial"/>
              <a:buChar char="•"/>
            </a:pPr>
            <a:r>
              <a:rPr lang="en-US"/>
              <a:t>6. </a:t>
            </a:r>
            <a:r>
              <a:rPr b="1" lang="en-US"/>
              <a:t>DISTINCT</a:t>
            </a:r>
            <a:endParaRPr b="1"/>
          </a:p>
          <a:p>
            <a:pPr indent="-177800" lvl="0" marL="177800" rtl="0" algn="l">
              <a:lnSpc>
                <a:spcPct val="128571"/>
              </a:lnSpc>
              <a:spcBef>
                <a:spcPts val="1000"/>
              </a:spcBef>
              <a:spcAft>
                <a:spcPts val="0"/>
              </a:spcAft>
              <a:buClr>
                <a:srgbClr val="262626"/>
              </a:buClr>
              <a:buSzPts val="1400"/>
              <a:buFont typeface="Arial"/>
              <a:buChar char="•"/>
            </a:pPr>
            <a:r>
              <a:rPr lang="en-US"/>
              <a:t>7. </a:t>
            </a:r>
            <a:r>
              <a:rPr b="1" lang="en-US"/>
              <a:t>ORDER</a:t>
            </a:r>
            <a:r>
              <a:rPr lang="en-US"/>
              <a:t> </a:t>
            </a:r>
            <a:r>
              <a:rPr b="1" lang="en-US"/>
              <a:t>BY</a:t>
            </a:r>
            <a:r>
              <a:rPr lang="en-US"/>
              <a:t> – sắp xếp</a:t>
            </a:r>
            <a:endParaRPr/>
          </a:p>
          <a:p>
            <a:pPr indent="-177800" lvl="0" marL="177800" rtl="0" algn="l">
              <a:lnSpc>
                <a:spcPct val="128571"/>
              </a:lnSpc>
              <a:spcBef>
                <a:spcPts val="1000"/>
              </a:spcBef>
              <a:spcAft>
                <a:spcPts val="0"/>
              </a:spcAft>
              <a:buClr>
                <a:srgbClr val="262626"/>
              </a:buClr>
              <a:buSzPts val="1400"/>
              <a:buFont typeface="Arial"/>
              <a:buChar char="•"/>
            </a:pPr>
            <a:r>
              <a:rPr lang="en-US"/>
              <a:t>8. </a:t>
            </a:r>
            <a:r>
              <a:rPr b="1" lang="en-US"/>
              <a:t>LIMIT</a:t>
            </a:r>
            <a:r>
              <a:rPr lang="en-US"/>
              <a:t> </a:t>
            </a:r>
            <a:r>
              <a:rPr b="1" lang="en-US"/>
              <a:t>/</a:t>
            </a:r>
            <a:r>
              <a:rPr lang="en-US"/>
              <a:t> </a:t>
            </a:r>
            <a:r>
              <a:rPr b="1" lang="en-US"/>
              <a:t>OFFSET</a:t>
            </a:r>
            <a:endParaRPr b="1"/>
          </a:p>
        </p:txBody>
      </p:sp>
      <p:sp>
        <p:nvSpPr>
          <p:cNvPr id="945" name="Google Shape;945;p53"/>
          <p:cNvSpPr/>
          <p:nvPr/>
        </p:nvSpPr>
        <p:spPr>
          <a:xfrm>
            <a:off x="7463215" y="1714499"/>
            <a:ext cx="1400672" cy="374571"/>
          </a:xfrm>
          <a:prstGeom prst="roundRect">
            <a:avLst>
              <a:gd fmla="val 16667" name="adj"/>
            </a:avLst>
          </a:prstGeom>
          <a:solidFill>
            <a:srgbClr val="779FDB"/>
          </a:solidFill>
          <a:ln cap="flat" cmpd="sng" w="1905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FROM + JOIN</a:t>
            </a:r>
            <a:endParaRPr sz="1600">
              <a:solidFill>
                <a:schemeClr val="lt1"/>
              </a:solidFill>
              <a:latin typeface="Arial"/>
              <a:ea typeface="Arial"/>
              <a:cs typeface="Arial"/>
              <a:sym typeface="Arial"/>
            </a:endParaRPr>
          </a:p>
        </p:txBody>
      </p:sp>
      <p:sp>
        <p:nvSpPr>
          <p:cNvPr id="946" name="Google Shape;946;p53"/>
          <p:cNvSpPr/>
          <p:nvPr/>
        </p:nvSpPr>
        <p:spPr>
          <a:xfrm>
            <a:off x="7505699" y="2355292"/>
            <a:ext cx="1315704" cy="379672"/>
          </a:xfrm>
          <a:prstGeom prst="roundRect">
            <a:avLst>
              <a:gd fmla="val 16667" name="adj"/>
            </a:avLst>
          </a:prstGeom>
          <a:solidFill>
            <a:srgbClr val="7B97CF"/>
          </a:solidFill>
          <a:ln cap="flat" cmpd="sng" w="1905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WHERE</a:t>
            </a:r>
            <a:endParaRPr sz="1600">
              <a:solidFill>
                <a:schemeClr val="lt1"/>
              </a:solidFill>
              <a:latin typeface="Arial"/>
              <a:ea typeface="Arial"/>
              <a:cs typeface="Arial"/>
              <a:sym typeface="Arial"/>
            </a:endParaRPr>
          </a:p>
        </p:txBody>
      </p:sp>
      <p:sp>
        <p:nvSpPr>
          <p:cNvPr id="947" name="Google Shape;947;p53"/>
          <p:cNvSpPr/>
          <p:nvPr/>
        </p:nvSpPr>
        <p:spPr>
          <a:xfrm>
            <a:off x="7505698" y="3016629"/>
            <a:ext cx="1315703" cy="379672"/>
          </a:xfrm>
          <a:prstGeom prst="roundRect">
            <a:avLst>
              <a:gd fmla="val 16667" name="adj"/>
            </a:avLst>
          </a:prstGeom>
          <a:solidFill>
            <a:srgbClr val="C3CCE7"/>
          </a:solidFill>
          <a:ln cap="flat" cmpd="sng" w="1905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GROUP BY</a:t>
            </a:r>
            <a:endParaRPr sz="1600">
              <a:solidFill>
                <a:schemeClr val="lt1"/>
              </a:solidFill>
              <a:latin typeface="Arial"/>
              <a:ea typeface="Arial"/>
              <a:cs typeface="Arial"/>
              <a:sym typeface="Arial"/>
            </a:endParaRPr>
          </a:p>
        </p:txBody>
      </p:sp>
      <p:sp>
        <p:nvSpPr>
          <p:cNvPr id="948" name="Google Shape;948;p53"/>
          <p:cNvSpPr/>
          <p:nvPr/>
        </p:nvSpPr>
        <p:spPr>
          <a:xfrm>
            <a:off x="7505699" y="3677967"/>
            <a:ext cx="1315702" cy="379672"/>
          </a:xfrm>
          <a:prstGeom prst="roundRect">
            <a:avLst>
              <a:gd fmla="val 16667" name="adj"/>
            </a:avLst>
          </a:prstGeom>
          <a:solidFill>
            <a:srgbClr val="94A1E0"/>
          </a:solidFill>
          <a:ln cap="flat" cmpd="sng" w="1905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HAVING</a:t>
            </a:r>
            <a:endParaRPr sz="1600">
              <a:solidFill>
                <a:schemeClr val="lt1"/>
              </a:solidFill>
              <a:latin typeface="Arial"/>
              <a:ea typeface="Arial"/>
              <a:cs typeface="Arial"/>
              <a:sym typeface="Arial"/>
            </a:endParaRPr>
          </a:p>
        </p:txBody>
      </p:sp>
      <p:sp>
        <p:nvSpPr>
          <p:cNvPr id="949" name="Google Shape;949;p53"/>
          <p:cNvSpPr/>
          <p:nvPr/>
        </p:nvSpPr>
        <p:spPr>
          <a:xfrm>
            <a:off x="7505699" y="4339304"/>
            <a:ext cx="1315702" cy="379672"/>
          </a:xfrm>
          <a:prstGeom prst="roundRect">
            <a:avLst>
              <a:gd fmla="val 16667" name="adj"/>
            </a:avLst>
          </a:prstGeom>
          <a:solidFill>
            <a:srgbClr val="85A6E7"/>
          </a:solidFill>
          <a:ln cap="flat" cmpd="sng" w="1905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SELECT</a:t>
            </a:r>
            <a:endParaRPr sz="1600">
              <a:solidFill>
                <a:schemeClr val="lt1"/>
              </a:solidFill>
              <a:latin typeface="Arial"/>
              <a:ea typeface="Arial"/>
              <a:cs typeface="Arial"/>
              <a:sym typeface="Arial"/>
            </a:endParaRPr>
          </a:p>
        </p:txBody>
      </p:sp>
      <p:sp>
        <p:nvSpPr>
          <p:cNvPr id="950" name="Google Shape;950;p53"/>
          <p:cNvSpPr/>
          <p:nvPr/>
        </p:nvSpPr>
        <p:spPr>
          <a:xfrm>
            <a:off x="7505698" y="5000642"/>
            <a:ext cx="1315701" cy="379672"/>
          </a:xfrm>
          <a:prstGeom prst="roundRect">
            <a:avLst>
              <a:gd fmla="val 16667" name="adj"/>
            </a:avLst>
          </a:prstGeom>
          <a:solidFill>
            <a:srgbClr val="E9F2FC"/>
          </a:solidFill>
          <a:ln cap="flat" cmpd="sng" w="1905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ORDER BY</a:t>
            </a:r>
            <a:endParaRPr sz="1600">
              <a:solidFill>
                <a:schemeClr val="dk1"/>
              </a:solidFill>
              <a:latin typeface="Arial"/>
              <a:ea typeface="Arial"/>
              <a:cs typeface="Arial"/>
              <a:sym typeface="Arial"/>
            </a:endParaRPr>
          </a:p>
        </p:txBody>
      </p:sp>
      <p:sp>
        <p:nvSpPr>
          <p:cNvPr id="951" name="Google Shape;951;p53"/>
          <p:cNvSpPr/>
          <p:nvPr/>
        </p:nvSpPr>
        <p:spPr>
          <a:xfrm>
            <a:off x="7505699" y="5661979"/>
            <a:ext cx="1315700" cy="379672"/>
          </a:xfrm>
          <a:prstGeom prst="roundRect">
            <a:avLst>
              <a:gd fmla="val 16667" name="adj"/>
            </a:avLst>
          </a:prstGeom>
          <a:solidFill>
            <a:srgbClr val="E6E6E6"/>
          </a:solidFill>
          <a:ln cap="flat" cmpd="sng" w="19050">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0043B2"/>
                </a:solidFill>
                <a:latin typeface="Arial"/>
                <a:ea typeface="Arial"/>
                <a:cs typeface="Arial"/>
                <a:sym typeface="Arial"/>
              </a:rPr>
              <a:t>LIMIT</a:t>
            </a:r>
            <a:endParaRPr sz="1600">
              <a:solidFill>
                <a:schemeClr val="dk1"/>
              </a:solidFill>
              <a:latin typeface="Arial"/>
              <a:ea typeface="Arial"/>
              <a:cs typeface="Arial"/>
              <a:sym typeface="Arial"/>
            </a:endParaRPr>
          </a:p>
        </p:txBody>
      </p:sp>
      <p:sp>
        <p:nvSpPr>
          <p:cNvPr id="952" name="Google Shape;952;p53"/>
          <p:cNvSpPr/>
          <p:nvPr/>
        </p:nvSpPr>
        <p:spPr>
          <a:xfrm rot="5400000">
            <a:off x="8073045" y="2139778"/>
            <a:ext cx="175606" cy="162157"/>
          </a:xfrm>
          <a:prstGeom prst="rightArrow">
            <a:avLst>
              <a:gd fmla="val 50000" name="adj1"/>
              <a:gd fmla="val 50000" name="adj2"/>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953" name="Google Shape;953;p53"/>
          <p:cNvSpPr/>
          <p:nvPr/>
        </p:nvSpPr>
        <p:spPr>
          <a:xfrm rot="5400000">
            <a:off x="8073044" y="2794478"/>
            <a:ext cx="175606" cy="162157"/>
          </a:xfrm>
          <a:prstGeom prst="rightArrow">
            <a:avLst>
              <a:gd fmla="val 50000" name="adj1"/>
              <a:gd fmla="val 50000" name="adj2"/>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954" name="Google Shape;954;p53"/>
          <p:cNvSpPr/>
          <p:nvPr/>
        </p:nvSpPr>
        <p:spPr>
          <a:xfrm rot="5400000">
            <a:off x="8073043" y="3456055"/>
            <a:ext cx="175606" cy="162157"/>
          </a:xfrm>
          <a:prstGeom prst="rightArrow">
            <a:avLst>
              <a:gd fmla="val 50000" name="adj1"/>
              <a:gd fmla="val 50000" name="adj2"/>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955" name="Google Shape;955;p53"/>
          <p:cNvSpPr/>
          <p:nvPr/>
        </p:nvSpPr>
        <p:spPr>
          <a:xfrm rot="5400000">
            <a:off x="8055782" y="4117392"/>
            <a:ext cx="175606" cy="162157"/>
          </a:xfrm>
          <a:prstGeom prst="rightArrow">
            <a:avLst>
              <a:gd fmla="val 50000" name="adj1"/>
              <a:gd fmla="val 50000" name="adj2"/>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956" name="Google Shape;956;p53"/>
          <p:cNvSpPr/>
          <p:nvPr/>
        </p:nvSpPr>
        <p:spPr>
          <a:xfrm rot="5400000">
            <a:off x="8073043" y="4778730"/>
            <a:ext cx="175606" cy="162157"/>
          </a:xfrm>
          <a:prstGeom prst="rightArrow">
            <a:avLst>
              <a:gd fmla="val 50000" name="adj1"/>
              <a:gd fmla="val 50000" name="adj2"/>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957" name="Google Shape;957;p53"/>
          <p:cNvSpPr/>
          <p:nvPr/>
        </p:nvSpPr>
        <p:spPr>
          <a:xfrm rot="5400000">
            <a:off x="8073043" y="5440067"/>
            <a:ext cx="175606" cy="162157"/>
          </a:xfrm>
          <a:prstGeom prst="rightArrow">
            <a:avLst>
              <a:gd fmla="val 50000" name="adj1"/>
              <a:gd fmla="val 50000" name="adj2"/>
            </a:avLst>
          </a:prstGeom>
          <a:solidFill>
            <a:schemeClr val="lt1"/>
          </a:solidFill>
          <a:ln cap="flat" cmpd="sng" w="19050">
            <a:solidFill>
              <a:srgbClr val="0043B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5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1.2. Quản lý dữ liệu bảng với DML</a:t>
            </a:r>
            <a:endParaRPr/>
          </a:p>
        </p:txBody>
      </p:sp>
      <p:sp>
        <p:nvSpPr>
          <p:cNvPr id="964" name="Google Shape;964;p5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Mệnh đề WHERE</a:t>
            </a:r>
            <a:endParaRPr/>
          </a:p>
        </p:txBody>
      </p:sp>
      <p:sp>
        <p:nvSpPr>
          <p:cNvPr id="965" name="Google Shape;965;p5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66" name="Google Shape;966;p5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Ví dụ</a:t>
            </a:r>
            <a:endParaRPr/>
          </a:p>
        </p:txBody>
      </p:sp>
      <p:sp>
        <p:nvSpPr>
          <p:cNvPr id="967" name="Google Shape;967;p54"/>
          <p:cNvSpPr txBox="1"/>
          <p:nvPr/>
        </p:nvSpPr>
        <p:spPr>
          <a:xfrm>
            <a:off x="704850" y="2542254"/>
            <a:ext cx="7812000"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`movies`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`category_id` = 2 </a:t>
            </a:r>
            <a:r>
              <a:rPr lang="en-US" sz="1400">
                <a:solidFill>
                  <a:srgbClr val="193EB0"/>
                </a:solidFill>
                <a:latin typeface="Arial"/>
                <a:ea typeface="Arial"/>
                <a:cs typeface="Arial"/>
                <a:sym typeface="Arial"/>
              </a:rPr>
              <a:t>AND </a:t>
            </a:r>
            <a:r>
              <a:rPr lang="en-US" sz="1400">
                <a:solidFill>
                  <a:schemeClr val="dk1"/>
                </a:solidFill>
                <a:latin typeface="Arial"/>
                <a:ea typeface="Arial"/>
                <a:cs typeface="Arial"/>
                <a:sym typeface="Arial"/>
              </a:rPr>
              <a:t>`year_released` = 2008;</a:t>
            </a:r>
            <a:endParaRPr/>
          </a:p>
        </p:txBody>
      </p:sp>
      <p:sp>
        <p:nvSpPr>
          <p:cNvPr id="968" name="Google Shape;968;p54"/>
          <p:cNvSpPr txBox="1"/>
          <p:nvPr/>
        </p:nvSpPr>
        <p:spPr>
          <a:xfrm>
            <a:off x="704850" y="3107031"/>
            <a:ext cx="7812000"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`movies`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`category_id` = 1 </a:t>
            </a:r>
            <a:r>
              <a:rPr lang="en-US" sz="1400">
                <a:solidFill>
                  <a:srgbClr val="193EB0"/>
                </a:solidFill>
                <a:latin typeface="Arial"/>
                <a:ea typeface="Arial"/>
                <a:cs typeface="Arial"/>
                <a:sym typeface="Arial"/>
              </a:rPr>
              <a:t>OR</a:t>
            </a:r>
            <a:r>
              <a:rPr lang="en-US" sz="1400">
                <a:solidFill>
                  <a:schemeClr val="dk1"/>
                </a:solidFill>
                <a:latin typeface="Arial"/>
                <a:ea typeface="Arial"/>
                <a:cs typeface="Arial"/>
                <a:sym typeface="Arial"/>
              </a:rPr>
              <a:t> `category_id` = 2;</a:t>
            </a:r>
            <a:endParaRPr/>
          </a:p>
        </p:txBody>
      </p:sp>
      <p:sp>
        <p:nvSpPr>
          <p:cNvPr id="969" name="Google Shape;969;p54"/>
          <p:cNvSpPr txBox="1"/>
          <p:nvPr/>
        </p:nvSpPr>
        <p:spPr>
          <a:xfrm>
            <a:off x="704850" y="3671808"/>
            <a:ext cx="7812000"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`movies`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`membership_number` </a:t>
            </a:r>
            <a:r>
              <a:rPr lang="en-US" sz="1400">
                <a:solidFill>
                  <a:srgbClr val="193EB0"/>
                </a:solidFill>
                <a:latin typeface="Arial"/>
                <a:ea typeface="Arial"/>
                <a:cs typeface="Arial"/>
                <a:sym typeface="Arial"/>
              </a:rPr>
              <a:t>IN </a:t>
            </a:r>
            <a:r>
              <a:rPr lang="en-US" sz="1400">
                <a:solidFill>
                  <a:schemeClr val="dk1"/>
                </a:solidFill>
                <a:latin typeface="Arial"/>
                <a:ea typeface="Arial"/>
                <a:cs typeface="Arial"/>
                <a:sym typeface="Arial"/>
              </a:rPr>
              <a:t>(1,2,3);</a:t>
            </a:r>
            <a:endParaRPr/>
          </a:p>
        </p:txBody>
      </p:sp>
      <p:sp>
        <p:nvSpPr>
          <p:cNvPr id="970" name="Google Shape;970;p54"/>
          <p:cNvSpPr txBox="1"/>
          <p:nvPr/>
        </p:nvSpPr>
        <p:spPr>
          <a:xfrm>
            <a:off x="704850" y="4236585"/>
            <a:ext cx="7812000"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`movies`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`membership_number` </a:t>
            </a:r>
            <a:r>
              <a:rPr lang="en-US" sz="1400">
                <a:solidFill>
                  <a:srgbClr val="193EB0"/>
                </a:solidFill>
                <a:latin typeface="Arial"/>
                <a:ea typeface="Arial"/>
                <a:cs typeface="Arial"/>
                <a:sym typeface="Arial"/>
              </a:rPr>
              <a:t>NOT IN </a:t>
            </a:r>
            <a:r>
              <a:rPr lang="en-US" sz="1400">
                <a:solidFill>
                  <a:schemeClr val="dk1"/>
                </a:solidFill>
                <a:latin typeface="Arial"/>
                <a:ea typeface="Arial"/>
                <a:cs typeface="Arial"/>
                <a:sym typeface="Arial"/>
              </a:rPr>
              <a:t>(1,2,3);</a:t>
            </a:r>
            <a:endParaRPr/>
          </a:p>
        </p:txBody>
      </p:sp>
      <p:sp>
        <p:nvSpPr>
          <p:cNvPr id="971" name="Google Shape;971;p54"/>
          <p:cNvSpPr txBox="1"/>
          <p:nvPr/>
        </p:nvSpPr>
        <p:spPr>
          <a:xfrm>
            <a:off x="704850" y="4801362"/>
            <a:ext cx="7812000" cy="468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`movies`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`category_id`&lt;&gt; 1;</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55"/>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t>Giới thiệu về SQL</a:t>
            </a:r>
            <a:endParaRPr/>
          </a:p>
        </p:txBody>
      </p:sp>
      <p:sp>
        <p:nvSpPr>
          <p:cNvPr id="978" name="Google Shape;978;p55"/>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
        <p:nvSpPr>
          <p:cNvPr id="979" name="Google Shape;979;p55"/>
          <p:cNvSpPr/>
          <p:nvPr/>
        </p:nvSpPr>
        <p:spPr>
          <a:xfrm>
            <a:off x="1234524" y="4496244"/>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1.2. Quản lý dữ liệu bảng với DML</a:t>
            </a:r>
            <a:endParaRPr/>
          </a:p>
        </p:txBody>
      </p:sp>
      <p:sp>
        <p:nvSpPr>
          <p:cNvPr id="980" name="Google Shape;980;p55"/>
          <p:cNvSpPr/>
          <p:nvPr/>
        </p:nvSpPr>
        <p:spPr>
          <a:xfrm>
            <a:off x="1051644" y="4495071"/>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grpSp>
        <p:nvGrpSpPr>
          <p:cNvPr id="981" name="Google Shape;981;p55"/>
          <p:cNvGrpSpPr/>
          <p:nvPr/>
        </p:nvGrpSpPr>
        <p:grpSpPr>
          <a:xfrm>
            <a:off x="1051644" y="4088526"/>
            <a:ext cx="5702300" cy="278172"/>
            <a:chOff x="571500" y="5165783"/>
            <a:chExt cx="5702300" cy="278172"/>
          </a:xfrm>
        </p:grpSpPr>
        <p:sp>
          <p:nvSpPr>
            <p:cNvPr id="982" name="Google Shape;982;p55"/>
            <p:cNvSpPr/>
            <p:nvPr/>
          </p:nvSpPr>
          <p:spPr>
            <a:xfrm>
              <a:off x="754380" y="5166956"/>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1.1. Tạo bảng bằng DDL</a:t>
              </a:r>
              <a:endParaRPr/>
            </a:p>
          </p:txBody>
        </p:sp>
        <p:sp>
          <p:nvSpPr>
            <p:cNvPr id="983" name="Google Shape;983;p55"/>
            <p:cNvSpPr/>
            <p:nvPr/>
          </p:nvSpPr>
          <p:spPr>
            <a:xfrm>
              <a:off x="571500" y="5165783"/>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grpSp>
      <p:sp>
        <p:nvSpPr>
          <p:cNvPr id="984" name="Google Shape;984;p55"/>
          <p:cNvSpPr/>
          <p:nvPr/>
        </p:nvSpPr>
        <p:spPr>
          <a:xfrm>
            <a:off x="1234524" y="4902789"/>
            <a:ext cx="5519420"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1.3. Truy vấn dữ liệu bằng SQL</a:t>
            </a:r>
            <a:endParaRPr/>
          </a:p>
        </p:txBody>
      </p:sp>
      <p:sp>
        <p:nvSpPr>
          <p:cNvPr id="985" name="Google Shape;985;p55"/>
          <p:cNvSpPr/>
          <p:nvPr/>
        </p:nvSpPr>
        <p:spPr>
          <a:xfrm>
            <a:off x="1051644" y="4901616"/>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5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992" name="Google Shape;992;p5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JOIN</a:t>
            </a:r>
            <a:endParaRPr/>
          </a:p>
        </p:txBody>
      </p:sp>
      <p:sp>
        <p:nvSpPr>
          <p:cNvPr id="993" name="Google Shape;993;p5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994" name="Google Shape;994;p5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Join được sử dụng để kết hợp các cột từ một (tự tham gia) hoặc nhiều bảng dựa trên giá trị của các cột chung giữa các bảng có liên quan.</a:t>
            </a:r>
            <a:endParaRPr/>
          </a:p>
          <a:p>
            <a:pPr indent="-182563" lvl="1" marL="360363" rtl="0" algn="l">
              <a:lnSpc>
                <a:spcPct val="138461"/>
              </a:lnSpc>
              <a:spcBef>
                <a:spcPts val="200"/>
              </a:spcBef>
              <a:spcAft>
                <a:spcPts val="0"/>
              </a:spcAft>
              <a:buClr>
                <a:srgbClr val="262626"/>
              </a:buClr>
              <a:buSzPts val="1040"/>
              <a:buChar char="•"/>
            </a:pPr>
            <a:r>
              <a:rPr lang="en-US"/>
              <a:t>Các cột phổ biến thường là các cột khóa chính của bảng đầu tiên và các cột khóa ngoại của bảng thứ hai.</a:t>
            </a:r>
            <a:endParaRPr/>
          </a:p>
          <a:p>
            <a:pPr indent="-177800" lvl="0" marL="177800" rtl="0" algn="l">
              <a:lnSpc>
                <a:spcPct val="128571"/>
              </a:lnSpc>
              <a:spcBef>
                <a:spcPts val="1000"/>
              </a:spcBef>
              <a:spcAft>
                <a:spcPts val="0"/>
              </a:spcAft>
              <a:buClr>
                <a:srgbClr val="262626"/>
              </a:buClr>
              <a:buSzPts val="1400"/>
              <a:buFont typeface="Arial"/>
              <a:buChar char="•"/>
            </a:pPr>
            <a:r>
              <a:rPr lang="en-US"/>
              <a:t>Nó đề cập đến việc xuất dữ liệu bằng cách liên kết hoặc kết hợp hai hoặc nhiều bảng.</a:t>
            </a:r>
            <a:endParaRPr/>
          </a:p>
          <a:p>
            <a:pPr indent="-177800" lvl="0" marL="177800" rtl="0" algn="l">
              <a:lnSpc>
                <a:spcPct val="128571"/>
              </a:lnSpc>
              <a:spcBef>
                <a:spcPts val="1000"/>
              </a:spcBef>
              <a:spcAft>
                <a:spcPts val="0"/>
              </a:spcAft>
              <a:buClr>
                <a:srgbClr val="262626"/>
              </a:buClr>
              <a:buSzPts val="1400"/>
              <a:buFont typeface="Arial"/>
              <a:buChar char="•"/>
            </a:pPr>
            <a:r>
              <a:rPr lang="en-US"/>
              <a:t>PostgreSQL hỗ trợ phép nối bên trong, phép nối trái, phép nối phải, phép nối ngoài đầy đủ, phép nối chéo, phép nối tự nhiên và một loại phép nối đặc biệt gọi là tự nối.</a:t>
            </a:r>
            <a:endParaRPr/>
          </a:p>
        </p:txBody>
      </p:sp>
      <p:graphicFrame>
        <p:nvGraphicFramePr>
          <p:cNvPr id="995" name="Google Shape;995;p56"/>
          <p:cNvGraphicFramePr/>
          <p:nvPr/>
        </p:nvGraphicFramePr>
        <p:xfrm>
          <a:off x="704849" y="4437063"/>
          <a:ext cx="3000000" cy="3000000"/>
        </p:xfrm>
        <a:graphic>
          <a:graphicData uri="http://schemas.openxmlformats.org/drawingml/2006/table">
            <a:tbl>
              <a:tblPr>
                <a:noFill/>
                <a:tableStyleId>{1223B764-F223-4FCE-9519-C7F1BB71A7D2}</a:tableStyleId>
              </a:tblPr>
              <a:tblGrid>
                <a:gridCol w="861475"/>
                <a:gridCol w="1547600"/>
              </a:tblGrid>
              <a:tr h="38832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[PK] số</a:t>
                      </a:r>
                      <a:r>
                        <a:rPr lang="en-US" sz="1000" u="none" strike="noStrike">
                          <a:solidFill>
                            <a:srgbClr val="1F45BC"/>
                          </a:solidFill>
                          <a:latin typeface="Arial"/>
                          <a:ea typeface="Arial"/>
                          <a:cs typeface="Arial"/>
                          <a:sym typeface="Arial"/>
                        </a:rPr>
                        <a:t> nguyên</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Ký</a:t>
                      </a:r>
                      <a:r>
                        <a:rPr lang="en-US" sz="1000" u="none" strike="noStrike">
                          <a:solidFill>
                            <a:srgbClr val="1F45BC"/>
                          </a:solidFill>
                          <a:latin typeface="Arial"/>
                          <a:ea typeface="Arial"/>
                          <a:cs typeface="Arial"/>
                          <a:sym typeface="Arial"/>
                        </a:rPr>
                        <a:t> tự khác nhau</a:t>
                      </a: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1783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3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20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3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30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Hổ</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3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40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aphicFrame>
        <p:nvGraphicFramePr>
          <p:cNvPr id="996" name="Google Shape;996;p56"/>
          <p:cNvGraphicFramePr/>
          <p:nvPr/>
        </p:nvGraphicFramePr>
        <p:xfrm>
          <a:off x="3354720" y="4441075"/>
          <a:ext cx="3000000" cy="3000000"/>
        </p:xfrm>
        <a:graphic>
          <a:graphicData uri="http://schemas.openxmlformats.org/drawingml/2006/table">
            <a:tbl>
              <a:tblPr>
                <a:noFill/>
                <a:tableStyleId>{1223B764-F223-4FCE-9519-C7F1BB71A7D2}</a:tableStyleId>
              </a:tblPr>
              <a:tblGrid>
                <a:gridCol w="996325"/>
                <a:gridCol w="1391025"/>
              </a:tblGrid>
              <a:tr h="3842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[PK] số</a:t>
                      </a:r>
                      <a:r>
                        <a:rPr lang="en-US" sz="1000" u="none" strike="noStrike">
                          <a:solidFill>
                            <a:srgbClr val="1F45BC"/>
                          </a:solidFill>
                          <a:latin typeface="Arial"/>
                          <a:ea typeface="Arial"/>
                          <a:cs typeface="Arial"/>
                          <a:sym typeface="Arial"/>
                        </a:rPr>
                        <a:t> nguyên</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ký tự</a:t>
                      </a:r>
                      <a:r>
                        <a:rPr lang="en-US" sz="1000" u="none" strike="noStrike">
                          <a:solidFill>
                            <a:srgbClr val="1F45BC"/>
                          </a:solidFill>
                          <a:latin typeface="Arial"/>
                          <a:ea typeface="Arial"/>
                          <a:cs typeface="Arial"/>
                          <a:sym typeface="Arial"/>
                        </a:rPr>
                        <a:t> khác nhau</a:t>
                      </a: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1783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3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20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Khỉ</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3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30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3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003" name="Google Shape;1003;p5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Inner JOIN (phép nối trong)</a:t>
            </a:r>
            <a:endParaRPr/>
          </a:p>
        </p:txBody>
      </p:sp>
      <p:sp>
        <p:nvSpPr>
          <p:cNvPr id="1004" name="Google Shape;1004;p5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05" name="Google Shape;1005;p5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Inner JOIN</a:t>
            </a:r>
            <a:endParaRPr/>
          </a:p>
          <a:p>
            <a:pPr indent="-182563" lvl="1" marL="360363" rtl="0" algn="l">
              <a:lnSpc>
                <a:spcPct val="138461"/>
              </a:lnSpc>
              <a:spcBef>
                <a:spcPts val="200"/>
              </a:spcBef>
              <a:spcAft>
                <a:spcPts val="0"/>
              </a:spcAft>
              <a:buClr>
                <a:srgbClr val="262626"/>
              </a:buClr>
              <a:buSzPts val="1040"/>
              <a:buChar char="•"/>
            </a:pPr>
            <a:r>
              <a:rPr lang="en-US"/>
              <a:t>Phương pháp này được sử dụng khi các giá trị cột giữa hai bảng khớp chính xác với nhau.</a:t>
            </a:r>
            <a:endParaRPr/>
          </a:p>
          <a:p>
            <a:pPr indent="-182563" lvl="1" marL="360363" rtl="0" algn="l">
              <a:lnSpc>
                <a:spcPct val="138461"/>
              </a:lnSpc>
              <a:spcBef>
                <a:spcPts val="200"/>
              </a:spcBef>
              <a:spcAft>
                <a:spcPts val="0"/>
              </a:spcAft>
              <a:buClr>
                <a:srgbClr val="262626"/>
              </a:buClr>
              <a:buSzPts val="1040"/>
              <a:buChar char="•"/>
            </a:pPr>
            <a:r>
              <a:rPr lang="en-US"/>
              <a:t>Điều kiện của JOIN được mô tả trong mệnh đề WHERE và toán tử = được sử dụng.</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graphicFrame>
        <p:nvGraphicFramePr>
          <p:cNvPr id="1006" name="Google Shape;1006;p57"/>
          <p:cNvGraphicFramePr/>
          <p:nvPr/>
        </p:nvGraphicFramePr>
        <p:xfrm>
          <a:off x="711199" y="4489561"/>
          <a:ext cx="3000000" cy="3000000"/>
        </p:xfrm>
        <a:graphic>
          <a:graphicData uri="http://schemas.openxmlformats.org/drawingml/2006/table">
            <a:tbl>
              <a:tblPr>
                <a:noFill/>
                <a:tableStyleId>{1223B764-F223-4FCE-9519-C7F1BB71A7D2}</a:tableStyleId>
              </a:tblPr>
              <a:tblGrid>
                <a:gridCol w="809700"/>
                <a:gridCol w="1481675"/>
                <a:gridCol w="914400"/>
                <a:gridCol w="1416150"/>
              </a:tblGrid>
              <a:tr h="3887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số</a:t>
                      </a:r>
                      <a:r>
                        <a:rPr lang="en-US" sz="1000" u="none" strike="noStrike">
                          <a:solidFill>
                            <a:srgbClr val="1F45BC"/>
                          </a:solidFill>
                          <a:latin typeface="Arial"/>
                          <a:ea typeface="Arial"/>
                          <a:cs typeface="Arial"/>
                          <a:sym typeface="Arial"/>
                        </a:rPr>
                        <a:t> nguyên</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ksy tự</a:t>
                      </a:r>
                      <a:r>
                        <a:rPr lang="en-US" sz="1000" u="none" strike="noStrike">
                          <a:solidFill>
                            <a:srgbClr val="1F45BC"/>
                          </a:solidFill>
                          <a:latin typeface="Arial"/>
                          <a:ea typeface="Arial"/>
                          <a:cs typeface="Arial"/>
                          <a:sym typeface="Arial"/>
                        </a:rPr>
                        <a:t> thay đổi</a:t>
                      </a: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số</a:t>
                      </a:r>
                      <a:r>
                        <a:rPr lang="en-US" sz="1000" u="none" strike="noStrike">
                          <a:solidFill>
                            <a:srgbClr val="1F45BC"/>
                          </a:solidFill>
                          <a:latin typeface="Arial"/>
                          <a:ea typeface="Arial"/>
                          <a:cs typeface="Arial"/>
                          <a:sym typeface="Arial"/>
                        </a:rPr>
                        <a:t> nguyên</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ký</a:t>
                      </a:r>
                      <a:r>
                        <a:rPr lang="en-US" sz="1000" u="none" strike="noStrike">
                          <a:solidFill>
                            <a:srgbClr val="1F45BC"/>
                          </a:solidFill>
                          <a:latin typeface="Arial"/>
                          <a:ea typeface="Arial"/>
                          <a:cs typeface="Arial"/>
                          <a:sym typeface="Arial"/>
                        </a:rPr>
                        <a:t> tự thay đổi</a:t>
                      </a: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1834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834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2</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834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7</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30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pic>
        <p:nvPicPr>
          <p:cNvPr id="1007" name="Google Shape;1007;p57"/>
          <p:cNvPicPr preferRelativeResize="0"/>
          <p:nvPr/>
        </p:nvPicPr>
        <p:blipFill rotWithShape="1">
          <a:blip r:embed="rId3">
            <a:alphaModFix/>
          </a:blip>
          <a:srcRect b="0" l="0" r="0" t="0"/>
          <a:stretch/>
        </p:blipFill>
        <p:spPr>
          <a:xfrm>
            <a:off x="8116249" y="1339989"/>
            <a:ext cx="1229364" cy="720000"/>
          </a:xfrm>
          <a:prstGeom prst="rect">
            <a:avLst/>
          </a:prstGeom>
          <a:noFill/>
          <a:ln>
            <a:noFill/>
          </a:ln>
        </p:spPr>
      </p:pic>
      <p:sp>
        <p:nvSpPr>
          <p:cNvPr id="1008" name="Google Shape;1008;p57"/>
          <p:cNvSpPr/>
          <p:nvPr/>
        </p:nvSpPr>
        <p:spPr>
          <a:xfrm>
            <a:off x="8297960" y="2058790"/>
            <a:ext cx="917239"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F45BC"/>
                </a:solidFill>
                <a:latin typeface="Arial"/>
                <a:ea typeface="Arial"/>
                <a:cs typeface="Arial"/>
                <a:sym typeface="Arial"/>
              </a:rPr>
              <a:t>INNER JOIN</a:t>
            </a:r>
            <a:endParaRPr sz="1100">
              <a:solidFill>
                <a:schemeClr val="dk1"/>
              </a:solidFill>
              <a:latin typeface="Arial"/>
              <a:ea typeface="Arial"/>
              <a:cs typeface="Arial"/>
              <a:sym typeface="Arial"/>
            </a:endParaRPr>
          </a:p>
        </p:txBody>
      </p:sp>
      <p:sp>
        <p:nvSpPr>
          <p:cNvPr id="1009" name="Google Shape;1009;p57"/>
          <p:cNvSpPr txBox="1"/>
          <p:nvPr/>
        </p:nvSpPr>
        <p:spPr>
          <a:xfrm>
            <a:off x="711199" y="3256469"/>
            <a:ext cx="7812000" cy="109207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a_id, a_animal, b_id, b_animal</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set_a</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INNER JOIN </a:t>
            </a:r>
            <a:r>
              <a:rPr lang="en-US" sz="1400">
                <a:solidFill>
                  <a:schemeClr val="dk1"/>
                </a:solidFill>
                <a:latin typeface="Arial"/>
                <a:ea typeface="Arial"/>
                <a:cs typeface="Arial"/>
                <a:sym typeface="Arial"/>
              </a:rPr>
              <a:t>set_b</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ON </a:t>
            </a:r>
            <a:r>
              <a:rPr lang="en-US" sz="1400">
                <a:solidFill>
                  <a:schemeClr val="dk1"/>
                </a:solidFill>
                <a:latin typeface="Arial"/>
                <a:ea typeface="Arial"/>
                <a:cs typeface="Arial"/>
                <a:sym typeface="Arial"/>
              </a:rPr>
              <a:t>a_animal = b_animal;</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58"/>
          <p:cNvSpPr txBox="1"/>
          <p:nvPr/>
        </p:nvSpPr>
        <p:spPr>
          <a:xfrm>
            <a:off x="711199" y="4068671"/>
            <a:ext cx="7812000" cy="97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a_id, a_animal, b_id, b_animal</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set_a</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LEFT JOIN </a:t>
            </a:r>
            <a:r>
              <a:rPr lang="en-US" sz="1400">
                <a:solidFill>
                  <a:schemeClr val="dk1"/>
                </a:solidFill>
                <a:latin typeface="Arial"/>
                <a:ea typeface="Arial"/>
                <a:cs typeface="Arial"/>
                <a:sym typeface="Arial"/>
              </a:rPr>
              <a:t>set_b</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ON </a:t>
            </a:r>
            <a:r>
              <a:rPr lang="en-US" sz="1400">
                <a:solidFill>
                  <a:schemeClr val="dk1"/>
                </a:solidFill>
                <a:latin typeface="Arial"/>
                <a:ea typeface="Arial"/>
                <a:cs typeface="Arial"/>
                <a:sym typeface="Arial"/>
              </a:rPr>
              <a:t>a_animal = b_animal;</a:t>
            </a:r>
            <a:endParaRPr/>
          </a:p>
        </p:txBody>
      </p:sp>
      <p:sp>
        <p:nvSpPr>
          <p:cNvPr id="1016" name="Google Shape;1016;p5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017" name="Google Shape;1017;p58"/>
          <p:cNvSpPr txBox="1"/>
          <p:nvPr>
            <p:ph idx="2" type="body"/>
          </p:nvPr>
        </p:nvSpPr>
        <p:spPr>
          <a:xfrm>
            <a:off x="535871" y="1311474"/>
            <a:ext cx="6544550"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Outer JOIN – </a:t>
            </a:r>
            <a:r>
              <a:rPr lang="en-US" sz="2800"/>
              <a:t>LEFT Outer Join (Phép nối ngoài trái)</a:t>
            </a:r>
            <a:endParaRPr/>
          </a:p>
        </p:txBody>
      </p:sp>
      <p:sp>
        <p:nvSpPr>
          <p:cNvPr id="1018" name="Google Shape;1018;p5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19" name="Google Shape;1019;p58"/>
          <p:cNvSpPr txBox="1"/>
          <p:nvPr>
            <p:ph idx="4" type="body"/>
          </p:nvPr>
        </p:nvSpPr>
        <p:spPr>
          <a:xfrm>
            <a:off x="535871" y="2226568"/>
            <a:ext cx="8796527"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Char char="•"/>
            </a:pPr>
            <a:r>
              <a:rPr lang="en-US"/>
              <a:t>Nối ngoài được sử dụng để trả về kết quả bằng cách kết hợp các hàng từ hai hoặc nhiều bảng</a:t>
            </a:r>
            <a:endParaRPr/>
          </a:p>
          <a:p>
            <a:pPr indent="-177800" lvl="0" marL="177800" rtl="0" algn="l">
              <a:lnSpc>
                <a:spcPct val="128571"/>
              </a:lnSpc>
              <a:spcBef>
                <a:spcPts val="600"/>
              </a:spcBef>
              <a:spcAft>
                <a:spcPts val="0"/>
              </a:spcAft>
              <a:buClr>
                <a:srgbClr val="262626"/>
              </a:buClr>
              <a:buSzPts val="1400"/>
              <a:buChar char="•"/>
            </a:pPr>
            <a:r>
              <a:rPr lang="en-US"/>
              <a:t>Trả về mọi hàng từ một bảng đã chỉ định, ngay cả khi điều kiện nối</a:t>
            </a:r>
            <a:endParaRPr/>
          </a:p>
          <a:p>
            <a:pPr indent="-177800" lvl="0" marL="177800" rtl="0" algn="l">
              <a:lnSpc>
                <a:spcPct val="128571"/>
              </a:lnSpc>
              <a:spcBef>
                <a:spcPts val="600"/>
              </a:spcBef>
              <a:spcAft>
                <a:spcPts val="0"/>
              </a:spcAft>
              <a:buClr>
                <a:srgbClr val="262626"/>
              </a:buClr>
              <a:buSzPts val="1400"/>
              <a:buChar char="•"/>
            </a:pPr>
            <a:r>
              <a:rPr lang="en-US">
                <a:latin typeface="Arial"/>
                <a:ea typeface="Arial"/>
                <a:cs typeface="Arial"/>
                <a:sym typeface="Arial"/>
              </a:rPr>
              <a:t>LEFT</a:t>
            </a:r>
            <a:r>
              <a:rPr lang="en-US"/>
              <a:t> Outer Join</a:t>
            </a:r>
            <a:endParaRPr/>
          </a:p>
          <a:p>
            <a:pPr indent="-182563" lvl="1" marL="360363" rtl="0" algn="l">
              <a:lnSpc>
                <a:spcPct val="138461"/>
              </a:lnSpc>
              <a:spcBef>
                <a:spcPts val="200"/>
              </a:spcBef>
              <a:spcAft>
                <a:spcPts val="0"/>
              </a:spcAft>
              <a:buClr>
                <a:srgbClr val="262626"/>
              </a:buClr>
              <a:buSzPts val="1040"/>
              <a:buChar char="•"/>
            </a:pPr>
            <a:r>
              <a:rPr lang="en-US"/>
              <a:t>Dữ liệu tương ứng với bảng bên trái được đánh dấu được đọc trước, sau đó dữ liệu mục tiêu JOIN được đọc từ bảng bên phải</a:t>
            </a:r>
            <a:endParaRPr/>
          </a:p>
          <a:p>
            <a:pPr indent="-182563" lvl="1" marL="360363" rtl="0" algn="l">
              <a:lnSpc>
                <a:spcPct val="138461"/>
              </a:lnSpc>
              <a:spcBef>
                <a:spcPts val="200"/>
              </a:spcBef>
              <a:spcAft>
                <a:spcPts val="0"/>
              </a:spcAft>
              <a:buClr>
                <a:srgbClr val="262626"/>
              </a:buClr>
              <a:buSzPts val="1040"/>
              <a:buChar char="•"/>
            </a:pPr>
            <a:r>
              <a:rPr lang="en-US"/>
              <a:t>NULL nếu không có dữ liệu thỏa mãn trong bảng bên phải</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graphicFrame>
        <p:nvGraphicFramePr>
          <p:cNvPr id="1020" name="Google Shape;1020;p58"/>
          <p:cNvGraphicFramePr/>
          <p:nvPr/>
        </p:nvGraphicFramePr>
        <p:xfrm>
          <a:off x="711199" y="5183499"/>
          <a:ext cx="3000000" cy="3000000"/>
        </p:xfrm>
        <a:graphic>
          <a:graphicData uri="http://schemas.openxmlformats.org/drawingml/2006/table">
            <a:tbl>
              <a:tblPr>
                <a:noFill/>
                <a:tableStyleId>{1223B764-F223-4FCE-9519-C7F1BB71A7D2}</a:tableStyleId>
              </a:tblPr>
              <a:tblGrid>
                <a:gridCol w="802625"/>
                <a:gridCol w="1454375"/>
                <a:gridCol w="995175"/>
                <a:gridCol w="1447800"/>
              </a:tblGrid>
              <a:tr h="3887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số</a:t>
                      </a:r>
                      <a:r>
                        <a:rPr lang="en-US" sz="1000" u="none" strike="noStrike">
                          <a:solidFill>
                            <a:srgbClr val="1F45BC"/>
                          </a:solidFill>
                          <a:latin typeface="Arial"/>
                          <a:ea typeface="Arial"/>
                          <a:cs typeface="Arial"/>
                          <a:sym typeface="Arial"/>
                        </a:rPr>
                        <a:t> nguyên</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ký tự</a:t>
                      </a:r>
                      <a:r>
                        <a:rPr lang="en-US" sz="1000" u="none" strike="noStrike">
                          <a:solidFill>
                            <a:srgbClr val="1F45BC"/>
                          </a:solidFill>
                          <a:latin typeface="Arial"/>
                          <a:ea typeface="Arial"/>
                          <a:cs typeface="Arial"/>
                          <a:sym typeface="Arial"/>
                        </a:rPr>
                        <a:t> thay đổi </a:t>
                      </a: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số</a:t>
                      </a:r>
                      <a:r>
                        <a:rPr lang="en-US" sz="1000" u="none" strike="noStrike">
                          <a:solidFill>
                            <a:srgbClr val="1F45BC"/>
                          </a:solidFill>
                          <a:latin typeface="Arial"/>
                          <a:ea typeface="Arial"/>
                          <a:cs typeface="Arial"/>
                          <a:sym typeface="Arial"/>
                        </a:rPr>
                        <a:t> nguyên</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ký</a:t>
                      </a:r>
                      <a:r>
                        <a:rPr lang="en-US" sz="1000" u="none" strike="noStrike">
                          <a:solidFill>
                            <a:srgbClr val="1F45BC"/>
                          </a:solidFill>
                          <a:latin typeface="Arial"/>
                          <a:ea typeface="Arial"/>
                          <a:cs typeface="Arial"/>
                          <a:sym typeface="Arial"/>
                        </a:rPr>
                        <a:t> tự thay đổi </a:t>
                      </a: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1785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5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2</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500">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3</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Hổ</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7F7F7F"/>
                          </a:solidFill>
                          <a:latin typeface="Arial"/>
                          <a:ea typeface="Arial"/>
                          <a:cs typeface="Arial"/>
                          <a:sym typeface="Arial"/>
                        </a:rPr>
                        <a:t>[null]</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7F7F7F"/>
                        </a:buClr>
                        <a:buSzPts val="1000"/>
                        <a:buFont typeface="Arial"/>
                        <a:buNone/>
                      </a:pPr>
                      <a:r>
                        <a:rPr lang="en-US" sz="1000" u="none" strike="noStrike">
                          <a:solidFill>
                            <a:srgbClr val="7F7F7F"/>
                          </a:solidFill>
                          <a:latin typeface="Arial"/>
                          <a:ea typeface="Arial"/>
                          <a:cs typeface="Arial"/>
                          <a:sym typeface="Arial"/>
                        </a:rPr>
                        <a:t>[null]</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8500">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7</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30</a:t>
                      </a:r>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pic>
        <p:nvPicPr>
          <p:cNvPr id="1021" name="Google Shape;1021;p58"/>
          <p:cNvPicPr preferRelativeResize="0"/>
          <p:nvPr/>
        </p:nvPicPr>
        <p:blipFill rotWithShape="1">
          <a:blip r:embed="rId3">
            <a:alphaModFix/>
          </a:blip>
          <a:srcRect b="0" l="0" r="0" t="0"/>
          <a:stretch/>
        </p:blipFill>
        <p:spPr>
          <a:xfrm rot="10800000">
            <a:off x="8116251" y="1339989"/>
            <a:ext cx="1229362" cy="720000"/>
          </a:xfrm>
          <a:prstGeom prst="rect">
            <a:avLst/>
          </a:prstGeom>
          <a:noFill/>
          <a:ln>
            <a:noFill/>
          </a:ln>
        </p:spPr>
      </p:pic>
      <p:sp>
        <p:nvSpPr>
          <p:cNvPr id="1022" name="Google Shape;1022;p58"/>
          <p:cNvSpPr/>
          <p:nvPr/>
        </p:nvSpPr>
        <p:spPr>
          <a:xfrm>
            <a:off x="8187354" y="2058790"/>
            <a:ext cx="115929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F45BC"/>
                </a:solidFill>
                <a:latin typeface="Arial"/>
                <a:ea typeface="Arial"/>
                <a:cs typeface="Arial"/>
                <a:sym typeface="Arial"/>
              </a:rPr>
              <a:t>LEFT Outer Join</a:t>
            </a:r>
            <a:endParaRPr sz="11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5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029" name="Google Shape;1029;p59"/>
          <p:cNvSpPr txBox="1"/>
          <p:nvPr>
            <p:ph idx="2" type="body"/>
          </p:nvPr>
        </p:nvSpPr>
        <p:spPr>
          <a:xfrm>
            <a:off x="535872" y="1337697"/>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Outer JOIN – </a:t>
            </a:r>
            <a:r>
              <a:rPr lang="en-US" sz="2800"/>
              <a:t>RIGHT Outer Join</a:t>
            </a:r>
            <a:endParaRPr/>
          </a:p>
          <a:p>
            <a:pPr indent="0" lvl="0" marL="0" rtl="0" algn="l">
              <a:lnSpc>
                <a:spcPct val="100000"/>
              </a:lnSpc>
              <a:spcBef>
                <a:spcPts val="0"/>
              </a:spcBef>
              <a:spcAft>
                <a:spcPts val="0"/>
              </a:spcAft>
              <a:buClr>
                <a:srgbClr val="131313"/>
              </a:buClr>
              <a:buSzPts val="2800"/>
              <a:buNone/>
            </a:pPr>
            <a:r>
              <a:rPr lang="en-US" sz="2800"/>
              <a:t>(Phép nối ngoài phải)</a:t>
            </a:r>
            <a:endParaRPr/>
          </a:p>
        </p:txBody>
      </p:sp>
      <p:sp>
        <p:nvSpPr>
          <p:cNvPr id="1030" name="Google Shape;1030;p5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31" name="Google Shape;1031;p5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RIGHT</a:t>
            </a:r>
            <a:r>
              <a:rPr lang="en-US"/>
              <a:t> Outer Join</a:t>
            </a:r>
            <a:endParaRPr/>
          </a:p>
          <a:p>
            <a:pPr indent="-182563" lvl="1" marL="360363" rtl="0" algn="l">
              <a:lnSpc>
                <a:spcPct val="138461"/>
              </a:lnSpc>
              <a:spcBef>
                <a:spcPts val="200"/>
              </a:spcBef>
              <a:spcAft>
                <a:spcPts val="0"/>
              </a:spcAft>
              <a:buClr>
                <a:srgbClr val="262626"/>
              </a:buClr>
              <a:buSzPts val="1040"/>
              <a:buChar char="•"/>
            </a:pPr>
            <a:r>
              <a:rPr lang="en-US"/>
              <a:t>Khi thực hiện phép nối, dữ liệu tương ứng trước tiên được đọc từ bảng bên phải được đánh dấu trước, sau đó dữ liệu đích JOIN được đọc từ bảng bên trái</a:t>
            </a:r>
            <a:endParaRPr/>
          </a:p>
          <a:p>
            <a:pPr indent="-182563" lvl="1" marL="360363" rtl="0" algn="l">
              <a:lnSpc>
                <a:spcPct val="138461"/>
              </a:lnSpc>
              <a:spcBef>
                <a:spcPts val="200"/>
              </a:spcBef>
              <a:spcAft>
                <a:spcPts val="0"/>
              </a:spcAft>
              <a:buClr>
                <a:srgbClr val="262626"/>
              </a:buClr>
              <a:buSzPts val="1040"/>
              <a:buChar char="•"/>
            </a:pPr>
            <a:r>
              <a:rPr lang="en-US"/>
              <a:t>NULL nếu không có dữ liệu thỏa mãn trong bảng bên trái</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graphicFrame>
        <p:nvGraphicFramePr>
          <p:cNvPr id="1032" name="Google Shape;1032;p59"/>
          <p:cNvGraphicFramePr/>
          <p:nvPr/>
        </p:nvGraphicFramePr>
        <p:xfrm>
          <a:off x="711199" y="4737242"/>
          <a:ext cx="3000000" cy="3000000"/>
        </p:xfrm>
        <a:graphic>
          <a:graphicData uri="http://schemas.openxmlformats.org/drawingml/2006/table">
            <a:tbl>
              <a:tblPr>
                <a:noFill/>
                <a:tableStyleId>{1223B764-F223-4FCE-9519-C7F1BB71A7D2}</a:tableStyleId>
              </a:tblPr>
              <a:tblGrid>
                <a:gridCol w="820125"/>
                <a:gridCol w="1485900"/>
                <a:gridCol w="914400"/>
                <a:gridCol w="1466850"/>
              </a:tblGrid>
              <a:tr h="3887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integer</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character varying (50)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integer</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character varying (50)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2225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Sư</a:t>
                      </a:r>
                      <a:r>
                        <a:rPr b="0" i="0" lang="en-US" sz="1000" u="none" strike="noStrike">
                          <a:solidFill>
                            <a:srgbClr val="1F45BC"/>
                          </a:solidFill>
                          <a:latin typeface="Arial"/>
                          <a:ea typeface="Arial"/>
                          <a:cs typeface="Arial"/>
                          <a:sym typeface="Arial"/>
                        </a:rPr>
                        <a:t>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3825">
                <a:tc>
                  <a:txBody>
                    <a:bodyPr/>
                    <a:lstStyle/>
                    <a:p>
                      <a:pPr indent="0" lvl="0" marL="0" marR="0" rtl="0" algn="ctr">
                        <a:spcBef>
                          <a:spcPts val="0"/>
                        </a:spcBef>
                        <a:spcAft>
                          <a:spcPts val="0"/>
                        </a:spcAft>
                        <a:buNone/>
                      </a:pPr>
                      <a:r>
                        <a:rPr lang="en-US" sz="1000" u="none" strike="noStrike">
                          <a:solidFill>
                            <a:srgbClr val="7F7F7F"/>
                          </a:solidFill>
                          <a:latin typeface="Arial"/>
                          <a:ea typeface="Arial"/>
                          <a:cs typeface="Arial"/>
                          <a:sym typeface="Arial"/>
                        </a:rPr>
                        <a:t>[null]</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7F7F7F"/>
                          </a:solidFill>
                          <a:latin typeface="Arial"/>
                          <a:ea typeface="Arial"/>
                          <a:cs typeface="Arial"/>
                          <a:sym typeface="Arial"/>
                        </a:rPr>
                        <a:t>[null]</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20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Khỉ</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382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7</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30</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Ngựa</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63825">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2</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50</a:t>
                      </a:r>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pic>
        <p:nvPicPr>
          <p:cNvPr id="1033" name="Google Shape;1033;p59"/>
          <p:cNvPicPr preferRelativeResize="0"/>
          <p:nvPr/>
        </p:nvPicPr>
        <p:blipFill rotWithShape="1">
          <a:blip r:embed="rId3">
            <a:alphaModFix/>
          </a:blip>
          <a:srcRect b="0" l="0" r="0" t="0"/>
          <a:stretch/>
        </p:blipFill>
        <p:spPr>
          <a:xfrm>
            <a:off x="8116251" y="1339989"/>
            <a:ext cx="1229362" cy="720000"/>
          </a:xfrm>
          <a:prstGeom prst="rect">
            <a:avLst/>
          </a:prstGeom>
          <a:noFill/>
          <a:ln>
            <a:noFill/>
          </a:ln>
        </p:spPr>
      </p:pic>
      <p:sp>
        <p:nvSpPr>
          <p:cNvPr id="1034" name="Google Shape;1034;p59"/>
          <p:cNvSpPr txBox="1"/>
          <p:nvPr/>
        </p:nvSpPr>
        <p:spPr>
          <a:xfrm>
            <a:off x="711199" y="3496102"/>
            <a:ext cx="7812000" cy="109207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a_id, a_animal, b_id, b_animal</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set_a</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RIGHT JOIN </a:t>
            </a:r>
            <a:r>
              <a:rPr lang="en-US" sz="1400">
                <a:solidFill>
                  <a:schemeClr val="dk1"/>
                </a:solidFill>
                <a:latin typeface="Arial"/>
                <a:ea typeface="Arial"/>
                <a:cs typeface="Arial"/>
                <a:sym typeface="Arial"/>
              </a:rPr>
              <a:t>set_b</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ON </a:t>
            </a:r>
            <a:r>
              <a:rPr lang="en-US" sz="1400">
                <a:solidFill>
                  <a:schemeClr val="dk1"/>
                </a:solidFill>
                <a:latin typeface="Arial"/>
                <a:ea typeface="Arial"/>
                <a:cs typeface="Arial"/>
                <a:sym typeface="Arial"/>
              </a:rPr>
              <a:t>a_animal = b_animal;</a:t>
            </a:r>
            <a:endParaRPr/>
          </a:p>
        </p:txBody>
      </p:sp>
      <p:sp>
        <p:nvSpPr>
          <p:cNvPr id="1035" name="Google Shape;1035;p59"/>
          <p:cNvSpPr/>
          <p:nvPr/>
        </p:nvSpPr>
        <p:spPr>
          <a:xfrm>
            <a:off x="8187354" y="2058790"/>
            <a:ext cx="124745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F45BC"/>
                </a:solidFill>
                <a:latin typeface="Arial"/>
                <a:ea typeface="Arial"/>
                <a:cs typeface="Arial"/>
                <a:sym typeface="Arial"/>
              </a:rPr>
              <a:t>RIGHT Outer Join</a:t>
            </a:r>
            <a:endParaRPr sz="11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151" name="Google Shape;151;p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DB (CSDL) là gì?</a:t>
            </a:r>
            <a:endParaRPr/>
          </a:p>
        </p:txBody>
      </p:sp>
      <p:sp>
        <p:nvSpPr>
          <p:cNvPr id="152" name="Google Shape;152;p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53" name="Google Shape;153;p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bộ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Một tập hợp dữ liệu liên quan đến logic được tổ chức hữu cơ</a:t>
            </a:r>
            <a:endParaRPr/>
          </a:p>
          <a:p>
            <a:pPr indent="-177800" lvl="0" marL="177800" rtl="0" algn="l">
              <a:lnSpc>
                <a:spcPct val="128571"/>
              </a:lnSpc>
              <a:spcBef>
                <a:spcPts val="1000"/>
              </a:spcBef>
              <a:spcAft>
                <a:spcPts val="0"/>
              </a:spcAft>
              <a:buClr>
                <a:srgbClr val="262626"/>
              </a:buClr>
              <a:buSzPts val="1400"/>
              <a:buFont typeface="Arial"/>
              <a:buChar char="•"/>
            </a:pPr>
            <a:r>
              <a:rPr lang="en-US"/>
              <a:t>Một tập hợp dữ liệu chung mà nhiều ứng dụng có thể lưu trữ và vận hành thông tin tích hợp</a:t>
            </a:r>
            <a:endParaRPr/>
          </a:p>
          <a:p>
            <a:pPr indent="-177800" lvl="0" marL="177800" rtl="0" algn="l">
              <a:lnSpc>
                <a:spcPct val="128571"/>
              </a:lnSpc>
              <a:spcBef>
                <a:spcPts val="1000"/>
              </a:spcBef>
              <a:spcAft>
                <a:spcPts val="0"/>
              </a:spcAft>
              <a:buClr>
                <a:srgbClr val="262626"/>
              </a:buClr>
              <a:buSzPts val="1400"/>
              <a:buFont typeface="Arial"/>
              <a:buChar char="•"/>
            </a:pPr>
            <a:r>
              <a:rPr lang="en-US"/>
              <a:t>Một tập hợp thông tin được tích hợp và quản lý để sử dụng chung</a:t>
            </a:r>
            <a:endParaRPr/>
          </a:p>
          <a:p>
            <a:pPr indent="-177800" lvl="0" marL="177800" rtl="0" algn="l">
              <a:lnSpc>
                <a:spcPct val="128571"/>
              </a:lnSpc>
              <a:spcBef>
                <a:spcPts val="1000"/>
              </a:spcBef>
              <a:spcAft>
                <a:spcPts val="0"/>
              </a:spcAft>
              <a:buClr>
                <a:srgbClr val="262626"/>
              </a:buClr>
              <a:buSzPts val="1400"/>
              <a:buFont typeface="Arial"/>
              <a:buChar char="•"/>
            </a:pPr>
            <a:r>
              <a:rPr lang="en-US"/>
              <a:t>Đặc trưng</a:t>
            </a:r>
            <a:endParaRPr/>
          </a:p>
          <a:p>
            <a:pPr indent="-182563" lvl="1" marL="360363" rtl="0" algn="l">
              <a:lnSpc>
                <a:spcPct val="138461"/>
              </a:lnSpc>
              <a:spcBef>
                <a:spcPts val="200"/>
              </a:spcBef>
              <a:spcAft>
                <a:spcPts val="0"/>
              </a:spcAft>
              <a:buClr>
                <a:srgbClr val="262626"/>
              </a:buClr>
              <a:buSzPts val="1040"/>
              <a:buChar char="•"/>
            </a:pPr>
            <a:r>
              <a:rPr lang="en-US"/>
              <a:t>Khả năng truy cập thời gian thực – xử lý thời gian thực</a:t>
            </a:r>
            <a:endParaRPr/>
          </a:p>
          <a:p>
            <a:pPr indent="-182563" lvl="1" marL="360363" rtl="0" algn="l">
              <a:lnSpc>
                <a:spcPct val="138461"/>
              </a:lnSpc>
              <a:spcBef>
                <a:spcPts val="200"/>
              </a:spcBef>
              <a:spcAft>
                <a:spcPts val="0"/>
              </a:spcAft>
              <a:buClr>
                <a:srgbClr val="262626"/>
              </a:buClr>
              <a:buSzPts val="1040"/>
              <a:buChar char="•"/>
            </a:pPr>
            <a:r>
              <a:rPr lang="en-US"/>
              <a:t>Tiến hóa liên tục</a:t>
            </a:r>
            <a:endParaRPr/>
          </a:p>
          <a:p>
            <a:pPr indent="-182563" lvl="1" marL="360363" rtl="0" algn="l">
              <a:lnSpc>
                <a:spcPct val="138461"/>
              </a:lnSpc>
              <a:spcBef>
                <a:spcPts val="200"/>
              </a:spcBef>
              <a:spcAft>
                <a:spcPts val="0"/>
              </a:spcAft>
              <a:buClr>
                <a:srgbClr val="262626"/>
              </a:buClr>
              <a:buSzPts val="1040"/>
              <a:buChar char="•"/>
            </a:pPr>
            <a:r>
              <a:rPr lang="en-US"/>
              <a:t>Chia sẻ đồng thời</a:t>
            </a:r>
            <a:endParaRPr/>
          </a:p>
          <a:p>
            <a:pPr indent="-182563" lvl="1" marL="360363" rtl="0" algn="l">
              <a:lnSpc>
                <a:spcPct val="138461"/>
              </a:lnSpc>
              <a:spcBef>
                <a:spcPts val="200"/>
              </a:spcBef>
              <a:spcAft>
                <a:spcPts val="0"/>
              </a:spcAft>
              <a:buClr>
                <a:srgbClr val="262626"/>
              </a:buClr>
              <a:buSzPts val="1040"/>
              <a:buChar char="•"/>
            </a:pPr>
            <a:r>
              <a:rPr lang="en-US"/>
              <a:t>Tham chiếu nội dung – được tham chiếu theo giá trị dữ liệu</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6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042" name="Google Shape;1042;p6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Outer JOIN – </a:t>
            </a:r>
            <a:r>
              <a:rPr lang="en-US" sz="2800"/>
              <a:t>FULL Outer Join</a:t>
            </a:r>
            <a:endParaRPr/>
          </a:p>
        </p:txBody>
      </p:sp>
      <p:sp>
        <p:nvSpPr>
          <p:cNvPr id="1043" name="Google Shape;1043;p6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44" name="Google Shape;1044;p6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FULL</a:t>
            </a:r>
            <a:r>
              <a:rPr lang="en-US"/>
              <a:t> Outer Join</a:t>
            </a:r>
            <a:endParaRPr/>
          </a:p>
          <a:p>
            <a:pPr indent="-182563" lvl="1" marL="360363" rtl="0" algn="l">
              <a:lnSpc>
                <a:spcPct val="138461"/>
              </a:lnSpc>
              <a:spcBef>
                <a:spcPts val="200"/>
              </a:spcBef>
              <a:spcAft>
                <a:spcPts val="0"/>
              </a:spcAft>
              <a:buClr>
                <a:srgbClr val="262626"/>
              </a:buClr>
              <a:buSzPts val="1040"/>
              <a:buChar char="•"/>
            </a:pPr>
            <a:r>
              <a:rPr lang="en-US"/>
              <a:t>Khi thực hiện nối, tất cả dữ liệu trong bảng bên trái và bên phải được đọc và kết quả được tạo bằng cách nối</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pic>
        <p:nvPicPr>
          <p:cNvPr id="1045" name="Google Shape;1045;p60"/>
          <p:cNvPicPr preferRelativeResize="0"/>
          <p:nvPr/>
        </p:nvPicPr>
        <p:blipFill rotWithShape="1">
          <a:blip r:embed="rId3">
            <a:alphaModFix/>
          </a:blip>
          <a:srcRect b="0" l="0" r="0" t="0"/>
          <a:stretch/>
        </p:blipFill>
        <p:spPr>
          <a:xfrm>
            <a:off x="8116251" y="1339989"/>
            <a:ext cx="1229362" cy="720000"/>
          </a:xfrm>
          <a:prstGeom prst="rect">
            <a:avLst/>
          </a:prstGeom>
          <a:noFill/>
          <a:ln>
            <a:noFill/>
          </a:ln>
        </p:spPr>
      </p:pic>
      <p:graphicFrame>
        <p:nvGraphicFramePr>
          <p:cNvPr id="1046" name="Google Shape;1046;p60"/>
          <p:cNvGraphicFramePr/>
          <p:nvPr/>
        </p:nvGraphicFramePr>
        <p:xfrm>
          <a:off x="711199" y="4249799"/>
          <a:ext cx="3000000" cy="3000000"/>
        </p:xfrm>
        <a:graphic>
          <a:graphicData uri="http://schemas.openxmlformats.org/drawingml/2006/table">
            <a:tbl>
              <a:tblPr>
                <a:noFill/>
                <a:tableStyleId>{1223B764-F223-4FCE-9519-C7F1BB71A7D2}</a:tableStyleId>
              </a:tblPr>
              <a:tblGrid>
                <a:gridCol w="820125"/>
                <a:gridCol w="1476375"/>
                <a:gridCol w="971550"/>
                <a:gridCol w="1409700"/>
              </a:tblGrid>
              <a:tr h="3887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số</a:t>
                      </a:r>
                      <a:r>
                        <a:rPr lang="en-US" sz="1000" u="none" strike="noStrike">
                          <a:solidFill>
                            <a:srgbClr val="1F45BC"/>
                          </a:solidFill>
                          <a:latin typeface="Arial"/>
                          <a:ea typeface="Arial"/>
                          <a:cs typeface="Arial"/>
                          <a:sym typeface="Arial"/>
                        </a:rPr>
                        <a:t> nguyên</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a_animal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ký</a:t>
                      </a:r>
                      <a:r>
                        <a:rPr lang="en-US" sz="1000" u="none" strike="noStrike">
                          <a:solidFill>
                            <a:srgbClr val="1F45BC"/>
                          </a:solidFill>
                          <a:latin typeface="Arial"/>
                          <a:ea typeface="Arial"/>
                          <a:cs typeface="Arial"/>
                          <a:sym typeface="Arial"/>
                        </a:rPr>
                        <a:t> tự thay đổi </a:t>
                      </a: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b_id</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số</a:t>
                      </a:r>
                      <a:r>
                        <a:rPr lang="en-US" sz="1000" u="none" strike="noStrike">
                          <a:solidFill>
                            <a:srgbClr val="1F45BC"/>
                          </a:solidFill>
                          <a:latin typeface="Arial"/>
                          <a:ea typeface="Arial"/>
                          <a:cs typeface="Arial"/>
                          <a:sym typeface="Arial"/>
                        </a:rPr>
                        <a:t> nguyên</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b_animal</a:t>
                      </a:r>
                      <a:br>
                        <a:rPr lang="en-US" sz="1000" u="none" strike="noStrike">
                          <a:solidFill>
                            <a:srgbClr val="1F45BC"/>
                          </a:solidFill>
                          <a:latin typeface="Arial"/>
                          <a:ea typeface="Arial"/>
                          <a:cs typeface="Arial"/>
                          <a:sym typeface="Arial"/>
                        </a:rPr>
                      </a:br>
                      <a:r>
                        <a:rPr lang="en-US" sz="1000" u="none" strike="noStrike">
                          <a:solidFill>
                            <a:srgbClr val="1F45BC"/>
                          </a:solidFill>
                          <a:latin typeface="Arial"/>
                          <a:ea typeface="Arial"/>
                          <a:cs typeface="Arial"/>
                          <a:sym typeface="Arial"/>
                        </a:rPr>
                        <a:t>ký</a:t>
                      </a:r>
                      <a:r>
                        <a:rPr lang="en-US" sz="1000" u="none" strike="noStrike">
                          <a:solidFill>
                            <a:srgbClr val="1F45BC"/>
                          </a:solidFill>
                          <a:latin typeface="Arial"/>
                          <a:ea typeface="Arial"/>
                          <a:cs typeface="Arial"/>
                          <a:sym typeface="Arial"/>
                        </a:rPr>
                        <a:t> tự thay đổi </a:t>
                      </a: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175575">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10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Sư tử</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5575">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2</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Voi</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50</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Voi</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5575">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3</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Hổ</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7F7F7F"/>
                        </a:buClr>
                        <a:buSzPts val="1000"/>
                        <a:buFont typeface="Arial"/>
                        <a:buNone/>
                      </a:pPr>
                      <a:r>
                        <a:rPr lang="en-US" sz="1000" u="none" strike="noStrike">
                          <a:solidFill>
                            <a:srgbClr val="7F7F7F"/>
                          </a:solidFill>
                          <a:latin typeface="Arial"/>
                          <a:ea typeface="Arial"/>
                          <a:cs typeface="Arial"/>
                          <a:sym typeface="Arial"/>
                        </a:rPr>
                        <a:t>[null]</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7F7F7F"/>
                          </a:solidFill>
                          <a:latin typeface="Arial"/>
                          <a:ea typeface="Arial"/>
                          <a:cs typeface="Arial"/>
                          <a:sym typeface="Arial"/>
                        </a:rPr>
                        <a:t>[null]</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5575">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7</a:t>
                      </a:r>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1F45BC"/>
                        </a:buClr>
                        <a:buSzPts val="1000"/>
                        <a:buFont typeface="Arial"/>
                        <a:buNone/>
                      </a:pPr>
                      <a:r>
                        <a:rPr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30</a:t>
                      </a:r>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1F45BC"/>
                          </a:solidFill>
                          <a:latin typeface="Arial"/>
                          <a:ea typeface="Arial"/>
                          <a:cs typeface="Arial"/>
                          <a:sym typeface="Arial"/>
                        </a:rPr>
                        <a:t>Ngựa</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175575">
                <a:tc>
                  <a:txBody>
                    <a:bodyPr/>
                    <a:lstStyle/>
                    <a:p>
                      <a:pPr indent="0" lvl="0" marL="0" marR="0" rtl="0" algn="ctr">
                        <a:spcBef>
                          <a:spcPts val="0"/>
                        </a:spcBef>
                        <a:spcAft>
                          <a:spcPts val="0"/>
                        </a:spcAft>
                        <a:buNone/>
                      </a:pPr>
                      <a:r>
                        <a:rPr lang="en-US" sz="1000" u="none" strike="noStrike">
                          <a:solidFill>
                            <a:srgbClr val="7F7F7F"/>
                          </a:solidFill>
                          <a:latin typeface="Arial"/>
                          <a:ea typeface="Arial"/>
                          <a:cs typeface="Arial"/>
                          <a:sym typeface="Arial"/>
                        </a:rPr>
                        <a:t>[null]</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000" u="none" strike="noStrike">
                          <a:solidFill>
                            <a:srgbClr val="7F7F7F"/>
                          </a:solidFill>
                          <a:latin typeface="Arial"/>
                          <a:ea typeface="Arial"/>
                          <a:cs typeface="Arial"/>
                          <a:sym typeface="Arial"/>
                        </a:rPr>
                        <a:t>[null]</a:t>
                      </a:r>
                      <a:endParaRPr b="0" i="0" sz="1000" u="none" strike="noStrike">
                        <a:solidFill>
                          <a:srgbClr val="7F7F7F"/>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20</a:t>
                      </a:r>
                      <a:endParaRPr/>
                    </a:p>
                  </a:txBody>
                  <a:tcPr marT="9525" marB="0" marR="9525" marL="9525"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000" u="none" strike="noStrike">
                          <a:solidFill>
                            <a:srgbClr val="1F45BC"/>
                          </a:solidFill>
                          <a:latin typeface="Arial"/>
                          <a:ea typeface="Arial"/>
                          <a:cs typeface="Arial"/>
                          <a:sym typeface="Arial"/>
                        </a:rPr>
                        <a:t>Khỉ</a:t>
                      </a:r>
                      <a:endParaRPr b="0" i="0" sz="1000" u="none" strike="noStrike">
                        <a:solidFill>
                          <a:srgbClr val="1F45BC"/>
                        </a:solidFill>
                        <a:latin typeface="Arial"/>
                        <a:ea typeface="Arial"/>
                        <a:cs typeface="Arial"/>
                        <a:sym typeface="Arial"/>
                      </a:endParaRPr>
                    </a:p>
                  </a:txBody>
                  <a:tcPr marT="9525" marB="0" marR="9525" marL="9525"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1047" name="Google Shape;1047;p60"/>
          <p:cNvSpPr txBox="1"/>
          <p:nvPr/>
        </p:nvSpPr>
        <p:spPr>
          <a:xfrm>
            <a:off x="711199" y="3008806"/>
            <a:ext cx="7812000" cy="109207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a_id, a_animal, b_id, b_animal</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set_a</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FULL JOIN </a:t>
            </a:r>
            <a:r>
              <a:rPr lang="en-US" sz="1400">
                <a:solidFill>
                  <a:schemeClr val="dk1"/>
                </a:solidFill>
                <a:latin typeface="Arial"/>
                <a:ea typeface="Arial"/>
                <a:cs typeface="Arial"/>
                <a:sym typeface="Arial"/>
              </a:rPr>
              <a:t>set_b</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ON </a:t>
            </a:r>
            <a:r>
              <a:rPr lang="en-US" sz="1400">
                <a:solidFill>
                  <a:schemeClr val="dk1"/>
                </a:solidFill>
                <a:latin typeface="Arial"/>
                <a:ea typeface="Arial"/>
                <a:cs typeface="Arial"/>
                <a:sym typeface="Arial"/>
              </a:rPr>
              <a:t>a_animal = b_animal;</a:t>
            </a:r>
            <a:endParaRPr/>
          </a:p>
        </p:txBody>
      </p:sp>
      <p:sp>
        <p:nvSpPr>
          <p:cNvPr id="1048" name="Google Shape;1048;p60"/>
          <p:cNvSpPr/>
          <p:nvPr/>
        </p:nvSpPr>
        <p:spPr>
          <a:xfrm>
            <a:off x="8187354" y="2058790"/>
            <a:ext cx="117532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1F45BC"/>
                </a:solidFill>
                <a:latin typeface="Arial"/>
                <a:ea typeface="Arial"/>
                <a:cs typeface="Arial"/>
                <a:sym typeface="Arial"/>
              </a:rPr>
              <a:t>FULL Outer Join</a:t>
            </a:r>
            <a:endParaRPr sz="1100">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6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055" name="Google Shape;1055;p6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Cross JOIN (THAM GIA chéo)</a:t>
            </a:r>
            <a:endParaRPr/>
          </a:p>
        </p:txBody>
      </p:sp>
      <p:sp>
        <p:nvSpPr>
          <p:cNvPr id="1056" name="Google Shape;1056;p6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057" name="Google Shape;1057;p6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Phép nối chéo là một kiểu phép nối trả về tích Descartes của các hàng từ các bảng trong phép nối.</a:t>
            </a:r>
            <a:endParaRPr/>
          </a:p>
          <a:p>
            <a:pPr indent="-177800" lvl="0" marL="177800" rtl="0" algn="l">
              <a:lnSpc>
                <a:spcPct val="128571"/>
              </a:lnSpc>
              <a:spcBef>
                <a:spcPts val="1000"/>
              </a:spcBef>
              <a:spcAft>
                <a:spcPts val="0"/>
              </a:spcAft>
              <a:buClr>
                <a:srgbClr val="262626"/>
              </a:buClr>
              <a:buSzPts val="1400"/>
              <a:buFont typeface="Arial"/>
              <a:buChar char="•"/>
            </a:pPr>
            <a:r>
              <a:rPr lang="en-US"/>
              <a:t>Nói cách khác, nó kết hợp từng hàng từ bảng đầu tiên với từng hàng từ bảng thứ hai.</a:t>
            </a:r>
            <a:endParaRPr/>
          </a:p>
          <a:p>
            <a:pPr indent="-177800" lvl="0" marL="177800" rtl="0" algn="l">
              <a:lnSpc>
                <a:spcPct val="128571"/>
              </a:lnSpc>
              <a:spcBef>
                <a:spcPts val="1000"/>
              </a:spcBef>
              <a:spcAft>
                <a:spcPts val="0"/>
              </a:spcAft>
              <a:buClr>
                <a:srgbClr val="262626"/>
              </a:buClr>
              <a:buSzPts val="1400"/>
              <a:buFont typeface="Arial"/>
              <a:buChar char="•"/>
            </a:pPr>
            <a:r>
              <a:rPr lang="en-US"/>
              <a:t>Để có kết quả CROSS JOIN cho hai bảng, M * N dữ liệu kết hợp của cả hai bộ.</a:t>
            </a:r>
            <a:endParaRPr/>
          </a:p>
          <a:p>
            <a:pPr indent="-177800" lvl="0" marL="177800" rtl="0" algn="l">
              <a:lnSpc>
                <a:spcPct val="128571"/>
              </a:lnSpc>
              <a:spcBef>
                <a:spcPts val="1000"/>
              </a:spcBef>
              <a:spcAft>
                <a:spcPts val="0"/>
              </a:spcAft>
              <a:buClr>
                <a:srgbClr val="262626"/>
              </a:buClr>
              <a:buSzPts val="1400"/>
              <a:buFont typeface="Arial"/>
              <a:buChar char="•"/>
            </a:pPr>
            <a:r>
              <a:rPr lang="en-US"/>
              <a:t>Tải trọng lớn (Thận trọng)</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sp>
        <p:nvSpPr>
          <p:cNvPr id="1058" name="Google Shape;1058;p61"/>
          <p:cNvSpPr txBox="1"/>
          <p:nvPr/>
        </p:nvSpPr>
        <p:spPr>
          <a:xfrm>
            <a:off x="711198" y="3784119"/>
            <a:ext cx="5348532" cy="956005"/>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a_id, a_animal, b_id, b_animal</a:t>
            </a:r>
            <a:br>
              <a:rPr lang="en-US" sz="1400">
                <a:solidFill>
                  <a:srgbClr val="193EB0"/>
                </a:solidFill>
                <a:latin typeface="Arial"/>
                <a:ea typeface="Arial"/>
                <a:cs typeface="Arial"/>
                <a:sym typeface="Arial"/>
              </a:rPr>
            </a:b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set_a</a:t>
            </a:r>
            <a:br>
              <a:rPr lang="en-US" sz="1400">
                <a:solidFill>
                  <a:srgbClr val="193EB0"/>
                </a:solidFill>
                <a:latin typeface="Arial"/>
                <a:ea typeface="Arial"/>
                <a:cs typeface="Arial"/>
                <a:sym typeface="Arial"/>
              </a:rPr>
            </a:br>
            <a:r>
              <a:rPr lang="en-US" sz="1400">
                <a:solidFill>
                  <a:srgbClr val="193EB0"/>
                </a:solidFill>
                <a:latin typeface="Arial"/>
                <a:ea typeface="Arial"/>
                <a:cs typeface="Arial"/>
                <a:sym typeface="Arial"/>
              </a:rPr>
              <a:t>CROSS JOIN </a:t>
            </a:r>
            <a:r>
              <a:rPr lang="en-US" sz="1400">
                <a:solidFill>
                  <a:schemeClr val="dk1"/>
                </a:solidFill>
                <a:latin typeface="Arial"/>
                <a:ea typeface="Arial"/>
                <a:cs typeface="Arial"/>
                <a:sym typeface="Arial"/>
              </a:rPr>
              <a:t>set_b</a:t>
            </a:r>
            <a:endParaRPr/>
          </a:p>
        </p:txBody>
      </p:sp>
      <p:grpSp>
        <p:nvGrpSpPr>
          <p:cNvPr id="1059" name="Google Shape;1059;p61"/>
          <p:cNvGrpSpPr/>
          <p:nvPr/>
        </p:nvGrpSpPr>
        <p:grpSpPr>
          <a:xfrm>
            <a:off x="6223315" y="3809093"/>
            <a:ext cx="2971487" cy="2527592"/>
            <a:chOff x="4713171" y="3328198"/>
            <a:chExt cx="3649230" cy="3104087"/>
          </a:xfrm>
        </p:grpSpPr>
        <p:grpSp>
          <p:nvGrpSpPr>
            <p:cNvPr id="1060" name="Google Shape;1060;p61"/>
            <p:cNvGrpSpPr/>
            <p:nvPr/>
          </p:nvGrpSpPr>
          <p:grpSpPr>
            <a:xfrm>
              <a:off x="4713171" y="4042996"/>
              <a:ext cx="3649230" cy="2389289"/>
              <a:chOff x="4713171" y="4042996"/>
              <a:chExt cx="3649230" cy="2389289"/>
            </a:xfrm>
          </p:grpSpPr>
          <p:grpSp>
            <p:nvGrpSpPr>
              <p:cNvPr id="1061" name="Google Shape;1061;p61"/>
              <p:cNvGrpSpPr/>
              <p:nvPr/>
            </p:nvGrpSpPr>
            <p:grpSpPr>
              <a:xfrm>
                <a:off x="4713171" y="4042996"/>
                <a:ext cx="1259417" cy="2380721"/>
                <a:chOff x="4713171" y="4042996"/>
                <a:chExt cx="1259417" cy="2380721"/>
              </a:xfrm>
            </p:grpSpPr>
            <p:grpSp>
              <p:nvGrpSpPr>
                <p:cNvPr id="1062" name="Google Shape;1062;p61"/>
                <p:cNvGrpSpPr/>
                <p:nvPr/>
              </p:nvGrpSpPr>
              <p:grpSpPr>
                <a:xfrm>
                  <a:off x="4713171" y="4042996"/>
                  <a:ext cx="1259417" cy="1959028"/>
                  <a:chOff x="3817408" y="4770587"/>
                  <a:chExt cx="1259417" cy="1959028"/>
                </a:xfrm>
              </p:grpSpPr>
              <p:sp>
                <p:nvSpPr>
                  <p:cNvPr id="1063" name="Google Shape;1063;p61"/>
                  <p:cNvSpPr/>
                  <p:nvPr/>
                </p:nvSpPr>
                <p:spPr>
                  <a:xfrm>
                    <a:off x="3817408" y="4770587"/>
                    <a:ext cx="1259417" cy="1959028"/>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064" name="Google Shape;1064;p61"/>
                  <p:cNvGrpSpPr/>
                  <p:nvPr/>
                </p:nvGrpSpPr>
                <p:grpSpPr>
                  <a:xfrm>
                    <a:off x="4346669" y="5049579"/>
                    <a:ext cx="200895" cy="1401045"/>
                    <a:chOff x="4352056" y="5218442"/>
                    <a:chExt cx="200895" cy="1401045"/>
                  </a:xfrm>
                </p:grpSpPr>
                <p:sp>
                  <p:nvSpPr>
                    <p:cNvPr id="1065" name="Google Shape;1065;p61"/>
                    <p:cNvSpPr/>
                    <p:nvPr/>
                  </p:nvSpPr>
                  <p:spPr>
                    <a:xfrm>
                      <a:off x="4352056" y="5218442"/>
                      <a:ext cx="200895" cy="20089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066" name="Google Shape;1066;p61"/>
                    <p:cNvSpPr/>
                    <p:nvPr/>
                  </p:nvSpPr>
                  <p:spPr>
                    <a:xfrm>
                      <a:off x="4352056" y="5618492"/>
                      <a:ext cx="200895" cy="20089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067" name="Google Shape;1067;p61"/>
                    <p:cNvSpPr/>
                    <p:nvPr/>
                  </p:nvSpPr>
                  <p:spPr>
                    <a:xfrm>
                      <a:off x="4352056" y="6018542"/>
                      <a:ext cx="200895" cy="20089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068" name="Google Shape;1068;p61"/>
                    <p:cNvSpPr/>
                    <p:nvPr/>
                  </p:nvSpPr>
                  <p:spPr>
                    <a:xfrm>
                      <a:off x="4352056" y="6418592"/>
                      <a:ext cx="200895" cy="20089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sp>
              <p:nvSpPr>
                <p:cNvPr id="1069" name="Google Shape;1069;p61"/>
                <p:cNvSpPr txBox="1"/>
                <p:nvPr/>
              </p:nvSpPr>
              <p:spPr>
                <a:xfrm>
                  <a:off x="4874528" y="6007945"/>
                  <a:ext cx="936701" cy="41577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Set_a</a:t>
                  </a:r>
                  <a:endParaRPr sz="1600">
                    <a:solidFill>
                      <a:srgbClr val="1F45BC"/>
                    </a:solidFill>
                    <a:latin typeface="Arial"/>
                    <a:ea typeface="Arial"/>
                    <a:cs typeface="Arial"/>
                    <a:sym typeface="Arial"/>
                  </a:endParaRPr>
                </a:p>
              </p:txBody>
            </p:sp>
          </p:grpSp>
          <p:grpSp>
            <p:nvGrpSpPr>
              <p:cNvPr id="1070" name="Google Shape;1070;p61"/>
              <p:cNvGrpSpPr/>
              <p:nvPr/>
            </p:nvGrpSpPr>
            <p:grpSpPr>
              <a:xfrm>
                <a:off x="7102984" y="4042996"/>
                <a:ext cx="1259417" cy="2389289"/>
                <a:chOff x="7102984" y="4042996"/>
                <a:chExt cx="1259417" cy="2389289"/>
              </a:xfrm>
            </p:grpSpPr>
            <p:grpSp>
              <p:nvGrpSpPr>
                <p:cNvPr id="1071" name="Google Shape;1071;p61"/>
                <p:cNvGrpSpPr/>
                <p:nvPr/>
              </p:nvGrpSpPr>
              <p:grpSpPr>
                <a:xfrm>
                  <a:off x="7102984" y="4042996"/>
                  <a:ext cx="1259417" cy="1959028"/>
                  <a:chOff x="3817408" y="4770587"/>
                  <a:chExt cx="1259417" cy="1959028"/>
                </a:xfrm>
              </p:grpSpPr>
              <p:sp>
                <p:nvSpPr>
                  <p:cNvPr id="1072" name="Google Shape;1072;p61"/>
                  <p:cNvSpPr/>
                  <p:nvPr/>
                </p:nvSpPr>
                <p:spPr>
                  <a:xfrm>
                    <a:off x="3817408" y="4770587"/>
                    <a:ext cx="1259417" cy="1959028"/>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073" name="Google Shape;1073;p61"/>
                  <p:cNvGrpSpPr/>
                  <p:nvPr/>
                </p:nvGrpSpPr>
                <p:grpSpPr>
                  <a:xfrm>
                    <a:off x="4346669" y="5049579"/>
                    <a:ext cx="200895" cy="1401045"/>
                    <a:chOff x="4352056" y="5218442"/>
                    <a:chExt cx="200895" cy="1401045"/>
                  </a:xfrm>
                </p:grpSpPr>
                <p:sp>
                  <p:nvSpPr>
                    <p:cNvPr id="1074" name="Google Shape;1074;p61"/>
                    <p:cNvSpPr/>
                    <p:nvPr/>
                  </p:nvSpPr>
                  <p:spPr>
                    <a:xfrm>
                      <a:off x="4352056" y="5218442"/>
                      <a:ext cx="200895" cy="20089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075" name="Google Shape;1075;p61"/>
                    <p:cNvSpPr/>
                    <p:nvPr/>
                  </p:nvSpPr>
                  <p:spPr>
                    <a:xfrm>
                      <a:off x="4352056" y="5618492"/>
                      <a:ext cx="200895" cy="20089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076" name="Google Shape;1076;p61"/>
                    <p:cNvSpPr/>
                    <p:nvPr/>
                  </p:nvSpPr>
                  <p:spPr>
                    <a:xfrm>
                      <a:off x="4352056" y="6018542"/>
                      <a:ext cx="200895" cy="20089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077" name="Google Shape;1077;p61"/>
                    <p:cNvSpPr/>
                    <p:nvPr/>
                  </p:nvSpPr>
                  <p:spPr>
                    <a:xfrm>
                      <a:off x="4352056" y="6418592"/>
                      <a:ext cx="200895" cy="20089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sp>
              <p:nvSpPr>
                <p:cNvPr id="1078" name="Google Shape;1078;p61"/>
                <p:cNvSpPr txBox="1"/>
                <p:nvPr/>
              </p:nvSpPr>
              <p:spPr>
                <a:xfrm>
                  <a:off x="7264341" y="6016513"/>
                  <a:ext cx="936701" cy="41577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Set_b</a:t>
                  </a:r>
                  <a:endParaRPr sz="1600">
                    <a:solidFill>
                      <a:srgbClr val="1F45BC"/>
                    </a:solidFill>
                    <a:latin typeface="Arial"/>
                    <a:ea typeface="Arial"/>
                    <a:cs typeface="Arial"/>
                    <a:sym typeface="Arial"/>
                  </a:endParaRPr>
                </a:p>
              </p:txBody>
            </p:sp>
          </p:grpSp>
        </p:grpSp>
        <p:sp>
          <p:nvSpPr>
            <p:cNvPr id="1079" name="Google Shape;1079;p61"/>
            <p:cNvSpPr txBox="1"/>
            <p:nvPr/>
          </p:nvSpPr>
          <p:spPr>
            <a:xfrm>
              <a:off x="5314170" y="3328198"/>
              <a:ext cx="2447232" cy="79374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THAM GIA CHÉO</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hoặc</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SẢN PHẨM CARTESIAN</a:t>
              </a:r>
              <a:endParaRPr sz="1200">
                <a:solidFill>
                  <a:srgbClr val="1F45BC"/>
                </a:solidFill>
                <a:latin typeface="Arial"/>
                <a:ea typeface="Arial"/>
                <a:cs typeface="Arial"/>
                <a:sym typeface="Arial"/>
              </a:endParaRPr>
            </a:p>
          </p:txBody>
        </p:sp>
        <p:grpSp>
          <p:nvGrpSpPr>
            <p:cNvPr id="1080" name="Google Shape;1080;p61"/>
            <p:cNvGrpSpPr/>
            <p:nvPr/>
          </p:nvGrpSpPr>
          <p:grpSpPr>
            <a:xfrm>
              <a:off x="5443327" y="4407136"/>
              <a:ext cx="2188918" cy="1215450"/>
              <a:chOff x="5443327" y="4407136"/>
              <a:chExt cx="2188918" cy="1215450"/>
            </a:xfrm>
          </p:grpSpPr>
          <p:cxnSp>
            <p:nvCxnSpPr>
              <p:cNvPr id="1081" name="Google Shape;1081;p61"/>
              <p:cNvCxnSpPr>
                <a:stCxn id="1068" idx="6"/>
                <a:endCxn id="1077" idx="2"/>
              </p:cNvCxnSpPr>
              <p:nvPr/>
            </p:nvCxnSpPr>
            <p:spPr>
              <a:xfrm>
                <a:off x="5443327" y="5622586"/>
                <a:ext cx="2188800" cy="0"/>
              </a:xfrm>
              <a:prstGeom prst="straightConnector1">
                <a:avLst/>
              </a:prstGeom>
              <a:noFill/>
              <a:ln cap="flat" cmpd="sng" w="9525">
                <a:solidFill>
                  <a:srgbClr val="1F45BC"/>
                </a:solidFill>
                <a:prstDash val="solid"/>
                <a:miter lim="800000"/>
                <a:headEnd len="sm" w="sm" type="none"/>
                <a:tailEnd len="sm" w="sm" type="none"/>
              </a:ln>
            </p:spPr>
          </p:cxnSp>
          <p:cxnSp>
            <p:nvCxnSpPr>
              <p:cNvPr id="1082" name="Google Shape;1082;p61"/>
              <p:cNvCxnSpPr>
                <a:stCxn id="1077" idx="2"/>
                <a:endCxn id="1065" idx="6"/>
              </p:cNvCxnSpPr>
              <p:nvPr/>
            </p:nvCxnSpPr>
            <p:spPr>
              <a:xfrm rot="10800000">
                <a:off x="5443445" y="4422586"/>
                <a:ext cx="2188800" cy="1200000"/>
              </a:xfrm>
              <a:prstGeom prst="straightConnector1">
                <a:avLst/>
              </a:prstGeom>
              <a:noFill/>
              <a:ln cap="flat" cmpd="sng" w="9525">
                <a:solidFill>
                  <a:srgbClr val="1F45BC"/>
                </a:solidFill>
                <a:prstDash val="solid"/>
                <a:miter lim="800000"/>
                <a:headEnd len="sm" w="sm" type="none"/>
                <a:tailEnd len="sm" w="sm" type="none"/>
              </a:ln>
            </p:spPr>
          </p:cxnSp>
          <p:cxnSp>
            <p:nvCxnSpPr>
              <p:cNvPr id="1083" name="Google Shape;1083;p61"/>
              <p:cNvCxnSpPr>
                <a:stCxn id="1077" idx="2"/>
                <a:endCxn id="1067" idx="6"/>
              </p:cNvCxnSpPr>
              <p:nvPr/>
            </p:nvCxnSpPr>
            <p:spPr>
              <a:xfrm rot="10800000">
                <a:off x="5443445" y="5222686"/>
                <a:ext cx="2188800" cy="399900"/>
              </a:xfrm>
              <a:prstGeom prst="straightConnector1">
                <a:avLst/>
              </a:prstGeom>
              <a:noFill/>
              <a:ln cap="flat" cmpd="sng" w="9525">
                <a:solidFill>
                  <a:srgbClr val="1F45BC"/>
                </a:solidFill>
                <a:prstDash val="solid"/>
                <a:miter lim="800000"/>
                <a:headEnd len="sm" w="sm" type="none"/>
                <a:tailEnd len="sm" w="sm" type="none"/>
              </a:ln>
            </p:spPr>
          </p:cxnSp>
          <p:cxnSp>
            <p:nvCxnSpPr>
              <p:cNvPr id="1084" name="Google Shape;1084;p61"/>
              <p:cNvCxnSpPr>
                <a:stCxn id="1077" idx="2"/>
                <a:endCxn id="1066" idx="6"/>
              </p:cNvCxnSpPr>
              <p:nvPr/>
            </p:nvCxnSpPr>
            <p:spPr>
              <a:xfrm rot="10800000">
                <a:off x="5443445" y="4822486"/>
                <a:ext cx="2188800" cy="800100"/>
              </a:xfrm>
              <a:prstGeom prst="straightConnector1">
                <a:avLst/>
              </a:prstGeom>
              <a:noFill/>
              <a:ln cap="flat" cmpd="sng" w="9525">
                <a:solidFill>
                  <a:srgbClr val="1F45BC"/>
                </a:solidFill>
                <a:prstDash val="solid"/>
                <a:miter lim="800000"/>
                <a:headEnd len="sm" w="sm" type="none"/>
                <a:tailEnd len="sm" w="sm" type="none"/>
              </a:ln>
            </p:spPr>
          </p:cxnSp>
          <p:cxnSp>
            <p:nvCxnSpPr>
              <p:cNvPr id="1085" name="Google Shape;1085;p61"/>
              <p:cNvCxnSpPr>
                <a:stCxn id="1076" idx="2"/>
                <a:endCxn id="1067" idx="6"/>
              </p:cNvCxnSpPr>
              <p:nvPr/>
            </p:nvCxnSpPr>
            <p:spPr>
              <a:xfrm rot="10800000">
                <a:off x="5443445" y="5222536"/>
                <a:ext cx="2188800" cy="0"/>
              </a:xfrm>
              <a:prstGeom prst="straightConnector1">
                <a:avLst/>
              </a:prstGeom>
              <a:noFill/>
              <a:ln cap="flat" cmpd="sng" w="9525">
                <a:solidFill>
                  <a:srgbClr val="1F45BC"/>
                </a:solidFill>
                <a:prstDash val="solid"/>
                <a:miter lim="800000"/>
                <a:headEnd len="sm" w="sm" type="none"/>
                <a:tailEnd len="sm" w="sm" type="none"/>
              </a:ln>
            </p:spPr>
          </p:cxnSp>
          <p:cxnSp>
            <p:nvCxnSpPr>
              <p:cNvPr id="1086" name="Google Shape;1086;p61"/>
              <p:cNvCxnSpPr>
                <a:stCxn id="1076" idx="2"/>
                <a:endCxn id="1068" idx="6"/>
              </p:cNvCxnSpPr>
              <p:nvPr/>
            </p:nvCxnSpPr>
            <p:spPr>
              <a:xfrm flipH="1">
                <a:off x="5443445" y="5222536"/>
                <a:ext cx="2188800" cy="399900"/>
              </a:xfrm>
              <a:prstGeom prst="straightConnector1">
                <a:avLst/>
              </a:prstGeom>
              <a:noFill/>
              <a:ln cap="flat" cmpd="sng" w="9525">
                <a:solidFill>
                  <a:srgbClr val="1F45BC"/>
                </a:solidFill>
                <a:prstDash val="solid"/>
                <a:miter lim="800000"/>
                <a:headEnd len="sm" w="sm" type="none"/>
                <a:tailEnd len="sm" w="sm" type="none"/>
              </a:ln>
            </p:spPr>
          </p:cxnSp>
          <p:cxnSp>
            <p:nvCxnSpPr>
              <p:cNvPr id="1087" name="Google Shape;1087;p61"/>
              <p:cNvCxnSpPr>
                <a:stCxn id="1076" idx="2"/>
                <a:endCxn id="1066" idx="6"/>
              </p:cNvCxnSpPr>
              <p:nvPr/>
            </p:nvCxnSpPr>
            <p:spPr>
              <a:xfrm rot="10800000">
                <a:off x="5443445" y="4822636"/>
                <a:ext cx="2188800" cy="399900"/>
              </a:xfrm>
              <a:prstGeom prst="straightConnector1">
                <a:avLst/>
              </a:prstGeom>
              <a:noFill/>
              <a:ln cap="flat" cmpd="sng" w="9525">
                <a:solidFill>
                  <a:srgbClr val="1F45BC"/>
                </a:solidFill>
                <a:prstDash val="solid"/>
                <a:miter lim="800000"/>
                <a:headEnd len="sm" w="sm" type="none"/>
                <a:tailEnd len="sm" w="sm" type="none"/>
              </a:ln>
            </p:spPr>
          </p:cxnSp>
          <p:cxnSp>
            <p:nvCxnSpPr>
              <p:cNvPr id="1088" name="Google Shape;1088;p61"/>
              <p:cNvCxnSpPr>
                <a:stCxn id="1065" idx="6"/>
                <a:endCxn id="1076" idx="2"/>
              </p:cNvCxnSpPr>
              <p:nvPr/>
            </p:nvCxnSpPr>
            <p:spPr>
              <a:xfrm>
                <a:off x="5443327" y="4422436"/>
                <a:ext cx="2188800" cy="800100"/>
              </a:xfrm>
              <a:prstGeom prst="straightConnector1">
                <a:avLst/>
              </a:prstGeom>
              <a:noFill/>
              <a:ln cap="flat" cmpd="sng" w="9525">
                <a:solidFill>
                  <a:srgbClr val="1F45BC"/>
                </a:solidFill>
                <a:prstDash val="solid"/>
                <a:miter lim="800000"/>
                <a:headEnd len="sm" w="sm" type="none"/>
                <a:tailEnd len="sm" w="sm" type="none"/>
              </a:ln>
            </p:spPr>
          </p:cxnSp>
          <p:cxnSp>
            <p:nvCxnSpPr>
              <p:cNvPr id="1089" name="Google Shape;1089;p61"/>
              <p:cNvCxnSpPr>
                <a:stCxn id="1075" idx="2"/>
                <a:endCxn id="1068" idx="6"/>
              </p:cNvCxnSpPr>
              <p:nvPr/>
            </p:nvCxnSpPr>
            <p:spPr>
              <a:xfrm flipH="1">
                <a:off x="5443445" y="4822486"/>
                <a:ext cx="2188800" cy="800100"/>
              </a:xfrm>
              <a:prstGeom prst="straightConnector1">
                <a:avLst/>
              </a:prstGeom>
              <a:noFill/>
              <a:ln cap="flat" cmpd="sng" w="9525">
                <a:solidFill>
                  <a:srgbClr val="1F45BC"/>
                </a:solidFill>
                <a:prstDash val="solid"/>
                <a:miter lim="800000"/>
                <a:headEnd len="sm" w="sm" type="none"/>
                <a:tailEnd len="sm" w="sm" type="none"/>
              </a:ln>
            </p:spPr>
          </p:cxnSp>
          <p:cxnSp>
            <p:nvCxnSpPr>
              <p:cNvPr id="1090" name="Google Shape;1090;p61"/>
              <p:cNvCxnSpPr>
                <a:stCxn id="1075" idx="2"/>
                <a:endCxn id="1067" idx="6"/>
              </p:cNvCxnSpPr>
              <p:nvPr/>
            </p:nvCxnSpPr>
            <p:spPr>
              <a:xfrm flipH="1">
                <a:off x="5443445" y="4822486"/>
                <a:ext cx="2188800" cy="399900"/>
              </a:xfrm>
              <a:prstGeom prst="straightConnector1">
                <a:avLst/>
              </a:prstGeom>
              <a:noFill/>
              <a:ln cap="flat" cmpd="sng" w="9525">
                <a:solidFill>
                  <a:srgbClr val="1F45BC"/>
                </a:solidFill>
                <a:prstDash val="solid"/>
                <a:miter lim="800000"/>
                <a:headEnd len="sm" w="sm" type="none"/>
                <a:tailEnd len="sm" w="sm" type="none"/>
              </a:ln>
            </p:spPr>
          </p:cxnSp>
          <p:cxnSp>
            <p:nvCxnSpPr>
              <p:cNvPr id="1091" name="Google Shape;1091;p61"/>
              <p:cNvCxnSpPr>
                <a:endCxn id="1066" idx="6"/>
              </p:cNvCxnSpPr>
              <p:nvPr/>
            </p:nvCxnSpPr>
            <p:spPr>
              <a:xfrm flipH="1">
                <a:off x="5443327" y="4816486"/>
                <a:ext cx="2188800" cy="6000"/>
              </a:xfrm>
              <a:prstGeom prst="straightConnector1">
                <a:avLst/>
              </a:prstGeom>
              <a:noFill/>
              <a:ln cap="flat" cmpd="sng" w="9525">
                <a:solidFill>
                  <a:srgbClr val="1F45BC"/>
                </a:solidFill>
                <a:prstDash val="solid"/>
                <a:miter lim="800000"/>
                <a:headEnd len="sm" w="sm" type="none"/>
                <a:tailEnd len="sm" w="sm" type="none"/>
              </a:ln>
            </p:spPr>
          </p:cxnSp>
          <p:cxnSp>
            <p:nvCxnSpPr>
              <p:cNvPr id="1092" name="Google Shape;1092;p61"/>
              <p:cNvCxnSpPr>
                <a:endCxn id="1065" idx="6"/>
              </p:cNvCxnSpPr>
              <p:nvPr/>
            </p:nvCxnSpPr>
            <p:spPr>
              <a:xfrm rot="10800000">
                <a:off x="5443327" y="4422436"/>
                <a:ext cx="2188800" cy="379500"/>
              </a:xfrm>
              <a:prstGeom prst="straightConnector1">
                <a:avLst/>
              </a:prstGeom>
              <a:noFill/>
              <a:ln cap="flat" cmpd="sng" w="9525">
                <a:solidFill>
                  <a:srgbClr val="1F45BC"/>
                </a:solidFill>
                <a:prstDash val="solid"/>
                <a:miter lim="800000"/>
                <a:headEnd len="sm" w="sm" type="none"/>
                <a:tailEnd len="sm" w="sm" type="none"/>
              </a:ln>
            </p:spPr>
          </p:cxnSp>
          <p:cxnSp>
            <p:nvCxnSpPr>
              <p:cNvPr id="1093" name="Google Shape;1093;p61"/>
              <p:cNvCxnSpPr>
                <a:stCxn id="1074" idx="2"/>
                <a:endCxn id="1065" idx="6"/>
              </p:cNvCxnSpPr>
              <p:nvPr/>
            </p:nvCxnSpPr>
            <p:spPr>
              <a:xfrm rot="10800000">
                <a:off x="5443445" y="4422436"/>
                <a:ext cx="2188800" cy="0"/>
              </a:xfrm>
              <a:prstGeom prst="straightConnector1">
                <a:avLst/>
              </a:prstGeom>
              <a:noFill/>
              <a:ln cap="flat" cmpd="sng" w="9525">
                <a:solidFill>
                  <a:srgbClr val="1F45BC"/>
                </a:solidFill>
                <a:prstDash val="solid"/>
                <a:miter lim="800000"/>
                <a:headEnd len="sm" w="sm" type="none"/>
                <a:tailEnd len="sm" w="sm" type="none"/>
              </a:ln>
            </p:spPr>
          </p:cxnSp>
          <p:cxnSp>
            <p:nvCxnSpPr>
              <p:cNvPr id="1094" name="Google Shape;1094;p61"/>
              <p:cNvCxnSpPr>
                <a:endCxn id="1066" idx="6"/>
              </p:cNvCxnSpPr>
              <p:nvPr/>
            </p:nvCxnSpPr>
            <p:spPr>
              <a:xfrm flipH="1">
                <a:off x="5443327" y="4422286"/>
                <a:ext cx="2188800" cy="400200"/>
              </a:xfrm>
              <a:prstGeom prst="straightConnector1">
                <a:avLst/>
              </a:prstGeom>
              <a:noFill/>
              <a:ln cap="flat" cmpd="sng" w="9525">
                <a:solidFill>
                  <a:srgbClr val="1F45BC"/>
                </a:solidFill>
                <a:prstDash val="solid"/>
                <a:miter lim="800000"/>
                <a:headEnd len="sm" w="sm" type="none"/>
                <a:tailEnd len="sm" w="sm" type="none"/>
              </a:ln>
            </p:spPr>
          </p:cxnSp>
          <p:cxnSp>
            <p:nvCxnSpPr>
              <p:cNvPr id="1095" name="Google Shape;1095;p61"/>
              <p:cNvCxnSpPr>
                <a:endCxn id="1067" idx="6"/>
              </p:cNvCxnSpPr>
              <p:nvPr/>
            </p:nvCxnSpPr>
            <p:spPr>
              <a:xfrm flipH="1">
                <a:off x="5443327" y="4407136"/>
                <a:ext cx="2188800" cy="815400"/>
              </a:xfrm>
              <a:prstGeom prst="straightConnector1">
                <a:avLst/>
              </a:prstGeom>
              <a:noFill/>
              <a:ln cap="flat" cmpd="sng" w="9525">
                <a:solidFill>
                  <a:srgbClr val="1F45BC"/>
                </a:solidFill>
                <a:prstDash val="solid"/>
                <a:miter lim="800000"/>
                <a:headEnd len="sm" w="sm" type="none"/>
                <a:tailEnd len="sm" w="sm" type="none"/>
              </a:ln>
            </p:spPr>
          </p:cxnSp>
          <p:cxnSp>
            <p:nvCxnSpPr>
              <p:cNvPr id="1096" name="Google Shape;1096;p61"/>
              <p:cNvCxnSpPr>
                <a:stCxn id="1074" idx="2"/>
                <a:endCxn id="1068" idx="6"/>
              </p:cNvCxnSpPr>
              <p:nvPr/>
            </p:nvCxnSpPr>
            <p:spPr>
              <a:xfrm flipH="1">
                <a:off x="5443445" y="4422436"/>
                <a:ext cx="2188800" cy="1200000"/>
              </a:xfrm>
              <a:prstGeom prst="straightConnector1">
                <a:avLst/>
              </a:prstGeom>
              <a:noFill/>
              <a:ln cap="flat" cmpd="sng" w="9525">
                <a:solidFill>
                  <a:srgbClr val="1F45BC"/>
                </a:solidFill>
                <a:prstDash val="solid"/>
                <a:miter lim="800000"/>
                <a:headEnd len="sm" w="sm" type="none"/>
                <a:tailEnd len="sm" w="sm" type="none"/>
              </a:ln>
            </p:spPr>
          </p:cxnSp>
        </p:gr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6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03" name="Google Shape;1103;p6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JOIN Operations (Phép nối)</a:t>
            </a:r>
            <a:endParaRPr/>
          </a:p>
        </p:txBody>
      </p:sp>
      <p:sp>
        <p:nvSpPr>
          <p:cNvPr id="1104" name="Google Shape;1104;p6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1105" name="Google Shape;1105;p62"/>
          <p:cNvGrpSpPr/>
          <p:nvPr/>
        </p:nvGrpSpPr>
        <p:grpSpPr>
          <a:xfrm>
            <a:off x="535872" y="2599826"/>
            <a:ext cx="8828612" cy="3271246"/>
            <a:chOff x="535872" y="2396626"/>
            <a:chExt cx="8828612" cy="3271246"/>
          </a:xfrm>
        </p:grpSpPr>
        <p:grpSp>
          <p:nvGrpSpPr>
            <p:cNvPr id="1106" name="Google Shape;1106;p62"/>
            <p:cNvGrpSpPr/>
            <p:nvPr/>
          </p:nvGrpSpPr>
          <p:grpSpPr>
            <a:xfrm>
              <a:off x="1022620" y="2891328"/>
              <a:ext cx="7970023" cy="2776544"/>
              <a:chOff x="490288" y="2635603"/>
              <a:chExt cx="9220585" cy="3212207"/>
            </a:xfrm>
          </p:grpSpPr>
          <p:pic>
            <p:nvPicPr>
              <p:cNvPr id="1107" name="Google Shape;1107;p62"/>
              <p:cNvPicPr preferRelativeResize="0"/>
              <p:nvPr/>
            </p:nvPicPr>
            <p:blipFill rotWithShape="1">
              <a:blip r:embed="rId3">
                <a:alphaModFix/>
              </a:blip>
              <a:srcRect b="0" l="0" r="0" t="0"/>
              <a:stretch/>
            </p:blipFill>
            <p:spPr>
              <a:xfrm>
                <a:off x="2843571" y="2646287"/>
                <a:ext cx="1997665" cy="1169971"/>
              </a:xfrm>
              <a:prstGeom prst="rect">
                <a:avLst/>
              </a:prstGeom>
              <a:noFill/>
              <a:ln>
                <a:noFill/>
              </a:ln>
            </p:spPr>
          </p:pic>
          <p:pic>
            <p:nvPicPr>
              <p:cNvPr id="1108" name="Google Shape;1108;p62"/>
              <p:cNvPicPr preferRelativeResize="0"/>
              <p:nvPr/>
            </p:nvPicPr>
            <p:blipFill rotWithShape="1">
              <a:blip r:embed="rId4">
                <a:alphaModFix/>
              </a:blip>
              <a:srcRect b="0" l="0" r="0" t="0"/>
              <a:stretch/>
            </p:blipFill>
            <p:spPr>
              <a:xfrm>
                <a:off x="5226157" y="2635603"/>
                <a:ext cx="1997665" cy="1169971"/>
              </a:xfrm>
              <a:prstGeom prst="rect">
                <a:avLst/>
              </a:prstGeom>
              <a:noFill/>
              <a:ln>
                <a:noFill/>
              </a:ln>
            </p:spPr>
          </p:pic>
          <p:pic>
            <p:nvPicPr>
              <p:cNvPr id="1109" name="Google Shape;1109;p62"/>
              <p:cNvPicPr preferRelativeResize="0"/>
              <p:nvPr/>
            </p:nvPicPr>
            <p:blipFill rotWithShape="1">
              <a:blip r:embed="rId5">
                <a:alphaModFix/>
              </a:blip>
              <a:srcRect b="0" l="0" r="0" t="0"/>
              <a:stretch/>
            </p:blipFill>
            <p:spPr>
              <a:xfrm>
                <a:off x="3961900" y="4674039"/>
                <a:ext cx="1997663" cy="1169970"/>
              </a:xfrm>
              <a:prstGeom prst="rect">
                <a:avLst/>
              </a:prstGeom>
              <a:noFill/>
              <a:ln>
                <a:noFill/>
              </a:ln>
            </p:spPr>
          </p:pic>
          <p:pic>
            <p:nvPicPr>
              <p:cNvPr id="1110" name="Google Shape;1110;p62"/>
              <p:cNvPicPr preferRelativeResize="0"/>
              <p:nvPr/>
            </p:nvPicPr>
            <p:blipFill rotWithShape="1">
              <a:blip r:embed="rId4">
                <a:alphaModFix/>
              </a:blip>
              <a:srcRect b="0" l="0" r="0" t="0"/>
              <a:stretch/>
            </p:blipFill>
            <p:spPr>
              <a:xfrm rot="10800000">
                <a:off x="490288" y="2638753"/>
                <a:ext cx="1997662" cy="1169970"/>
              </a:xfrm>
              <a:prstGeom prst="rect">
                <a:avLst/>
              </a:prstGeom>
              <a:noFill/>
              <a:ln>
                <a:noFill/>
              </a:ln>
            </p:spPr>
          </p:pic>
          <p:pic>
            <p:nvPicPr>
              <p:cNvPr id="1111" name="Google Shape;1111;p62"/>
              <p:cNvPicPr preferRelativeResize="0"/>
              <p:nvPr/>
            </p:nvPicPr>
            <p:blipFill rotWithShape="1">
              <a:blip r:embed="rId6">
                <a:alphaModFix/>
              </a:blip>
              <a:srcRect b="0" l="0" r="0" t="0"/>
              <a:stretch/>
            </p:blipFill>
            <p:spPr>
              <a:xfrm>
                <a:off x="7713210" y="2644264"/>
                <a:ext cx="1997663" cy="1169970"/>
              </a:xfrm>
              <a:prstGeom prst="rect">
                <a:avLst/>
              </a:prstGeom>
              <a:noFill/>
              <a:ln>
                <a:noFill/>
              </a:ln>
            </p:spPr>
          </p:pic>
          <p:pic>
            <p:nvPicPr>
              <p:cNvPr id="1112" name="Google Shape;1112;p62"/>
              <p:cNvPicPr preferRelativeResize="0"/>
              <p:nvPr/>
            </p:nvPicPr>
            <p:blipFill rotWithShape="1">
              <a:blip r:embed="rId7">
                <a:alphaModFix/>
              </a:blip>
              <a:srcRect b="0" l="0" r="0" t="0"/>
              <a:stretch/>
            </p:blipFill>
            <p:spPr>
              <a:xfrm>
                <a:off x="6527824" y="4677840"/>
                <a:ext cx="1997663" cy="1169970"/>
              </a:xfrm>
              <a:prstGeom prst="rect">
                <a:avLst/>
              </a:prstGeom>
              <a:noFill/>
              <a:ln>
                <a:noFill/>
              </a:ln>
            </p:spPr>
          </p:pic>
          <p:pic>
            <p:nvPicPr>
              <p:cNvPr id="1113" name="Google Shape;1113;p62"/>
              <p:cNvPicPr preferRelativeResize="0"/>
              <p:nvPr/>
            </p:nvPicPr>
            <p:blipFill rotWithShape="1">
              <a:blip r:embed="rId6">
                <a:alphaModFix/>
              </a:blip>
              <a:srcRect b="0" l="0" r="0" t="0"/>
              <a:stretch/>
            </p:blipFill>
            <p:spPr>
              <a:xfrm rot="10800000">
                <a:off x="1428731" y="4674039"/>
                <a:ext cx="1997662" cy="1169970"/>
              </a:xfrm>
              <a:prstGeom prst="rect">
                <a:avLst/>
              </a:prstGeom>
              <a:noFill/>
              <a:ln>
                <a:noFill/>
              </a:ln>
            </p:spPr>
          </p:pic>
        </p:grpSp>
        <p:sp>
          <p:nvSpPr>
            <p:cNvPr id="1114" name="Google Shape;1114;p62"/>
            <p:cNvSpPr txBox="1"/>
            <p:nvPr/>
          </p:nvSpPr>
          <p:spPr>
            <a:xfrm>
              <a:off x="3056735" y="2477417"/>
              <a:ext cx="2149424"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rgbClr val="66A1FE"/>
                  </a:solidFill>
                  <a:latin typeface="Arial"/>
                  <a:ea typeface="Arial"/>
                  <a:cs typeface="Arial"/>
                  <a:sym typeface="Arial"/>
                </a:rPr>
                <a:t>INNER JOIN </a:t>
              </a:r>
              <a:r>
                <a:rPr lang="en-US" sz="1050">
                  <a:solidFill>
                    <a:srgbClr val="1F45BC"/>
                  </a:solidFill>
                  <a:latin typeface="Arial"/>
                  <a:ea typeface="Arial"/>
                  <a:cs typeface="Arial"/>
                  <a:sym typeface="Arial"/>
                </a:rPr>
                <a:t>b </a:t>
              </a:r>
              <a:r>
                <a:rPr lang="en-US" sz="1050">
                  <a:solidFill>
                    <a:srgbClr val="66A1FE"/>
                  </a:solidFill>
                  <a:latin typeface="Arial"/>
                  <a:ea typeface="Arial"/>
                  <a:cs typeface="Arial"/>
                  <a:sym typeface="Arial"/>
                </a:rPr>
                <a:t>ON</a:t>
              </a:r>
              <a:r>
                <a:rPr lang="en-US" sz="1050">
                  <a:solidFill>
                    <a:srgbClr val="1F45BC"/>
                  </a:solidFill>
                  <a:latin typeface="Arial"/>
                  <a:ea typeface="Arial"/>
                  <a:cs typeface="Arial"/>
                  <a:sym typeface="Arial"/>
                </a:rPr>
                <a:t> a.key = b.key</a:t>
              </a:r>
              <a:endParaRPr sz="1050">
                <a:solidFill>
                  <a:srgbClr val="1F45BC"/>
                </a:solidFill>
                <a:latin typeface="Arial"/>
                <a:ea typeface="Arial"/>
                <a:cs typeface="Arial"/>
                <a:sym typeface="Arial"/>
              </a:endParaRPr>
            </a:p>
          </p:txBody>
        </p:sp>
        <p:sp>
          <p:nvSpPr>
            <p:cNvPr id="1115" name="Google Shape;1115;p62"/>
            <p:cNvSpPr txBox="1"/>
            <p:nvPr/>
          </p:nvSpPr>
          <p:spPr>
            <a:xfrm>
              <a:off x="5116494" y="2482723"/>
              <a:ext cx="2098566"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rgbClr val="66A1FE"/>
                  </a:solidFill>
                  <a:latin typeface="Arial"/>
                  <a:ea typeface="Arial"/>
                  <a:cs typeface="Arial"/>
                  <a:sym typeface="Arial"/>
                </a:rPr>
                <a:t>RIGHT JOIN </a:t>
              </a:r>
              <a:r>
                <a:rPr lang="en-US" sz="1050">
                  <a:solidFill>
                    <a:srgbClr val="1F45BC"/>
                  </a:solidFill>
                  <a:latin typeface="Arial"/>
                  <a:ea typeface="Arial"/>
                  <a:cs typeface="Arial"/>
                  <a:sym typeface="Arial"/>
                </a:rPr>
                <a:t>b </a:t>
              </a:r>
              <a:r>
                <a:rPr lang="en-US" sz="1050">
                  <a:solidFill>
                    <a:srgbClr val="66A1FE"/>
                  </a:solidFill>
                  <a:latin typeface="Arial"/>
                  <a:ea typeface="Arial"/>
                  <a:cs typeface="Arial"/>
                  <a:sym typeface="Arial"/>
                </a:rPr>
                <a:t>ON</a:t>
              </a:r>
              <a:r>
                <a:rPr lang="en-US" sz="1050">
                  <a:solidFill>
                    <a:srgbClr val="1F45BC"/>
                  </a:solidFill>
                  <a:latin typeface="Arial"/>
                  <a:ea typeface="Arial"/>
                  <a:cs typeface="Arial"/>
                  <a:sym typeface="Arial"/>
                </a:rPr>
                <a:t> a.key = b.key</a:t>
              </a:r>
              <a:endParaRPr sz="1050">
                <a:solidFill>
                  <a:srgbClr val="1F45BC"/>
                </a:solidFill>
                <a:latin typeface="Arial"/>
                <a:ea typeface="Arial"/>
                <a:cs typeface="Arial"/>
                <a:sym typeface="Arial"/>
              </a:endParaRPr>
            </a:p>
          </p:txBody>
        </p:sp>
        <p:sp>
          <p:nvSpPr>
            <p:cNvPr id="1116" name="Google Shape;1116;p62"/>
            <p:cNvSpPr txBox="1"/>
            <p:nvPr/>
          </p:nvSpPr>
          <p:spPr>
            <a:xfrm>
              <a:off x="7265918" y="2396626"/>
              <a:ext cx="2098566"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rgbClr val="66A1FE"/>
                  </a:solidFill>
                  <a:latin typeface="Arial"/>
                  <a:ea typeface="Arial"/>
                  <a:cs typeface="Arial"/>
                  <a:sym typeface="Arial"/>
                </a:rPr>
                <a:t>RIGHT JOIN </a:t>
              </a:r>
              <a:r>
                <a:rPr lang="en-US" sz="1050">
                  <a:solidFill>
                    <a:srgbClr val="1F45BC"/>
                  </a:solidFill>
                  <a:latin typeface="Arial"/>
                  <a:ea typeface="Arial"/>
                  <a:cs typeface="Arial"/>
                  <a:sym typeface="Arial"/>
                </a:rPr>
                <a:t>b </a:t>
              </a:r>
              <a:r>
                <a:rPr lang="en-US" sz="1050">
                  <a:solidFill>
                    <a:srgbClr val="66A1FE"/>
                  </a:solidFill>
                  <a:latin typeface="Arial"/>
                  <a:ea typeface="Arial"/>
                  <a:cs typeface="Arial"/>
                  <a:sym typeface="Arial"/>
                </a:rPr>
                <a:t>ON</a:t>
              </a:r>
              <a:r>
                <a:rPr lang="en-US" sz="1050">
                  <a:solidFill>
                    <a:srgbClr val="1F45BC"/>
                  </a:solidFill>
                  <a:latin typeface="Arial"/>
                  <a:ea typeface="Arial"/>
                  <a:cs typeface="Arial"/>
                  <a:sym typeface="Arial"/>
                </a:rPr>
                <a:t> a.key = b.key</a:t>
              </a:r>
              <a:endParaRPr/>
            </a:p>
            <a:p>
              <a:pPr indent="0" lvl="0" marL="0" marR="0" rtl="0" algn="l">
                <a:spcBef>
                  <a:spcPts val="0"/>
                </a:spcBef>
                <a:spcAft>
                  <a:spcPts val="0"/>
                </a:spcAft>
                <a:buNone/>
              </a:pPr>
              <a:r>
                <a:rPr lang="en-US" sz="1050">
                  <a:solidFill>
                    <a:srgbClr val="66A1FE"/>
                  </a:solidFill>
                  <a:latin typeface="Arial"/>
                  <a:ea typeface="Arial"/>
                  <a:cs typeface="Arial"/>
                  <a:sym typeface="Arial"/>
                </a:rPr>
                <a:t>WHERE</a:t>
              </a:r>
              <a:r>
                <a:rPr lang="en-US" sz="1050">
                  <a:solidFill>
                    <a:srgbClr val="1F45BC"/>
                  </a:solidFill>
                  <a:latin typeface="Arial"/>
                  <a:ea typeface="Arial"/>
                  <a:cs typeface="Arial"/>
                  <a:sym typeface="Arial"/>
                </a:rPr>
                <a:t> a.key </a:t>
              </a:r>
              <a:r>
                <a:rPr lang="en-US" sz="1050">
                  <a:solidFill>
                    <a:srgbClr val="66A1FE"/>
                  </a:solidFill>
                  <a:latin typeface="Arial"/>
                  <a:ea typeface="Arial"/>
                  <a:cs typeface="Arial"/>
                  <a:sym typeface="Arial"/>
                </a:rPr>
                <a:t>IS NULL</a:t>
              </a:r>
              <a:endParaRPr sz="1050">
                <a:solidFill>
                  <a:srgbClr val="66A1FE"/>
                </a:solidFill>
                <a:latin typeface="Arial"/>
                <a:ea typeface="Arial"/>
                <a:cs typeface="Arial"/>
                <a:sym typeface="Arial"/>
              </a:endParaRPr>
            </a:p>
          </p:txBody>
        </p:sp>
        <p:sp>
          <p:nvSpPr>
            <p:cNvPr id="1117" name="Google Shape;1117;p62"/>
            <p:cNvSpPr txBox="1"/>
            <p:nvPr/>
          </p:nvSpPr>
          <p:spPr>
            <a:xfrm>
              <a:off x="6197591" y="4180594"/>
              <a:ext cx="2679642" cy="4154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rgbClr val="66A1FE"/>
                  </a:solidFill>
                  <a:latin typeface="Arial"/>
                  <a:ea typeface="Arial"/>
                  <a:cs typeface="Arial"/>
                  <a:sym typeface="Arial"/>
                </a:rPr>
                <a:t>FULL JOIN </a:t>
              </a:r>
              <a:r>
                <a:rPr lang="en-US" sz="1050">
                  <a:solidFill>
                    <a:srgbClr val="1F45BC"/>
                  </a:solidFill>
                  <a:latin typeface="Arial"/>
                  <a:ea typeface="Arial"/>
                  <a:cs typeface="Arial"/>
                  <a:sym typeface="Arial"/>
                </a:rPr>
                <a:t>b </a:t>
              </a:r>
              <a:r>
                <a:rPr lang="en-US" sz="1050">
                  <a:solidFill>
                    <a:srgbClr val="66A1FE"/>
                  </a:solidFill>
                  <a:latin typeface="Arial"/>
                  <a:ea typeface="Arial"/>
                  <a:cs typeface="Arial"/>
                  <a:sym typeface="Arial"/>
                </a:rPr>
                <a:t>ON</a:t>
              </a:r>
              <a:r>
                <a:rPr lang="en-US" sz="1050">
                  <a:solidFill>
                    <a:srgbClr val="1F45BC"/>
                  </a:solidFill>
                  <a:latin typeface="Arial"/>
                  <a:ea typeface="Arial"/>
                  <a:cs typeface="Arial"/>
                  <a:sym typeface="Arial"/>
                </a:rPr>
                <a:t> a.key = b.key</a:t>
              </a:r>
              <a:endParaRPr/>
            </a:p>
            <a:p>
              <a:pPr indent="0" lvl="0" marL="0" marR="0" rtl="0" algn="l">
                <a:spcBef>
                  <a:spcPts val="0"/>
                </a:spcBef>
                <a:spcAft>
                  <a:spcPts val="0"/>
                </a:spcAft>
                <a:buNone/>
              </a:pPr>
              <a:r>
                <a:rPr lang="en-US" sz="1050">
                  <a:solidFill>
                    <a:srgbClr val="66A1FE"/>
                  </a:solidFill>
                  <a:latin typeface="Arial"/>
                  <a:ea typeface="Arial"/>
                  <a:cs typeface="Arial"/>
                  <a:sym typeface="Arial"/>
                </a:rPr>
                <a:t>WHERE</a:t>
              </a:r>
              <a:r>
                <a:rPr lang="en-US" sz="1050">
                  <a:solidFill>
                    <a:srgbClr val="1F45BC"/>
                  </a:solidFill>
                  <a:latin typeface="Arial"/>
                  <a:ea typeface="Arial"/>
                  <a:cs typeface="Arial"/>
                  <a:sym typeface="Arial"/>
                </a:rPr>
                <a:t> a.key </a:t>
              </a:r>
              <a:r>
                <a:rPr lang="en-US" sz="1050">
                  <a:solidFill>
                    <a:srgbClr val="66A1FE"/>
                  </a:solidFill>
                  <a:latin typeface="Arial"/>
                  <a:ea typeface="Arial"/>
                  <a:cs typeface="Arial"/>
                  <a:sym typeface="Arial"/>
                </a:rPr>
                <a:t>IS NULL </a:t>
              </a:r>
              <a:r>
                <a:rPr lang="en-US" sz="1050">
                  <a:solidFill>
                    <a:srgbClr val="1F45BC"/>
                  </a:solidFill>
                  <a:latin typeface="Arial"/>
                  <a:ea typeface="Arial"/>
                  <a:cs typeface="Arial"/>
                  <a:sym typeface="Arial"/>
                </a:rPr>
                <a:t>OR</a:t>
              </a:r>
              <a:r>
                <a:rPr lang="en-US" sz="1050">
                  <a:solidFill>
                    <a:srgbClr val="66A1FE"/>
                  </a:solidFill>
                  <a:latin typeface="Arial"/>
                  <a:ea typeface="Arial"/>
                  <a:cs typeface="Arial"/>
                  <a:sym typeface="Arial"/>
                </a:rPr>
                <a:t> </a:t>
              </a:r>
              <a:r>
                <a:rPr lang="en-US" sz="1050">
                  <a:solidFill>
                    <a:srgbClr val="1F45BC"/>
                  </a:solidFill>
                  <a:latin typeface="Arial"/>
                  <a:ea typeface="Arial"/>
                  <a:cs typeface="Arial"/>
                  <a:sym typeface="Arial"/>
                </a:rPr>
                <a:t>b.key </a:t>
              </a:r>
              <a:r>
                <a:rPr lang="en-US" sz="1050">
                  <a:solidFill>
                    <a:srgbClr val="66A1FE"/>
                  </a:solidFill>
                  <a:latin typeface="Arial"/>
                  <a:ea typeface="Arial"/>
                  <a:cs typeface="Arial"/>
                  <a:sym typeface="Arial"/>
                </a:rPr>
                <a:t>IS NULL</a:t>
              </a:r>
              <a:endParaRPr sz="1050">
                <a:solidFill>
                  <a:srgbClr val="66A1FE"/>
                </a:solidFill>
                <a:latin typeface="Arial"/>
                <a:ea typeface="Arial"/>
                <a:cs typeface="Arial"/>
                <a:sym typeface="Arial"/>
              </a:endParaRPr>
            </a:p>
          </p:txBody>
        </p:sp>
        <p:sp>
          <p:nvSpPr>
            <p:cNvPr id="1118" name="Google Shape;1118;p62"/>
            <p:cNvSpPr txBox="1"/>
            <p:nvPr/>
          </p:nvSpPr>
          <p:spPr>
            <a:xfrm>
              <a:off x="535872" y="2482723"/>
              <a:ext cx="2149424" cy="25391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50">
                  <a:solidFill>
                    <a:srgbClr val="66A1FE"/>
                  </a:solidFill>
                  <a:latin typeface="Arial"/>
                  <a:ea typeface="Arial"/>
                  <a:cs typeface="Arial"/>
                  <a:sym typeface="Arial"/>
                </a:rPr>
                <a:t>LEFT JOIN </a:t>
              </a:r>
              <a:r>
                <a:rPr lang="en-US" sz="1050">
                  <a:solidFill>
                    <a:srgbClr val="1F45BC"/>
                  </a:solidFill>
                  <a:latin typeface="Arial"/>
                  <a:ea typeface="Arial"/>
                  <a:cs typeface="Arial"/>
                  <a:sym typeface="Arial"/>
                </a:rPr>
                <a:t>b </a:t>
              </a:r>
              <a:r>
                <a:rPr lang="en-US" sz="1050">
                  <a:solidFill>
                    <a:srgbClr val="66A1FE"/>
                  </a:solidFill>
                  <a:latin typeface="Arial"/>
                  <a:ea typeface="Arial"/>
                  <a:cs typeface="Arial"/>
                  <a:sym typeface="Arial"/>
                </a:rPr>
                <a:t>ON</a:t>
              </a:r>
              <a:r>
                <a:rPr lang="en-US" sz="1050">
                  <a:solidFill>
                    <a:srgbClr val="1F45BC"/>
                  </a:solidFill>
                  <a:latin typeface="Arial"/>
                  <a:ea typeface="Arial"/>
                  <a:cs typeface="Arial"/>
                  <a:sym typeface="Arial"/>
                </a:rPr>
                <a:t> a.key = b.key</a:t>
              </a:r>
              <a:endParaRPr sz="1050">
                <a:solidFill>
                  <a:srgbClr val="1F45BC"/>
                </a:solidFill>
                <a:latin typeface="Arial"/>
                <a:ea typeface="Arial"/>
                <a:cs typeface="Arial"/>
                <a:sym typeface="Arial"/>
              </a:endParaRPr>
            </a:p>
          </p:txBody>
        </p:sp>
        <p:sp>
          <p:nvSpPr>
            <p:cNvPr id="1119" name="Google Shape;1119;p62"/>
            <p:cNvSpPr txBox="1"/>
            <p:nvPr/>
          </p:nvSpPr>
          <p:spPr>
            <a:xfrm>
              <a:off x="1324825" y="4222475"/>
              <a:ext cx="2176315" cy="41549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50">
                  <a:solidFill>
                    <a:srgbClr val="66A1FE"/>
                  </a:solidFill>
                  <a:latin typeface="Arial"/>
                  <a:ea typeface="Arial"/>
                  <a:cs typeface="Arial"/>
                  <a:sym typeface="Arial"/>
                </a:rPr>
                <a:t>LEFT JOIN </a:t>
              </a:r>
              <a:r>
                <a:rPr lang="en-US" sz="1050">
                  <a:solidFill>
                    <a:srgbClr val="1F45BC"/>
                  </a:solidFill>
                  <a:latin typeface="Arial"/>
                  <a:ea typeface="Arial"/>
                  <a:cs typeface="Arial"/>
                  <a:sym typeface="Arial"/>
                </a:rPr>
                <a:t>b </a:t>
              </a:r>
              <a:r>
                <a:rPr lang="en-US" sz="1050">
                  <a:solidFill>
                    <a:srgbClr val="66A1FE"/>
                  </a:solidFill>
                  <a:latin typeface="Arial"/>
                  <a:ea typeface="Arial"/>
                  <a:cs typeface="Arial"/>
                  <a:sym typeface="Arial"/>
                </a:rPr>
                <a:t>ON</a:t>
              </a:r>
              <a:r>
                <a:rPr lang="en-US" sz="1050">
                  <a:solidFill>
                    <a:srgbClr val="1F45BC"/>
                  </a:solidFill>
                  <a:latin typeface="Arial"/>
                  <a:ea typeface="Arial"/>
                  <a:cs typeface="Arial"/>
                  <a:sym typeface="Arial"/>
                </a:rPr>
                <a:t> a.key = b.key</a:t>
              </a:r>
              <a:endParaRPr/>
            </a:p>
            <a:p>
              <a:pPr indent="0" lvl="0" marL="0" marR="0" rtl="0" algn="r">
                <a:spcBef>
                  <a:spcPts val="0"/>
                </a:spcBef>
                <a:spcAft>
                  <a:spcPts val="0"/>
                </a:spcAft>
                <a:buNone/>
              </a:pPr>
              <a:r>
                <a:rPr lang="en-US" sz="1050">
                  <a:solidFill>
                    <a:srgbClr val="66A1FE"/>
                  </a:solidFill>
                  <a:latin typeface="Arial"/>
                  <a:ea typeface="Arial"/>
                  <a:cs typeface="Arial"/>
                  <a:sym typeface="Arial"/>
                </a:rPr>
                <a:t>WHERE</a:t>
              </a:r>
              <a:r>
                <a:rPr lang="en-US" sz="1050">
                  <a:solidFill>
                    <a:srgbClr val="1F45BC"/>
                  </a:solidFill>
                  <a:latin typeface="Arial"/>
                  <a:ea typeface="Arial"/>
                  <a:cs typeface="Arial"/>
                  <a:sym typeface="Arial"/>
                </a:rPr>
                <a:t> b.key </a:t>
              </a:r>
              <a:r>
                <a:rPr lang="en-US" sz="1050">
                  <a:solidFill>
                    <a:srgbClr val="66A1FE"/>
                  </a:solidFill>
                  <a:latin typeface="Arial"/>
                  <a:ea typeface="Arial"/>
                  <a:cs typeface="Arial"/>
                  <a:sym typeface="Arial"/>
                </a:rPr>
                <a:t>IS NULL</a:t>
              </a:r>
              <a:endParaRPr sz="1050">
                <a:solidFill>
                  <a:srgbClr val="66A1FE"/>
                </a:solidFill>
                <a:latin typeface="Arial"/>
                <a:ea typeface="Arial"/>
                <a:cs typeface="Arial"/>
                <a:sym typeface="Arial"/>
              </a:endParaRPr>
            </a:p>
          </p:txBody>
        </p:sp>
        <p:sp>
          <p:nvSpPr>
            <p:cNvPr id="1120" name="Google Shape;1120;p62"/>
            <p:cNvSpPr txBox="1"/>
            <p:nvPr/>
          </p:nvSpPr>
          <p:spPr>
            <a:xfrm>
              <a:off x="3139334" y="4261385"/>
              <a:ext cx="2679642" cy="25391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50">
                  <a:solidFill>
                    <a:srgbClr val="66A1FE"/>
                  </a:solidFill>
                  <a:latin typeface="Arial"/>
                  <a:ea typeface="Arial"/>
                  <a:cs typeface="Arial"/>
                  <a:sym typeface="Arial"/>
                </a:rPr>
                <a:t>FULL JOIN </a:t>
              </a:r>
              <a:r>
                <a:rPr lang="en-US" sz="1050">
                  <a:solidFill>
                    <a:srgbClr val="1F45BC"/>
                  </a:solidFill>
                  <a:latin typeface="Arial"/>
                  <a:ea typeface="Arial"/>
                  <a:cs typeface="Arial"/>
                  <a:sym typeface="Arial"/>
                </a:rPr>
                <a:t>b </a:t>
              </a:r>
              <a:r>
                <a:rPr lang="en-US" sz="1050">
                  <a:solidFill>
                    <a:srgbClr val="66A1FE"/>
                  </a:solidFill>
                  <a:latin typeface="Arial"/>
                  <a:ea typeface="Arial"/>
                  <a:cs typeface="Arial"/>
                  <a:sym typeface="Arial"/>
                </a:rPr>
                <a:t>ON</a:t>
              </a:r>
              <a:r>
                <a:rPr lang="en-US" sz="1050">
                  <a:solidFill>
                    <a:srgbClr val="1F45BC"/>
                  </a:solidFill>
                  <a:latin typeface="Arial"/>
                  <a:ea typeface="Arial"/>
                  <a:cs typeface="Arial"/>
                  <a:sym typeface="Arial"/>
                </a:rPr>
                <a:t> a.key = b.key</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6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27" name="Google Shape;1127;p6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Toán tử so sánh và logic</a:t>
            </a:r>
            <a:endParaRPr/>
          </a:p>
        </p:txBody>
      </p:sp>
      <p:sp>
        <p:nvSpPr>
          <p:cNvPr id="1128" name="Google Shape;1128;p6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29" name="Google Shape;1129;p6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hình thành điều kiện trong mệnh đề </a:t>
            </a:r>
            <a:r>
              <a:rPr b="1" lang="en-US"/>
              <a:t>WHERE</a:t>
            </a:r>
            <a:r>
              <a:rPr lang="en-US"/>
              <a:t>, bạn sử dụng các toán tử so sánh và logic</a:t>
            </a:r>
            <a:endParaRPr/>
          </a:p>
          <a:p>
            <a:pPr indent="0" lvl="0" marL="0" rtl="0" algn="l">
              <a:lnSpc>
                <a:spcPct val="128571"/>
              </a:lnSpc>
              <a:spcBef>
                <a:spcPts val="1000"/>
              </a:spcBef>
              <a:spcAft>
                <a:spcPts val="0"/>
              </a:spcAft>
              <a:buClr>
                <a:srgbClr val="262626"/>
              </a:buClr>
              <a:buSzPts val="140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0" lvl="0" marL="0" rtl="0" algn="l">
              <a:lnSpc>
                <a:spcPct val="128571"/>
              </a:lnSpc>
              <a:spcBef>
                <a:spcPts val="1000"/>
              </a:spcBef>
              <a:spcAft>
                <a:spcPts val="0"/>
              </a:spcAft>
              <a:buClr>
                <a:srgbClr val="262626"/>
              </a:buClr>
              <a:buSzPts val="1400"/>
              <a:buNone/>
            </a:pPr>
            <a:r>
              <a:t/>
            </a:r>
            <a:endParaRPr/>
          </a:p>
          <a:p>
            <a:pPr indent="0" lvl="0" marL="0" rtl="0" algn="l">
              <a:lnSpc>
                <a:spcPct val="128571"/>
              </a:lnSpc>
              <a:spcBef>
                <a:spcPts val="1000"/>
              </a:spcBef>
              <a:spcAft>
                <a:spcPts val="0"/>
              </a:spcAft>
              <a:buClr>
                <a:srgbClr val="262626"/>
              </a:buClr>
              <a:buSzPts val="1400"/>
              <a:buNone/>
            </a:pPr>
            <a:r>
              <a:t/>
            </a:r>
            <a:endParaRPr/>
          </a:p>
          <a:p>
            <a:pPr indent="0" lvl="0" marL="0" rtl="0" algn="l">
              <a:lnSpc>
                <a:spcPct val="128571"/>
              </a:lnSpc>
              <a:spcBef>
                <a:spcPts val="1000"/>
              </a:spcBef>
              <a:spcAft>
                <a:spcPts val="0"/>
              </a:spcAft>
              <a:buClr>
                <a:srgbClr val="262626"/>
              </a:buClr>
              <a:buSzPts val="140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Sự ưu tiên</a:t>
            </a:r>
            <a:endParaRPr/>
          </a:p>
          <a:p>
            <a:pPr indent="-182563" lvl="1" marL="360363" rtl="0" algn="l">
              <a:lnSpc>
                <a:spcPct val="138461"/>
              </a:lnSpc>
              <a:spcBef>
                <a:spcPts val="200"/>
              </a:spcBef>
              <a:spcAft>
                <a:spcPts val="0"/>
              </a:spcAft>
              <a:buClr>
                <a:srgbClr val="262626"/>
              </a:buClr>
              <a:buSzPts val="1040"/>
              <a:buChar char="•"/>
            </a:pPr>
            <a:r>
              <a:rPr lang="en-US"/>
              <a:t>NOT &gt; AND &gt; OR</a:t>
            </a:r>
            <a:endParaRPr/>
          </a:p>
          <a:p>
            <a:pPr indent="-182563" lvl="1" marL="360363" rtl="0" algn="l">
              <a:lnSpc>
                <a:spcPct val="138461"/>
              </a:lnSpc>
              <a:spcBef>
                <a:spcPts val="200"/>
              </a:spcBef>
              <a:spcAft>
                <a:spcPts val="0"/>
              </a:spcAft>
              <a:buClr>
                <a:srgbClr val="262626"/>
              </a:buClr>
              <a:buSzPts val="1040"/>
              <a:buChar char="•"/>
            </a:pPr>
            <a:r>
              <a:rPr lang="en-US"/>
              <a:t>dấu ngoặc đơn nếu cần thiết</a:t>
            </a:r>
            <a:endParaRPr/>
          </a:p>
        </p:txBody>
      </p:sp>
      <p:graphicFrame>
        <p:nvGraphicFramePr>
          <p:cNvPr id="1130" name="Google Shape;1130;p63"/>
          <p:cNvGraphicFramePr/>
          <p:nvPr/>
        </p:nvGraphicFramePr>
        <p:xfrm>
          <a:off x="704850" y="2528888"/>
          <a:ext cx="3000000" cy="3000000"/>
        </p:xfrm>
        <a:graphic>
          <a:graphicData uri="http://schemas.openxmlformats.org/drawingml/2006/table">
            <a:tbl>
              <a:tblPr bandRow="1" firstRow="1">
                <a:noFill/>
                <a:tableStyleId>{F5026A60-8AA6-43BD-A47F-B19B4713E4A2}</a:tableStyleId>
              </a:tblPr>
              <a:tblGrid>
                <a:gridCol w="2026400"/>
                <a:gridCol w="6736750"/>
              </a:tblGrid>
              <a:tr h="278425">
                <a:tc>
                  <a:txBody>
                    <a:bodyPr/>
                    <a:lstStyle/>
                    <a:p>
                      <a:pPr indent="0" lvl="0" marL="0" marR="0" rtl="0" algn="ctr">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Toán</a:t>
                      </a:r>
                      <a:r>
                        <a:rPr b="0" lang="en-US" sz="1400">
                          <a:solidFill>
                            <a:schemeClr val="dk1"/>
                          </a:solidFill>
                          <a:latin typeface="Arial"/>
                          <a:ea typeface="Arial"/>
                          <a:cs typeface="Arial"/>
                          <a:sym typeface="Arial"/>
                        </a:rPr>
                        <a:t> tử</a:t>
                      </a:r>
                      <a:endParaRPr b="0" sz="14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lnSpc>
                          <a:spcPct val="100000"/>
                        </a:lnSpc>
                        <a:spcBef>
                          <a:spcPts val="0"/>
                        </a:spcBef>
                        <a:spcAft>
                          <a:spcPts val="0"/>
                        </a:spcAft>
                        <a:buClr>
                          <a:schemeClr val="dk1"/>
                        </a:buClr>
                        <a:buSzPts val="1400"/>
                        <a:buFont typeface="Arial"/>
                        <a:buNone/>
                      </a:pPr>
                      <a:r>
                        <a:rPr b="0" lang="en-US" sz="1400">
                          <a:solidFill>
                            <a:schemeClr val="dk1"/>
                          </a:solidFill>
                          <a:latin typeface="Arial"/>
                          <a:ea typeface="Arial"/>
                          <a:cs typeface="Arial"/>
                          <a:sym typeface="Arial"/>
                        </a:rPr>
                        <a:t>Mô</a:t>
                      </a:r>
                      <a:r>
                        <a:rPr b="0" lang="en-US" sz="1400">
                          <a:solidFill>
                            <a:schemeClr val="dk1"/>
                          </a:solidFill>
                          <a:latin typeface="Arial"/>
                          <a:ea typeface="Arial"/>
                          <a:cs typeface="Arial"/>
                          <a:sym typeface="Arial"/>
                        </a:rPr>
                        <a:t> tả</a:t>
                      </a:r>
                      <a:endParaRPr b="0" sz="1400">
                        <a:solidFill>
                          <a:schemeClr val="dk1"/>
                        </a:solidFill>
                        <a:latin typeface="Arial"/>
                        <a:ea typeface="Arial"/>
                        <a:cs typeface="Arial"/>
                        <a:sym typeface="Arial"/>
                      </a:endParaRPr>
                    </a:p>
                  </a:txBody>
                  <a:tcPr marT="45725" marB="45725" marR="91450"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299100">
                <a:tc>
                  <a:txBody>
                    <a:bodyPr/>
                    <a:lstStyle/>
                    <a:p>
                      <a:pPr indent="0" lvl="1" marL="0" marR="0" rtl="0" algn="ctr">
                        <a:spcBef>
                          <a:spcPts val="0"/>
                        </a:spcBef>
                        <a:spcAft>
                          <a:spcPts val="0"/>
                        </a:spcAft>
                        <a:buNone/>
                      </a:pPr>
                      <a:r>
                        <a:rPr lang="en-US" sz="1200" u="none" cap="none" strike="noStrike">
                          <a:solidFill>
                            <a:schemeClr val="dk1"/>
                          </a:solidFill>
                          <a:latin typeface="Arial"/>
                          <a:ea typeface="Arial"/>
                          <a:cs typeface="Arial"/>
                          <a:sym typeface="Arial"/>
                        </a:rPr>
                        <a:t>=</a:t>
                      </a:r>
                      <a:endParaRPr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200" u="none" cap="none" strike="noStrike">
                          <a:solidFill>
                            <a:schemeClr val="dk1"/>
                          </a:solidFill>
                          <a:latin typeface="Arial"/>
                          <a:ea typeface="Arial"/>
                          <a:cs typeface="Arial"/>
                          <a:sym typeface="Arial"/>
                        </a:rPr>
                        <a:t>Bằng</a:t>
                      </a:r>
                      <a:endParaRPr sz="1200" u="none" cap="none" strike="noStrike">
                        <a:solidFill>
                          <a:schemeClr val="dk1"/>
                        </a:solidFill>
                        <a:latin typeface="Arial"/>
                        <a:ea typeface="Arial"/>
                        <a:cs typeface="Arial"/>
                        <a:sym typeface="Arial"/>
                      </a:endParaRPr>
                    </a:p>
                  </a:txBody>
                  <a:tcPr marT="9525" marB="0" marR="95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9100">
                <a:tc>
                  <a:txBody>
                    <a:bodyPr/>
                    <a:lstStyle/>
                    <a:p>
                      <a:pPr indent="0" lvl="1" marL="0" marR="0" rtl="0" algn="ctr">
                        <a:spcBef>
                          <a:spcPts val="0"/>
                        </a:spcBef>
                        <a:spcAft>
                          <a:spcPts val="0"/>
                        </a:spcAft>
                        <a:buNone/>
                      </a:pPr>
                      <a:r>
                        <a:rPr lang="en-US" sz="1200" u="none" cap="none" strike="noStrike">
                          <a:solidFill>
                            <a:schemeClr val="dk1"/>
                          </a:solidFill>
                          <a:latin typeface="Arial"/>
                          <a:ea typeface="Arial"/>
                          <a:cs typeface="Arial"/>
                          <a:sym typeface="Arial"/>
                        </a:rPr>
                        <a:t>&gt;</a:t>
                      </a:r>
                      <a:endParaRPr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200" u="none" cap="none" strike="noStrike">
                          <a:solidFill>
                            <a:schemeClr val="dk1"/>
                          </a:solidFill>
                          <a:latin typeface="Arial"/>
                          <a:ea typeface="Arial"/>
                          <a:cs typeface="Arial"/>
                          <a:sym typeface="Arial"/>
                        </a:rPr>
                        <a:t>Lớn hơn</a:t>
                      </a:r>
                      <a:endParaRPr sz="1200" u="none" cap="none" strike="noStrike">
                        <a:solidFill>
                          <a:schemeClr val="dk1"/>
                        </a:solidFill>
                        <a:latin typeface="Arial"/>
                        <a:ea typeface="Arial"/>
                        <a:cs typeface="Arial"/>
                        <a:sym typeface="Arial"/>
                      </a:endParaRPr>
                    </a:p>
                  </a:txBody>
                  <a:tcPr marT="9525" marB="0" marR="95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9100">
                <a:tc>
                  <a:txBody>
                    <a:bodyPr/>
                    <a:lstStyle/>
                    <a:p>
                      <a:pPr indent="0" lvl="1" marL="0" marR="0" rtl="0" algn="ctr">
                        <a:spcBef>
                          <a:spcPts val="0"/>
                        </a:spcBef>
                        <a:spcAft>
                          <a:spcPts val="0"/>
                        </a:spcAft>
                        <a:buNone/>
                      </a:pPr>
                      <a:r>
                        <a:rPr lang="en-US" sz="1200" u="none" cap="none" strike="noStrike">
                          <a:solidFill>
                            <a:schemeClr val="dk1"/>
                          </a:solidFill>
                          <a:latin typeface="Arial"/>
                          <a:ea typeface="Arial"/>
                          <a:cs typeface="Arial"/>
                          <a:sym typeface="Arial"/>
                        </a:rPr>
                        <a:t>&lt;</a:t>
                      </a:r>
                      <a:endParaRPr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200" u="none" cap="none" strike="noStrike">
                          <a:solidFill>
                            <a:schemeClr val="dk1"/>
                          </a:solidFill>
                          <a:latin typeface="Arial"/>
                          <a:ea typeface="Arial"/>
                          <a:cs typeface="Arial"/>
                          <a:sym typeface="Arial"/>
                        </a:rPr>
                        <a:t>Nhỏ hơn</a:t>
                      </a:r>
                      <a:endParaRPr sz="1200" u="none" cap="none" strike="noStrike">
                        <a:solidFill>
                          <a:schemeClr val="dk1"/>
                        </a:solidFill>
                        <a:latin typeface="Arial"/>
                        <a:ea typeface="Arial"/>
                        <a:cs typeface="Arial"/>
                        <a:sym typeface="Arial"/>
                      </a:endParaRPr>
                    </a:p>
                  </a:txBody>
                  <a:tcPr marT="9525" marB="0" marR="95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9100">
                <a:tc>
                  <a:txBody>
                    <a:bodyPr/>
                    <a:lstStyle/>
                    <a:p>
                      <a:pPr indent="0" lvl="1" marL="0" marR="0" rtl="0" algn="ctr">
                        <a:spcBef>
                          <a:spcPts val="0"/>
                        </a:spcBef>
                        <a:spcAft>
                          <a:spcPts val="0"/>
                        </a:spcAft>
                        <a:buNone/>
                      </a:pPr>
                      <a:r>
                        <a:rPr lang="en-US" sz="1200" u="none" cap="none" strike="noStrike">
                          <a:solidFill>
                            <a:schemeClr val="dk1"/>
                          </a:solidFill>
                          <a:latin typeface="Arial"/>
                          <a:ea typeface="Arial"/>
                          <a:cs typeface="Arial"/>
                          <a:sym typeface="Arial"/>
                        </a:rPr>
                        <a:t>&gt;=</a:t>
                      </a:r>
                      <a:endParaRPr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200" u="none" cap="none" strike="noStrike">
                          <a:solidFill>
                            <a:schemeClr val="dk1"/>
                          </a:solidFill>
                          <a:latin typeface="Arial"/>
                          <a:ea typeface="Arial"/>
                          <a:cs typeface="Arial"/>
                          <a:sym typeface="Arial"/>
                        </a:rPr>
                        <a:t>Lớn hơn hoặc bằng</a:t>
                      </a:r>
                      <a:endParaRPr sz="1200" u="none" cap="none" strike="noStrike">
                        <a:solidFill>
                          <a:schemeClr val="dk1"/>
                        </a:solidFill>
                        <a:latin typeface="Arial"/>
                        <a:ea typeface="Arial"/>
                        <a:cs typeface="Arial"/>
                        <a:sym typeface="Arial"/>
                      </a:endParaRPr>
                    </a:p>
                  </a:txBody>
                  <a:tcPr marT="9525" marB="0" marR="95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9100">
                <a:tc>
                  <a:txBody>
                    <a:bodyPr/>
                    <a:lstStyle/>
                    <a:p>
                      <a:pPr indent="0" lvl="1" marL="0" marR="0" rtl="0" algn="ctr">
                        <a:spcBef>
                          <a:spcPts val="0"/>
                        </a:spcBef>
                        <a:spcAft>
                          <a:spcPts val="0"/>
                        </a:spcAft>
                        <a:buNone/>
                      </a:pPr>
                      <a:r>
                        <a:rPr lang="en-US" sz="1200" u="none" cap="none" strike="noStrike">
                          <a:solidFill>
                            <a:schemeClr val="dk1"/>
                          </a:solidFill>
                          <a:latin typeface="Arial"/>
                          <a:ea typeface="Arial"/>
                          <a:cs typeface="Arial"/>
                          <a:sym typeface="Arial"/>
                        </a:rPr>
                        <a:t>&lt;=</a:t>
                      </a:r>
                      <a:endParaRPr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200" u="none" cap="none" strike="noStrike">
                          <a:solidFill>
                            <a:schemeClr val="dk1"/>
                          </a:solidFill>
                          <a:latin typeface="Arial"/>
                          <a:ea typeface="Arial"/>
                          <a:cs typeface="Arial"/>
                          <a:sym typeface="Arial"/>
                        </a:rPr>
                        <a:t>Nhỏ hơn hoặc bằng</a:t>
                      </a:r>
                      <a:endParaRPr sz="1200" u="none" cap="none" strike="noStrike">
                        <a:solidFill>
                          <a:schemeClr val="dk1"/>
                        </a:solidFill>
                        <a:latin typeface="Arial"/>
                        <a:ea typeface="Arial"/>
                        <a:cs typeface="Arial"/>
                        <a:sym typeface="Arial"/>
                      </a:endParaRPr>
                    </a:p>
                  </a:txBody>
                  <a:tcPr marT="9525" marB="0" marR="95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9100">
                <a:tc>
                  <a:txBody>
                    <a:bodyPr/>
                    <a:lstStyle/>
                    <a:p>
                      <a:pPr indent="0" lvl="1" marL="0" marR="0" rtl="0" algn="ctr">
                        <a:spcBef>
                          <a:spcPts val="0"/>
                        </a:spcBef>
                        <a:spcAft>
                          <a:spcPts val="0"/>
                        </a:spcAft>
                        <a:buNone/>
                      </a:pPr>
                      <a:r>
                        <a:rPr lang="en-US" sz="1200" u="none" cap="none" strike="noStrike">
                          <a:solidFill>
                            <a:schemeClr val="dk1"/>
                          </a:solidFill>
                          <a:latin typeface="Arial"/>
                          <a:ea typeface="Arial"/>
                          <a:cs typeface="Arial"/>
                          <a:sym typeface="Arial"/>
                        </a:rPr>
                        <a:t>&lt;&gt;or!=</a:t>
                      </a:r>
                      <a:endParaRPr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200" u="none" cap="none" strike="noStrike">
                          <a:solidFill>
                            <a:schemeClr val="dk1"/>
                          </a:solidFill>
                          <a:latin typeface="Arial"/>
                          <a:ea typeface="Arial"/>
                          <a:cs typeface="Arial"/>
                          <a:sym typeface="Arial"/>
                        </a:rPr>
                        <a:t>không bằng</a:t>
                      </a:r>
                      <a:endParaRPr sz="1200" u="none" cap="none" strike="noStrike">
                        <a:solidFill>
                          <a:schemeClr val="dk1"/>
                        </a:solidFill>
                        <a:latin typeface="Arial"/>
                        <a:ea typeface="Arial"/>
                        <a:cs typeface="Arial"/>
                        <a:sym typeface="Arial"/>
                      </a:endParaRPr>
                    </a:p>
                  </a:txBody>
                  <a:tcPr marT="9525" marB="0" marR="95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9100">
                <a:tc>
                  <a:txBody>
                    <a:bodyPr/>
                    <a:lstStyle/>
                    <a:p>
                      <a:pPr indent="0" lvl="1" marL="0" marR="0" rtl="0" algn="ctr">
                        <a:spcBef>
                          <a:spcPts val="0"/>
                        </a:spcBef>
                        <a:spcAft>
                          <a:spcPts val="0"/>
                        </a:spcAft>
                        <a:buNone/>
                      </a:pPr>
                      <a:r>
                        <a:rPr lang="en-US" sz="1200" u="none" cap="none" strike="noStrike">
                          <a:solidFill>
                            <a:schemeClr val="dk1"/>
                          </a:solidFill>
                          <a:latin typeface="Arial"/>
                          <a:ea typeface="Arial"/>
                          <a:cs typeface="Arial"/>
                          <a:sym typeface="Arial"/>
                        </a:rPr>
                        <a:t>AND</a:t>
                      </a:r>
                      <a:endParaRPr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200" u="none" cap="none" strike="noStrike">
                          <a:solidFill>
                            <a:schemeClr val="dk1"/>
                          </a:solidFill>
                          <a:latin typeface="Arial"/>
                          <a:ea typeface="Arial"/>
                          <a:cs typeface="Arial"/>
                          <a:sym typeface="Arial"/>
                        </a:rPr>
                        <a:t>Toán tử logic AND</a:t>
                      </a:r>
                      <a:endParaRPr sz="1200" u="none" cap="none" strike="noStrike">
                        <a:solidFill>
                          <a:schemeClr val="dk1"/>
                        </a:solidFill>
                        <a:latin typeface="Arial"/>
                        <a:ea typeface="Arial"/>
                        <a:cs typeface="Arial"/>
                        <a:sym typeface="Arial"/>
                      </a:endParaRPr>
                    </a:p>
                  </a:txBody>
                  <a:tcPr marT="9525" marB="0" marR="95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r h="299100">
                <a:tc>
                  <a:txBody>
                    <a:bodyPr/>
                    <a:lstStyle/>
                    <a:p>
                      <a:pPr indent="0" lvl="1" marL="0" marR="0" rtl="0" algn="ctr">
                        <a:spcBef>
                          <a:spcPts val="0"/>
                        </a:spcBef>
                        <a:spcAft>
                          <a:spcPts val="0"/>
                        </a:spcAft>
                        <a:buNone/>
                      </a:pPr>
                      <a:r>
                        <a:rPr lang="en-US" sz="1200" u="none" cap="none" strike="noStrike">
                          <a:solidFill>
                            <a:schemeClr val="dk1"/>
                          </a:solidFill>
                          <a:latin typeface="Arial"/>
                          <a:ea typeface="Arial"/>
                          <a:cs typeface="Arial"/>
                          <a:sym typeface="Arial"/>
                        </a:rPr>
                        <a:t>OR</a:t>
                      </a:r>
                      <a:endParaRPr sz="1200" u="none" cap="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1" marL="0" marR="0" rtl="0" algn="l">
                        <a:spcBef>
                          <a:spcPts val="0"/>
                        </a:spcBef>
                        <a:spcAft>
                          <a:spcPts val="0"/>
                        </a:spcAft>
                        <a:buNone/>
                      </a:pPr>
                      <a:r>
                        <a:rPr lang="en-US" sz="1200" u="none" cap="none" strike="noStrike">
                          <a:solidFill>
                            <a:schemeClr val="dk1"/>
                          </a:solidFill>
                          <a:latin typeface="Arial"/>
                          <a:ea typeface="Arial"/>
                          <a:cs typeface="Arial"/>
                          <a:sym typeface="Arial"/>
                        </a:rPr>
                        <a:t>Toán tử logic OR</a:t>
                      </a:r>
                      <a:endParaRPr sz="1200" u="none" cap="none" strike="noStrike">
                        <a:solidFill>
                          <a:schemeClr val="dk1"/>
                        </a:solidFill>
                        <a:latin typeface="Arial"/>
                        <a:ea typeface="Arial"/>
                        <a:cs typeface="Arial"/>
                        <a:sym typeface="Arial"/>
                      </a:endParaRPr>
                    </a:p>
                  </a:txBody>
                  <a:tcPr marT="9525" marB="0" marR="9525" marL="288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6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37" name="Google Shape;1137;p6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LIKE  &amp; Wildcards</a:t>
            </a:r>
            <a:endParaRPr/>
          </a:p>
        </p:txBody>
      </p:sp>
      <p:sp>
        <p:nvSpPr>
          <p:cNvPr id="1138" name="Google Shape;1138;p6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39" name="Google Shape;1139;p6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Like và Wildcards các công cụ mạnh mẽ giúp tìm kiếm dữ liệu khớp với các mẫu phức tạp.</a:t>
            </a:r>
            <a:endParaRPr/>
          </a:p>
          <a:p>
            <a:pPr indent="-177800" lvl="0" marL="177800" rtl="0" algn="l">
              <a:lnSpc>
                <a:spcPct val="128571"/>
              </a:lnSpc>
              <a:spcBef>
                <a:spcPts val="1000"/>
              </a:spcBef>
              <a:spcAft>
                <a:spcPts val="0"/>
              </a:spcAft>
              <a:buClr>
                <a:srgbClr val="262626"/>
              </a:buClr>
              <a:buSzPts val="1400"/>
              <a:buFont typeface="Arial"/>
              <a:buChar char="•"/>
            </a:pPr>
            <a:r>
              <a:rPr lang="en-US"/>
              <a:t>Có một wildcard bao gồm tỷ lệ phần trăm, dấu gạch dưới và danh sách xếp hạng (không được MySQL hỗ trợ) trong số những ký tự khác</a:t>
            </a:r>
            <a:endParaRPr/>
          </a:p>
          <a:p>
            <a:pPr indent="-177800" lvl="0" marL="177800" rtl="0" algn="l">
              <a:lnSpc>
                <a:spcPct val="128571"/>
              </a:lnSpc>
              <a:spcBef>
                <a:spcPts val="1000"/>
              </a:spcBef>
              <a:spcAft>
                <a:spcPts val="0"/>
              </a:spcAft>
              <a:buClr>
                <a:srgbClr val="262626"/>
              </a:buClr>
              <a:buSzPts val="1400"/>
              <a:buFont typeface="Arial"/>
              <a:buChar char="•"/>
            </a:pPr>
            <a:r>
              <a:rPr lang="en-US"/>
              <a:t>Wildcard phần trăm được sử dụng để khớp với bất kỳ số lượng ký tự nào bắt đầu từ số không (0) trở lên.</a:t>
            </a:r>
            <a:endParaRPr/>
          </a:p>
          <a:p>
            <a:pPr indent="-177800" lvl="0" marL="177800" rtl="0" algn="l">
              <a:lnSpc>
                <a:spcPct val="128571"/>
              </a:lnSpc>
              <a:spcBef>
                <a:spcPts val="1000"/>
              </a:spcBef>
              <a:spcAft>
                <a:spcPts val="0"/>
              </a:spcAft>
              <a:buClr>
                <a:srgbClr val="262626"/>
              </a:buClr>
              <a:buSzPts val="1400"/>
              <a:buFont typeface="Arial"/>
              <a:buChar char="•"/>
            </a:pPr>
            <a:r>
              <a:rPr lang="en-US"/>
              <a:t>Wildcard gạch dưới được sử dụng để khớp với chính xác một ký tự.</a:t>
            </a:r>
            <a:endParaRPr/>
          </a:p>
          <a:p>
            <a:pPr indent="-177800" lvl="0" marL="177800" rtl="0" algn="l">
              <a:lnSpc>
                <a:spcPct val="128571"/>
              </a:lnSpc>
              <a:spcBef>
                <a:spcPts val="1000"/>
              </a:spcBef>
              <a:spcAft>
                <a:spcPts val="0"/>
              </a:spcAft>
              <a:buClr>
                <a:srgbClr val="262626"/>
              </a:buClr>
              <a:buSzPts val="1400"/>
              <a:buFont typeface="Arial"/>
              <a:buChar char="•"/>
            </a:pPr>
            <a:r>
              <a:rPr lang="en-US"/>
              <a:t>Từ khóa Escape</a:t>
            </a:r>
            <a:endParaRPr/>
          </a:p>
          <a:p>
            <a:pPr indent="-182563" lvl="1" marL="360363" rtl="0" algn="l">
              <a:lnSpc>
                <a:spcPct val="138461"/>
              </a:lnSpc>
              <a:spcBef>
                <a:spcPts val="200"/>
              </a:spcBef>
              <a:spcAft>
                <a:spcPts val="0"/>
              </a:spcAft>
              <a:buClr>
                <a:srgbClr val="262626"/>
              </a:buClr>
              <a:buSzPts val="1040"/>
              <a:buChar char="•"/>
            </a:pPr>
            <a:r>
              <a:rPr lang="en-US"/>
              <a:t>Từ khóa ESCAPE được sử dụng để loại trừ các ký tự khớp mẫu khi các ký tự như tỷ lệ phần trăm (%) và dấu gạch dưới (_) tạo thành một phần của dữ liệu.</a:t>
            </a:r>
            <a:endParaRPr/>
          </a:p>
          <a:p>
            <a:pPr indent="-182563" lvl="1" marL="360363" rtl="0" algn="l">
              <a:lnSpc>
                <a:spcPct val="138461"/>
              </a:lnSpc>
              <a:spcBef>
                <a:spcPts val="200"/>
              </a:spcBef>
              <a:spcAft>
                <a:spcPts val="0"/>
              </a:spcAft>
              <a:buClr>
                <a:srgbClr val="262626"/>
              </a:buClr>
              <a:buSzPts val="1040"/>
              <a:buChar char="•"/>
            </a:pPr>
            <a:r>
              <a:rPr lang="en-US"/>
              <a:t>Ví dụ Để tìm kiếm "67% Guilty"</a:t>
            </a:r>
            <a:endParaRPr/>
          </a:p>
        </p:txBody>
      </p:sp>
      <p:sp>
        <p:nvSpPr>
          <p:cNvPr id="1140" name="Google Shape;1140;p64"/>
          <p:cNvSpPr txBox="1"/>
          <p:nvPr/>
        </p:nvSpPr>
        <p:spPr>
          <a:xfrm>
            <a:off x="704850" y="4866948"/>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movies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title </a:t>
            </a:r>
            <a:r>
              <a:rPr lang="en-US" sz="1400">
                <a:solidFill>
                  <a:srgbClr val="193EB0"/>
                </a:solidFill>
                <a:latin typeface="Arial"/>
                <a:ea typeface="Arial"/>
                <a:cs typeface="Arial"/>
                <a:sym typeface="Arial"/>
              </a:rPr>
              <a:t>LIKE </a:t>
            </a:r>
            <a:r>
              <a:rPr lang="en-US" sz="1400">
                <a:solidFill>
                  <a:schemeClr val="dk1"/>
                </a:solidFill>
                <a:latin typeface="Arial"/>
                <a:ea typeface="Arial"/>
                <a:cs typeface="Arial"/>
                <a:sym typeface="Arial"/>
              </a:rPr>
              <a:t>'67#%%' </a:t>
            </a:r>
            <a:r>
              <a:rPr lang="en-US" sz="1400">
                <a:solidFill>
                  <a:srgbClr val="193EB0"/>
                </a:solidFill>
                <a:latin typeface="Arial"/>
                <a:ea typeface="Arial"/>
                <a:cs typeface="Arial"/>
                <a:sym typeface="Arial"/>
              </a:rPr>
              <a:t>ESCAPE </a:t>
            </a:r>
            <a:r>
              <a:rPr lang="en-US" sz="1400">
                <a:solidFill>
                  <a:schemeClr val="dk1"/>
                </a:solidFill>
                <a:latin typeface="Arial"/>
                <a:ea typeface="Arial"/>
                <a:cs typeface="Arial"/>
                <a:sym typeface="Arial"/>
              </a:rPr>
              <a:t>'#’;</a:t>
            </a:r>
            <a:endParaRPr/>
          </a:p>
        </p:txBody>
      </p:sp>
      <p:sp>
        <p:nvSpPr>
          <p:cNvPr id="1141" name="Google Shape;1141;p64"/>
          <p:cNvSpPr txBox="1"/>
          <p:nvPr/>
        </p:nvSpPr>
        <p:spPr>
          <a:xfrm>
            <a:off x="704850" y="5375832"/>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movies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title </a:t>
            </a:r>
            <a:r>
              <a:rPr lang="en-US" sz="1400">
                <a:solidFill>
                  <a:srgbClr val="193EB0"/>
                </a:solidFill>
                <a:latin typeface="Arial"/>
                <a:ea typeface="Arial"/>
                <a:cs typeface="Arial"/>
                <a:sym typeface="Arial"/>
              </a:rPr>
              <a:t>LIKE </a:t>
            </a:r>
            <a:r>
              <a:rPr lang="en-US" sz="1400">
                <a:solidFill>
                  <a:schemeClr val="dk1"/>
                </a:solidFill>
                <a:latin typeface="Arial"/>
                <a:ea typeface="Arial"/>
                <a:cs typeface="Arial"/>
                <a:sym typeface="Arial"/>
              </a:rPr>
              <a:t>‘67=%%' </a:t>
            </a:r>
            <a:r>
              <a:rPr lang="en-US" sz="1400">
                <a:solidFill>
                  <a:srgbClr val="193EB0"/>
                </a:solidFill>
                <a:latin typeface="Arial"/>
                <a:ea typeface="Arial"/>
                <a:cs typeface="Arial"/>
                <a:sym typeface="Arial"/>
              </a:rPr>
              <a:t>ESCAPE </a:t>
            </a:r>
            <a:r>
              <a:rPr lang="en-US" sz="1400">
                <a:solidFill>
                  <a:schemeClr val="dk1"/>
                </a:solidFill>
                <a:latin typeface="Arial"/>
                <a:ea typeface="Arial"/>
                <a:cs typeface="Arial"/>
                <a:sym typeface="Arial"/>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6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48" name="Google Shape;1148;p65"/>
          <p:cNvSpPr txBox="1"/>
          <p:nvPr>
            <p:ph idx="2" type="body"/>
          </p:nvPr>
        </p:nvSpPr>
        <p:spPr>
          <a:xfrm>
            <a:off x="535872" y="1374768"/>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Regular Expressions (REGEXP): </a:t>
            </a:r>
            <a:endParaRPr/>
          </a:p>
          <a:p>
            <a:pPr indent="0" lvl="0" marL="0" rtl="0" algn="l">
              <a:lnSpc>
                <a:spcPct val="100000"/>
              </a:lnSpc>
              <a:spcBef>
                <a:spcPts val="0"/>
              </a:spcBef>
              <a:spcAft>
                <a:spcPts val="0"/>
              </a:spcAft>
              <a:buClr>
                <a:srgbClr val="131313"/>
              </a:buClr>
              <a:buSzPts val="3200"/>
              <a:buNone/>
            </a:pPr>
            <a:r>
              <a:rPr lang="en-US"/>
              <a:t>Biểu thức chính quy</a:t>
            </a:r>
            <a:endParaRPr/>
          </a:p>
        </p:txBody>
      </p:sp>
      <p:sp>
        <p:nvSpPr>
          <p:cNvPr id="1149" name="Google Shape;1149;p6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50" name="Google Shape;1150;p6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Biểu thức chính quy tìm kiếm dữ liệu phù hợp với tiêu chí phức tạp</a:t>
            </a:r>
            <a:endParaRPr/>
          </a:p>
          <a:p>
            <a:pPr indent="-177800" lvl="0" marL="177800" rtl="0" algn="l">
              <a:lnSpc>
                <a:spcPct val="128571"/>
              </a:lnSpc>
              <a:spcBef>
                <a:spcPts val="1000"/>
              </a:spcBef>
              <a:spcAft>
                <a:spcPts val="0"/>
              </a:spcAft>
              <a:buClr>
                <a:srgbClr val="262626"/>
              </a:buClr>
              <a:buSzPts val="1400"/>
              <a:buFont typeface="Arial"/>
              <a:buChar char="•"/>
            </a:pPr>
            <a:r>
              <a:rPr lang="en-US"/>
              <a:t>So với ký tự đại diện, biểu thức chính quy truy xuất dữ liệu phù hợp với tiêu chí phức tạp hơn nhiều</a:t>
            </a:r>
            <a:endParaRPr/>
          </a:p>
          <a:p>
            <a:pPr indent="-182563" lvl="1" marL="360363" rtl="0" algn="l">
              <a:lnSpc>
                <a:spcPct val="138461"/>
              </a:lnSpc>
              <a:spcBef>
                <a:spcPts val="200"/>
              </a:spcBef>
              <a:spcAft>
                <a:spcPts val="0"/>
              </a:spcAft>
              <a:buClr>
                <a:srgbClr val="262626"/>
              </a:buClr>
              <a:buSzPts val="1040"/>
              <a:buChar char="•"/>
            </a:pPr>
            <a:r>
              <a:rPr lang="en-US"/>
              <a:t>Cú pháp</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sp>
        <p:nvSpPr>
          <p:cNvPr id="1151" name="Google Shape;1151;p65"/>
          <p:cNvSpPr txBox="1"/>
          <p:nvPr/>
        </p:nvSpPr>
        <p:spPr>
          <a:xfrm>
            <a:off x="704850" y="3110644"/>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statement ...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fieldname</a:t>
            </a:r>
            <a:r>
              <a:rPr lang="en-US" sz="1400">
                <a:solidFill>
                  <a:srgbClr val="193EB0"/>
                </a:solidFill>
                <a:latin typeface="Arial"/>
                <a:ea typeface="Arial"/>
                <a:cs typeface="Arial"/>
                <a:sym typeface="Arial"/>
              </a:rPr>
              <a:t> REGEXP </a:t>
            </a:r>
            <a:r>
              <a:rPr lang="en-US" sz="1400">
                <a:solidFill>
                  <a:schemeClr val="dk1"/>
                </a:solidFill>
                <a:latin typeface="Arial"/>
                <a:ea typeface="Arial"/>
                <a:cs typeface="Arial"/>
                <a:sym typeface="Arial"/>
              </a:rPr>
              <a:t>'pattern’;</a:t>
            </a:r>
            <a:endParaRPr/>
          </a:p>
        </p:txBody>
      </p:sp>
      <p:sp>
        <p:nvSpPr>
          <p:cNvPr id="1152" name="Google Shape;1152;p65"/>
          <p:cNvSpPr txBox="1"/>
          <p:nvPr/>
        </p:nvSpPr>
        <p:spPr>
          <a:xfrm>
            <a:off x="704850" y="3886499"/>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`movies`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`title` </a:t>
            </a:r>
            <a:r>
              <a:rPr lang="en-US" sz="1400">
                <a:solidFill>
                  <a:srgbClr val="193EB0"/>
                </a:solidFill>
                <a:latin typeface="Arial"/>
                <a:ea typeface="Arial"/>
                <a:cs typeface="Arial"/>
                <a:sym typeface="Arial"/>
              </a:rPr>
              <a:t>REGEXP </a:t>
            </a:r>
            <a:r>
              <a:rPr lang="en-US" sz="1400">
                <a:solidFill>
                  <a:schemeClr val="dk1"/>
                </a:solidFill>
                <a:latin typeface="Arial"/>
                <a:ea typeface="Arial"/>
                <a:cs typeface="Arial"/>
                <a:sym typeface="Arial"/>
              </a:rPr>
              <a:t>'^ [abcd]’;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6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59" name="Google Shape;1159;p6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BETWEEN &amp; IN</a:t>
            </a:r>
            <a:endParaRPr/>
          </a:p>
        </p:txBody>
      </p:sp>
      <p:sp>
        <p:nvSpPr>
          <p:cNvPr id="1160" name="Google Shape;1160;p6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61" name="Google Shape;1161;p6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latin typeface="Arial"/>
                <a:ea typeface="Arial"/>
                <a:cs typeface="Arial"/>
                <a:sym typeface="Arial"/>
              </a:rPr>
              <a:t>BETWEEN</a:t>
            </a:r>
            <a:r>
              <a:rPr lang="en-US"/>
              <a:t> - toán tử xuất ra một tập hợp nằm trong một phạm vi cụ thể</a:t>
            </a:r>
            <a:endParaRPr/>
          </a:p>
          <a:p>
            <a:pPr indent="-182563" lvl="1" marL="360363" rtl="0" algn="l">
              <a:lnSpc>
                <a:spcPct val="138461"/>
              </a:lnSpc>
              <a:spcBef>
                <a:spcPts val="200"/>
              </a:spcBef>
              <a:spcAft>
                <a:spcPts val="0"/>
              </a:spcAft>
              <a:buClr>
                <a:srgbClr val="262626"/>
              </a:buClr>
              <a:buSzPts val="1040"/>
              <a:buChar char="•"/>
            </a:pPr>
            <a:r>
              <a:rPr lang="en-US"/>
              <a:t>Biểu thức BETWEEN giá trị 1 AND giá trị 2</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IN</a:t>
            </a:r>
            <a:r>
              <a:rPr lang="en-US"/>
              <a:t> - một toán tử xác định xem một tập hợp hoặc danh sách cụ thể có tồn tại trong một tập hợp cụ thể (cột hoặc danh sách) hay không.</a:t>
            </a:r>
            <a:endParaRPr/>
          </a:p>
          <a:p>
            <a:pPr indent="-182563" lvl="1" marL="360363" rtl="0" algn="l">
              <a:lnSpc>
                <a:spcPct val="138461"/>
              </a:lnSpc>
              <a:spcBef>
                <a:spcPts val="200"/>
              </a:spcBef>
              <a:spcAft>
                <a:spcPts val="0"/>
              </a:spcAft>
              <a:buClr>
                <a:srgbClr val="262626"/>
              </a:buClr>
              <a:buSzPts val="1040"/>
              <a:buChar char="•"/>
            </a:pPr>
            <a:r>
              <a:rPr lang="en-US"/>
              <a:t>Sử dụng toán tử IN trong mệnh đề </a:t>
            </a:r>
            <a:r>
              <a:rPr b="1" lang="en-US"/>
              <a:t>WHERE</a:t>
            </a:r>
            <a:r>
              <a:rPr lang="en-US"/>
              <a:t> để kiểm tra xem một giá trị có khớp với bất kỳ giá trị nào trong danh sách giá trị hay không.</a:t>
            </a:r>
            <a:endParaRPr/>
          </a:p>
          <a:p>
            <a:pPr indent="-177800" lvl="0" marL="177800" rtl="0" algn="l">
              <a:lnSpc>
                <a:spcPct val="128571"/>
              </a:lnSpc>
              <a:spcBef>
                <a:spcPts val="1000"/>
              </a:spcBef>
              <a:spcAft>
                <a:spcPts val="0"/>
              </a:spcAft>
              <a:buClr>
                <a:srgbClr val="262626"/>
              </a:buClr>
              <a:buSzPts val="1400"/>
              <a:buFont typeface="Arial"/>
              <a:buChar char="•"/>
            </a:pPr>
            <a:r>
              <a:rPr lang="en-US"/>
              <a:t>Value </a:t>
            </a:r>
            <a:r>
              <a:rPr lang="en-US">
                <a:latin typeface="Arial"/>
                <a:ea typeface="Arial"/>
                <a:cs typeface="Arial"/>
                <a:sym typeface="Arial"/>
              </a:rPr>
              <a:t>IN</a:t>
            </a:r>
            <a:r>
              <a:rPr lang="en-US"/>
              <a:t> (value1, value2, ...)</a:t>
            </a:r>
            <a:endParaRPr/>
          </a:p>
          <a:p>
            <a:pPr indent="-182563" lvl="1" marL="360363" rtl="0" algn="l">
              <a:lnSpc>
                <a:spcPct val="138461"/>
              </a:lnSpc>
              <a:spcBef>
                <a:spcPts val="200"/>
              </a:spcBef>
              <a:spcAft>
                <a:spcPts val="0"/>
              </a:spcAft>
              <a:buClr>
                <a:srgbClr val="262626"/>
              </a:buClr>
              <a:buSzPts val="1040"/>
              <a:buChar char="•"/>
            </a:pPr>
            <a:r>
              <a:rPr lang="en-US"/>
              <a:t>Toán tử để kiểm tra xem giá trị value1 và value2 có tồn tại trong tập hợp cột không</a:t>
            </a:r>
            <a:endParaRPr/>
          </a:p>
        </p:txBody>
      </p:sp>
      <p:sp>
        <p:nvSpPr>
          <p:cNvPr id="1162" name="Google Shape;1162;p66"/>
          <p:cNvSpPr txBox="1"/>
          <p:nvPr/>
        </p:nvSpPr>
        <p:spPr>
          <a:xfrm>
            <a:off x="704850" y="2719818"/>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price_table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price</a:t>
            </a:r>
            <a:r>
              <a:rPr lang="en-US" sz="1400">
                <a:solidFill>
                  <a:srgbClr val="193EB0"/>
                </a:solidFill>
                <a:latin typeface="Arial"/>
                <a:ea typeface="Arial"/>
                <a:cs typeface="Arial"/>
                <a:sym typeface="Arial"/>
              </a:rPr>
              <a:t> BETWEEN </a:t>
            </a:r>
            <a:r>
              <a:rPr lang="en-US" sz="1400">
                <a:solidFill>
                  <a:schemeClr val="dk1"/>
                </a:solidFill>
                <a:latin typeface="Arial"/>
                <a:ea typeface="Arial"/>
                <a:cs typeface="Arial"/>
                <a:sym typeface="Arial"/>
              </a:rPr>
              <a:t>200</a:t>
            </a:r>
            <a:r>
              <a:rPr lang="en-US" sz="1400">
                <a:solidFill>
                  <a:srgbClr val="193EB0"/>
                </a:solidFill>
                <a:latin typeface="Arial"/>
                <a:ea typeface="Arial"/>
                <a:cs typeface="Arial"/>
                <a:sym typeface="Arial"/>
              </a:rPr>
              <a:t> AND </a:t>
            </a:r>
            <a:r>
              <a:rPr lang="en-US" sz="1400">
                <a:solidFill>
                  <a:schemeClr val="dk1"/>
                </a:solidFill>
                <a:latin typeface="Arial"/>
                <a:ea typeface="Arial"/>
                <a:cs typeface="Arial"/>
                <a:sym typeface="Arial"/>
              </a:rPr>
              <a:t>280;</a:t>
            </a:r>
            <a:endParaRPr/>
          </a:p>
        </p:txBody>
      </p:sp>
      <p:sp>
        <p:nvSpPr>
          <p:cNvPr id="1163" name="Google Shape;1163;p66"/>
          <p:cNvSpPr txBox="1"/>
          <p:nvPr/>
        </p:nvSpPr>
        <p:spPr>
          <a:xfrm>
            <a:off x="704850" y="3202218"/>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 FROM </a:t>
            </a:r>
            <a:r>
              <a:rPr lang="en-US" sz="1400">
                <a:solidFill>
                  <a:schemeClr val="dk1"/>
                </a:solidFill>
                <a:latin typeface="Arial"/>
                <a:ea typeface="Arial"/>
                <a:cs typeface="Arial"/>
                <a:sym typeface="Arial"/>
              </a:rPr>
              <a:t>price_table </a:t>
            </a: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price</a:t>
            </a:r>
            <a:r>
              <a:rPr lang="en-US" sz="1400">
                <a:solidFill>
                  <a:srgbClr val="193EB0"/>
                </a:solidFill>
                <a:latin typeface="Arial"/>
                <a:ea typeface="Arial"/>
                <a:cs typeface="Arial"/>
                <a:sym typeface="Arial"/>
              </a:rPr>
              <a:t> </a:t>
            </a:r>
            <a:r>
              <a:rPr lang="en-US" sz="1400">
                <a:solidFill>
                  <a:schemeClr val="dk1"/>
                </a:solidFill>
                <a:latin typeface="Arial"/>
                <a:ea typeface="Arial"/>
                <a:cs typeface="Arial"/>
                <a:sym typeface="Arial"/>
              </a:rPr>
              <a:t>&gt;= 200 </a:t>
            </a:r>
            <a:r>
              <a:rPr lang="en-US" sz="1400">
                <a:solidFill>
                  <a:srgbClr val="193EB0"/>
                </a:solidFill>
                <a:latin typeface="Arial"/>
                <a:ea typeface="Arial"/>
                <a:cs typeface="Arial"/>
                <a:sym typeface="Arial"/>
              </a:rPr>
              <a:t>AND </a:t>
            </a:r>
            <a:r>
              <a:rPr lang="en-US" sz="1400">
                <a:solidFill>
                  <a:schemeClr val="dk1"/>
                </a:solidFill>
                <a:latin typeface="Arial"/>
                <a:ea typeface="Arial"/>
                <a:cs typeface="Arial"/>
                <a:sym typeface="Arial"/>
              </a:rPr>
              <a:t>price  &lt;= 280;</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6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70" name="Google Shape;1170;p67"/>
          <p:cNvSpPr txBox="1"/>
          <p:nvPr>
            <p:ph idx="2" type="body"/>
          </p:nvPr>
        </p:nvSpPr>
        <p:spPr>
          <a:xfrm>
            <a:off x="535872" y="1325340"/>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GROUP BY</a:t>
            </a:r>
            <a:endParaRPr/>
          </a:p>
        </p:txBody>
      </p:sp>
      <p:sp>
        <p:nvSpPr>
          <p:cNvPr id="1171" name="Google Shape;1171;p6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72" name="Google Shape;1172;p67"/>
          <p:cNvSpPr txBox="1"/>
          <p:nvPr>
            <p:ph idx="4" type="body"/>
          </p:nvPr>
        </p:nvSpPr>
        <p:spPr>
          <a:xfrm>
            <a:off x="535872" y="1991785"/>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fMệnh đề </a:t>
            </a:r>
            <a:r>
              <a:rPr b="1" lang="en-US"/>
              <a:t>GROUP</a:t>
            </a:r>
            <a:r>
              <a:rPr lang="en-US"/>
              <a:t> </a:t>
            </a:r>
            <a:r>
              <a:rPr b="1" lang="en-US"/>
              <a:t>BY</a:t>
            </a:r>
            <a:r>
              <a:rPr lang="en-US"/>
              <a:t> của PostgreSQL được sử dụng để phân chia các hàng được trả về bởi câu lệnh </a:t>
            </a:r>
            <a:r>
              <a:rPr b="1" lang="en-US"/>
              <a:t>SELECT</a:t>
            </a:r>
            <a:r>
              <a:rPr lang="en-US"/>
              <a:t> thành các nhóm khác nhau.</a:t>
            </a:r>
            <a:endParaRPr/>
          </a:p>
          <a:p>
            <a:pPr indent="-177800" lvl="0" marL="177800" rtl="0" algn="l">
              <a:lnSpc>
                <a:spcPct val="128571"/>
              </a:lnSpc>
              <a:spcBef>
                <a:spcPts val="1000"/>
              </a:spcBef>
              <a:spcAft>
                <a:spcPts val="0"/>
              </a:spcAft>
              <a:buClr>
                <a:srgbClr val="262626"/>
              </a:buClr>
              <a:buSzPts val="1400"/>
              <a:buFont typeface="Arial"/>
              <a:buChar char="•"/>
            </a:pPr>
            <a:r>
              <a:rPr lang="en-US"/>
              <a:t>Thực hiện chức năng tổng hợp cho từng nhóm</a:t>
            </a:r>
            <a:endParaRPr/>
          </a:p>
          <a:p>
            <a:pPr indent="-177800" lvl="0" marL="177800" rtl="0" algn="l">
              <a:lnSpc>
                <a:spcPct val="128571"/>
              </a:lnSpc>
              <a:spcBef>
                <a:spcPts val="1000"/>
              </a:spcBef>
              <a:spcAft>
                <a:spcPts val="0"/>
              </a:spcAft>
              <a:buClr>
                <a:srgbClr val="262626"/>
              </a:buClr>
              <a:buSzPts val="1400"/>
              <a:buFont typeface="Arial"/>
              <a:buChar char="•"/>
            </a:pPr>
            <a:r>
              <a:rPr lang="en-US"/>
              <a:t>Nếu bạn tạo một nhóm có nhiều cột, hãy liệt kê chúng với dấu “,”</a:t>
            </a:r>
            <a:endParaRPr/>
          </a:p>
          <a:p>
            <a:pPr indent="-177800" lvl="0" marL="177800" rtl="0" algn="l">
              <a:lnSpc>
                <a:spcPct val="128571"/>
              </a:lnSpc>
              <a:spcBef>
                <a:spcPts val="1000"/>
              </a:spcBef>
              <a:spcAft>
                <a:spcPts val="0"/>
              </a:spcAft>
              <a:buClr>
                <a:srgbClr val="262626"/>
              </a:buClr>
              <a:buSzPts val="1400"/>
              <a:buFont typeface="Arial"/>
              <a:buChar char="•"/>
            </a:pPr>
            <a:r>
              <a:rPr lang="en-US"/>
              <a:t>Viết ngay sau mệnh đề </a:t>
            </a:r>
            <a:r>
              <a:rPr b="1" lang="en-US"/>
              <a:t>FROM</a:t>
            </a:r>
            <a:r>
              <a:rPr lang="en-US"/>
              <a:t> và </a:t>
            </a:r>
            <a:r>
              <a:rPr b="1" lang="en-US"/>
              <a:t>WHERE</a:t>
            </a:r>
            <a:endParaRPr b="1"/>
          </a:p>
          <a:p>
            <a:pPr indent="-182563" lvl="1" marL="360363" rtl="0" algn="l">
              <a:lnSpc>
                <a:spcPct val="138461"/>
              </a:lnSpc>
              <a:spcBef>
                <a:spcPts val="200"/>
              </a:spcBef>
              <a:spcAft>
                <a:spcPts val="0"/>
              </a:spcAft>
              <a:buClr>
                <a:srgbClr val="262626"/>
              </a:buClr>
              <a:buSzPts val="1040"/>
              <a:buChar char="•"/>
            </a:pPr>
            <a:r>
              <a:rPr lang="en-US"/>
              <a:t>Cú pháp</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Câu lệnh </a:t>
            </a:r>
            <a:r>
              <a:rPr b="1" lang="en-US"/>
              <a:t>SELECT</a:t>
            </a:r>
            <a:r>
              <a:rPr lang="en-US"/>
              <a:t> được sử dụng trong mệnh đề </a:t>
            </a:r>
            <a:r>
              <a:rPr b="1" lang="en-US"/>
              <a:t>GROUP</a:t>
            </a:r>
            <a:r>
              <a:rPr lang="en-US"/>
              <a:t> </a:t>
            </a:r>
            <a:r>
              <a:rPr b="1" lang="en-US"/>
              <a:t>BY</a:t>
            </a:r>
            <a:r>
              <a:rPr lang="en-US"/>
              <a:t> chỉ có thể chứa tên cột, hàm tổng hợp, hằng số và biểu thức.</a:t>
            </a:r>
            <a:endParaRPr/>
          </a:p>
          <a:p>
            <a:pPr indent="-177800" lvl="0" marL="177800" rtl="0" algn="l">
              <a:lnSpc>
                <a:spcPct val="128571"/>
              </a:lnSpc>
              <a:spcBef>
                <a:spcPts val="1000"/>
              </a:spcBef>
              <a:spcAft>
                <a:spcPts val="0"/>
              </a:spcAft>
              <a:buClr>
                <a:srgbClr val="262626"/>
              </a:buClr>
              <a:buSzPts val="1400"/>
              <a:buFont typeface="Arial"/>
              <a:buChar char="•"/>
            </a:pPr>
            <a:r>
              <a:rPr lang="en-US"/>
              <a:t>Mệnh đề có SQL được sử dụng để giới hạn kết quả trả về bởi mệnh đề </a:t>
            </a:r>
            <a:r>
              <a:rPr b="1" lang="en-US"/>
              <a:t>GROUP</a:t>
            </a:r>
            <a:r>
              <a:rPr lang="en-US"/>
              <a:t> </a:t>
            </a:r>
            <a:r>
              <a:rPr b="1" lang="en-US"/>
              <a:t>BY</a:t>
            </a:r>
            <a:r>
              <a:rPr lang="en-US"/>
              <a:t>.</a:t>
            </a:r>
            <a:endParaRPr/>
          </a:p>
        </p:txBody>
      </p:sp>
      <p:sp>
        <p:nvSpPr>
          <p:cNvPr id="1173" name="Google Shape;1173;p67"/>
          <p:cNvSpPr txBox="1"/>
          <p:nvPr/>
        </p:nvSpPr>
        <p:spPr>
          <a:xfrm>
            <a:off x="704850" y="3793346"/>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statements... </a:t>
            </a:r>
            <a:r>
              <a:rPr lang="en-US" sz="1400">
                <a:solidFill>
                  <a:srgbClr val="193EB0"/>
                </a:solidFill>
                <a:latin typeface="Arial"/>
                <a:ea typeface="Arial"/>
                <a:cs typeface="Arial"/>
                <a:sym typeface="Arial"/>
              </a:rPr>
              <a:t>GROUP BY </a:t>
            </a:r>
            <a:r>
              <a:rPr lang="en-US" sz="1400">
                <a:solidFill>
                  <a:schemeClr val="dk1"/>
                </a:solidFill>
                <a:latin typeface="Arial"/>
                <a:ea typeface="Arial"/>
                <a:cs typeface="Arial"/>
                <a:sym typeface="Arial"/>
              </a:rPr>
              <a:t>column_name1[,column_name2,...] [</a:t>
            </a:r>
            <a:r>
              <a:rPr lang="en-US" sz="1400">
                <a:solidFill>
                  <a:srgbClr val="193EB0"/>
                </a:solidFill>
                <a:latin typeface="Arial"/>
                <a:ea typeface="Arial"/>
                <a:cs typeface="Arial"/>
                <a:sym typeface="Arial"/>
              </a:rPr>
              <a:t>HAVING </a:t>
            </a:r>
            <a:r>
              <a:rPr lang="en-US" sz="1400">
                <a:solidFill>
                  <a:schemeClr val="dk1"/>
                </a:solidFill>
                <a:latin typeface="Arial"/>
                <a:ea typeface="Arial"/>
                <a:cs typeface="Arial"/>
                <a:sym typeface="Arial"/>
              </a:rPr>
              <a:t>condition];</a:t>
            </a:r>
            <a:endParaRPr/>
          </a:p>
        </p:txBody>
      </p:sp>
      <p:sp>
        <p:nvSpPr>
          <p:cNvPr id="1174" name="Google Shape;1174;p67"/>
          <p:cNvSpPr txBox="1"/>
          <p:nvPr/>
        </p:nvSpPr>
        <p:spPr>
          <a:xfrm>
            <a:off x="704850" y="4559965"/>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col_1, sum(col_2) </a:t>
            </a: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table</a:t>
            </a:r>
            <a:r>
              <a:rPr lang="en-US" sz="1400">
                <a:solidFill>
                  <a:srgbClr val="193EB0"/>
                </a:solidFill>
                <a:latin typeface="Arial"/>
                <a:ea typeface="Arial"/>
                <a:cs typeface="Arial"/>
                <a:sym typeface="Arial"/>
              </a:rPr>
              <a:t> GROUP BY </a:t>
            </a:r>
            <a:r>
              <a:rPr lang="en-US" sz="1400">
                <a:solidFill>
                  <a:schemeClr val="dk1"/>
                </a:solidFill>
                <a:latin typeface="Arial"/>
                <a:ea typeface="Arial"/>
                <a:cs typeface="Arial"/>
                <a:sym typeface="Arial"/>
              </a:rPr>
              <a:t>col_1</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6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81" name="Google Shape;1181;p6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Aggregate functions</a:t>
            </a:r>
            <a:endParaRPr/>
          </a:p>
        </p:txBody>
      </p:sp>
      <p:sp>
        <p:nvSpPr>
          <p:cNvPr id="1182" name="Google Shape;1182;p6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83" name="Google Shape;1183;p6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hàm tổng hợp thực hiện phép tính trên một tập hợp các hàng và trả về một hàng.</a:t>
            </a:r>
            <a:endParaRPr/>
          </a:p>
          <a:p>
            <a:pPr indent="-182563" lvl="1" marL="360363" rtl="0" algn="l">
              <a:lnSpc>
                <a:spcPct val="138461"/>
              </a:lnSpc>
              <a:spcBef>
                <a:spcPts val="200"/>
              </a:spcBef>
              <a:spcAft>
                <a:spcPts val="0"/>
              </a:spcAft>
              <a:buClr>
                <a:srgbClr val="262626"/>
              </a:buClr>
              <a:buSzPts val="1040"/>
              <a:buChar char="•"/>
            </a:pPr>
            <a:r>
              <a:rPr lang="en-US">
                <a:latin typeface="Arial"/>
                <a:ea typeface="Arial"/>
                <a:cs typeface="Arial"/>
                <a:sym typeface="Arial"/>
              </a:rPr>
              <a:t>AVG() </a:t>
            </a:r>
            <a:r>
              <a:rPr lang="en-US"/>
              <a:t>– trả về giá trị trung bình.</a:t>
            </a:r>
            <a:endParaRPr/>
          </a:p>
          <a:p>
            <a:pPr indent="-182563" lvl="1" marL="360363" rtl="0" algn="l">
              <a:lnSpc>
                <a:spcPct val="138461"/>
              </a:lnSpc>
              <a:spcBef>
                <a:spcPts val="200"/>
              </a:spcBef>
              <a:spcAft>
                <a:spcPts val="0"/>
              </a:spcAft>
              <a:buClr>
                <a:srgbClr val="262626"/>
              </a:buClr>
              <a:buSzPts val="1040"/>
              <a:buChar char="•"/>
            </a:pPr>
            <a:r>
              <a:rPr lang="en-US">
                <a:latin typeface="Arial"/>
                <a:ea typeface="Arial"/>
                <a:cs typeface="Arial"/>
                <a:sym typeface="Arial"/>
              </a:rPr>
              <a:t>COUNT() </a:t>
            </a:r>
            <a:r>
              <a:rPr lang="en-US"/>
              <a:t>– trả về số lượng giá trị.</a:t>
            </a:r>
            <a:endParaRPr/>
          </a:p>
          <a:p>
            <a:pPr indent="-182563" lvl="1" marL="360363" rtl="0" algn="l">
              <a:lnSpc>
                <a:spcPct val="138461"/>
              </a:lnSpc>
              <a:spcBef>
                <a:spcPts val="200"/>
              </a:spcBef>
              <a:spcAft>
                <a:spcPts val="0"/>
              </a:spcAft>
              <a:buClr>
                <a:srgbClr val="262626"/>
              </a:buClr>
              <a:buSzPts val="1040"/>
              <a:buChar char="•"/>
            </a:pPr>
            <a:r>
              <a:rPr lang="en-US">
                <a:latin typeface="Arial"/>
                <a:ea typeface="Arial"/>
                <a:cs typeface="Arial"/>
                <a:sym typeface="Arial"/>
              </a:rPr>
              <a:t>MAX() </a:t>
            </a:r>
            <a:r>
              <a:rPr lang="en-US"/>
              <a:t>– trả về giá trị lớn nhất.</a:t>
            </a:r>
            <a:endParaRPr/>
          </a:p>
          <a:p>
            <a:pPr indent="-182563" lvl="1" marL="360363" rtl="0" algn="l">
              <a:lnSpc>
                <a:spcPct val="138461"/>
              </a:lnSpc>
              <a:spcBef>
                <a:spcPts val="200"/>
              </a:spcBef>
              <a:spcAft>
                <a:spcPts val="0"/>
              </a:spcAft>
              <a:buClr>
                <a:srgbClr val="262626"/>
              </a:buClr>
              <a:buSzPts val="1040"/>
              <a:buChar char="•"/>
            </a:pPr>
            <a:r>
              <a:rPr lang="en-US">
                <a:latin typeface="Arial"/>
                <a:ea typeface="Arial"/>
                <a:cs typeface="Arial"/>
                <a:sym typeface="Arial"/>
              </a:rPr>
              <a:t>MIN() </a:t>
            </a:r>
            <a:r>
              <a:rPr lang="en-US"/>
              <a:t>– trả về giá trị nhỏ nhất.</a:t>
            </a:r>
            <a:endParaRPr/>
          </a:p>
          <a:p>
            <a:pPr indent="-182563" lvl="1" marL="360363" rtl="0" algn="l">
              <a:lnSpc>
                <a:spcPct val="138461"/>
              </a:lnSpc>
              <a:spcBef>
                <a:spcPts val="200"/>
              </a:spcBef>
              <a:spcAft>
                <a:spcPts val="0"/>
              </a:spcAft>
              <a:buClr>
                <a:srgbClr val="262626"/>
              </a:buClr>
              <a:buSzPts val="1040"/>
              <a:buChar char="•"/>
            </a:pPr>
            <a:r>
              <a:rPr lang="en-US">
                <a:latin typeface="Arial"/>
                <a:ea typeface="Arial"/>
                <a:cs typeface="Arial"/>
                <a:sym typeface="Arial"/>
              </a:rPr>
              <a:t>SUM() </a:t>
            </a:r>
            <a:r>
              <a:rPr lang="en-US"/>
              <a:t>– trả về tổng của tất cả hoặc các giá trị riêng biệt.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p6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90" name="Google Shape;1190;p6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Single-row</a:t>
            </a:r>
            <a:endParaRPr/>
          </a:p>
        </p:txBody>
      </p:sp>
      <p:sp>
        <p:nvSpPr>
          <p:cNvPr id="1191" name="Google Shape;1191;p6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92" name="Google Shape;1192;p6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Nó có thể được sử dụng trong các mệnh đề </a:t>
            </a:r>
            <a:r>
              <a:rPr b="1" lang="en-US"/>
              <a:t>SELECT</a:t>
            </a:r>
            <a:r>
              <a:rPr lang="en-US"/>
              <a:t>, </a:t>
            </a:r>
            <a:r>
              <a:rPr b="1" lang="en-US"/>
              <a:t>WHERE</a:t>
            </a:r>
            <a:r>
              <a:rPr lang="en-US"/>
              <a:t>, </a:t>
            </a:r>
            <a:r>
              <a:rPr b="1" lang="en-US"/>
              <a:t>ORDER</a:t>
            </a:r>
            <a:r>
              <a:rPr lang="en-US"/>
              <a:t> </a:t>
            </a:r>
            <a:r>
              <a:rPr b="1" lang="en-US"/>
              <a:t>BY</a:t>
            </a:r>
            <a:r>
              <a:rPr lang="en-US"/>
              <a:t>.</a:t>
            </a:r>
            <a:endParaRPr/>
          </a:p>
          <a:p>
            <a:pPr indent="-177800" lvl="0" marL="177800" rtl="0" algn="l">
              <a:lnSpc>
                <a:spcPct val="128571"/>
              </a:lnSpc>
              <a:spcBef>
                <a:spcPts val="1000"/>
              </a:spcBef>
              <a:spcAft>
                <a:spcPts val="0"/>
              </a:spcAft>
              <a:buClr>
                <a:srgbClr val="262626"/>
              </a:buClr>
              <a:buSzPts val="1400"/>
              <a:buFont typeface="Arial"/>
              <a:buChar char="•"/>
            </a:pPr>
            <a:r>
              <a:rPr lang="en-US"/>
              <a:t>Nó hoạt động trên từng hàng riêng lẻ để thao tác các giá trị dữ liệu và trả về kết quả hoạt động cho từng hàng.</a:t>
            </a:r>
            <a:endParaRPr/>
          </a:p>
          <a:p>
            <a:pPr indent="-177800" lvl="0" marL="177800" rtl="0" algn="l">
              <a:lnSpc>
                <a:spcPct val="128571"/>
              </a:lnSpc>
              <a:spcBef>
                <a:spcPts val="1000"/>
              </a:spcBef>
              <a:spcAft>
                <a:spcPts val="0"/>
              </a:spcAft>
              <a:buClr>
                <a:srgbClr val="262626"/>
              </a:buClr>
              <a:buSzPts val="1400"/>
              <a:buFont typeface="Arial"/>
              <a:buChar char="•"/>
            </a:pPr>
            <a:r>
              <a:rPr lang="en-US"/>
              <a:t>Ngay cả khi nhiều đối số được nhập vào, chỉ có một kết quả được trả về.</a:t>
            </a:r>
            <a:endParaRPr/>
          </a:p>
          <a:p>
            <a:pPr indent="-177800" lvl="0" marL="177800" rtl="0" algn="l">
              <a:lnSpc>
                <a:spcPct val="128571"/>
              </a:lnSpc>
              <a:spcBef>
                <a:spcPts val="1000"/>
              </a:spcBef>
              <a:spcAft>
                <a:spcPts val="0"/>
              </a:spcAft>
              <a:buClr>
                <a:srgbClr val="262626"/>
              </a:buClr>
              <a:buSzPts val="1400"/>
              <a:buFont typeface="Arial"/>
              <a:buChar char="•"/>
            </a:pPr>
            <a:r>
              <a:rPr lang="en-US"/>
              <a:t>Hàm single row có thể là hàm ký tự, hàm số, hàm ngày tháng và hàm chuyển đổi.</a:t>
            </a:r>
            <a:endParaRPr/>
          </a:p>
          <a:p>
            <a:pPr indent="-177800" lvl="0" marL="177800" rtl="0" algn="l">
              <a:lnSpc>
                <a:spcPct val="128571"/>
              </a:lnSpc>
              <a:spcBef>
                <a:spcPts val="1000"/>
              </a:spcBef>
              <a:spcAft>
                <a:spcPts val="0"/>
              </a:spcAft>
              <a:buClr>
                <a:srgbClr val="262626"/>
              </a:buClr>
              <a:buSzPts val="1400"/>
              <a:buFont typeface="Arial"/>
              <a:buChar char="•"/>
            </a:pPr>
            <a:r>
              <a:rPr lang="en-US"/>
              <a:t>Lưu ý rằng các chức năng này được sử dụng để thao tác các mục dữ liệu.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7"/>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160" name="Google Shape;160;p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DBMS (Hệ thống quản lý CSDL) là gì?</a:t>
            </a:r>
            <a:endParaRPr/>
          </a:p>
        </p:txBody>
      </p:sp>
      <p:sp>
        <p:nvSpPr>
          <p:cNvPr id="161" name="Google Shape;161;p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62" name="Google Shape;162;p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DBMS, một hệ thống quản lý cơ sở dữ liệu, là một chương trình được tạo thành từ nhiều chương trình khác nhau giúp dễ dàng tạo và quản lý cơ sở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Oracle, MySQL, SQLServer, PostgreSQL, MariaDB...</a:t>
            </a:r>
            <a:endParaRPr/>
          </a:p>
          <a:p>
            <a:pPr indent="-177800" lvl="0" marL="177800" rtl="0" algn="l">
              <a:lnSpc>
                <a:spcPct val="128571"/>
              </a:lnSpc>
              <a:spcBef>
                <a:spcPts val="1000"/>
              </a:spcBef>
              <a:spcAft>
                <a:spcPts val="0"/>
              </a:spcAft>
              <a:buClr>
                <a:srgbClr val="262626"/>
              </a:buClr>
              <a:buSzPts val="1400"/>
              <a:buFont typeface="Arial"/>
              <a:buChar char="•"/>
            </a:pPr>
            <a:r>
              <a:rPr lang="en-US"/>
              <a:t>Vì hầu hết các DB được tạo và vận hành thông qua DBMS, DB và DBMS đôi khi được sử dụng với cùng một nghĩa, nhưng hai cách diễn đạt khác nhau rõ ràng, nhưng nhìn chung có thể chấp nhận chúng như nhau</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7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199" name="Google Shape;1199;p7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Single-row</a:t>
            </a:r>
            <a:endParaRPr/>
          </a:p>
        </p:txBody>
      </p:sp>
      <p:sp>
        <p:nvSpPr>
          <p:cNvPr id="1200" name="Google Shape;1200;p7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01" name="Google Shape;1201;p7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hàm Chuyển đổi trường hợp - Chấp nhận đầu vào ký tự và trả về một giá trị ký tự</a:t>
            </a:r>
            <a:endParaRPr/>
          </a:p>
          <a:p>
            <a:pPr indent="-182563" lvl="1" marL="360363" rtl="0" algn="l">
              <a:lnSpc>
                <a:spcPct val="138461"/>
              </a:lnSpc>
              <a:spcBef>
                <a:spcPts val="500"/>
              </a:spcBef>
              <a:spcAft>
                <a:spcPts val="0"/>
              </a:spcAft>
              <a:buClr>
                <a:srgbClr val="262626"/>
              </a:buClr>
              <a:buSzPts val="1040"/>
              <a:buChar char="•"/>
            </a:pPr>
            <a:r>
              <a:rPr lang="en-US"/>
              <a:t>Các chức năng trong danh mục là </a:t>
            </a:r>
            <a:r>
              <a:rPr b="1" lang="en-US"/>
              <a:t>UPPER</a:t>
            </a:r>
            <a:r>
              <a:rPr lang="en-US"/>
              <a:t>, </a:t>
            </a:r>
            <a:r>
              <a:rPr b="1" lang="en-US"/>
              <a:t>LOWER</a:t>
            </a:r>
            <a:r>
              <a:rPr lang="en-US"/>
              <a:t> và </a:t>
            </a:r>
            <a:r>
              <a:rPr b="1" lang="en-US"/>
              <a:t>INITCAP</a:t>
            </a:r>
            <a:endParaRPr b="1"/>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UPPER chuyển đổi một chuỗi thành chữ hoa</a:t>
            </a:r>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LOWER chuyển đổi một chuỗi thành chữ thường</a:t>
            </a:r>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INITCAP chỉ chuyển đổi các chữ cái đầu tiên của chuỗi thành chữ hoa</a:t>
            </a:r>
            <a:endParaRPr sz="1200">
              <a:latin typeface="Arial"/>
              <a:ea typeface="Arial"/>
              <a:cs typeface="Arial"/>
              <a:sym typeface="Arial"/>
            </a:endParaRPr>
          </a:p>
          <a:p>
            <a:pPr indent="-177800" lvl="0" marL="177800" rtl="0" algn="l">
              <a:lnSpc>
                <a:spcPct val="128571"/>
              </a:lnSpc>
              <a:spcBef>
                <a:spcPts val="1000"/>
              </a:spcBef>
              <a:spcAft>
                <a:spcPts val="0"/>
              </a:spcAft>
              <a:buClr>
                <a:srgbClr val="262626"/>
              </a:buClr>
              <a:buSzPts val="1400"/>
              <a:buFont typeface="Arial"/>
              <a:buChar char="•"/>
            </a:pPr>
            <a:r>
              <a:rPr lang="en-US"/>
              <a:t>Hàm ký tự - Chấp nhận đầu vào ký tự và trả về số hoặc giá trị ký tự.</a:t>
            </a:r>
            <a:endParaRPr/>
          </a:p>
          <a:p>
            <a:pPr indent="-182563" lvl="1" marL="360363" rtl="0" algn="l">
              <a:lnSpc>
                <a:spcPct val="138461"/>
              </a:lnSpc>
              <a:spcBef>
                <a:spcPts val="500"/>
              </a:spcBef>
              <a:spcAft>
                <a:spcPts val="0"/>
              </a:spcAft>
              <a:buClr>
                <a:srgbClr val="262626"/>
              </a:buClr>
              <a:buSzPts val="1040"/>
              <a:buChar char="•"/>
            </a:pPr>
            <a:r>
              <a:rPr lang="en-US"/>
              <a:t>Các hàm trong danh mục là </a:t>
            </a:r>
            <a:r>
              <a:rPr b="1" lang="en-US"/>
              <a:t>CONCAT</a:t>
            </a:r>
            <a:r>
              <a:rPr lang="en-US"/>
              <a:t>, </a:t>
            </a:r>
            <a:r>
              <a:rPr b="1" lang="en-US"/>
              <a:t>LENGTH</a:t>
            </a:r>
            <a:r>
              <a:rPr lang="en-US"/>
              <a:t>, </a:t>
            </a:r>
            <a:r>
              <a:rPr b="1" lang="en-US"/>
              <a:t>SUBSTR</a:t>
            </a:r>
            <a:r>
              <a:rPr lang="en-US"/>
              <a:t>, </a:t>
            </a:r>
            <a:r>
              <a:rPr b="1" lang="en-US"/>
              <a:t>INSTR</a:t>
            </a:r>
            <a:r>
              <a:rPr lang="en-US"/>
              <a:t>, </a:t>
            </a:r>
            <a:r>
              <a:rPr b="1" lang="en-US"/>
              <a:t>LPAD</a:t>
            </a:r>
            <a:r>
              <a:rPr lang="en-US"/>
              <a:t>, </a:t>
            </a:r>
            <a:r>
              <a:rPr b="1" lang="en-US"/>
              <a:t>RPAD</a:t>
            </a:r>
            <a:r>
              <a:rPr lang="en-US"/>
              <a:t>, </a:t>
            </a:r>
            <a:r>
              <a:rPr b="1" lang="en-US"/>
              <a:t>TRIM</a:t>
            </a:r>
            <a:r>
              <a:rPr lang="en-US"/>
              <a:t> và </a:t>
            </a:r>
            <a:r>
              <a:rPr b="1" lang="en-US"/>
              <a:t>REPLACE</a:t>
            </a:r>
            <a:endParaRPr b="1">
              <a:latin typeface="Arial"/>
              <a:ea typeface="Arial"/>
              <a:cs typeface="Arial"/>
              <a:sym typeface="Arial"/>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a:t>
            </a:r>
            <a:r>
              <a:rPr b="1" lang="en-US" sz="1200">
                <a:latin typeface="Arial"/>
                <a:ea typeface="Arial"/>
                <a:cs typeface="Arial"/>
                <a:sym typeface="Arial"/>
              </a:rPr>
              <a:t>CONCAT</a:t>
            </a:r>
            <a:r>
              <a:rPr lang="en-US" sz="1200">
                <a:latin typeface="Arial"/>
                <a:ea typeface="Arial"/>
                <a:cs typeface="Arial"/>
                <a:sym typeface="Arial"/>
              </a:rPr>
              <a:t> nối hai giá trị chuỗi</a:t>
            </a:r>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a:t>
            </a:r>
            <a:r>
              <a:rPr b="1" lang="en-US" sz="1200">
                <a:latin typeface="Arial"/>
                <a:ea typeface="Arial"/>
                <a:cs typeface="Arial"/>
                <a:sym typeface="Arial"/>
              </a:rPr>
              <a:t>LENGTH</a:t>
            </a:r>
            <a:r>
              <a:rPr lang="en-US" sz="1200">
                <a:latin typeface="Arial"/>
                <a:ea typeface="Arial"/>
                <a:cs typeface="Arial"/>
                <a:sym typeface="Arial"/>
              </a:rPr>
              <a:t> trả về độ dài của chuỗi đầu vào</a:t>
            </a:r>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a:t>
            </a:r>
            <a:r>
              <a:rPr b="1" lang="en-US" sz="1200">
                <a:latin typeface="Arial"/>
                <a:ea typeface="Arial"/>
                <a:cs typeface="Arial"/>
                <a:sym typeface="Arial"/>
              </a:rPr>
              <a:t>SUBSTR</a:t>
            </a:r>
            <a:r>
              <a:rPr lang="en-US" sz="1200">
                <a:latin typeface="Arial"/>
                <a:ea typeface="Arial"/>
                <a:cs typeface="Arial"/>
                <a:sym typeface="Arial"/>
              </a:rPr>
              <a:t> trả về một phần của chuỗi từ điểm bắt đầu cho trước đến điểm kết thúc</a:t>
            </a:r>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a:t>
            </a:r>
            <a:r>
              <a:rPr b="1" lang="en-US" sz="1200">
                <a:latin typeface="Arial"/>
                <a:ea typeface="Arial"/>
                <a:cs typeface="Arial"/>
                <a:sym typeface="Arial"/>
              </a:rPr>
              <a:t>INSTR</a:t>
            </a:r>
            <a:r>
              <a:rPr lang="en-US" sz="1200">
                <a:latin typeface="Arial"/>
                <a:ea typeface="Arial"/>
                <a:cs typeface="Arial"/>
                <a:sym typeface="Arial"/>
              </a:rPr>
              <a:t> trả về vị trí số của một ký tự hoặc một chuỗi trong một chuỗi đã cho.</a:t>
            </a:r>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Các hàm </a:t>
            </a:r>
            <a:r>
              <a:rPr b="1" lang="en-US" sz="1200">
                <a:latin typeface="Arial"/>
                <a:ea typeface="Arial"/>
                <a:cs typeface="Arial"/>
                <a:sym typeface="Arial"/>
              </a:rPr>
              <a:t>LPAD</a:t>
            </a:r>
            <a:r>
              <a:rPr lang="en-US" sz="1200">
                <a:latin typeface="Arial"/>
                <a:ea typeface="Arial"/>
                <a:cs typeface="Arial"/>
                <a:sym typeface="Arial"/>
              </a:rPr>
              <a:t> và </a:t>
            </a:r>
            <a:r>
              <a:rPr b="1" lang="en-US" sz="1200">
                <a:latin typeface="Arial"/>
                <a:ea typeface="Arial"/>
                <a:cs typeface="Arial"/>
                <a:sym typeface="Arial"/>
              </a:rPr>
              <a:t>RPAD</a:t>
            </a:r>
            <a:r>
              <a:rPr lang="en-US" sz="1200">
                <a:latin typeface="Arial"/>
                <a:ea typeface="Arial"/>
                <a:cs typeface="Arial"/>
                <a:sym typeface="Arial"/>
              </a:rPr>
              <a:t> đệm chuỗi đã cho tối đa một độ dài cụ thể với một ký tự nhất định.</a:t>
            </a:r>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a:t>
            </a:r>
            <a:r>
              <a:rPr b="1" lang="en-US" sz="1200">
                <a:latin typeface="Arial"/>
                <a:ea typeface="Arial"/>
                <a:cs typeface="Arial"/>
                <a:sym typeface="Arial"/>
              </a:rPr>
              <a:t>TRIM</a:t>
            </a:r>
            <a:r>
              <a:rPr lang="en-US" sz="1200">
                <a:latin typeface="Arial"/>
                <a:ea typeface="Arial"/>
                <a:cs typeface="Arial"/>
                <a:sym typeface="Arial"/>
              </a:rPr>
              <a:t> cắt đầu vào chuỗi từ đầu hoặc cuối.</a:t>
            </a:r>
            <a:endParaRPr/>
          </a:p>
          <a:p>
            <a:pPr indent="-216000" lvl="1" marL="576000" rtl="0" algn="l">
              <a:lnSpc>
                <a:spcPct val="150000"/>
              </a:lnSpc>
              <a:spcBef>
                <a:spcPts val="300"/>
              </a:spcBef>
              <a:spcAft>
                <a:spcPts val="0"/>
              </a:spcAft>
              <a:buClr>
                <a:srgbClr val="193EB0"/>
              </a:buClr>
              <a:buSzPts val="1200"/>
              <a:buFont typeface="Arial"/>
              <a:buChar char="•"/>
            </a:pPr>
            <a:r>
              <a:rPr lang="en-US" sz="1200">
                <a:latin typeface="Arial"/>
                <a:ea typeface="Arial"/>
                <a:cs typeface="Arial"/>
                <a:sym typeface="Arial"/>
              </a:rPr>
              <a:t>Hàm </a:t>
            </a:r>
            <a:r>
              <a:rPr b="1" lang="en-US" sz="1200">
                <a:latin typeface="Arial"/>
                <a:ea typeface="Arial"/>
                <a:cs typeface="Arial"/>
                <a:sym typeface="Arial"/>
              </a:rPr>
              <a:t>REPLACE</a:t>
            </a:r>
            <a:r>
              <a:rPr lang="en-US" sz="1200">
                <a:latin typeface="Arial"/>
                <a:ea typeface="Arial"/>
                <a:cs typeface="Arial"/>
                <a:sym typeface="Arial"/>
              </a:rPr>
              <a:t> thay thế các ký tự từ chuỗi đầu vào bằng một ký tự đã cho.</a:t>
            </a:r>
            <a:endParaRPr sz="1200">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p7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208" name="Google Shape;1208;p7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Hàm SUBSTRING( )</a:t>
            </a:r>
            <a:endParaRPr/>
          </a:p>
        </p:txBody>
      </p:sp>
      <p:sp>
        <p:nvSpPr>
          <p:cNvPr id="1209" name="Google Shape;1209;p7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10" name="Google Shape;1210;p7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Hàm chuỗi con PostgreSQL được sử dụng để trích xuất một chuỗi chứa một số ký tự cụ thể từ một vị trí cụ thể của một chuỗi đã cho.</a:t>
            </a:r>
            <a:endParaRPr/>
          </a:p>
          <a:p>
            <a:pPr indent="-182563" lvl="1" marL="360363" rtl="0" algn="l">
              <a:lnSpc>
                <a:spcPct val="138461"/>
              </a:lnSpc>
              <a:spcBef>
                <a:spcPts val="200"/>
              </a:spcBef>
              <a:spcAft>
                <a:spcPts val="0"/>
              </a:spcAft>
              <a:buClr>
                <a:srgbClr val="262626"/>
              </a:buClr>
              <a:buSzPts val="1040"/>
              <a:buChar char="•"/>
            </a:pPr>
            <a:r>
              <a:rPr lang="en-US"/>
              <a:t>Trích xuất số lượng ký tự cụ thể từ vị trí cụ thể</a:t>
            </a:r>
            <a:endParaRPr/>
          </a:p>
          <a:p>
            <a:pPr indent="-182563" lvl="1" marL="360363" rtl="0" algn="l">
              <a:lnSpc>
                <a:spcPct val="138461"/>
              </a:lnSpc>
              <a:spcBef>
                <a:spcPts val="200"/>
              </a:spcBef>
              <a:spcAft>
                <a:spcPts val="0"/>
              </a:spcAft>
              <a:buClr>
                <a:srgbClr val="262626"/>
              </a:buClr>
              <a:buSzPts val="1040"/>
              <a:buChar char="•"/>
            </a:pPr>
            <a:r>
              <a:rPr lang="en-US"/>
              <a:t>Cú pháp</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82563" lvl="1" marL="360363" rtl="0" algn="l">
              <a:lnSpc>
                <a:spcPct val="138461"/>
              </a:lnSpc>
              <a:spcBef>
                <a:spcPts val="200"/>
              </a:spcBef>
              <a:spcAft>
                <a:spcPts val="0"/>
              </a:spcAft>
              <a:buClr>
                <a:srgbClr val="262626"/>
              </a:buClr>
              <a:buSzPts val="1040"/>
              <a:buChar char="•"/>
            </a:pPr>
            <a:r>
              <a:rPr lang="en-US"/>
              <a:t>SELECT substring('jsjeong' for 2);</a:t>
            </a:r>
            <a:endParaRPr/>
          </a:p>
          <a:p>
            <a:pPr indent="0" lvl="1" marL="177800"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rPr lang="en-US"/>
              <a:t>	▷ Kết quả là “js”</a:t>
            </a:r>
            <a:endParaRPr/>
          </a:p>
          <a:p>
            <a:pPr indent="0" lvl="1" marL="177800"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t/>
            </a:r>
            <a:endParaRPr/>
          </a:p>
          <a:p>
            <a:pPr indent="0" lvl="1" marL="177800" rtl="0" algn="l">
              <a:lnSpc>
                <a:spcPct val="138461"/>
              </a:lnSpc>
              <a:spcBef>
                <a:spcPts val="200"/>
              </a:spcBef>
              <a:spcAft>
                <a:spcPts val="0"/>
              </a:spcAft>
              <a:buClr>
                <a:srgbClr val="262626"/>
              </a:buClr>
              <a:buSzPts val="1040"/>
              <a:buNone/>
            </a:pPr>
            <a:r>
              <a:rPr lang="en-US"/>
              <a:t>	 ▷ Kết quả là ”jeong”</a:t>
            </a:r>
            <a:endParaRPr/>
          </a:p>
          <a:p>
            <a:pPr indent="0" lvl="1" marL="177800"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1211" name="Google Shape;1211;p71"/>
          <p:cNvSpPr txBox="1"/>
          <p:nvPr/>
        </p:nvSpPr>
        <p:spPr>
          <a:xfrm>
            <a:off x="704850" y="3213000"/>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SUBSTRING</a:t>
            </a:r>
            <a:r>
              <a:rPr lang="en-US" sz="1400">
                <a:solidFill>
                  <a:schemeClr val="dk1"/>
                </a:solidFill>
                <a:latin typeface="Arial"/>
                <a:ea typeface="Arial"/>
                <a:cs typeface="Arial"/>
                <a:sym typeface="Arial"/>
              </a:rPr>
              <a:t>(string [from starting_position] [for length])</a:t>
            </a:r>
            <a:endParaRPr/>
          </a:p>
        </p:txBody>
      </p:sp>
      <p:sp>
        <p:nvSpPr>
          <p:cNvPr id="1212" name="Google Shape;1212;p71"/>
          <p:cNvSpPr txBox="1"/>
          <p:nvPr/>
        </p:nvSpPr>
        <p:spPr>
          <a:xfrm>
            <a:off x="704850" y="3979470"/>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substring('jsjeong' for 2);</a:t>
            </a:r>
            <a:endParaRPr/>
          </a:p>
        </p:txBody>
      </p:sp>
      <p:sp>
        <p:nvSpPr>
          <p:cNvPr id="1213" name="Google Shape;1213;p71"/>
          <p:cNvSpPr txBox="1"/>
          <p:nvPr/>
        </p:nvSpPr>
        <p:spPr>
          <a:xfrm>
            <a:off x="693824" y="4773648"/>
            <a:ext cx="7812000" cy="43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substring('jsjeong' from 3 for 7);</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7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1.3. Truy vấn dữ liệu bằng SQL</a:t>
            </a:r>
            <a:endParaRPr/>
          </a:p>
        </p:txBody>
      </p:sp>
      <p:sp>
        <p:nvSpPr>
          <p:cNvPr id="1220" name="Google Shape;1220;p7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SUBQUERY (Truy vấn con)</a:t>
            </a:r>
            <a:endParaRPr/>
          </a:p>
        </p:txBody>
      </p:sp>
      <p:sp>
        <p:nvSpPr>
          <p:cNvPr id="1221" name="Google Shape;1221;p7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222" name="Google Shape;1222;p7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Câu lệnh SELECT được lồng trong một câu lệnh SQL</a:t>
            </a:r>
            <a:endParaRPr/>
          </a:p>
          <a:p>
            <a:pPr indent="-177800" lvl="0" marL="177800" rtl="0" algn="l">
              <a:lnSpc>
                <a:spcPct val="128571"/>
              </a:lnSpc>
              <a:spcBef>
                <a:spcPts val="1000"/>
              </a:spcBef>
              <a:spcAft>
                <a:spcPts val="0"/>
              </a:spcAft>
              <a:buClr>
                <a:srgbClr val="262626"/>
              </a:buClr>
              <a:buSzPts val="1400"/>
              <a:buFont typeface="Arial"/>
              <a:buChar char="•"/>
            </a:pPr>
            <a:r>
              <a:rPr lang="en-US"/>
              <a:t>Một truy vấn trong đó một truy vấn khác được lồng trong một truy vấn</a:t>
            </a:r>
            <a:endParaRPr/>
          </a:p>
          <a:p>
            <a:pPr indent="-177800" lvl="0" marL="177800" rtl="0" algn="l">
              <a:lnSpc>
                <a:spcPct val="128571"/>
              </a:lnSpc>
              <a:spcBef>
                <a:spcPts val="1000"/>
              </a:spcBef>
              <a:spcAft>
                <a:spcPts val="0"/>
              </a:spcAft>
              <a:buClr>
                <a:srgbClr val="262626"/>
              </a:buClr>
              <a:buSzPts val="1400"/>
              <a:buFont typeface="Arial"/>
              <a:buChar char="•"/>
            </a:pPr>
            <a:r>
              <a:rPr lang="en-US">
                <a:latin typeface="Arial"/>
                <a:ea typeface="Arial"/>
                <a:cs typeface="Arial"/>
                <a:sym typeface="Arial"/>
              </a:rPr>
              <a:t>JOIN</a:t>
            </a:r>
            <a:r>
              <a:rPr lang="en-US"/>
              <a:t> vs. </a:t>
            </a:r>
            <a:r>
              <a:rPr lang="en-US">
                <a:latin typeface="Arial"/>
                <a:ea typeface="Arial"/>
                <a:cs typeface="Arial"/>
                <a:sym typeface="Arial"/>
              </a:rPr>
              <a:t>SUBQUERY</a:t>
            </a:r>
            <a:endParaRPr/>
          </a:p>
          <a:p>
            <a:pPr indent="-182563" lvl="1" marL="360363" rtl="0" algn="l">
              <a:lnSpc>
                <a:spcPct val="138461"/>
              </a:lnSpc>
              <a:spcBef>
                <a:spcPts val="200"/>
              </a:spcBef>
              <a:spcAft>
                <a:spcPts val="0"/>
              </a:spcAft>
              <a:buClr>
                <a:srgbClr val="262626"/>
              </a:buClr>
              <a:buSzPts val="1040"/>
              <a:buChar char="•"/>
            </a:pPr>
            <a:r>
              <a:rPr lang="en-US">
                <a:latin typeface="Arial"/>
                <a:ea typeface="Arial"/>
                <a:cs typeface="Arial"/>
                <a:sym typeface="Arial"/>
              </a:rPr>
              <a:t>JOIN</a:t>
            </a:r>
            <a:r>
              <a:rPr lang="en-US"/>
              <a:t> : Tập hợp dữ liệu từ nhiều bảng.</a:t>
            </a:r>
            <a:endParaRPr/>
          </a:p>
          <a:p>
            <a:pPr indent="-182563" lvl="1" marL="360363" rtl="0" algn="l">
              <a:lnSpc>
                <a:spcPct val="138461"/>
              </a:lnSpc>
              <a:spcBef>
                <a:spcPts val="200"/>
              </a:spcBef>
              <a:spcAft>
                <a:spcPts val="0"/>
              </a:spcAft>
              <a:buClr>
                <a:srgbClr val="262626"/>
              </a:buClr>
              <a:buSzPts val="1040"/>
              <a:buChar char="•"/>
            </a:pPr>
            <a:r>
              <a:rPr lang="en-US">
                <a:latin typeface="Arial"/>
                <a:ea typeface="Arial"/>
                <a:cs typeface="Arial"/>
                <a:sym typeface="Arial"/>
              </a:rPr>
              <a:t>SUBQUERY</a:t>
            </a:r>
            <a:r>
              <a:rPr lang="en-US"/>
              <a:t>: Xử lý nhiều câu lệnh sql thành một (tất cả DML đều có thể)</a:t>
            </a:r>
            <a:endParaRPr/>
          </a:p>
          <a:p>
            <a:pPr indent="-182563" lvl="1" marL="360363" rtl="0" algn="l">
              <a:lnSpc>
                <a:spcPct val="138461"/>
              </a:lnSpc>
              <a:spcBef>
                <a:spcPts val="200"/>
              </a:spcBef>
              <a:spcAft>
                <a:spcPts val="0"/>
              </a:spcAft>
              <a:buClr>
                <a:srgbClr val="262626"/>
              </a:buClr>
              <a:buSzPts val="1040"/>
              <a:buChar char="•"/>
            </a:pPr>
            <a:r>
              <a:rPr lang="en-US"/>
              <a:t>Ví dụ</a:t>
            </a:r>
            <a:endParaRPr/>
          </a:p>
        </p:txBody>
      </p:sp>
      <p:sp>
        <p:nvSpPr>
          <p:cNvPr id="1223" name="Google Shape;1223;p72"/>
          <p:cNvSpPr txBox="1"/>
          <p:nvPr/>
        </p:nvSpPr>
        <p:spPr>
          <a:xfrm>
            <a:off x="704850" y="3972241"/>
            <a:ext cx="7812000" cy="128325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select_list</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table</a:t>
            </a:r>
            <a:r>
              <a:rPr lang="en-US" sz="1400">
                <a:solidFill>
                  <a:srgbClr val="193EB0"/>
                </a:solidFill>
                <a:latin typeface="Arial"/>
                <a:ea typeface="Arial"/>
                <a:cs typeface="Arial"/>
                <a:sym typeface="Arial"/>
              </a:rPr>
              <a:t> </a:t>
            </a:r>
            <a:r>
              <a:rPr lang="en-US" sz="1400">
                <a:solidFill>
                  <a:schemeClr val="dk1"/>
                </a:solidFill>
                <a:latin typeface="Arial"/>
                <a:ea typeface="Arial"/>
                <a:cs typeface="Arial"/>
                <a:sym typeface="Arial"/>
              </a:rPr>
              <a:t>condition or View</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condition operator (</a:t>
            </a:r>
            <a:r>
              <a:rPr lang="en-US" sz="1400">
                <a:solidFill>
                  <a:srgbClr val="193EB0"/>
                </a:solidFill>
                <a:latin typeface="Arial"/>
                <a:ea typeface="Arial"/>
                <a:cs typeface="Arial"/>
                <a:sym typeface="Arial"/>
              </a:rPr>
              <a:t>SELECT </a:t>
            </a:r>
            <a:r>
              <a:rPr lang="en-US" sz="1400">
                <a:solidFill>
                  <a:schemeClr val="dk1"/>
                </a:solidFill>
                <a:latin typeface="Arial"/>
                <a:ea typeface="Arial"/>
                <a:cs typeface="Arial"/>
                <a:sym typeface="Arial"/>
              </a:rPr>
              <a:t>select_list</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FROM </a:t>
            </a:r>
            <a:r>
              <a:rPr lang="en-US" sz="1400">
                <a:solidFill>
                  <a:schemeClr val="dk1"/>
                </a:solidFill>
                <a:latin typeface="Arial"/>
                <a:ea typeface="Arial"/>
                <a:cs typeface="Arial"/>
                <a:sym typeface="Arial"/>
              </a:rPr>
              <a:t>table</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WHERE </a:t>
            </a:r>
            <a:r>
              <a:rPr lang="en-US" sz="1400">
                <a:solidFill>
                  <a:schemeClr val="dk1"/>
                </a:solidFill>
                <a:latin typeface="Arial"/>
                <a:ea typeface="Arial"/>
                <a:cs typeface="Arial"/>
                <a:sym typeface="Arial"/>
              </a:rPr>
              <a:t>condition);</a:t>
            </a:r>
            <a:r>
              <a:rPr lang="en-US" sz="1400">
                <a:solidFill>
                  <a:srgbClr val="193EB0"/>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7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1230" name="Google Shape;1230;p73"/>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[Lab1]</a:t>
            </a:r>
            <a:endParaRPr/>
          </a:p>
          <a:p>
            <a:pPr indent="0" lvl="0" marL="0" rtl="0" algn="l">
              <a:lnSpc>
                <a:spcPct val="100000"/>
              </a:lnSpc>
              <a:spcBef>
                <a:spcPts val="0"/>
              </a:spcBef>
              <a:spcAft>
                <a:spcPts val="0"/>
              </a:spcAft>
              <a:buClr>
                <a:srgbClr val="131313"/>
              </a:buClr>
              <a:buSzPts val="2800"/>
              <a:buNone/>
            </a:pPr>
            <a:r>
              <a:rPr lang="en-US" sz="2800"/>
              <a:t>Bắt đầu với MariaDB</a:t>
            </a:r>
            <a:endParaRPr sz="2800"/>
          </a:p>
        </p:txBody>
      </p:sp>
      <p:sp>
        <p:nvSpPr>
          <p:cNvPr id="1231" name="Google Shape;1231;p7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01</a:t>
            </a:r>
            <a:endParaRPr/>
          </a:p>
        </p:txBody>
      </p:sp>
      <p:grpSp>
        <p:nvGrpSpPr>
          <p:cNvPr id="1232" name="Google Shape;1232;p73"/>
          <p:cNvGrpSpPr/>
          <p:nvPr/>
        </p:nvGrpSpPr>
        <p:grpSpPr>
          <a:xfrm>
            <a:off x="6107364" y="2643200"/>
            <a:ext cx="3152299" cy="3546161"/>
            <a:chOff x="4401919" y="2167994"/>
            <a:chExt cx="3437990" cy="3962229"/>
          </a:xfrm>
        </p:grpSpPr>
        <p:grpSp>
          <p:nvGrpSpPr>
            <p:cNvPr id="1233" name="Google Shape;1233;p73"/>
            <p:cNvGrpSpPr/>
            <p:nvPr/>
          </p:nvGrpSpPr>
          <p:grpSpPr>
            <a:xfrm>
              <a:off x="4401919" y="2167994"/>
              <a:ext cx="3437990" cy="3962229"/>
              <a:chOff x="4401919" y="2167994"/>
              <a:chExt cx="3437990" cy="3962229"/>
            </a:xfrm>
          </p:grpSpPr>
          <p:grpSp>
            <p:nvGrpSpPr>
              <p:cNvPr id="1234" name="Google Shape;1234;p73"/>
              <p:cNvGrpSpPr/>
              <p:nvPr/>
            </p:nvGrpSpPr>
            <p:grpSpPr>
              <a:xfrm>
                <a:off x="4641130" y="2383352"/>
                <a:ext cx="2969068" cy="3746871"/>
                <a:chOff x="4641130" y="2383352"/>
                <a:chExt cx="2969068" cy="3746871"/>
              </a:xfrm>
            </p:grpSpPr>
            <p:sp>
              <p:nvSpPr>
                <p:cNvPr id="1235" name="Google Shape;1235;p73"/>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36" name="Google Shape;1236;p73"/>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1237" name="Google Shape;1237;p73"/>
              <p:cNvGrpSpPr/>
              <p:nvPr/>
            </p:nvGrpSpPr>
            <p:grpSpPr>
              <a:xfrm>
                <a:off x="4420634" y="3215388"/>
                <a:ext cx="478421" cy="478421"/>
                <a:chOff x="4119360" y="4255504"/>
                <a:chExt cx="478421" cy="478421"/>
              </a:xfrm>
            </p:grpSpPr>
            <p:sp>
              <p:nvSpPr>
                <p:cNvPr id="1238" name="Google Shape;1238;p73"/>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39" name="Google Shape;1239;p73"/>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1240" name="Google Shape;1240;p73"/>
              <p:cNvGrpSpPr/>
              <p:nvPr/>
            </p:nvGrpSpPr>
            <p:grpSpPr>
              <a:xfrm>
                <a:off x="4401919" y="3767007"/>
                <a:ext cx="478421" cy="478421"/>
                <a:chOff x="4466311" y="3598005"/>
                <a:chExt cx="478421" cy="478421"/>
              </a:xfrm>
            </p:grpSpPr>
            <p:sp>
              <p:nvSpPr>
                <p:cNvPr id="1241" name="Google Shape;1241;p73"/>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242" name="Google Shape;1242;p73"/>
                <p:cNvGrpSpPr/>
                <p:nvPr/>
              </p:nvGrpSpPr>
              <p:grpSpPr>
                <a:xfrm>
                  <a:off x="4556408" y="3722669"/>
                  <a:ext cx="311620" cy="219568"/>
                  <a:chOff x="4550446" y="3712368"/>
                  <a:chExt cx="311620" cy="219568"/>
                </a:xfrm>
              </p:grpSpPr>
              <p:pic>
                <p:nvPicPr>
                  <p:cNvPr id="1243" name="Google Shape;1243;p73"/>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1244" name="Google Shape;1244;p73"/>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1245" name="Google Shape;1245;p73"/>
              <p:cNvGrpSpPr/>
              <p:nvPr/>
            </p:nvGrpSpPr>
            <p:grpSpPr>
              <a:xfrm>
                <a:off x="4656757" y="2730802"/>
                <a:ext cx="478421" cy="478421"/>
                <a:chOff x="5779974" y="3346111"/>
                <a:chExt cx="478421" cy="478421"/>
              </a:xfrm>
            </p:grpSpPr>
            <p:sp>
              <p:nvSpPr>
                <p:cNvPr id="1246" name="Google Shape;1246;p73"/>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47" name="Google Shape;1247;p73"/>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1248" name="Google Shape;1248;p73"/>
              <p:cNvGrpSpPr/>
              <p:nvPr/>
            </p:nvGrpSpPr>
            <p:grpSpPr>
              <a:xfrm>
                <a:off x="7040382" y="2725220"/>
                <a:ext cx="478421" cy="478421"/>
                <a:chOff x="6653952" y="3105086"/>
                <a:chExt cx="478421" cy="478421"/>
              </a:xfrm>
            </p:grpSpPr>
            <p:sp>
              <p:nvSpPr>
                <p:cNvPr id="1249" name="Google Shape;1249;p73"/>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50" name="Google Shape;1250;p73"/>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1251" name="Google Shape;1251;p73"/>
              <p:cNvGrpSpPr/>
              <p:nvPr/>
            </p:nvGrpSpPr>
            <p:grpSpPr>
              <a:xfrm>
                <a:off x="7214808" y="4305262"/>
                <a:ext cx="478421" cy="478421"/>
                <a:chOff x="6939282" y="3583507"/>
                <a:chExt cx="478421" cy="478421"/>
              </a:xfrm>
            </p:grpSpPr>
            <p:sp>
              <p:nvSpPr>
                <p:cNvPr id="1252" name="Google Shape;1252;p73"/>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53" name="Google Shape;1253;p73"/>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1254" name="Google Shape;1254;p73"/>
              <p:cNvGrpSpPr/>
              <p:nvPr/>
            </p:nvGrpSpPr>
            <p:grpSpPr>
              <a:xfrm>
                <a:off x="5052593" y="2375387"/>
                <a:ext cx="478421" cy="478421"/>
                <a:chOff x="4903300" y="2692339"/>
                <a:chExt cx="478421" cy="478421"/>
              </a:xfrm>
            </p:grpSpPr>
            <p:sp>
              <p:nvSpPr>
                <p:cNvPr id="1255" name="Google Shape;1255;p73"/>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56" name="Google Shape;1256;p73"/>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1257" name="Google Shape;1257;p73"/>
              <p:cNvGrpSpPr/>
              <p:nvPr/>
            </p:nvGrpSpPr>
            <p:grpSpPr>
              <a:xfrm>
                <a:off x="5557339" y="2167994"/>
                <a:ext cx="1018218" cy="478422"/>
                <a:chOff x="5546651" y="2194994"/>
                <a:chExt cx="1018218" cy="478422"/>
              </a:xfrm>
            </p:grpSpPr>
            <p:grpSp>
              <p:nvGrpSpPr>
                <p:cNvPr id="1258" name="Google Shape;1258;p73"/>
                <p:cNvGrpSpPr/>
                <p:nvPr/>
              </p:nvGrpSpPr>
              <p:grpSpPr>
                <a:xfrm>
                  <a:off x="6086448" y="2194994"/>
                  <a:ext cx="478421" cy="478421"/>
                  <a:chOff x="5724126" y="3483458"/>
                  <a:chExt cx="478421" cy="478421"/>
                </a:xfrm>
              </p:grpSpPr>
              <p:sp>
                <p:nvSpPr>
                  <p:cNvPr id="1259" name="Google Shape;1259;p73"/>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60" name="Google Shape;1260;p73"/>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1261" name="Google Shape;1261;p73"/>
                <p:cNvGrpSpPr/>
                <p:nvPr/>
              </p:nvGrpSpPr>
              <p:grpSpPr>
                <a:xfrm>
                  <a:off x="5546651" y="2194995"/>
                  <a:ext cx="478421" cy="478421"/>
                  <a:chOff x="5381721" y="2534589"/>
                  <a:chExt cx="478421" cy="478421"/>
                </a:xfrm>
              </p:grpSpPr>
              <p:sp>
                <p:nvSpPr>
                  <p:cNvPr id="1262" name="Google Shape;1262;p73"/>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63" name="Google Shape;1263;p73"/>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1264" name="Google Shape;1264;p73"/>
              <p:cNvGrpSpPr/>
              <p:nvPr/>
            </p:nvGrpSpPr>
            <p:grpSpPr>
              <a:xfrm>
                <a:off x="6617712" y="2373853"/>
                <a:ext cx="478421" cy="478421"/>
                <a:chOff x="6346155" y="2692338"/>
                <a:chExt cx="478421" cy="478421"/>
              </a:xfrm>
            </p:grpSpPr>
            <p:sp>
              <p:nvSpPr>
                <p:cNvPr id="1265" name="Google Shape;1265;p73"/>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66" name="Google Shape;1266;p73"/>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1267" name="Google Shape;1267;p73"/>
              <p:cNvGrpSpPr/>
              <p:nvPr/>
            </p:nvGrpSpPr>
            <p:grpSpPr>
              <a:xfrm>
                <a:off x="7361488" y="3771502"/>
                <a:ext cx="478421" cy="478421"/>
                <a:chOff x="6930239" y="4605839"/>
                <a:chExt cx="478421" cy="478421"/>
              </a:xfrm>
            </p:grpSpPr>
            <p:sp>
              <p:nvSpPr>
                <p:cNvPr id="1268" name="Google Shape;1268;p73"/>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69" name="Google Shape;1269;p73"/>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1270" name="Google Shape;1270;p73"/>
              <p:cNvGrpSpPr/>
              <p:nvPr/>
            </p:nvGrpSpPr>
            <p:grpSpPr>
              <a:xfrm>
                <a:off x="6799004" y="4732022"/>
                <a:ext cx="478421" cy="478421"/>
                <a:chOff x="6716684" y="5103232"/>
                <a:chExt cx="478421" cy="478421"/>
              </a:xfrm>
            </p:grpSpPr>
            <p:sp>
              <p:nvSpPr>
                <p:cNvPr id="1271" name="Google Shape;1271;p73"/>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72" name="Google Shape;1272;p73"/>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1273" name="Google Shape;1273;p73"/>
              <p:cNvGrpSpPr/>
              <p:nvPr/>
            </p:nvGrpSpPr>
            <p:grpSpPr>
              <a:xfrm>
                <a:off x="7312778" y="3209223"/>
                <a:ext cx="478421" cy="478421"/>
                <a:chOff x="7063894" y="3536553"/>
                <a:chExt cx="478421" cy="478421"/>
              </a:xfrm>
            </p:grpSpPr>
            <p:sp>
              <p:nvSpPr>
                <p:cNvPr id="1274" name="Google Shape;1274;p73"/>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75" name="Google Shape;1275;p73"/>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1276" name="Google Shape;1276;p73"/>
              <p:cNvGrpSpPr/>
              <p:nvPr/>
            </p:nvGrpSpPr>
            <p:grpSpPr>
              <a:xfrm>
                <a:off x="4558099" y="4323978"/>
                <a:ext cx="478421" cy="478421"/>
                <a:chOff x="4839474" y="4392074"/>
                <a:chExt cx="478421" cy="478421"/>
              </a:xfrm>
            </p:grpSpPr>
            <p:sp>
              <p:nvSpPr>
                <p:cNvPr id="1277" name="Google Shape;1277;p73"/>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78" name="Google Shape;1278;p73"/>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1279" name="Google Shape;1279;p73"/>
              <p:cNvGrpSpPr/>
              <p:nvPr/>
            </p:nvGrpSpPr>
            <p:grpSpPr>
              <a:xfrm>
                <a:off x="4988332" y="4732022"/>
                <a:ext cx="478421" cy="478421"/>
                <a:chOff x="4980019" y="4733181"/>
                <a:chExt cx="478421" cy="478421"/>
              </a:xfrm>
            </p:grpSpPr>
            <p:sp>
              <p:nvSpPr>
                <p:cNvPr id="1280" name="Google Shape;1280;p73"/>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81" name="Google Shape;1281;p73"/>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1282" name="Google Shape;1282;p73"/>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7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1289" name="Google Shape;1289;p74"/>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[Lab2]</a:t>
            </a:r>
            <a:endParaRPr/>
          </a:p>
          <a:p>
            <a:pPr indent="0" lvl="0" marL="0" rtl="0" algn="l">
              <a:lnSpc>
                <a:spcPct val="100000"/>
              </a:lnSpc>
              <a:spcBef>
                <a:spcPts val="0"/>
              </a:spcBef>
              <a:spcAft>
                <a:spcPts val="0"/>
              </a:spcAft>
              <a:buClr>
                <a:srgbClr val="131313"/>
              </a:buClr>
              <a:buSzPts val="2800"/>
              <a:buNone/>
            </a:pPr>
            <a:r>
              <a:rPr lang="en-US" sz="2800"/>
              <a:t>Làm việc với bảng SQL</a:t>
            </a:r>
            <a:endParaRPr/>
          </a:p>
        </p:txBody>
      </p:sp>
      <p:sp>
        <p:nvSpPr>
          <p:cNvPr id="1290" name="Google Shape;1290;p7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01</a:t>
            </a:r>
            <a:endParaRPr/>
          </a:p>
        </p:txBody>
      </p:sp>
      <p:grpSp>
        <p:nvGrpSpPr>
          <p:cNvPr id="1291" name="Google Shape;1291;p74"/>
          <p:cNvGrpSpPr/>
          <p:nvPr/>
        </p:nvGrpSpPr>
        <p:grpSpPr>
          <a:xfrm>
            <a:off x="6107364" y="2643200"/>
            <a:ext cx="3152299" cy="3546161"/>
            <a:chOff x="4401919" y="2167994"/>
            <a:chExt cx="3437990" cy="3962229"/>
          </a:xfrm>
        </p:grpSpPr>
        <p:grpSp>
          <p:nvGrpSpPr>
            <p:cNvPr id="1292" name="Google Shape;1292;p74"/>
            <p:cNvGrpSpPr/>
            <p:nvPr/>
          </p:nvGrpSpPr>
          <p:grpSpPr>
            <a:xfrm>
              <a:off x="4401919" y="2167994"/>
              <a:ext cx="3437990" cy="3962229"/>
              <a:chOff x="4401919" y="2167994"/>
              <a:chExt cx="3437990" cy="3962229"/>
            </a:xfrm>
          </p:grpSpPr>
          <p:grpSp>
            <p:nvGrpSpPr>
              <p:cNvPr id="1293" name="Google Shape;1293;p74"/>
              <p:cNvGrpSpPr/>
              <p:nvPr/>
            </p:nvGrpSpPr>
            <p:grpSpPr>
              <a:xfrm>
                <a:off x="4641130" y="2383352"/>
                <a:ext cx="2969068" cy="3746871"/>
                <a:chOff x="4641130" y="2383352"/>
                <a:chExt cx="2969068" cy="3746871"/>
              </a:xfrm>
            </p:grpSpPr>
            <p:sp>
              <p:nvSpPr>
                <p:cNvPr id="1294" name="Google Shape;1294;p74"/>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95" name="Google Shape;1295;p74"/>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1296" name="Google Shape;1296;p74"/>
              <p:cNvGrpSpPr/>
              <p:nvPr/>
            </p:nvGrpSpPr>
            <p:grpSpPr>
              <a:xfrm>
                <a:off x="4420634" y="3215388"/>
                <a:ext cx="478421" cy="478421"/>
                <a:chOff x="4119360" y="4255504"/>
                <a:chExt cx="478421" cy="478421"/>
              </a:xfrm>
            </p:grpSpPr>
            <p:sp>
              <p:nvSpPr>
                <p:cNvPr id="1297" name="Google Shape;1297;p74"/>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298" name="Google Shape;1298;p74"/>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1299" name="Google Shape;1299;p74"/>
              <p:cNvGrpSpPr/>
              <p:nvPr/>
            </p:nvGrpSpPr>
            <p:grpSpPr>
              <a:xfrm>
                <a:off x="4401919" y="3767007"/>
                <a:ext cx="478421" cy="478421"/>
                <a:chOff x="4466311" y="3598005"/>
                <a:chExt cx="478421" cy="478421"/>
              </a:xfrm>
            </p:grpSpPr>
            <p:sp>
              <p:nvSpPr>
                <p:cNvPr id="1300" name="Google Shape;1300;p74"/>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301" name="Google Shape;1301;p74"/>
                <p:cNvGrpSpPr/>
                <p:nvPr/>
              </p:nvGrpSpPr>
              <p:grpSpPr>
                <a:xfrm>
                  <a:off x="4556408" y="3722669"/>
                  <a:ext cx="311620" cy="219568"/>
                  <a:chOff x="4550446" y="3712368"/>
                  <a:chExt cx="311620" cy="219568"/>
                </a:xfrm>
              </p:grpSpPr>
              <p:pic>
                <p:nvPicPr>
                  <p:cNvPr id="1302" name="Google Shape;1302;p74"/>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1303" name="Google Shape;1303;p74"/>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1304" name="Google Shape;1304;p74"/>
              <p:cNvGrpSpPr/>
              <p:nvPr/>
            </p:nvGrpSpPr>
            <p:grpSpPr>
              <a:xfrm>
                <a:off x="4656757" y="2730802"/>
                <a:ext cx="478421" cy="478421"/>
                <a:chOff x="5779974" y="3346111"/>
                <a:chExt cx="478421" cy="478421"/>
              </a:xfrm>
            </p:grpSpPr>
            <p:sp>
              <p:nvSpPr>
                <p:cNvPr id="1305" name="Google Shape;1305;p74"/>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06" name="Google Shape;1306;p74"/>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1307" name="Google Shape;1307;p74"/>
              <p:cNvGrpSpPr/>
              <p:nvPr/>
            </p:nvGrpSpPr>
            <p:grpSpPr>
              <a:xfrm>
                <a:off x="7040382" y="2725220"/>
                <a:ext cx="478421" cy="478421"/>
                <a:chOff x="6653952" y="3105086"/>
                <a:chExt cx="478421" cy="478421"/>
              </a:xfrm>
            </p:grpSpPr>
            <p:sp>
              <p:nvSpPr>
                <p:cNvPr id="1308" name="Google Shape;1308;p74"/>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09" name="Google Shape;1309;p74"/>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1310" name="Google Shape;1310;p74"/>
              <p:cNvGrpSpPr/>
              <p:nvPr/>
            </p:nvGrpSpPr>
            <p:grpSpPr>
              <a:xfrm>
                <a:off x="7214808" y="4305262"/>
                <a:ext cx="478421" cy="478421"/>
                <a:chOff x="6939282" y="3583507"/>
                <a:chExt cx="478421" cy="478421"/>
              </a:xfrm>
            </p:grpSpPr>
            <p:sp>
              <p:nvSpPr>
                <p:cNvPr id="1311" name="Google Shape;1311;p74"/>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12" name="Google Shape;1312;p74"/>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1313" name="Google Shape;1313;p74"/>
              <p:cNvGrpSpPr/>
              <p:nvPr/>
            </p:nvGrpSpPr>
            <p:grpSpPr>
              <a:xfrm>
                <a:off x="5052593" y="2375387"/>
                <a:ext cx="478421" cy="478421"/>
                <a:chOff x="4903300" y="2692339"/>
                <a:chExt cx="478421" cy="478421"/>
              </a:xfrm>
            </p:grpSpPr>
            <p:sp>
              <p:nvSpPr>
                <p:cNvPr id="1314" name="Google Shape;1314;p74"/>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15" name="Google Shape;1315;p74"/>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1316" name="Google Shape;1316;p74"/>
              <p:cNvGrpSpPr/>
              <p:nvPr/>
            </p:nvGrpSpPr>
            <p:grpSpPr>
              <a:xfrm>
                <a:off x="5557339" y="2167994"/>
                <a:ext cx="1018218" cy="478422"/>
                <a:chOff x="5546651" y="2194994"/>
                <a:chExt cx="1018218" cy="478422"/>
              </a:xfrm>
            </p:grpSpPr>
            <p:grpSp>
              <p:nvGrpSpPr>
                <p:cNvPr id="1317" name="Google Shape;1317;p74"/>
                <p:cNvGrpSpPr/>
                <p:nvPr/>
              </p:nvGrpSpPr>
              <p:grpSpPr>
                <a:xfrm>
                  <a:off x="6086448" y="2194994"/>
                  <a:ext cx="478421" cy="478421"/>
                  <a:chOff x="5724126" y="3483458"/>
                  <a:chExt cx="478421" cy="478421"/>
                </a:xfrm>
              </p:grpSpPr>
              <p:sp>
                <p:nvSpPr>
                  <p:cNvPr id="1318" name="Google Shape;1318;p74"/>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19" name="Google Shape;1319;p74"/>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1320" name="Google Shape;1320;p74"/>
                <p:cNvGrpSpPr/>
                <p:nvPr/>
              </p:nvGrpSpPr>
              <p:grpSpPr>
                <a:xfrm>
                  <a:off x="5546651" y="2194995"/>
                  <a:ext cx="478421" cy="478421"/>
                  <a:chOff x="5381721" y="2534589"/>
                  <a:chExt cx="478421" cy="478421"/>
                </a:xfrm>
              </p:grpSpPr>
              <p:sp>
                <p:nvSpPr>
                  <p:cNvPr id="1321" name="Google Shape;1321;p74"/>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22" name="Google Shape;1322;p74"/>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1323" name="Google Shape;1323;p74"/>
              <p:cNvGrpSpPr/>
              <p:nvPr/>
            </p:nvGrpSpPr>
            <p:grpSpPr>
              <a:xfrm>
                <a:off x="6617712" y="2373853"/>
                <a:ext cx="478421" cy="478421"/>
                <a:chOff x="6346155" y="2692338"/>
                <a:chExt cx="478421" cy="478421"/>
              </a:xfrm>
            </p:grpSpPr>
            <p:sp>
              <p:nvSpPr>
                <p:cNvPr id="1324" name="Google Shape;1324;p74"/>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25" name="Google Shape;1325;p74"/>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1326" name="Google Shape;1326;p74"/>
              <p:cNvGrpSpPr/>
              <p:nvPr/>
            </p:nvGrpSpPr>
            <p:grpSpPr>
              <a:xfrm>
                <a:off x="7361488" y="3771502"/>
                <a:ext cx="478421" cy="478421"/>
                <a:chOff x="6930239" y="4605839"/>
                <a:chExt cx="478421" cy="478421"/>
              </a:xfrm>
            </p:grpSpPr>
            <p:sp>
              <p:nvSpPr>
                <p:cNvPr id="1327" name="Google Shape;1327;p74"/>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28" name="Google Shape;1328;p74"/>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1329" name="Google Shape;1329;p74"/>
              <p:cNvGrpSpPr/>
              <p:nvPr/>
            </p:nvGrpSpPr>
            <p:grpSpPr>
              <a:xfrm>
                <a:off x="6799004" y="4732022"/>
                <a:ext cx="478421" cy="478421"/>
                <a:chOff x="6716684" y="5103232"/>
                <a:chExt cx="478421" cy="478421"/>
              </a:xfrm>
            </p:grpSpPr>
            <p:sp>
              <p:nvSpPr>
                <p:cNvPr id="1330" name="Google Shape;1330;p74"/>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31" name="Google Shape;1331;p74"/>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1332" name="Google Shape;1332;p74"/>
              <p:cNvGrpSpPr/>
              <p:nvPr/>
            </p:nvGrpSpPr>
            <p:grpSpPr>
              <a:xfrm>
                <a:off x="7312778" y="3209223"/>
                <a:ext cx="478421" cy="478421"/>
                <a:chOff x="7063894" y="3536553"/>
                <a:chExt cx="478421" cy="478421"/>
              </a:xfrm>
            </p:grpSpPr>
            <p:sp>
              <p:nvSpPr>
                <p:cNvPr id="1333" name="Google Shape;1333;p74"/>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34" name="Google Shape;1334;p74"/>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1335" name="Google Shape;1335;p74"/>
              <p:cNvGrpSpPr/>
              <p:nvPr/>
            </p:nvGrpSpPr>
            <p:grpSpPr>
              <a:xfrm>
                <a:off x="4558099" y="4323978"/>
                <a:ext cx="478421" cy="478421"/>
                <a:chOff x="4839474" y="4392074"/>
                <a:chExt cx="478421" cy="478421"/>
              </a:xfrm>
            </p:grpSpPr>
            <p:sp>
              <p:nvSpPr>
                <p:cNvPr id="1336" name="Google Shape;1336;p74"/>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37" name="Google Shape;1337;p74"/>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1338" name="Google Shape;1338;p74"/>
              <p:cNvGrpSpPr/>
              <p:nvPr/>
            </p:nvGrpSpPr>
            <p:grpSpPr>
              <a:xfrm>
                <a:off x="4988332" y="4732022"/>
                <a:ext cx="478421" cy="478421"/>
                <a:chOff x="4980019" y="4733181"/>
                <a:chExt cx="478421" cy="478421"/>
              </a:xfrm>
            </p:grpSpPr>
            <p:sp>
              <p:nvSpPr>
                <p:cNvPr id="1339" name="Google Shape;1339;p74"/>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40" name="Google Shape;1340;p74"/>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1341" name="Google Shape;1341;p74"/>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7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1348" name="Google Shape;1348;p75"/>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[Lab3]</a:t>
            </a:r>
            <a:endParaRPr/>
          </a:p>
          <a:p>
            <a:pPr indent="0" lvl="0" marL="0" rtl="0" algn="l">
              <a:lnSpc>
                <a:spcPct val="100000"/>
              </a:lnSpc>
              <a:spcBef>
                <a:spcPts val="0"/>
              </a:spcBef>
              <a:spcAft>
                <a:spcPts val="0"/>
              </a:spcAft>
              <a:buClr>
                <a:srgbClr val="131313"/>
              </a:buClr>
              <a:buSzPts val="2800"/>
              <a:buNone/>
            </a:pPr>
            <a:r>
              <a:rPr lang="en-US" sz="2800"/>
              <a:t>Làm việc với bảng</a:t>
            </a:r>
            <a:endParaRPr sz="2800"/>
          </a:p>
        </p:txBody>
      </p:sp>
      <p:sp>
        <p:nvSpPr>
          <p:cNvPr id="1349" name="Google Shape;1349;p7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01</a:t>
            </a:r>
            <a:endParaRPr/>
          </a:p>
        </p:txBody>
      </p:sp>
      <p:grpSp>
        <p:nvGrpSpPr>
          <p:cNvPr id="1350" name="Google Shape;1350;p75"/>
          <p:cNvGrpSpPr/>
          <p:nvPr/>
        </p:nvGrpSpPr>
        <p:grpSpPr>
          <a:xfrm>
            <a:off x="6107364" y="2643200"/>
            <a:ext cx="3152299" cy="3546161"/>
            <a:chOff x="4401919" y="2167994"/>
            <a:chExt cx="3437990" cy="3962229"/>
          </a:xfrm>
        </p:grpSpPr>
        <p:grpSp>
          <p:nvGrpSpPr>
            <p:cNvPr id="1351" name="Google Shape;1351;p75"/>
            <p:cNvGrpSpPr/>
            <p:nvPr/>
          </p:nvGrpSpPr>
          <p:grpSpPr>
            <a:xfrm>
              <a:off x="4401919" y="2167994"/>
              <a:ext cx="3437990" cy="3962229"/>
              <a:chOff x="4401919" y="2167994"/>
              <a:chExt cx="3437990" cy="3962229"/>
            </a:xfrm>
          </p:grpSpPr>
          <p:grpSp>
            <p:nvGrpSpPr>
              <p:cNvPr id="1352" name="Google Shape;1352;p75"/>
              <p:cNvGrpSpPr/>
              <p:nvPr/>
            </p:nvGrpSpPr>
            <p:grpSpPr>
              <a:xfrm>
                <a:off x="4641130" y="2383352"/>
                <a:ext cx="2969068" cy="3746871"/>
                <a:chOff x="4641130" y="2383352"/>
                <a:chExt cx="2969068" cy="3746871"/>
              </a:xfrm>
            </p:grpSpPr>
            <p:sp>
              <p:nvSpPr>
                <p:cNvPr id="1353" name="Google Shape;1353;p75"/>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54" name="Google Shape;1354;p75"/>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1355" name="Google Shape;1355;p75"/>
              <p:cNvGrpSpPr/>
              <p:nvPr/>
            </p:nvGrpSpPr>
            <p:grpSpPr>
              <a:xfrm>
                <a:off x="4420634" y="3215388"/>
                <a:ext cx="478421" cy="478421"/>
                <a:chOff x="4119360" y="4255504"/>
                <a:chExt cx="478421" cy="478421"/>
              </a:xfrm>
            </p:grpSpPr>
            <p:sp>
              <p:nvSpPr>
                <p:cNvPr id="1356" name="Google Shape;1356;p75"/>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57" name="Google Shape;1357;p75"/>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1358" name="Google Shape;1358;p75"/>
              <p:cNvGrpSpPr/>
              <p:nvPr/>
            </p:nvGrpSpPr>
            <p:grpSpPr>
              <a:xfrm>
                <a:off x="4401919" y="3767007"/>
                <a:ext cx="478421" cy="478421"/>
                <a:chOff x="4466311" y="3598005"/>
                <a:chExt cx="478421" cy="478421"/>
              </a:xfrm>
            </p:grpSpPr>
            <p:sp>
              <p:nvSpPr>
                <p:cNvPr id="1359" name="Google Shape;1359;p75"/>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360" name="Google Shape;1360;p75"/>
                <p:cNvGrpSpPr/>
                <p:nvPr/>
              </p:nvGrpSpPr>
              <p:grpSpPr>
                <a:xfrm>
                  <a:off x="4556408" y="3722669"/>
                  <a:ext cx="311620" cy="219568"/>
                  <a:chOff x="4550446" y="3712368"/>
                  <a:chExt cx="311620" cy="219568"/>
                </a:xfrm>
              </p:grpSpPr>
              <p:pic>
                <p:nvPicPr>
                  <p:cNvPr id="1361" name="Google Shape;1361;p75"/>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1362" name="Google Shape;1362;p75"/>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1363" name="Google Shape;1363;p75"/>
              <p:cNvGrpSpPr/>
              <p:nvPr/>
            </p:nvGrpSpPr>
            <p:grpSpPr>
              <a:xfrm>
                <a:off x="4656757" y="2730802"/>
                <a:ext cx="478421" cy="478421"/>
                <a:chOff x="5779974" y="3346111"/>
                <a:chExt cx="478421" cy="478421"/>
              </a:xfrm>
            </p:grpSpPr>
            <p:sp>
              <p:nvSpPr>
                <p:cNvPr id="1364" name="Google Shape;1364;p75"/>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65" name="Google Shape;1365;p75"/>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1366" name="Google Shape;1366;p75"/>
              <p:cNvGrpSpPr/>
              <p:nvPr/>
            </p:nvGrpSpPr>
            <p:grpSpPr>
              <a:xfrm>
                <a:off x="7040382" y="2725220"/>
                <a:ext cx="478421" cy="478421"/>
                <a:chOff x="6653952" y="3105086"/>
                <a:chExt cx="478421" cy="478421"/>
              </a:xfrm>
            </p:grpSpPr>
            <p:sp>
              <p:nvSpPr>
                <p:cNvPr id="1367" name="Google Shape;1367;p75"/>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68" name="Google Shape;1368;p75"/>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1369" name="Google Shape;1369;p75"/>
              <p:cNvGrpSpPr/>
              <p:nvPr/>
            </p:nvGrpSpPr>
            <p:grpSpPr>
              <a:xfrm>
                <a:off x="7214808" y="4305262"/>
                <a:ext cx="478421" cy="478421"/>
                <a:chOff x="6939282" y="3583507"/>
                <a:chExt cx="478421" cy="478421"/>
              </a:xfrm>
            </p:grpSpPr>
            <p:sp>
              <p:nvSpPr>
                <p:cNvPr id="1370" name="Google Shape;1370;p75"/>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71" name="Google Shape;1371;p75"/>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1372" name="Google Shape;1372;p75"/>
              <p:cNvGrpSpPr/>
              <p:nvPr/>
            </p:nvGrpSpPr>
            <p:grpSpPr>
              <a:xfrm>
                <a:off x="5052593" y="2375387"/>
                <a:ext cx="478421" cy="478421"/>
                <a:chOff x="4903300" y="2692339"/>
                <a:chExt cx="478421" cy="478421"/>
              </a:xfrm>
            </p:grpSpPr>
            <p:sp>
              <p:nvSpPr>
                <p:cNvPr id="1373" name="Google Shape;1373;p75"/>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74" name="Google Shape;1374;p75"/>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1375" name="Google Shape;1375;p75"/>
              <p:cNvGrpSpPr/>
              <p:nvPr/>
            </p:nvGrpSpPr>
            <p:grpSpPr>
              <a:xfrm>
                <a:off x="5557339" y="2167994"/>
                <a:ext cx="1018218" cy="478422"/>
                <a:chOff x="5546651" y="2194994"/>
                <a:chExt cx="1018218" cy="478422"/>
              </a:xfrm>
            </p:grpSpPr>
            <p:grpSp>
              <p:nvGrpSpPr>
                <p:cNvPr id="1376" name="Google Shape;1376;p75"/>
                <p:cNvGrpSpPr/>
                <p:nvPr/>
              </p:nvGrpSpPr>
              <p:grpSpPr>
                <a:xfrm>
                  <a:off x="6086448" y="2194994"/>
                  <a:ext cx="478421" cy="478421"/>
                  <a:chOff x="5724126" y="3483458"/>
                  <a:chExt cx="478421" cy="478421"/>
                </a:xfrm>
              </p:grpSpPr>
              <p:sp>
                <p:nvSpPr>
                  <p:cNvPr id="1377" name="Google Shape;1377;p75"/>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78" name="Google Shape;1378;p75"/>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1379" name="Google Shape;1379;p75"/>
                <p:cNvGrpSpPr/>
                <p:nvPr/>
              </p:nvGrpSpPr>
              <p:grpSpPr>
                <a:xfrm>
                  <a:off x="5546651" y="2194995"/>
                  <a:ext cx="478421" cy="478421"/>
                  <a:chOff x="5381721" y="2534589"/>
                  <a:chExt cx="478421" cy="478421"/>
                </a:xfrm>
              </p:grpSpPr>
              <p:sp>
                <p:nvSpPr>
                  <p:cNvPr id="1380" name="Google Shape;1380;p75"/>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81" name="Google Shape;1381;p75"/>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1382" name="Google Shape;1382;p75"/>
              <p:cNvGrpSpPr/>
              <p:nvPr/>
            </p:nvGrpSpPr>
            <p:grpSpPr>
              <a:xfrm>
                <a:off x="6617712" y="2373853"/>
                <a:ext cx="478421" cy="478421"/>
                <a:chOff x="6346155" y="2692338"/>
                <a:chExt cx="478421" cy="478421"/>
              </a:xfrm>
            </p:grpSpPr>
            <p:sp>
              <p:nvSpPr>
                <p:cNvPr id="1383" name="Google Shape;1383;p75"/>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84" name="Google Shape;1384;p75"/>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1385" name="Google Shape;1385;p75"/>
              <p:cNvGrpSpPr/>
              <p:nvPr/>
            </p:nvGrpSpPr>
            <p:grpSpPr>
              <a:xfrm>
                <a:off x="7361488" y="3771502"/>
                <a:ext cx="478421" cy="478421"/>
                <a:chOff x="6930239" y="4605839"/>
                <a:chExt cx="478421" cy="478421"/>
              </a:xfrm>
            </p:grpSpPr>
            <p:sp>
              <p:nvSpPr>
                <p:cNvPr id="1386" name="Google Shape;1386;p75"/>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87" name="Google Shape;1387;p75"/>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1388" name="Google Shape;1388;p75"/>
              <p:cNvGrpSpPr/>
              <p:nvPr/>
            </p:nvGrpSpPr>
            <p:grpSpPr>
              <a:xfrm>
                <a:off x="6799004" y="4732022"/>
                <a:ext cx="478421" cy="478421"/>
                <a:chOff x="6716684" y="5103232"/>
                <a:chExt cx="478421" cy="478421"/>
              </a:xfrm>
            </p:grpSpPr>
            <p:sp>
              <p:nvSpPr>
                <p:cNvPr id="1389" name="Google Shape;1389;p75"/>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90" name="Google Shape;1390;p75"/>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1391" name="Google Shape;1391;p75"/>
              <p:cNvGrpSpPr/>
              <p:nvPr/>
            </p:nvGrpSpPr>
            <p:grpSpPr>
              <a:xfrm>
                <a:off x="7312778" y="3209223"/>
                <a:ext cx="478421" cy="478421"/>
                <a:chOff x="7063894" y="3536553"/>
                <a:chExt cx="478421" cy="478421"/>
              </a:xfrm>
            </p:grpSpPr>
            <p:sp>
              <p:nvSpPr>
                <p:cNvPr id="1392" name="Google Shape;1392;p75"/>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93" name="Google Shape;1393;p75"/>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1394" name="Google Shape;1394;p75"/>
              <p:cNvGrpSpPr/>
              <p:nvPr/>
            </p:nvGrpSpPr>
            <p:grpSpPr>
              <a:xfrm>
                <a:off x="4558099" y="4323978"/>
                <a:ext cx="478421" cy="478421"/>
                <a:chOff x="4839474" y="4392074"/>
                <a:chExt cx="478421" cy="478421"/>
              </a:xfrm>
            </p:grpSpPr>
            <p:sp>
              <p:nvSpPr>
                <p:cNvPr id="1395" name="Google Shape;1395;p75"/>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96" name="Google Shape;1396;p75"/>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1397" name="Google Shape;1397;p75"/>
              <p:cNvGrpSpPr/>
              <p:nvPr/>
            </p:nvGrpSpPr>
            <p:grpSpPr>
              <a:xfrm>
                <a:off x="4988332" y="4732022"/>
                <a:ext cx="478421" cy="478421"/>
                <a:chOff x="4980019" y="4733181"/>
                <a:chExt cx="478421" cy="478421"/>
              </a:xfrm>
            </p:grpSpPr>
            <p:sp>
              <p:nvSpPr>
                <p:cNvPr id="1398" name="Google Shape;1398;p75"/>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399" name="Google Shape;1399;p75"/>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1400" name="Google Shape;1400;p75"/>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7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Bài tập</a:t>
            </a:r>
            <a:endParaRPr/>
          </a:p>
        </p:txBody>
      </p:sp>
      <p:sp>
        <p:nvSpPr>
          <p:cNvPr id="1407" name="Google Shape;1407;p76"/>
          <p:cNvSpPr txBox="1"/>
          <p:nvPr>
            <p:ph idx="2" type="body"/>
          </p:nvPr>
        </p:nvSpPr>
        <p:spPr>
          <a:xfrm>
            <a:off x="535872" y="1523052"/>
            <a:ext cx="8796528" cy="49377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131313"/>
              </a:buClr>
              <a:buSzPts val="2800"/>
              <a:buNone/>
            </a:pPr>
            <a:r>
              <a:rPr lang="en-US" sz="2800"/>
              <a:t>[Lab4]</a:t>
            </a:r>
            <a:endParaRPr/>
          </a:p>
          <a:p>
            <a:pPr indent="0" lvl="0" marL="0" rtl="0" algn="l">
              <a:lnSpc>
                <a:spcPct val="100000"/>
              </a:lnSpc>
              <a:spcBef>
                <a:spcPts val="0"/>
              </a:spcBef>
              <a:spcAft>
                <a:spcPts val="0"/>
              </a:spcAft>
              <a:buClr>
                <a:srgbClr val="131313"/>
              </a:buClr>
              <a:buSzPts val="2800"/>
              <a:buNone/>
            </a:pPr>
            <a:r>
              <a:rPr lang="en-US" sz="2800"/>
              <a:t>Làm việc với truy vấn</a:t>
            </a:r>
            <a:endParaRPr sz="2800"/>
          </a:p>
        </p:txBody>
      </p:sp>
      <p:sp>
        <p:nvSpPr>
          <p:cNvPr id="1408" name="Google Shape;1408;p7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sz="1600">
                <a:solidFill>
                  <a:srgbClr val="D8D8D8"/>
                </a:solidFill>
              </a:rPr>
              <a:t>Bài  01</a:t>
            </a:r>
            <a:endParaRPr/>
          </a:p>
        </p:txBody>
      </p:sp>
      <p:grpSp>
        <p:nvGrpSpPr>
          <p:cNvPr id="1409" name="Google Shape;1409;p76"/>
          <p:cNvGrpSpPr/>
          <p:nvPr/>
        </p:nvGrpSpPr>
        <p:grpSpPr>
          <a:xfrm>
            <a:off x="6107364" y="2643200"/>
            <a:ext cx="3152299" cy="3546161"/>
            <a:chOff x="4401919" y="2167994"/>
            <a:chExt cx="3437990" cy="3962229"/>
          </a:xfrm>
        </p:grpSpPr>
        <p:grpSp>
          <p:nvGrpSpPr>
            <p:cNvPr id="1410" name="Google Shape;1410;p76"/>
            <p:cNvGrpSpPr/>
            <p:nvPr/>
          </p:nvGrpSpPr>
          <p:grpSpPr>
            <a:xfrm>
              <a:off x="4401919" y="2167994"/>
              <a:ext cx="3437990" cy="3962229"/>
              <a:chOff x="4401919" y="2167994"/>
              <a:chExt cx="3437990" cy="3962229"/>
            </a:xfrm>
          </p:grpSpPr>
          <p:grpSp>
            <p:nvGrpSpPr>
              <p:cNvPr id="1411" name="Google Shape;1411;p76"/>
              <p:cNvGrpSpPr/>
              <p:nvPr/>
            </p:nvGrpSpPr>
            <p:grpSpPr>
              <a:xfrm>
                <a:off x="4641130" y="2383352"/>
                <a:ext cx="2969068" cy="3746871"/>
                <a:chOff x="4641130" y="2383352"/>
                <a:chExt cx="2969068" cy="3746871"/>
              </a:xfrm>
            </p:grpSpPr>
            <p:sp>
              <p:nvSpPr>
                <p:cNvPr id="1412" name="Google Shape;1412;p76"/>
                <p:cNvSpPr/>
                <p:nvPr/>
              </p:nvSpPr>
              <p:spPr>
                <a:xfrm>
                  <a:off x="4641130" y="2383352"/>
                  <a:ext cx="2969068" cy="2969068"/>
                </a:xfrm>
                <a:prstGeom prst="ellipse">
                  <a:avLst/>
                </a:prstGeom>
                <a:solidFill>
                  <a:srgbClr val="CAD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13" name="Google Shape;1413;p76"/>
                <p:cNvPicPr preferRelativeResize="0"/>
                <p:nvPr/>
              </p:nvPicPr>
              <p:blipFill rotWithShape="1">
                <a:blip r:embed="rId3">
                  <a:alphaModFix/>
                </a:blip>
                <a:srcRect b="0" l="0" r="0" t="0"/>
                <a:stretch/>
              </p:blipFill>
              <p:spPr>
                <a:xfrm>
                  <a:off x="5515925" y="4518337"/>
                  <a:ext cx="1219478" cy="1611886"/>
                </a:xfrm>
                <a:prstGeom prst="rect">
                  <a:avLst/>
                </a:prstGeom>
                <a:noFill/>
                <a:ln>
                  <a:noFill/>
                </a:ln>
              </p:spPr>
            </p:pic>
          </p:grpSp>
          <p:grpSp>
            <p:nvGrpSpPr>
              <p:cNvPr id="1414" name="Google Shape;1414;p76"/>
              <p:cNvGrpSpPr/>
              <p:nvPr/>
            </p:nvGrpSpPr>
            <p:grpSpPr>
              <a:xfrm>
                <a:off x="4420634" y="3215388"/>
                <a:ext cx="478421" cy="478421"/>
                <a:chOff x="4119360" y="4255504"/>
                <a:chExt cx="478421" cy="478421"/>
              </a:xfrm>
            </p:grpSpPr>
            <p:sp>
              <p:nvSpPr>
                <p:cNvPr id="1415" name="Google Shape;1415;p76"/>
                <p:cNvSpPr/>
                <p:nvPr/>
              </p:nvSpPr>
              <p:spPr>
                <a:xfrm>
                  <a:off x="4119360" y="425550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16" name="Google Shape;1416;p76"/>
                <p:cNvPicPr preferRelativeResize="0"/>
                <p:nvPr/>
              </p:nvPicPr>
              <p:blipFill rotWithShape="1">
                <a:blip r:embed="rId4">
                  <a:alphaModFix/>
                </a:blip>
                <a:srcRect b="0" l="0" r="0" t="0"/>
                <a:stretch/>
              </p:blipFill>
              <p:spPr>
                <a:xfrm>
                  <a:off x="4201438" y="4393182"/>
                  <a:ext cx="314264" cy="203063"/>
                </a:xfrm>
                <a:prstGeom prst="rect">
                  <a:avLst/>
                </a:prstGeom>
                <a:noFill/>
                <a:ln>
                  <a:noFill/>
                </a:ln>
              </p:spPr>
            </p:pic>
          </p:grpSp>
          <p:grpSp>
            <p:nvGrpSpPr>
              <p:cNvPr id="1417" name="Google Shape;1417;p76"/>
              <p:cNvGrpSpPr/>
              <p:nvPr/>
            </p:nvGrpSpPr>
            <p:grpSpPr>
              <a:xfrm>
                <a:off x="4401919" y="3767007"/>
                <a:ext cx="478421" cy="478421"/>
                <a:chOff x="4466311" y="3598005"/>
                <a:chExt cx="478421" cy="478421"/>
              </a:xfrm>
            </p:grpSpPr>
            <p:sp>
              <p:nvSpPr>
                <p:cNvPr id="1418" name="Google Shape;1418;p76"/>
                <p:cNvSpPr/>
                <p:nvPr/>
              </p:nvSpPr>
              <p:spPr>
                <a:xfrm>
                  <a:off x="4466311" y="3598005"/>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419" name="Google Shape;1419;p76"/>
                <p:cNvGrpSpPr/>
                <p:nvPr/>
              </p:nvGrpSpPr>
              <p:grpSpPr>
                <a:xfrm>
                  <a:off x="4556408" y="3722669"/>
                  <a:ext cx="311620" cy="219568"/>
                  <a:chOff x="4550446" y="3712368"/>
                  <a:chExt cx="311620" cy="219568"/>
                </a:xfrm>
              </p:grpSpPr>
              <p:pic>
                <p:nvPicPr>
                  <p:cNvPr id="1420" name="Google Shape;1420;p76"/>
                  <p:cNvPicPr preferRelativeResize="0"/>
                  <p:nvPr/>
                </p:nvPicPr>
                <p:blipFill rotWithShape="1">
                  <a:blip r:embed="rId5">
                    <a:alphaModFix/>
                  </a:blip>
                  <a:srcRect b="0" l="0" r="0" t="0"/>
                  <a:stretch/>
                </p:blipFill>
                <p:spPr>
                  <a:xfrm>
                    <a:off x="4550446" y="3712369"/>
                    <a:ext cx="190176" cy="219567"/>
                  </a:xfrm>
                  <a:prstGeom prst="rect">
                    <a:avLst/>
                  </a:prstGeom>
                  <a:noFill/>
                  <a:ln>
                    <a:noFill/>
                  </a:ln>
                </p:spPr>
              </p:pic>
              <p:pic>
                <p:nvPicPr>
                  <p:cNvPr id="1421" name="Google Shape;1421;p76"/>
                  <p:cNvPicPr preferRelativeResize="0"/>
                  <p:nvPr/>
                </p:nvPicPr>
                <p:blipFill rotWithShape="1">
                  <a:blip r:embed="rId5">
                    <a:alphaModFix/>
                  </a:blip>
                  <a:srcRect b="0" l="0" r="0" t="0"/>
                  <a:stretch/>
                </p:blipFill>
                <p:spPr>
                  <a:xfrm>
                    <a:off x="4671890" y="3712368"/>
                    <a:ext cx="190176" cy="219567"/>
                  </a:xfrm>
                  <a:prstGeom prst="rect">
                    <a:avLst/>
                  </a:prstGeom>
                  <a:noFill/>
                  <a:ln>
                    <a:noFill/>
                  </a:ln>
                </p:spPr>
              </p:pic>
            </p:grpSp>
          </p:grpSp>
          <p:grpSp>
            <p:nvGrpSpPr>
              <p:cNvPr id="1422" name="Google Shape;1422;p76"/>
              <p:cNvGrpSpPr/>
              <p:nvPr/>
            </p:nvGrpSpPr>
            <p:grpSpPr>
              <a:xfrm>
                <a:off x="4656757" y="2730802"/>
                <a:ext cx="478421" cy="478421"/>
                <a:chOff x="5779974" y="3346111"/>
                <a:chExt cx="478421" cy="478421"/>
              </a:xfrm>
            </p:grpSpPr>
            <p:sp>
              <p:nvSpPr>
                <p:cNvPr id="1423" name="Google Shape;1423;p76"/>
                <p:cNvSpPr/>
                <p:nvPr/>
              </p:nvSpPr>
              <p:spPr>
                <a:xfrm>
                  <a:off x="5779974" y="334611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24" name="Google Shape;1424;p76"/>
                <p:cNvPicPr preferRelativeResize="0"/>
                <p:nvPr/>
              </p:nvPicPr>
              <p:blipFill rotWithShape="1">
                <a:blip r:embed="rId6">
                  <a:alphaModFix/>
                </a:blip>
                <a:srcRect b="0" l="0" r="0" t="0"/>
                <a:stretch/>
              </p:blipFill>
              <p:spPr>
                <a:xfrm>
                  <a:off x="5871995" y="3479362"/>
                  <a:ext cx="294284" cy="211885"/>
                </a:xfrm>
                <a:prstGeom prst="rect">
                  <a:avLst/>
                </a:prstGeom>
                <a:noFill/>
                <a:ln>
                  <a:noFill/>
                </a:ln>
              </p:spPr>
            </p:pic>
          </p:grpSp>
          <p:grpSp>
            <p:nvGrpSpPr>
              <p:cNvPr id="1425" name="Google Shape;1425;p76"/>
              <p:cNvGrpSpPr/>
              <p:nvPr/>
            </p:nvGrpSpPr>
            <p:grpSpPr>
              <a:xfrm>
                <a:off x="7040382" y="2725220"/>
                <a:ext cx="478421" cy="478421"/>
                <a:chOff x="6653952" y="3105086"/>
                <a:chExt cx="478421" cy="478421"/>
              </a:xfrm>
            </p:grpSpPr>
            <p:sp>
              <p:nvSpPr>
                <p:cNvPr id="1426" name="Google Shape;1426;p76"/>
                <p:cNvSpPr/>
                <p:nvPr/>
              </p:nvSpPr>
              <p:spPr>
                <a:xfrm>
                  <a:off x="6653952" y="3105086"/>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27" name="Google Shape;1427;p76"/>
                <p:cNvPicPr preferRelativeResize="0"/>
                <p:nvPr/>
              </p:nvPicPr>
              <p:blipFill rotWithShape="1">
                <a:blip r:embed="rId7">
                  <a:alphaModFix/>
                </a:blip>
                <a:srcRect b="0" l="0" r="0" t="0"/>
                <a:stretch/>
              </p:blipFill>
              <p:spPr>
                <a:xfrm>
                  <a:off x="6739427" y="3199418"/>
                  <a:ext cx="316993" cy="283465"/>
                </a:xfrm>
                <a:prstGeom prst="rect">
                  <a:avLst/>
                </a:prstGeom>
                <a:noFill/>
                <a:ln>
                  <a:noFill/>
                </a:ln>
              </p:spPr>
            </p:pic>
          </p:grpSp>
          <p:grpSp>
            <p:nvGrpSpPr>
              <p:cNvPr id="1428" name="Google Shape;1428;p76"/>
              <p:cNvGrpSpPr/>
              <p:nvPr/>
            </p:nvGrpSpPr>
            <p:grpSpPr>
              <a:xfrm>
                <a:off x="7214808" y="4305262"/>
                <a:ext cx="478421" cy="478421"/>
                <a:chOff x="6939282" y="3583507"/>
                <a:chExt cx="478421" cy="478421"/>
              </a:xfrm>
            </p:grpSpPr>
            <p:sp>
              <p:nvSpPr>
                <p:cNvPr id="1429" name="Google Shape;1429;p76"/>
                <p:cNvSpPr/>
                <p:nvPr/>
              </p:nvSpPr>
              <p:spPr>
                <a:xfrm>
                  <a:off x="6939282" y="3583507"/>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30" name="Google Shape;1430;p76"/>
                <p:cNvPicPr preferRelativeResize="0"/>
                <p:nvPr/>
              </p:nvPicPr>
              <p:blipFill rotWithShape="1">
                <a:blip r:embed="rId8">
                  <a:alphaModFix/>
                </a:blip>
                <a:srcRect b="0" l="0" r="0" t="0"/>
                <a:stretch/>
              </p:blipFill>
              <p:spPr>
                <a:xfrm>
                  <a:off x="7072937" y="3686551"/>
                  <a:ext cx="211109" cy="289297"/>
                </a:xfrm>
                <a:prstGeom prst="rect">
                  <a:avLst/>
                </a:prstGeom>
                <a:noFill/>
                <a:ln>
                  <a:noFill/>
                </a:ln>
              </p:spPr>
            </p:pic>
          </p:grpSp>
          <p:grpSp>
            <p:nvGrpSpPr>
              <p:cNvPr id="1431" name="Google Shape;1431;p76"/>
              <p:cNvGrpSpPr/>
              <p:nvPr/>
            </p:nvGrpSpPr>
            <p:grpSpPr>
              <a:xfrm>
                <a:off x="5052593" y="2375387"/>
                <a:ext cx="478421" cy="478421"/>
                <a:chOff x="4903300" y="2692339"/>
                <a:chExt cx="478421" cy="478421"/>
              </a:xfrm>
            </p:grpSpPr>
            <p:sp>
              <p:nvSpPr>
                <p:cNvPr id="1432" name="Google Shape;1432;p76"/>
                <p:cNvSpPr/>
                <p:nvPr/>
              </p:nvSpPr>
              <p:spPr>
                <a:xfrm>
                  <a:off x="4903300" y="26923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33" name="Google Shape;1433;p76"/>
                <p:cNvPicPr preferRelativeResize="0"/>
                <p:nvPr/>
              </p:nvPicPr>
              <p:blipFill rotWithShape="1">
                <a:blip r:embed="rId9">
                  <a:alphaModFix/>
                </a:blip>
                <a:srcRect b="0" l="0" r="0" t="0"/>
                <a:stretch/>
              </p:blipFill>
              <p:spPr>
                <a:xfrm>
                  <a:off x="5012210" y="2801249"/>
                  <a:ext cx="260600" cy="260600"/>
                </a:xfrm>
                <a:prstGeom prst="rect">
                  <a:avLst/>
                </a:prstGeom>
                <a:noFill/>
                <a:ln>
                  <a:noFill/>
                </a:ln>
              </p:spPr>
            </p:pic>
          </p:grpSp>
          <p:grpSp>
            <p:nvGrpSpPr>
              <p:cNvPr id="1434" name="Google Shape;1434;p76"/>
              <p:cNvGrpSpPr/>
              <p:nvPr/>
            </p:nvGrpSpPr>
            <p:grpSpPr>
              <a:xfrm>
                <a:off x="5557339" y="2167994"/>
                <a:ext cx="1018218" cy="478422"/>
                <a:chOff x="5546651" y="2194994"/>
                <a:chExt cx="1018218" cy="478422"/>
              </a:xfrm>
            </p:grpSpPr>
            <p:grpSp>
              <p:nvGrpSpPr>
                <p:cNvPr id="1435" name="Google Shape;1435;p76"/>
                <p:cNvGrpSpPr/>
                <p:nvPr/>
              </p:nvGrpSpPr>
              <p:grpSpPr>
                <a:xfrm>
                  <a:off x="6086448" y="2194994"/>
                  <a:ext cx="478421" cy="478421"/>
                  <a:chOff x="5724126" y="3483458"/>
                  <a:chExt cx="478421" cy="478421"/>
                </a:xfrm>
              </p:grpSpPr>
              <p:sp>
                <p:nvSpPr>
                  <p:cNvPr id="1436" name="Google Shape;1436;p76"/>
                  <p:cNvSpPr/>
                  <p:nvPr/>
                </p:nvSpPr>
                <p:spPr>
                  <a:xfrm>
                    <a:off x="5724126" y="348345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37" name="Google Shape;1437;p76"/>
                  <p:cNvPicPr preferRelativeResize="0"/>
                  <p:nvPr/>
                </p:nvPicPr>
                <p:blipFill rotWithShape="1">
                  <a:blip r:embed="rId10">
                    <a:alphaModFix/>
                  </a:blip>
                  <a:srcRect b="0" l="0" r="0" t="0"/>
                  <a:stretch/>
                </p:blipFill>
                <p:spPr>
                  <a:xfrm>
                    <a:off x="5795026" y="3587702"/>
                    <a:ext cx="306929" cy="254809"/>
                  </a:xfrm>
                  <a:prstGeom prst="rect">
                    <a:avLst/>
                  </a:prstGeom>
                  <a:noFill/>
                  <a:ln>
                    <a:noFill/>
                  </a:ln>
                </p:spPr>
              </p:pic>
            </p:grpSp>
            <p:grpSp>
              <p:nvGrpSpPr>
                <p:cNvPr id="1438" name="Google Shape;1438;p76"/>
                <p:cNvGrpSpPr/>
                <p:nvPr/>
              </p:nvGrpSpPr>
              <p:grpSpPr>
                <a:xfrm>
                  <a:off x="5546651" y="2194995"/>
                  <a:ext cx="478421" cy="478421"/>
                  <a:chOff x="5381721" y="2534589"/>
                  <a:chExt cx="478421" cy="478421"/>
                </a:xfrm>
              </p:grpSpPr>
              <p:sp>
                <p:nvSpPr>
                  <p:cNvPr id="1439" name="Google Shape;1439;p76"/>
                  <p:cNvSpPr/>
                  <p:nvPr/>
                </p:nvSpPr>
                <p:spPr>
                  <a:xfrm>
                    <a:off x="5381721" y="253458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40" name="Google Shape;1440;p76"/>
                  <p:cNvPicPr preferRelativeResize="0"/>
                  <p:nvPr/>
                </p:nvPicPr>
                <p:blipFill rotWithShape="1">
                  <a:blip r:embed="rId11">
                    <a:alphaModFix/>
                  </a:blip>
                  <a:srcRect b="0" l="0" r="0" t="0"/>
                  <a:stretch/>
                </p:blipFill>
                <p:spPr>
                  <a:xfrm>
                    <a:off x="5465679" y="2641099"/>
                    <a:ext cx="311268" cy="245351"/>
                  </a:xfrm>
                  <a:prstGeom prst="rect">
                    <a:avLst/>
                  </a:prstGeom>
                  <a:noFill/>
                  <a:ln>
                    <a:noFill/>
                  </a:ln>
                </p:spPr>
              </p:pic>
            </p:grpSp>
          </p:grpSp>
          <p:grpSp>
            <p:nvGrpSpPr>
              <p:cNvPr id="1441" name="Google Shape;1441;p76"/>
              <p:cNvGrpSpPr/>
              <p:nvPr/>
            </p:nvGrpSpPr>
            <p:grpSpPr>
              <a:xfrm>
                <a:off x="6617712" y="2373853"/>
                <a:ext cx="478421" cy="478421"/>
                <a:chOff x="6346155" y="2692338"/>
                <a:chExt cx="478421" cy="478421"/>
              </a:xfrm>
            </p:grpSpPr>
            <p:sp>
              <p:nvSpPr>
                <p:cNvPr id="1442" name="Google Shape;1442;p76"/>
                <p:cNvSpPr/>
                <p:nvPr/>
              </p:nvSpPr>
              <p:spPr>
                <a:xfrm>
                  <a:off x="6346155" y="2692338"/>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43" name="Google Shape;1443;p76"/>
                <p:cNvPicPr preferRelativeResize="0"/>
                <p:nvPr/>
              </p:nvPicPr>
              <p:blipFill rotWithShape="1">
                <a:blip r:embed="rId12">
                  <a:alphaModFix/>
                </a:blip>
                <a:srcRect b="0" l="0" r="0" t="0"/>
                <a:stretch/>
              </p:blipFill>
              <p:spPr>
                <a:xfrm>
                  <a:off x="6484162" y="2777719"/>
                  <a:ext cx="202406" cy="307657"/>
                </a:xfrm>
                <a:prstGeom prst="rect">
                  <a:avLst/>
                </a:prstGeom>
                <a:noFill/>
                <a:ln>
                  <a:noFill/>
                </a:ln>
              </p:spPr>
            </p:pic>
          </p:grpSp>
          <p:grpSp>
            <p:nvGrpSpPr>
              <p:cNvPr id="1444" name="Google Shape;1444;p76"/>
              <p:cNvGrpSpPr/>
              <p:nvPr/>
            </p:nvGrpSpPr>
            <p:grpSpPr>
              <a:xfrm>
                <a:off x="7361488" y="3771502"/>
                <a:ext cx="478421" cy="478421"/>
                <a:chOff x="6930239" y="4605839"/>
                <a:chExt cx="478421" cy="478421"/>
              </a:xfrm>
            </p:grpSpPr>
            <p:sp>
              <p:nvSpPr>
                <p:cNvPr id="1445" name="Google Shape;1445;p76"/>
                <p:cNvSpPr/>
                <p:nvPr/>
              </p:nvSpPr>
              <p:spPr>
                <a:xfrm>
                  <a:off x="6930239" y="4605839"/>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46" name="Google Shape;1446;p76"/>
                <p:cNvPicPr preferRelativeResize="0"/>
                <p:nvPr/>
              </p:nvPicPr>
              <p:blipFill rotWithShape="1">
                <a:blip r:embed="rId13">
                  <a:alphaModFix/>
                </a:blip>
                <a:srcRect b="0" l="0" r="0" t="0"/>
                <a:stretch/>
              </p:blipFill>
              <p:spPr>
                <a:xfrm>
                  <a:off x="7023503" y="4691203"/>
                  <a:ext cx="295657" cy="298705"/>
                </a:xfrm>
                <a:prstGeom prst="rect">
                  <a:avLst/>
                </a:prstGeom>
                <a:noFill/>
                <a:ln>
                  <a:noFill/>
                </a:ln>
              </p:spPr>
            </p:pic>
          </p:grpSp>
          <p:grpSp>
            <p:nvGrpSpPr>
              <p:cNvPr id="1447" name="Google Shape;1447;p76"/>
              <p:cNvGrpSpPr/>
              <p:nvPr/>
            </p:nvGrpSpPr>
            <p:grpSpPr>
              <a:xfrm>
                <a:off x="6799004" y="4732022"/>
                <a:ext cx="478421" cy="478421"/>
                <a:chOff x="6716684" y="5103232"/>
                <a:chExt cx="478421" cy="478421"/>
              </a:xfrm>
            </p:grpSpPr>
            <p:sp>
              <p:nvSpPr>
                <p:cNvPr id="1448" name="Google Shape;1448;p76"/>
                <p:cNvSpPr/>
                <p:nvPr/>
              </p:nvSpPr>
              <p:spPr>
                <a:xfrm>
                  <a:off x="6716684" y="5103232"/>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49" name="Google Shape;1449;p76"/>
                <p:cNvPicPr preferRelativeResize="0"/>
                <p:nvPr/>
              </p:nvPicPr>
              <p:blipFill rotWithShape="1">
                <a:blip r:embed="rId14">
                  <a:alphaModFix/>
                </a:blip>
                <a:srcRect b="0" l="0" r="0" t="0"/>
                <a:stretch/>
              </p:blipFill>
              <p:spPr>
                <a:xfrm>
                  <a:off x="6820258" y="5205282"/>
                  <a:ext cx="271273" cy="274321"/>
                </a:xfrm>
                <a:prstGeom prst="rect">
                  <a:avLst/>
                </a:prstGeom>
                <a:noFill/>
                <a:ln>
                  <a:noFill/>
                </a:ln>
              </p:spPr>
            </p:pic>
          </p:grpSp>
          <p:grpSp>
            <p:nvGrpSpPr>
              <p:cNvPr id="1450" name="Google Shape;1450;p76"/>
              <p:cNvGrpSpPr/>
              <p:nvPr/>
            </p:nvGrpSpPr>
            <p:grpSpPr>
              <a:xfrm>
                <a:off x="7312778" y="3209223"/>
                <a:ext cx="478421" cy="478421"/>
                <a:chOff x="7063894" y="3536553"/>
                <a:chExt cx="478421" cy="478421"/>
              </a:xfrm>
            </p:grpSpPr>
            <p:sp>
              <p:nvSpPr>
                <p:cNvPr id="1451" name="Google Shape;1451;p76"/>
                <p:cNvSpPr/>
                <p:nvPr/>
              </p:nvSpPr>
              <p:spPr>
                <a:xfrm>
                  <a:off x="7063894" y="3536553"/>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52" name="Google Shape;1452;p76"/>
                <p:cNvPicPr preferRelativeResize="0"/>
                <p:nvPr/>
              </p:nvPicPr>
              <p:blipFill rotWithShape="1">
                <a:blip r:embed="rId15">
                  <a:alphaModFix/>
                </a:blip>
                <a:srcRect b="0" l="0" r="0" t="0"/>
                <a:stretch/>
              </p:blipFill>
              <p:spPr>
                <a:xfrm>
                  <a:off x="7165334" y="3628379"/>
                  <a:ext cx="275540" cy="268818"/>
                </a:xfrm>
                <a:prstGeom prst="rect">
                  <a:avLst/>
                </a:prstGeom>
                <a:noFill/>
                <a:ln>
                  <a:noFill/>
                </a:ln>
              </p:spPr>
            </p:pic>
          </p:grpSp>
          <p:grpSp>
            <p:nvGrpSpPr>
              <p:cNvPr id="1453" name="Google Shape;1453;p76"/>
              <p:cNvGrpSpPr/>
              <p:nvPr/>
            </p:nvGrpSpPr>
            <p:grpSpPr>
              <a:xfrm>
                <a:off x="4558099" y="4323978"/>
                <a:ext cx="478421" cy="478421"/>
                <a:chOff x="4839474" y="4392074"/>
                <a:chExt cx="478421" cy="478421"/>
              </a:xfrm>
            </p:grpSpPr>
            <p:sp>
              <p:nvSpPr>
                <p:cNvPr id="1454" name="Google Shape;1454;p76"/>
                <p:cNvSpPr/>
                <p:nvPr/>
              </p:nvSpPr>
              <p:spPr>
                <a:xfrm>
                  <a:off x="4839474" y="4392074"/>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55" name="Google Shape;1455;p76"/>
                <p:cNvPicPr preferRelativeResize="0"/>
                <p:nvPr/>
              </p:nvPicPr>
              <p:blipFill rotWithShape="1">
                <a:blip r:embed="rId16">
                  <a:alphaModFix/>
                </a:blip>
                <a:srcRect b="0" l="0" r="0" t="0"/>
                <a:stretch/>
              </p:blipFill>
              <p:spPr>
                <a:xfrm>
                  <a:off x="4938640" y="4483042"/>
                  <a:ext cx="271344" cy="282198"/>
                </a:xfrm>
                <a:prstGeom prst="rect">
                  <a:avLst/>
                </a:prstGeom>
                <a:noFill/>
                <a:ln>
                  <a:noFill/>
                </a:ln>
              </p:spPr>
            </p:pic>
          </p:grpSp>
          <p:grpSp>
            <p:nvGrpSpPr>
              <p:cNvPr id="1456" name="Google Shape;1456;p76"/>
              <p:cNvGrpSpPr/>
              <p:nvPr/>
            </p:nvGrpSpPr>
            <p:grpSpPr>
              <a:xfrm>
                <a:off x="4988332" y="4732022"/>
                <a:ext cx="478421" cy="478421"/>
                <a:chOff x="4980019" y="4733181"/>
                <a:chExt cx="478421" cy="478421"/>
              </a:xfrm>
            </p:grpSpPr>
            <p:sp>
              <p:nvSpPr>
                <p:cNvPr id="1457" name="Google Shape;1457;p76"/>
                <p:cNvSpPr/>
                <p:nvPr/>
              </p:nvSpPr>
              <p:spPr>
                <a:xfrm>
                  <a:off x="4980019" y="4733181"/>
                  <a:ext cx="478421" cy="478421"/>
                </a:xfrm>
                <a:prstGeom prst="ellipse">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pic>
              <p:nvPicPr>
                <p:cNvPr id="1458" name="Google Shape;1458;p76"/>
                <p:cNvPicPr preferRelativeResize="0"/>
                <p:nvPr/>
              </p:nvPicPr>
              <p:blipFill rotWithShape="1">
                <a:blip r:embed="rId17">
                  <a:alphaModFix/>
                </a:blip>
                <a:srcRect b="0" l="0" r="0" t="0"/>
                <a:stretch/>
              </p:blipFill>
              <p:spPr>
                <a:xfrm>
                  <a:off x="5040681" y="4865351"/>
                  <a:ext cx="359374" cy="276186"/>
                </a:xfrm>
                <a:prstGeom prst="rect">
                  <a:avLst/>
                </a:prstGeom>
                <a:noFill/>
                <a:ln>
                  <a:noFill/>
                </a:ln>
              </p:spPr>
            </p:pic>
          </p:grpSp>
        </p:grpSp>
        <p:sp>
          <p:nvSpPr>
            <p:cNvPr id="1459" name="Google Shape;1459;p76"/>
            <p:cNvSpPr/>
            <p:nvPr/>
          </p:nvSpPr>
          <p:spPr>
            <a:xfrm>
              <a:off x="5318437" y="3215738"/>
              <a:ext cx="1574615" cy="959652"/>
            </a:xfrm>
            <a:prstGeom prst="roundRect">
              <a:avLst>
                <a:gd fmla="val 50000" name="adj"/>
              </a:avLst>
            </a:prstGeom>
            <a:noFill/>
            <a:ln>
              <a:noFill/>
            </a:ln>
          </p:spPr>
          <p:txBody>
            <a:bodyPr anchorCtr="0" anchor="ctr" bIns="37125" lIns="74275" spcFirstLastPara="1" rIns="74275" wrap="square" tIns="37125">
              <a:noAutofit/>
            </a:bodyPr>
            <a:lstStyle/>
            <a:p>
              <a:pPr indent="0" lvl="0" marL="0" marR="0" rtl="0" algn="ctr">
                <a:spcBef>
                  <a:spcPts val="0"/>
                </a:spcBef>
                <a:spcAft>
                  <a:spcPts val="0"/>
                </a:spcAft>
                <a:buNone/>
              </a:pPr>
              <a:r>
                <a:rPr lang="en-US" sz="3200">
                  <a:solidFill>
                    <a:srgbClr val="0043B2"/>
                  </a:solidFill>
                  <a:latin typeface="Arial"/>
                  <a:ea typeface="Arial"/>
                  <a:cs typeface="Arial"/>
                  <a:sym typeface="Arial"/>
                </a:rPr>
                <a:t>BIG</a:t>
              </a:r>
              <a:endParaRPr/>
            </a:p>
            <a:p>
              <a:pPr indent="0" lvl="0" marL="0" marR="0" rtl="0" algn="ctr">
                <a:spcBef>
                  <a:spcPts val="0"/>
                </a:spcBef>
                <a:spcAft>
                  <a:spcPts val="0"/>
                </a:spcAft>
                <a:buNone/>
              </a:pPr>
              <a:r>
                <a:rPr lang="en-US" sz="3200">
                  <a:solidFill>
                    <a:srgbClr val="0043B2"/>
                  </a:solidFill>
                  <a:latin typeface="Arial"/>
                  <a:ea typeface="Arial"/>
                  <a:cs typeface="Arial"/>
                  <a:sym typeface="Arial"/>
                </a:rPr>
                <a:t>DATA</a:t>
              </a:r>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77"/>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t>Phân tích </a:t>
            </a:r>
            <a:endParaRPr/>
          </a:p>
          <a:p>
            <a:pPr indent="0" lvl="0" marL="0" rtl="0" algn="l">
              <a:lnSpc>
                <a:spcPct val="100000"/>
              </a:lnSpc>
              <a:spcBef>
                <a:spcPts val="0"/>
              </a:spcBef>
              <a:spcAft>
                <a:spcPts val="0"/>
              </a:spcAft>
              <a:buClr>
                <a:schemeClr val="dk1"/>
              </a:buClr>
              <a:buSzPts val="4400"/>
              <a:buNone/>
            </a:pPr>
            <a:r>
              <a:rPr lang="en-US"/>
              <a:t>cơ bản</a:t>
            </a:r>
            <a:endParaRPr/>
          </a:p>
        </p:txBody>
      </p:sp>
      <p:sp>
        <p:nvSpPr>
          <p:cNvPr id="1466" name="Google Shape;1466;p77"/>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78"/>
          <p:cNvSpPr txBox="1"/>
          <p:nvPr>
            <p:ph idx="1" type="body"/>
          </p:nvPr>
        </p:nvSpPr>
        <p:spPr>
          <a:xfrm>
            <a:off x="850835" y="3044359"/>
            <a:ext cx="8348472" cy="67665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None/>
            </a:pPr>
            <a:r>
              <a:rPr lang="en-US"/>
              <a:t>Phân tích cơ bản</a:t>
            </a:r>
            <a:endParaRPr/>
          </a:p>
        </p:txBody>
      </p:sp>
      <p:sp>
        <p:nvSpPr>
          <p:cNvPr id="1473" name="Google Shape;1473;p78"/>
          <p:cNvSpPr txBox="1"/>
          <p:nvPr>
            <p:ph idx="2" type="body"/>
          </p:nvPr>
        </p:nvSpPr>
        <p:spPr>
          <a:xfrm>
            <a:off x="850836" y="2718248"/>
            <a:ext cx="5477256" cy="31089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
        <p:nvSpPr>
          <p:cNvPr id="1474" name="Google Shape;1474;p78"/>
          <p:cNvSpPr/>
          <p:nvPr/>
        </p:nvSpPr>
        <p:spPr>
          <a:xfrm>
            <a:off x="1236271" y="4508730"/>
            <a:ext cx="6972774"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A5A5A5"/>
                </a:solidFill>
                <a:latin typeface="Arial"/>
                <a:ea typeface="Arial"/>
                <a:cs typeface="Arial"/>
                <a:sym typeface="Arial"/>
              </a:rPr>
              <a:t>2.2. Truy vấn cơ bản với Apache Hive và Impala</a:t>
            </a:r>
            <a:endParaRPr sz="1800">
              <a:solidFill>
                <a:srgbClr val="A5A5A5"/>
              </a:solidFill>
              <a:latin typeface="Arial"/>
              <a:ea typeface="Arial"/>
              <a:cs typeface="Arial"/>
              <a:sym typeface="Arial"/>
            </a:endParaRPr>
          </a:p>
        </p:txBody>
      </p:sp>
      <p:sp>
        <p:nvSpPr>
          <p:cNvPr id="1475" name="Google Shape;1475;p78"/>
          <p:cNvSpPr/>
          <p:nvPr/>
        </p:nvSpPr>
        <p:spPr>
          <a:xfrm>
            <a:off x="1051644" y="4508730"/>
            <a:ext cx="36000" cy="2520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Gulim"/>
              <a:ea typeface="Gulim"/>
              <a:cs typeface="Gulim"/>
              <a:sym typeface="Gulim"/>
            </a:endParaRPr>
          </a:p>
        </p:txBody>
      </p:sp>
      <p:sp>
        <p:nvSpPr>
          <p:cNvPr id="1476" name="Google Shape;1476;p78"/>
          <p:cNvSpPr/>
          <p:nvPr/>
        </p:nvSpPr>
        <p:spPr>
          <a:xfrm>
            <a:off x="1234524" y="4128545"/>
            <a:ext cx="7235708"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3F3F3F"/>
                </a:solidFill>
                <a:latin typeface="Arial"/>
                <a:ea typeface="Arial"/>
                <a:cs typeface="Arial"/>
                <a:sym typeface="Arial"/>
              </a:rPr>
              <a:t>2.1. Tiền xử lý dữ liệu và phân tích dữ liệu cơ bản với Apache Pig</a:t>
            </a:r>
            <a:endParaRPr sz="1800">
              <a:solidFill>
                <a:srgbClr val="3F3F3F"/>
              </a:solidFill>
              <a:latin typeface="Arial"/>
              <a:ea typeface="Arial"/>
              <a:cs typeface="Arial"/>
              <a:sym typeface="Arial"/>
            </a:endParaRPr>
          </a:p>
        </p:txBody>
      </p:sp>
      <p:sp>
        <p:nvSpPr>
          <p:cNvPr id="1477" name="Google Shape;1477;p78"/>
          <p:cNvSpPr/>
          <p:nvPr/>
        </p:nvSpPr>
        <p:spPr>
          <a:xfrm>
            <a:off x="1051644" y="4127372"/>
            <a:ext cx="36000" cy="252000"/>
          </a:xfrm>
          <a:prstGeom prst="rect">
            <a:avLst/>
          </a:prstGeom>
          <a:solidFill>
            <a:srgbClr val="1429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rgbClr val="1429A0"/>
              </a:solidFill>
              <a:latin typeface="Gulim"/>
              <a:ea typeface="Gulim"/>
              <a:cs typeface="Gulim"/>
              <a:sym typeface="Gulim"/>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7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484" name="Google Shape;1484;p7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Phân tích và xử lý dữ liệu</a:t>
            </a:r>
            <a:endParaRPr/>
          </a:p>
        </p:txBody>
      </p:sp>
      <p:sp>
        <p:nvSpPr>
          <p:cNvPr id="1485" name="Google Shape;1485;p7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1486" name="Google Shape;1486;p79"/>
          <p:cNvGrpSpPr/>
          <p:nvPr/>
        </p:nvGrpSpPr>
        <p:grpSpPr>
          <a:xfrm>
            <a:off x="824459" y="2412177"/>
            <a:ext cx="8297876" cy="1161472"/>
            <a:chOff x="1034524" y="2548102"/>
            <a:chExt cx="7842776" cy="1161472"/>
          </a:xfrm>
        </p:grpSpPr>
        <p:grpSp>
          <p:nvGrpSpPr>
            <p:cNvPr id="1487" name="Google Shape;1487;p79"/>
            <p:cNvGrpSpPr/>
            <p:nvPr/>
          </p:nvGrpSpPr>
          <p:grpSpPr>
            <a:xfrm>
              <a:off x="1034524" y="2548102"/>
              <a:ext cx="7842776" cy="1161472"/>
              <a:chOff x="1250424" y="2535401"/>
              <a:chExt cx="7218612" cy="1353191"/>
            </a:xfrm>
          </p:grpSpPr>
          <p:sp>
            <p:nvSpPr>
              <p:cNvPr id="1488" name="Google Shape;1488;p79"/>
              <p:cNvSpPr/>
              <p:nvPr/>
            </p:nvSpPr>
            <p:spPr>
              <a:xfrm>
                <a:off x="1399236" y="2616278"/>
                <a:ext cx="7069800" cy="1211546"/>
              </a:xfrm>
              <a:prstGeom prst="roundRect">
                <a:avLst>
                  <a:gd fmla="val 4803"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489" name="Google Shape;1489;p79"/>
              <p:cNvSpPr/>
              <p:nvPr/>
            </p:nvSpPr>
            <p:spPr>
              <a:xfrm>
                <a:off x="1250424" y="2535401"/>
                <a:ext cx="1652433" cy="1353191"/>
              </a:xfrm>
              <a:prstGeom prst="homePlate">
                <a:avLst>
                  <a:gd fmla="val 33598"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pic>
          <p:nvPicPr>
            <p:cNvPr descr="spark-logo-trademark.png" id="1490" name="Google Shape;1490;p79"/>
            <p:cNvPicPr preferRelativeResize="0"/>
            <p:nvPr/>
          </p:nvPicPr>
          <p:blipFill rotWithShape="1">
            <a:blip r:embed="rId3">
              <a:alphaModFix/>
            </a:blip>
            <a:srcRect b="0" l="0" r="0" t="0"/>
            <a:stretch/>
          </p:blipFill>
          <p:spPr>
            <a:xfrm>
              <a:off x="1310535" y="3076455"/>
              <a:ext cx="1035004" cy="525168"/>
            </a:xfrm>
            <a:prstGeom prst="rect">
              <a:avLst/>
            </a:prstGeom>
            <a:noFill/>
            <a:ln>
              <a:noFill/>
            </a:ln>
          </p:spPr>
        </p:pic>
        <p:pic>
          <p:nvPicPr>
            <p:cNvPr id="1491" name="Google Shape;1491;p79"/>
            <p:cNvPicPr preferRelativeResize="0"/>
            <p:nvPr/>
          </p:nvPicPr>
          <p:blipFill rotWithShape="1">
            <a:blip r:embed="rId4">
              <a:alphaModFix/>
            </a:blip>
            <a:srcRect b="0" l="0" r="0" t="0"/>
            <a:stretch/>
          </p:blipFill>
          <p:spPr>
            <a:xfrm>
              <a:off x="1169038" y="2662826"/>
              <a:ext cx="1231004" cy="389305"/>
            </a:xfrm>
            <a:prstGeom prst="rect">
              <a:avLst/>
            </a:prstGeom>
            <a:noFill/>
            <a:ln>
              <a:noFill/>
            </a:ln>
          </p:spPr>
        </p:pic>
        <p:sp>
          <p:nvSpPr>
            <p:cNvPr id="1492" name="Google Shape;1492;p79"/>
            <p:cNvSpPr/>
            <p:nvPr/>
          </p:nvSpPr>
          <p:spPr>
            <a:xfrm>
              <a:off x="2919934" y="2711934"/>
              <a:ext cx="235171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Hadoop MapReduce và Spark</a:t>
              </a:r>
              <a:endParaRPr sz="1400">
                <a:solidFill>
                  <a:srgbClr val="193EB0"/>
                </a:solidFill>
                <a:latin typeface="Arial"/>
                <a:ea typeface="Arial"/>
                <a:cs typeface="Arial"/>
                <a:sym typeface="Arial"/>
              </a:endParaRPr>
            </a:p>
          </p:txBody>
        </p:sp>
        <p:sp>
          <p:nvSpPr>
            <p:cNvPr id="1493" name="Google Shape;1493;p79"/>
            <p:cNvSpPr/>
            <p:nvPr/>
          </p:nvSpPr>
          <p:spPr>
            <a:xfrm>
              <a:off x="2911285" y="3021871"/>
              <a:ext cx="5874127"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93EB0"/>
                </a:buClr>
                <a:buSzPts val="1400"/>
                <a:buFont typeface="Noto Sans Symbols"/>
                <a:buChar char="✔"/>
              </a:pPr>
              <a:r>
                <a:rPr lang="en-US" sz="1400">
                  <a:solidFill>
                    <a:srgbClr val="193EB0"/>
                  </a:solidFill>
                  <a:latin typeface="Arial"/>
                  <a:ea typeface="Arial"/>
                  <a:cs typeface="Arial"/>
                  <a:sym typeface="Arial"/>
                </a:rPr>
                <a:t>Xử lý và phân tích dữ liệu với Hadoop</a:t>
              </a:r>
              <a:endParaRPr/>
            </a:p>
            <a:p>
              <a:pPr indent="-285750" lvl="0" marL="285750" marR="0" rtl="0" algn="l">
                <a:spcBef>
                  <a:spcPts val="0"/>
                </a:spcBef>
                <a:spcAft>
                  <a:spcPts val="0"/>
                </a:spcAft>
                <a:buClr>
                  <a:srgbClr val="193EB0"/>
                </a:buClr>
                <a:buSzPts val="1400"/>
                <a:buFont typeface="Noto Sans Symbols"/>
                <a:buChar char="✔"/>
              </a:pPr>
              <a:r>
                <a:rPr lang="en-US" sz="1400">
                  <a:solidFill>
                    <a:srgbClr val="193EB0"/>
                  </a:solidFill>
                  <a:latin typeface="Arial"/>
                  <a:ea typeface="Arial"/>
                  <a:cs typeface="Arial"/>
                  <a:sym typeface="Arial"/>
                </a:rPr>
                <a:t>Công cụ xử lý dữ liệu đẹp nhưng quá khó đối với người dùng bình thường</a:t>
              </a:r>
              <a:endParaRPr sz="1400">
                <a:solidFill>
                  <a:srgbClr val="193EB0"/>
                </a:solidFill>
                <a:latin typeface="Arial"/>
                <a:ea typeface="Arial"/>
                <a:cs typeface="Arial"/>
                <a:sym typeface="Arial"/>
              </a:endParaRPr>
            </a:p>
          </p:txBody>
        </p:sp>
      </p:grpSp>
      <p:grpSp>
        <p:nvGrpSpPr>
          <p:cNvPr id="1494" name="Google Shape;1494;p79"/>
          <p:cNvGrpSpPr/>
          <p:nvPr/>
        </p:nvGrpSpPr>
        <p:grpSpPr>
          <a:xfrm>
            <a:off x="816053" y="3679913"/>
            <a:ext cx="8297876" cy="1161472"/>
            <a:chOff x="1034524" y="2548102"/>
            <a:chExt cx="7842776" cy="1161472"/>
          </a:xfrm>
        </p:grpSpPr>
        <p:grpSp>
          <p:nvGrpSpPr>
            <p:cNvPr id="1495" name="Google Shape;1495;p79"/>
            <p:cNvGrpSpPr/>
            <p:nvPr/>
          </p:nvGrpSpPr>
          <p:grpSpPr>
            <a:xfrm>
              <a:off x="1034524" y="2548102"/>
              <a:ext cx="7842776" cy="1161472"/>
              <a:chOff x="1250424" y="2535401"/>
              <a:chExt cx="7218612" cy="1353191"/>
            </a:xfrm>
          </p:grpSpPr>
          <p:sp>
            <p:nvSpPr>
              <p:cNvPr id="1496" name="Google Shape;1496;p79"/>
              <p:cNvSpPr/>
              <p:nvPr/>
            </p:nvSpPr>
            <p:spPr>
              <a:xfrm>
                <a:off x="1399236" y="2616278"/>
                <a:ext cx="7069800" cy="1211546"/>
              </a:xfrm>
              <a:prstGeom prst="roundRect">
                <a:avLst>
                  <a:gd fmla="val 4803"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497" name="Google Shape;1497;p79"/>
              <p:cNvSpPr/>
              <p:nvPr/>
            </p:nvSpPr>
            <p:spPr>
              <a:xfrm>
                <a:off x="1250424" y="2535401"/>
                <a:ext cx="1652433" cy="1353191"/>
              </a:xfrm>
              <a:prstGeom prst="homePlate">
                <a:avLst>
                  <a:gd fmla="val 33598"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1498" name="Google Shape;1498;p79"/>
            <p:cNvSpPr/>
            <p:nvPr/>
          </p:nvSpPr>
          <p:spPr>
            <a:xfrm>
              <a:off x="2919934" y="2711934"/>
              <a:ext cx="9987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Pig và Hive</a:t>
              </a:r>
              <a:endParaRPr sz="1400">
                <a:solidFill>
                  <a:srgbClr val="193EB0"/>
                </a:solidFill>
                <a:latin typeface="Arial"/>
                <a:ea typeface="Arial"/>
                <a:cs typeface="Arial"/>
                <a:sym typeface="Arial"/>
              </a:endParaRPr>
            </a:p>
          </p:txBody>
        </p:sp>
        <p:sp>
          <p:nvSpPr>
            <p:cNvPr id="1499" name="Google Shape;1499;p79"/>
            <p:cNvSpPr/>
            <p:nvPr/>
          </p:nvSpPr>
          <p:spPr>
            <a:xfrm>
              <a:off x="2911285" y="3021871"/>
              <a:ext cx="5874127" cy="30777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93EB0"/>
                </a:buClr>
                <a:buSzPts val="1400"/>
                <a:buFont typeface="Noto Sans Symbols"/>
                <a:buChar char="✔"/>
              </a:pPr>
              <a:r>
                <a:rPr lang="en-US" sz="1400">
                  <a:solidFill>
                    <a:srgbClr val="193EB0"/>
                  </a:solidFill>
                  <a:latin typeface="Arial"/>
                  <a:ea typeface="Arial"/>
                  <a:cs typeface="Arial"/>
                  <a:sym typeface="Arial"/>
                </a:rPr>
                <a:t>Tóm tắt cấp cao hơn để xử lý dữ liệu chung</a:t>
              </a:r>
              <a:endParaRPr sz="1400">
                <a:solidFill>
                  <a:srgbClr val="193EB0"/>
                </a:solidFill>
                <a:latin typeface="Arial"/>
                <a:ea typeface="Arial"/>
                <a:cs typeface="Arial"/>
                <a:sym typeface="Arial"/>
              </a:endParaRPr>
            </a:p>
          </p:txBody>
        </p:sp>
      </p:grpSp>
      <p:grpSp>
        <p:nvGrpSpPr>
          <p:cNvPr id="1500" name="Google Shape;1500;p79"/>
          <p:cNvGrpSpPr/>
          <p:nvPr/>
        </p:nvGrpSpPr>
        <p:grpSpPr>
          <a:xfrm>
            <a:off x="816053" y="4957146"/>
            <a:ext cx="8297876" cy="1161472"/>
            <a:chOff x="1034524" y="2548102"/>
            <a:chExt cx="7842776" cy="1161472"/>
          </a:xfrm>
        </p:grpSpPr>
        <p:grpSp>
          <p:nvGrpSpPr>
            <p:cNvPr id="1501" name="Google Shape;1501;p79"/>
            <p:cNvGrpSpPr/>
            <p:nvPr/>
          </p:nvGrpSpPr>
          <p:grpSpPr>
            <a:xfrm>
              <a:off x="1034524" y="2548102"/>
              <a:ext cx="7842776" cy="1161472"/>
              <a:chOff x="1250424" y="2535401"/>
              <a:chExt cx="7218612" cy="1353191"/>
            </a:xfrm>
          </p:grpSpPr>
          <p:sp>
            <p:nvSpPr>
              <p:cNvPr id="1502" name="Google Shape;1502;p79"/>
              <p:cNvSpPr/>
              <p:nvPr/>
            </p:nvSpPr>
            <p:spPr>
              <a:xfrm>
                <a:off x="1399236" y="2616278"/>
                <a:ext cx="7069800" cy="1211546"/>
              </a:xfrm>
              <a:prstGeom prst="roundRect">
                <a:avLst>
                  <a:gd fmla="val 4803" name="adj"/>
                </a:avLst>
              </a:prstGeom>
              <a:solidFill>
                <a:srgbClr val="E9F2FC"/>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sp>
            <p:nvSpPr>
              <p:cNvPr id="1503" name="Google Shape;1503;p79"/>
              <p:cNvSpPr/>
              <p:nvPr/>
            </p:nvSpPr>
            <p:spPr>
              <a:xfrm>
                <a:off x="1250424" y="2535401"/>
                <a:ext cx="1652433" cy="1353191"/>
              </a:xfrm>
              <a:prstGeom prst="homePlate">
                <a:avLst>
                  <a:gd fmla="val 33598" name="adj"/>
                </a:avLst>
              </a:prstGeom>
              <a:solidFill>
                <a:schemeClr val="lt1"/>
              </a:solidFill>
              <a:ln cap="flat" cmpd="sng" w="1905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1504" name="Google Shape;1504;p79"/>
            <p:cNvSpPr/>
            <p:nvPr/>
          </p:nvSpPr>
          <p:spPr>
            <a:xfrm>
              <a:off x="2919934" y="2711934"/>
              <a:ext cx="7344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93EB0"/>
                  </a:solidFill>
                  <a:latin typeface="Arial"/>
                  <a:ea typeface="Arial"/>
                  <a:cs typeface="Arial"/>
                  <a:sym typeface="Arial"/>
                </a:rPr>
                <a:t>Impala</a:t>
              </a:r>
              <a:endParaRPr sz="1400">
                <a:solidFill>
                  <a:srgbClr val="193EB0"/>
                </a:solidFill>
                <a:latin typeface="Arial"/>
                <a:ea typeface="Arial"/>
                <a:cs typeface="Arial"/>
                <a:sym typeface="Arial"/>
              </a:endParaRPr>
            </a:p>
          </p:txBody>
        </p:sp>
        <p:sp>
          <p:nvSpPr>
            <p:cNvPr id="1505" name="Google Shape;1505;p79"/>
            <p:cNvSpPr/>
            <p:nvPr/>
          </p:nvSpPr>
          <p:spPr>
            <a:xfrm>
              <a:off x="2911285" y="3021871"/>
              <a:ext cx="5874127" cy="30777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193EB0"/>
                </a:buClr>
                <a:buSzPts val="1400"/>
                <a:buFont typeface="Noto Sans Symbols"/>
                <a:buChar char="✔"/>
              </a:pPr>
              <a:r>
                <a:rPr lang="en-US" sz="1400">
                  <a:solidFill>
                    <a:srgbClr val="193EB0"/>
                  </a:solidFill>
                  <a:latin typeface="Arial"/>
                  <a:ea typeface="Arial"/>
                  <a:cs typeface="Arial"/>
                  <a:sym typeface="Arial"/>
                </a:rPr>
                <a:t>Phân tích tương tác với công cụ thực thi</a:t>
              </a:r>
              <a:endParaRPr sz="1400">
                <a:solidFill>
                  <a:srgbClr val="193EB0"/>
                </a:solidFill>
                <a:latin typeface="Arial"/>
                <a:ea typeface="Arial"/>
                <a:cs typeface="Arial"/>
                <a:sym typeface="Arial"/>
              </a:endParaRPr>
            </a:p>
          </p:txBody>
        </p:sp>
      </p:grpSp>
      <p:pic>
        <p:nvPicPr>
          <p:cNvPr id="1506" name="Google Shape;1506;p79"/>
          <p:cNvPicPr preferRelativeResize="0"/>
          <p:nvPr/>
        </p:nvPicPr>
        <p:blipFill rotWithShape="1">
          <a:blip r:embed="rId5">
            <a:alphaModFix/>
          </a:blip>
          <a:srcRect b="0" l="0" r="0" t="0"/>
          <a:stretch/>
        </p:blipFill>
        <p:spPr>
          <a:xfrm>
            <a:off x="1137840" y="5091080"/>
            <a:ext cx="907814" cy="907814"/>
          </a:xfrm>
          <a:prstGeom prst="rect">
            <a:avLst/>
          </a:prstGeom>
          <a:noFill/>
          <a:ln>
            <a:noFill/>
          </a:ln>
        </p:spPr>
      </p:pic>
      <p:pic>
        <p:nvPicPr>
          <p:cNvPr id="1507" name="Google Shape;1507;p79"/>
          <p:cNvPicPr preferRelativeResize="0"/>
          <p:nvPr/>
        </p:nvPicPr>
        <p:blipFill rotWithShape="1">
          <a:blip r:embed="rId6">
            <a:alphaModFix/>
          </a:blip>
          <a:srcRect b="0" l="0" r="0" t="0"/>
          <a:stretch/>
        </p:blipFill>
        <p:spPr>
          <a:xfrm>
            <a:off x="890928" y="3917286"/>
            <a:ext cx="784215" cy="705794"/>
          </a:xfrm>
          <a:prstGeom prst="rect">
            <a:avLst/>
          </a:prstGeom>
          <a:noFill/>
          <a:ln>
            <a:noFill/>
          </a:ln>
        </p:spPr>
      </p:pic>
      <p:pic>
        <p:nvPicPr>
          <p:cNvPr id="1508" name="Google Shape;1508;p79"/>
          <p:cNvPicPr preferRelativeResize="0"/>
          <p:nvPr/>
        </p:nvPicPr>
        <p:blipFill rotWithShape="1">
          <a:blip r:embed="rId7">
            <a:alphaModFix/>
          </a:blip>
          <a:srcRect b="0" l="0" r="0" t="0"/>
          <a:stretch/>
        </p:blipFill>
        <p:spPr>
          <a:xfrm>
            <a:off x="1752249" y="3853739"/>
            <a:ext cx="586811" cy="8802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169" name="Google Shape;169;p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loại hệ thống cơ sở dữ liệu</a:t>
            </a:r>
            <a:endParaRPr/>
          </a:p>
        </p:txBody>
      </p:sp>
      <p:sp>
        <p:nvSpPr>
          <p:cNvPr id="170" name="Google Shape;170;p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71" name="Google Shape;171;p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Hệ thống tập tin</a:t>
            </a:r>
            <a:endParaRPr/>
          </a:p>
          <a:p>
            <a:pPr indent="-177800" lvl="0" marL="177800" rtl="0" algn="l">
              <a:lnSpc>
                <a:spcPct val="128571"/>
              </a:lnSpc>
              <a:spcBef>
                <a:spcPts val="1000"/>
              </a:spcBef>
              <a:spcAft>
                <a:spcPts val="0"/>
              </a:spcAft>
              <a:buClr>
                <a:srgbClr val="262626"/>
              </a:buClr>
              <a:buSzPts val="1400"/>
              <a:buFont typeface="Arial"/>
              <a:buChar char="•"/>
            </a:pPr>
            <a:r>
              <a:rPr lang="en-US"/>
              <a:t>DB phân cấp</a:t>
            </a:r>
            <a:endParaRPr/>
          </a:p>
          <a:p>
            <a:pPr indent="-177800" lvl="0" marL="177800" rtl="0" algn="l">
              <a:lnSpc>
                <a:spcPct val="128571"/>
              </a:lnSpc>
              <a:spcBef>
                <a:spcPts val="1000"/>
              </a:spcBef>
              <a:spcAft>
                <a:spcPts val="0"/>
              </a:spcAft>
              <a:buClr>
                <a:srgbClr val="262626"/>
              </a:buClr>
              <a:buSzPts val="1400"/>
              <a:buFont typeface="Arial"/>
              <a:buChar char="•"/>
            </a:pPr>
            <a:r>
              <a:rPr lang="en-US"/>
              <a:t>Cơ sở hạ tầng mạng</a:t>
            </a:r>
            <a:endParaRPr/>
          </a:p>
          <a:p>
            <a:pPr indent="-177800" lvl="0" marL="177800" rtl="0" algn="l">
              <a:lnSpc>
                <a:spcPct val="128571"/>
              </a:lnSpc>
              <a:spcBef>
                <a:spcPts val="1000"/>
              </a:spcBef>
              <a:spcAft>
                <a:spcPts val="0"/>
              </a:spcAft>
              <a:buClr>
                <a:srgbClr val="262626"/>
              </a:buClr>
              <a:buSzPts val="1400"/>
              <a:buFont typeface="Arial"/>
              <a:buChar char="•"/>
            </a:pPr>
            <a:r>
              <a:rPr lang="en-US"/>
              <a:t>DB quan hệ</a:t>
            </a:r>
            <a:endParaRPr/>
          </a:p>
          <a:p>
            <a:pPr indent="-177800" lvl="0" marL="177800" rtl="0" algn="l">
              <a:lnSpc>
                <a:spcPct val="128571"/>
              </a:lnSpc>
              <a:spcBef>
                <a:spcPts val="1000"/>
              </a:spcBef>
              <a:spcAft>
                <a:spcPts val="0"/>
              </a:spcAft>
              <a:buClr>
                <a:srgbClr val="262626"/>
              </a:buClr>
              <a:buSzPts val="1400"/>
              <a:buFont typeface="Arial"/>
              <a:buChar char="•"/>
            </a:pPr>
            <a:r>
              <a:rPr lang="en-US"/>
              <a:t>DB hướng đối tượng</a:t>
            </a:r>
            <a:endParaRPr/>
          </a:p>
          <a:p>
            <a:pPr indent="-177800" lvl="0" marL="177800" rtl="0" algn="l">
              <a:lnSpc>
                <a:spcPct val="128571"/>
              </a:lnSpc>
              <a:spcBef>
                <a:spcPts val="1000"/>
              </a:spcBef>
              <a:spcAft>
                <a:spcPts val="0"/>
              </a:spcAft>
              <a:buClr>
                <a:srgbClr val="262626"/>
              </a:buClr>
              <a:buSzPts val="1400"/>
              <a:buFont typeface="Arial"/>
              <a:buChar char="•"/>
            </a:pPr>
            <a:r>
              <a:rPr lang="en-US"/>
              <a:t>NoSQL</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8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515" name="Google Shape;1515;p8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Pig / Hive / Impala</a:t>
            </a:r>
            <a:endParaRPr/>
          </a:p>
        </p:txBody>
      </p:sp>
      <p:sp>
        <p:nvSpPr>
          <p:cNvPr id="1516" name="Google Shape;1516;p8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517" name="Google Shape;1517;p8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Pig</a:t>
            </a:r>
            <a:endParaRPr/>
          </a:p>
          <a:p>
            <a:pPr indent="-182563" lvl="1" marL="360363" rtl="0" algn="l">
              <a:lnSpc>
                <a:spcPct val="138461"/>
              </a:lnSpc>
              <a:spcBef>
                <a:spcPts val="200"/>
              </a:spcBef>
              <a:spcAft>
                <a:spcPts val="0"/>
              </a:spcAft>
              <a:buClr>
                <a:srgbClr val="262626"/>
              </a:buClr>
              <a:buSzPts val="1040"/>
              <a:buChar char="•"/>
            </a:pPr>
            <a:r>
              <a:rPr lang="en-US"/>
              <a:t>Thay thế cho việc viết mã java để xử lý Big data.</a:t>
            </a:r>
            <a:endParaRPr/>
          </a:p>
          <a:p>
            <a:pPr indent="-182563" lvl="1" marL="360363" rtl="0" algn="l">
              <a:lnSpc>
                <a:spcPct val="138461"/>
              </a:lnSpc>
              <a:spcBef>
                <a:spcPts val="200"/>
              </a:spcBef>
              <a:spcAft>
                <a:spcPts val="0"/>
              </a:spcAft>
              <a:buClr>
                <a:srgbClr val="262626"/>
              </a:buClr>
              <a:buSzPts val="1040"/>
              <a:buChar char="•"/>
            </a:pPr>
            <a:r>
              <a:rPr lang="en-US"/>
              <a:t>Cung cấp xử lý dữ liệu cấp cao</a:t>
            </a:r>
            <a:endParaRPr/>
          </a:p>
          <a:p>
            <a:pPr indent="-182563" lvl="1" marL="360363" rtl="0" algn="l">
              <a:lnSpc>
                <a:spcPct val="138461"/>
              </a:lnSpc>
              <a:spcBef>
                <a:spcPts val="200"/>
              </a:spcBef>
              <a:spcAft>
                <a:spcPts val="0"/>
              </a:spcAft>
              <a:buClr>
                <a:srgbClr val="262626"/>
              </a:buClr>
              <a:buSzPts val="1040"/>
              <a:buChar char="•"/>
            </a:pPr>
            <a:r>
              <a:rPr lang="en-US"/>
              <a:t>Đặc biệt giỏi tiền xử lý dữ liệu cho ETL với dữ liệu phi cấu trúc.</a:t>
            </a:r>
            <a:endParaRPr/>
          </a:p>
          <a:p>
            <a:pPr indent="-177800" lvl="0" marL="177800" rtl="0" algn="l">
              <a:lnSpc>
                <a:spcPct val="128571"/>
              </a:lnSpc>
              <a:spcBef>
                <a:spcPts val="1000"/>
              </a:spcBef>
              <a:spcAft>
                <a:spcPts val="0"/>
              </a:spcAft>
              <a:buClr>
                <a:srgbClr val="262626"/>
              </a:buClr>
              <a:buSzPts val="1400"/>
              <a:buFont typeface="Arial"/>
              <a:buChar char="•"/>
            </a:pPr>
            <a:r>
              <a:rPr lang="en-US"/>
              <a:t>Apache Hive</a:t>
            </a:r>
            <a:endParaRPr/>
          </a:p>
          <a:p>
            <a:pPr indent="-182563" lvl="1" marL="360363" rtl="0" algn="l">
              <a:lnSpc>
                <a:spcPct val="138461"/>
              </a:lnSpc>
              <a:spcBef>
                <a:spcPts val="200"/>
              </a:spcBef>
              <a:spcAft>
                <a:spcPts val="0"/>
              </a:spcAft>
              <a:buClr>
                <a:srgbClr val="262626"/>
              </a:buClr>
              <a:buSzPts val="1040"/>
              <a:buChar char="•"/>
            </a:pPr>
            <a:r>
              <a:rPr lang="en-US"/>
              <a:t>Một sự trừu tượng hóa khác trên Hadoop với SQL</a:t>
            </a:r>
            <a:endParaRPr/>
          </a:p>
          <a:p>
            <a:pPr indent="-182563" lvl="1" marL="360363" rtl="0" algn="l">
              <a:lnSpc>
                <a:spcPct val="138461"/>
              </a:lnSpc>
              <a:spcBef>
                <a:spcPts val="200"/>
              </a:spcBef>
              <a:spcAft>
                <a:spcPts val="0"/>
              </a:spcAft>
              <a:buClr>
                <a:srgbClr val="262626"/>
              </a:buClr>
              <a:buSzPts val="1040"/>
              <a:buChar char="•"/>
            </a:pPr>
            <a:r>
              <a:rPr lang="en-US"/>
              <a:t>Hive sử dụng ngôn ngữ giống như SQL, HiveQL</a:t>
            </a:r>
            <a:endParaRPr/>
          </a:p>
          <a:p>
            <a:pPr indent="-177800" lvl="0" marL="177800" rtl="0" algn="l">
              <a:lnSpc>
                <a:spcPct val="128571"/>
              </a:lnSpc>
              <a:spcBef>
                <a:spcPts val="1000"/>
              </a:spcBef>
              <a:spcAft>
                <a:spcPts val="0"/>
              </a:spcAft>
              <a:buClr>
                <a:srgbClr val="262626"/>
              </a:buClr>
              <a:buSzPts val="1400"/>
              <a:buFont typeface="Arial"/>
              <a:buChar char="•"/>
            </a:pPr>
            <a:r>
              <a:rPr lang="en-US"/>
              <a:t>Apache Impala</a:t>
            </a:r>
            <a:endParaRPr/>
          </a:p>
          <a:p>
            <a:pPr indent="-182563" lvl="1" marL="360363" rtl="0" algn="l">
              <a:lnSpc>
                <a:spcPct val="138461"/>
              </a:lnSpc>
              <a:spcBef>
                <a:spcPts val="200"/>
              </a:spcBef>
              <a:spcAft>
                <a:spcPts val="0"/>
              </a:spcAft>
              <a:buClr>
                <a:srgbClr val="262626"/>
              </a:buClr>
              <a:buSzPts val="1040"/>
              <a:buChar char="•"/>
            </a:pPr>
            <a:r>
              <a:rPr lang="en-US"/>
              <a:t>Một công cụ SQL song song lớn trên cụm Hadoop</a:t>
            </a:r>
            <a:endParaRPr/>
          </a:p>
          <a:p>
            <a:pPr indent="-182563" lvl="1" marL="360363" rtl="0" algn="l">
              <a:lnSpc>
                <a:spcPct val="138461"/>
              </a:lnSpc>
              <a:spcBef>
                <a:spcPts val="200"/>
              </a:spcBef>
              <a:spcAft>
                <a:spcPts val="0"/>
              </a:spcAft>
              <a:buClr>
                <a:srgbClr val="262626"/>
              </a:buClr>
              <a:buSzPts val="1040"/>
              <a:buChar char="•"/>
            </a:pPr>
            <a:r>
              <a:rPr lang="en-US"/>
              <a:t>Sử dụng impala SQL như HiveQL</a:t>
            </a:r>
            <a:endParaRPr/>
          </a:p>
          <a:p>
            <a:pPr indent="-182563" lvl="1" marL="360363" rtl="0" algn="l">
              <a:lnSpc>
                <a:spcPct val="138461"/>
              </a:lnSpc>
              <a:spcBef>
                <a:spcPts val="200"/>
              </a:spcBef>
              <a:spcAft>
                <a:spcPts val="0"/>
              </a:spcAft>
              <a:buClr>
                <a:srgbClr val="262626"/>
              </a:buClr>
              <a:buSzPts val="1040"/>
              <a:buChar char="•"/>
            </a:pPr>
            <a:r>
              <a:rPr lang="en-US"/>
              <a:t>Ngôn ngữ truy vấn cấp cao</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p8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524" name="Google Shape;1524;p8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 là gì?</a:t>
            </a:r>
            <a:endParaRPr/>
          </a:p>
        </p:txBody>
      </p:sp>
      <p:sp>
        <p:nvSpPr>
          <p:cNvPr id="1525" name="Google Shape;1525;p8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526" name="Google Shape;1526;p81"/>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78571"/>
              </a:lnSpc>
              <a:spcBef>
                <a:spcPts val="0"/>
              </a:spcBef>
              <a:spcAft>
                <a:spcPts val="0"/>
              </a:spcAft>
              <a:buClr>
                <a:srgbClr val="000000"/>
              </a:buClr>
              <a:buSzPts val="1400"/>
              <a:buChar char="•"/>
            </a:pPr>
            <a:r>
              <a:rPr lang="en-US">
                <a:solidFill>
                  <a:srgbClr val="000000"/>
                </a:solidFill>
              </a:rPr>
              <a:t>Nó là một công cụ để thực thi các chương trình trên Hadoop</a:t>
            </a:r>
            <a:endParaRPr/>
          </a:p>
          <a:p>
            <a:pPr indent="-177800" lvl="0" marL="177800" rtl="0" algn="l">
              <a:lnSpc>
                <a:spcPct val="178571"/>
              </a:lnSpc>
              <a:spcBef>
                <a:spcPts val="1000"/>
              </a:spcBef>
              <a:spcAft>
                <a:spcPts val="0"/>
              </a:spcAft>
              <a:buClr>
                <a:srgbClr val="000000"/>
              </a:buClr>
              <a:buSzPts val="1400"/>
              <a:buChar char="•"/>
            </a:pPr>
            <a:r>
              <a:rPr lang="en-US">
                <a:solidFill>
                  <a:srgbClr val="000000"/>
                </a:solidFill>
              </a:rPr>
              <a:t>Pig là một giải pháp thay thế cho việc viết mã MapReduce cấp thấp.</a:t>
            </a:r>
            <a:endParaRPr/>
          </a:p>
          <a:p>
            <a:pPr indent="-177800" lvl="0" marL="177800" rtl="0" algn="l">
              <a:lnSpc>
                <a:spcPct val="178571"/>
              </a:lnSpc>
              <a:spcBef>
                <a:spcPts val="1000"/>
              </a:spcBef>
              <a:spcAft>
                <a:spcPts val="0"/>
              </a:spcAft>
              <a:buClr>
                <a:srgbClr val="000000"/>
              </a:buClr>
              <a:buSzPts val="1400"/>
              <a:buChar char="•"/>
            </a:pPr>
            <a:r>
              <a:rPr lang="en-US">
                <a:solidFill>
                  <a:srgbClr val="000000"/>
                </a:solidFill>
              </a:rPr>
              <a:t>Nó cung cấp một ngôn ngữ, Pig Latin, để xác định các chương trình này</a:t>
            </a:r>
            <a:endParaRPr/>
          </a:p>
          <a:p>
            <a:pPr indent="-177800" lvl="0" marL="177800" rtl="0" algn="l">
              <a:lnSpc>
                <a:spcPct val="178571"/>
              </a:lnSpc>
              <a:spcBef>
                <a:spcPts val="1000"/>
              </a:spcBef>
              <a:spcAft>
                <a:spcPts val="0"/>
              </a:spcAft>
              <a:buClr>
                <a:srgbClr val="000000"/>
              </a:buClr>
              <a:buSzPts val="1400"/>
              <a:buChar char="•"/>
            </a:pPr>
            <a:r>
              <a:rPr lang="en-US">
                <a:solidFill>
                  <a:srgbClr val="000000"/>
                </a:solidFill>
              </a:rPr>
              <a:t>Trường hợp sử dụng</a:t>
            </a:r>
            <a:endParaRPr/>
          </a:p>
          <a:p>
            <a:pPr indent="-182563" lvl="1" marL="360363" rtl="0" algn="l">
              <a:lnSpc>
                <a:spcPct val="138461"/>
              </a:lnSpc>
              <a:spcBef>
                <a:spcPts val="200"/>
              </a:spcBef>
              <a:spcAft>
                <a:spcPts val="0"/>
              </a:spcAft>
              <a:buClr>
                <a:srgbClr val="262626"/>
              </a:buClr>
              <a:buSzPts val="1040"/>
              <a:buChar char="•"/>
            </a:pPr>
            <a:r>
              <a:rPr lang="en-US"/>
              <a:t>Lấy mẫu dữ liệu</a:t>
            </a:r>
            <a:endParaRPr/>
          </a:p>
          <a:p>
            <a:pPr indent="-182563" lvl="1" marL="360363" rtl="0" algn="l">
              <a:lnSpc>
                <a:spcPct val="138461"/>
              </a:lnSpc>
              <a:spcBef>
                <a:spcPts val="200"/>
              </a:spcBef>
              <a:spcAft>
                <a:spcPts val="0"/>
              </a:spcAft>
              <a:buClr>
                <a:srgbClr val="262626"/>
              </a:buClr>
              <a:buSzPts val="1040"/>
              <a:buChar char="•"/>
            </a:pPr>
            <a:r>
              <a:rPr lang="en-US"/>
              <a:t>Được sử dụng để xử lý trích xuất, chuyển đổi và tải (ETL)</a:t>
            </a:r>
            <a:endParaRPr/>
          </a:p>
          <a:p>
            <a:pPr indent="-182563" lvl="1" marL="360363" rtl="0" algn="l">
              <a:lnSpc>
                <a:spcPct val="138461"/>
              </a:lnSpc>
              <a:spcBef>
                <a:spcPts val="200"/>
              </a:spcBef>
              <a:spcAft>
                <a:spcPts val="0"/>
              </a:spcAft>
              <a:buClr>
                <a:srgbClr val="262626"/>
              </a:buClr>
              <a:buSzPts val="1040"/>
              <a:buChar char="•"/>
            </a:pPr>
            <a:r>
              <a:rPr lang="en-US"/>
              <a:t>Trích xuất dữ liệu có giá trị từ nhật ký</a:t>
            </a:r>
            <a:endParaRPr>
              <a:solidFill>
                <a:srgbClr val="000000"/>
              </a:solidFill>
            </a:endParaRPr>
          </a:p>
        </p:txBody>
      </p:sp>
      <p:pic>
        <p:nvPicPr>
          <p:cNvPr id="1527" name="Google Shape;1527;p81"/>
          <p:cNvPicPr preferRelativeResize="0"/>
          <p:nvPr/>
        </p:nvPicPr>
        <p:blipFill rotWithShape="1">
          <a:blip r:embed="rId3">
            <a:alphaModFix/>
          </a:blip>
          <a:srcRect b="0" l="0" r="0" t="0"/>
          <a:stretch/>
        </p:blipFill>
        <p:spPr>
          <a:xfrm>
            <a:off x="6243860" y="3035567"/>
            <a:ext cx="2489200" cy="18669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8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534" name="Google Shape;1534;p8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Tại sao lại là Pig?</a:t>
            </a:r>
            <a:endParaRPr/>
          </a:p>
        </p:txBody>
      </p:sp>
      <p:sp>
        <p:nvSpPr>
          <p:cNvPr id="1535" name="Google Shape;1535;p8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536" name="Google Shape;1536;p8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207142"/>
              </a:lnSpc>
              <a:spcBef>
                <a:spcPts val="0"/>
              </a:spcBef>
              <a:spcAft>
                <a:spcPts val="0"/>
              </a:spcAft>
              <a:buClr>
                <a:srgbClr val="000000"/>
              </a:buClr>
              <a:buSzPts val="1400"/>
              <a:buChar char="•"/>
            </a:pPr>
            <a:r>
              <a:rPr lang="en-US">
                <a:solidFill>
                  <a:srgbClr val="000000"/>
                </a:solidFill>
              </a:rPr>
              <a:t>Pig (Lợn) ăn bất cứ thứ gì</a:t>
            </a:r>
            <a:endParaRPr>
              <a:solidFill>
                <a:srgbClr val="000000"/>
              </a:solidFill>
            </a:endParaRPr>
          </a:p>
          <a:p>
            <a:pPr indent="-182563" lvl="1" marL="360363" rtl="0" algn="l">
              <a:lnSpc>
                <a:spcPct val="138461"/>
              </a:lnSpc>
              <a:spcBef>
                <a:spcPts val="500"/>
              </a:spcBef>
              <a:spcAft>
                <a:spcPts val="0"/>
              </a:spcAft>
              <a:buClr>
                <a:srgbClr val="000000"/>
              </a:buClr>
              <a:buSzPts val="1040"/>
              <a:buChar char="•"/>
            </a:pPr>
            <a:r>
              <a:rPr lang="en-US">
                <a:solidFill>
                  <a:srgbClr val="000000"/>
                </a:solidFill>
              </a:rPr>
              <a:t>Pig có thể xử lý bất kỳ dữ liệu nào, có cấu trúc hoặc không cấu trúc</a:t>
            </a:r>
            <a:endParaRPr>
              <a:solidFill>
                <a:srgbClr val="000000"/>
              </a:solidFill>
            </a:endParaRPr>
          </a:p>
          <a:p>
            <a:pPr indent="-177800" lvl="0" marL="177800" rtl="0" algn="l">
              <a:lnSpc>
                <a:spcPct val="185714"/>
              </a:lnSpc>
              <a:spcBef>
                <a:spcPts val="1000"/>
              </a:spcBef>
              <a:spcAft>
                <a:spcPts val="0"/>
              </a:spcAft>
              <a:buClr>
                <a:srgbClr val="000000"/>
              </a:buClr>
              <a:buSzPts val="1400"/>
              <a:buChar char="•"/>
            </a:pPr>
            <a:r>
              <a:rPr lang="en-US">
                <a:solidFill>
                  <a:srgbClr val="000000"/>
                </a:solidFill>
              </a:rPr>
              <a:t>Pig (Lợn) sống ở bất cứ đâu</a:t>
            </a:r>
            <a:endParaRPr>
              <a:solidFill>
                <a:srgbClr val="000000"/>
              </a:solidFill>
            </a:endParaRPr>
          </a:p>
          <a:p>
            <a:pPr indent="-182563" lvl="1" marL="360363" rtl="0" algn="l">
              <a:lnSpc>
                <a:spcPct val="138461"/>
              </a:lnSpc>
              <a:spcBef>
                <a:spcPts val="500"/>
              </a:spcBef>
              <a:spcAft>
                <a:spcPts val="0"/>
              </a:spcAft>
              <a:buClr>
                <a:srgbClr val="000000"/>
              </a:buClr>
              <a:buSzPts val="1040"/>
              <a:buChar char="•"/>
            </a:pPr>
            <a:r>
              <a:rPr lang="en-US">
                <a:solidFill>
                  <a:srgbClr val="000000"/>
                </a:solidFill>
              </a:rPr>
              <a:t>Pig có thể chạy trên mọi khung xử lý dữ liệu song song</a:t>
            </a:r>
            <a:endParaRPr>
              <a:solidFill>
                <a:srgbClr val="000000"/>
              </a:solidFill>
            </a:endParaRPr>
          </a:p>
          <a:p>
            <a:pPr indent="-177800" lvl="0" marL="177800" rtl="0" algn="l">
              <a:lnSpc>
                <a:spcPct val="185714"/>
              </a:lnSpc>
              <a:spcBef>
                <a:spcPts val="1000"/>
              </a:spcBef>
              <a:spcAft>
                <a:spcPts val="0"/>
              </a:spcAft>
              <a:buClr>
                <a:srgbClr val="000000"/>
              </a:buClr>
              <a:buSzPts val="1400"/>
              <a:buChar char="•"/>
            </a:pPr>
            <a:r>
              <a:rPr lang="en-US">
                <a:solidFill>
                  <a:srgbClr val="000000"/>
                </a:solidFill>
              </a:rPr>
              <a:t>Ngôn ngữ luồng dữ liệu là ngôn ngữ cấp cao</a:t>
            </a:r>
            <a:endParaRPr/>
          </a:p>
          <a:p>
            <a:pPr indent="-177800" lvl="0" marL="177800" rtl="0" algn="l">
              <a:lnSpc>
                <a:spcPct val="185714"/>
              </a:lnSpc>
              <a:spcBef>
                <a:spcPts val="1000"/>
              </a:spcBef>
              <a:spcAft>
                <a:spcPts val="0"/>
              </a:spcAft>
              <a:buClr>
                <a:srgbClr val="000000"/>
              </a:buClr>
              <a:buSzPts val="1400"/>
              <a:buChar char="•"/>
            </a:pPr>
            <a:r>
              <a:rPr lang="en-US">
                <a:solidFill>
                  <a:srgbClr val="000000"/>
                </a:solidFill>
              </a:rPr>
              <a:t>Một ngôn ngữ thủ tục và nó phù hợp với mô hình đường ống</a:t>
            </a:r>
            <a:endParaRPr/>
          </a:p>
          <a:p>
            <a:pPr indent="-177800" lvl="0" marL="177800" rtl="0" algn="l">
              <a:lnSpc>
                <a:spcPct val="185714"/>
              </a:lnSpc>
              <a:spcBef>
                <a:spcPts val="1000"/>
              </a:spcBef>
              <a:spcAft>
                <a:spcPts val="0"/>
              </a:spcAft>
              <a:buClr>
                <a:srgbClr val="000000"/>
              </a:buClr>
              <a:buSzPts val="1400"/>
              <a:buChar char="•"/>
            </a:pPr>
            <a:r>
              <a:rPr lang="en-US">
                <a:solidFill>
                  <a:srgbClr val="000000"/>
                </a:solidFill>
              </a:rPr>
              <a:t>Xử lý dữ liệu có cấu trúc, phi cấu trúc và bán cấu trúc</a:t>
            </a:r>
            <a:endParaRPr/>
          </a:p>
          <a:p>
            <a:pPr indent="-177800" lvl="0" marL="177800" rtl="0" algn="l">
              <a:lnSpc>
                <a:spcPct val="185714"/>
              </a:lnSpc>
              <a:spcBef>
                <a:spcPts val="1000"/>
              </a:spcBef>
              <a:spcAft>
                <a:spcPts val="0"/>
              </a:spcAft>
              <a:buClr>
                <a:srgbClr val="000000"/>
              </a:buClr>
              <a:buSzPts val="1400"/>
              <a:buChar char="•"/>
            </a:pPr>
            <a:r>
              <a:rPr lang="en-US">
                <a:solidFill>
                  <a:srgbClr val="000000"/>
                </a:solidFill>
              </a:rPr>
              <a:t>Không cần biên dịch, khi thực thi toán tử pig được chuyển đổi nội bộ thành Công việc MapReduce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8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543" name="Google Shape;1543;p8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 VS MapReduce</a:t>
            </a:r>
            <a:endParaRPr/>
          </a:p>
        </p:txBody>
      </p:sp>
      <p:sp>
        <p:nvSpPr>
          <p:cNvPr id="1544" name="Google Shape;1544;p8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545" name="Google Shape;1545;p8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Sự khác biệt chính giữa Apache Pig và MapReduce</a:t>
            </a:r>
            <a:endParaRPr/>
          </a:p>
        </p:txBody>
      </p:sp>
      <p:graphicFrame>
        <p:nvGraphicFramePr>
          <p:cNvPr id="1546" name="Google Shape;1546;p83"/>
          <p:cNvGraphicFramePr/>
          <p:nvPr/>
        </p:nvGraphicFramePr>
        <p:xfrm>
          <a:off x="523875" y="2543101"/>
          <a:ext cx="3000000" cy="3000000"/>
        </p:xfrm>
        <a:graphic>
          <a:graphicData uri="http://schemas.openxmlformats.org/drawingml/2006/table">
            <a:tbl>
              <a:tblPr bandRow="1" firstRow="1">
                <a:noFill/>
                <a:tableStyleId>{F5026A60-8AA6-43BD-A47F-B19B4713E4A2}</a:tableStyleId>
              </a:tblPr>
              <a:tblGrid>
                <a:gridCol w="4413850"/>
                <a:gridCol w="4413850"/>
              </a:tblGrid>
              <a:tr h="345800">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Apache Pig</a:t>
                      </a:r>
                      <a:endParaRPr sz="14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a:solidFill>
                            <a:schemeClr val="dk1"/>
                          </a:solidFill>
                          <a:latin typeface="Arial"/>
                          <a:ea typeface="Arial"/>
                          <a:cs typeface="Arial"/>
                          <a:sym typeface="Arial"/>
                        </a:rPr>
                        <a:t>MapReduce</a:t>
                      </a:r>
                      <a:endParaRPr sz="1400">
                        <a:solidFill>
                          <a:schemeClr val="dk1"/>
                        </a:solidFill>
                        <a:latin typeface="Arial"/>
                        <a:ea typeface="Arial"/>
                        <a:cs typeface="Arial"/>
                        <a:sym typeface="Arial"/>
                      </a:endParaRPr>
                    </a:p>
                  </a:txBody>
                  <a:tcPr marT="45725" marB="45725" marR="72000" marL="72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492050">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Apache Pig là một ngôn ngữ luồng dữ liệu.</a:t>
                      </a:r>
                      <a:endParaRPr sz="13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MapReduce là một mô hình xử lý dữ liệu.</a:t>
                      </a:r>
                      <a:endParaRPr sz="1300">
                        <a:solidFill>
                          <a:schemeClr val="dk1"/>
                        </a:solidFill>
                        <a:latin typeface="Arial"/>
                        <a:ea typeface="Arial"/>
                        <a:cs typeface="Arial"/>
                        <a:sym typeface="Arial"/>
                      </a:endParaRPr>
                    </a:p>
                  </a:txBody>
                  <a:tcPr marT="45725" marB="45725" marR="72000" marL="72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92050">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Nó là một ngôn ngữ cấp cao.</a:t>
                      </a:r>
                      <a:endParaRPr sz="13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MapReduce ở mức thấp và cứng nhắc.</a:t>
                      </a:r>
                      <a:endParaRPr sz="1300">
                        <a:solidFill>
                          <a:schemeClr val="dk1"/>
                        </a:solidFill>
                        <a:latin typeface="Arial"/>
                        <a:ea typeface="Arial"/>
                        <a:cs typeface="Arial"/>
                        <a:sym typeface="Arial"/>
                      </a:endParaRPr>
                    </a:p>
                  </a:txBody>
                  <a:tcPr marT="45725" marB="45725" marR="72000" marL="72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97725">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Thực hiện thao tác Join trong Apache Pig khá đơn giản.</a:t>
                      </a:r>
                      <a:endParaRPr sz="13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MapReduce khá khó thực hiện thao tác Join giữa các tập dữ liệu.</a:t>
                      </a:r>
                      <a:endParaRPr sz="1300">
                        <a:solidFill>
                          <a:schemeClr val="dk1"/>
                        </a:solidFill>
                        <a:latin typeface="Arial"/>
                        <a:ea typeface="Arial"/>
                        <a:cs typeface="Arial"/>
                        <a:sym typeface="Arial"/>
                      </a:endParaRPr>
                    </a:p>
                  </a:txBody>
                  <a:tcPr marT="45725" marB="45725" marR="72000" marL="72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97725">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Bất kỳ lập trình viên mới làm quen nào có Kiến thức cơ bản về SQL đều có thể làm việc thuận tiện với Apache Pig.</a:t>
                      </a:r>
                      <a:endParaRPr sz="13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Tiếp xúc với Java là phải làm việc với MapReduce.</a:t>
                      </a:r>
                      <a:endParaRPr sz="1300">
                        <a:solidFill>
                          <a:schemeClr val="dk1"/>
                        </a:solidFill>
                        <a:latin typeface="Arial"/>
                        <a:ea typeface="Arial"/>
                        <a:cs typeface="Arial"/>
                        <a:sym typeface="Arial"/>
                      </a:endParaRPr>
                    </a:p>
                  </a:txBody>
                  <a:tcPr marT="45725" marB="45725" marR="72000" marL="72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702675">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Apache</a:t>
                      </a:r>
                      <a:r>
                        <a:rPr lang="en-US" sz="1300">
                          <a:solidFill>
                            <a:schemeClr val="dk1"/>
                          </a:solidFill>
                          <a:latin typeface="Arial"/>
                          <a:ea typeface="Arial"/>
                          <a:cs typeface="Arial"/>
                          <a:sym typeface="Arial"/>
                        </a:rPr>
                        <a:t> Pig uses multi-query approach, </a:t>
                      </a:r>
                      <a:br>
                        <a:rPr lang="en-US" sz="1300">
                          <a:solidFill>
                            <a:schemeClr val="dk1"/>
                          </a:solidFill>
                          <a:latin typeface="Arial"/>
                          <a:ea typeface="Arial"/>
                          <a:cs typeface="Arial"/>
                          <a:sym typeface="Arial"/>
                        </a:rPr>
                      </a:br>
                      <a:r>
                        <a:rPr lang="en-US" sz="1300">
                          <a:solidFill>
                            <a:schemeClr val="dk1"/>
                          </a:solidFill>
                          <a:latin typeface="Arial"/>
                          <a:ea typeface="Arial"/>
                          <a:cs typeface="Arial"/>
                          <a:sym typeface="Arial"/>
                        </a:rPr>
                        <a:t>Thereby reducing the length of the codes to a great extent.</a:t>
                      </a:r>
                      <a:endParaRPr sz="13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MapReduce sẽ yêu cầu số dòng gấp gần 20 lần để thực hiện cùng một tác vụ.</a:t>
                      </a:r>
                      <a:endParaRPr sz="1300">
                        <a:solidFill>
                          <a:schemeClr val="dk1"/>
                        </a:solidFill>
                        <a:latin typeface="Arial"/>
                        <a:ea typeface="Arial"/>
                        <a:cs typeface="Arial"/>
                        <a:sym typeface="Arial"/>
                      </a:endParaRPr>
                    </a:p>
                  </a:txBody>
                  <a:tcPr marT="45725" marB="45725" marR="72000" marL="72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702675">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Không cần biên dịch. Khi thực thi, mọi toán tử Apache Pig được chuyển đổi nội bộ thành công việc MapReduce.</a:t>
                      </a:r>
                      <a:endParaRPr sz="13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300"/>
                        <a:buFont typeface="Arial"/>
                        <a:buNone/>
                      </a:pPr>
                      <a:r>
                        <a:rPr lang="en-US" sz="1300">
                          <a:solidFill>
                            <a:schemeClr val="dk1"/>
                          </a:solidFill>
                          <a:latin typeface="Arial"/>
                          <a:ea typeface="Arial"/>
                          <a:cs typeface="Arial"/>
                          <a:sym typeface="Arial"/>
                        </a:rPr>
                        <a:t>Các công việc MapReduce có một quá trình biên dịch dài.</a:t>
                      </a:r>
                      <a:endParaRPr sz="1300">
                        <a:solidFill>
                          <a:schemeClr val="dk1"/>
                        </a:solidFill>
                        <a:latin typeface="Arial"/>
                        <a:ea typeface="Arial"/>
                        <a:cs typeface="Arial"/>
                        <a:sym typeface="Arial"/>
                      </a:endParaRPr>
                    </a:p>
                  </a:txBody>
                  <a:tcPr marT="45725" marB="45725" marR="72000" marL="72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8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553" name="Google Shape;1553;p8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 VS SQL</a:t>
            </a:r>
            <a:endParaRPr/>
          </a:p>
        </p:txBody>
      </p:sp>
      <p:sp>
        <p:nvSpPr>
          <p:cNvPr id="1554" name="Google Shape;1554;p8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555" name="Google Shape;1555;p8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Sự khác biệt chính giữa Apache Pig và SQL.</a:t>
            </a:r>
            <a:endParaRPr/>
          </a:p>
        </p:txBody>
      </p:sp>
      <p:graphicFrame>
        <p:nvGraphicFramePr>
          <p:cNvPr id="1556" name="Google Shape;1556;p84"/>
          <p:cNvGraphicFramePr/>
          <p:nvPr/>
        </p:nvGraphicFramePr>
        <p:xfrm>
          <a:off x="535872" y="2530744"/>
          <a:ext cx="3000000" cy="3000000"/>
        </p:xfrm>
        <a:graphic>
          <a:graphicData uri="http://schemas.openxmlformats.org/drawingml/2006/table">
            <a:tbl>
              <a:tblPr bandRow="1" firstRow="1">
                <a:noFill/>
                <a:tableStyleId>{F5026A60-8AA6-43BD-A47F-B19B4713E4A2}</a:tableStyleId>
              </a:tblPr>
              <a:tblGrid>
                <a:gridCol w="4440175"/>
                <a:gridCol w="4356350"/>
              </a:tblGrid>
              <a:tr h="345800">
                <a:tc>
                  <a:txBody>
                    <a:bodyPr/>
                    <a:lstStyle/>
                    <a:p>
                      <a:pPr indent="0" lvl="0" marL="0" marR="0" rtl="0" algn="ctr">
                        <a:spcBef>
                          <a:spcPts val="0"/>
                        </a:spcBef>
                        <a:spcAft>
                          <a:spcPts val="0"/>
                        </a:spcAft>
                        <a:buNone/>
                      </a:pPr>
                      <a:r>
                        <a:rPr lang="en-US" sz="1400" u="none" strike="noStrike">
                          <a:solidFill>
                            <a:schemeClr val="dk1"/>
                          </a:solidFill>
                          <a:latin typeface="Arial"/>
                          <a:ea typeface="Arial"/>
                          <a:cs typeface="Arial"/>
                          <a:sym typeface="Arial"/>
                        </a:rPr>
                        <a:t>Pig</a:t>
                      </a:r>
                      <a:endParaRPr b="0" i="0" sz="1400" u="none" strike="noStrike">
                        <a:solidFill>
                          <a:schemeClr val="dk1"/>
                        </a:solidFill>
                        <a:latin typeface="Arial"/>
                        <a:ea typeface="Arial"/>
                        <a:cs typeface="Arial"/>
                        <a:sym typeface="Arial"/>
                      </a:endParaRPr>
                    </a:p>
                  </a:txBody>
                  <a:tcPr marT="9525" marB="0" marR="9525" marL="9525"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400" u="none" strike="noStrike">
                          <a:solidFill>
                            <a:schemeClr val="dk1"/>
                          </a:solidFill>
                          <a:latin typeface="Arial"/>
                          <a:ea typeface="Arial"/>
                          <a:cs typeface="Arial"/>
                          <a:sym typeface="Arial"/>
                        </a:rPr>
                        <a:t>SQL</a:t>
                      </a:r>
                      <a:endParaRPr b="0" i="0" sz="1400" u="none" strike="noStrike">
                        <a:solidFill>
                          <a:schemeClr val="dk1"/>
                        </a:solidFill>
                        <a:latin typeface="Arial"/>
                        <a:ea typeface="Arial"/>
                        <a:cs typeface="Arial"/>
                        <a:sym typeface="Arial"/>
                      </a:endParaRPr>
                    </a:p>
                  </a:txBody>
                  <a:tcPr marT="9525" marB="0" marR="9525" marL="9525"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r>
              <a:tr h="492050">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Pig Latin là một ngôn ngữ thủ tục.</a:t>
                      </a:r>
                      <a:endParaRPr b="0" i="0" sz="1400" u="none" strike="noStrike">
                        <a:solidFill>
                          <a:schemeClr val="dk1"/>
                        </a:solidFill>
                        <a:latin typeface="Arial"/>
                        <a:ea typeface="Arial"/>
                        <a:cs typeface="Arial"/>
                        <a:sym typeface="Arial"/>
                      </a:endParaRPr>
                    </a:p>
                  </a:txBody>
                  <a:tcPr marT="9525" marB="10800" marR="90000" marL="90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SQL là ngôn ngữ khai báo.</a:t>
                      </a:r>
                      <a:endParaRPr b="0" i="0" sz="1400" u="none" strike="noStrike">
                        <a:solidFill>
                          <a:schemeClr val="dk1"/>
                        </a:solidFill>
                        <a:latin typeface="Arial"/>
                        <a:ea typeface="Arial"/>
                        <a:cs typeface="Arial"/>
                        <a:sym typeface="Arial"/>
                      </a:endParaRPr>
                    </a:p>
                  </a:txBody>
                  <a:tcPr marT="9525" marB="10800" marR="90000" marL="90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936000">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Trong Apache Pig, lược đồ là tùy chọn.</a:t>
                      </a:r>
                      <a:endParaRPr/>
                    </a:p>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Chúng ta có thể lưu trữ dữ liệu bằng cách thiết kế lược đồ (các giá trị được lưu trữ dưới dạng $01, $02, v.v.)</a:t>
                      </a:r>
                      <a:endParaRPr b="0" i="0" sz="1400" u="none" strike="noStrike">
                        <a:solidFill>
                          <a:schemeClr val="dk1"/>
                        </a:solidFill>
                        <a:latin typeface="Arial"/>
                        <a:ea typeface="Arial"/>
                        <a:cs typeface="Arial"/>
                        <a:sym typeface="Arial"/>
                      </a:endParaRPr>
                    </a:p>
                  </a:txBody>
                  <a:tcPr marT="9525" marB="10800" marR="90000" marL="90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Lược đồ là bắt buộc trong SQL.</a:t>
                      </a:r>
                      <a:endParaRPr b="0" i="0" sz="1400" u="none" strike="noStrike">
                        <a:solidFill>
                          <a:schemeClr val="dk1"/>
                        </a:solidFill>
                        <a:latin typeface="Arial"/>
                        <a:ea typeface="Arial"/>
                        <a:cs typeface="Arial"/>
                        <a:sym typeface="Arial"/>
                      </a:endParaRPr>
                    </a:p>
                  </a:txBody>
                  <a:tcPr marT="9525" marB="10800" marR="90000" marL="90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97725">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Mô hình dữ liệu trong Apache Pig là quan hệ lồng </a:t>
                      </a:r>
                      <a:endParaRPr/>
                    </a:p>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nhau</a:t>
                      </a:r>
                      <a:endParaRPr b="0" i="0" sz="1400" u="none" strike="noStrike">
                        <a:solidFill>
                          <a:schemeClr val="dk1"/>
                        </a:solidFill>
                        <a:latin typeface="Arial"/>
                        <a:ea typeface="Arial"/>
                        <a:cs typeface="Arial"/>
                        <a:sym typeface="Arial"/>
                      </a:endParaRPr>
                    </a:p>
                  </a:txBody>
                  <a:tcPr marT="9525" marB="10800" marR="90000" marL="90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Mô hình dữ liệu được sử dụng trong SQL là quan hệ</a:t>
                      </a:r>
                      <a:endParaRPr sz="1400" u="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 phẳng.</a:t>
                      </a:r>
                      <a:endParaRPr b="0" i="0" sz="1400" u="none" strike="noStrike">
                        <a:solidFill>
                          <a:schemeClr val="dk1"/>
                        </a:solidFill>
                        <a:latin typeface="Arial"/>
                        <a:ea typeface="Arial"/>
                        <a:cs typeface="Arial"/>
                        <a:sym typeface="Arial"/>
                      </a:endParaRPr>
                    </a:p>
                  </a:txBody>
                  <a:tcPr marT="9525" marB="10800" marR="90000" marL="90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r h="497725">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Nó cung cấp cơ hội hạn chế để tối ưu hóa Truy vấn.</a:t>
                      </a:r>
                      <a:endParaRPr b="0" i="0" sz="1400" u="none" strike="noStrike">
                        <a:solidFill>
                          <a:schemeClr val="dk1"/>
                        </a:solidFill>
                        <a:latin typeface="Arial"/>
                        <a:ea typeface="Arial"/>
                        <a:cs typeface="Arial"/>
                        <a:sym typeface="Arial"/>
                      </a:endParaRPr>
                    </a:p>
                  </a:txBody>
                  <a:tcPr marT="9525" marB="10800" marR="90000" marL="90000" anchor="ctr">
                    <a:lnL cap="flat" cmpd="sng" w="9525">
                      <a:solidFill>
                        <a:srgbClr val="000000">
                          <a:alpha val="0"/>
                        </a:srgbClr>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u="none" strike="noStrike">
                          <a:solidFill>
                            <a:schemeClr val="dk1"/>
                          </a:solidFill>
                          <a:latin typeface="Arial"/>
                          <a:ea typeface="Arial"/>
                          <a:cs typeface="Arial"/>
                          <a:sym typeface="Arial"/>
                        </a:rPr>
                        <a:t>Có nhiều cơ hội hơn để tối ưu hóa truy vấn là SQL.</a:t>
                      </a:r>
                      <a:endParaRPr b="0" i="0" sz="1400" u="none" strike="noStrike">
                        <a:solidFill>
                          <a:schemeClr val="dk1"/>
                        </a:solidFill>
                        <a:latin typeface="Arial"/>
                        <a:ea typeface="Arial"/>
                        <a:cs typeface="Arial"/>
                        <a:sym typeface="Arial"/>
                      </a:endParaRPr>
                    </a:p>
                  </a:txBody>
                  <a:tcPr marT="9525" marB="10800" marR="90000" marL="90000" anchor="ctr">
                    <a:lnL cap="flat" cmpd="sng" w="9525">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8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563" name="Google Shape;1563;p8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Thành phần và kiến trúc Pig</a:t>
            </a:r>
            <a:endParaRPr/>
          </a:p>
        </p:txBody>
      </p:sp>
      <p:sp>
        <p:nvSpPr>
          <p:cNvPr id="1564" name="Google Shape;1564;p8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565" name="Google Shape;1565;p85"/>
          <p:cNvSpPr txBox="1"/>
          <p:nvPr>
            <p:ph idx="4" type="body"/>
          </p:nvPr>
        </p:nvSpPr>
        <p:spPr>
          <a:xfrm>
            <a:off x="535872" y="2226568"/>
            <a:ext cx="35154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Pig Latin – ngôn ngữ luồng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Grunt – shell tương tác, nơi bạn có thể nhập các câu lệnh Latin lợn</a:t>
            </a:r>
            <a:endParaRPr/>
          </a:p>
          <a:p>
            <a:pPr indent="-177800" lvl="0" marL="177800" rtl="0" algn="l">
              <a:lnSpc>
                <a:spcPct val="128571"/>
              </a:lnSpc>
              <a:spcBef>
                <a:spcPts val="1000"/>
              </a:spcBef>
              <a:spcAft>
                <a:spcPts val="0"/>
              </a:spcAft>
              <a:buClr>
                <a:srgbClr val="262626"/>
              </a:buClr>
              <a:buSzPts val="1400"/>
              <a:buFont typeface="Arial"/>
              <a:buChar char="•"/>
            </a:pPr>
            <a:r>
              <a:rPr lang="en-US"/>
              <a:t>Công cụ thông dịch và thực thi Pig	</a:t>
            </a:r>
            <a:endParaRPr/>
          </a:p>
          <a:p>
            <a:pPr indent="-116523" lvl="1" marL="360363" rtl="0" algn="l">
              <a:lnSpc>
                <a:spcPct val="138461"/>
              </a:lnSpc>
              <a:spcBef>
                <a:spcPts val="200"/>
              </a:spcBef>
              <a:spcAft>
                <a:spcPts val="0"/>
              </a:spcAft>
              <a:buClr>
                <a:srgbClr val="262626"/>
              </a:buClr>
              <a:buSzPts val="1040"/>
              <a:buNone/>
            </a:pPr>
            <a:r>
              <a:t/>
            </a:r>
            <a:endParaRPr/>
          </a:p>
        </p:txBody>
      </p:sp>
      <p:grpSp>
        <p:nvGrpSpPr>
          <p:cNvPr id="1566" name="Google Shape;1566;p85"/>
          <p:cNvGrpSpPr/>
          <p:nvPr/>
        </p:nvGrpSpPr>
        <p:grpSpPr>
          <a:xfrm>
            <a:off x="4483100" y="2377278"/>
            <a:ext cx="4726300" cy="3433770"/>
            <a:chOff x="4494581" y="2914236"/>
            <a:chExt cx="4168146" cy="3433770"/>
          </a:xfrm>
        </p:grpSpPr>
        <p:cxnSp>
          <p:nvCxnSpPr>
            <p:cNvPr id="1567" name="Google Shape;1567;p85"/>
            <p:cNvCxnSpPr>
              <a:stCxn id="1568" idx="2"/>
              <a:endCxn id="1569" idx="0"/>
            </p:cNvCxnSpPr>
            <p:nvPr/>
          </p:nvCxnSpPr>
          <p:spPr>
            <a:xfrm>
              <a:off x="6619616" y="3747820"/>
              <a:ext cx="0" cy="1343700"/>
            </a:xfrm>
            <a:prstGeom prst="straightConnector1">
              <a:avLst/>
            </a:prstGeom>
            <a:noFill/>
            <a:ln cap="flat" cmpd="sng" w="76200">
              <a:solidFill>
                <a:srgbClr val="1F45BC"/>
              </a:solidFill>
              <a:prstDash val="solid"/>
              <a:miter lim="800000"/>
              <a:headEnd len="sm" w="sm" type="none"/>
              <a:tailEnd len="med" w="med" type="triangle"/>
            </a:ln>
          </p:spPr>
        </p:cxnSp>
        <p:sp>
          <p:nvSpPr>
            <p:cNvPr id="1568" name="Google Shape;1568;p85"/>
            <p:cNvSpPr/>
            <p:nvPr/>
          </p:nvSpPr>
          <p:spPr>
            <a:xfrm>
              <a:off x="4580084" y="3251305"/>
              <a:ext cx="4079065" cy="496515"/>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252000" marR="0" rtl="0" algn="l">
                <a:spcBef>
                  <a:spcPts val="0"/>
                </a:spcBef>
                <a:spcAft>
                  <a:spcPts val="0"/>
                </a:spcAft>
                <a:buNone/>
              </a:pPr>
              <a:r>
                <a:rPr lang="en-US" sz="1050">
                  <a:solidFill>
                    <a:srgbClr val="1F45BC"/>
                  </a:solidFill>
                  <a:latin typeface="Arial"/>
                  <a:ea typeface="Arial"/>
                  <a:cs typeface="Arial"/>
                  <a:sym typeface="Arial"/>
                </a:rPr>
                <a:t>movies = LOAD '/data/films’ AS </a:t>
              </a:r>
              <a:endParaRPr/>
            </a:p>
            <a:p>
              <a:pPr indent="0" lvl="0" marL="252000" marR="0" rtl="0" algn="l">
                <a:spcBef>
                  <a:spcPts val="0"/>
                </a:spcBef>
                <a:spcAft>
                  <a:spcPts val="0"/>
                </a:spcAft>
                <a:buNone/>
              </a:pPr>
              <a:r>
                <a:rPr lang="en-US" sz="1050">
                  <a:solidFill>
                    <a:srgbClr val="1F45BC"/>
                  </a:solidFill>
                  <a:latin typeface="Arial"/>
                  <a:ea typeface="Arial"/>
                  <a:cs typeface="Arial"/>
                  <a:sym typeface="Arial"/>
                </a:rPr>
                <a:t>		(id : int, name : chararray, : year : int)</a:t>
              </a:r>
              <a:endParaRPr/>
            </a:p>
            <a:p>
              <a:pPr indent="0" lvl="0" marL="252000" marR="0" rtl="0" algn="l">
                <a:spcBef>
                  <a:spcPts val="0"/>
                </a:spcBef>
                <a:spcAft>
                  <a:spcPts val="0"/>
                </a:spcAft>
                <a:buNone/>
              </a:pPr>
              <a:r>
                <a:rPr lang="en-US" sz="1050">
                  <a:solidFill>
                    <a:srgbClr val="1F45BC"/>
                  </a:solidFill>
                  <a:latin typeface="Arial"/>
                  <a:ea typeface="Arial"/>
                  <a:cs typeface="Arial"/>
                  <a:sym typeface="Arial"/>
                </a:rPr>
                <a:t>...</a:t>
              </a:r>
              <a:endParaRPr/>
            </a:p>
          </p:txBody>
        </p:sp>
        <p:sp>
          <p:nvSpPr>
            <p:cNvPr id="1570" name="Google Shape;1570;p85"/>
            <p:cNvSpPr/>
            <p:nvPr/>
          </p:nvSpPr>
          <p:spPr>
            <a:xfrm>
              <a:off x="6025461" y="4495252"/>
              <a:ext cx="1188310" cy="317316"/>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Báo cáo MR</a:t>
              </a:r>
              <a:endParaRPr sz="1100">
                <a:solidFill>
                  <a:schemeClr val="lt1"/>
                </a:solidFill>
                <a:latin typeface="Arial"/>
                <a:ea typeface="Arial"/>
                <a:cs typeface="Arial"/>
                <a:sym typeface="Arial"/>
              </a:endParaRPr>
            </a:p>
          </p:txBody>
        </p:sp>
        <p:sp>
          <p:nvSpPr>
            <p:cNvPr id="1571" name="Google Shape;1571;p85"/>
            <p:cNvSpPr/>
            <p:nvPr/>
          </p:nvSpPr>
          <p:spPr>
            <a:xfrm>
              <a:off x="4576505" y="3805240"/>
              <a:ext cx="4086222" cy="631652"/>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PIG</a:t>
              </a:r>
              <a:endParaRPr/>
            </a:p>
          </p:txBody>
        </p:sp>
        <p:sp>
          <p:nvSpPr>
            <p:cNvPr id="1572" name="Google Shape;1572;p85"/>
            <p:cNvSpPr/>
            <p:nvPr/>
          </p:nvSpPr>
          <p:spPr>
            <a:xfrm>
              <a:off x="4494581" y="2914236"/>
              <a:ext cx="1378478" cy="340519"/>
            </a:xfrm>
            <a:prstGeom prst="roundRect">
              <a:avLst>
                <a:gd fmla="val 16667" name="adj"/>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Pig Latin Script</a:t>
              </a:r>
              <a:endParaRPr sz="1400">
                <a:solidFill>
                  <a:srgbClr val="1F45BC"/>
                </a:solidFill>
                <a:latin typeface="Arial"/>
                <a:ea typeface="Arial"/>
                <a:cs typeface="Arial"/>
                <a:sym typeface="Arial"/>
              </a:endParaRPr>
            </a:p>
          </p:txBody>
        </p:sp>
        <p:grpSp>
          <p:nvGrpSpPr>
            <p:cNvPr id="1573" name="Google Shape;1573;p85"/>
            <p:cNvGrpSpPr/>
            <p:nvPr/>
          </p:nvGrpSpPr>
          <p:grpSpPr>
            <a:xfrm>
              <a:off x="4576505" y="5091421"/>
              <a:ext cx="4086222" cy="1256585"/>
              <a:chOff x="4576505" y="5015221"/>
              <a:chExt cx="4086222" cy="1256585"/>
            </a:xfrm>
          </p:grpSpPr>
          <p:sp>
            <p:nvSpPr>
              <p:cNvPr id="1569" name="Google Shape;1569;p85"/>
              <p:cNvSpPr/>
              <p:nvPr/>
            </p:nvSpPr>
            <p:spPr>
              <a:xfrm>
                <a:off x="4576505" y="5015221"/>
                <a:ext cx="4086222" cy="1256585"/>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Cụm Hadoop</a:t>
                </a:r>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sp>
            <p:nvSpPr>
              <p:cNvPr id="1574" name="Google Shape;1574;p85"/>
              <p:cNvSpPr/>
              <p:nvPr/>
            </p:nvSpPr>
            <p:spPr>
              <a:xfrm>
                <a:off x="4940854" y="5367679"/>
                <a:ext cx="844438" cy="251455"/>
              </a:xfrm>
              <a:prstGeom prst="roundRect">
                <a:avLst>
                  <a:gd fmla="val 16667" name="adj"/>
                </a:avLst>
              </a:prstGeom>
              <a:solidFill>
                <a:srgbClr val="FF9999"/>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MR</a:t>
                </a:r>
                <a:endParaRPr sz="1200">
                  <a:solidFill>
                    <a:srgbClr val="1F45BC"/>
                  </a:solidFill>
                  <a:latin typeface="Arial"/>
                  <a:ea typeface="Arial"/>
                  <a:cs typeface="Arial"/>
                  <a:sym typeface="Arial"/>
                </a:endParaRPr>
              </a:p>
            </p:txBody>
          </p:sp>
          <p:sp>
            <p:nvSpPr>
              <p:cNvPr id="1575" name="Google Shape;1575;p85"/>
              <p:cNvSpPr/>
              <p:nvPr/>
            </p:nvSpPr>
            <p:spPr>
              <a:xfrm>
                <a:off x="5847154" y="5367679"/>
                <a:ext cx="844438" cy="251455"/>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Hive</a:t>
                </a:r>
                <a:endParaRPr sz="1200">
                  <a:solidFill>
                    <a:srgbClr val="1F45BC"/>
                  </a:solidFill>
                  <a:latin typeface="Arial"/>
                  <a:ea typeface="Arial"/>
                  <a:cs typeface="Arial"/>
                  <a:sym typeface="Arial"/>
                </a:endParaRPr>
              </a:p>
            </p:txBody>
          </p:sp>
          <p:sp>
            <p:nvSpPr>
              <p:cNvPr id="1576" name="Google Shape;1576;p85"/>
              <p:cNvSpPr/>
              <p:nvPr/>
            </p:nvSpPr>
            <p:spPr>
              <a:xfrm>
                <a:off x="6742913" y="5367679"/>
                <a:ext cx="844438" cy="251455"/>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Pig</a:t>
                </a:r>
                <a:endParaRPr sz="1200">
                  <a:solidFill>
                    <a:srgbClr val="1F45BC"/>
                  </a:solidFill>
                  <a:latin typeface="Arial"/>
                  <a:ea typeface="Arial"/>
                  <a:cs typeface="Arial"/>
                  <a:sym typeface="Arial"/>
                </a:endParaRPr>
              </a:p>
            </p:txBody>
          </p:sp>
          <p:sp>
            <p:nvSpPr>
              <p:cNvPr id="1577" name="Google Shape;1577;p85"/>
              <p:cNvSpPr/>
              <p:nvPr/>
            </p:nvSpPr>
            <p:spPr>
              <a:xfrm>
                <a:off x="4940853" y="5658965"/>
                <a:ext cx="3396697" cy="251455"/>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YARN</a:t>
                </a:r>
                <a:endParaRPr sz="1200">
                  <a:solidFill>
                    <a:srgbClr val="1F45BC"/>
                  </a:solidFill>
                  <a:latin typeface="Arial"/>
                  <a:ea typeface="Arial"/>
                  <a:cs typeface="Arial"/>
                  <a:sym typeface="Arial"/>
                </a:endParaRPr>
              </a:p>
            </p:txBody>
          </p:sp>
          <p:sp>
            <p:nvSpPr>
              <p:cNvPr id="1578" name="Google Shape;1578;p85"/>
              <p:cNvSpPr/>
              <p:nvPr/>
            </p:nvSpPr>
            <p:spPr>
              <a:xfrm>
                <a:off x="4940853" y="5943039"/>
                <a:ext cx="3396697" cy="251455"/>
              </a:xfrm>
              <a:prstGeom prst="roundRect">
                <a:avLst>
                  <a:gd fmla="val 16667" name="adj"/>
                </a:avLst>
              </a:prstGeom>
              <a:solidFill>
                <a:srgbClr val="FF9999"/>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HDFS</a:t>
                </a:r>
                <a:endParaRPr sz="1200">
                  <a:solidFill>
                    <a:srgbClr val="1F45BC"/>
                  </a:solidFill>
                  <a:latin typeface="Arial"/>
                  <a:ea typeface="Arial"/>
                  <a:cs typeface="Arial"/>
                  <a:sym typeface="Arial"/>
                </a:endParaRPr>
              </a:p>
            </p:txBody>
          </p:sp>
          <p:grpSp>
            <p:nvGrpSpPr>
              <p:cNvPr id="1579" name="Google Shape;1579;p85"/>
              <p:cNvGrpSpPr/>
              <p:nvPr/>
            </p:nvGrpSpPr>
            <p:grpSpPr>
              <a:xfrm>
                <a:off x="7836449" y="5456188"/>
                <a:ext cx="205349" cy="45719"/>
                <a:chOff x="3057525" y="5619134"/>
                <a:chExt cx="334329" cy="74435"/>
              </a:xfrm>
            </p:grpSpPr>
            <p:sp>
              <p:nvSpPr>
                <p:cNvPr id="1580" name="Google Shape;1580;p85"/>
                <p:cNvSpPr/>
                <p:nvPr/>
              </p:nvSpPr>
              <p:spPr>
                <a:xfrm>
                  <a:off x="3057525" y="5619134"/>
                  <a:ext cx="74435" cy="7443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Gulim"/>
                    <a:ea typeface="Gulim"/>
                    <a:cs typeface="Gulim"/>
                    <a:sym typeface="Gulim"/>
                  </a:endParaRPr>
                </a:p>
              </p:txBody>
            </p:sp>
            <p:sp>
              <p:nvSpPr>
                <p:cNvPr id="1581" name="Google Shape;1581;p85"/>
                <p:cNvSpPr/>
                <p:nvPr/>
              </p:nvSpPr>
              <p:spPr>
                <a:xfrm>
                  <a:off x="3187472" y="5619134"/>
                  <a:ext cx="74435" cy="7443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Gulim"/>
                    <a:ea typeface="Gulim"/>
                    <a:cs typeface="Gulim"/>
                    <a:sym typeface="Gulim"/>
                  </a:endParaRPr>
                </a:p>
              </p:txBody>
            </p:sp>
            <p:sp>
              <p:nvSpPr>
                <p:cNvPr id="1582" name="Google Shape;1582;p85"/>
                <p:cNvSpPr/>
                <p:nvPr/>
              </p:nvSpPr>
              <p:spPr>
                <a:xfrm>
                  <a:off x="3317419" y="5619134"/>
                  <a:ext cx="74435" cy="74435"/>
                </a:xfrm>
                <a:prstGeom prst="ellipse">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1F45BC"/>
                    </a:solidFill>
                    <a:latin typeface="Gulim"/>
                    <a:ea typeface="Gulim"/>
                    <a:cs typeface="Gulim"/>
                    <a:sym typeface="Gulim"/>
                  </a:endParaRPr>
                </a:p>
              </p:txBody>
            </p:sp>
          </p:grpSp>
        </p:grpSp>
        <p:cxnSp>
          <p:nvCxnSpPr>
            <p:cNvPr id="1583" name="Google Shape;1583;p85"/>
            <p:cNvCxnSpPr>
              <a:endCxn id="1584" idx="1"/>
            </p:cNvCxnSpPr>
            <p:nvPr/>
          </p:nvCxnSpPr>
          <p:spPr>
            <a:xfrm>
              <a:off x="5557929" y="4246994"/>
              <a:ext cx="2146200" cy="0"/>
            </a:xfrm>
            <a:prstGeom prst="straightConnector1">
              <a:avLst/>
            </a:prstGeom>
            <a:noFill/>
            <a:ln cap="flat" cmpd="sng" w="38100">
              <a:solidFill>
                <a:srgbClr val="1F45BC"/>
              </a:solidFill>
              <a:prstDash val="solid"/>
              <a:miter lim="800000"/>
              <a:headEnd len="sm" w="sm" type="none"/>
              <a:tailEnd len="med" w="med" type="triangle"/>
            </a:ln>
          </p:spPr>
        </p:cxnSp>
        <p:grpSp>
          <p:nvGrpSpPr>
            <p:cNvPr id="1585" name="Google Shape;1585;p85"/>
            <p:cNvGrpSpPr/>
            <p:nvPr/>
          </p:nvGrpSpPr>
          <p:grpSpPr>
            <a:xfrm>
              <a:off x="4713525" y="4123145"/>
              <a:ext cx="3835042" cy="247697"/>
              <a:chOff x="4152202" y="4502607"/>
              <a:chExt cx="5181362" cy="363298"/>
            </a:xfrm>
          </p:grpSpPr>
          <p:sp>
            <p:nvSpPr>
              <p:cNvPr id="1586" name="Google Shape;1586;p85"/>
              <p:cNvSpPr/>
              <p:nvPr/>
            </p:nvSpPr>
            <p:spPr>
              <a:xfrm>
                <a:off x="4152202" y="4502607"/>
                <a:ext cx="1140884" cy="363298"/>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Parser</a:t>
                </a:r>
                <a:endParaRPr sz="1200">
                  <a:solidFill>
                    <a:srgbClr val="1F45BC"/>
                  </a:solidFill>
                  <a:latin typeface="Arial"/>
                  <a:ea typeface="Arial"/>
                  <a:cs typeface="Arial"/>
                  <a:sym typeface="Arial"/>
                </a:endParaRPr>
              </a:p>
            </p:txBody>
          </p:sp>
          <p:sp>
            <p:nvSpPr>
              <p:cNvPr id="1587" name="Google Shape;1587;p85"/>
              <p:cNvSpPr/>
              <p:nvPr/>
            </p:nvSpPr>
            <p:spPr>
              <a:xfrm>
                <a:off x="5508144" y="4502607"/>
                <a:ext cx="1140884" cy="363298"/>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Complier</a:t>
                </a:r>
                <a:endParaRPr sz="1200">
                  <a:solidFill>
                    <a:srgbClr val="1F45BC"/>
                  </a:solidFill>
                  <a:latin typeface="Arial"/>
                  <a:ea typeface="Arial"/>
                  <a:cs typeface="Arial"/>
                  <a:sym typeface="Arial"/>
                </a:endParaRPr>
              </a:p>
            </p:txBody>
          </p:sp>
          <p:sp>
            <p:nvSpPr>
              <p:cNvPr id="1588" name="Google Shape;1588;p85"/>
              <p:cNvSpPr/>
              <p:nvPr/>
            </p:nvSpPr>
            <p:spPr>
              <a:xfrm>
                <a:off x="6797427" y="4502607"/>
                <a:ext cx="1140884" cy="363298"/>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Optimizer</a:t>
                </a:r>
                <a:endParaRPr sz="1200">
                  <a:solidFill>
                    <a:srgbClr val="1F45BC"/>
                  </a:solidFill>
                  <a:latin typeface="Arial"/>
                  <a:ea typeface="Arial"/>
                  <a:cs typeface="Arial"/>
                  <a:sym typeface="Arial"/>
                </a:endParaRPr>
              </a:p>
            </p:txBody>
          </p:sp>
          <p:sp>
            <p:nvSpPr>
              <p:cNvPr id="1584" name="Google Shape;1584;p85"/>
              <p:cNvSpPr/>
              <p:nvPr/>
            </p:nvSpPr>
            <p:spPr>
              <a:xfrm>
                <a:off x="8192680" y="4502607"/>
                <a:ext cx="1140884" cy="363298"/>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Plan</a:t>
                </a:r>
                <a:endParaRPr sz="1200">
                  <a:solidFill>
                    <a:srgbClr val="1F45BC"/>
                  </a:solidFill>
                  <a:latin typeface="Arial"/>
                  <a:ea typeface="Arial"/>
                  <a:cs typeface="Arial"/>
                  <a:sym typeface="Arial"/>
                </a:endParaRPr>
              </a:p>
            </p:txBody>
          </p:sp>
        </p:grpSp>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3" name="Shape 1593"/>
        <p:cNvGrpSpPr/>
        <p:nvPr/>
      </p:nvGrpSpPr>
      <p:grpSpPr>
        <a:xfrm>
          <a:off x="0" y="0"/>
          <a:ext cx="0" cy="0"/>
          <a:chOff x="0" y="0"/>
          <a:chExt cx="0" cy="0"/>
        </a:xfrm>
      </p:grpSpPr>
      <p:sp>
        <p:nvSpPr>
          <p:cNvPr id="1594" name="Google Shape;1594;p8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595" name="Google Shape;1595;p8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Grunt Shell</a:t>
            </a:r>
            <a:endParaRPr/>
          </a:p>
        </p:txBody>
      </p:sp>
      <p:sp>
        <p:nvSpPr>
          <p:cNvPr id="1596" name="Google Shape;1596;p8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597" name="Google Shape;1597;p86"/>
          <p:cNvSpPr txBox="1"/>
          <p:nvPr>
            <p:ph idx="4" type="body"/>
          </p:nvPr>
        </p:nvSpPr>
        <p:spPr>
          <a:xfrm>
            <a:off x="535872" y="2226568"/>
            <a:ext cx="89321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Grunt shell là shell tương tác của Pig.</a:t>
            </a:r>
            <a:endParaRPr/>
          </a:p>
          <a:p>
            <a:pPr indent="-177800" lvl="0" marL="177800" rtl="0" algn="l">
              <a:lnSpc>
                <a:spcPct val="128571"/>
              </a:lnSpc>
              <a:spcBef>
                <a:spcPts val="1000"/>
              </a:spcBef>
              <a:spcAft>
                <a:spcPts val="0"/>
              </a:spcAft>
              <a:buClr>
                <a:srgbClr val="262626"/>
              </a:buClr>
              <a:buSzPts val="1400"/>
              <a:buFont typeface="Arial"/>
              <a:buChar char="•"/>
            </a:pPr>
            <a:r>
              <a:rPr lang="en-US"/>
              <a:t>Các grunt shell của Apache Pig chủ yếu được sử dụng để viết các chữ viết bằng tiếng Latinh của Pig.</a:t>
            </a:r>
            <a:endParaRPr/>
          </a:p>
          <a:p>
            <a:pPr indent="-177800" lvl="0" marL="177800" rtl="0" algn="l">
              <a:lnSpc>
                <a:spcPct val="128571"/>
              </a:lnSpc>
              <a:spcBef>
                <a:spcPts val="1000"/>
              </a:spcBef>
              <a:spcAft>
                <a:spcPts val="0"/>
              </a:spcAft>
              <a:buClr>
                <a:srgbClr val="262626"/>
              </a:buClr>
              <a:buSzPts val="1400"/>
              <a:buFont typeface="Arial"/>
              <a:buChar char="•"/>
            </a:pPr>
            <a:r>
              <a:rPr lang="en-US"/>
              <a:t>Tập lệnh pig có thể được thực thi với grunt shell là shell gốc do Apache pig cung cấp để thực thi các truy vấn pig.</a:t>
            </a:r>
            <a:endParaRPr/>
          </a:p>
          <a:p>
            <a:pPr indent="-177800" lvl="0" marL="177800" rtl="0" algn="l">
              <a:lnSpc>
                <a:spcPct val="128571"/>
              </a:lnSpc>
              <a:spcBef>
                <a:spcPts val="1000"/>
              </a:spcBef>
              <a:spcAft>
                <a:spcPts val="0"/>
              </a:spcAft>
              <a:buClr>
                <a:srgbClr val="262626"/>
              </a:buClr>
              <a:buSzPts val="1400"/>
              <a:buFont typeface="Arial"/>
              <a:buChar char="•"/>
            </a:pPr>
            <a:r>
              <a:rPr lang="en-US"/>
              <a:t>Hữu ích cho việc kiểm tra dữ liệu đặc biệt</a:t>
            </a:r>
            <a:endParaRPr/>
          </a:p>
          <a:p>
            <a:pPr indent="-177800" lvl="0" marL="177800" rtl="0" algn="l">
              <a:lnSpc>
                <a:spcPct val="128571"/>
              </a:lnSpc>
              <a:spcBef>
                <a:spcPts val="1000"/>
              </a:spcBef>
              <a:spcAft>
                <a:spcPts val="0"/>
              </a:spcAft>
              <a:buClr>
                <a:srgbClr val="262626"/>
              </a:buClr>
              <a:buSzPts val="1400"/>
              <a:buFont typeface="Arial"/>
              <a:buChar char="•"/>
            </a:pPr>
            <a:r>
              <a:rPr lang="en-US"/>
              <a:t>Quá trình thực thi bị trì hoãn cho đến khi yêu cầu đầu ra</a:t>
            </a:r>
            <a:endParaRPr/>
          </a:p>
          <a:p>
            <a:pPr indent="-177800" lvl="0" marL="177800" rtl="0" algn="l">
              <a:lnSpc>
                <a:spcPct val="128571"/>
              </a:lnSpc>
              <a:spcBef>
                <a:spcPts val="1000"/>
              </a:spcBef>
              <a:spcAft>
                <a:spcPts val="0"/>
              </a:spcAft>
              <a:buClr>
                <a:srgbClr val="262626"/>
              </a:buClr>
              <a:buSzPts val="1400"/>
              <a:buFont typeface="Arial"/>
              <a:buChar char="•"/>
            </a:pPr>
            <a:r>
              <a:rPr lang="en-US"/>
              <a:t>Cách bắt đầu và thoát</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1598" name="Google Shape;1598;p86"/>
          <p:cNvSpPr txBox="1"/>
          <p:nvPr/>
        </p:nvSpPr>
        <p:spPr>
          <a:xfrm>
            <a:off x="704850" y="4889791"/>
            <a:ext cx="7812000" cy="1197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 pig</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sh ls</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fs –ls</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quit;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8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605" name="Google Shape;1605;p8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Các tập lệnh pig</a:t>
            </a:r>
            <a:endParaRPr/>
          </a:p>
        </p:txBody>
      </p:sp>
      <p:sp>
        <p:nvSpPr>
          <p:cNvPr id="1606" name="Google Shape;1606;p8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607" name="Google Shape;1607;p8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Tập lệnh Pig chỉ đơn giản là mã Pig Latin được lưu trữ trong tệp văn bản (phần mở rộng .pig)</a:t>
            </a:r>
            <a:endParaRPr/>
          </a:p>
          <a:p>
            <a:pPr indent="-182563" lvl="1" marL="360363" rtl="0" algn="l">
              <a:lnSpc>
                <a:spcPct val="138461"/>
              </a:lnSpc>
              <a:spcBef>
                <a:spcPts val="500"/>
              </a:spcBef>
              <a:spcAft>
                <a:spcPts val="0"/>
              </a:spcAft>
              <a:buClr>
                <a:srgbClr val="262626"/>
              </a:buClr>
              <a:buSzPts val="1040"/>
              <a:buChar char="•"/>
            </a:pPr>
            <a:r>
              <a:rPr lang="en-US"/>
              <a:t>Viết tất cả các câu lệnh Pig Latin cần thiết trong một tệp.</a:t>
            </a:r>
            <a:endParaRPr/>
          </a:p>
          <a:p>
            <a:pPr indent="-182563" lvl="1" marL="360363" rtl="0" algn="l">
              <a:lnSpc>
                <a:spcPct val="138461"/>
              </a:lnSpc>
              <a:spcBef>
                <a:spcPts val="500"/>
              </a:spcBef>
              <a:spcAft>
                <a:spcPts val="0"/>
              </a:spcAft>
              <a:buClr>
                <a:srgbClr val="262626"/>
              </a:buClr>
              <a:buSzPts val="1040"/>
              <a:buChar char="•"/>
            </a:pPr>
            <a:r>
              <a:rPr lang="en-US"/>
              <a:t>Viết tất cả các lệnh và câu lệnh Pig Latin trong một tệp duy nhất và lưu dưới dạng tệp . tệp heo.</a:t>
            </a:r>
            <a:endParaRPr/>
          </a:p>
          <a:p>
            <a:pPr indent="-182563" lvl="1" marL="360363" rtl="0" algn="l">
              <a:lnSpc>
                <a:spcPct val="138461"/>
              </a:lnSpc>
              <a:spcBef>
                <a:spcPts val="500"/>
              </a:spcBef>
              <a:spcAft>
                <a:spcPts val="0"/>
              </a:spcAft>
              <a:buClr>
                <a:srgbClr val="262626"/>
              </a:buClr>
              <a:buSzPts val="1040"/>
              <a:buChar char="•"/>
            </a:pPr>
            <a:r>
              <a:rPr lang="en-US"/>
              <a:t>Thực thi tập lệnh Apache Pig (sales_report.pig)</a:t>
            </a:r>
            <a:endParaRPr/>
          </a:p>
        </p:txBody>
      </p:sp>
      <p:sp>
        <p:nvSpPr>
          <p:cNvPr id="1608" name="Google Shape;1608;p87"/>
          <p:cNvSpPr txBox="1"/>
          <p:nvPr/>
        </p:nvSpPr>
        <p:spPr>
          <a:xfrm>
            <a:off x="704850" y="3750117"/>
            <a:ext cx="7812000" cy="137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 pig</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run sales_report.pig;</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quit;</a:t>
            </a:r>
            <a:endParaRPr/>
          </a:p>
          <a:p>
            <a:pPr indent="0" lvl="0" marL="182563" marR="0" rtl="0" algn="l">
              <a:spcBef>
                <a:spcPts val="0"/>
              </a:spcBef>
              <a:spcAft>
                <a:spcPts val="0"/>
              </a:spcAft>
              <a:buNone/>
            </a:pPr>
            <a:r>
              <a:t/>
            </a:r>
            <a:endParaRPr sz="1400">
              <a:solidFill>
                <a:schemeClr val="dk1"/>
              </a:solidFill>
              <a:latin typeface="Arial"/>
              <a:ea typeface="Arial"/>
              <a:cs typeface="Arial"/>
              <a:sym typeface="Arial"/>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 pig sales_report.pig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8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615" name="Google Shape;1615;p8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 Latin (1/5)</a:t>
            </a:r>
            <a:endParaRPr/>
          </a:p>
        </p:txBody>
      </p:sp>
      <p:sp>
        <p:nvSpPr>
          <p:cNvPr id="1616" name="Google Shape;1616;p8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617" name="Google Shape;1617;p8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Pig Latin là ngôn ngữ luồng dữ liệu</a:t>
            </a:r>
            <a:endParaRPr/>
          </a:p>
          <a:p>
            <a:pPr indent="-182563" lvl="1" marL="360363" rtl="0" algn="l">
              <a:lnSpc>
                <a:spcPct val="138461"/>
              </a:lnSpc>
              <a:spcBef>
                <a:spcPts val="200"/>
              </a:spcBef>
              <a:spcAft>
                <a:spcPts val="0"/>
              </a:spcAft>
              <a:buClr>
                <a:srgbClr val="262626"/>
              </a:buClr>
              <a:buSzPts val="1040"/>
              <a:buChar char="•"/>
            </a:pPr>
            <a:r>
              <a:rPr lang="en-US"/>
              <a:t>Luồng dữ liệu được thể hiện dưới dạng một chuỗi các câu lệnh</a:t>
            </a:r>
            <a:endParaRPr/>
          </a:p>
          <a:p>
            <a:pPr indent="-177800" lvl="0" marL="177800" rtl="0" algn="l">
              <a:lnSpc>
                <a:spcPct val="128571"/>
              </a:lnSpc>
              <a:spcBef>
                <a:spcPts val="1000"/>
              </a:spcBef>
              <a:spcAft>
                <a:spcPts val="0"/>
              </a:spcAft>
              <a:buClr>
                <a:srgbClr val="262626"/>
              </a:buClr>
              <a:buSzPts val="1400"/>
              <a:buFont typeface="Arial"/>
              <a:buChar char="•"/>
            </a:pPr>
            <a:r>
              <a:rPr lang="en-US"/>
              <a:t>Chú thích</a:t>
            </a:r>
            <a:endParaRPr/>
          </a:p>
          <a:p>
            <a:pPr indent="-182563" lvl="1" marL="360363" rtl="0" algn="l">
              <a:lnSpc>
                <a:spcPct val="138461"/>
              </a:lnSpc>
              <a:spcBef>
                <a:spcPts val="200"/>
              </a:spcBef>
              <a:spcAft>
                <a:spcPts val="0"/>
              </a:spcAft>
              <a:buClr>
                <a:srgbClr val="262626"/>
              </a:buClr>
              <a:buSzPts val="1040"/>
              <a:buChar char="•"/>
            </a:pPr>
            <a:r>
              <a:rPr lang="en-US"/>
              <a:t>Một dòng: –</a:t>
            </a:r>
            <a:endParaRPr/>
          </a:p>
          <a:p>
            <a:pPr indent="-182563" lvl="1" marL="360363" rtl="0" algn="l">
              <a:lnSpc>
                <a:spcPct val="138461"/>
              </a:lnSpc>
              <a:spcBef>
                <a:spcPts val="200"/>
              </a:spcBef>
              <a:spcAft>
                <a:spcPts val="0"/>
              </a:spcAft>
              <a:buClr>
                <a:srgbClr val="262626"/>
              </a:buClr>
              <a:buSzPts val="1040"/>
              <a:buChar char="•"/>
            </a:pPr>
            <a:r>
              <a:rPr lang="en-US"/>
              <a:t>Đa dòng: /* */</a:t>
            </a:r>
            <a:endParaRPr/>
          </a:p>
          <a:p>
            <a:pPr indent="-177800" lvl="0" marL="177800" rtl="0" algn="l">
              <a:lnSpc>
                <a:spcPct val="128571"/>
              </a:lnSpc>
              <a:spcBef>
                <a:spcPts val="1000"/>
              </a:spcBef>
              <a:spcAft>
                <a:spcPts val="0"/>
              </a:spcAft>
              <a:buClr>
                <a:srgbClr val="262626"/>
              </a:buClr>
              <a:buSzPts val="1400"/>
              <a:buFont typeface="Arial"/>
              <a:buChar char="•"/>
            </a:pPr>
            <a:r>
              <a:rPr lang="en-US"/>
              <a:t>Định danh</a:t>
            </a:r>
            <a:endParaRPr/>
          </a:p>
          <a:p>
            <a:pPr indent="-182563" lvl="1" marL="360363" rtl="0" algn="l">
              <a:lnSpc>
                <a:spcPct val="128571"/>
              </a:lnSpc>
              <a:spcBef>
                <a:spcPts val="200"/>
              </a:spcBef>
              <a:spcAft>
                <a:spcPts val="0"/>
              </a:spcAft>
              <a:buClr>
                <a:srgbClr val="262626"/>
              </a:buClr>
              <a:buSzPts val="1120"/>
              <a:buChar char="•"/>
            </a:pPr>
            <a:r>
              <a:rPr lang="en-US" sz="1400"/>
              <a:t>Định danh là tên được gán cho các trường và cấu trúc dữ liệu khác</a:t>
            </a:r>
            <a:endParaRPr/>
          </a:p>
          <a:p>
            <a:pPr indent="-182563" lvl="1" marL="360363" rtl="0" algn="l">
              <a:lnSpc>
                <a:spcPct val="128571"/>
              </a:lnSpc>
              <a:spcBef>
                <a:spcPts val="200"/>
              </a:spcBef>
              <a:spcAft>
                <a:spcPts val="0"/>
              </a:spcAft>
              <a:buClr>
                <a:srgbClr val="262626"/>
              </a:buClr>
              <a:buSzPts val="1120"/>
              <a:buChar char="•"/>
            </a:pPr>
            <a:r>
              <a:rPr lang="en-US" sz="1400"/>
              <a:t>Mã định danh phải luôn bắt đầu bằng một chữ cái</a:t>
            </a:r>
            <a:endParaRPr/>
          </a:p>
          <a:p>
            <a:pPr indent="-182563" lvl="1" marL="360363" rtl="0" algn="l">
              <a:lnSpc>
                <a:spcPct val="128571"/>
              </a:lnSpc>
              <a:spcBef>
                <a:spcPts val="200"/>
              </a:spcBef>
              <a:spcAft>
                <a:spcPts val="0"/>
              </a:spcAft>
              <a:buClr>
                <a:srgbClr val="262626"/>
              </a:buClr>
              <a:buSzPts val="1120"/>
              <a:buChar char="•"/>
            </a:pPr>
            <a:r>
              <a:rPr lang="en-US" sz="1400"/>
              <a:t>Từ khóa (bằng văn bản màu xanh) không phân biệt chữ hoa chữ thường</a:t>
            </a:r>
            <a:endParaRPr/>
          </a:p>
          <a:p>
            <a:pPr indent="-182563" lvl="1" marL="360363" rtl="0" algn="l">
              <a:lnSpc>
                <a:spcPct val="128571"/>
              </a:lnSpc>
              <a:spcBef>
                <a:spcPts val="200"/>
              </a:spcBef>
              <a:spcAft>
                <a:spcPts val="0"/>
              </a:spcAft>
              <a:buClr>
                <a:srgbClr val="262626"/>
              </a:buClr>
              <a:buSzPts val="1120"/>
              <a:buChar char="•"/>
            </a:pPr>
            <a:r>
              <a:rPr lang="en-US" sz="1400"/>
              <a:t>Định danh và đường dẫn (bằng văn bản màu đỏ) phân biệt chữ hoa chữ thường</a:t>
            </a:r>
            <a:endParaRPr sz="1400"/>
          </a:p>
          <a:p>
            <a:pPr indent="0" lvl="1" marL="177800" rtl="0" algn="l">
              <a:lnSpc>
                <a:spcPct val="138461"/>
              </a:lnSpc>
              <a:spcBef>
                <a:spcPts val="200"/>
              </a:spcBef>
              <a:spcAft>
                <a:spcPts val="0"/>
              </a:spcAft>
              <a:buClr>
                <a:srgbClr val="262626"/>
              </a:buClr>
              <a:buSzPts val="1040"/>
              <a:buNone/>
            </a:pPr>
            <a:r>
              <a:t/>
            </a:r>
            <a:endParaRPr/>
          </a:p>
        </p:txBody>
      </p:sp>
      <p:sp>
        <p:nvSpPr>
          <p:cNvPr id="1618" name="Google Shape;1618;p88"/>
          <p:cNvSpPr txBox="1"/>
          <p:nvPr/>
        </p:nvSpPr>
        <p:spPr>
          <a:xfrm>
            <a:off x="704850" y="5066230"/>
            <a:ext cx="7812000" cy="120757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allsales </a:t>
            </a:r>
            <a:r>
              <a:rPr lang="en-US" sz="1400">
                <a:solidFill>
                  <a:srgbClr val="193EB0"/>
                </a:solidFill>
                <a:latin typeface="Arial"/>
                <a:ea typeface="Arial"/>
                <a:cs typeface="Arial"/>
                <a:sym typeface="Arial"/>
              </a:rPr>
              <a:t>= LOAD </a:t>
            </a:r>
            <a:r>
              <a:rPr lang="en-US" sz="1400">
                <a:solidFill>
                  <a:schemeClr val="dk1"/>
                </a:solidFill>
                <a:latin typeface="Arial"/>
                <a:ea typeface="Arial"/>
                <a:cs typeface="Arial"/>
                <a:sym typeface="Arial"/>
              </a:rPr>
              <a:t>‘sales’ </a:t>
            </a:r>
            <a:r>
              <a:rPr lang="en-US" sz="1400">
                <a:solidFill>
                  <a:srgbClr val="193EB0"/>
                </a:solidFill>
                <a:latin typeface="Arial"/>
                <a:ea typeface="Arial"/>
                <a:cs typeface="Arial"/>
                <a:sym typeface="Arial"/>
              </a:rPr>
              <a:t>AS (</a:t>
            </a:r>
            <a:r>
              <a:rPr lang="en-US" sz="1400">
                <a:solidFill>
                  <a:schemeClr val="dk1"/>
                </a:solidFill>
                <a:latin typeface="Arial"/>
                <a:ea typeface="Arial"/>
                <a:cs typeface="Arial"/>
                <a:sym typeface="Arial"/>
              </a:rPr>
              <a:t>name, price</a:t>
            </a:r>
            <a:r>
              <a:rPr lang="en-US" sz="1400">
                <a:solidFill>
                  <a:srgbClr val="193EB0"/>
                </a:solidFill>
                <a:latin typeface="Arial"/>
                <a:ea typeface="Arial"/>
                <a:cs typeface="Arial"/>
                <a:sym typeface="Arial"/>
              </a:rPr>
              <a:t>)</a:t>
            </a:r>
            <a:r>
              <a:rPr lang="en-US" sz="1400">
                <a:solidFill>
                  <a:schemeClr val="dk1"/>
                </a:solidFill>
                <a:latin typeface="Arial"/>
                <a:ea typeface="Arial"/>
                <a:cs typeface="Arial"/>
                <a:sym typeface="Arial"/>
              </a:rPr>
              <a:t> ;</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bigsales </a:t>
            </a:r>
            <a:r>
              <a:rPr lang="en-US" sz="1400">
                <a:solidFill>
                  <a:srgbClr val="193EB0"/>
                </a:solidFill>
                <a:latin typeface="Arial"/>
                <a:ea typeface="Arial"/>
                <a:cs typeface="Arial"/>
                <a:sym typeface="Arial"/>
              </a:rPr>
              <a:t>= FILTER </a:t>
            </a:r>
            <a:r>
              <a:rPr lang="en-US" sz="1400">
                <a:solidFill>
                  <a:schemeClr val="dk1"/>
                </a:solidFill>
                <a:latin typeface="Arial"/>
                <a:ea typeface="Arial"/>
                <a:cs typeface="Arial"/>
                <a:sym typeface="Arial"/>
              </a:rPr>
              <a:t>allsales </a:t>
            </a:r>
            <a:r>
              <a:rPr lang="en-US" sz="1400">
                <a:solidFill>
                  <a:srgbClr val="193EB0"/>
                </a:solidFill>
                <a:latin typeface="Arial"/>
                <a:ea typeface="Arial"/>
                <a:cs typeface="Arial"/>
                <a:sym typeface="Arial"/>
              </a:rPr>
              <a:t>BY</a:t>
            </a:r>
            <a:r>
              <a:rPr lang="en-US" sz="1400">
                <a:solidFill>
                  <a:schemeClr val="dk1"/>
                </a:solidFill>
                <a:latin typeface="Arial"/>
                <a:ea typeface="Arial"/>
                <a:cs typeface="Arial"/>
                <a:sym typeface="Arial"/>
              </a:rPr>
              <a:t> price &gt; 999 ;</a:t>
            </a:r>
            <a:endParaRPr/>
          </a:p>
          <a:p>
            <a:pPr indent="0" lvl="0" marL="182563" marR="0" rtl="0" algn="l">
              <a:spcBef>
                <a:spcPts val="0"/>
              </a:spcBef>
              <a:spcAft>
                <a:spcPts val="0"/>
              </a:spcAft>
              <a:buNone/>
            </a:pPr>
            <a:r>
              <a:rPr lang="en-US" sz="1400">
                <a:solidFill>
                  <a:srgbClr val="193EB0"/>
                </a:solidFill>
                <a:latin typeface="Arial"/>
                <a:ea typeface="Arial"/>
                <a:cs typeface="Arial"/>
                <a:sym typeface="Arial"/>
              </a:rPr>
              <a:t>STORE</a:t>
            </a:r>
            <a:r>
              <a:rPr lang="en-US" sz="1400">
                <a:solidFill>
                  <a:schemeClr val="dk1"/>
                </a:solidFill>
                <a:latin typeface="Arial"/>
                <a:ea typeface="Arial"/>
                <a:cs typeface="Arial"/>
                <a:sym typeface="Arial"/>
              </a:rPr>
              <a:t> bigsales </a:t>
            </a:r>
            <a:r>
              <a:rPr lang="en-US" sz="1400">
                <a:solidFill>
                  <a:srgbClr val="193EB0"/>
                </a:solidFill>
                <a:latin typeface="Arial"/>
                <a:ea typeface="Arial"/>
                <a:cs typeface="Arial"/>
                <a:sym typeface="Arial"/>
              </a:rPr>
              <a:t>INTO</a:t>
            </a:r>
            <a:r>
              <a:rPr lang="en-US" sz="1400">
                <a:solidFill>
                  <a:schemeClr val="dk1"/>
                </a:solidFill>
                <a:latin typeface="Arial"/>
                <a:ea typeface="Arial"/>
                <a:cs typeface="Arial"/>
                <a:sym typeface="Arial"/>
              </a:rPr>
              <a:t> ‘myreport’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8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625" name="Google Shape;1625;p8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 Latin (2/5)</a:t>
            </a:r>
            <a:endParaRPr/>
          </a:p>
        </p:txBody>
      </p:sp>
      <p:sp>
        <p:nvSpPr>
          <p:cNvPr id="1626" name="Google Shape;1626;p8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627" name="Google Shape;1627;p8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a:t>
            </a:r>
            <a:endParaRPr/>
          </a:p>
        </p:txBody>
      </p:sp>
      <p:graphicFrame>
        <p:nvGraphicFramePr>
          <p:cNvPr id="1628" name="Google Shape;1628;p89"/>
          <p:cNvGraphicFramePr/>
          <p:nvPr/>
        </p:nvGraphicFramePr>
        <p:xfrm>
          <a:off x="523875" y="2543101"/>
          <a:ext cx="3000000" cy="3000000"/>
        </p:xfrm>
        <a:graphic>
          <a:graphicData uri="http://schemas.openxmlformats.org/drawingml/2006/table">
            <a:tbl>
              <a:tblPr bandRow="1" firstRow="1">
                <a:noFill/>
                <a:tableStyleId>{F5026A60-8AA6-43BD-A47F-B19B4713E4A2}</a:tableStyleId>
              </a:tblPr>
              <a:tblGrid>
                <a:gridCol w="2123375"/>
                <a:gridCol w="2123375"/>
                <a:gridCol w="2123375"/>
                <a:gridCol w="2123375"/>
              </a:tblGrid>
              <a:tr h="422250">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Môn số học</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So sánh</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Null</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Boolean</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C8DFF8"/>
                    </a:solidFill>
                  </a:tcPr>
                </a:tc>
              </a:tr>
              <a:tr h="551400">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IS NULL</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AND</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551400">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 =</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IS NOT NULL</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OR</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551400">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&lt;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NOT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551400">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&gt;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51400">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&lt;=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51400">
                <a:tc>
                  <a:txBody>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&gt;=</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idx="1" type="body"/>
          </p:nvPr>
        </p:nvSpPr>
        <p:spPr>
          <a:xfrm>
            <a:off x="449611" y="447880"/>
            <a:ext cx="7418481"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1.1. Tạo bảng bằng DDL</a:t>
            </a:r>
            <a:endParaRPr/>
          </a:p>
        </p:txBody>
      </p:sp>
      <p:sp>
        <p:nvSpPr>
          <p:cNvPr id="178" name="Google Shape;178;p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HỆ THỐNG TẬP TIN</a:t>
            </a:r>
            <a:endParaRPr/>
          </a:p>
        </p:txBody>
      </p:sp>
      <p:sp>
        <p:nvSpPr>
          <p:cNvPr id="179" name="Google Shape;179;p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80" name="Google Shape;180;p9"/>
          <p:cNvSpPr txBox="1"/>
          <p:nvPr>
            <p:ph idx="4" type="body"/>
          </p:nvPr>
        </p:nvSpPr>
        <p:spPr>
          <a:xfrm>
            <a:off x="535872" y="2226567"/>
            <a:ext cx="5298871" cy="400006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xử lý dữ liệu, chúng được sắp xếp theo một quy tắc nhất định và được lưu dưới dạng tệp trên đĩa.</a:t>
            </a:r>
            <a:endParaRPr/>
          </a:p>
          <a:p>
            <a:pPr indent="-182563" lvl="1" marL="360363" rtl="0" algn="l">
              <a:lnSpc>
                <a:spcPct val="138461"/>
              </a:lnSpc>
              <a:spcBef>
                <a:spcPts val="200"/>
              </a:spcBef>
              <a:spcAft>
                <a:spcPts val="0"/>
              </a:spcAft>
              <a:buClr>
                <a:srgbClr val="262626"/>
              </a:buClr>
              <a:buSzPts val="1040"/>
              <a:buChar char="•"/>
            </a:pPr>
            <a:r>
              <a:rPr lang="en-US"/>
              <a:t>Cơ sở dữ liệu ban đầu bắt đầu với hệ thống tập tin</a:t>
            </a:r>
            <a:endParaRPr/>
          </a:p>
          <a:p>
            <a:pPr indent="-182563" lvl="1" marL="360363" rtl="0" algn="l">
              <a:lnSpc>
                <a:spcPct val="138461"/>
              </a:lnSpc>
              <a:spcBef>
                <a:spcPts val="200"/>
              </a:spcBef>
              <a:spcAft>
                <a:spcPts val="0"/>
              </a:spcAft>
              <a:buClr>
                <a:srgbClr val="262626"/>
              </a:buClr>
              <a:buSzPts val="1040"/>
              <a:buChar char="•"/>
            </a:pPr>
            <a:r>
              <a:rPr lang="en-US"/>
              <a:t>Một hệ thống tệp về cơ bản là một cách sắp xếp các tệp trên phương tiện lưu trữ, chẳng hạn như đĩa cứng.</a:t>
            </a:r>
            <a:endParaRPr/>
          </a:p>
          <a:p>
            <a:pPr indent="-182563" lvl="1" marL="360363" rtl="0" algn="l">
              <a:lnSpc>
                <a:spcPct val="138461"/>
              </a:lnSpc>
              <a:spcBef>
                <a:spcPts val="200"/>
              </a:spcBef>
              <a:spcAft>
                <a:spcPts val="0"/>
              </a:spcAft>
              <a:buClr>
                <a:srgbClr val="262626"/>
              </a:buClr>
              <a:buSzPts val="1040"/>
              <a:buChar char="•"/>
            </a:pPr>
            <a:r>
              <a:rPr lang="en-US"/>
              <a:t>Khi các bản ghi được lưu trữ trong tệp được đọc từng cái một, quá trình xử lý cần thiết được lặp lại cho đến khi bản ghi đích được hiển thị.</a:t>
            </a:r>
            <a:endParaRPr/>
          </a:p>
          <a:p>
            <a:pPr indent="-182563" lvl="1" marL="360363" rtl="0" algn="l">
              <a:lnSpc>
                <a:spcPct val="138461"/>
              </a:lnSpc>
              <a:spcBef>
                <a:spcPts val="200"/>
              </a:spcBef>
              <a:spcAft>
                <a:spcPts val="0"/>
              </a:spcAft>
              <a:buClr>
                <a:srgbClr val="262626"/>
              </a:buClr>
              <a:buSzPts val="1040"/>
              <a:buChar char="•"/>
            </a:pPr>
            <a:r>
              <a:rPr lang="en-US"/>
              <a:t>Dữ liệu dư thừa có thể có trong một hệ thống tệp.</a:t>
            </a:r>
            <a:endParaRPr/>
          </a:p>
          <a:p>
            <a:pPr indent="-177800" lvl="0" marL="177800" rtl="0" algn="l">
              <a:lnSpc>
                <a:spcPct val="128571"/>
              </a:lnSpc>
              <a:spcBef>
                <a:spcPts val="1000"/>
              </a:spcBef>
              <a:spcAft>
                <a:spcPts val="0"/>
              </a:spcAft>
              <a:buClr>
                <a:srgbClr val="262626"/>
              </a:buClr>
              <a:buSzPts val="1400"/>
              <a:buFont typeface="Arial"/>
              <a:buChar char="•"/>
            </a:pPr>
            <a:r>
              <a:rPr lang="en-US"/>
              <a:t>Để xử lý dữ liệu tồn tại trong hệ thống tệp, con trỏ phải được sử dụng.</a:t>
            </a:r>
            <a:endParaRPr/>
          </a:p>
          <a:p>
            <a:pPr indent="-177800" lvl="0" marL="177800" rtl="0" algn="l">
              <a:lnSpc>
                <a:spcPct val="128571"/>
              </a:lnSpc>
              <a:spcBef>
                <a:spcPts val="1000"/>
              </a:spcBef>
              <a:spcAft>
                <a:spcPts val="0"/>
              </a:spcAft>
              <a:buClr>
                <a:srgbClr val="262626"/>
              </a:buClr>
              <a:buSzPts val="1400"/>
              <a:buFont typeface="Arial"/>
              <a:buChar char="•"/>
            </a:pPr>
            <a:r>
              <a:rPr lang="en-US"/>
              <a:t>Các chức năng truy vấn phức tạp hoặc đặc biệt không được hỗ trợ vì quá trình xử lý đơn vị bản ghi phải được lặp lại.</a:t>
            </a:r>
            <a:endParaRPr/>
          </a:p>
        </p:txBody>
      </p:sp>
      <p:grpSp>
        <p:nvGrpSpPr>
          <p:cNvPr id="181" name="Google Shape;181;p9"/>
          <p:cNvGrpSpPr/>
          <p:nvPr/>
        </p:nvGrpSpPr>
        <p:grpSpPr>
          <a:xfrm>
            <a:off x="6185166" y="2467298"/>
            <a:ext cx="3191233" cy="3691892"/>
            <a:chOff x="5961049" y="2467298"/>
            <a:chExt cx="3191233" cy="3691892"/>
          </a:xfrm>
        </p:grpSpPr>
        <p:grpSp>
          <p:nvGrpSpPr>
            <p:cNvPr id="182" name="Google Shape;182;p9"/>
            <p:cNvGrpSpPr/>
            <p:nvPr/>
          </p:nvGrpSpPr>
          <p:grpSpPr>
            <a:xfrm>
              <a:off x="7895058" y="4901436"/>
              <a:ext cx="1257224" cy="866092"/>
              <a:chOff x="7996831" y="5092275"/>
              <a:chExt cx="1257224" cy="866092"/>
            </a:xfrm>
          </p:grpSpPr>
          <p:sp>
            <p:nvSpPr>
              <p:cNvPr id="183" name="Google Shape;183;p9"/>
              <p:cNvSpPr/>
              <p:nvPr/>
            </p:nvSpPr>
            <p:spPr>
              <a:xfrm>
                <a:off x="7996831" y="5715178"/>
                <a:ext cx="1257224" cy="2431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Ứng dụng C</a:t>
                </a:r>
                <a:endParaRPr/>
              </a:p>
            </p:txBody>
          </p:sp>
          <p:sp>
            <p:nvSpPr>
              <p:cNvPr id="184" name="Google Shape;184;p9"/>
              <p:cNvSpPr/>
              <p:nvPr/>
            </p:nvSpPr>
            <p:spPr>
              <a:xfrm>
                <a:off x="8361918" y="5092275"/>
                <a:ext cx="527050" cy="527050"/>
              </a:xfrm>
              <a:prstGeom prst="cube">
                <a:avLst>
                  <a:gd fmla="val 25000" name="adj"/>
                </a:avLst>
              </a:prstGeom>
              <a:solidFill>
                <a:srgbClr val="9F60CE"/>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185" name="Google Shape;185;p9"/>
            <p:cNvGrpSpPr/>
            <p:nvPr/>
          </p:nvGrpSpPr>
          <p:grpSpPr>
            <a:xfrm>
              <a:off x="7878687" y="2467298"/>
              <a:ext cx="1257224" cy="861171"/>
              <a:chOff x="7996831" y="2469269"/>
              <a:chExt cx="1257224" cy="861171"/>
            </a:xfrm>
          </p:grpSpPr>
          <p:sp>
            <p:nvSpPr>
              <p:cNvPr id="186" name="Google Shape;186;p9"/>
              <p:cNvSpPr/>
              <p:nvPr/>
            </p:nvSpPr>
            <p:spPr>
              <a:xfrm>
                <a:off x="7996831" y="3087251"/>
                <a:ext cx="1257224" cy="2431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Ứng dụng A</a:t>
                </a:r>
                <a:endParaRPr/>
              </a:p>
            </p:txBody>
          </p:sp>
          <p:sp>
            <p:nvSpPr>
              <p:cNvPr id="187" name="Google Shape;187;p9"/>
              <p:cNvSpPr/>
              <p:nvPr/>
            </p:nvSpPr>
            <p:spPr>
              <a:xfrm>
                <a:off x="8361918" y="2469269"/>
                <a:ext cx="527050" cy="527050"/>
              </a:xfrm>
              <a:prstGeom prst="cube">
                <a:avLst>
                  <a:gd fmla="val 25000" name="adj"/>
                </a:avLst>
              </a:prstGeom>
              <a:solidFill>
                <a:srgbClr val="007EA4"/>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grpSp>
          <p:nvGrpSpPr>
            <p:cNvPr id="188" name="Google Shape;188;p9"/>
            <p:cNvGrpSpPr/>
            <p:nvPr/>
          </p:nvGrpSpPr>
          <p:grpSpPr>
            <a:xfrm>
              <a:off x="7875356" y="3698287"/>
              <a:ext cx="1257224" cy="860813"/>
              <a:chOff x="7996831" y="3830989"/>
              <a:chExt cx="1257224" cy="860813"/>
            </a:xfrm>
          </p:grpSpPr>
          <p:sp>
            <p:nvSpPr>
              <p:cNvPr id="189" name="Google Shape;189;p9"/>
              <p:cNvSpPr/>
              <p:nvPr/>
            </p:nvSpPr>
            <p:spPr>
              <a:xfrm>
                <a:off x="7996831" y="4448613"/>
                <a:ext cx="1257224" cy="24318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Ứng dụng B</a:t>
                </a:r>
                <a:endParaRPr/>
              </a:p>
            </p:txBody>
          </p:sp>
          <p:sp>
            <p:nvSpPr>
              <p:cNvPr id="190" name="Google Shape;190;p9"/>
              <p:cNvSpPr/>
              <p:nvPr/>
            </p:nvSpPr>
            <p:spPr>
              <a:xfrm>
                <a:off x="8361918" y="3830989"/>
                <a:ext cx="527050" cy="527050"/>
              </a:xfrm>
              <a:prstGeom prst="cube">
                <a:avLst>
                  <a:gd fmla="val 25000" name="adj"/>
                </a:avLst>
              </a:prstGeom>
              <a:solidFill>
                <a:srgbClr val="193EB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sp>
          <p:nvSpPr>
            <p:cNvPr id="191" name="Google Shape;191;p9"/>
            <p:cNvSpPr/>
            <p:nvPr/>
          </p:nvSpPr>
          <p:spPr>
            <a:xfrm rot="-5400000">
              <a:off x="7482688" y="2642314"/>
              <a:ext cx="294827" cy="511896"/>
            </a:xfrm>
            <a:prstGeom prst="downArrow">
              <a:avLst>
                <a:gd fmla="val 50000" name="adj1"/>
                <a:gd fmla="val 50000" name="adj2"/>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9"/>
            <p:cNvSpPr/>
            <p:nvPr/>
          </p:nvSpPr>
          <p:spPr>
            <a:xfrm rot="-5400000">
              <a:off x="7482687" y="3869198"/>
              <a:ext cx="294829" cy="511896"/>
            </a:xfrm>
            <a:prstGeom prst="downArrow">
              <a:avLst>
                <a:gd fmla="val 50000" name="adj1"/>
                <a:gd fmla="val 50000" name="adj2"/>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9"/>
            <p:cNvSpPr/>
            <p:nvPr/>
          </p:nvSpPr>
          <p:spPr>
            <a:xfrm rot="-5400000">
              <a:off x="7482687" y="5083322"/>
              <a:ext cx="294828" cy="511896"/>
            </a:xfrm>
            <a:prstGeom prst="downArrow">
              <a:avLst>
                <a:gd fmla="val 50000" name="adj1"/>
                <a:gd fmla="val 50000" name="adj2"/>
              </a:avLst>
            </a:prstGeom>
            <a:solidFill>
              <a:srgbClr val="66A1FE"/>
            </a:solidFill>
            <a:ln cap="flat" cmpd="sng" w="12700">
              <a:solidFill>
                <a:srgbClr val="193E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94" name="Google Shape;194;p9"/>
            <p:cNvPicPr preferRelativeResize="0"/>
            <p:nvPr/>
          </p:nvPicPr>
          <p:blipFill rotWithShape="1">
            <a:blip r:embed="rId3">
              <a:alphaModFix/>
            </a:blip>
            <a:srcRect b="0" l="0" r="0" t="0"/>
            <a:stretch/>
          </p:blipFill>
          <p:spPr>
            <a:xfrm>
              <a:off x="6551709" y="2540457"/>
              <a:ext cx="508566" cy="696923"/>
            </a:xfrm>
            <a:prstGeom prst="rect">
              <a:avLst/>
            </a:prstGeom>
            <a:noFill/>
            <a:ln>
              <a:noFill/>
            </a:ln>
          </p:spPr>
        </p:pic>
        <p:pic>
          <p:nvPicPr>
            <p:cNvPr id="195" name="Google Shape;195;p9"/>
            <p:cNvPicPr preferRelativeResize="0"/>
            <p:nvPr/>
          </p:nvPicPr>
          <p:blipFill rotWithShape="1">
            <a:blip r:embed="rId3">
              <a:alphaModFix/>
            </a:blip>
            <a:srcRect b="0" l="0" r="0" t="0"/>
            <a:stretch/>
          </p:blipFill>
          <p:spPr>
            <a:xfrm>
              <a:off x="6551709" y="5012916"/>
              <a:ext cx="508566" cy="696923"/>
            </a:xfrm>
            <a:prstGeom prst="rect">
              <a:avLst/>
            </a:prstGeom>
            <a:noFill/>
            <a:ln>
              <a:noFill/>
            </a:ln>
          </p:spPr>
        </p:pic>
        <p:pic>
          <p:nvPicPr>
            <p:cNvPr id="196" name="Google Shape;196;p9"/>
            <p:cNvPicPr preferRelativeResize="0"/>
            <p:nvPr/>
          </p:nvPicPr>
          <p:blipFill rotWithShape="1">
            <a:blip r:embed="rId4">
              <a:alphaModFix/>
            </a:blip>
            <a:srcRect b="0" l="0" r="0" t="0"/>
            <a:stretch/>
          </p:blipFill>
          <p:spPr>
            <a:xfrm>
              <a:off x="6462398" y="3881305"/>
              <a:ext cx="687188" cy="494776"/>
            </a:xfrm>
            <a:prstGeom prst="rect">
              <a:avLst/>
            </a:prstGeom>
            <a:noFill/>
            <a:ln>
              <a:noFill/>
            </a:ln>
          </p:spPr>
        </p:pic>
        <p:sp>
          <p:nvSpPr>
            <p:cNvPr id="197" name="Google Shape;197;p9"/>
            <p:cNvSpPr/>
            <p:nvPr/>
          </p:nvSpPr>
          <p:spPr>
            <a:xfrm>
              <a:off x="5961049" y="5851413"/>
              <a:ext cx="16898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HỆ THỐNG TẬP TIN</a:t>
              </a:r>
              <a:endParaRPr sz="1400">
                <a:solidFill>
                  <a:srgbClr val="1F45BC"/>
                </a:solidFill>
                <a:latin typeface="Arial"/>
                <a:ea typeface="Arial"/>
                <a:cs typeface="Arial"/>
                <a:sym typeface="Arial"/>
              </a:endParaRPr>
            </a:p>
          </p:txBody>
        </p:sp>
        <p:grpSp>
          <p:nvGrpSpPr>
            <p:cNvPr id="198" name="Google Shape;198;p9"/>
            <p:cNvGrpSpPr/>
            <p:nvPr/>
          </p:nvGrpSpPr>
          <p:grpSpPr>
            <a:xfrm>
              <a:off x="6166898" y="2888918"/>
              <a:ext cx="385411" cy="2472600"/>
              <a:chOff x="6166898" y="2888919"/>
              <a:chExt cx="385411" cy="2472600"/>
            </a:xfrm>
          </p:grpSpPr>
          <p:cxnSp>
            <p:nvCxnSpPr>
              <p:cNvPr id="199" name="Google Shape;199;p9"/>
              <p:cNvCxnSpPr>
                <a:stCxn id="194" idx="1"/>
                <a:endCxn id="195" idx="1"/>
              </p:cNvCxnSpPr>
              <p:nvPr/>
            </p:nvCxnSpPr>
            <p:spPr>
              <a:xfrm>
                <a:off x="6551709" y="2888918"/>
                <a:ext cx="600" cy="2472600"/>
              </a:xfrm>
              <a:prstGeom prst="bentConnector3">
                <a:avLst>
                  <a:gd fmla="val 3171433" name="adj1"/>
                </a:avLst>
              </a:prstGeom>
              <a:noFill/>
              <a:ln cap="flat" cmpd="sng" w="28575">
                <a:solidFill>
                  <a:srgbClr val="66A1FE"/>
                </a:solidFill>
                <a:prstDash val="solid"/>
                <a:miter lim="800000"/>
                <a:headEnd len="sm" w="sm" type="none"/>
                <a:tailEnd len="sm" w="sm" type="none"/>
              </a:ln>
            </p:spPr>
          </p:cxnSp>
          <p:cxnSp>
            <p:nvCxnSpPr>
              <p:cNvPr id="200" name="Google Shape;200;p9"/>
              <p:cNvCxnSpPr>
                <a:stCxn id="196" idx="1"/>
              </p:cNvCxnSpPr>
              <p:nvPr/>
            </p:nvCxnSpPr>
            <p:spPr>
              <a:xfrm rot="10800000">
                <a:off x="6166898" y="4128693"/>
                <a:ext cx="295500" cy="0"/>
              </a:xfrm>
              <a:prstGeom prst="straightConnector1">
                <a:avLst/>
              </a:prstGeom>
              <a:noFill/>
              <a:ln cap="flat" cmpd="sng" w="28575">
                <a:solidFill>
                  <a:srgbClr val="66A1FE"/>
                </a:solidFill>
                <a:prstDash val="solid"/>
                <a:miter lim="800000"/>
                <a:headEnd len="sm" w="sm" type="none"/>
                <a:tailEnd len="sm" w="sm" type="none"/>
              </a:ln>
            </p:spPr>
          </p:cxnSp>
        </p:gr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sp>
        <p:nvSpPr>
          <p:cNvPr id="1634" name="Google Shape;1634;p90"/>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635" name="Google Shape;1635;p9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 Latin (3/5)</a:t>
            </a:r>
            <a:endParaRPr/>
          </a:p>
        </p:txBody>
      </p:sp>
      <p:sp>
        <p:nvSpPr>
          <p:cNvPr id="1636" name="Google Shape;1636;p9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637" name="Google Shape;1637;p90"/>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Fields corresponds to one of the eight data types</a:t>
            </a:r>
            <a:endParaRPr/>
          </a:p>
        </p:txBody>
      </p:sp>
      <p:graphicFrame>
        <p:nvGraphicFramePr>
          <p:cNvPr id="1638" name="Google Shape;1638;p90"/>
          <p:cNvGraphicFramePr/>
          <p:nvPr/>
        </p:nvGraphicFramePr>
        <p:xfrm>
          <a:off x="449611" y="2226568"/>
          <a:ext cx="3000000" cy="3000000"/>
        </p:xfrm>
        <a:graphic>
          <a:graphicData uri="http://schemas.openxmlformats.org/drawingml/2006/table">
            <a:tbl>
              <a:tblPr>
                <a:noFill/>
                <a:tableStyleId>{1223B764-F223-4FCE-9519-C7F1BB71A7D2}</a:tableStyleId>
              </a:tblPr>
              <a:tblGrid>
                <a:gridCol w="1314650"/>
                <a:gridCol w="3894425"/>
                <a:gridCol w="3859250"/>
              </a:tblGrid>
              <a:tr h="360000">
                <a:tc>
                  <a:txBody>
                    <a:bodyPr/>
                    <a:lstStyle/>
                    <a:p>
                      <a:pPr indent="0" lvl="0" marL="0" marR="0" rtl="0" algn="ctr">
                        <a:spcBef>
                          <a:spcPts val="0"/>
                        </a:spcBef>
                        <a:spcAft>
                          <a:spcPts val="0"/>
                        </a:spcAft>
                        <a:buNone/>
                      </a:pPr>
                      <a:r>
                        <a:rPr b="0" lang="en-US" sz="1400">
                          <a:solidFill>
                            <a:schemeClr val="dk1"/>
                          </a:solidFill>
                          <a:latin typeface="Arial"/>
                          <a:ea typeface="Arial"/>
                          <a:cs typeface="Arial"/>
                          <a:sym typeface="Arial"/>
                        </a:rPr>
                        <a:t>Loai dữ</a:t>
                      </a:r>
                      <a:r>
                        <a:rPr b="0" lang="en-US" sz="1400">
                          <a:solidFill>
                            <a:schemeClr val="dk1"/>
                          </a:solidFill>
                          <a:latin typeface="Arial"/>
                          <a:ea typeface="Arial"/>
                          <a:cs typeface="Arial"/>
                          <a:sym typeface="Arial"/>
                        </a:rPr>
                        <a:t> liệu</a:t>
                      </a:r>
                      <a:endParaRPr b="0" sz="1400">
                        <a:solidFill>
                          <a:schemeClr val="dk1"/>
                        </a:solidFill>
                        <a:latin typeface="Arial"/>
                        <a:ea typeface="Arial"/>
                        <a:cs typeface="Arial"/>
                        <a:sym typeface="Arial"/>
                      </a:endParaRPr>
                    </a:p>
                  </a:txBody>
                  <a:tcPr marT="45725" marB="45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Mô</a:t>
                      </a:r>
                      <a:r>
                        <a:rPr b="0" lang="en-US" sz="1400">
                          <a:solidFill>
                            <a:schemeClr val="dk1"/>
                          </a:solidFill>
                          <a:latin typeface="Arial"/>
                          <a:ea typeface="Arial"/>
                          <a:cs typeface="Arial"/>
                          <a:sym typeface="Arial"/>
                        </a:rPr>
                        <a:t> tả</a:t>
                      </a:r>
                      <a:endParaRPr b="0" sz="1400">
                        <a:solidFill>
                          <a:schemeClr val="dk1"/>
                        </a:solidFill>
                        <a:latin typeface="Arial"/>
                        <a:ea typeface="Arial"/>
                        <a:cs typeface="Arial"/>
                        <a:sym typeface="Arial"/>
                      </a:endParaRPr>
                    </a:p>
                  </a:txBody>
                  <a:tcPr marT="45725" marB="45725" marR="72000"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b="0" lang="en-US" sz="1400">
                          <a:solidFill>
                            <a:schemeClr val="dk1"/>
                          </a:solidFill>
                          <a:latin typeface="Arial"/>
                          <a:ea typeface="Arial"/>
                          <a:cs typeface="Arial"/>
                          <a:sym typeface="Arial"/>
                        </a:rPr>
                        <a:t>Ví</a:t>
                      </a:r>
                      <a:r>
                        <a:rPr b="0" lang="en-US" sz="1400">
                          <a:solidFill>
                            <a:schemeClr val="dk1"/>
                          </a:solidFill>
                          <a:latin typeface="Arial"/>
                          <a:ea typeface="Arial"/>
                          <a:cs typeface="Arial"/>
                          <a:sym typeface="Arial"/>
                        </a:rPr>
                        <a:t> dụ</a:t>
                      </a:r>
                      <a:endParaRPr b="0" sz="1400">
                        <a:solidFill>
                          <a:schemeClr val="dk1"/>
                        </a:solidFill>
                        <a:latin typeface="Arial"/>
                        <a:ea typeface="Arial"/>
                        <a:cs typeface="Arial"/>
                        <a:sym typeface="Arial"/>
                      </a:endParaRPr>
                    </a:p>
                  </a:txBody>
                  <a:tcPr marT="45725" marB="45725" marR="72000"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9525">
                      <a:solidFill>
                        <a:srgbClr val="A5A5A5"/>
                      </a:solidFill>
                      <a:prstDash val="solid"/>
                      <a:round/>
                      <a:headEnd len="sm" w="sm" type="none"/>
                      <a:tailEnd len="sm" w="sm" type="none"/>
                    </a:lnB>
                    <a:solidFill>
                      <a:srgbClr val="D8D8D8"/>
                    </a:solidFill>
                  </a:tcPr>
                </a:tc>
              </a:tr>
              <a:tr h="454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int</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Số nguyên 32 bit đã ký</a:t>
                      </a:r>
                      <a:endParaRPr sz="1300">
                        <a:solidFill>
                          <a:schemeClr val="dk1"/>
                        </a:solidFill>
                        <a:latin typeface="Arial"/>
                        <a:ea typeface="Arial"/>
                        <a:cs typeface="Arial"/>
                        <a:sym typeface="Arial"/>
                      </a:endParaRPr>
                    </a:p>
                  </a:txBody>
                  <a:tcPr marT="20725" marB="20725" marR="20725"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10</a:t>
                      </a:r>
                      <a:endParaRPr/>
                    </a:p>
                  </a:txBody>
                  <a:tcPr marT="20725" marB="20725" marR="20725"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long</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Số nguyên 64 bit đã ký</a:t>
                      </a:r>
                      <a:endParaRPr sz="1300">
                        <a:solidFill>
                          <a:schemeClr val="dk1"/>
                        </a:solidFill>
                        <a:latin typeface="Arial"/>
                        <a:ea typeface="Arial"/>
                        <a:cs typeface="Arial"/>
                        <a:sym typeface="Arial"/>
                      </a:endParaRPr>
                    </a:p>
                  </a:txBody>
                  <a:tcPr marT="20725" marB="20725" marR="20725"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Dữ liệu: 10L hoặc 10l</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Hiển thị: 10L</a:t>
                      </a:r>
                      <a:endParaRPr/>
                    </a:p>
                  </a:txBody>
                  <a:tcPr marT="20725" marB="20725" marR="20725"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float</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Dấu chấm động 32-bit</a:t>
                      </a:r>
                      <a:endParaRPr/>
                    </a:p>
                  </a:txBody>
                  <a:tcPr marT="20725" marB="20725" marR="20725"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Dữ liệu: 10,5F hoặc 10,5f hoặc 10,5e2f hoặc 10,5E2F</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Hiển thị: 10,5F hoặc 1050,0F</a:t>
                      </a:r>
                      <a:endParaRPr/>
                    </a:p>
                  </a:txBody>
                  <a:tcPr marT="20725" marB="20725" marR="20725"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double</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Dấu chấm động 64-bit</a:t>
                      </a:r>
                      <a:endParaRPr/>
                    </a:p>
                  </a:txBody>
                  <a:tcPr marT="20725" marB="20725" marR="20725"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Dữ liệu: 10,5 hoặc 10,5e2 hoặc 10,5E2</a:t>
                      </a:r>
                      <a:endParaRPr/>
                    </a:p>
                    <a:p>
                      <a:pPr indent="0" lvl="0" marL="0" marR="0" rtl="0" algn="l">
                        <a:spcBef>
                          <a:spcPts val="0"/>
                        </a:spcBef>
                        <a:spcAft>
                          <a:spcPts val="0"/>
                        </a:spcAft>
                        <a:buNone/>
                      </a:pPr>
                      <a:r>
                        <a:rPr lang="en-US" sz="1300">
                          <a:solidFill>
                            <a:schemeClr val="dk1"/>
                          </a:solidFill>
                          <a:latin typeface="Arial"/>
                          <a:ea typeface="Arial"/>
                          <a:cs typeface="Arial"/>
                          <a:sym typeface="Arial"/>
                        </a:rPr>
                        <a:t>Hiển thị: 10.5 hoặc 1050.0</a:t>
                      </a:r>
                      <a:endParaRPr/>
                    </a:p>
                  </a:txBody>
                  <a:tcPr marT="20725" marB="20725" marR="20725"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chararray</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Mảng ký tự (chuỗi) ở định dạng Unicode UTF-8</a:t>
                      </a:r>
                      <a:endParaRPr/>
                    </a:p>
                  </a:txBody>
                  <a:tcPr marT="20725" marB="20725" marR="20725"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hello world</a:t>
                      </a:r>
                      <a:endParaRPr/>
                    </a:p>
                  </a:txBody>
                  <a:tcPr marT="20725" marB="20725" marR="20725"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bytearray</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Mảng byte (blob)</a:t>
                      </a:r>
                      <a:endParaRPr/>
                    </a:p>
                  </a:txBody>
                  <a:tcPr marT="20725" marB="20725" marR="20725"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300">
                        <a:solidFill>
                          <a:schemeClr val="dk1"/>
                        </a:solidFill>
                        <a:latin typeface="Arial"/>
                        <a:ea typeface="Arial"/>
                        <a:cs typeface="Arial"/>
                        <a:sym typeface="Arial"/>
                      </a:endParaRPr>
                    </a:p>
                  </a:txBody>
                  <a:tcPr marT="20725" marB="20725" marR="20725"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boolean</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boolean</a:t>
                      </a:r>
                      <a:endParaRPr/>
                    </a:p>
                  </a:txBody>
                  <a:tcPr marT="20725" marB="20725" marR="20725"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đúng/sai (không phân biệt chữ hoa chữ thường)</a:t>
                      </a:r>
                      <a:endParaRPr sz="1300">
                        <a:solidFill>
                          <a:schemeClr val="dk1"/>
                        </a:solidFill>
                        <a:latin typeface="Arial"/>
                        <a:ea typeface="Arial"/>
                        <a:cs typeface="Arial"/>
                        <a:sym typeface="Arial"/>
                      </a:endParaRPr>
                    </a:p>
                  </a:txBody>
                  <a:tcPr marT="20725" marB="20725" marR="20725"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r h="454125">
                <a:tc>
                  <a:txBody>
                    <a:bodyPr/>
                    <a:lstStyle/>
                    <a:p>
                      <a:pPr indent="0" lvl="0" marL="0" marR="0" rtl="0" algn="ctr">
                        <a:spcBef>
                          <a:spcPts val="0"/>
                        </a:spcBef>
                        <a:spcAft>
                          <a:spcPts val="0"/>
                        </a:spcAft>
                        <a:buNone/>
                      </a:pPr>
                      <a:r>
                        <a:rPr lang="en-US" sz="1300">
                          <a:solidFill>
                            <a:schemeClr val="dk1"/>
                          </a:solidFill>
                          <a:latin typeface="Arial"/>
                          <a:ea typeface="Arial"/>
                          <a:cs typeface="Arial"/>
                          <a:sym typeface="Arial"/>
                        </a:rPr>
                        <a:t>datetime</a:t>
                      </a:r>
                      <a:endParaRPr/>
                    </a:p>
                  </a:txBody>
                  <a:tcPr marT="20725" marB="20725" marR="72000" marL="72000" anchor="ctr">
                    <a:lnL cap="flat" cmpd="sng" w="9525">
                      <a:solidFill>
                        <a:srgbClr val="000000">
                          <a:alpha val="0"/>
                        </a:srgbClr>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Datetime</a:t>
                      </a:r>
                      <a:endParaRPr/>
                    </a:p>
                  </a:txBody>
                  <a:tcPr marT="20725" marB="20725" marR="20725" marL="108000" anchor="ctr">
                    <a:lnL cap="flat" cmpd="sng" w="9525">
                      <a:solidFill>
                        <a:srgbClr val="A5A5A5"/>
                      </a:solidFill>
                      <a:prstDash val="solid"/>
                      <a:round/>
                      <a:headEnd len="sm" w="sm" type="none"/>
                      <a:tailEnd len="sm" w="sm" type="none"/>
                    </a:lnL>
                    <a:lnR cap="flat" cmpd="sng" w="9525">
                      <a:solidFill>
                        <a:srgbClr val="A5A5A5"/>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300">
                          <a:solidFill>
                            <a:schemeClr val="dk1"/>
                          </a:solidFill>
                          <a:latin typeface="Arial"/>
                          <a:ea typeface="Arial"/>
                          <a:cs typeface="Arial"/>
                          <a:sym typeface="Arial"/>
                        </a:rPr>
                        <a:t>1970-01-01 T00:00:00.000+00:00</a:t>
                      </a:r>
                      <a:endParaRPr/>
                    </a:p>
                  </a:txBody>
                  <a:tcPr marT="20725" marB="20725" marR="20725" marL="144000" anchor="ctr">
                    <a:lnL cap="flat" cmpd="sng" w="9525">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A5A5A5"/>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91"/>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645" name="Google Shape;1645;p9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 Latin (4/5)</a:t>
            </a:r>
            <a:endParaRPr/>
          </a:p>
        </p:txBody>
      </p:sp>
      <p:sp>
        <p:nvSpPr>
          <p:cNvPr id="1646" name="Google Shape;1646;p9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647" name="Google Shape;1647;p91"/>
          <p:cNvSpPr txBox="1"/>
          <p:nvPr>
            <p:ph idx="4" type="body"/>
          </p:nvPr>
        </p:nvSpPr>
        <p:spPr>
          <a:xfrm>
            <a:off x="535872" y="2226568"/>
            <a:ext cx="3933347"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Tuples</a:t>
            </a:r>
            <a:endParaRPr/>
          </a:p>
          <a:p>
            <a:pPr indent="-182563" lvl="1" marL="360363" rtl="0" algn="l">
              <a:lnSpc>
                <a:spcPct val="138461"/>
              </a:lnSpc>
              <a:spcBef>
                <a:spcPts val="200"/>
              </a:spcBef>
              <a:spcAft>
                <a:spcPts val="0"/>
              </a:spcAft>
              <a:buClr>
                <a:srgbClr val="262626"/>
              </a:buClr>
              <a:buSzPts val="1040"/>
              <a:buChar char="•"/>
            </a:pPr>
            <a:r>
              <a:rPr lang="en-US"/>
              <a:t>Một bộ sưu tập các giá trị được gọi là một tuple</a:t>
            </a:r>
            <a:endParaRPr/>
          </a:p>
          <a:p>
            <a:pPr indent="-177800" lvl="0" marL="177800" rtl="0" algn="l">
              <a:lnSpc>
                <a:spcPct val="128571"/>
              </a:lnSpc>
              <a:spcBef>
                <a:spcPts val="1000"/>
              </a:spcBef>
              <a:spcAft>
                <a:spcPts val="0"/>
              </a:spcAft>
              <a:buClr>
                <a:srgbClr val="262626"/>
              </a:buClr>
              <a:buSzPts val="1400"/>
              <a:buFont typeface="Arial"/>
              <a:buChar char="•"/>
            </a:pPr>
            <a:r>
              <a:rPr lang="en-US"/>
              <a:t>Bags (Túi)</a:t>
            </a:r>
            <a:endParaRPr/>
          </a:p>
          <a:p>
            <a:pPr indent="-182563" lvl="1" marL="360363" rtl="0" algn="l">
              <a:lnSpc>
                <a:spcPct val="138461"/>
              </a:lnSpc>
              <a:spcBef>
                <a:spcPts val="200"/>
              </a:spcBef>
              <a:spcAft>
                <a:spcPts val="0"/>
              </a:spcAft>
              <a:buClr>
                <a:srgbClr val="000000"/>
              </a:buClr>
              <a:buSzPts val="1040"/>
              <a:buChar char="•"/>
            </a:pPr>
            <a:r>
              <a:rPr lang="en-US">
                <a:solidFill>
                  <a:srgbClr val="000000"/>
                </a:solidFill>
              </a:rPr>
              <a:t>Một tập hợp các tuple được gọi là một bag</a:t>
            </a:r>
            <a:endParaRPr>
              <a:solidFill>
                <a:srgbClr val="000000"/>
              </a:solidFill>
            </a:endParaRPr>
          </a:p>
          <a:p>
            <a:pPr indent="-182563" lvl="1" marL="360363" rtl="0" algn="l">
              <a:lnSpc>
                <a:spcPct val="138461"/>
              </a:lnSpc>
              <a:spcBef>
                <a:spcPts val="200"/>
              </a:spcBef>
              <a:spcAft>
                <a:spcPts val="0"/>
              </a:spcAft>
              <a:buClr>
                <a:srgbClr val="000000"/>
              </a:buClr>
              <a:buSzPts val="1040"/>
              <a:buChar char="•"/>
            </a:pPr>
            <a:r>
              <a:rPr lang="en-US">
                <a:solidFill>
                  <a:srgbClr val="000000"/>
                </a:solidFill>
              </a:rPr>
              <a:t>Các tuple trong một bag không được sắp xếp theo mặc định</a:t>
            </a:r>
            <a:endParaRPr>
              <a:solidFill>
                <a:srgbClr val="000000"/>
              </a:solidFill>
            </a:endParaRPr>
          </a:p>
          <a:p>
            <a:pPr indent="-177800" lvl="0" marL="177800" rtl="0" algn="l">
              <a:lnSpc>
                <a:spcPct val="128571"/>
              </a:lnSpc>
              <a:spcBef>
                <a:spcPts val="1000"/>
              </a:spcBef>
              <a:spcAft>
                <a:spcPts val="0"/>
              </a:spcAft>
              <a:buClr>
                <a:srgbClr val="262626"/>
              </a:buClr>
              <a:buSzPts val="1400"/>
              <a:buFont typeface="Arial"/>
              <a:buChar char="•"/>
            </a:pPr>
            <a:r>
              <a:rPr lang="en-US"/>
              <a:t>Fields (Trường)</a:t>
            </a:r>
            <a:endParaRPr/>
          </a:p>
          <a:p>
            <a:pPr indent="-182563" lvl="1" marL="360363" rtl="0" algn="l">
              <a:lnSpc>
                <a:spcPct val="138461"/>
              </a:lnSpc>
              <a:spcBef>
                <a:spcPts val="200"/>
              </a:spcBef>
              <a:spcAft>
                <a:spcPts val="0"/>
              </a:spcAft>
              <a:buClr>
                <a:srgbClr val="262626"/>
              </a:buClr>
              <a:buSzPts val="1040"/>
              <a:buChar char="•"/>
            </a:pPr>
            <a:r>
              <a:rPr lang="en-US"/>
              <a:t>Một phần tử của dữ liệu được gọi là một trường</a:t>
            </a:r>
            <a:endParaRPr>
              <a:solidFill>
                <a:srgbClr val="000000"/>
              </a:solidFill>
            </a:endParaRPr>
          </a:p>
          <a:p>
            <a:pPr indent="0" lvl="1" marL="177800" rtl="0" algn="l">
              <a:lnSpc>
                <a:spcPct val="138461"/>
              </a:lnSpc>
              <a:spcBef>
                <a:spcPts val="200"/>
              </a:spcBef>
              <a:spcAft>
                <a:spcPts val="0"/>
              </a:spcAft>
              <a:buClr>
                <a:srgbClr val="262626"/>
              </a:buClr>
              <a:buSzPts val="1040"/>
              <a:buNone/>
            </a:pPr>
            <a:r>
              <a:t/>
            </a:r>
            <a:endParaRPr/>
          </a:p>
        </p:txBody>
      </p:sp>
      <p:grpSp>
        <p:nvGrpSpPr>
          <p:cNvPr id="1648" name="Google Shape;1648;p91"/>
          <p:cNvGrpSpPr/>
          <p:nvPr/>
        </p:nvGrpSpPr>
        <p:grpSpPr>
          <a:xfrm>
            <a:off x="4469219" y="3025977"/>
            <a:ext cx="4876800" cy="2998536"/>
            <a:chOff x="4546600" y="2959101"/>
            <a:chExt cx="4876800" cy="2998536"/>
          </a:xfrm>
        </p:grpSpPr>
        <p:sp>
          <p:nvSpPr>
            <p:cNvPr id="1649" name="Google Shape;1649;p91"/>
            <p:cNvSpPr/>
            <p:nvPr/>
          </p:nvSpPr>
          <p:spPr>
            <a:xfrm>
              <a:off x="4546600" y="2959101"/>
              <a:ext cx="4876800" cy="2998536"/>
            </a:xfrm>
            <a:prstGeom prst="roundRect">
              <a:avLst>
                <a:gd fmla="val 7028"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ulim"/>
                <a:ea typeface="Gulim"/>
                <a:cs typeface="Gulim"/>
                <a:sym typeface="Gulim"/>
              </a:endParaRPr>
            </a:p>
          </p:txBody>
        </p:sp>
        <p:grpSp>
          <p:nvGrpSpPr>
            <p:cNvPr id="1650" name="Google Shape;1650;p91"/>
            <p:cNvGrpSpPr/>
            <p:nvPr/>
          </p:nvGrpSpPr>
          <p:grpSpPr>
            <a:xfrm>
              <a:off x="5486400" y="3718817"/>
              <a:ext cx="3721100" cy="1440702"/>
              <a:chOff x="5486400" y="3718817"/>
              <a:chExt cx="3721100" cy="1440702"/>
            </a:xfrm>
          </p:grpSpPr>
          <p:grpSp>
            <p:nvGrpSpPr>
              <p:cNvPr id="1651" name="Google Shape;1651;p91"/>
              <p:cNvGrpSpPr/>
              <p:nvPr/>
            </p:nvGrpSpPr>
            <p:grpSpPr>
              <a:xfrm>
                <a:off x="5486400" y="3718817"/>
                <a:ext cx="3721100" cy="381303"/>
                <a:chOff x="5397500" y="3288997"/>
                <a:chExt cx="3721100" cy="381303"/>
              </a:xfrm>
            </p:grpSpPr>
            <p:sp>
              <p:nvSpPr>
                <p:cNvPr id="1652" name="Google Shape;1652;p91"/>
                <p:cNvSpPr/>
                <p:nvPr/>
              </p:nvSpPr>
              <p:spPr>
                <a:xfrm>
                  <a:off x="5397500" y="3288999"/>
                  <a:ext cx="844550" cy="38130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001</a:t>
                  </a:r>
                  <a:endParaRPr sz="1600">
                    <a:solidFill>
                      <a:schemeClr val="lt1"/>
                    </a:solidFill>
                    <a:latin typeface="Arial"/>
                    <a:ea typeface="Arial"/>
                    <a:cs typeface="Arial"/>
                    <a:sym typeface="Arial"/>
                  </a:endParaRPr>
                </a:p>
              </p:txBody>
            </p:sp>
            <p:sp>
              <p:nvSpPr>
                <p:cNvPr id="1653" name="Google Shape;1653;p91"/>
                <p:cNvSpPr/>
                <p:nvPr/>
              </p:nvSpPr>
              <p:spPr>
                <a:xfrm>
                  <a:off x="6242050" y="3288998"/>
                  <a:ext cx="844550" cy="381301"/>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Rajiv</a:t>
                  </a:r>
                  <a:endParaRPr sz="1600">
                    <a:solidFill>
                      <a:srgbClr val="1F45BC"/>
                    </a:solidFill>
                    <a:latin typeface="Arial"/>
                    <a:ea typeface="Arial"/>
                    <a:cs typeface="Arial"/>
                    <a:sym typeface="Arial"/>
                  </a:endParaRPr>
                </a:p>
              </p:txBody>
            </p:sp>
            <p:sp>
              <p:nvSpPr>
                <p:cNvPr id="1654" name="Google Shape;1654;p91"/>
                <p:cNvSpPr/>
                <p:nvPr/>
              </p:nvSpPr>
              <p:spPr>
                <a:xfrm>
                  <a:off x="7086600" y="3288997"/>
                  <a:ext cx="660400" cy="381301"/>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21</a:t>
                  </a:r>
                  <a:endParaRPr sz="1600">
                    <a:solidFill>
                      <a:srgbClr val="1F45BC"/>
                    </a:solidFill>
                    <a:latin typeface="Arial"/>
                    <a:ea typeface="Arial"/>
                    <a:cs typeface="Arial"/>
                    <a:sym typeface="Arial"/>
                  </a:endParaRPr>
                </a:p>
              </p:txBody>
            </p:sp>
            <p:sp>
              <p:nvSpPr>
                <p:cNvPr id="1655" name="Google Shape;1655;p91"/>
                <p:cNvSpPr/>
                <p:nvPr/>
              </p:nvSpPr>
              <p:spPr>
                <a:xfrm>
                  <a:off x="7747000" y="3288997"/>
                  <a:ext cx="1371600" cy="38130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Hyderabad</a:t>
                  </a:r>
                  <a:endParaRPr sz="1600">
                    <a:solidFill>
                      <a:srgbClr val="1F45BC"/>
                    </a:solidFill>
                    <a:latin typeface="Arial"/>
                    <a:ea typeface="Arial"/>
                    <a:cs typeface="Arial"/>
                    <a:sym typeface="Arial"/>
                  </a:endParaRPr>
                </a:p>
              </p:txBody>
            </p:sp>
          </p:grpSp>
          <p:grpSp>
            <p:nvGrpSpPr>
              <p:cNvPr id="1656" name="Google Shape;1656;p91"/>
              <p:cNvGrpSpPr/>
              <p:nvPr/>
            </p:nvGrpSpPr>
            <p:grpSpPr>
              <a:xfrm>
                <a:off x="5486400" y="4238151"/>
                <a:ext cx="3721100" cy="381303"/>
                <a:chOff x="5397500" y="3288997"/>
                <a:chExt cx="3721100" cy="381303"/>
              </a:xfrm>
            </p:grpSpPr>
            <p:sp>
              <p:nvSpPr>
                <p:cNvPr id="1657" name="Google Shape;1657;p91"/>
                <p:cNvSpPr/>
                <p:nvPr/>
              </p:nvSpPr>
              <p:spPr>
                <a:xfrm>
                  <a:off x="5397500" y="3288999"/>
                  <a:ext cx="844550" cy="38130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002</a:t>
                  </a:r>
                  <a:endParaRPr sz="1600">
                    <a:solidFill>
                      <a:schemeClr val="lt1"/>
                    </a:solidFill>
                    <a:latin typeface="Arial"/>
                    <a:ea typeface="Arial"/>
                    <a:cs typeface="Arial"/>
                    <a:sym typeface="Arial"/>
                  </a:endParaRPr>
                </a:p>
              </p:txBody>
            </p:sp>
            <p:sp>
              <p:nvSpPr>
                <p:cNvPr id="1658" name="Google Shape;1658;p91"/>
                <p:cNvSpPr/>
                <p:nvPr/>
              </p:nvSpPr>
              <p:spPr>
                <a:xfrm>
                  <a:off x="6242050" y="3288998"/>
                  <a:ext cx="844550" cy="381301"/>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Omer</a:t>
                  </a:r>
                  <a:endParaRPr sz="1600">
                    <a:solidFill>
                      <a:srgbClr val="1F45BC"/>
                    </a:solidFill>
                    <a:latin typeface="Arial"/>
                    <a:ea typeface="Arial"/>
                    <a:cs typeface="Arial"/>
                    <a:sym typeface="Arial"/>
                  </a:endParaRPr>
                </a:p>
              </p:txBody>
            </p:sp>
            <p:sp>
              <p:nvSpPr>
                <p:cNvPr id="1659" name="Google Shape;1659;p91"/>
                <p:cNvSpPr/>
                <p:nvPr/>
              </p:nvSpPr>
              <p:spPr>
                <a:xfrm>
                  <a:off x="7086600" y="3288997"/>
                  <a:ext cx="660400" cy="381301"/>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22</a:t>
                  </a:r>
                  <a:endParaRPr sz="1600">
                    <a:solidFill>
                      <a:srgbClr val="1F45BC"/>
                    </a:solidFill>
                    <a:latin typeface="Arial"/>
                    <a:ea typeface="Arial"/>
                    <a:cs typeface="Arial"/>
                    <a:sym typeface="Arial"/>
                  </a:endParaRPr>
                </a:p>
              </p:txBody>
            </p:sp>
            <p:sp>
              <p:nvSpPr>
                <p:cNvPr id="1660" name="Google Shape;1660;p91"/>
                <p:cNvSpPr/>
                <p:nvPr/>
              </p:nvSpPr>
              <p:spPr>
                <a:xfrm>
                  <a:off x="7747000" y="3288997"/>
                  <a:ext cx="1371600" cy="38130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Kolkata</a:t>
                  </a:r>
                  <a:endParaRPr sz="1600">
                    <a:solidFill>
                      <a:srgbClr val="1F45BC"/>
                    </a:solidFill>
                    <a:latin typeface="Arial"/>
                    <a:ea typeface="Arial"/>
                    <a:cs typeface="Arial"/>
                    <a:sym typeface="Arial"/>
                  </a:endParaRPr>
                </a:p>
              </p:txBody>
            </p:sp>
          </p:grpSp>
          <p:grpSp>
            <p:nvGrpSpPr>
              <p:cNvPr id="1661" name="Google Shape;1661;p91"/>
              <p:cNvGrpSpPr/>
              <p:nvPr/>
            </p:nvGrpSpPr>
            <p:grpSpPr>
              <a:xfrm>
                <a:off x="5486400" y="4778216"/>
                <a:ext cx="3721100" cy="381303"/>
                <a:chOff x="5397500" y="3288997"/>
                <a:chExt cx="3721100" cy="381303"/>
              </a:xfrm>
            </p:grpSpPr>
            <p:sp>
              <p:nvSpPr>
                <p:cNvPr id="1662" name="Google Shape;1662;p91"/>
                <p:cNvSpPr/>
                <p:nvPr/>
              </p:nvSpPr>
              <p:spPr>
                <a:xfrm>
                  <a:off x="5397500" y="3288999"/>
                  <a:ext cx="844550" cy="381301"/>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003</a:t>
                  </a:r>
                  <a:endParaRPr sz="1600">
                    <a:solidFill>
                      <a:schemeClr val="lt1"/>
                    </a:solidFill>
                    <a:latin typeface="Arial"/>
                    <a:ea typeface="Arial"/>
                    <a:cs typeface="Arial"/>
                    <a:sym typeface="Arial"/>
                  </a:endParaRPr>
                </a:p>
              </p:txBody>
            </p:sp>
            <p:sp>
              <p:nvSpPr>
                <p:cNvPr id="1663" name="Google Shape;1663;p91"/>
                <p:cNvSpPr/>
                <p:nvPr/>
              </p:nvSpPr>
              <p:spPr>
                <a:xfrm>
                  <a:off x="6242050" y="3288998"/>
                  <a:ext cx="844550" cy="381301"/>
                </a:xfrm>
                <a:prstGeom prst="roundRect">
                  <a:avLst>
                    <a:gd fmla="val 16667" name="adj"/>
                  </a:avLst>
                </a:prstGeom>
                <a:solidFill>
                  <a:srgbClr val="ABCBFF"/>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Rajesh</a:t>
                  </a:r>
                  <a:endParaRPr sz="1600">
                    <a:solidFill>
                      <a:srgbClr val="1F45BC"/>
                    </a:solidFill>
                    <a:latin typeface="Arial"/>
                    <a:ea typeface="Arial"/>
                    <a:cs typeface="Arial"/>
                    <a:sym typeface="Arial"/>
                  </a:endParaRPr>
                </a:p>
              </p:txBody>
            </p:sp>
            <p:sp>
              <p:nvSpPr>
                <p:cNvPr id="1664" name="Google Shape;1664;p91"/>
                <p:cNvSpPr/>
                <p:nvPr/>
              </p:nvSpPr>
              <p:spPr>
                <a:xfrm>
                  <a:off x="7086600" y="3288997"/>
                  <a:ext cx="660400" cy="381301"/>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23</a:t>
                  </a:r>
                  <a:endParaRPr sz="1600">
                    <a:solidFill>
                      <a:srgbClr val="1F45BC"/>
                    </a:solidFill>
                    <a:latin typeface="Arial"/>
                    <a:ea typeface="Arial"/>
                    <a:cs typeface="Arial"/>
                    <a:sym typeface="Arial"/>
                  </a:endParaRPr>
                </a:p>
              </p:txBody>
            </p:sp>
            <p:sp>
              <p:nvSpPr>
                <p:cNvPr id="1665" name="Google Shape;1665;p91"/>
                <p:cNvSpPr/>
                <p:nvPr/>
              </p:nvSpPr>
              <p:spPr>
                <a:xfrm>
                  <a:off x="7747000" y="3288997"/>
                  <a:ext cx="1371600" cy="381301"/>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rgbClr val="1F45BC"/>
                      </a:solidFill>
                      <a:latin typeface="Arial"/>
                      <a:ea typeface="Arial"/>
                      <a:cs typeface="Arial"/>
                      <a:sym typeface="Arial"/>
                    </a:rPr>
                    <a:t>Delhi</a:t>
                  </a:r>
                  <a:endParaRPr sz="1600">
                    <a:solidFill>
                      <a:srgbClr val="1F45BC"/>
                    </a:solidFill>
                    <a:latin typeface="Arial"/>
                    <a:ea typeface="Arial"/>
                    <a:cs typeface="Arial"/>
                    <a:sym typeface="Arial"/>
                  </a:endParaRPr>
                </a:p>
              </p:txBody>
            </p:sp>
          </p:grpSp>
        </p:grpSp>
        <p:sp>
          <p:nvSpPr>
            <p:cNvPr id="1666" name="Google Shape;1666;p91"/>
            <p:cNvSpPr/>
            <p:nvPr/>
          </p:nvSpPr>
          <p:spPr>
            <a:xfrm>
              <a:off x="6987717" y="3072067"/>
              <a:ext cx="7585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Tuple</a:t>
              </a:r>
              <a:endParaRPr sz="1800">
                <a:solidFill>
                  <a:schemeClr val="dk1"/>
                </a:solidFill>
                <a:latin typeface="Arial"/>
                <a:ea typeface="Arial"/>
                <a:cs typeface="Arial"/>
                <a:sym typeface="Arial"/>
              </a:endParaRPr>
            </a:p>
          </p:txBody>
        </p:sp>
        <p:sp>
          <p:nvSpPr>
            <p:cNvPr id="1667" name="Google Shape;1667;p91"/>
            <p:cNvSpPr/>
            <p:nvPr/>
          </p:nvSpPr>
          <p:spPr>
            <a:xfrm>
              <a:off x="8193725" y="5475414"/>
              <a:ext cx="6944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Field</a:t>
              </a:r>
              <a:endParaRPr sz="1800">
                <a:solidFill>
                  <a:schemeClr val="dk1"/>
                </a:solidFill>
                <a:latin typeface="Arial"/>
                <a:ea typeface="Arial"/>
                <a:cs typeface="Arial"/>
                <a:sym typeface="Arial"/>
              </a:endParaRPr>
            </a:p>
          </p:txBody>
        </p:sp>
        <p:sp>
          <p:nvSpPr>
            <p:cNvPr id="1668" name="Google Shape;1668;p91"/>
            <p:cNvSpPr/>
            <p:nvPr/>
          </p:nvSpPr>
          <p:spPr>
            <a:xfrm>
              <a:off x="4675370" y="4225451"/>
              <a:ext cx="5822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F45BC"/>
                  </a:solidFill>
                  <a:latin typeface="Arial"/>
                  <a:ea typeface="Arial"/>
                  <a:cs typeface="Arial"/>
                  <a:sym typeface="Arial"/>
                </a:rPr>
                <a:t>Bag</a:t>
              </a:r>
              <a:endParaRPr sz="1800">
                <a:solidFill>
                  <a:schemeClr val="dk1"/>
                </a:solidFill>
                <a:latin typeface="Arial"/>
                <a:ea typeface="Arial"/>
                <a:cs typeface="Arial"/>
                <a:sym typeface="Arial"/>
              </a:endParaRPr>
            </a:p>
          </p:txBody>
        </p:sp>
        <p:grpSp>
          <p:nvGrpSpPr>
            <p:cNvPr id="1669" name="Google Shape;1669;p91"/>
            <p:cNvGrpSpPr/>
            <p:nvPr/>
          </p:nvGrpSpPr>
          <p:grpSpPr>
            <a:xfrm>
              <a:off x="5908675" y="3441317"/>
              <a:ext cx="2613025" cy="277502"/>
              <a:chOff x="5908675" y="3441317"/>
              <a:chExt cx="2613025" cy="277502"/>
            </a:xfrm>
          </p:grpSpPr>
          <p:cxnSp>
            <p:nvCxnSpPr>
              <p:cNvPr id="1670" name="Google Shape;1670;p91"/>
              <p:cNvCxnSpPr>
                <a:stCxn id="1652" idx="0"/>
                <a:endCxn id="1666" idx="2"/>
              </p:cNvCxnSpPr>
              <p:nvPr/>
            </p:nvCxnSpPr>
            <p:spPr>
              <a:xfrm rot="-5400000">
                <a:off x="6499075" y="2850919"/>
                <a:ext cx="277500" cy="1458300"/>
              </a:xfrm>
              <a:prstGeom prst="bentConnector3">
                <a:avLst>
                  <a:gd fmla="val 50000" name="adj1"/>
                </a:avLst>
              </a:prstGeom>
              <a:noFill/>
              <a:ln cap="flat" cmpd="sng" w="19050">
                <a:solidFill>
                  <a:srgbClr val="1F45BC"/>
                </a:solidFill>
                <a:prstDash val="dot"/>
                <a:miter lim="800000"/>
                <a:headEnd len="sm" w="sm" type="none"/>
                <a:tailEnd len="med" w="med" type="triangle"/>
              </a:ln>
            </p:spPr>
          </p:cxnSp>
          <p:cxnSp>
            <p:nvCxnSpPr>
              <p:cNvPr id="1671" name="Google Shape;1671;p91"/>
              <p:cNvCxnSpPr>
                <a:stCxn id="1655" idx="0"/>
                <a:endCxn id="1666" idx="2"/>
              </p:cNvCxnSpPr>
              <p:nvPr/>
            </p:nvCxnSpPr>
            <p:spPr>
              <a:xfrm flipH="1" rot="5400000">
                <a:off x="7805600" y="3002717"/>
                <a:ext cx="277500" cy="1154700"/>
              </a:xfrm>
              <a:prstGeom prst="bentConnector3">
                <a:avLst>
                  <a:gd fmla="val 50000" name="adj1"/>
                </a:avLst>
              </a:prstGeom>
              <a:noFill/>
              <a:ln cap="flat" cmpd="sng" w="19050">
                <a:solidFill>
                  <a:srgbClr val="1F45BC"/>
                </a:solidFill>
                <a:prstDash val="dot"/>
                <a:miter lim="800000"/>
                <a:headEnd len="sm" w="sm" type="none"/>
                <a:tailEnd len="med" w="med" type="triangle"/>
              </a:ln>
            </p:spPr>
          </p:cxnSp>
        </p:grpSp>
        <p:cxnSp>
          <p:nvCxnSpPr>
            <p:cNvPr id="1672" name="Google Shape;1672;p91"/>
            <p:cNvCxnSpPr>
              <a:stCxn id="1665" idx="2"/>
            </p:cNvCxnSpPr>
            <p:nvPr/>
          </p:nvCxnSpPr>
          <p:spPr>
            <a:xfrm flipH="1" rot="-5400000">
              <a:off x="8364050" y="5317167"/>
              <a:ext cx="315900" cy="600"/>
            </a:xfrm>
            <a:prstGeom prst="bentConnector3">
              <a:avLst>
                <a:gd fmla="val 50000" name="adj1"/>
              </a:avLst>
            </a:prstGeom>
            <a:noFill/>
            <a:ln cap="flat" cmpd="sng" w="19050">
              <a:solidFill>
                <a:srgbClr val="1F45BC"/>
              </a:solidFill>
              <a:prstDash val="dot"/>
              <a:miter lim="800000"/>
              <a:headEnd len="sm" w="sm" type="none"/>
              <a:tailEnd len="med" w="med" type="triangle"/>
            </a:ln>
          </p:spPr>
        </p:cxnSp>
        <p:grpSp>
          <p:nvGrpSpPr>
            <p:cNvPr id="1673" name="Google Shape;1673;p91"/>
            <p:cNvGrpSpPr/>
            <p:nvPr/>
          </p:nvGrpSpPr>
          <p:grpSpPr>
            <a:xfrm>
              <a:off x="5257500" y="3909470"/>
              <a:ext cx="228900" cy="1059399"/>
              <a:chOff x="5257500" y="3909470"/>
              <a:chExt cx="228900" cy="1059399"/>
            </a:xfrm>
          </p:grpSpPr>
          <p:cxnSp>
            <p:nvCxnSpPr>
              <p:cNvPr id="1674" name="Google Shape;1674;p91"/>
              <p:cNvCxnSpPr>
                <a:stCxn id="1652" idx="1"/>
                <a:endCxn id="1668" idx="3"/>
              </p:cNvCxnSpPr>
              <p:nvPr/>
            </p:nvCxnSpPr>
            <p:spPr>
              <a:xfrm flipH="1">
                <a:off x="5257500" y="3909470"/>
                <a:ext cx="228900" cy="500700"/>
              </a:xfrm>
              <a:prstGeom prst="bentConnector3">
                <a:avLst>
                  <a:gd fmla="val 50000" name="adj1"/>
                </a:avLst>
              </a:prstGeom>
              <a:noFill/>
              <a:ln cap="flat" cmpd="sng" w="19050">
                <a:solidFill>
                  <a:srgbClr val="1F45BC"/>
                </a:solidFill>
                <a:prstDash val="dot"/>
                <a:miter lim="800000"/>
                <a:headEnd len="sm" w="sm" type="none"/>
                <a:tailEnd len="med" w="med" type="triangle"/>
              </a:ln>
            </p:spPr>
          </p:cxnSp>
          <p:cxnSp>
            <p:nvCxnSpPr>
              <p:cNvPr id="1675" name="Google Shape;1675;p91"/>
              <p:cNvCxnSpPr>
                <a:stCxn id="1662" idx="1"/>
                <a:endCxn id="1668" idx="3"/>
              </p:cNvCxnSpPr>
              <p:nvPr/>
            </p:nvCxnSpPr>
            <p:spPr>
              <a:xfrm rot="10800000">
                <a:off x="5257500" y="4409969"/>
                <a:ext cx="228900" cy="558900"/>
              </a:xfrm>
              <a:prstGeom prst="bentConnector3">
                <a:avLst>
                  <a:gd fmla="val 50000" name="adj1"/>
                </a:avLst>
              </a:prstGeom>
              <a:noFill/>
              <a:ln cap="flat" cmpd="sng" w="19050">
                <a:solidFill>
                  <a:srgbClr val="1F45BC"/>
                </a:solidFill>
                <a:prstDash val="dot"/>
                <a:miter lim="800000"/>
                <a:headEnd len="sm" w="sm" type="none"/>
                <a:tailEnd len="med" w="med" type="triangle"/>
              </a:ln>
            </p:spPr>
          </p:cxnSp>
        </p:grpSp>
      </p:gr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0" name="Shape 1680"/>
        <p:cNvGrpSpPr/>
        <p:nvPr/>
      </p:nvGrpSpPr>
      <p:grpSpPr>
        <a:xfrm>
          <a:off x="0" y="0"/>
          <a:ext cx="0" cy="0"/>
          <a:chOff x="0" y="0"/>
          <a:chExt cx="0" cy="0"/>
        </a:xfrm>
      </p:grpSpPr>
      <p:sp>
        <p:nvSpPr>
          <p:cNvPr id="1681" name="Google Shape;1681;p92"/>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682" name="Google Shape;1682;p9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 Latin (5/5)</a:t>
            </a:r>
            <a:endParaRPr/>
          </a:p>
        </p:txBody>
      </p:sp>
      <p:sp>
        <p:nvSpPr>
          <p:cNvPr id="1683" name="Google Shape;1683;p9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684" name="Google Shape;1684;p92"/>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Một quan hệ là kết quả của một bước xử lý, đơn giản là một túi có tên được gán (bí danh)</a:t>
            </a:r>
            <a:endParaRPr/>
          </a:p>
          <a:p>
            <a:pPr indent="-177800" lvl="0" marL="177800" rtl="0" algn="l">
              <a:lnSpc>
                <a:spcPct val="128571"/>
              </a:lnSpc>
              <a:spcBef>
                <a:spcPts val="1000"/>
              </a:spcBef>
              <a:spcAft>
                <a:spcPts val="0"/>
              </a:spcAft>
              <a:buClr>
                <a:srgbClr val="262626"/>
              </a:buClr>
              <a:buSzPts val="1400"/>
              <a:buFont typeface="Arial"/>
              <a:buChar char="•"/>
            </a:pPr>
            <a:r>
              <a:rPr lang="en-US"/>
              <a:t>Tên được đặt cho một quan hệ được gọi là bí danh</a:t>
            </a:r>
            <a:endParaRPr/>
          </a:p>
          <a:p>
            <a:pPr indent="-177800" lvl="0" marL="177800" rtl="0" algn="l">
              <a:lnSpc>
                <a:spcPct val="128571"/>
              </a:lnSpc>
              <a:spcBef>
                <a:spcPts val="1000"/>
              </a:spcBef>
              <a:spcAft>
                <a:spcPts val="0"/>
              </a:spcAft>
              <a:buClr>
                <a:srgbClr val="262626"/>
              </a:buClr>
              <a:buSzPts val="1400"/>
              <a:buFont typeface="Arial"/>
              <a:buChar char="•"/>
            </a:pPr>
            <a:r>
              <a:rPr lang="en-US"/>
              <a:t>Ví dụ: result_2cols là bí danh:</a:t>
            </a:r>
            <a:endParaRPr/>
          </a:p>
        </p:txBody>
      </p:sp>
      <p:sp>
        <p:nvSpPr>
          <p:cNvPr id="1685" name="Google Shape;1685;p92"/>
          <p:cNvSpPr txBox="1"/>
          <p:nvPr/>
        </p:nvSpPr>
        <p:spPr>
          <a:xfrm>
            <a:off x="711199" y="3302391"/>
            <a:ext cx="7812000" cy="1157069"/>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allsales = </a:t>
            </a:r>
            <a:r>
              <a:rPr lang="en-US" sz="1400">
                <a:solidFill>
                  <a:srgbClr val="193EB0"/>
                </a:solidFill>
                <a:latin typeface="Arial"/>
                <a:ea typeface="Arial"/>
                <a:cs typeface="Arial"/>
                <a:sym typeface="Arial"/>
              </a:rPr>
              <a:t>LOAD</a:t>
            </a:r>
            <a:r>
              <a:rPr lang="en-US" sz="1400">
                <a:solidFill>
                  <a:schemeClr val="dk1"/>
                </a:solidFill>
                <a:latin typeface="Arial"/>
                <a:ea typeface="Arial"/>
                <a:cs typeface="Arial"/>
                <a:sym typeface="Arial"/>
              </a:rPr>
              <a:t> ‘sales.csv’ </a:t>
            </a:r>
            <a:r>
              <a:rPr lang="en-US" sz="1400">
                <a:solidFill>
                  <a:srgbClr val="193EB0"/>
                </a:solidFill>
                <a:latin typeface="Arial"/>
                <a:ea typeface="Arial"/>
                <a:cs typeface="Arial"/>
                <a:sym typeface="Arial"/>
              </a:rPr>
              <a:t>USING</a:t>
            </a:r>
            <a:r>
              <a:rPr lang="en-US" sz="1400">
                <a:solidFill>
                  <a:schemeClr val="dk1"/>
                </a:solidFill>
                <a:latin typeface="Arial"/>
                <a:ea typeface="Arial"/>
                <a:cs typeface="Arial"/>
                <a:sym typeface="Arial"/>
              </a:rPr>
              <a:t> PigStorage(‘,’) </a:t>
            </a:r>
            <a:r>
              <a:rPr lang="en-US" sz="1400">
                <a:solidFill>
                  <a:srgbClr val="193EB0"/>
                </a:solidFill>
                <a:latin typeface="Arial"/>
                <a:ea typeface="Arial"/>
                <a:cs typeface="Arial"/>
                <a:sym typeface="Arial"/>
              </a:rPr>
              <a:t>AS</a:t>
            </a:r>
            <a:r>
              <a:rPr lang="en-US" sz="1400">
                <a:solidFill>
                  <a:schemeClr val="dk1"/>
                </a:solidFill>
                <a:latin typeface="Arial"/>
                <a:ea typeface="Arial"/>
                <a:cs typeface="Arial"/>
                <a:sym typeface="Arial"/>
              </a:rPr>
              <a:t> (name, price);</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describe all_sales;</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dump all_sales;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93"/>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692" name="Google Shape;1692;p9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LOAD (Tải)</a:t>
            </a:r>
            <a:endParaRPr/>
          </a:p>
        </p:txBody>
      </p:sp>
      <p:sp>
        <p:nvSpPr>
          <p:cNvPr id="1693" name="Google Shape;1693;p9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694" name="Google Shape;1694;p9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Tải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Chức năng tải mặc định của Pig được gọi là PigStorage</a:t>
            </a:r>
            <a:endParaRPr/>
          </a:p>
          <a:p>
            <a:pPr indent="-182563" lvl="1" marL="360363" rtl="0" algn="l">
              <a:lnSpc>
                <a:spcPct val="138461"/>
              </a:lnSpc>
              <a:spcBef>
                <a:spcPts val="200"/>
              </a:spcBef>
              <a:spcAft>
                <a:spcPts val="0"/>
              </a:spcAft>
              <a:buClr>
                <a:srgbClr val="262626"/>
              </a:buClr>
              <a:buSzPts val="1040"/>
              <a:buChar char="•"/>
            </a:pPr>
            <a:r>
              <a:rPr lang="en-US"/>
              <a:t>Tên hàm ẩn khi gọi LOAD</a:t>
            </a:r>
            <a:endParaRPr/>
          </a:p>
          <a:p>
            <a:pPr indent="-182563" lvl="1" marL="360363" rtl="0" algn="l">
              <a:lnSpc>
                <a:spcPct val="138461"/>
              </a:lnSpc>
              <a:spcBef>
                <a:spcPts val="200"/>
              </a:spcBef>
              <a:spcAft>
                <a:spcPts val="0"/>
              </a:spcAft>
              <a:buClr>
                <a:srgbClr val="262626"/>
              </a:buClr>
              <a:buSzPts val="1040"/>
              <a:buChar char="•"/>
            </a:pPr>
            <a:r>
              <a:rPr lang="en-US"/>
              <a:t>PigStorage giả định định dạng văn bản với các cột được phân tách bằng tab</a:t>
            </a:r>
            <a:endParaRPr/>
          </a:p>
          <a:p>
            <a:pPr indent="-177800" lvl="0" marL="177800" rtl="0" algn="l">
              <a:lnSpc>
                <a:spcPct val="128571"/>
              </a:lnSpc>
              <a:spcBef>
                <a:spcPts val="1000"/>
              </a:spcBef>
              <a:spcAft>
                <a:spcPts val="0"/>
              </a:spcAft>
              <a:buClr>
                <a:srgbClr val="262626"/>
              </a:buClr>
              <a:buSzPts val="1400"/>
              <a:buFont typeface="Arial"/>
              <a:buChar char="•"/>
            </a:pPr>
            <a:r>
              <a:rPr lang="en-US"/>
              <a:t>Đường dẫn cũng có thể tham chiếu đến một thư mục (tải đệ quy tất cả các tệp trong thư mục đó)</a:t>
            </a:r>
            <a:endParaRPr/>
          </a:p>
          <a:p>
            <a:pPr indent="-182563" lvl="1" marL="360363" rtl="0" algn="l">
              <a:lnSpc>
                <a:spcPct val="138461"/>
              </a:lnSpc>
              <a:spcBef>
                <a:spcPts val="200"/>
              </a:spcBef>
              <a:spcAft>
                <a:spcPts val="0"/>
              </a:spcAft>
              <a:buClr>
                <a:srgbClr val="262626"/>
              </a:buClr>
              <a:buSzPts val="1040"/>
              <a:buChar char="•"/>
            </a:pPr>
            <a:r>
              <a:rPr lang="en-US"/>
              <a:t>Ví dụ</a:t>
            </a:r>
            <a:endParaRPr/>
          </a:p>
          <a:p>
            <a:pPr indent="-116523" lvl="1" marL="360363" rtl="0" algn="l">
              <a:lnSpc>
                <a:spcPct val="138461"/>
              </a:lnSpc>
              <a:spcBef>
                <a:spcPts val="2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1695" name="Google Shape;1695;p93"/>
          <p:cNvSpPr txBox="1"/>
          <p:nvPr/>
        </p:nvSpPr>
        <p:spPr>
          <a:xfrm>
            <a:off x="711199" y="4001025"/>
            <a:ext cx="7812000" cy="1133682"/>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allsales = </a:t>
            </a:r>
            <a:r>
              <a:rPr lang="en-US" sz="1400">
                <a:solidFill>
                  <a:srgbClr val="193EB0"/>
                </a:solidFill>
                <a:latin typeface="Arial"/>
                <a:ea typeface="Arial"/>
                <a:cs typeface="Arial"/>
                <a:sym typeface="Arial"/>
              </a:rPr>
              <a:t>LOAD</a:t>
            </a:r>
            <a:r>
              <a:rPr lang="en-US" sz="1400">
                <a:solidFill>
                  <a:schemeClr val="dk1"/>
                </a:solidFill>
                <a:latin typeface="Arial"/>
                <a:ea typeface="Arial"/>
                <a:cs typeface="Arial"/>
                <a:sym typeface="Arial"/>
              </a:rPr>
              <a:t> ‘sales’ </a:t>
            </a:r>
            <a:r>
              <a:rPr lang="en-US" sz="1400">
                <a:solidFill>
                  <a:srgbClr val="193EB0"/>
                </a:solidFill>
                <a:latin typeface="Arial"/>
                <a:ea typeface="Arial"/>
                <a:cs typeface="Arial"/>
                <a:sym typeface="Arial"/>
              </a:rPr>
              <a:t>AS</a:t>
            </a:r>
            <a:r>
              <a:rPr lang="en-US" sz="1400">
                <a:solidFill>
                  <a:schemeClr val="dk1"/>
                </a:solidFill>
                <a:latin typeface="Arial"/>
                <a:ea typeface="Arial"/>
                <a:cs typeface="Arial"/>
                <a:sym typeface="Arial"/>
              </a:rPr>
              <a:t> (name, price);</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allsales = </a:t>
            </a:r>
            <a:r>
              <a:rPr lang="en-US" sz="1400">
                <a:solidFill>
                  <a:srgbClr val="193EB0"/>
                </a:solidFill>
                <a:latin typeface="Arial"/>
                <a:ea typeface="Arial"/>
                <a:cs typeface="Arial"/>
                <a:sym typeface="Arial"/>
              </a:rPr>
              <a:t>LOAD</a:t>
            </a:r>
            <a:r>
              <a:rPr lang="en-US" sz="1400">
                <a:solidFill>
                  <a:schemeClr val="dk1"/>
                </a:solidFill>
                <a:latin typeface="Arial"/>
                <a:ea typeface="Arial"/>
                <a:cs typeface="Arial"/>
                <a:sym typeface="Arial"/>
              </a:rPr>
              <a:t> ‘sales’;</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allsales = </a:t>
            </a:r>
            <a:r>
              <a:rPr lang="en-US" sz="1400">
                <a:solidFill>
                  <a:srgbClr val="193EB0"/>
                </a:solidFill>
                <a:latin typeface="Arial"/>
                <a:ea typeface="Arial"/>
                <a:cs typeface="Arial"/>
                <a:sym typeface="Arial"/>
              </a:rPr>
              <a:t>LOAD</a:t>
            </a:r>
            <a:r>
              <a:rPr lang="en-US" sz="1400">
                <a:solidFill>
                  <a:schemeClr val="dk1"/>
                </a:solidFill>
                <a:latin typeface="Arial"/>
                <a:ea typeface="Arial"/>
                <a:cs typeface="Arial"/>
                <a:sym typeface="Arial"/>
              </a:rPr>
              <a:t> ‘sales_200[5-9]’ </a:t>
            </a:r>
            <a:r>
              <a:rPr lang="en-US" sz="1400">
                <a:solidFill>
                  <a:srgbClr val="193EB0"/>
                </a:solidFill>
                <a:latin typeface="Arial"/>
                <a:ea typeface="Arial"/>
                <a:cs typeface="Arial"/>
                <a:sym typeface="Arial"/>
              </a:rPr>
              <a:t>AS </a:t>
            </a:r>
            <a:r>
              <a:rPr lang="en-US" sz="1400">
                <a:solidFill>
                  <a:schemeClr val="dk1"/>
                </a:solidFill>
                <a:latin typeface="Arial"/>
                <a:ea typeface="Arial"/>
                <a:cs typeface="Arial"/>
                <a:sym typeface="Arial"/>
              </a:rPr>
              <a:t>(name, price);</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allsales = </a:t>
            </a:r>
            <a:r>
              <a:rPr lang="en-US" sz="1400">
                <a:solidFill>
                  <a:srgbClr val="193EB0"/>
                </a:solidFill>
                <a:latin typeface="Arial"/>
                <a:ea typeface="Arial"/>
                <a:cs typeface="Arial"/>
                <a:sym typeface="Arial"/>
              </a:rPr>
              <a:t>LOAD</a:t>
            </a:r>
            <a:r>
              <a:rPr lang="en-US" sz="1400">
                <a:solidFill>
                  <a:schemeClr val="dk1"/>
                </a:solidFill>
                <a:latin typeface="Arial"/>
                <a:ea typeface="Arial"/>
                <a:cs typeface="Arial"/>
                <a:sym typeface="Arial"/>
              </a:rPr>
              <a:t> ‘sales.csv’ </a:t>
            </a:r>
            <a:r>
              <a:rPr lang="en-US" sz="1400">
                <a:solidFill>
                  <a:srgbClr val="193EB0"/>
                </a:solidFill>
                <a:latin typeface="Arial"/>
                <a:ea typeface="Arial"/>
                <a:cs typeface="Arial"/>
                <a:sym typeface="Arial"/>
              </a:rPr>
              <a:t>USING</a:t>
            </a:r>
            <a:r>
              <a:rPr lang="en-US" sz="1400">
                <a:solidFill>
                  <a:schemeClr val="dk1"/>
                </a:solidFill>
                <a:latin typeface="Arial"/>
                <a:ea typeface="Arial"/>
                <a:cs typeface="Arial"/>
                <a:sym typeface="Arial"/>
              </a:rPr>
              <a:t> PigStorage(‘,’) </a:t>
            </a:r>
            <a:r>
              <a:rPr lang="en-US" sz="1400">
                <a:solidFill>
                  <a:srgbClr val="193EB0"/>
                </a:solidFill>
                <a:latin typeface="Arial"/>
                <a:ea typeface="Arial"/>
                <a:cs typeface="Arial"/>
                <a:sym typeface="Arial"/>
              </a:rPr>
              <a:t>AS </a:t>
            </a:r>
            <a:r>
              <a:rPr lang="en-US" sz="1400">
                <a:solidFill>
                  <a:schemeClr val="dk1"/>
                </a:solidFill>
                <a:latin typeface="Arial"/>
                <a:ea typeface="Arial"/>
                <a:cs typeface="Arial"/>
                <a:sym typeface="Arial"/>
              </a:rPr>
              <a:t>(name, price);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94"/>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702" name="Google Shape;1702;p9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PigStorage</a:t>
            </a:r>
            <a:endParaRPr/>
          </a:p>
        </p:txBody>
      </p:sp>
      <p:sp>
        <p:nvSpPr>
          <p:cNvPr id="1703" name="Google Shape;1703;p9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704" name="Google Shape;1704;p9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Hàm load phân tích một dòng đầu vào thành các trường bằng cách sử dụng dấu phân cách ký tự</a:t>
            </a:r>
            <a:endParaRPr/>
          </a:p>
          <a:p>
            <a:pPr indent="-182563" lvl="1" marL="360363" rtl="0" algn="l">
              <a:lnSpc>
                <a:spcPct val="138461"/>
              </a:lnSpc>
              <a:spcBef>
                <a:spcPts val="500"/>
              </a:spcBef>
              <a:spcAft>
                <a:spcPts val="0"/>
              </a:spcAft>
              <a:buClr>
                <a:srgbClr val="262626"/>
              </a:buClr>
              <a:buSzPts val="1040"/>
              <a:buChar char="•"/>
            </a:pPr>
            <a:r>
              <a:rPr lang="en-US"/>
              <a:t>Dấu phân cách mặc định là tab</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định dạng tệp văn bản được phân tách</a:t>
            </a:r>
            <a:endParaRPr/>
          </a:p>
          <a:p>
            <a:pPr indent="-177800" lvl="0" marL="177800" rtl="0" algn="l">
              <a:lnSpc>
                <a:spcPct val="128571"/>
              </a:lnSpc>
              <a:spcBef>
                <a:spcPts val="1000"/>
              </a:spcBef>
              <a:spcAft>
                <a:spcPts val="0"/>
              </a:spcAft>
              <a:buClr>
                <a:srgbClr val="262626"/>
              </a:buClr>
              <a:buSzPts val="1400"/>
              <a:buFont typeface="Arial"/>
              <a:buChar char="•"/>
            </a:pPr>
            <a:r>
              <a:rPr lang="en-US"/>
              <a:t>Dấu phân cách mặc định (Tab) có thể được thay đổi thành (,)</a:t>
            </a:r>
            <a:endParaRPr/>
          </a:p>
          <a:p>
            <a:pPr indent="-182563" lvl="1" marL="360363" rtl="0" algn="l">
              <a:lnSpc>
                <a:spcPct val="138461"/>
              </a:lnSpc>
              <a:spcBef>
                <a:spcPts val="500"/>
              </a:spcBef>
              <a:spcAft>
                <a:spcPts val="0"/>
              </a:spcAft>
              <a:buClr>
                <a:srgbClr val="262626"/>
              </a:buClr>
              <a:buSzPts val="1040"/>
              <a:buChar char="•"/>
            </a:pPr>
            <a:r>
              <a:rPr lang="en-US"/>
              <a:t>Ví dụ</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Pigstorage cũng có thể được áp dụng khi sử dụng store() để lưu kết quả</a:t>
            </a:r>
            <a:endParaRPr/>
          </a:p>
        </p:txBody>
      </p:sp>
      <p:sp>
        <p:nvSpPr>
          <p:cNvPr id="1705" name="Google Shape;1705;p94"/>
          <p:cNvSpPr txBox="1"/>
          <p:nvPr/>
        </p:nvSpPr>
        <p:spPr>
          <a:xfrm>
            <a:off x="711199" y="3766232"/>
            <a:ext cx="7812000" cy="1241867"/>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result_2cols = load ‘mydata.log’ AS (name, grade)</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rgbClr val="193EB0"/>
                </a:solidFill>
                <a:latin typeface="Arial"/>
                <a:ea typeface="Arial"/>
                <a:cs typeface="Arial"/>
                <a:sym typeface="Arial"/>
              </a:rPr>
              <a:t>Describe</a:t>
            </a:r>
            <a:r>
              <a:rPr lang="en-US" sz="1400">
                <a:solidFill>
                  <a:schemeClr val="dk1"/>
                </a:solidFill>
                <a:latin typeface="Arial"/>
                <a:ea typeface="Arial"/>
                <a:cs typeface="Arial"/>
                <a:sym typeface="Arial"/>
              </a:rPr>
              <a:t> result_2cols;</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Result_2cols: {name: bytearray, grade: bytearray}</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rgbClr val="193EB0"/>
                </a:solidFill>
                <a:latin typeface="Arial"/>
                <a:ea typeface="Arial"/>
                <a:cs typeface="Arial"/>
                <a:sym typeface="Arial"/>
              </a:rPr>
              <a:t>Dump</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95"/>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712" name="Google Shape;1712;p9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DUMP &amp; STORE</a:t>
            </a:r>
            <a:endParaRPr/>
          </a:p>
        </p:txBody>
      </p:sp>
      <p:sp>
        <p:nvSpPr>
          <p:cNvPr id="1713" name="Google Shape;1713;p9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714" name="Google Shape;1714;p9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Lệnh thực thi mã hiện tại</a:t>
            </a:r>
            <a:endParaRPr/>
          </a:p>
          <a:p>
            <a:pPr indent="-177800" lvl="0" marL="177800" rtl="0" algn="l">
              <a:lnSpc>
                <a:spcPct val="128571"/>
              </a:lnSpc>
              <a:spcBef>
                <a:spcPts val="1000"/>
              </a:spcBef>
              <a:spcAft>
                <a:spcPts val="0"/>
              </a:spcAft>
              <a:buClr>
                <a:srgbClr val="193EB0"/>
              </a:buClr>
              <a:buSzPts val="1400"/>
              <a:buFont typeface="Arial"/>
              <a:buChar char="•"/>
            </a:pPr>
            <a:r>
              <a:rPr lang="en-US">
                <a:solidFill>
                  <a:srgbClr val="193EB0"/>
                </a:solidFill>
                <a:latin typeface="Arial"/>
                <a:ea typeface="Arial"/>
                <a:cs typeface="Arial"/>
                <a:sym typeface="Arial"/>
              </a:rPr>
              <a:t>DUMP</a:t>
            </a:r>
            <a:r>
              <a:rPr lang="en-US"/>
              <a:t>  : gửi dữ liệu ra màn hình</a:t>
            </a:r>
            <a:endParaRPr/>
          </a:p>
          <a:p>
            <a:pPr indent="-177800" lvl="0" marL="177800" rtl="0" algn="l">
              <a:lnSpc>
                <a:spcPct val="128571"/>
              </a:lnSpc>
              <a:spcBef>
                <a:spcPts val="1000"/>
              </a:spcBef>
              <a:spcAft>
                <a:spcPts val="0"/>
              </a:spcAft>
              <a:buClr>
                <a:srgbClr val="193EB0"/>
              </a:buClr>
              <a:buSzPts val="1400"/>
              <a:buFont typeface="Arial"/>
              <a:buChar char="•"/>
            </a:pPr>
            <a:r>
              <a:rPr lang="en-US">
                <a:solidFill>
                  <a:srgbClr val="193EB0"/>
                </a:solidFill>
                <a:latin typeface="Arial"/>
                <a:ea typeface="Arial"/>
                <a:cs typeface="Arial"/>
                <a:sym typeface="Arial"/>
              </a:rPr>
              <a:t>STORE</a:t>
            </a:r>
            <a:r>
              <a:rPr lang="en-US">
                <a:solidFill>
                  <a:srgbClr val="193EB0"/>
                </a:solidFill>
              </a:rPr>
              <a:t> </a:t>
            </a:r>
            <a:r>
              <a:rPr lang="en-US"/>
              <a:t>: gửi đầu ra vào đĩa (HDFS)</a:t>
            </a:r>
            <a:endParaRPr/>
          </a:p>
          <a:p>
            <a:pPr indent="-182563" lvl="1" marL="360363" rtl="0" algn="l">
              <a:lnSpc>
                <a:spcPct val="138461"/>
              </a:lnSpc>
              <a:spcBef>
                <a:spcPts val="200"/>
              </a:spcBef>
              <a:spcAft>
                <a:spcPts val="0"/>
              </a:spcAft>
              <a:buClr>
                <a:srgbClr val="262626"/>
              </a:buClr>
              <a:buSzPts val="1040"/>
              <a:buChar char="•"/>
            </a:pPr>
            <a:r>
              <a:rPr lang="en-US"/>
              <a:t>Dấu phân cách trường cũng có giá trị mặc định (tab)</a:t>
            </a:r>
            <a:endParaRPr/>
          </a:p>
          <a:p>
            <a:pPr indent="-182563" lvl="1" marL="360363" rtl="0" algn="l">
              <a:lnSpc>
                <a:spcPct val="138461"/>
              </a:lnSpc>
              <a:spcBef>
                <a:spcPts val="500"/>
              </a:spcBef>
              <a:spcAft>
                <a:spcPts val="0"/>
              </a:spcAft>
              <a:buClr>
                <a:srgbClr val="262626"/>
              </a:buClr>
              <a:buSzPts val="1040"/>
              <a:buChar char="•"/>
            </a:pPr>
            <a:r>
              <a:rPr lang="en-US"/>
              <a:t>Cú pháp</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Ví dụ</a:t>
            </a:r>
            <a:endParaRPr/>
          </a:p>
          <a:p>
            <a:pPr indent="-116523" lvl="1" marL="360363" rtl="0" algn="l">
              <a:lnSpc>
                <a:spcPct val="138461"/>
              </a:lnSpc>
              <a:spcBef>
                <a:spcPts val="500"/>
              </a:spcBef>
              <a:spcAft>
                <a:spcPts val="0"/>
              </a:spcAft>
              <a:buClr>
                <a:srgbClr val="262626"/>
              </a:buClr>
              <a:buSzPts val="1040"/>
              <a:buNone/>
            </a:pPr>
            <a:r>
              <a:t/>
            </a:r>
            <a:endParaRPr/>
          </a:p>
        </p:txBody>
      </p:sp>
      <p:sp>
        <p:nvSpPr>
          <p:cNvPr id="1715" name="Google Shape;1715;p95"/>
          <p:cNvSpPr txBox="1"/>
          <p:nvPr/>
        </p:nvSpPr>
        <p:spPr>
          <a:xfrm>
            <a:off x="693824" y="4633004"/>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STORE</a:t>
            </a:r>
            <a:r>
              <a:rPr lang="en-US" sz="1400">
                <a:solidFill>
                  <a:schemeClr val="dk1"/>
                </a:solidFill>
                <a:latin typeface="Arial"/>
                <a:ea typeface="Arial"/>
                <a:cs typeface="Arial"/>
                <a:sym typeface="Arial"/>
              </a:rPr>
              <a:t> bigsales </a:t>
            </a:r>
            <a:r>
              <a:rPr lang="en-US" sz="1400">
                <a:solidFill>
                  <a:srgbClr val="193EB0"/>
                </a:solidFill>
                <a:latin typeface="Arial"/>
                <a:ea typeface="Arial"/>
                <a:cs typeface="Arial"/>
                <a:sym typeface="Arial"/>
              </a:rPr>
              <a:t>INTO</a:t>
            </a:r>
            <a:r>
              <a:rPr lang="en-US" sz="1400">
                <a:solidFill>
                  <a:schemeClr val="dk1"/>
                </a:solidFill>
                <a:latin typeface="Arial"/>
                <a:ea typeface="Arial"/>
                <a:cs typeface="Arial"/>
                <a:sym typeface="Arial"/>
              </a:rPr>
              <a:t> ‘myreport’;</a:t>
            </a:r>
            <a:endParaRPr/>
          </a:p>
        </p:txBody>
      </p:sp>
      <p:sp>
        <p:nvSpPr>
          <p:cNvPr id="1716" name="Google Shape;1716;p95"/>
          <p:cNvSpPr txBox="1"/>
          <p:nvPr/>
        </p:nvSpPr>
        <p:spPr>
          <a:xfrm>
            <a:off x="693824" y="3734414"/>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STORE</a:t>
            </a:r>
            <a:r>
              <a:rPr lang="en-US" sz="1400">
                <a:solidFill>
                  <a:schemeClr val="dk1"/>
                </a:solidFill>
                <a:latin typeface="Arial"/>
                <a:ea typeface="Arial"/>
                <a:cs typeface="Arial"/>
                <a:sym typeface="Arial"/>
              </a:rPr>
              <a:t> relation_name </a:t>
            </a:r>
            <a:r>
              <a:rPr lang="en-US" sz="1400">
                <a:solidFill>
                  <a:srgbClr val="193EB0"/>
                </a:solidFill>
                <a:latin typeface="Arial"/>
                <a:ea typeface="Arial"/>
                <a:cs typeface="Arial"/>
                <a:sym typeface="Arial"/>
              </a:rPr>
              <a:t>INTO</a:t>
            </a:r>
            <a:r>
              <a:rPr lang="en-US" sz="1400">
                <a:solidFill>
                  <a:schemeClr val="dk1"/>
                </a:solidFill>
                <a:latin typeface="Arial"/>
                <a:ea typeface="Arial"/>
                <a:cs typeface="Arial"/>
                <a:sym typeface="Arial"/>
              </a:rPr>
              <a:t> ' required_directory_path ' [</a:t>
            </a:r>
            <a:r>
              <a:rPr lang="en-US" sz="1400">
                <a:solidFill>
                  <a:srgbClr val="193EB0"/>
                </a:solidFill>
                <a:latin typeface="Arial"/>
                <a:ea typeface="Arial"/>
                <a:cs typeface="Arial"/>
                <a:sym typeface="Arial"/>
              </a:rPr>
              <a:t>USING </a:t>
            </a:r>
            <a:r>
              <a:rPr lang="en-US" sz="1400">
                <a:solidFill>
                  <a:schemeClr val="dk1"/>
                </a:solidFill>
                <a:latin typeface="Arial"/>
                <a:ea typeface="Arial"/>
                <a:cs typeface="Arial"/>
                <a:sym typeface="Arial"/>
              </a:rPr>
              <a:t>function];</a:t>
            </a:r>
            <a:endParaRPr/>
          </a:p>
        </p:txBody>
      </p:sp>
      <p:sp>
        <p:nvSpPr>
          <p:cNvPr id="1717" name="Google Shape;1717;p95"/>
          <p:cNvSpPr txBox="1"/>
          <p:nvPr/>
        </p:nvSpPr>
        <p:spPr>
          <a:xfrm>
            <a:off x="693824" y="5191961"/>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rgbClr val="193EB0"/>
                </a:solidFill>
                <a:latin typeface="Arial"/>
                <a:ea typeface="Arial"/>
                <a:cs typeface="Arial"/>
                <a:sym typeface="Arial"/>
              </a:rPr>
              <a:t>STORE </a:t>
            </a:r>
            <a:r>
              <a:rPr lang="en-US" sz="1400">
                <a:solidFill>
                  <a:schemeClr val="dk1"/>
                </a:solidFill>
                <a:latin typeface="Arial"/>
                <a:ea typeface="Arial"/>
                <a:cs typeface="Arial"/>
                <a:sym typeface="Arial"/>
              </a:rPr>
              <a:t>bigsales</a:t>
            </a:r>
            <a:r>
              <a:rPr lang="en-US" sz="1400">
                <a:solidFill>
                  <a:srgbClr val="193EB0"/>
                </a:solidFill>
                <a:latin typeface="Arial"/>
                <a:ea typeface="Arial"/>
                <a:cs typeface="Arial"/>
                <a:sym typeface="Arial"/>
              </a:rPr>
              <a:t> INTO </a:t>
            </a:r>
            <a:r>
              <a:rPr lang="en-US" sz="1400">
                <a:solidFill>
                  <a:schemeClr val="dk1"/>
                </a:solidFill>
                <a:latin typeface="Arial"/>
                <a:ea typeface="Arial"/>
                <a:cs typeface="Arial"/>
                <a:sym typeface="Arial"/>
              </a:rPr>
              <a:t>‘myreport’ </a:t>
            </a:r>
            <a:r>
              <a:rPr lang="en-US" sz="1400">
                <a:solidFill>
                  <a:srgbClr val="193EB0"/>
                </a:solidFill>
                <a:latin typeface="Arial"/>
                <a:ea typeface="Arial"/>
                <a:cs typeface="Arial"/>
                <a:sym typeface="Arial"/>
              </a:rPr>
              <a:t>USING </a:t>
            </a:r>
            <a:r>
              <a:rPr lang="en-US" sz="1400">
                <a:solidFill>
                  <a:schemeClr val="dk1"/>
                </a:solidFill>
                <a:latin typeface="Arial"/>
                <a:ea typeface="Arial"/>
                <a:cs typeface="Arial"/>
                <a:sym typeface="Arial"/>
              </a:rPr>
              <a:t>PigStorage(‘,’);</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2" name="Shape 1722"/>
        <p:cNvGrpSpPr/>
        <p:nvPr/>
      </p:nvGrpSpPr>
      <p:grpSpPr>
        <a:xfrm>
          <a:off x="0" y="0"/>
          <a:ext cx="0" cy="0"/>
          <a:chOff x="0" y="0"/>
          <a:chExt cx="0" cy="0"/>
        </a:xfrm>
      </p:grpSpPr>
      <p:sp>
        <p:nvSpPr>
          <p:cNvPr id="1723" name="Google Shape;1723;p96"/>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724" name="Google Shape;1724;p9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DESCRIBE (Mô tả)</a:t>
            </a:r>
            <a:endParaRPr/>
          </a:p>
        </p:txBody>
      </p:sp>
      <p:sp>
        <p:nvSpPr>
          <p:cNvPr id="1725" name="Google Shape;1725;p9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726" name="Google Shape;1726;p9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Hiển thị cấu trúc của dữ liệu, bao gồm tên và loại</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Xác định lược đồ</a:t>
            </a:r>
            <a:endParaRPr/>
          </a:p>
          <a:p>
            <a:pPr indent="-182563" lvl="1" marL="360363" rtl="0" algn="l">
              <a:lnSpc>
                <a:spcPct val="138461"/>
              </a:lnSpc>
              <a:spcBef>
                <a:spcPts val="200"/>
              </a:spcBef>
              <a:spcAft>
                <a:spcPts val="0"/>
              </a:spcAft>
              <a:buClr>
                <a:srgbClr val="262626"/>
              </a:buClr>
              <a:buSzPts val="1040"/>
              <a:buChar char="•"/>
            </a:pPr>
            <a:r>
              <a:rPr lang="en-US"/>
              <a:t>Xác định kiểu dữ liệu cho quan hệ được tạo.</a:t>
            </a:r>
            <a:endParaRPr/>
          </a:p>
          <a:p>
            <a:pPr indent="-182563" lvl="1" marL="360363" rtl="0" algn="l">
              <a:lnSpc>
                <a:spcPct val="138461"/>
              </a:lnSpc>
              <a:spcBef>
                <a:spcPts val="200"/>
              </a:spcBef>
              <a:spcAft>
                <a:spcPts val="0"/>
              </a:spcAft>
              <a:buClr>
                <a:srgbClr val="262626"/>
              </a:buClr>
              <a:buSzPts val="1040"/>
              <a:buChar char="•"/>
            </a:pPr>
            <a:r>
              <a:rPr lang="en-US"/>
              <a:t>Điều này cho phép bạn xác định loại mong muốn cho từng trường khác với loại mặc định.</a:t>
            </a:r>
            <a:endParaRPr/>
          </a:p>
        </p:txBody>
      </p:sp>
      <p:sp>
        <p:nvSpPr>
          <p:cNvPr id="1727" name="Google Shape;1727;p96"/>
          <p:cNvSpPr txBox="1"/>
          <p:nvPr/>
        </p:nvSpPr>
        <p:spPr>
          <a:xfrm>
            <a:off x="711199" y="2531124"/>
            <a:ext cx="7812000" cy="97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a:t>
            </a:r>
            <a:r>
              <a:rPr lang="en-US" sz="1400">
                <a:solidFill>
                  <a:schemeClr val="dk1"/>
                </a:solidFill>
                <a:latin typeface="Arial"/>
                <a:ea typeface="Arial"/>
                <a:cs typeface="Arial"/>
                <a:sym typeface="Arial"/>
              </a:rPr>
              <a:t> result_2cols = load ‘mydata.log’ as (name, grade)</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rgbClr val="193EB0"/>
                </a:solidFill>
                <a:latin typeface="Arial"/>
                <a:ea typeface="Arial"/>
                <a:cs typeface="Arial"/>
                <a:sym typeface="Arial"/>
              </a:rPr>
              <a:t>Describe</a:t>
            </a:r>
            <a:r>
              <a:rPr lang="en-US" sz="1400">
                <a:solidFill>
                  <a:schemeClr val="dk1"/>
                </a:solidFill>
                <a:latin typeface="Arial"/>
                <a:ea typeface="Arial"/>
                <a:cs typeface="Arial"/>
                <a:sym typeface="Arial"/>
              </a:rPr>
              <a:t> result_2cols;</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Result_2cols: {name: bytearray, grade: bytearray}</a:t>
            </a:r>
            <a:endParaRPr/>
          </a:p>
        </p:txBody>
      </p:sp>
      <p:sp>
        <p:nvSpPr>
          <p:cNvPr id="1728" name="Google Shape;1728;p96"/>
          <p:cNvSpPr txBox="1"/>
          <p:nvPr/>
        </p:nvSpPr>
        <p:spPr>
          <a:xfrm>
            <a:off x="711199" y="4457025"/>
            <a:ext cx="7812000" cy="972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chemeClr val="dk1"/>
                </a:solidFill>
                <a:latin typeface="Arial"/>
                <a:ea typeface="Arial"/>
                <a:cs typeface="Arial"/>
                <a:sym typeface="Arial"/>
              </a:rPr>
              <a:t>result_2cols = load ‘mydata.log’ as (name: chararray,  grade: int)</a:t>
            </a:r>
            <a:endParaRPr/>
          </a:p>
          <a:p>
            <a:pPr indent="0" lvl="0" marL="182563" marR="0" rtl="0" algn="l">
              <a:spcBef>
                <a:spcPts val="0"/>
              </a:spcBef>
              <a:spcAft>
                <a:spcPts val="0"/>
              </a:spcAft>
              <a:buNone/>
            </a:pPr>
            <a:r>
              <a:rPr lang="en-US" sz="1400">
                <a:solidFill>
                  <a:schemeClr val="dk2"/>
                </a:solidFill>
                <a:latin typeface="Arial"/>
                <a:ea typeface="Arial"/>
                <a:cs typeface="Arial"/>
                <a:sym typeface="Arial"/>
              </a:rPr>
              <a:t>grunt&gt; </a:t>
            </a:r>
            <a:r>
              <a:rPr lang="en-US" sz="1400">
                <a:solidFill>
                  <a:srgbClr val="193EB0"/>
                </a:solidFill>
                <a:latin typeface="Arial"/>
                <a:ea typeface="Arial"/>
                <a:cs typeface="Arial"/>
                <a:sym typeface="Arial"/>
              </a:rPr>
              <a:t>Describe</a:t>
            </a:r>
            <a:r>
              <a:rPr lang="en-US" sz="1400">
                <a:solidFill>
                  <a:schemeClr val="dk1"/>
                </a:solidFill>
                <a:latin typeface="Arial"/>
                <a:ea typeface="Arial"/>
                <a:cs typeface="Arial"/>
                <a:sym typeface="Arial"/>
              </a:rPr>
              <a:t> result_2cols;</a:t>
            </a:r>
            <a:endParaRPr/>
          </a:p>
          <a:p>
            <a:pPr indent="0" lvl="0" marL="182563" marR="0" rtl="0" algn="l">
              <a:spcBef>
                <a:spcPts val="0"/>
              </a:spcBef>
              <a:spcAft>
                <a:spcPts val="0"/>
              </a:spcAft>
              <a:buNone/>
            </a:pPr>
            <a:r>
              <a:rPr lang="en-US" sz="1400">
                <a:solidFill>
                  <a:schemeClr val="dk1"/>
                </a:solidFill>
                <a:latin typeface="Arial"/>
                <a:ea typeface="Arial"/>
                <a:cs typeface="Arial"/>
                <a:sym typeface="Arial"/>
              </a:rPr>
              <a:t>Result_2cols: {name: chararray, grade: int}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3" name="Shape 1733"/>
        <p:cNvGrpSpPr/>
        <p:nvPr/>
      </p:nvGrpSpPr>
      <p:grpSpPr>
        <a:xfrm>
          <a:off x="0" y="0"/>
          <a:ext cx="0" cy="0"/>
          <a:chOff x="0" y="0"/>
          <a:chExt cx="0" cy="0"/>
        </a:xfrm>
      </p:grpSpPr>
      <p:sp>
        <p:nvSpPr>
          <p:cNvPr id="1734" name="Google Shape;1734;p97"/>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735" name="Google Shape;1735;p9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FILTER (Lọc)</a:t>
            </a:r>
            <a:endParaRPr/>
          </a:p>
        </p:txBody>
      </p:sp>
      <p:sp>
        <p:nvSpPr>
          <p:cNvPr id="1736" name="Google Shape;1736;p9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737" name="Google Shape;1737;p97"/>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Trích xuất các tuple phù hợp với tiêu chí đã chỉ định</a:t>
            </a:r>
            <a:endParaRPr/>
          </a:p>
          <a:p>
            <a:pPr indent="-177800" lvl="0" marL="177800" rtl="0" algn="l">
              <a:lnSpc>
                <a:spcPct val="128571"/>
              </a:lnSpc>
              <a:spcBef>
                <a:spcPts val="1000"/>
              </a:spcBef>
              <a:spcAft>
                <a:spcPts val="0"/>
              </a:spcAft>
              <a:buClr>
                <a:srgbClr val="262626"/>
              </a:buClr>
              <a:buSzPts val="1400"/>
              <a:buFont typeface="Arial"/>
              <a:buChar char="•"/>
            </a:pPr>
            <a:r>
              <a:rPr lang="en-US"/>
              <a:t>Ví dụ</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
        <p:nvSpPr>
          <p:cNvPr id="1738" name="Google Shape;1738;p97"/>
          <p:cNvSpPr txBox="1"/>
          <p:nvPr/>
        </p:nvSpPr>
        <p:spPr>
          <a:xfrm>
            <a:off x="693824" y="2862842"/>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A = </a:t>
            </a:r>
            <a:r>
              <a:rPr lang="en-US" sz="1400">
                <a:solidFill>
                  <a:srgbClr val="193EB0"/>
                </a:solidFill>
                <a:latin typeface="Arial"/>
                <a:ea typeface="Arial"/>
                <a:cs typeface="Arial"/>
                <a:sym typeface="Arial"/>
              </a:rPr>
              <a:t>FILTER</a:t>
            </a:r>
            <a:r>
              <a:rPr lang="en-US" sz="1400">
                <a:solidFill>
                  <a:schemeClr val="dk1"/>
                </a:solidFill>
                <a:latin typeface="Arial"/>
                <a:ea typeface="Arial"/>
                <a:cs typeface="Arial"/>
                <a:sym typeface="Arial"/>
              </a:rPr>
              <a:t> salaries </a:t>
            </a:r>
            <a:r>
              <a:rPr lang="en-US" sz="1400">
                <a:solidFill>
                  <a:srgbClr val="193EB0"/>
                </a:solidFill>
                <a:latin typeface="Arial"/>
                <a:ea typeface="Arial"/>
                <a:cs typeface="Arial"/>
                <a:sym typeface="Arial"/>
              </a:rPr>
              <a:t>BY</a:t>
            </a:r>
            <a:r>
              <a:rPr lang="en-US" sz="1400">
                <a:solidFill>
                  <a:schemeClr val="dk1"/>
                </a:solidFill>
                <a:latin typeface="Arial"/>
                <a:ea typeface="Arial"/>
                <a:cs typeface="Arial"/>
                <a:sym typeface="Arial"/>
              </a:rPr>
              <a:t> (age &gt; 50 </a:t>
            </a:r>
            <a:r>
              <a:rPr lang="en-US" sz="1400">
                <a:solidFill>
                  <a:srgbClr val="193EB0"/>
                </a:solidFill>
                <a:latin typeface="Arial"/>
                <a:ea typeface="Arial"/>
                <a:cs typeface="Arial"/>
                <a:sym typeface="Arial"/>
              </a:rPr>
              <a:t>AND</a:t>
            </a:r>
            <a:r>
              <a:rPr lang="en-US" sz="1400">
                <a:solidFill>
                  <a:schemeClr val="dk1"/>
                </a:solidFill>
                <a:latin typeface="Arial"/>
                <a:ea typeface="Arial"/>
                <a:cs typeface="Arial"/>
                <a:sym typeface="Arial"/>
              </a:rPr>
              <a:t> salary &lt; 60000) </a:t>
            </a:r>
            <a:r>
              <a:rPr lang="en-US" sz="1400">
                <a:solidFill>
                  <a:srgbClr val="193EB0"/>
                </a:solidFill>
                <a:latin typeface="Arial"/>
                <a:ea typeface="Arial"/>
                <a:cs typeface="Arial"/>
                <a:sym typeface="Arial"/>
              </a:rPr>
              <a:t>OR</a:t>
            </a:r>
            <a:r>
              <a:rPr lang="en-US" sz="1400">
                <a:solidFill>
                  <a:schemeClr val="dk1"/>
                </a:solidFill>
                <a:latin typeface="Arial"/>
                <a:ea typeface="Arial"/>
                <a:cs typeface="Arial"/>
                <a:sym typeface="Arial"/>
              </a:rPr>
              <a:t> zip </a:t>
            </a:r>
            <a:r>
              <a:rPr lang="en-US" sz="1400">
                <a:solidFill>
                  <a:srgbClr val="FF0000"/>
                </a:solidFill>
                <a:latin typeface="Arial"/>
                <a:ea typeface="Arial"/>
                <a:cs typeface="Arial"/>
                <a:sym typeface="Arial"/>
              </a:rPr>
              <a:t>==</a:t>
            </a:r>
            <a:r>
              <a:rPr lang="en-US" sz="1400">
                <a:solidFill>
                  <a:schemeClr val="dk1"/>
                </a:solidFill>
                <a:latin typeface="Arial"/>
                <a:ea typeface="Arial"/>
                <a:cs typeface="Arial"/>
                <a:sym typeface="Arial"/>
              </a:rPr>
              <a:t> ‘95103’</a:t>
            </a:r>
            <a:endParaRPr/>
          </a:p>
        </p:txBody>
      </p:sp>
      <p:graphicFrame>
        <p:nvGraphicFramePr>
          <p:cNvPr id="1739" name="Google Shape;1739;p97"/>
          <p:cNvGraphicFramePr/>
          <p:nvPr/>
        </p:nvGraphicFramePr>
        <p:xfrm>
          <a:off x="2154338" y="3923958"/>
          <a:ext cx="3000000" cy="3000000"/>
        </p:xfrm>
        <a:graphic>
          <a:graphicData uri="http://schemas.openxmlformats.org/drawingml/2006/table">
            <a:tbl>
              <a:tblPr>
                <a:noFill/>
                <a:tableStyleId>{1223B764-F223-4FCE-9519-C7F1BB71A7D2}</a:tableStyleId>
              </a:tblPr>
              <a:tblGrid>
                <a:gridCol w="1268100"/>
                <a:gridCol w="1546075"/>
                <a:gridCol w="1460175"/>
                <a:gridCol w="1322975"/>
              </a:tblGrid>
              <a:tr h="5104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Giới</a:t>
                      </a:r>
                      <a:r>
                        <a:rPr lang="en-US" sz="1400">
                          <a:solidFill>
                            <a:srgbClr val="3F3F3F"/>
                          </a:solidFill>
                          <a:latin typeface="Arial"/>
                          <a:ea typeface="Arial"/>
                          <a:cs typeface="Arial"/>
                          <a:sym typeface="Arial"/>
                        </a:rPr>
                        <a:t> tính</a:t>
                      </a:r>
                      <a:endParaRPr sz="1400">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Tuổi</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Lương</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Zip</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724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M</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66</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41000.00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95103</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24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M</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58</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76000.00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57701</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24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F</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95102</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24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M</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45</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60000.00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95105</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72425">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F</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28</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55000.00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95103</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grpSp>
        <p:nvGrpSpPr>
          <p:cNvPr id="1740" name="Google Shape;1740;p97"/>
          <p:cNvGrpSpPr/>
          <p:nvPr/>
        </p:nvGrpSpPr>
        <p:grpSpPr>
          <a:xfrm>
            <a:off x="2904218" y="3441816"/>
            <a:ext cx="3408846" cy="369332"/>
            <a:chOff x="3976990" y="3328879"/>
            <a:chExt cx="3408846" cy="369332"/>
          </a:xfrm>
        </p:grpSpPr>
        <p:sp>
          <p:nvSpPr>
            <p:cNvPr id="1741" name="Google Shape;1741;p97"/>
            <p:cNvSpPr/>
            <p:nvPr/>
          </p:nvSpPr>
          <p:spPr>
            <a:xfrm>
              <a:off x="3976990" y="3328879"/>
              <a:ext cx="8258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93EB0"/>
                  </a:solidFill>
                  <a:latin typeface="Arial"/>
                  <a:ea typeface="Arial"/>
                  <a:cs typeface="Arial"/>
                  <a:sym typeface="Arial"/>
                </a:rPr>
                <a:t>Lương</a:t>
              </a:r>
              <a:endParaRPr sz="1800">
                <a:solidFill>
                  <a:schemeClr val="dk1"/>
                </a:solidFill>
                <a:latin typeface="Arial"/>
                <a:ea typeface="Arial"/>
                <a:cs typeface="Arial"/>
                <a:sym typeface="Arial"/>
              </a:endParaRPr>
            </a:p>
          </p:txBody>
        </p:sp>
        <p:sp>
          <p:nvSpPr>
            <p:cNvPr id="1742" name="Google Shape;1742;p97"/>
            <p:cNvSpPr/>
            <p:nvPr/>
          </p:nvSpPr>
          <p:spPr>
            <a:xfrm>
              <a:off x="6933468" y="3328879"/>
              <a:ext cx="4523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93EB0"/>
                  </a:solidFill>
                  <a:latin typeface="Arial"/>
                  <a:ea typeface="Arial"/>
                  <a:cs typeface="Arial"/>
                  <a:sym typeface="Arial"/>
                </a:rPr>
                <a:t>A?</a:t>
              </a:r>
              <a:endParaRPr sz="1800">
                <a:solidFill>
                  <a:schemeClr val="dk1"/>
                </a:solidFill>
                <a:latin typeface="Arial"/>
                <a:ea typeface="Arial"/>
                <a:cs typeface="Arial"/>
                <a:sym typeface="Arial"/>
              </a:endParaRPr>
            </a:p>
          </p:txBody>
        </p:sp>
        <p:sp>
          <p:nvSpPr>
            <p:cNvPr id="1743" name="Google Shape;1743;p97"/>
            <p:cNvSpPr/>
            <p:nvPr/>
          </p:nvSpPr>
          <p:spPr>
            <a:xfrm rot="-5400000">
              <a:off x="5818998" y="3265488"/>
              <a:ext cx="178999" cy="496114"/>
            </a:xfrm>
            <a:prstGeom prst="downArrow">
              <a:avLst>
                <a:gd fmla="val 50000" name="adj1"/>
                <a:gd fmla="val 5000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98"/>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750" name="Google Shape;1750;p9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FOREACH...GENERATE</a:t>
            </a:r>
            <a:endParaRPr/>
          </a:p>
        </p:txBody>
      </p:sp>
      <p:sp>
        <p:nvSpPr>
          <p:cNvPr id="1751" name="Google Shape;1751;p9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752" name="Google Shape;1752;p98"/>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Toán tử làm việc trên từng bản ghi trong tập dữ liệu (như trong “cho từng bản ghi”).</a:t>
            </a:r>
            <a:endParaRPr/>
          </a:p>
          <a:p>
            <a:pPr indent="-177800" lvl="0" marL="177800" rtl="0" algn="l">
              <a:lnSpc>
                <a:spcPct val="128571"/>
              </a:lnSpc>
              <a:spcBef>
                <a:spcPts val="1000"/>
              </a:spcBef>
              <a:spcAft>
                <a:spcPts val="0"/>
              </a:spcAft>
              <a:buClr>
                <a:srgbClr val="262626"/>
              </a:buClr>
              <a:buSzPts val="1400"/>
              <a:buFont typeface="Arial"/>
              <a:buChar char="•"/>
            </a:pPr>
            <a:r>
              <a:rPr lang="en-US"/>
              <a:t>Kết quả của </a:t>
            </a:r>
            <a:r>
              <a:rPr b="1" lang="en-US"/>
              <a:t>FOREACH</a:t>
            </a:r>
            <a:r>
              <a:rPr lang="en-US"/>
              <a:t> là một tuple mới, thường là với một lược đồ khác.</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1753" name="Google Shape;1753;p98"/>
          <p:cNvSpPr txBox="1"/>
          <p:nvPr/>
        </p:nvSpPr>
        <p:spPr>
          <a:xfrm>
            <a:off x="856999" y="3405630"/>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A = </a:t>
            </a:r>
            <a:r>
              <a:rPr lang="en-US" sz="1400">
                <a:solidFill>
                  <a:srgbClr val="193EB0"/>
                </a:solidFill>
                <a:latin typeface="Arial"/>
                <a:ea typeface="Arial"/>
                <a:cs typeface="Arial"/>
                <a:sym typeface="Arial"/>
              </a:rPr>
              <a:t>FOREACH </a:t>
            </a:r>
            <a:r>
              <a:rPr lang="en-US" sz="1400">
                <a:solidFill>
                  <a:schemeClr val="dk1"/>
                </a:solidFill>
                <a:latin typeface="Arial"/>
                <a:ea typeface="Arial"/>
                <a:cs typeface="Arial"/>
                <a:sym typeface="Arial"/>
              </a:rPr>
              <a:t>salaries</a:t>
            </a:r>
            <a:r>
              <a:rPr lang="en-US" sz="1400">
                <a:solidFill>
                  <a:srgbClr val="193EB0"/>
                </a:solidFill>
                <a:latin typeface="Arial"/>
                <a:ea typeface="Arial"/>
                <a:cs typeface="Arial"/>
                <a:sym typeface="Arial"/>
              </a:rPr>
              <a:t> GENERATE </a:t>
            </a:r>
            <a:r>
              <a:rPr lang="en-US" sz="1400">
                <a:solidFill>
                  <a:schemeClr val="dk1"/>
                </a:solidFill>
                <a:latin typeface="Arial"/>
                <a:ea typeface="Arial"/>
                <a:cs typeface="Arial"/>
                <a:sym typeface="Arial"/>
              </a:rPr>
              <a:t>age, salary;</a:t>
            </a:r>
            <a:endParaRPr/>
          </a:p>
        </p:txBody>
      </p:sp>
      <p:graphicFrame>
        <p:nvGraphicFramePr>
          <p:cNvPr id="1754" name="Google Shape;1754;p98"/>
          <p:cNvGraphicFramePr/>
          <p:nvPr/>
        </p:nvGraphicFramePr>
        <p:xfrm>
          <a:off x="857008" y="4174304"/>
          <a:ext cx="3000000" cy="3000000"/>
        </p:xfrm>
        <a:graphic>
          <a:graphicData uri="http://schemas.openxmlformats.org/drawingml/2006/table">
            <a:tbl>
              <a:tblPr>
                <a:noFill/>
                <a:tableStyleId>{1223B764-F223-4FCE-9519-C7F1BB71A7D2}</a:tableStyleId>
              </a:tblPr>
              <a:tblGrid>
                <a:gridCol w="927975"/>
                <a:gridCol w="1131375"/>
                <a:gridCol w="1068525"/>
                <a:gridCol w="968125"/>
              </a:tblGrid>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Giới</a:t>
                      </a:r>
                      <a:r>
                        <a:rPr lang="en-US" sz="1400">
                          <a:solidFill>
                            <a:srgbClr val="3F3F3F"/>
                          </a:solidFill>
                          <a:latin typeface="Arial"/>
                          <a:ea typeface="Arial"/>
                          <a:cs typeface="Arial"/>
                          <a:sym typeface="Arial"/>
                        </a:rPr>
                        <a:t> tính</a:t>
                      </a:r>
                      <a:endParaRPr sz="1400">
                        <a:solidFill>
                          <a:srgbClr val="3F3F3F"/>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Tuổi</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Lương</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Zip</a:t>
                      </a:r>
                      <a:endParaRPr sz="1400">
                        <a:solidFill>
                          <a:srgbClr val="3F3F3F"/>
                        </a:solidFill>
                        <a:latin typeface="Arial"/>
                        <a:ea typeface="Arial"/>
                        <a:cs typeface="Arial"/>
                        <a:sym typeface="Arial"/>
                      </a:endParaRPr>
                    </a:p>
                  </a:txBody>
                  <a:tcPr marT="45725" marB="45725" marR="91450" marL="91450" anchor="b">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M</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66</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41000.00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95103</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M</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58</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76000.00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57701</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F</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95102</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M</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45</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60000.00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95105</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F</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28</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55000.00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95103</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
        <p:nvSpPr>
          <p:cNvPr id="1755" name="Google Shape;1755;p98"/>
          <p:cNvSpPr/>
          <p:nvPr/>
        </p:nvSpPr>
        <p:spPr>
          <a:xfrm>
            <a:off x="2442377" y="3707597"/>
            <a:ext cx="8258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93EB0"/>
                </a:solidFill>
                <a:latin typeface="Arial"/>
                <a:ea typeface="Arial"/>
                <a:cs typeface="Arial"/>
                <a:sym typeface="Arial"/>
              </a:rPr>
              <a:t>Lương</a:t>
            </a:r>
            <a:endParaRPr sz="1800">
              <a:solidFill>
                <a:schemeClr val="dk1"/>
              </a:solidFill>
              <a:latin typeface="Arial"/>
              <a:ea typeface="Arial"/>
              <a:cs typeface="Arial"/>
              <a:sym typeface="Arial"/>
            </a:endParaRPr>
          </a:p>
        </p:txBody>
      </p:sp>
      <p:sp>
        <p:nvSpPr>
          <p:cNvPr id="1756" name="Google Shape;1756;p98"/>
          <p:cNvSpPr/>
          <p:nvPr/>
        </p:nvSpPr>
        <p:spPr>
          <a:xfrm rot="-5400000">
            <a:off x="5692540" y="4458771"/>
            <a:ext cx="189110" cy="943387"/>
          </a:xfrm>
          <a:prstGeom prst="downArrow">
            <a:avLst>
              <a:gd fmla="val 50000" name="adj1"/>
              <a:gd fmla="val 50000" name="adj2"/>
            </a:avLst>
          </a:prstGeom>
          <a:solidFill>
            <a:srgbClr val="193E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pic>
        <p:nvPicPr>
          <p:cNvPr id="1757" name="Google Shape;1757;p98"/>
          <p:cNvPicPr preferRelativeResize="0"/>
          <p:nvPr/>
        </p:nvPicPr>
        <p:blipFill rotWithShape="1">
          <a:blip r:embed="rId3">
            <a:alphaModFix/>
          </a:blip>
          <a:srcRect b="0" l="0" r="0" t="0"/>
          <a:stretch/>
        </p:blipFill>
        <p:spPr>
          <a:xfrm>
            <a:off x="5520175" y="5051686"/>
            <a:ext cx="476690" cy="395743"/>
          </a:xfrm>
          <a:prstGeom prst="rect">
            <a:avLst/>
          </a:prstGeom>
          <a:noFill/>
          <a:ln>
            <a:noFill/>
          </a:ln>
        </p:spPr>
      </p:pic>
      <p:sp>
        <p:nvSpPr>
          <p:cNvPr id="1758" name="Google Shape;1758;p98"/>
          <p:cNvSpPr/>
          <p:nvPr/>
        </p:nvSpPr>
        <p:spPr>
          <a:xfrm>
            <a:off x="7405573" y="3707597"/>
            <a:ext cx="3353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93EB0"/>
                </a:solidFill>
                <a:latin typeface="Arial"/>
                <a:ea typeface="Arial"/>
                <a:cs typeface="Arial"/>
                <a:sym typeface="Arial"/>
              </a:rPr>
              <a:t>A</a:t>
            </a:r>
            <a:endParaRPr sz="1800">
              <a:solidFill>
                <a:schemeClr val="dk1"/>
              </a:solidFill>
              <a:latin typeface="Arial"/>
              <a:ea typeface="Arial"/>
              <a:cs typeface="Arial"/>
              <a:sym typeface="Arial"/>
            </a:endParaRPr>
          </a:p>
        </p:txBody>
      </p:sp>
      <p:graphicFrame>
        <p:nvGraphicFramePr>
          <p:cNvPr id="1759" name="Google Shape;1759;p98"/>
          <p:cNvGraphicFramePr/>
          <p:nvPr/>
        </p:nvGraphicFramePr>
        <p:xfrm>
          <a:off x="6621190" y="4174304"/>
          <a:ext cx="3000000" cy="3000000"/>
        </p:xfrm>
        <a:graphic>
          <a:graphicData uri="http://schemas.openxmlformats.org/drawingml/2006/table">
            <a:tbl>
              <a:tblPr>
                <a:noFill/>
                <a:tableStyleId>{1223B764-F223-4FCE-9519-C7F1BB71A7D2}</a:tableStyleId>
              </a:tblPr>
              <a:tblGrid>
                <a:gridCol w="1005650"/>
                <a:gridCol w="1049175"/>
              </a:tblGrid>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Tuổi</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Lương</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rgbClr val="E9F2FC"/>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66</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41000.00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58</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76000.00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40</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95000.00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45</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60000.00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r h="3201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28</a:t>
                      </a:r>
                      <a:endParaRPr sz="1400">
                        <a:solidFill>
                          <a:srgbClr val="3F3F3F"/>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193EB0"/>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55000.00</a:t>
                      </a:r>
                      <a:endParaRPr sz="1400">
                        <a:solidFill>
                          <a:srgbClr val="3F3F3F"/>
                        </a:solidFill>
                        <a:latin typeface="Arial"/>
                        <a:ea typeface="Arial"/>
                        <a:cs typeface="Arial"/>
                        <a:sym typeface="Arial"/>
                      </a:endParaRPr>
                    </a:p>
                  </a:txBody>
                  <a:tcPr marT="45725" marB="45725" marR="91450" marL="91450" anchor="ctr">
                    <a:lnL cap="flat" cmpd="sng" w="9525">
                      <a:solidFill>
                        <a:srgbClr val="193EB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193EB0"/>
                      </a:solidFill>
                      <a:prstDash val="solid"/>
                      <a:round/>
                      <a:headEnd len="sm" w="sm" type="none"/>
                      <a:tailEnd len="sm" w="sm" type="none"/>
                    </a:lnT>
                    <a:lnB cap="flat" cmpd="sng" w="9525">
                      <a:solidFill>
                        <a:srgbClr val="193EB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4" name="Shape 1764"/>
        <p:cNvGrpSpPr/>
        <p:nvPr/>
      </p:nvGrpSpPr>
      <p:grpSpPr>
        <a:xfrm>
          <a:off x="0" y="0"/>
          <a:ext cx="0" cy="0"/>
          <a:chOff x="0" y="0"/>
          <a:chExt cx="0" cy="0"/>
        </a:xfrm>
      </p:grpSpPr>
      <p:sp>
        <p:nvSpPr>
          <p:cNvPr id="1765" name="Google Shape;1765;p99"/>
          <p:cNvSpPr txBox="1"/>
          <p:nvPr>
            <p:ph idx="1" type="body"/>
          </p:nvPr>
        </p:nvSpPr>
        <p:spPr>
          <a:xfrm>
            <a:off x="449611" y="447880"/>
            <a:ext cx="8056213"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2.1. Tiền xử lý dữ liệu và phân tích dữ liệu cơ bản với Apache Pig</a:t>
            </a:r>
            <a:endParaRPr/>
          </a:p>
        </p:txBody>
      </p:sp>
      <p:sp>
        <p:nvSpPr>
          <p:cNvPr id="1766" name="Google Shape;1766;p9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FOREACH...GENERATE</a:t>
            </a:r>
            <a:endParaRPr/>
          </a:p>
        </p:txBody>
      </p:sp>
      <p:sp>
        <p:nvSpPr>
          <p:cNvPr id="1767" name="Google Shape;1767;p9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1768" name="Google Shape;1768;p9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Để tạo các trường</a:t>
            </a:r>
            <a:endParaRPr/>
          </a:p>
          <a:p>
            <a:pPr indent="-182563" lvl="1" marL="360363" rtl="0" algn="l">
              <a:lnSpc>
                <a:spcPct val="138461"/>
              </a:lnSpc>
              <a:spcBef>
                <a:spcPts val="500"/>
              </a:spcBef>
              <a:spcAft>
                <a:spcPts val="0"/>
              </a:spcAft>
              <a:buClr>
                <a:srgbClr val="262626"/>
              </a:buClr>
              <a:buSzPts val="1040"/>
              <a:buChar char="•"/>
            </a:pPr>
            <a:r>
              <a:rPr lang="en-US"/>
              <a:t>Tạo một trường mới dựa trên giá</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Có thể đặt tên cho các lĩnh vực như vậy</a:t>
            </a:r>
            <a:endParaRPr/>
          </a:p>
          <a:p>
            <a:pPr indent="-116523" lvl="1" marL="360363"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182563" lvl="1" marL="360363" rtl="0" algn="l">
              <a:lnSpc>
                <a:spcPct val="138461"/>
              </a:lnSpc>
              <a:spcBef>
                <a:spcPts val="500"/>
              </a:spcBef>
              <a:spcAft>
                <a:spcPts val="0"/>
              </a:spcAft>
              <a:buClr>
                <a:srgbClr val="262626"/>
              </a:buClr>
              <a:buSzPts val="1040"/>
              <a:buChar char="•"/>
            </a:pPr>
            <a:r>
              <a:rPr lang="en-US"/>
              <a:t>Chỉ định loại dữ liệu	</a:t>
            </a:r>
            <a:endParaRPr/>
          </a:p>
          <a:p>
            <a:pPr indent="-116523" lvl="1" marL="360363" rtl="0" algn="l">
              <a:lnSpc>
                <a:spcPct val="138461"/>
              </a:lnSpc>
              <a:spcBef>
                <a:spcPts val="200"/>
              </a:spcBef>
              <a:spcAft>
                <a:spcPts val="0"/>
              </a:spcAft>
              <a:buClr>
                <a:srgbClr val="262626"/>
              </a:buClr>
              <a:buSzPts val="1040"/>
              <a:buNone/>
            </a:pPr>
            <a:r>
              <a:t/>
            </a:r>
            <a:endParaRPr/>
          </a:p>
          <a:p>
            <a:pPr indent="-116523" lvl="1" marL="360363" rtl="0" algn="l">
              <a:lnSpc>
                <a:spcPct val="138461"/>
              </a:lnSpc>
              <a:spcBef>
                <a:spcPts val="200"/>
              </a:spcBef>
              <a:spcAft>
                <a:spcPts val="0"/>
              </a:spcAft>
              <a:buClr>
                <a:srgbClr val="262626"/>
              </a:buClr>
              <a:buSzPts val="1040"/>
              <a:buNone/>
            </a:pPr>
            <a:r>
              <a:t/>
            </a:r>
            <a:endParaRPr/>
          </a:p>
        </p:txBody>
      </p:sp>
      <p:sp>
        <p:nvSpPr>
          <p:cNvPr id="1769" name="Google Shape;1769;p99"/>
          <p:cNvSpPr txBox="1"/>
          <p:nvPr/>
        </p:nvSpPr>
        <p:spPr>
          <a:xfrm>
            <a:off x="711199" y="2779618"/>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T = </a:t>
            </a:r>
            <a:r>
              <a:rPr lang="en-US" sz="1400">
                <a:solidFill>
                  <a:srgbClr val="193EB0"/>
                </a:solidFill>
                <a:latin typeface="Arial"/>
                <a:ea typeface="Arial"/>
                <a:cs typeface="Arial"/>
                <a:sym typeface="Arial"/>
              </a:rPr>
              <a:t>FOREACH</a:t>
            </a: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salaries </a:t>
            </a:r>
            <a:r>
              <a:rPr lang="en-US" sz="1400">
                <a:solidFill>
                  <a:srgbClr val="193EB0"/>
                </a:solidFill>
                <a:latin typeface="Arial"/>
                <a:ea typeface="Arial"/>
                <a:cs typeface="Arial"/>
                <a:sym typeface="Arial"/>
              </a:rPr>
              <a:t>GENERATE </a:t>
            </a:r>
            <a:r>
              <a:rPr lang="en-US" sz="1400">
                <a:solidFill>
                  <a:schemeClr val="dk1"/>
                </a:solidFill>
                <a:latin typeface="Arial"/>
                <a:ea typeface="Arial"/>
                <a:cs typeface="Arial"/>
                <a:sym typeface="Arial"/>
              </a:rPr>
              <a:t>salary * 0.07;</a:t>
            </a:r>
            <a:endParaRPr/>
          </a:p>
        </p:txBody>
      </p:sp>
      <p:sp>
        <p:nvSpPr>
          <p:cNvPr id="1770" name="Google Shape;1770;p99"/>
          <p:cNvSpPr txBox="1"/>
          <p:nvPr/>
        </p:nvSpPr>
        <p:spPr>
          <a:xfrm>
            <a:off x="711199" y="4281991"/>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T = </a:t>
            </a:r>
            <a:r>
              <a:rPr lang="en-US" sz="1400">
                <a:solidFill>
                  <a:srgbClr val="193EB0"/>
                </a:solidFill>
                <a:latin typeface="Arial"/>
                <a:ea typeface="Arial"/>
                <a:cs typeface="Arial"/>
                <a:sym typeface="Arial"/>
              </a:rPr>
              <a:t>FOREACH</a:t>
            </a: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salaries </a:t>
            </a:r>
            <a:r>
              <a:rPr lang="en-US" sz="1400">
                <a:solidFill>
                  <a:srgbClr val="193EB0"/>
                </a:solidFill>
                <a:latin typeface="Arial"/>
                <a:ea typeface="Arial"/>
                <a:cs typeface="Arial"/>
                <a:sym typeface="Arial"/>
              </a:rPr>
              <a:t>GENERATE </a:t>
            </a:r>
            <a:r>
              <a:rPr lang="en-US" sz="1400">
                <a:solidFill>
                  <a:schemeClr val="dk1"/>
                </a:solidFill>
                <a:latin typeface="Arial"/>
                <a:ea typeface="Arial"/>
                <a:cs typeface="Arial"/>
                <a:sym typeface="Arial"/>
              </a:rPr>
              <a:t>salary * 0.07 as tax;</a:t>
            </a:r>
            <a:endParaRPr/>
          </a:p>
        </p:txBody>
      </p:sp>
      <p:sp>
        <p:nvSpPr>
          <p:cNvPr id="1771" name="Google Shape;1771;p99"/>
          <p:cNvSpPr txBox="1"/>
          <p:nvPr/>
        </p:nvSpPr>
        <p:spPr>
          <a:xfrm>
            <a:off x="711199" y="4559586"/>
            <a:ext cx="7812000" cy="5040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US" sz="1400">
                <a:solidFill>
                  <a:schemeClr val="dk1"/>
                </a:solidFill>
                <a:latin typeface="Arial"/>
                <a:ea typeface="Arial"/>
                <a:cs typeface="Arial"/>
                <a:sym typeface="Arial"/>
              </a:rPr>
              <a:t>T = </a:t>
            </a:r>
            <a:r>
              <a:rPr lang="en-US" sz="1400">
                <a:solidFill>
                  <a:srgbClr val="193EB0"/>
                </a:solidFill>
                <a:latin typeface="Arial"/>
                <a:ea typeface="Arial"/>
                <a:cs typeface="Arial"/>
                <a:sym typeface="Arial"/>
              </a:rPr>
              <a:t>FOREACH</a:t>
            </a:r>
            <a:r>
              <a:rPr b="1" lang="en-US" sz="1400">
                <a:solidFill>
                  <a:schemeClr val="dk1"/>
                </a:solidFill>
                <a:latin typeface="Arial"/>
                <a:ea typeface="Arial"/>
                <a:cs typeface="Arial"/>
                <a:sym typeface="Arial"/>
              </a:rPr>
              <a:t> </a:t>
            </a:r>
            <a:r>
              <a:rPr lang="en-US" sz="1400">
                <a:solidFill>
                  <a:schemeClr val="dk1"/>
                </a:solidFill>
                <a:latin typeface="Arial"/>
                <a:ea typeface="Arial"/>
                <a:cs typeface="Arial"/>
                <a:sym typeface="Arial"/>
              </a:rPr>
              <a:t>salaries </a:t>
            </a:r>
            <a:r>
              <a:rPr lang="en-US" sz="1400">
                <a:solidFill>
                  <a:srgbClr val="193EB0"/>
                </a:solidFill>
                <a:latin typeface="Arial"/>
                <a:ea typeface="Arial"/>
                <a:cs typeface="Arial"/>
                <a:sym typeface="Arial"/>
              </a:rPr>
              <a:t>GENERATE</a:t>
            </a:r>
            <a:r>
              <a:rPr lang="en-US" sz="1400">
                <a:solidFill>
                  <a:schemeClr val="dk1"/>
                </a:solidFill>
                <a:latin typeface="Arial"/>
                <a:ea typeface="Arial"/>
                <a:cs typeface="Arial"/>
                <a:sym typeface="Arial"/>
              </a:rPr>
              <a:t> salary * 0.07 as tax: float;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Custom 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2009-05-07T01:59:54Z</dcterms:created>
  <dc:creator>SKCC06494\Administrator</dc:creator>
</cp:coreProperties>
</file>